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288" r:id="rId4"/>
    <p:sldId id="353" r:id="rId5"/>
    <p:sldId id="354" r:id="rId6"/>
    <p:sldId id="355" r:id="rId7"/>
    <p:sldId id="356" r:id="rId8"/>
    <p:sldId id="357" r:id="rId9"/>
    <p:sldId id="358" r:id="rId10"/>
    <p:sldId id="360" r:id="rId11"/>
    <p:sldId id="364" r:id="rId12"/>
    <p:sldId id="368" r:id="rId13"/>
    <p:sldId id="370" r:id="rId14"/>
    <p:sldId id="371" r:id="rId15"/>
    <p:sldId id="373" r:id="rId16"/>
    <p:sldId id="374" r:id="rId17"/>
    <p:sldId id="375" r:id="rId18"/>
    <p:sldId id="376" r:id="rId19"/>
    <p:sldId id="377" r:id="rId20"/>
    <p:sldId id="380" r:id="rId21"/>
    <p:sldId id="381" r:id="rId22"/>
    <p:sldId id="382" r:id="rId23"/>
    <p:sldId id="383" r:id="rId24"/>
    <p:sldId id="385" r:id="rId25"/>
    <p:sldId id="387" r:id="rId26"/>
    <p:sldId id="388" r:id="rId27"/>
    <p:sldId id="389" r:id="rId28"/>
    <p:sldId id="391" r:id="rId29"/>
    <p:sldId id="392" r:id="rId30"/>
    <p:sldId id="39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9029-4E79-4B8E-B125-74A8D1606922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BD06-C4BE-4C2B-8B67-997A50326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8250-539E-4443-968A-D27A64C576E6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ABB5-B6C2-4FF4-89B4-4C807AF4B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0C66-BFFC-430C-AB2E-501C5A390A39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512A-B798-44CF-8B77-D031A7EBF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9663-D361-4758-A66C-614D1F839224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394E-051B-4D6F-A277-669585704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FF6A-6FAF-494B-9466-47C01A65B198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C4D9-41DA-4C98-AEFC-30EA978A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78D4-7CD1-4C11-8BE5-A26A6F9519B5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D745-F1B4-4CD2-92C9-D4748D06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1C53-F8C5-4840-9CD2-A370D5C64810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3D43-F52A-4E77-A5AA-1EF2EDC6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569E-34A1-4DC2-81FC-A259F11EA686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0D03-CAC0-440A-B465-FBA2871F8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490A-B406-4872-A013-7585CB34192A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56AF-5E3F-48F7-90A4-3F46EA8C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2543-EDCB-4743-9178-2EB99F9720EE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21E6-739D-4CF9-A7A2-97C2B775F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8F4F-3373-4EF7-8780-1DBAFABC8EB8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C768-F551-4930-865A-A05A60DB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5AAE3-A370-4331-ADA4-B19D573ED228}" type="datetimeFigureOut">
              <a:rPr lang="ru-RU"/>
              <a:pPr>
                <a:defRPr/>
              </a:pPr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003A0-6BE8-41E5-835F-C50330EF9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1"/>
          <p:cNvSpPr>
            <a:spLocks noChangeArrowheads="1"/>
          </p:cNvSpPr>
          <p:nvPr/>
        </p:nvSpPr>
        <p:spPr bwMode="auto">
          <a:xfrm>
            <a:off x="468313" y="1844675"/>
            <a:ext cx="8424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</a:rPr>
              <a:t>Тема 6</a:t>
            </a:r>
          </a:p>
          <a:p>
            <a:pPr algn="ctr"/>
            <a:endParaRPr lang="uk-UA" sz="2400" b="1">
              <a:latin typeface="Times New Roman" pitchFamily="18" charset="0"/>
            </a:endParaRPr>
          </a:p>
          <a:p>
            <a:pPr algn="ctr"/>
            <a:r>
              <a:rPr lang="uk-UA" sz="2400" b="1"/>
              <a:t>ТЕХНОЛОГІЧНІ МОДЕЛІ РОЗВИТКУ ПТАХІВНИЦТВА</a:t>
            </a:r>
            <a:r>
              <a:rPr lang="ru-RU"/>
              <a:t> </a:t>
            </a:r>
          </a:p>
        </p:txBody>
      </p:sp>
      <p:sp>
        <p:nvSpPr>
          <p:cNvPr id="13316" name="AutoShape 4" descr="Птахівництво визнано найбільш динамічною галуззю тваринництва в Україні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3318" name="Picture 6" descr="Птахівництво визнано найбільш динамічною галуззю тваринництва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3100"/>
            <a:ext cx="4054475" cy="2698750"/>
          </a:xfrm>
          <a:prstGeom prst="rect">
            <a:avLst/>
          </a:prstGeom>
          <a:noFill/>
        </p:spPr>
      </p:pic>
      <p:pic>
        <p:nvPicPr>
          <p:cNvPr id="13320" name="Picture 8" descr="Птахівництво - розведення птиці в домашніх умовах як бізнес для початківців  в Украї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0800"/>
            <a:ext cx="4392613" cy="1595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3048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 Тривалість біологічного циклу яйцекладки у курей складає біля 12 місяців, у качок - 5-6 місяців, у індичок - 4-5 місяців, у гусей – 1,5-2 місяці.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95288" y="1916113"/>
            <a:ext cx="830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Несучість у різних видів і порід с.-г. птиці: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яєчні породи курей – у середньому 260 (280-320) шт/рік;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перепели – 250 шт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кури м’ясо-яєчних порід – 180 шт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цесарки – 140 шт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качки м’ясних і м’ясо-яєчних порід – 120 шт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індики – 90 шт;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гуси – 40-60 шт. 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страуси – 30 шт.</a:t>
            </a:r>
          </a:p>
          <a:p>
            <a:pPr>
              <a:buFontTx/>
              <a:buChar char="•"/>
            </a:pPr>
            <a:r>
              <a:rPr lang="ru-RU" sz="2400">
                <a:latin typeface="Times New Roman" pitchFamily="18" charset="0"/>
              </a:rPr>
              <a:t>голуби – 14 шт. </a:t>
            </a:r>
          </a:p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Компоненти  несучості</a:t>
            </a:r>
            <a:r>
              <a:rPr lang="ru-RU" sz="2400">
                <a:latin typeface="Times New Roman" pitchFamily="18" charset="0"/>
              </a:rPr>
              <a:t>: </a:t>
            </a:r>
            <a:r>
              <a:rPr lang="ru-RU" sz="2400" b="1">
                <a:latin typeface="Times New Roman" pitchFamily="18" charset="0"/>
              </a:rPr>
              <a:t>Статева зрілість самок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95288" y="836613"/>
            <a:ext cx="8305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Вид птиці </a:t>
            </a:r>
            <a:r>
              <a:rPr lang="ru-RU"/>
              <a:t>		</a:t>
            </a:r>
            <a:r>
              <a:rPr lang="ru-RU" b="1"/>
              <a:t>Статева зрілість </a:t>
            </a:r>
            <a:r>
              <a:rPr lang="ru-RU"/>
              <a:t>	</a:t>
            </a:r>
          </a:p>
          <a:p>
            <a:r>
              <a:rPr lang="ru-RU" b="1"/>
              <a:t>			тижнів </a:t>
            </a:r>
            <a:r>
              <a:rPr lang="ru-RU"/>
              <a:t>		</a:t>
            </a:r>
            <a:r>
              <a:rPr lang="ru-RU" b="1"/>
              <a:t>днів </a:t>
            </a:r>
            <a:r>
              <a:rPr lang="ru-RU"/>
              <a:t>	</a:t>
            </a:r>
          </a:p>
          <a:p>
            <a:r>
              <a:rPr lang="ru-RU"/>
              <a:t>Перепела 		6-7 		42-49 	</a:t>
            </a:r>
          </a:p>
          <a:p>
            <a:r>
              <a:rPr lang="ru-RU"/>
              <a:t>Кури яєчних кросів 	17-20 		120-140 	</a:t>
            </a:r>
          </a:p>
          <a:p>
            <a:r>
              <a:rPr lang="ru-RU"/>
              <a:t>Кури м’ясних кросів 	24-26 		165-180 	</a:t>
            </a:r>
          </a:p>
          <a:p>
            <a:r>
              <a:rPr lang="ru-RU"/>
              <a:t>Індики, качки, цесарки 	26-34 		180-240 	</a:t>
            </a:r>
          </a:p>
          <a:p>
            <a:r>
              <a:rPr lang="ru-RU"/>
              <a:t>Гуси 			34-43 		240-300 	</a:t>
            </a:r>
          </a:p>
          <a:p>
            <a:r>
              <a:rPr lang="ru-RU"/>
              <a:t>Страуси 		52 		365 	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39750" y="3068638"/>
            <a:ext cx="8153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Маса яєць різних видів сільськогосподарської птиці </a:t>
            </a:r>
          </a:p>
          <a:p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</a:rPr>
              <a:t>Вид птиці </a:t>
            </a:r>
            <a:r>
              <a:rPr lang="ru-RU" sz="2400">
                <a:latin typeface="Times New Roman" pitchFamily="18" charset="0"/>
              </a:rPr>
              <a:t>		</a:t>
            </a:r>
            <a:r>
              <a:rPr lang="ru-RU" sz="2400" b="1">
                <a:latin typeface="Times New Roman" pitchFamily="18" charset="0"/>
              </a:rPr>
              <a:t>Маса, г </a:t>
            </a:r>
            <a:r>
              <a:rPr lang="ru-RU" sz="2400">
                <a:latin typeface="Times New Roman" pitchFamily="18" charset="0"/>
              </a:rPr>
              <a:t>	</a:t>
            </a:r>
          </a:p>
          <a:p>
            <a:r>
              <a:rPr lang="ru-RU" sz="2400" b="1">
                <a:latin typeface="Times New Roman" pitchFamily="18" charset="0"/>
              </a:rPr>
              <a:t>Страуси</a:t>
            </a:r>
            <a:r>
              <a:rPr lang="ru-RU" sz="2400" b="1" i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		1500-1900 	</a:t>
            </a:r>
          </a:p>
          <a:p>
            <a:r>
              <a:rPr lang="ru-RU" sz="2400" b="1" i="1">
                <a:latin typeface="Times New Roman" pitchFamily="18" charset="0"/>
              </a:rPr>
              <a:t>Гуси </a:t>
            </a:r>
            <a:r>
              <a:rPr lang="ru-RU" sz="2400">
                <a:latin typeface="Times New Roman" pitchFamily="18" charset="0"/>
              </a:rPr>
              <a:t>			180-200 	</a:t>
            </a:r>
          </a:p>
          <a:p>
            <a:r>
              <a:rPr lang="ru-RU" sz="2400" b="1" i="1">
                <a:latin typeface="Times New Roman" pitchFamily="18" charset="0"/>
              </a:rPr>
              <a:t>Качки </a:t>
            </a:r>
            <a:r>
              <a:rPr lang="ru-RU" sz="2400">
                <a:latin typeface="Times New Roman" pitchFamily="18" charset="0"/>
              </a:rPr>
              <a:t>		80-85 	</a:t>
            </a:r>
          </a:p>
          <a:p>
            <a:r>
              <a:rPr lang="ru-RU" sz="2400" b="1" i="1">
                <a:latin typeface="Times New Roman" pitchFamily="18" charset="0"/>
              </a:rPr>
              <a:t>Індики </a:t>
            </a:r>
            <a:r>
              <a:rPr lang="ru-RU" sz="2400">
                <a:latin typeface="Times New Roman" pitchFamily="18" charset="0"/>
              </a:rPr>
              <a:t>		80-85 	</a:t>
            </a:r>
          </a:p>
          <a:p>
            <a:r>
              <a:rPr lang="ru-RU" sz="2400" b="1" i="1">
                <a:latin typeface="Times New Roman" pitchFamily="18" charset="0"/>
              </a:rPr>
              <a:t>Кури </a:t>
            </a:r>
            <a:r>
              <a:rPr lang="ru-RU" sz="2400">
                <a:latin typeface="Times New Roman" pitchFamily="18" charset="0"/>
              </a:rPr>
              <a:t>			45-65 	</a:t>
            </a:r>
          </a:p>
          <a:p>
            <a:r>
              <a:rPr lang="ru-RU" sz="2400" b="1" i="1">
                <a:latin typeface="Times New Roman" pitchFamily="18" charset="0"/>
              </a:rPr>
              <a:t>Перепела </a:t>
            </a:r>
            <a:r>
              <a:rPr lang="ru-RU" sz="2400">
                <a:latin typeface="Times New Roman" pitchFamily="18" charset="0"/>
              </a:rPr>
              <a:t>		8-18 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39750" y="404813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На 2 і 3 біологічному циклі несучості початкова і кінцева маса курячих яєць перевищує середню масу яєць першого циклу на 3-4 г.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Інбридинг знижує масу яєць, а гетерозис – на 3-7%.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Збільшенню маси сприяє: більш пізнє статеве дозрівання птиці; застосування примусового линяння: крупні яйця на ІІ циклі яйцекладки.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825" y="4221163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Найбільша інтенсивність росту спостерігається у перший місяць життя (150-160%), і на 5 місяці зменшується до 3-20%.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57200" y="4572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Строки вирощування і жива маса молодняку птиці у забійному віці 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Вид птиці 	Строк вирощування       Жива маса             Середньодобовий</a:t>
            </a:r>
          </a:p>
          <a:p>
            <a:r>
              <a:rPr lang="ru-RU">
                <a:latin typeface="Times New Roman" pitchFamily="18" charset="0"/>
              </a:rPr>
              <a:t>	 	     тижнів 	      у забійному віці, г   приріст живої маси, г 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курчата-бройлери 	6 		2200-2500 	55-60 	</a:t>
            </a:r>
          </a:p>
          <a:p>
            <a:r>
              <a:rPr lang="ru-RU" sz="2000">
                <a:latin typeface="Times New Roman" pitchFamily="18" charset="0"/>
              </a:rPr>
              <a:t>каченята-бройлери 	8 		3000-3500 	60-65 	</a:t>
            </a:r>
          </a:p>
          <a:p>
            <a:r>
              <a:rPr lang="ru-RU" sz="2000">
                <a:latin typeface="Times New Roman" pitchFamily="18" charset="0"/>
              </a:rPr>
              <a:t>гусенята-бройлери 	8 		4000-6000 	70 	</a:t>
            </a:r>
          </a:p>
          <a:p>
            <a:r>
              <a:rPr lang="ru-RU" sz="2000">
                <a:latin typeface="Times New Roman" pitchFamily="18" charset="0"/>
              </a:rPr>
              <a:t>індиченята-бройлери 	17 		4500 		37 	</a:t>
            </a:r>
          </a:p>
          <a:p>
            <a:r>
              <a:rPr lang="ru-RU" sz="2000">
                <a:latin typeface="Times New Roman" pitchFamily="18" charset="0"/>
              </a:rPr>
              <a:t>цесарята-бройлери 	10 		1000 		14 	</a:t>
            </a:r>
          </a:p>
          <a:p>
            <a:r>
              <a:rPr lang="ru-RU" sz="2000">
                <a:latin typeface="Times New Roman" pitchFamily="18" charset="0"/>
              </a:rPr>
              <a:t>м’ясні перепели 		6 		140 		3 	</a:t>
            </a:r>
          </a:p>
          <a:p>
            <a:r>
              <a:rPr lang="ru-RU" sz="2000">
                <a:latin typeface="Times New Roman" pitchFamily="18" charset="0"/>
              </a:rPr>
              <a:t>м’ясні голуби 		4 		600 		21</a:t>
            </a:r>
            <a:r>
              <a:rPr lang="ru-RU">
                <a:latin typeface="Times New Roman" pitchFamily="18" charset="0"/>
              </a:rPr>
              <a:t> 	</a:t>
            </a:r>
          </a:p>
          <a:p>
            <a:r>
              <a:rPr lang="ru-RU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68313" y="333375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Забійний вихід найвищий в індичат – 89-90%, трохи менший у курчат – 85%. </a:t>
            </a:r>
          </a:p>
          <a:p>
            <a:pPr algn="just"/>
            <a:endParaRPr lang="uk-UA" sz="2400">
              <a:latin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</a:rPr>
              <a:t>Відтворювальні якості сільськогосподарської птиці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23850" y="1916113"/>
            <a:ext cx="8458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					Вид птиці 	</a:t>
            </a:r>
          </a:p>
          <a:p>
            <a:r>
              <a:rPr lang="ru-RU" sz="2000">
                <a:latin typeface="Times New Roman" pitchFamily="18" charset="0"/>
              </a:rPr>
              <a:t>			кури    кури</a:t>
            </a:r>
          </a:p>
          <a:p>
            <a:r>
              <a:rPr lang="ru-RU" sz="2000">
                <a:latin typeface="Times New Roman" pitchFamily="18" charset="0"/>
              </a:rPr>
              <a:t>                                          яєчні    м’ясні перепели індики   качки     гуси</a:t>
            </a:r>
          </a:p>
          <a:p>
            <a:r>
              <a:rPr lang="ru-RU" sz="2000">
                <a:latin typeface="Times New Roman" pitchFamily="18" charset="0"/>
              </a:rPr>
              <a:t>					</a:t>
            </a:r>
          </a:p>
          <a:p>
            <a:r>
              <a:rPr lang="ru-RU" sz="2000">
                <a:latin typeface="Times New Roman" pitchFamily="18" charset="0"/>
              </a:rPr>
              <a:t>Яйценоскість, шт./ рік 	</a:t>
            </a:r>
            <a:r>
              <a:rPr lang="ru-RU" sz="2000" b="1">
                <a:latin typeface="Times New Roman" pitchFamily="18" charset="0"/>
              </a:rPr>
              <a:t>260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165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250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70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120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50 </a:t>
            </a:r>
            <a:r>
              <a:rPr lang="ru-RU" sz="2000">
                <a:latin typeface="Times New Roman" pitchFamily="18" charset="0"/>
              </a:rPr>
              <a:t>	</a:t>
            </a:r>
          </a:p>
          <a:p>
            <a:r>
              <a:rPr lang="ru-RU" sz="2000">
                <a:latin typeface="Times New Roman" pitchFamily="18" charset="0"/>
              </a:rPr>
              <a:t>Інкубаційні яйця, % 	</a:t>
            </a:r>
            <a:r>
              <a:rPr lang="ru-RU" sz="2000" b="1">
                <a:latin typeface="Times New Roman" pitchFamily="18" charset="0"/>
              </a:rPr>
              <a:t>75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75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75 </a:t>
            </a:r>
            <a:r>
              <a:rPr lang="ru-RU" sz="2000">
                <a:latin typeface="Times New Roman" pitchFamily="18" charset="0"/>
              </a:rPr>
              <a:t>	</a:t>
            </a:r>
          </a:p>
          <a:p>
            <a:r>
              <a:rPr lang="ru-RU" sz="2000">
                <a:latin typeface="Times New Roman" pitchFamily="18" charset="0"/>
              </a:rPr>
              <a:t>Заплідненість яєць, % 	</a:t>
            </a:r>
            <a:r>
              <a:rPr lang="ru-RU" sz="2000" b="1">
                <a:latin typeface="Times New Roman" pitchFamily="18" charset="0"/>
              </a:rPr>
              <a:t>95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92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90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87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80 </a:t>
            </a:r>
            <a:r>
              <a:rPr lang="ru-RU" sz="2000">
                <a:latin typeface="Times New Roman" pitchFamily="18" charset="0"/>
              </a:rPr>
              <a:t>	</a:t>
            </a:r>
          </a:p>
          <a:p>
            <a:r>
              <a:rPr lang="ru-RU" sz="2000">
                <a:latin typeface="Times New Roman" pitchFamily="18" charset="0"/>
              </a:rPr>
              <a:t>Виводимість яєць, % 	</a:t>
            </a:r>
            <a:r>
              <a:rPr lang="ru-RU" sz="2000" b="1">
                <a:latin typeface="Times New Roman" pitchFamily="18" charset="0"/>
              </a:rPr>
              <a:t>89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86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83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83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85 </a:t>
            </a:r>
            <a:r>
              <a:rPr lang="ru-RU" sz="2000">
                <a:latin typeface="Times New Roman" pitchFamily="18" charset="0"/>
              </a:rPr>
              <a:t>	</a:t>
            </a:r>
          </a:p>
          <a:p>
            <a:r>
              <a:rPr lang="ru-RU" sz="2000">
                <a:latin typeface="Times New Roman" pitchFamily="18" charset="0"/>
              </a:rPr>
              <a:t>Кількість добового </a:t>
            </a:r>
          </a:p>
          <a:p>
            <a:r>
              <a:rPr lang="ru-RU" sz="2000">
                <a:latin typeface="Times New Roman" pitchFamily="18" charset="0"/>
              </a:rPr>
              <a:t>молодняку, голів 	</a:t>
            </a:r>
            <a:r>
              <a:rPr lang="ru-RU" sz="2000" b="1">
                <a:latin typeface="Times New Roman" pitchFamily="18" charset="0"/>
              </a:rPr>
              <a:t>165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104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153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40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65 </a:t>
            </a:r>
            <a:r>
              <a:rPr lang="ru-RU" sz="2000">
                <a:latin typeface="Times New Roman" pitchFamily="18" charset="0"/>
              </a:rPr>
              <a:t>	</a:t>
            </a:r>
            <a:r>
              <a:rPr lang="ru-RU" sz="2000" b="1">
                <a:latin typeface="Times New Roman" pitchFamily="18" charset="0"/>
              </a:rPr>
              <a:t>26 </a:t>
            </a:r>
            <a:r>
              <a:rPr lang="ru-RU" sz="2000">
                <a:latin typeface="Times New Roman" pitchFamily="18" charset="0"/>
              </a:rPr>
              <a:t>	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9388" y="4940300"/>
            <a:ext cx="873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Кури починають нестись у віці 5 місяців, качки - 8, індички і гуски - 9-10.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За рік одна курка дає 180-250 яєць, качка- 80-120, індичка -100-110, гуска - 40-60.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1000" y="533400"/>
            <a:ext cx="830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Тривалість використання у промисловому птахівництві яєчного напрямку: бройлери – 55-65 днів, каченята – 45-55, гусенята – 65-70, індиченята – 120 днів.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У  племінному птахівництві: курей, качок та індиків - 2-3 роки, гусок - 5-6, гусаків – 4-5 років.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Навантаження на одного самця: курей та індичок – 10-11, качок – 7-8, гусок – 4-5.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Якщо штучне осіменіння, то норми збільшуються у 8-10 разів.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ru-RU" sz="2400">
                <a:latin typeface="Times New Roman" pitchFamily="18" charset="0"/>
              </a:rPr>
              <a:t>Промислове виробництво бройлерів базується на таких </a:t>
            </a:r>
            <a:r>
              <a:rPr lang="ru-RU" sz="2400" i="1">
                <a:latin typeface="Times New Roman" pitchFamily="18" charset="0"/>
              </a:rPr>
              <a:t>основних технологічних принципах: </a:t>
            </a:r>
            <a:endParaRPr lang="ru-RU" sz="24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Використання високопродуктивної гібридної птиці (отримують від схрещування спеціалізованих поєднуваних ліній курей двох порід – корніш і плімутрок. </a:t>
            </a:r>
          </a:p>
          <a:p>
            <a:pPr marL="342900" indent="-342900" algn="just"/>
            <a:endParaRPr lang="ru-RU" sz="2400">
              <a:latin typeface="Times New Roman" pitchFamily="18" charset="0"/>
            </a:endParaRPr>
          </a:p>
          <a:p>
            <a:pPr marL="342900" indent="-342900" algn="just"/>
            <a:r>
              <a:rPr lang="ru-RU" sz="2400">
                <a:latin typeface="Times New Roman" pitchFamily="18" charset="0"/>
              </a:rPr>
              <a:t>Бройлерні кроси аутосексні: ♂ – оперюються повільно, – оперюються швидко. </a:t>
            </a:r>
          </a:p>
          <a:p>
            <a:pPr marL="342900" indent="-342900" algn="just"/>
            <a:endParaRPr lang="ru-RU" sz="2400">
              <a:latin typeface="Times New Roman" pitchFamily="18" charset="0"/>
            </a:endParaRPr>
          </a:p>
          <a:p>
            <a:pPr marL="342900" indent="-342900" algn="just"/>
            <a:r>
              <a:rPr lang="ru-RU" sz="2400">
                <a:latin typeface="Times New Roman" pitchFamily="18" charset="0"/>
              </a:rPr>
              <a:t>Найбільш поширеними в наший країні є такі кроси м’ясних курей: „Кобб-500” та „АрборЕйкрес” (американське походження), „Росс-308” (британське), „Гібро” (голландське), „Ломанн м’ясний” (німецьке), „Старбро” (канадське), „Хаббард м’ясний” (французьке), „Смєна” (російське походження).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</a:rPr>
              <a:t>2. </a:t>
            </a:r>
            <a:r>
              <a:rPr lang="ru-RU" sz="2400">
                <a:latin typeface="Times New Roman" pitchFamily="18" charset="0"/>
              </a:rPr>
              <a:t>Вирощування бройлерів у безвіконних пташниках, які обладнані сучасними засобами, що забезпечують повну механізацію і автоматизацію виробничих процесів і високу продуктивність праці.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</a:rPr>
              <a:t>3. </a:t>
            </a:r>
            <a:r>
              <a:rPr lang="ru-RU" sz="2400">
                <a:latin typeface="Times New Roman" pitchFamily="18" charset="0"/>
              </a:rPr>
              <a:t>Виконання виробничого процесу за технологічним графіком, який забезпечує ритмічне, цілорічне вирощування бройлерів.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Використання повнораціонних сухих комбікормів.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</a:rPr>
              <a:t>4. </a:t>
            </a:r>
            <a:r>
              <a:rPr lang="ru-RU" sz="2400">
                <a:latin typeface="Times New Roman" pitchFamily="18" charset="0"/>
              </a:rPr>
              <a:t>Суворе дотримання ветеринарно-санітарних правил, які забезпечують високу збереженість птиці.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Великі бройлерні птахофабрики, як правило, працюють за закінченим технологічним циклом.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 i="1">
                <a:latin typeface="Times New Roman" pitchFamily="18" charset="0"/>
              </a:rPr>
              <a:t>Замкнутий технологічний цикл </a:t>
            </a:r>
            <a:r>
              <a:rPr lang="ru-RU" sz="2400">
                <a:latin typeface="Times New Roman" pitchFamily="18" charset="0"/>
              </a:rPr>
              <a:t>– цикл, в якому представлені всі стадії: від виробництва інкубаційних яєць –до отримання готової продукції(м’яса).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На сучасному етапі здійснюється перехід від технології із замкнутим циклом виробництва до організації комплексів з агропідприємств з функціональною спеціалізацією.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Найоптимальнышим за кількістю поголів’я є об’єднання з виробничою потужністю від 10 до 24 млн бройлерів на рік.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Виробництво із замкнутим циклом виробництва в своїй структурі має такі </a:t>
            </a:r>
            <a:r>
              <a:rPr lang="ru-RU" sz="2400" i="1">
                <a:latin typeface="Times New Roman" pitchFamily="18" charset="0"/>
              </a:rPr>
              <a:t>цехи</a:t>
            </a:r>
            <a:r>
              <a:rPr lang="ru-RU" sz="2400">
                <a:latin typeface="Times New Roman" pitchFamily="18" charset="0"/>
              </a:rPr>
              <a:t>: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батьківського стада, інкубації, вирощування бройлерів, зооветлабораторію, забійний цех, кормоцех.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1000" y="1741488"/>
            <a:ext cx="8153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uk-UA" sz="2400" b="1">
                <a:latin typeface="Times New Roman" pitchFamily="18" charset="0"/>
              </a:rPr>
              <a:t>ПЛАН</a:t>
            </a:r>
            <a:endParaRPr lang="ru-RU" sz="24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>
                <a:latin typeface="Times New Roman" pitchFamily="18" charset="0"/>
              </a:rPr>
              <a:t>Інноваційні технології виробництва харчових яєць.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latin typeface="Times New Roman" pitchFamily="18" charset="0"/>
              </a:rPr>
              <a:t>Інноваційні технології виробництва м’яса бройлерів.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latin typeface="Times New Roman" pitchFamily="18" charset="0"/>
              </a:rPr>
              <a:t>Інноваційні технології в приготуванні, роздаванні кормів та напуванні в птахівництві. 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latin typeface="Times New Roman" pitchFamily="18" charset="0"/>
              </a:rPr>
              <a:t>Сучасні елементи в обладнані для утримання птиці. 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latin typeface="Times New Roman" pitchFamily="18" charset="0"/>
              </a:rPr>
              <a:t>Сучасні системи, які забезпечують параметри мікроклімату в пташниках. </a:t>
            </a:r>
          </a:p>
          <a:p>
            <a:pPr marL="342900" indent="-342900" algn="just">
              <a:buFontTx/>
              <a:buAutoNum type="arabicPeriod"/>
            </a:pPr>
            <a:r>
              <a:rPr lang="uk-UA" sz="2400">
                <a:latin typeface="Times New Roman" pitchFamily="18" charset="0"/>
              </a:rPr>
              <a:t>Прибирання та переробка гною в птахівництві.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</a:rPr>
              <a:t>Характеристика технологічних систем вирощування м’ясних курчат. </a:t>
            </a:r>
          </a:p>
          <a:p>
            <a:pPr algn="just"/>
            <a:endParaRPr lang="ru-RU" sz="2400" b="1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У бройлерному виробництві використовують 3 технологічні системи вирощування м’ясних курчат, які забезпечують достатньо високий економічний ефект: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 Вирощування бройлерів на глибокій підстилці;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 Вирощування у кліткових батареях;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 Вирощування на сітчастих підлогах.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1000" y="533400"/>
            <a:ext cx="8305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</a:rPr>
              <a:t>Утримання м’ясних курей на глибокій підстилці. </a:t>
            </a:r>
            <a:r>
              <a:rPr lang="ru-RU" sz="2400">
                <a:latin typeface="Times New Roman" pitchFamily="18" charset="0"/>
              </a:rPr>
              <a:t>Приміщення повинно бути поділено на секції місткістю по 500 голів дорослої птиці.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В пташнику посередині приміщення коридор,  гнізда встановлюють уздовж коридору (одне індивідуальне гніздо – для 6-8 курей, групові гнізда – для 100-150 курей).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Підлогу роблять з твердим покриттям з бетону, стійкою проти миття і дезінфекції.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Пташники оснащують технічними засобами, щоб можна було регулювати мікроклімат, і комплектами обладнання, що забезпечуютьмеханізацію або автоматизацію основних технологічних процесів.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Підстилку насипають шаром 20-25 см на підлогу, яка попередньо посипана вапном.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Щільність посадки курей батьківського стада бройлерів складає 5гол./м² площі підлоги з відхиленням на 5%.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Для селекційного стада птиці рекомендується знижувати щільність посадки.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Оптимальна температура для дорослої птиці – 16-18 °С при відносній вологості повітря в приміщенні 60-70%.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В літній період температура повітря не повинна перебільшувати 25-30 °С.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28600" y="304800"/>
            <a:ext cx="830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Фронт напування – 2см на голову, годівлі – 5см/гол. – до 8 тижнів; 7-8 см/гол. – з 8 тижнів; 10 см/гол. – у 17 тижнів.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На початку 22 тижня стимулюють статеве дозрівання молодок, використовуючи відповідний світловий режим і збільшуючи освітленість.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З  2 тижня – 8 год. світла і 10 лк освітлення, а з 23...24 – 10 год. світла і 20–25 лк – до кінця, починаючи з 25 тижня – тривалість світлового продуктивного періоду дня підвищується на 30 хв. і в кінці 43-60 тижня вона складає 18 годин.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4572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Несучок після переводу у доросле стадо використовують не менше 34 тижнів, несучість середньої несучки за 12 місяців – 185 яєць.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Використання яєць для інкубації від валового збору – не менше 75%, вивід молодняку – 70%.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23850" y="3141663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Позитивні сторони примусового линяння м’ясних курей:  триває 6-8 тижнів, вирощування молодок – 26 тижнів, знижуються витрати на їх вирощування і збільшується період продуктивного використання курей (за 2 цикли до 12-13 міс.). </a:t>
            </a:r>
          </a:p>
          <a:p>
            <a:pPr algn="just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57200" y="3048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До недоліків примусового линяння відносять: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знижену на 10-15% продуктивність у 2-му циклі яйценосності;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скорочення періоду яйцекладки у переярих курей;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схильність до канібалізму в період линяння. </a:t>
            </a:r>
          </a:p>
          <a:p>
            <a:pPr algn="just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</a:rPr>
              <a:t>Утримання м’ясних курей на сітчастих підлогах. </a:t>
            </a:r>
            <a:r>
              <a:rPr lang="ru-RU" sz="2400">
                <a:latin typeface="Times New Roman" pitchFamily="18" charset="0"/>
              </a:rPr>
              <a:t>Дозволяє суттєво підвищити щільність посадки і вихід інкубаційних яєць з одиниці виробничої площі. </a:t>
            </a:r>
          </a:p>
          <a:p>
            <a:pPr algn="just"/>
            <a:endParaRPr lang="uk-UA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Частину  площі підлоги в секціях покривають сіткою, а другу залишають твердою, покритою підстилкою.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Оптимальне співвідношення: сітка – 60%, підлога – 40%. </a:t>
            </a:r>
          </a:p>
          <a:p>
            <a:pPr algn="just"/>
            <a:endParaRPr lang="uk-UA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Ділянка з підстилкою розміщується у центрі зали поздовжньою смугою, що займає 1/3 площі пташника.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По границі підстилки і сітки встановлюють 2 ряди гнізд для курей.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</a:rPr>
              <a:t>Утримання батьківського стада бройлерів в кліткових батареях. </a:t>
            </a:r>
            <a:r>
              <a:rPr lang="ru-RU" sz="2400">
                <a:latin typeface="Times New Roman" pitchFamily="18" charset="0"/>
              </a:rPr>
              <a:t>гіподинамія дозволяє: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 на 10-15% знизити витрати кормів на вироблення продукції,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уніфікувати умови утримання дорослих курей селекційного і батьківського стада, ремонтного і товарного молодняку,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 ізольоване від посліду утримання курей невеликими групками поліпшує санітарні умови виробництва, полегшує нагляд за поголів’ям, механізацію багатьох трудомістких процесів, підвищує продуктивність праці.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Відпадає потреба в підстилці.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i="1"/>
              <a:t>Роздільне утримання курей і півнів з використанням штучного осіменіння</a:t>
            </a:r>
          </a:p>
          <a:p>
            <a:pPr algn="just"/>
            <a:r>
              <a:rPr lang="ru-RU"/>
              <a:t> </a:t>
            </a:r>
            <a:r>
              <a:rPr lang="ru-RU" sz="2400">
                <a:latin typeface="Times New Roman" pitchFamily="18" charset="0"/>
              </a:rPr>
              <a:t>Оптимальний вік посадки ремонтного молодняку в кліткові батареї для батьківського стада – 17 тижнів.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Не допускається посадка молодняку старше 20-тижн. віку.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Комплект обладнання КП-1-1 – двоярусна конструкція довжиною 88,2 м, в кожній батареї зблоковано 96 кліток.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В одній клітці розміщують 27 голів – 24♀ + 3♂, статеве співвідношення 1</a:t>
            </a:r>
            <a:r>
              <a:rPr lang="ru-RU" sz="2400" b="1">
                <a:latin typeface="Times New Roman" pitchFamily="18" charset="0"/>
              </a:rPr>
              <a:t>:</a:t>
            </a:r>
            <a:r>
              <a:rPr lang="ru-RU" sz="2400">
                <a:latin typeface="Times New Roman" pitchFamily="18" charset="0"/>
              </a:rPr>
              <a:t>8.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Щільність посадки 11,5гол./м. площі підніжної решітки (867см./гол.) із розрахунку на 1м. площі підлоги пташника – 10 голів.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Кількість птиці в 1 клітковій батареї 2536 голів, всього в приміщенні (12х96м) – 10144, в тому числі курей – 8832, півнів – 1104.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Фронт годівлі при використанні жолобкових годівниць – 13 см/гол.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 Дорослу птицю годують 2 рази на добу, молодняк з 23-тижневого віку – 1 раз.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З мікрочашечних напувалок в клітці напувають 4 голови, на 1 ніпельну напувалку приходиться 6-7 голів.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Освітлення – 20-30 лк.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Температура повітря в холодний і перехідний періоди – 16-18°С при вологості 69-70%.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В холодний період з розрахунку на 1 кг живої маси птиці необхідно передавати не менше 0,75 м³/год. чистого повітря, в теплий – 5м²/год.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Швидкість руху повітря – 0,2...0,6м/с, до 1,5м/с (у теплий період).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4963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</a:p>
          <a:p>
            <a:pPr marL="342900" indent="-342900" algn="ctr"/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/>
              <a:t>Бусенко О.Т., Скоцик В.Є., Маценко М.І., Броварський В.Д., Угнівенко А.М., Столюк В.Д., Коропець Л.А. Технологія виробництва продукції тваринництва. Агроосвіта. </a:t>
            </a:r>
            <a:r>
              <a:rPr lang="ru-RU"/>
              <a:t>Київ. 2013. 493 с. </a:t>
            </a:r>
            <a:endParaRPr lang="uk-UA"/>
          </a:p>
          <a:p>
            <a:pPr marL="342900" indent="-342900">
              <a:buFontTx/>
              <a:buAutoNum type="arabicPeriod"/>
            </a:pPr>
            <a:r>
              <a:rPr lang="uk-UA"/>
              <a:t>Чудак Р.А., Побережець Ю.М., Льотка Г.І., Купчук І.М. Сучасні кормові добавки у годівлі птиці: Монографія. Вінниця: ТОВ «ТВОРИ», 2021. 281 с.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Клітки не мають гнізд.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Яйця збирають з 8-ї до 16-ї години кожні дві години вмиканням механізмів прокатки транспортуючих стрічок, що вкладені в приймальних жолобах каркаса батареї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8313" y="333375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i="1">
                <a:latin typeface="Times New Roman" pitchFamily="18" charset="0"/>
              </a:rPr>
              <a:t>Вирощування качок на м’ясо</a:t>
            </a:r>
            <a:r>
              <a:rPr lang="ru-RU" sz="2400">
                <a:latin typeface="Times New Roman" pitchFamily="18" charset="0"/>
              </a:rPr>
              <a:t>. Каченят вирощують крім птахофабрик, спеціалізовані підприємства та ферми інших господарств усіх форм власності.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Батьківське стадо качок утримують 4-6 місяців і використовують тільки перший цикл несучості. </a:t>
            </a:r>
          </a:p>
        </p:txBody>
      </p:sp>
      <p:pic>
        <p:nvPicPr>
          <p:cNvPr id="57348" name="Picture 4" descr="Розведення та вирощування кач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100388"/>
            <a:ext cx="4564062" cy="2541587"/>
          </a:xfrm>
          <a:prstGeom prst="rect">
            <a:avLst/>
          </a:prstGeom>
          <a:noFill/>
        </p:spPr>
      </p:pic>
      <p:pic>
        <p:nvPicPr>
          <p:cNvPr id="57350" name="Picture 6" descr="Качина ферма вибір породи і облаштування пташника - Otdatvest.biz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97200"/>
            <a:ext cx="4105275" cy="273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609600"/>
            <a:ext cx="8305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При вирощуванні каченят виділяють три періоди: </a:t>
            </a:r>
          </a:p>
          <a:p>
            <a:pPr algn="just">
              <a:buFontTx/>
              <a:buChar char="-"/>
            </a:pPr>
            <a:r>
              <a:rPr lang="ru-RU" sz="2400">
                <a:latin typeface="Times New Roman" pitchFamily="18" charset="0"/>
              </a:rPr>
              <a:t> у перші 10 днів утримують в клітках за високої температури у приміщенні. </a:t>
            </a:r>
          </a:p>
          <a:p>
            <a:pPr algn="just">
              <a:buFontTx/>
              <a:buChar char="-"/>
            </a:pPr>
            <a:r>
              <a:rPr lang="ru-RU" sz="2400">
                <a:latin typeface="Times New Roman" pitchFamily="18" charset="0"/>
              </a:rPr>
              <a:t> наступні 20 днів каченят утримують на глибокій підстилці. </a:t>
            </a:r>
          </a:p>
          <a:p>
            <a:pPr algn="just">
              <a:buFontTx/>
              <a:buChar char="-"/>
            </a:pPr>
            <a:r>
              <a:rPr lang="ru-RU" sz="2400">
                <a:latin typeface="Times New Roman" pitchFamily="18" charset="0"/>
              </a:rPr>
              <a:t> при досягненні 30-денного віку каченят переводять у відгодівельники, а через місяць забивають на м’ясо.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Качок забивають на м’ясо у віці 60-65 днів, живою масою 2,0-2,5 кг до початку линьки.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При вирощуванні качок у водоймищах, птицю протягом дня утримують на них, а на ніч заганяють у пташники.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При утриманні качок на водоймищах потреба в кормах значно знижується, їх годують тільки вранці та ввечері.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i="1">
                <a:latin typeface="Times New Roman" pitchFamily="18" charset="0"/>
              </a:rPr>
              <a:t>Вирощування індиків на м’ясо</a:t>
            </a:r>
            <a:r>
              <a:rPr lang="ru-RU" sz="2400">
                <a:latin typeface="Times New Roman" pitchFamily="18" charset="0"/>
              </a:rPr>
              <a:t>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У цеху батьківського стада індиків утримують на підлозі з глибокою підстилкою.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Індички інтенсивно несуться 4-5 місяців з піком на другий місяць яйценосності.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У цеху вирощування індиченят до 20-денного віку їх утримують у клітках по 12-15 голів. </a:t>
            </a:r>
          </a:p>
        </p:txBody>
      </p:sp>
      <p:pic>
        <p:nvPicPr>
          <p:cNvPr id="59396" name="Picture 4" descr="Ремонтний молодняк індиків - Agro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76700"/>
            <a:ext cx="4062412" cy="2401888"/>
          </a:xfrm>
          <a:prstGeom prst="rect">
            <a:avLst/>
          </a:prstGeom>
          <a:noFill/>
        </p:spPr>
      </p:pic>
      <p:pic>
        <p:nvPicPr>
          <p:cNvPr id="59398" name="Picture 6" descr="Розведення індиків як бізнес: як вирощувати індиків та індичок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95738"/>
            <a:ext cx="3816350" cy="286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3400" y="533400"/>
            <a:ext cx="8305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Індиків вирощують різними способами залежно від пори року та інших умов: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узимку в приміщеннях без вигулів,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улітку – у таборах на пасовищі, </a:t>
            </a:r>
          </a:p>
          <a:p>
            <a:pPr algn="just">
              <a:buFontTx/>
              <a:buChar char="•"/>
            </a:pPr>
            <a:r>
              <a:rPr lang="ru-RU" sz="2400">
                <a:latin typeface="Times New Roman" pitchFamily="18" charset="0"/>
              </a:rPr>
              <a:t>а також комбіновано – індичата до 20-денного віку в клітках, а потім – на підлозі з глибокою підстилкою.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Молодняк індиків вирощують до 4-місячного віку і реалізують масою 4-5 кг, у віці 6-7 місяців жива маса сягає 9-12 кг.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i="1">
                <a:latin typeface="Times New Roman" pitchFamily="18" charset="0"/>
              </a:rPr>
              <a:t>Вирощування гусей на м’ясо. </a:t>
            </a:r>
            <a:r>
              <a:rPr lang="ru-RU" sz="2400">
                <a:latin typeface="Times New Roman" pitchFamily="18" charset="0"/>
              </a:rPr>
              <a:t>Гуси  використовують як основний вид корму у літньо-осінній період зелену масу лук і пасовищ, а також стерню зернових культур.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Вода для гусей необхідна для купання і активного моціону.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Батьківське стадо гусей розміщують у секціях пташників по 25 голів, або 1,5 голови на 1 м</a:t>
            </a:r>
            <a:r>
              <a:rPr lang="ru-RU" sz="2400" baseline="300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 підлоги. </a:t>
            </a:r>
          </a:p>
        </p:txBody>
      </p:sp>
      <p:pic>
        <p:nvPicPr>
          <p:cNvPr id="61444" name="Picture 4" descr="Розведення гусей як бізнес | Ідеї для бізнесу | БізнесПл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644900"/>
            <a:ext cx="4762500" cy="2819400"/>
          </a:xfrm>
          <a:prstGeom prst="rect">
            <a:avLst/>
          </a:prstGeom>
          <a:noFill/>
        </p:spPr>
      </p:pic>
      <p:pic>
        <p:nvPicPr>
          <p:cNvPr id="61446" name="Picture 6" descr="Рентабельність вирощування гусей на м'ясо Гусяча ферма: з чого розпочати  бізн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644900"/>
            <a:ext cx="4321175" cy="285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Біля пташника обладнують вигули з розрахунку 15-20 м</a:t>
            </a:r>
            <a:r>
              <a:rPr lang="ru-RU" sz="2400" baseline="300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 на одну голову.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У приміщенні птиця утримується на глибокій підстилці.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Гуси починають нестись у віці 9-10 місяців. </a:t>
            </a:r>
          </a:p>
          <a:p>
            <a:pPr algn="just"/>
            <a:endParaRPr lang="ru-RU" sz="2400">
              <a:latin typeface="Times New Roman" pitchFamily="18" charset="0"/>
            </a:endParaRPr>
          </a:p>
          <a:p>
            <a:pPr algn="just"/>
            <a:r>
              <a:rPr lang="ru-RU" sz="2400">
                <a:latin typeface="Times New Roman" pitchFamily="18" charset="0"/>
              </a:rPr>
              <a:t>Гусей утримують 3-4 роки, а яйця для інкубації використовують з весняно-літньої і осінньо-зимової яйцекладки.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1628</Words>
  <Application>Microsoft Office PowerPoint</Application>
  <PresentationFormat>Экран (4:3)</PresentationFormat>
  <Paragraphs>207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2022-09-05T06:56:20Z</dcterms:created>
  <dcterms:modified xsi:type="dcterms:W3CDTF">2022-09-19T11:43:14Z</dcterms:modified>
</cp:coreProperties>
</file>