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88" r:id="rId4"/>
    <p:sldId id="298" r:id="rId5"/>
    <p:sldId id="301" r:id="rId6"/>
    <p:sldId id="302" r:id="rId7"/>
    <p:sldId id="303" r:id="rId8"/>
    <p:sldId id="304" r:id="rId9"/>
    <p:sldId id="305" r:id="rId10"/>
    <p:sldId id="306" r:id="rId11"/>
    <p:sldId id="347" r:id="rId12"/>
    <p:sldId id="307" r:id="rId13"/>
    <p:sldId id="348" r:id="rId14"/>
    <p:sldId id="349" r:id="rId15"/>
    <p:sldId id="350" r:id="rId16"/>
    <p:sldId id="309" r:id="rId17"/>
    <p:sldId id="310" r:id="rId18"/>
    <p:sldId id="351" r:id="rId19"/>
    <p:sldId id="311" r:id="rId20"/>
    <p:sldId id="313" r:id="rId21"/>
    <p:sldId id="314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5" r:id="rId31"/>
    <p:sldId id="327" r:id="rId32"/>
    <p:sldId id="328" r:id="rId33"/>
    <p:sldId id="329" r:id="rId34"/>
    <p:sldId id="331" r:id="rId35"/>
    <p:sldId id="334" r:id="rId36"/>
    <p:sldId id="337" r:id="rId37"/>
    <p:sldId id="338" r:id="rId38"/>
    <p:sldId id="339" r:id="rId39"/>
    <p:sldId id="340" r:id="rId40"/>
    <p:sldId id="341" r:id="rId41"/>
    <p:sldId id="342" r:id="rId42"/>
    <p:sldId id="344" r:id="rId4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7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DCE6D-65FA-4E4C-86C5-1AA0D778754F}" type="datetimeFigureOut">
              <a:rPr lang="ru-RU"/>
              <a:pPr>
                <a:defRPr/>
              </a:pPr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78CF3-6FF8-473B-82BE-ED3AEB73CE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8E21E-9C2C-4A22-9807-D5FC8815BE16}" type="datetimeFigureOut">
              <a:rPr lang="ru-RU"/>
              <a:pPr>
                <a:defRPr/>
              </a:pPr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AEBAB-5CD3-4C6E-BEB0-410F18C692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857C8-A178-420E-BC75-B1EF2648A2E6}" type="datetimeFigureOut">
              <a:rPr lang="ru-RU"/>
              <a:pPr>
                <a:defRPr/>
              </a:pPr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9D694-22D8-40C8-8B8E-AD3E47220A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05287-3AA1-449F-ACF1-3D4430848E98}" type="datetimeFigureOut">
              <a:rPr lang="ru-RU"/>
              <a:pPr>
                <a:defRPr/>
              </a:pPr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DDDD3-3ADD-4F51-B31B-5B35E0324C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ABBEC-E5A4-4F30-A260-84238902F650}" type="datetimeFigureOut">
              <a:rPr lang="ru-RU"/>
              <a:pPr>
                <a:defRPr/>
              </a:pPr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0AEEB-5543-4A51-BCE6-35744DE6BC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9EBE0-B891-4BAE-8036-73F800A432EB}" type="datetimeFigureOut">
              <a:rPr lang="ru-RU"/>
              <a:pPr>
                <a:defRPr/>
              </a:pPr>
              <a:t>19.09.2022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4EEDF-0336-4F98-9F17-B8AF0A0068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BD2EF-976B-428D-B90D-57C57198A51D}" type="datetimeFigureOut">
              <a:rPr lang="ru-RU"/>
              <a:pPr>
                <a:defRPr/>
              </a:pPr>
              <a:t>19.09.2022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A37C2-ABEC-41C6-888A-E1620AD3E2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D70FB-4DCD-4613-BADC-C2CDAB95AC64}" type="datetimeFigureOut">
              <a:rPr lang="ru-RU"/>
              <a:pPr>
                <a:defRPr/>
              </a:pPr>
              <a:t>19.09.2022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FAF76-B6B9-4819-B9D5-B32BF4123A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B47E6-E7D3-43D4-9378-1595EEAF11B0}" type="datetimeFigureOut">
              <a:rPr lang="ru-RU"/>
              <a:pPr>
                <a:defRPr/>
              </a:pPr>
              <a:t>19.09.2022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39ABC-C9FE-46F8-B4A6-34601D923E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041FC-B55C-408F-8CE1-73E67ACF1BDD}" type="datetimeFigureOut">
              <a:rPr lang="ru-RU"/>
              <a:pPr>
                <a:defRPr/>
              </a:pPr>
              <a:t>19.09.2022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29FA8-FCD3-4AA7-AB9C-8F4C6199F8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FF9CB-2E94-48A5-8EA2-F019A3C3E193}" type="datetimeFigureOut">
              <a:rPr lang="ru-RU"/>
              <a:pPr>
                <a:defRPr/>
              </a:pPr>
              <a:t>19.09.2022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823D9-F400-415B-B06E-5622F3A4A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6108E2-A53D-42DE-BB31-FD749438D9E2}" type="datetimeFigureOut">
              <a:rPr lang="ru-RU"/>
              <a:pPr>
                <a:defRPr/>
              </a:pPr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C3CCEF-9EF5-4F7C-A477-3AF197797C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рямоугольник 1"/>
          <p:cNvSpPr>
            <a:spLocks noChangeArrowheads="1"/>
          </p:cNvSpPr>
          <p:nvPr/>
        </p:nvSpPr>
        <p:spPr bwMode="auto">
          <a:xfrm>
            <a:off x="468313" y="1844675"/>
            <a:ext cx="842486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>
                <a:latin typeface="Times New Roman" pitchFamily="18" charset="0"/>
              </a:rPr>
              <a:t>Тема 6</a:t>
            </a:r>
          </a:p>
          <a:p>
            <a:pPr algn="ctr"/>
            <a:endParaRPr lang="uk-UA" sz="2400" b="1">
              <a:latin typeface="Times New Roman" pitchFamily="18" charset="0"/>
            </a:endParaRPr>
          </a:p>
          <a:p>
            <a:pPr algn="ctr"/>
            <a:r>
              <a:rPr lang="ru-RU" b="1"/>
              <a:t>ІННОВАЦІЙНІ, РЕСУРСООЩАДНІ ТЕХНОЛОГІЇ ВИРОБНИЦТВА СВИНИНИ</a:t>
            </a:r>
            <a:r>
              <a:rPr lang="ru-RU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04800" y="381000"/>
            <a:ext cx="44831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Реконструкція спеціалізованих підприємств з виробництва свинини проводиться в наступних напрямках: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uk-UA" sz="2400">
                <a:latin typeface="Times New Roman" pitchFamily="18" charset="0"/>
              </a:rPr>
              <a:t> реконструкція відгодівлі – перехід на суху годівлю із застосуванням автоматичних годівниць за технологією годівлі досхочу з автоматичною роздачею корму спіральними або ланцюгово­шайбовими транспортерами. </a:t>
            </a:r>
          </a:p>
          <a:p>
            <a:pPr algn="just">
              <a:buFontTx/>
              <a:buChar char="-"/>
            </a:pPr>
            <a:endParaRPr lang="uk-UA" sz="2400">
              <a:latin typeface="Times New Roman" pitchFamily="18" charset="0"/>
            </a:endParaRPr>
          </a:p>
        </p:txBody>
      </p:sp>
      <p:pic>
        <p:nvPicPr>
          <p:cNvPr id="43011" name="Picture 3" descr="Кормовий автомат (тубомат) для свиней на дорощуванн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75" y="115888"/>
            <a:ext cx="3857625" cy="64087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304800" y="381000"/>
            <a:ext cx="85344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Є можливість збільшення поголів’я в існуючих приміщеннях на 25­30% за рахунок застосування нових здвоєних годівниць на 70 голів, що знижує витрати на реконструкцію і збільшує виробництво м’яса. </a:t>
            </a:r>
          </a:p>
          <a:p>
            <a:pPr algn="just">
              <a:buFontTx/>
              <a:buChar char="-"/>
            </a:pPr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Перехід на годівлю досхочу дозволяє підвищити прирости до 900­950 г/добу;</a:t>
            </a:r>
          </a:p>
          <a:p>
            <a:pPr algn="just"/>
            <a:r>
              <a:rPr lang="uk-UA" sz="2400">
                <a:latin typeface="Times New Roman" pitchFamily="18" charset="0"/>
              </a:rPr>
              <a:t>·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84996" name="AutoShape 4" descr="Методичні рекомендації щодо організації самостійної роботи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84998" name="AutoShape 6" descr="Методичні рекомендації щодо організації самостійної роботи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84999" name="Picture 7" descr="Без назван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475" y="3068638"/>
            <a:ext cx="4972050" cy="3368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04800" y="381000"/>
            <a:ext cx="82994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Tx/>
              <a:buChar char="-"/>
            </a:pPr>
            <a:r>
              <a:rPr lang="uk-UA" sz="2400">
                <a:latin typeface="Times New Roman" pitchFamily="18" charset="0"/>
              </a:rPr>
              <a:t>утримання супоросних свиноматок – перехід на боксове групове утримання з нормованою годівлею.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endParaRPr lang="ru-RU" sz="2400">
              <a:latin typeface="Times New Roman" pitchFamily="18" charset="0"/>
            </a:endParaRPr>
          </a:p>
        </p:txBody>
      </p:sp>
      <p:sp>
        <p:nvSpPr>
          <p:cNvPr id="44036" name="AutoShape 4" descr="Обладнання для свинарства промислового і для свинарника на фермі | Свині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44037" name="Picture 5" descr="Без названия (1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1628775"/>
            <a:ext cx="5400675" cy="3311525"/>
          </a:xfrm>
          <a:prstGeom prst="rect">
            <a:avLst/>
          </a:prstGeom>
          <a:noFill/>
        </p:spPr>
      </p:pic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468313" y="5373688"/>
            <a:ext cx="83518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000">
                <a:latin typeface="Times New Roman" pitchFamily="18" charset="0"/>
              </a:rPr>
              <a:t>Застосування ліній з дозаторами нормованою годівлею і автоматизованих станків для індивідуальної годівлі з ідентифікацією тварин та індивідуальною нормованою годівлею;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304800" y="381000"/>
            <a:ext cx="8534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endParaRPr lang="uk-UA" sz="2400">
              <a:latin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uk-UA" sz="2400">
                <a:latin typeface="Times New Roman" pitchFamily="18" charset="0"/>
              </a:rPr>
              <a:t>утримання підсисних свиноматок з поросятами – уніфіковане станкове обладнання з станком, що трансформується і берложкою для поросят з інфрачервоним обігрівом або тепло­килимком і лінією нормованої годівлі;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86020" name="AutoShape 4" descr="РОЗДІЛ 1 УТРИМАННЯ ТВАРИН - Механізація технологічних процесів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86021" name="Picture 5" descr="Без названия (2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2852738"/>
            <a:ext cx="3959225" cy="2965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304800" y="381000"/>
            <a:ext cx="8534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Tx/>
              <a:buChar char="-"/>
            </a:pPr>
            <a:r>
              <a:rPr lang="uk-UA" sz="2400">
                <a:latin typeface="Times New Roman" pitchFamily="18" charset="0"/>
              </a:rPr>
              <a:t> утримання поросят після відлучення – перехід на суху годівлю уволю із застосуванням автоматичних годівниць;</a:t>
            </a:r>
          </a:p>
          <a:p>
            <a:pPr algn="just"/>
            <a:endParaRPr lang="ru-RU" sz="2400">
              <a:latin typeface="Times New Roman" pitchFamily="18" charset="0"/>
            </a:endParaRPr>
          </a:p>
        </p:txBody>
      </p:sp>
      <p:pic>
        <p:nvPicPr>
          <p:cNvPr id="87044" name="Picture 4" descr="Скільки свиней можна тримати в особистому підсобному господарстві: вимоги і  нор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916113"/>
            <a:ext cx="5194300" cy="3314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304800" y="381000"/>
            <a:ext cx="8534400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Tx/>
              <a:buChar char="-"/>
            </a:pPr>
            <a:r>
              <a:rPr lang="uk-UA" sz="2400">
                <a:latin typeface="Times New Roman" pitchFamily="18" charset="0"/>
              </a:rPr>
              <a:t>система видалення гною – утримання на щілинних підлогах, видалення гною самосплавом або дельта­скрепером;</a:t>
            </a:r>
          </a:p>
          <a:p>
            <a:pPr algn="just">
              <a:buFontTx/>
              <a:buChar char="-"/>
            </a:pPr>
            <a:endParaRPr lang="uk-UA" sz="2400">
              <a:latin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uk-UA" sz="2400">
                <a:latin typeface="Times New Roman" pitchFamily="18" charset="0"/>
              </a:rPr>
              <a:t>система мікроклімату – енергозберігаюча за рахунок використання тепла тварин з примусовою і природною вентиляцією;</a:t>
            </a:r>
          </a:p>
          <a:p>
            <a:pPr algn="just">
              <a:buFontTx/>
              <a:buChar char="-"/>
            </a:pPr>
            <a:endParaRPr lang="uk-UA" sz="2400">
              <a:latin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uk-UA" sz="2400">
                <a:latin typeface="Times New Roman" pitchFamily="18" charset="0"/>
              </a:rPr>
              <a:t>приготування комбікормів – на комбікормових заводах і на власних комбікормових цехах з повною автоматизацією всіх технологічних процесів;</a:t>
            </a:r>
          </a:p>
          <a:p>
            <a:pPr algn="just">
              <a:buFontTx/>
              <a:buChar char="-"/>
            </a:pPr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- переробка гною за сучасними технологіями – поділ на фракції, прискорене анаеробне зброджування рідкої частини з виробництвом біогазу та експрес­компостування твердої фракції з отриманням органічних компостів.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23850" y="260350"/>
            <a:ext cx="85344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Датська технологія ґрунтується на утриманні свиней на щілинних підлогах з самосплавною системою гноєвидалення в бетонні ванни.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Переваги використання датської технології:</a:t>
            </a:r>
          </a:p>
          <a:p>
            <a:pPr algn="just"/>
            <a:r>
              <a:rPr lang="uk-UA" sz="2400">
                <a:latin typeface="Times New Roman" pitchFamily="18" charset="0"/>
              </a:rPr>
              <a:t>- застосовна	для	утримання	свиней,	свиноматок	і  кнурів, що знаходяться в будь­якій віковій групі;</a:t>
            </a:r>
          </a:p>
          <a:p>
            <a:pPr algn="just"/>
            <a:r>
              <a:rPr lang="uk-UA" sz="2400">
                <a:latin typeface="Times New Roman" pitchFamily="18" charset="0"/>
              </a:rPr>
              <a:t>- зниження	витрат	на	трудові	ресурси, оскільки  не вимагається додаткова заготівля підстилки на підлогу;</a:t>
            </a:r>
          </a:p>
          <a:p>
            <a:pPr algn="just"/>
            <a:endParaRPr lang="ru-RU" sz="2400">
              <a:latin typeface="Times New Roman" pitchFamily="18" charset="0"/>
            </a:endParaRPr>
          </a:p>
        </p:txBody>
      </p:sp>
      <p:sp>
        <p:nvSpPr>
          <p:cNvPr id="46084" name="AutoShape 4" descr="Розведення свиней: види порід, технології, правила догляду і покупки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46085" name="Picture 5" descr="Без названия (3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3744913"/>
            <a:ext cx="4679950" cy="31130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04800" y="636588"/>
            <a:ext cx="8534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Tx/>
              <a:buChar char="-"/>
            </a:pPr>
            <a:r>
              <a:rPr lang="uk-UA" sz="2400">
                <a:latin typeface="Times New Roman" pitchFamily="18" charset="0"/>
              </a:rPr>
              <a:t>відповідає санітарно­гігієнічним нормам утримання тварин;</a:t>
            </a:r>
          </a:p>
          <a:p>
            <a:pPr algn="just">
              <a:buFontTx/>
              <a:buChar char="-"/>
            </a:pPr>
            <a:endParaRPr lang="uk-UA" sz="2400">
              <a:latin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uk-UA" sz="2400">
                <a:latin typeface="Times New Roman" pitchFamily="18" charset="0"/>
              </a:rPr>
              <a:t>сприяє автоматизації всіх процесів вирощування свиней – механічна система гноєвидалення, автоматичні лінії годівлі свиней, система водопроводу (поїлки соскові і чашкові), регульована кожною свиноматкою в залежності від потреб;</a:t>
            </a:r>
          </a:p>
          <a:p>
            <a:pPr algn="just">
              <a:buFontTx/>
              <a:buChar char="-"/>
            </a:pPr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-забезпечує зниження трудових витрат на обслуговування свинокомплексу.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250825" y="188913"/>
            <a:ext cx="85344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Канадська технологія - метод популярний в США, Канаді, та країнах Європи.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Суть технології полягає в утриманні свиней великими однорідними групами на глибокій незмінюваній підстилці, годівля уволю сухими збалансованими комбікормами при вільному доступі до води. </a:t>
            </a:r>
          </a:p>
        </p:txBody>
      </p:sp>
      <p:pic>
        <p:nvPicPr>
          <p:cNvPr id="89092" name="Picture 4" descr="Канадская технология содержания свиней - Содержание свиней - uvt.com.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2943225"/>
            <a:ext cx="5715000" cy="3914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04800" y="636588"/>
            <a:ext cx="853440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000">
                <a:latin typeface="Times New Roman" pitchFamily="18" charset="0"/>
              </a:rPr>
              <a:t>В якості підстилкового матеріалу використовують солому злакових культур, можна застосовувати тирсу, деревні стружки і інші органічні матеріали. </a:t>
            </a:r>
          </a:p>
          <a:p>
            <a:pPr algn="just"/>
            <a:endParaRPr lang="uk-UA" sz="2000">
              <a:latin typeface="Times New Roman" pitchFamily="18" charset="0"/>
            </a:endParaRPr>
          </a:p>
          <a:p>
            <a:pPr algn="just"/>
            <a:r>
              <a:rPr lang="uk-UA" sz="2000">
                <a:latin typeface="Times New Roman" pitchFamily="18" charset="0"/>
              </a:rPr>
              <a:t>Підстилковий матеріал спочатку викладається шаром 0,2 м і по мірі зволоження його додають.</a:t>
            </a:r>
          </a:p>
          <a:p>
            <a:pPr algn="just"/>
            <a:endParaRPr lang="uk-UA" sz="2000">
              <a:latin typeface="Times New Roman" pitchFamily="18" charset="0"/>
            </a:endParaRPr>
          </a:p>
          <a:p>
            <a:pPr algn="just"/>
            <a:r>
              <a:rPr lang="uk-UA" sz="2000">
                <a:latin typeface="Times New Roman" pitchFamily="18" charset="0"/>
              </a:rPr>
              <a:t>Процес компостування суміші підстилки з гноєм утримуватиме температуру маси на рівні не менше 15 °С навіть у зимовий період. </a:t>
            </a:r>
          </a:p>
          <a:p>
            <a:pPr algn="just"/>
            <a:endParaRPr lang="uk-UA" sz="2000">
              <a:latin typeface="Times New Roman" pitchFamily="18" charset="0"/>
            </a:endParaRPr>
          </a:p>
          <a:p>
            <a:pPr algn="just"/>
            <a:r>
              <a:rPr lang="uk-UA" sz="2000">
                <a:latin typeface="Times New Roman" pitchFamily="18" charset="0"/>
              </a:rPr>
              <a:t>У більш глибоких шарах температура може досягати 40 °С.</a:t>
            </a:r>
            <a:endParaRPr lang="ru-RU" sz="20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228600" y="1741488"/>
            <a:ext cx="8610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 algn="ctr"/>
            <a:r>
              <a:rPr lang="uk-UA" sz="2400" b="1">
                <a:latin typeface="Times New Roman" pitchFamily="18" charset="0"/>
              </a:rPr>
              <a:t>ПЛАН</a:t>
            </a:r>
          </a:p>
          <a:p>
            <a:pPr marL="342900" indent="-342900" algn="just">
              <a:buFontTx/>
              <a:buAutoNum type="arabicPeriod"/>
            </a:pPr>
            <a:r>
              <a:rPr lang="uk-UA" sz="2400">
                <a:latin typeface="Times New Roman" pitchFamily="18" charset="0"/>
              </a:rPr>
              <a:t>Інноваційні технології в галузі свинарства. </a:t>
            </a:r>
          </a:p>
          <a:p>
            <a:pPr marL="342900" indent="-342900" algn="just">
              <a:buFontTx/>
              <a:buAutoNum type="arabicPeriod"/>
            </a:pPr>
            <a:r>
              <a:rPr lang="uk-UA" sz="2400">
                <a:latin typeface="Times New Roman" pitchFamily="18" charset="0"/>
              </a:rPr>
              <a:t>Породи свиней та </a:t>
            </a:r>
            <a:r>
              <a:rPr lang="ru-RU" sz="2400">
                <a:latin typeface="Times New Roman" pitchFamily="18" charset="0"/>
              </a:rPr>
              <a:t>їх використання</a:t>
            </a:r>
            <a:r>
              <a:rPr lang="uk-UA" sz="2400">
                <a:latin typeface="Times New Roman" pitchFamily="18" charset="0"/>
              </a:rPr>
              <a:t>. </a:t>
            </a:r>
          </a:p>
          <a:p>
            <a:pPr marL="342900" indent="-342900" algn="just">
              <a:buFontTx/>
              <a:buAutoNum type="arabicPeriod"/>
            </a:pPr>
            <a:r>
              <a:rPr lang="ru-RU" sz="2400">
                <a:latin typeface="Times New Roman" pitchFamily="18" charset="0"/>
              </a:rPr>
              <a:t>Ресурсоощадн</a:t>
            </a:r>
            <a:r>
              <a:rPr lang="uk-UA" sz="2400">
                <a:latin typeface="Times New Roman" pitchFamily="18" charset="0"/>
              </a:rPr>
              <a:t>і </a:t>
            </a:r>
            <a:r>
              <a:rPr lang="ru-RU" sz="2400">
                <a:latin typeface="Times New Roman" pitchFamily="18" charset="0"/>
              </a:rPr>
              <a:t>елементи утримання свиней різних статевовікових груп</a:t>
            </a:r>
            <a:r>
              <a:rPr lang="uk-UA" sz="2400">
                <a:latin typeface="Times New Roman" pitchFamily="18" charset="0"/>
              </a:rPr>
              <a:t>. </a:t>
            </a:r>
          </a:p>
          <a:p>
            <a:pPr marL="342900" indent="-342900" algn="just">
              <a:buFontTx/>
              <a:buAutoNum type="arabicPeriod"/>
            </a:pPr>
            <a:r>
              <a:rPr lang="uk-UA" sz="2400">
                <a:latin typeface="Times New Roman" pitchFamily="18" charset="0"/>
              </a:rPr>
              <a:t>Інноваційні технології в приготуванні, роздаванні кормів та напуванні в свинарстві. </a:t>
            </a:r>
          </a:p>
          <a:p>
            <a:pPr marL="342900" indent="-342900" algn="just">
              <a:buFontTx/>
              <a:buAutoNum type="arabicPeriod"/>
            </a:pPr>
            <a:r>
              <a:rPr lang="uk-UA" sz="2400">
                <a:latin typeface="Times New Roman" pitchFamily="18" charset="0"/>
              </a:rPr>
              <a:t>Сучасні системи, які забезпечують параметри мікроклімату в приміщеннях для утримання свиней.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04800" y="636588"/>
            <a:ext cx="85344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Дана технологія застосовується для утримання свиней на відгодівлі, для кнурів, холостих і супоросних свиноматок.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Перевагою   канадської   технології   утримання   свиней   є швидкість зведення споруд для свинокомплексів та короткий термін окупності проекту</a:t>
            </a:r>
            <a:r>
              <a:rPr lang="ru-RU" sz="2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04800" y="636588"/>
            <a:ext cx="8534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Основу кормових раціонів для свиней складають концентровані корми.</a:t>
            </a:r>
            <a:r>
              <a:rPr lang="ru-RU" sz="2400">
                <a:latin typeface="Times New Roman" pitchFamily="18" charset="0"/>
              </a:rPr>
              <a:t>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В Україні найпоширенішим   типом   годівлі   є концентратний   тип. 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23850" y="2708275"/>
            <a:ext cx="8534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Частка концентрованих кормів у раціоні свиней має становити в середньому близько 75% від загальної поживності раціону, кількість об’ємистих кормів (зеленої маси, трав’яного борошна, сінажу люцерни, комбінованого і кукурудзяного силосу) доведено до 25%.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У раціоні необхідно мати 11% соковитих кормів, 5% трав’яного борошна, 5­7% зелених кормів, решта – корми тваринного походження.</a:t>
            </a:r>
            <a:r>
              <a:rPr lang="ru-RU" sz="2400">
                <a:latin typeface="Times New Roman" pitchFamily="18" charset="0"/>
              </a:rPr>
              <a:t> </a:t>
            </a:r>
            <a:r>
              <a:rPr lang="uk-UA" sz="2400">
                <a:latin typeface="Times New Roman" pitchFamily="18" charset="0"/>
              </a:rPr>
              <a:t> 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04800" y="636588"/>
            <a:ext cx="8534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Тонкий помол концкормів - до частинок розміром від 0,1­0,2 см. Дуже  тонкий помол проводити не слід, тому що при цьому порушуються функції шлунково­кишкового тракту.</a:t>
            </a:r>
            <a:endParaRPr lang="ru-RU" sz="2400">
              <a:latin typeface="Times New Roman" pitchFamily="18" charset="0"/>
            </a:endParaRP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Пилоподібних частинок має бути не більше 5%.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Для поросят­сисунів з зерен вівса і ячменю перед помолом необхідно знімати квіткові плівки. </a:t>
            </a:r>
          </a:p>
          <a:p>
            <a:pPr algn="just"/>
            <a:endParaRPr lang="uk-UA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228600" y="1143000"/>
            <a:ext cx="85344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Вперше методику породоутворення в нашій країні розробив академік М.Ф. Іванов з 1926 році, створив українську степову білу породу свиней.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Основним фактором створення нової породи є соціальне замовлення на якість продукції та певні зональні вимоги при розведенні свиней.</a:t>
            </a:r>
            <a:r>
              <a:rPr lang="uk-UA"/>
              <a:t> </a:t>
            </a:r>
            <a:endParaRPr lang="uk-UA" sz="2400">
              <a:latin typeface="Times New Roman" pitchFamily="18" charset="0"/>
            </a:endParaRPr>
          </a:p>
          <a:p>
            <a:pPr algn="just"/>
            <a:endParaRPr lang="uk-UA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228600" y="228600"/>
            <a:ext cx="85344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Методичний підхід М.Ф. Іванова можна сформувати так: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ретельний підбір за міцністю конституції батьківських пар;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жорстке вибракування тварин, які не відповідають цільовому стандарту;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закріплення бажаних успадкованих якостей шляхом застосування інбридингу;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відбір кращих потомків за бажаними ознаками неспоріднених між собою тварин і утворення на їх основі структурних започаткувань породи – лінії і родини;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спрямоване вирощування молодняка, яке включає повноцінну годівлю, правильне утримання та активний моціон з метою визначення потенційних можливостей створених генотипів.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304800" y="636588"/>
            <a:ext cx="85344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Створення  порід у нашій країні відбувалося трьома шляхами.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Перший шлях – це виведення порід без міжпородного схрещування на основі акліматизації імпортних порід та поглибленої племінної роботи з тваринами в бажаному напрямі. На такій основі була створена вітчизняна велика біла.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Другий шлях – це створення порід на основі поліпшення місцевих груп свиней – миргородська.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Третій шлях – на основі схрещування з аборигеними, а в останній час на основі схрещування висококультурних порід як вітчизняного так і зарубіжного походження створюються нові породи, типи, лінії.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304800" y="636588"/>
            <a:ext cx="85344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За бонітування та їх виробничого призначення виділяють три групи порід.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Перша – породи універсального напряму продуктивності (велика біла, українська степова біла).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Друга – породи м’ясного напряму продуктивності (полтавська м’ясна, ландрас, уельська, дюрок, українська м’ясна, естонська беконна, гемпшир, п’єтрен, червона білопояса, спеціалізовані м’ясні типи).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Третя – породи сального напряму продуктивності (миргородська, велика чорна, північнокавказька).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250825" y="188913"/>
            <a:ext cx="85344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 i="1">
                <a:latin typeface="Times New Roman" pitchFamily="18" charset="0"/>
              </a:rPr>
              <a:t>Група свиней м’ясних порід </a:t>
            </a:r>
            <a:r>
              <a:rPr lang="uk-UA" sz="2400">
                <a:latin typeface="Times New Roman" pitchFamily="18" charset="0"/>
              </a:rPr>
              <a:t>характеризуються видовженим тулубом, розтягнутим в основному за рахунок середньої частини.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Довжина тулуба у них значно перевищує обхват за лопатками.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За відгодівлі до живої маси 100­120 кг від них одержують значно більше м’яса, ніж сала.</a:t>
            </a:r>
            <a:endParaRPr lang="uk-UA" sz="2400" i="1">
              <a:latin typeface="Times New Roman" pitchFamily="18" charset="0"/>
            </a:endParaRPr>
          </a:p>
        </p:txBody>
      </p:sp>
      <p:sp>
        <p:nvSpPr>
          <p:cNvPr id="58372" name="AutoShape 4" descr="М'ясні породи свиней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58374" name="Picture 6" descr="ТОП-5 м'ясних порід свиней – AgroRevi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3284538"/>
            <a:ext cx="4176713" cy="2781300"/>
          </a:xfrm>
          <a:prstGeom prst="rect">
            <a:avLst/>
          </a:prstGeom>
          <a:noFill/>
        </p:spPr>
      </p:pic>
      <p:pic>
        <p:nvPicPr>
          <p:cNvPr id="58376" name="Picture 8" descr="М'ясні породи свиней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3789363"/>
            <a:ext cx="4140200" cy="20335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250825" y="188913"/>
            <a:ext cx="8534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 i="1">
                <a:latin typeface="Times New Roman" pitchFamily="18" charset="0"/>
              </a:rPr>
              <a:t>Група свиней сальних порід </a:t>
            </a:r>
            <a:r>
              <a:rPr lang="uk-UA" sz="2400">
                <a:latin typeface="Times New Roman" pitchFamily="18" charset="0"/>
              </a:rPr>
              <a:t>характеризується глибоким і широким тулубом, крутими ребрами.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Обхват за лопатками у них дорівнює довжині тулуба або перевищує її.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Голова вкорочена, лоб широкий, ганаші м’ясисті, профіль голови трохи увігнутий. Кінцівки короткі, широко поставлені. </a:t>
            </a:r>
          </a:p>
          <a:p>
            <a:pPr algn="just"/>
            <a:r>
              <a:rPr lang="uk-UA" sz="2400">
                <a:latin typeface="Times New Roman" pitchFamily="18" charset="0"/>
              </a:rPr>
              <a:t>За відгодівлі вони швидко жиріють </a:t>
            </a:r>
            <a:endParaRPr lang="uk-UA" sz="2400" i="1">
              <a:latin typeface="Times New Roman" pitchFamily="18" charset="0"/>
            </a:endParaRPr>
          </a:p>
        </p:txBody>
      </p:sp>
      <p:pic>
        <p:nvPicPr>
          <p:cNvPr id="59396" name="Picture 4" descr="Особливості сальних і м'ясних порід свиней | ПАН КУРЧАК – Агропромислова  груп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3573463"/>
            <a:ext cx="5648325" cy="3030537"/>
          </a:xfrm>
          <a:prstGeom prst="rect">
            <a:avLst/>
          </a:prstGeom>
          <a:noFill/>
        </p:spPr>
      </p:pic>
      <p:sp>
        <p:nvSpPr>
          <p:cNvPr id="59398" name="AutoShape 6" descr="Сальные породы свиней: описание, фото, характеристики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323850" y="476250"/>
            <a:ext cx="8534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 i="1">
                <a:latin typeface="Times New Roman" pitchFamily="18" charset="0"/>
              </a:rPr>
              <a:t>Група свиней універсального типу </a:t>
            </a:r>
            <a:r>
              <a:rPr lang="uk-UA" sz="2400">
                <a:latin typeface="Times New Roman" pitchFamily="18" charset="0"/>
              </a:rPr>
              <a:t>– проміжне положення між м’ясними і сальними тваринами.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За відгодівлі до живої маси 100­120 кг від них одержують майже однакову кількість м’яса і сала.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60420" name="AutoShape 4" descr="Ландрас - беконные свинки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60422" name="Picture 6" descr="Ландрас - беконные свин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3068638"/>
            <a:ext cx="4762500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рямоугольник 1"/>
          <p:cNvSpPr>
            <a:spLocks noChangeArrowheads="1"/>
          </p:cNvSpPr>
          <p:nvPr/>
        </p:nvSpPr>
        <p:spPr bwMode="auto">
          <a:xfrm>
            <a:off x="323850" y="404813"/>
            <a:ext cx="8496300" cy="482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uk-UA" sz="2000" b="1">
                <a:latin typeface="Times New Roman" pitchFamily="18" charset="0"/>
                <a:cs typeface="Times New Roman" pitchFamily="18" charset="0"/>
              </a:rPr>
              <a:t>Використана література</a:t>
            </a:r>
          </a:p>
          <a:p>
            <a:pPr marL="342900" indent="-342900" algn="ctr"/>
            <a:endParaRPr lang="uk-UA" sz="20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uk-UA">
                <a:latin typeface="Times New Roman" pitchFamily="18" charset="0"/>
              </a:rPr>
              <a:t>Барановський Д.І, Гарасимова В.І. Генофонд свійських тварин України. Навчальний посібник для студетів ВУЗ. Харків. Еспада. 2005. 400 с. </a:t>
            </a:r>
          </a:p>
          <a:p>
            <a:pPr marL="342900" indent="-342900" algn="just">
              <a:buFontTx/>
              <a:buAutoNum type="arabicPeriod"/>
            </a:pPr>
            <a:r>
              <a:rPr lang="uk-UA">
                <a:latin typeface="Times New Roman" pitchFamily="18" charset="0"/>
              </a:rPr>
              <a:t>Барановський Д.І., Герасимов В.І., Сокрут О.В. та ін. Свинарство: селекція, технологія. Монографія. Х. Еспада., 2011. 248 с. </a:t>
            </a:r>
          </a:p>
          <a:p>
            <a:pPr marL="342900" indent="-342900" algn="just">
              <a:buFontTx/>
              <a:buAutoNum type="arabicPeriod"/>
            </a:pPr>
            <a:r>
              <a:rPr lang="uk-UA">
                <a:latin typeface="Times New Roman" pitchFamily="18" charset="0"/>
              </a:rPr>
              <a:t>Бусенко О.Т., Скоцик В.Є., Маценко М.І., Броварський В.Д., Угнівенко А.М., Столюк В.Д., Коропець Л.А. Технологія виробництва продукції тваринництва. Агроосвіта. Київ. 2013. 493 с. </a:t>
            </a:r>
          </a:p>
          <a:p>
            <a:pPr marL="342900" indent="-342900" algn="just">
              <a:buFontTx/>
              <a:buAutoNum type="arabicPeriod"/>
            </a:pPr>
            <a:r>
              <a:rPr lang="uk-UA">
                <a:latin typeface="Times New Roman" pitchFamily="18" charset="0"/>
              </a:rPr>
              <a:t>Волощук В. М. Свинарство : монографія. : Аграрна наука, 2014.  592 с.</a:t>
            </a:r>
          </a:p>
          <a:p>
            <a:pPr marL="342900" indent="-342900" algn="just">
              <a:buFontTx/>
              <a:buAutoNum type="arabicPeriod"/>
            </a:pPr>
            <a:r>
              <a:rPr lang="uk-UA">
                <a:latin typeface="Times New Roman" pitchFamily="18" charset="0"/>
              </a:rPr>
              <a:t>Кулик М.Ф., Скоромна О.І., Ткаченко Т.Ю., Разанова О.П. Лізин, консервоване зерно кукурудзи в раціонах свиней, показники забою та якість продукції: монографія. Вінниця: Видавництво ТОВ «Друк», 2022. 180 с.</a:t>
            </a:r>
          </a:p>
          <a:p>
            <a:pPr marL="342900" indent="-342900" algn="just">
              <a:buFontTx/>
              <a:buAutoNum type="arabicPeriod"/>
            </a:pPr>
            <a:r>
              <a:rPr lang="uk-UA">
                <a:latin typeface="Times New Roman" pitchFamily="18" charset="0"/>
              </a:rPr>
              <a:t>Новгородська Н.В., Соломон А.М., Фабіянська О.Л. Підвищення ефективності виробництва свинини та поліпшення її якості за використання у раціоні біологічно активних добавок. Монографія : Вінниця: РВВ ВНАУ, 2021. 228 с.</a:t>
            </a:r>
            <a:endParaRPr lang="ru-RU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304800" y="636588"/>
            <a:ext cx="8534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Існують два типи автоматичного обладнання для годівлі супоросних свиноматок.</a:t>
            </a:r>
          </a:p>
          <a:p>
            <a:pPr algn="just"/>
            <a:endParaRPr lang="uk-UA" sz="2400" i="1">
              <a:latin typeface="Times New Roman" pitchFamily="18" charset="0"/>
            </a:endParaRPr>
          </a:p>
          <a:p>
            <a:pPr algn="just"/>
            <a:r>
              <a:rPr lang="uk-UA" sz="2400" i="1">
                <a:latin typeface="Times New Roman" pitchFamily="18" charset="0"/>
              </a:rPr>
              <a:t>У станках з фіксацією. </a:t>
            </a:r>
          </a:p>
          <a:p>
            <a:pPr algn="just"/>
            <a:r>
              <a:rPr lang="uk-UA" sz="2400" i="1">
                <a:latin typeface="Times New Roman" pitchFamily="18" charset="0"/>
              </a:rPr>
              <a:t>Система електронної годівлі. </a:t>
            </a:r>
            <a:endParaRPr lang="uk-UA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381000" y="304800"/>
            <a:ext cx="8534400" cy="666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Станок для підсисних свиноматок з поросятами повинен мати: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регулювання ширини станка як по передній, так і по задній частині;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регулювання загальної довжини станка;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можливість розсування станка в цілях створення максимально вільного місця для свиноматок;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спеціальні відкидні дуги на боковинах станка, які перешкоджають швидкому опусканню свиноматок і запобігають прідавлюванню поросят (при підйомі свиноматки дуги вільно піднімаються);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спеціальну «берложку» для поросят з електрообігрівом від ламп з інфрачервоним випромінюванням, які одночасно з обігрівом виконують дезінфікуючі функції;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можливість включення станків для опоросу в загальну систему автоматизованої роздачі корму з установкою індивідуальних доз годівлі для кожної свиноматки;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оснащення боксів для опоросу чашково­ніпельними напувалками для додаткового напування поросят.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304800" y="636588"/>
            <a:ext cx="8534400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400">
                <a:latin typeface="Times New Roman" pitchFamily="18" charset="0"/>
              </a:rPr>
              <a:t>Дорощування  поросят здійснюють у спеціальних боксах, оснащених бункерними годівницями для годівлі уволю.</a:t>
            </a:r>
          </a:p>
          <a:p>
            <a:endParaRPr lang="uk-UA" sz="2400">
              <a:latin typeface="Times New Roman" pitchFamily="18" charset="0"/>
            </a:endParaRPr>
          </a:p>
          <a:p>
            <a:r>
              <a:rPr lang="uk-UA" sz="2400">
                <a:latin typeface="Times New Roman" pitchFamily="18" charset="0"/>
              </a:rPr>
              <a:t>Переваги технології годівлі досхочу:</a:t>
            </a:r>
          </a:p>
          <a:p>
            <a:pPr lvl="1">
              <a:buFontTx/>
              <a:buChar char="•"/>
            </a:pPr>
            <a:r>
              <a:rPr lang="uk-UA" sz="2400">
                <a:latin typeface="Times New Roman" pitchFamily="18" charset="0"/>
              </a:rPr>
              <a:t>свині споживають корму стільки, скільки їм потрібно для здійснення життєдіяльності та максимальних приростів;</a:t>
            </a:r>
          </a:p>
          <a:p>
            <a:pPr lvl="1">
              <a:buFontTx/>
              <a:buChar char="•"/>
            </a:pPr>
            <a:r>
              <a:rPr lang="uk-UA" sz="2400">
                <a:latin typeface="Times New Roman" pitchFamily="18" charset="0"/>
              </a:rPr>
              <a:t>відсутній канібалізм, між свинями встановлюється ієрархія в часі і періодах годівлі;</a:t>
            </a:r>
          </a:p>
          <a:p>
            <a:pPr lvl="1">
              <a:buFontTx/>
              <a:buChar char="•"/>
            </a:pPr>
            <a:r>
              <a:rPr lang="uk-UA" sz="2400">
                <a:latin typeface="Times New Roman" pitchFamily="18" charset="0"/>
              </a:rPr>
              <a:t>можливість	необмеженого порційного	харчування дозволяє уникнути переїдання та ожиріння у свиней;</a:t>
            </a:r>
          </a:p>
          <a:p>
            <a:pPr lvl="1">
              <a:buFontTx/>
              <a:buChar char="•"/>
            </a:pPr>
            <a:r>
              <a:rPr lang="uk-UA" sz="2400">
                <a:latin typeface="Times New Roman" pitchFamily="18" charset="0"/>
              </a:rPr>
              <a:t>в процесі їжі	тварина може	дозовано пити, не відходячи від годівниці;</a:t>
            </a:r>
          </a:p>
          <a:p>
            <a:pPr lvl="1">
              <a:buFontTx/>
              <a:buChar char="•"/>
            </a:pPr>
            <a:r>
              <a:rPr lang="uk-UA" sz="2400">
                <a:latin typeface="Times New Roman" pitchFamily="18" charset="0"/>
              </a:rPr>
              <a:t>слина, що попадає в годівницю, створює сприятливі умови для початку ферментації комбікорму;</a:t>
            </a:r>
          </a:p>
          <a:p>
            <a:pPr lvl="1">
              <a:buFontTx/>
              <a:buChar char="•"/>
            </a:pPr>
            <a:r>
              <a:rPr lang="uk-UA" sz="2400">
                <a:latin typeface="Times New Roman" pitchFamily="18" charset="0"/>
              </a:rPr>
              <a:t>практично виключається ручна праця.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0" y="304800"/>
            <a:ext cx="8839200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Останнім часом все більшого поширення набуває система від відгодівлі до бойні, поросят відгодовують в одному приміщенні від 7­8 до 100­110 кг, приміщення ферми розділене на бокси для утримання по 15­ 30 поросят в кожному.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Бокси на ділянці відгодівлі обладнані суцільною (60%) і щілинною (30­40%) підлогою.</a:t>
            </a:r>
          </a:p>
          <a:p>
            <a:r>
              <a:rPr lang="uk-UA" sz="2400">
                <a:latin typeface="Times New Roman" pitchFamily="18" charset="0"/>
              </a:rPr>
              <a:t>Бокси доцільно оснащувати:</a:t>
            </a:r>
          </a:p>
          <a:p>
            <a:pPr>
              <a:buFontTx/>
              <a:buChar char="•"/>
            </a:pPr>
            <a:r>
              <a:rPr lang="uk-UA" sz="2400">
                <a:latin typeface="Times New Roman" pitchFamily="18" charset="0"/>
              </a:rPr>
              <a:t>·регульованим навісом;</a:t>
            </a:r>
          </a:p>
          <a:p>
            <a:pPr>
              <a:buFontTx/>
              <a:buChar char="•"/>
            </a:pPr>
            <a:r>
              <a:rPr lang="uk-UA" sz="2400">
                <a:latin typeface="Times New Roman" pitchFamily="18" charset="0"/>
              </a:rPr>
              <a:t>·системою обігріву підлоги;</a:t>
            </a:r>
          </a:p>
          <a:p>
            <a:pPr>
              <a:buFontTx/>
              <a:buChar char="•"/>
            </a:pPr>
            <a:r>
              <a:rPr lang="uk-UA" sz="2400">
                <a:latin typeface="Times New Roman" pitchFamily="18" charset="0"/>
              </a:rPr>
              <a:t>·системою автоматичної годівлі і поїння;</a:t>
            </a:r>
          </a:p>
          <a:p>
            <a:pPr>
              <a:buFontTx/>
              <a:buChar char="•"/>
            </a:pPr>
            <a:r>
              <a:rPr lang="uk-UA" sz="2400">
                <a:latin typeface="Times New Roman" pitchFamily="18" charset="0"/>
              </a:rPr>
              <a:t>·суцільною, дренажною та щілинною підлогою у зазначеній вище пропорції;</a:t>
            </a:r>
          </a:p>
          <a:p>
            <a:pPr>
              <a:buFontTx/>
              <a:buChar char="•"/>
            </a:pPr>
            <a:r>
              <a:rPr lang="uk-UA" sz="2400">
                <a:latin typeface="Times New Roman" pitchFamily="18" charset="0"/>
              </a:rPr>
              <a:t>·водовипаровуючим охолодженням;</a:t>
            </a:r>
          </a:p>
          <a:p>
            <a:pPr>
              <a:buFontTx/>
              <a:buChar char="•"/>
            </a:pPr>
            <a:r>
              <a:rPr lang="uk-UA" sz="2400">
                <a:latin typeface="Times New Roman" pitchFamily="18" charset="0"/>
              </a:rPr>
              <a:t>·зоною відпочинку з суцільною підлогою.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304800" y="636588"/>
            <a:ext cx="8534400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 b="1">
                <a:latin typeface="Times New Roman" pitchFamily="18" charset="0"/>
              </a:rPr>
              <a:t>Свиней на відгодівлі і поросят на дорощуванні </a:t>
            </a:r>
            <a:r>
              <a:rPr lang="uk-UA" sz="2400">
                <a:latin typeface="Times New Roman" pitchFamily="18" charset="0"/>
              </a:rPr>
              <a:t>зазвичай годують уволю.</a:t>
            </a:r>
            <a:r>
              <a:rPr lang="ru-RU" sz="2400">
                <a:latin typeface="Times New Roman" pitchFamily="18" charset="0"/>
              </a:rPr>
              <a:t>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 b="1">
                <a:latin typeface="Times New Roman" pitchFamily="18" charset="0"/>
              </a:rPr>
              <a:t>Годівля свиноматок з підсисними поросятами і холостих та поросних свиноматок: у</a:t>
            </a:r>
            <a:r>
              <a:rPr lang="uk-UA" sz="2400">
                <a:latin typeface="Times New Roman" pitchFamily="18" charset="0"/>
              </a:rPr>
              <a:t> першої групи проста годівниця (піддон) закріплена в огорожі, і в певний час в заданому об’ємі через дозатор туди подається корм. </a:t>
            </a:r>
          </a:p>
          <a:p>
            <a:pPr algn="just"/>
            <a:r>
              <a:rPr lang="uk-UA" sz="2400">
                <a:latin typeface="Times New Roman" pitchFamily="18" charset="0"/>
              </a:rPr>
              <a:t>Так само годуються і холості та поросні свиноматки при індивідуальному утриманні.</a:t>
            </a:r>
            <a:r>
              <a:rPr lang="ru-RU" sz="2400">
                <a:latin typeface="Times New Roman" pitchFamily="18" charset="0"/>
              </a:rPr>
              <a:t>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 b="1">
                <a:latin typeface="Times New Roman" pitchFamily="18" charset="0"/>
              </a:rPr>
              <a:t>Годівля свиноматок при груповому утриманні: </a:t>
            </a:r>
            <a:r>
              <a:rPr lang="uk-UA" sz="2400">
                <a:latin typeface="Times New Roman" pitchFamily="18" charset="0"/>
              </a:rPr>
              <a:t>чітке згодовування кожній свиноматці їй дози, система кормораздачі обладнується індивідуальними дозуючими пристроями, які подають корм з такою швидкістю, що свиноматка поїдає його без можливості відходу до іншої годівниці.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323850" y="1989138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Для  транспортування сипучих матеріалів застосовують транспортну спіраль.</a:t>
            </a: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323850" y="620713"/>
            <a:ext cx="8534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Існують два варіанти комплектації системи сухої годівлі – система сухої годівлі з роздачею корму в об’ємні дозатори і </a:t>
            </a:r>
          </a:p>
          <a:p>
            <a:pPr algn="just"/>
            <a:r>
              <a:rPr lang="uk-UA" sz="2400">
                <a:latin typeface="Times New Roman" pitchFamily="18" charset="0"/>
              </a:rPr>
              <a:t>система сухої годівлі з роздачею корму в кормові автомати. </a:t>
            </a:r>
          </a:p>
          <a:p>
            <a:pPr algn="just"/>
            <a:endParaRPr lang="uk-UA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304800" y="0"/>
            <a:ext cx="88392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Автоматизована система рідкої годівлі свиней використовується на 35% всіх підприємств галузі в ЄС.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Основні переваги систем автоматизованої роздачі вологих і рідких кормів:</a:t>
            </a:r>
          </a:p>
          <a:p>
            <a:pPr algn="just"/>
            <a:r>
              <a:rPr lang="uk-UA" sz="2400">
                <a:latin typeface="Times New Roman" pitchFamily="18" charset="0"/>
              </a:rPr>
              <a:t>·можливість	роботи	 в автоматичному режимі від вбудованого програматора.</a:t>
            </a:r>
            <a:endParaRPr lang="ru-RU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економічність і ресурсозбереження;</a:t>
            </a:r>
          </a:p>
          <a:p>
            <a:pPr algn="just"/>
            <a:r>
              <a:rPr lang="uk-UA" sz="2400">
                <a:latin typeface="Times New Roman" pitchFamily="18" charset="0"/>
              </a:rPr>
              <a:t>·різке скорочення частки </a:t>
            </a:r>
          </a:p>
          <a:p>
            <a:pPr algn="just"/>
            <a:r>
              <a:rPr lang="uk-UA" sz="2400">
                <a:latin typeface="Times New Roman" pitchFamily="18" charset="0"/>
              </a:rPr>
              <a:t>ручної праці;</a:t>
            </a:r>
          </a:p>
          <a:p>
            <a:pPr algn="just"/>
            <a:r>
              <a:rPr lang="uk-UA" sz="2400">
                <a:latin typeface="Times New Roman" pitchFamily="18" charset="0"/>
              </a:rPr>
              <a:t>·простота експлуатації.</a:t>
            </a:r>
            <a:endParaRPr lang="ru-RU" sz="2400">
              <a:latin typeface="Times New Roman" pitchFamily="18" charset="0"/>
            </a:endParaRPr>
          </a:p>
        </p:txBody>
      </p:sp>
      <p:pic>
        <p:nvPicPr>
          <p:cNvPr id="74755" name="image3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2971800"/>
            <a:ext cx="4724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304800" y="636588"/>
            <a:ext cx="85344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На малих фермах нерідко застосовується мікробіологічний метод обробки кормів, який забезпечує: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·можливість обробки різних малоцінних кормів, які мало або взагалі не застосовуються в промислових свинокомплексах;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·поліпшення	фізіологічного стану	тварин, уникнути випадків диспепсії, здоровий шкірний покрив тварин;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·достатньо ефективні прирости, починаючи з відбирання та враховуючи витрати на ферментацію;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·приготування кормів, що не вимагає від обслуговуючого персоналу особливих навичок, нетрудомісткий процес приготування.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304800" y="636588"/>
            <a:ext cx="85344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Волога годівля може бути досить ефективною при наявності в господарствах власних або покупних рідких відходів переробки харчової сировини.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Вихід  гнойових стоків з ферм зростає майже на 40% -  додаткові витрати на зберігання і подальше використання гною для добрив.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228600" y="304800"/>
            <a:ext cx="8534400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Частка  впливу мікроклімату на продуктивність тварин становить близько 25­30%.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Системи вентиляції і контролю мікроклімату в свинарських приміщеннях складаються з наступних основних базових елементів: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прилади обігріву: газові та дизельні теплогенератори; регістри і килимки водяного опалення; інфрачервоні випромінювачі;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витяжні пристрої: дахові шахти різної конфігурації; стінові вентилятори з жалюзями і без них; шахти, витягаючі повітря з гнойових каналів;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припливні пристрої: дахові шахти, стінові та стельові вікна­клапани, вікна з жалюзі і без них; перфоровані стелі;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протяжні вентилятори, установлені в приміщеннях;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комп’ютери клімат­контролю;</a:t>
            </a:r>
          </a:p>
          <a:p>
            <a:pPr algn="just">
              <a:buFontTx/>
              <a:buChar char="•"/>
            </a:pPr>
            <a:r>
              <a:rPr lang="uk-UA" sz="2400">
                <a:latin typeface="Times New Roman" pitchFamily="18" charset="0"/>
              </a:rPr>
              <a:t>датчики температури і вологості.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23850" y="333375"/>
            <a:ext cx="8534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</a:rPr>
              <a:t>В  загальному виробництві м’яса на частку свинини припадає 39,6%, на м’ясо птиці – 27,1%, яловичину – 24,2%, баранину і козлятину – 4% та 4,4% – на всі інші види тварин і птиці. </a:t>
            </a:r>
          </a:p>
          <a:p>
            <a:pPr algn="just"/>
            <a:endParaRPr lang="ru-RU" sz="2400">
              <a:latin typeface="Times New Roman" pitchFamily="18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79388" y="1628775"/>
            <a:ext cx="883920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77649" tIns="104742" bIns="0" anchor="ctr">
            <a:spAutoFit/>
          </a:bodyPr>
          <a:lstStyle/>
          <a:p>
            <a:pPr algn="ctr"/>
            <a:r>
              <a:rPr lang="uk-UA" sz="1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Рівень технологічного розвитку свинарства в деяких країнах світу</a:t>
            </a:r>
          </a:p>
          <a:p>
            <a:pPr algn="ctr" eaLnBrk="0" hangingPunct="0"/>
            <a:endParaRPr lang="uk-UA" sz="16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34893" name="Group 77"/>
          <p:cNvGraphicFramePr>
            <a:graphicFrameLocks noGrp="1"/>
          </p:cNvGraphicFramePr>
          <p:nvPr/>
        </p:nvGraphicFramePr>
        <p:xfrm>
          <a:off x="250825" y="2565400"/>
          <a:ext cx="8499475" cy="3103563"/>
        </p:xfrm>
        <a:graphic>
          <a:graphicData uri="http://schemas.openxmlformats.org/drawingml/2006/table">
            <a:tbl>
              <a:tblPr/>
              <a:tblGrid>
                <a:gridCol w="3168650"/>
                <a:gridCol w="720725"/>
                <a:gridCol w="936625"/>
                <a:gridCol w="1079500"/>
                <a:gridCol w="1152525"/>
                <a:gridCol w="1258888"/>
                <a:gridCol w="208280"/>
              </a:tblGrid>
              <a:tr h="1030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Показники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Данія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Франція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Голландія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Німеччина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Україна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Кількість відлучених поросят від свиноматки на рік, гол.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644650" algn="l"/>
                          <a:tab pos="2444750" algn="l"/>
                        </a:tabLst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Середньодобовий	приріст	на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644650" algn="l"/>
                          <a:tab pos="2444750" algn="l"/>
                        </a:tabLst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відгодівлі,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Витрати корму на 1 кг приросту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живої ваги, кг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2,76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2,96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2,64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7,62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Вихід м’яса з туші,%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1219200" y="153988"/>
            <a:ext cx="662940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31626" tIns="106329" bIns="0" anchor="ctr">
            <a:spAutoFit/>
          </a:bodyPr>
          <a:lstStyle/>
          <a:p>
            <a:pPr algn="ctr"/>
            <a:r>
              <a:rPr lang="uk-UA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 температури у приміщенні на поведінку свиней на відгодівлі</a:t>
            </a:r>
          </a:p>
          <a:p>
            <a:pPr algn="ctr" eaLnBrk="0" hangingPunct="0"/>
            <a:endParaRPr lang="uk-UA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78851" name="Group 3"/>
          <p:cNvGraphicFramePr>
            <a:graphicFrameLocks noGrp="1"/>
          </p:cNvGraphicFramePr>
          <p:nvPr/>
        </p:nvGraphicFramePr>
        <p:xfrm>
          <a:off x="457200" y="1371600"/>
          <a:ext cx="8153400" cy="3929063"/>
        </p:xfrm>
        <a:graphic>
          <a:graphicData uri="http://schemas.openxmlformats.org/drawingml/2006/table">
            <a:tbl>
              <a:tblPr/>
              <a:tblGrid>
                <a:gridCol w="1558925"/>
                <a:gridCol w="6594475"/>
              </a:tblGrid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Температура повітря 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приміщенні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Зміни в поведінці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&lt; 16 </a:t>
                      </a:r>
                      <a:r>
                        <a:rPr kumimoji="0" lang="uk-UA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Тварини збираються в групи, збільшується товщина шпику, збільшується витрата кормів на теплорегуляцію,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знижується приріст живої маси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&gt; 16 </a:t>
                      </a:r>
                      <a:r>
                        <a:rPr kumimoji="0" lang="uk-UA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Знижується зкупчення тварин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&gt;18 </a:t>
                      </a:r>
                      <a:r>
                        <a:rPr kumimoji="0" lang="uk-UA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Свині лежать на щільовій, а випорожнюються на цільній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підлозі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&gt; 19 </a:t>
                      </a:r>
                      <a:r>
                        <a:rPr kumimoji="0" lang="uk-UA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Збільшуються випарювання вологи з поверхні тварин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&gt; 20 </a:t>
                      </a:r>
                      <a:r>
                        <a:rPr kumimoji="0" lang="uk-UA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Частішає дихання тварин, починається тепловий стрес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&gt; 25 </a:t>
                      </a:r>
                      <a:r>
                        <a:rPr kumimoji="0" lang="uk-UA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Знижується конверсія корму та приріст живої маси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1295400" y="228600"/>
            <a:ext cx="7342188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226941" tIns="104742" rIns="293595" bIns="0" anchor="ctr">
            <a:spAutoFit/>
          </a:bodyPr>
          <a:lstStyle/>
          <a:p>
            <a:r>
              <a:rPr lang="uk-UA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Потреба у мінімальному повітрообміні для свиней</a:t>
            </a:r>
          </a:p>
          <a:p>
            <a:pPr eaLnBrk="0" hangingPunct="0"/>
            <a:endParaRPr lang="uk-UA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79875" name="Group 3"/>
          <p:cNvGraphicFramePr>
            <a:graphicFrameLocks noGrp="1"/>
          </p:cNvGraphicFramePr>
          <p:nvPr/>
        </p:nvGraphicFramePr>
        <p:xfrm>
          <a:off x="533400" y="1295400"/>
          <a:ext cx="8305800" cy="3952875"/>
        </p:xfrm>
        <a:graphic>
          <a:graphicData uri="http://schemas.openxmlformats.org/drawingml/2006/table">
            <a:tbl>
              <a:tblPr/>
              <a:tblGrid>
                <a:gridCol w="4410075"/>
                <a:gridCol w="1123950"/>
                <a:gridCol w="1157288"/>
                <a:gridCol w="1614487"/>
              </a:tblGrid>
              <a:tr h="238125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Групи тварин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Повітрообмін, м</a:t>
                      </a:r>
                      <a:r>
                        <a:rPr kumimoji="0" lang="uk-UA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на голову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Україна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Канада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Голландія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Кнури­виробники, 200 кг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Свиноматки холості, 150 кг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Свиноматки супоросні, 150 кг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Свиноматки підсисні, 200 кг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Поросята на дорощуванні, 7 кг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2,88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Поросята на дорощуванні, 25 кг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Свині на відгодівлі, 30 кг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5,76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Свині на відгодівлі, 110 кг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13,68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304800" y="746125"/>
            <a:ext cx="85344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28625" algn="just">
              <a:tabLst>
                <a:tab pos="627063" algn="l"/>
              </a:tabLst>
            </a:pPr>
            <a:r>
              <a:rPr lang="uk-UA" sz="2400">
                <a:latin typeface="Times New Roman" pitchFamily="18" charset="0"/>
              </a:rPr>
              <a:t>В усіх спеціалізованих свинарських господарствах і багатьох товарних свинарських фермах виробничі приміщення використовують за принципом «все зайнято все пусто”</a:t>
            </a:r>
          </a:p>
          <a:p>
            <a:pPr indent="428625" algn="just">
              <a:tabLst>
                <a:tab pos="627063" algn="l"/>
              </a:tabLst>
            </a:pPr>
            <a:endParaRPr lang="ru-RU" sz="2400">
              <a:latin typeface="Times New Roman" pitchFamily="18" charset="0"/>
            </a:endParaRPr>
          </a:p>
          <a:p>
            <a:pPr indent="428625" algn="just">
              <a:tabLst>
                <a:tab pos="627063" algn="l"/>
              </a:tabLst>
            </a:pPr>
            <a:r>
              <a:rPr lang="uk-UA" sz="2400">
                <a:latin typeface="Times New Roman" pitchFamily="18" charset="0"/>
              </a:rPr>
              <a:t>За тривалістю санітарний розрив може бути різним. </a:t>
            </a:r>
          </a:p>
          <a:p>
            <a:pPr indent="428625" algn="just">
              <a:tabLst>
                <a:tab pos="627063" algn="l"/>
              </a:tabLst>
            </a:pPr>
            <a:endParaRPr lang="uk-UA" sz="2400">
              <a:latin typeface="Times New Roman" pitchFamily="18" charset="0"/>
            </a:endParaRPr>
          </a:p>
          <a:p>
            <a:pPr indent="428625" algn="just">
              <a:tabLst>
                <a:tab pos="627063" algn="l"/>
              </a:tabLst>
            </a:pPr>
            <a:r>
              <a:rPr lang="uk-UA" sz="2400">
                <a:latin typeface="Times New Roman" pitchFamily="18" charset="0"/>
              </a:rPr>
              <a:t>Він встановлюється конкретною технологією від 2-3 днів до 2-3 тижнів. </a:t>
            </a:r>
          </a:p>
          <a:p>
            <a:pPr indent="428625" algn="just">
              <a:tabLst>
                <a:tab pos="627063" algn="l"/>
              </a:tabLst>
            </a:pPr>
            <a:endParaRPr lang="uk-UA" sz="2400">
              <a:latin typeface="Times New Roman" pitchFamily="18" charset="0"/>
            </a:endParaRPr>
          </a:p>
          <a:p>
            <a:pPr indent="428625" algn="just">
              <a:tabLst>
                <a:tab pos="627063" algn="l"/>
              </a:tabLst>
            </a:pPr>
            <a:r>
              <a:rPr lang="uk-UA" sz="2400">
                <a:latin typeface="Times New Roman" pitchFamily="18" charset="0"/>
              </a:rPr>
              <a:t>У період санітарного розриву виконують роботи по очищенню підлоги, гнойових лотків, огорож, конструкцій і обладнання від гною та бруду, по ремонту або заміні деталей обладнання.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04800" y="636588"/>
            <a:ext cx="85344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В світі існує багато різних технологій та методів виробництва свинини  - відмінності полягають у типах відгодівлі та утриманні свиней, способах утилізації органічних стоків тощо.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Найбільш розповсюдженою в Україні є «датська технологія».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Датська технологія – це система ведення свинарства за принципом триступінчастої піраміди (створення та розведення/нуклеус центральний­розмноження – відгодівля), яка характеризується спільними досягненнями та чітким дотриманням дисципліни на всіх стадіях виробництва. 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04800" y="636588"/>
            <a:ext cx="85344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Найбільші свинокомплекси України, що використовують дану технологію виробництва: АПК­Інвест, Слобожанський і Калитянський.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Впровадження на цих підприємствах обладнання ведучих фірм, Roxell, Fog Agrotechnik A/S, Skov, Multifan, FL Technik, Norman та інших сприяло тому, що вони є лідерами з вітчизняного виробництва свинини.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Даний досвід є позитивним, однак існує проблема недостатнього фінансування для впровадження такого досвіду. 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04800" y="636588"/>
            <a:ext cx="85344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just"/>
            <a:r>
              <a:rPr lang="uk-UA" sz="2400">
                <a:latin typeface="Times New Roman" pitchFamily="18" charset="0"/>
              </a:rPr>
              <a:t>Для інноваційного і більш ефективного розвитку галузі свинарства необхідно:</a:t>
            </a:r>
          </a:p>
          <a:p>
            <a:pPr marL="342900" indent="-342900" algn="just"/>
            <a:endParaRPr lang="uk-UA" sz="2400">
              <a:latin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uk-UA" sz="2400">
                <a:latin typeface="Times New Roman" pitchFamily="18" charset="0"/>
              </a:rPr>
              <a:t>Розробити програму пільгового кредитування підприємств щодо придбання інноваційної техніки, програмного забезпечення чи тварин.</a:t>
            </a:r>
          </a:p>
          <a:p>
            <a:pPr marL="342900" indent="-342900" algn="just">
              <a:buFontTx/>
              <a:buAutoNum type="arabicPeriod"/>
            </a:pPr>
            <a:endParaRPr lang="uk-UA" sz="2400">
              <a:latin typeface="Times New Roman" pitchFamily="18" charset="0"/>
            </a:endParaRPr>
          </a:p>
          <a:p>
            <a:pPr marL="342900" indent="-342900" algn="just"/>
            <a:r>
              <a:rPr lang="uk-UA" sz="2400">
                <a:latin typeface="Times New Roman" pitchFamily="18" charset="0"/>
              </a:rPr>
              <a:t>2. Вдосконалити інфраструктуру ринку м’яса.</a:t>
            </a:r>
          </a:p>
          <a:p>
            <a:pPr marL="342900" indent="-342900" algn="just"/>
            <a:endParaRPr lang="uk-UA" sz="2400">
              <a:latin typeface="Times New Roman" pitchFamily="18" charset="0"/>
            </a:endParaRPr>
          </a:p>
          <a:p>
            <a:pPr marL="342900" indent="-342900" algn="just"/>
            <a:r>
              <a:rPr lang="uk-UA" sz="2400">
                <a:latin typeface="Times New Roman" pitchFamily="18" charset="0"/>
              </a:rPr>
              <a:t>3. Розробити програму кадрового забезпечення підприємств галузі свинарства.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04800" y="636588"/>
            <a:ext cx="85344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У  виробничій практиці галузі існують дві основні моделі промислових підприємств з виробництва свинини: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lvl="1" algn="just"/>
            <a:r>
              <a:rPr lang="uk-UA" sz="2400">
                <a:latin typeface="Times New Roman" pitchFamily="18" charset="0"/>
              </a:rPr>
              <a:t>- великі промислові комплекси потужністю 24­216 тис. свиней на рік;</a:t>
            </a:r>
          </a:p>
          <a:p>
            <a:pPr lvl="1" algn="just"/>
            <a:endParaRPr lang="uk-UA" sz="2400">
              <a:latin typeface="Times New Roman" pitchFamily="18" charset="0"/>
            </a:endParaRPr>
          </a:p>
          <a:p>
            <a:pPr lvl="1" algn="just">
              <a:buFontTx/>
              <a:buChar char="-"/>
            </a:pPr>
            <a:r>
              <a:rPr lang="uk-UA" sz="2400">
                <a:latin typeface="Times New Roman" pitchFamily="18" charset="0"/>
              </a:rPr>
              <a:t> свинарські господарства потужністю 6­24 тис. свиней на рік, які виробляють свинину в основному на власних кормових ресурсах.</a:t>
            </a:r>
          </a:p>
          <a:p>
            <a:pPr lvl="1" algn="just">
              <a:buFontTx/>
              <a:buChar char="-"/>
            </a:pPr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Обидві моделі підприємств вимагають повної модернізації та оновлення перспективним обладнанням на основі нових технічних і технологічних досягненнях, що дозволяють автоматизувати всі сфери виробничого циклу свинарства.</a:t>
            </a:r>
            <a:r>
              <a:rPr lang="ru-RU" sz="2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79388" y="549275"/>
            <a:ext cx="8534400" cy="578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uk-UA" sz="2200">
                <a:latin typeface="Times New Roman" pitchFamily="18" charset="0"/>
              </a:rPr>
              <a:t>Для утилізації гнойових стоків необхідно створювати замкнуті екологічні системи, які дозволять реціркуліровати відходи тваринництва в родючість ґрунту, інтенсифікувати рослинництво і зберегти навколишнє середовище від забруднення. </a:t>
            </a:r>
          </a:p>
          <a:p>
            <a:pPr algn="just"/>
            <a:endParaRPr lang="uk-UA" sz="2200">
              <a:latin typeface="Times New Roman" pitchFamily="18" charset="0"/>
            </a:endParaRPr>
          </a:p>
          <a:p>
            <a:pPr algn="just"/>
            <a:r>
              <a:rPr lang="uk-UA" sz="2200">
                <a:latin typeface="Times New Roman" pitchFamily="18" charset="0"/>
              </a:rPr>
              <a:t>Перспективними моделями свинарських підприємств можуть бути комплекси потужністю 54 тис. свиней на рік. </a:t>
            </a:r>
          </a:p>
          <a:p>
            <a:pPr algn="just"/>
            <a:endParaRPr lang="uk-UA" sz="2200">
              <a:latin typeface="Times New Roman" pitchFamily="18" charset="0"/>
            </a:endParaRPr>
          </a:p>
          <a:p>
            <a:pPr algn="just"/>
            <a:r>
              <a:rPr lang="uk-UA" sz="2200">
                <a:latin typeface="Times New Roman" pitchFamily="18" charset="0"/>
              </a:rPr>
              <a:t>Будівництво більших комплексів (108­216 тис. свиней на рік) вимагає ретельного техніко­економічного обґрунтування та проведення обов’язкової державної експертизи проектів. </a:t>
            </a:r>
          </a:p>
          <a:p>
            <a:pPr algn="just"/>
            <a:endParaRPr lang="uk-UA" sz="2200">
              <a:latin typeface="Times New Roman" pitchFamily="18" charset="0"/>
            </a:endParaRPr>
          </a:p>
          <a:p>
            <a:pPr algn="just"/>
            <a:r>
              <a:rPr lang="uk-UA" sz="2200">
                <a:latin typeface="Times New Roman" pitchFamily="18" charset="0"/>
              </a:rPr>
              <a:t>Розвиток свинарських комплексів і ферм потужністю 6­24 тис. свиней на рік має базуватися на кооперативній основі та взаємовигідному співробітництві з особистими підсобними та фермерськими господарствами, що підвищить якість виробленої ними продукції.</a:t>
            </a:r>
            <a:endParaRPr lang="ru-RU" sz="22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2228</Words>
  <Application>Microsoft Office PowerPoint</Application>
  <PresentationFormat>Экран (4:3)</PresentationFormat>
  <Paragraphs>304</Paragraphs>
  <Slides>42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6" baseType="lpstr">
      <vt:lpstr>Arial</vt:lpstr>
      <vt:lpstr>Calibri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19</cp:revision>
  <dcterms:created xsi:type="dcterms:W3CDTF">2022-09-05T06:56:20Z</dcterms:created>
  <dcterms:modified xsi:type="dcterms:W3CDTF">2022-09-19T09:31:33Z</dcterms:modified>
</cp:coreProperties>
</file>