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2" r:id="rId3"/>
    <p:sldId id="288" r:id="rId4"/>
    <p:sldId id="292" r:id="rId5"/>
    <p:sldId id="257" r:id="rId6"/>
    <p:sldId id="293" r:id="rId7"/>
    <p:sldId id="294" r:id="rId8"/>
    <p:sldId id="289" r:id="rId9"/>
    <p:sldId id="280" r:id="rId10"/>
    <p:sldId id="295" r:id="rId11"/>
    <p:sldId id="259" r:id="rId12"/>
    <p:sldId id="260" r:id="rId13"/>
    <p:sldId id="281" r:id="rId14"/>
    <p:sldId id="262" r:id="rId15"/>
    <p:sldId id="263" r:id="rId16"/>
    <p:sldId id="264" r:id="rId17"/>
    <p:sldId id="266" r:id="rId18"/>
    <p:sldId id="296" r:id="rId19"/>
    <p:sldId id="267" r:id="rId20"/>
    <p:sldId id="268" r:id="rId2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970"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A9959A79-A9D6-4695-B5A3-79F4359E148B}" type="datetimeFigureOut">
              <a:rPr lang="ru-RU"/>
              <a:pPr>
                <a:defRPr/>
              </a:pPr>
              <a:t>09.09.2022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73561B6-E296-43B9-B072-DF004563D824}"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EA9A9C25-A163-4CFF-B6E4-8126346A1B56}" type="datetimeFigureOut">
              <a:rPr lang="ru-RU"/>
              <a:pPr>
                <a:defRPr/>
              </a:pPr>
              <a:t>09.09.2022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F6EEE35-14B7-4C5B-AFA8-B0C6FC798290}"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1E6A3BF5-ADAE-4057-A14C-EAE1DC4D4E3D}" type="datetimeFigureOut">
              <a:rPr lang="ru-RU"/>
              <a:pPr>
                <a:defRPr/>
              </a:pPr>
              <a:t>09.09.2022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06E6C14-C856-46A4-B430-3C83185A1067}"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97C9E3EE-7221-4723-8B33-9F794A6BDDC4}" type="datetimeFigureOut">
              <a:rPr lang="ru-RU"/>
              <a:pPr>
                <a:defRPr/>
              </a:pPr>
              <a:t>09.09.2022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6F9757C-588D-462F-8DE5-3114C305E4C0}"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36E98CCF-3E2C-41D5-B505-4C3A8467133A}" type="datetimeFigureOut">
              <a:rPr lang="ru-RU"/>
              <a:pPr>
                <a:defRPr/>
              </a:pPr>
              <a:t>09.09.2022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91672EE-6C31-43B7-AAD6-D93EED240715}"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B771DE3B-F11C-4539-8955-3D8ADB602744}" type="datetimeFigureOut">
              <a:rPr lang="ru-RU"/>
              <a:pPr>
                <a:defRPr/>
              </a:pPr>
              <a:t>09.09.2022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BDFEF8ED-832C-4B1E-96AE-D6EF07391D96}"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67EF8FAE-9A82-4BD7-8E1C-BCDDB4A091B9}" type="datetimeFigureOut">
              <a:rPr lang="ru-RU"/>
              <a:pPr>
                <a:defRPr/>
              </a:pPr>
              <a:t>09.09.2022</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D031048C-4BDB-4009-A6C7-B2644B69567E}"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91A910BF-91BD-4207-BD84-D940C07BAD7C}" type="datetimeFigureOut">
              <a:rPr lang="ru-RU"/>
              <a:pPr>
                <a:defRPr/>
              </a:pPr>
              <a:t>09.09.2022</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8FB24D46-3A4E-48BF-B395-82F4C5D9D0F2}"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5F784D37-6819-4330-8945-E24A9268DC37}" type="datetimeFigureOut">
              <a:rPr lang="ru-RU"/>
              <a:pPr>
                <a:defRPr/>
              </a:pPr>
              <a:t>09.09.2022</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C812259D-9B73-46D1-8B85-D35969B19F1C}"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B3AAA0E2-4AC3-495C-B283-C93F0F800A75}" type="datetimeFigureOut">
              <a:rPr lang="ru-RU"/>
              <a:pPr>
                <a:defRPr/>
              </a:pPr>
              <a:t>09.09.2022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F39AEEC3-8AB0-42DE-B986-87084EAC95F6}"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050FB964-B165-46EA-A4AD-02CBA970AFA7}" type="datetimeFigureOut">
              <a:rPr lang="ru-RU"/>
              <a:pPr>
                <a:defRPr/>
              </a:pPr>
              <a:t>09.09.2022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449D6FE1-1F40-47EB-AA5A-A8EF4933EC84}"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F57E813-2C43-40F5-A8BF-4947CA49DDB6}" type="datetimeFigureOut">
              <a:rPr lang="ru-RU"/>
              <a:pPr>
                <a:defRPr/>
              </a:pPr>
              <a:t>09.09.2022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8F0A2D3-4152-43AD-BE1A-41628F8C6218}"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Прямоугольник 1"/>
          <p:cNvSpPr>
            <a:spLocks noChangeArrowheads="1"/>
          </p:cNvSpPr>
          <p:nvPr/>
        </p:nvSpPr>
        <p:spPr bwMode="auto">
          <a:xfrm>
            <a:off x="468313" y="1844675"/>
            <a:ext cx="8424862" cy="1552575"/>
          </a:xfrm>
          <a:prstGeom prst="rect">
            <a:avLst/>
          </a:prstGeom>
          <a:noFill/>
          <a:ln w="9525">
            <a:noFill/>
            <a:miter lim="800000"/>
            <a:headEnd/>
            <a:tailEnd/>
          </a:ln>
        </p:spPr>
        <p:txBody>
          <a:bodyPr>
            <a:spAutoFit/>
          </a:bodyPr>
          <a:lstStyle/>
          <a:p>
            <a:pPr algn="ctr"/>
            <a:r>
              <a:rPr lang="uk-UA" sz="2400" b="1">
                <a:latin typeface="Times New Roman" pitchFamily="18" charset="0"/>
              </a:rPr>
              <a:t>Тема 5</a:t>
            </a:r>
          </a:p>
          <a:p>
            <a:pPr algn="ctr"/>
            <a:endParaRPr lang="uk-UA" sz="2400" b="1">
              <a:latin typeface="Times New Roman" pitchFamily="18" charset="0"/>
            </a:endParaRPr>
          </a:p>
          <a:p>
            <a:pPr algn="ctr"/>
            <a:r>
              <a:rPr lang="uk-UA" sz="2400" b="1">
                <a:latin typeface="Times New Roman" pitchFamily="18" charset="0"/>
              </a:rPr>
              <a:t>ОПТИМІЗАЦІЯ УМОВ УТРИМАННЯ ВЕЛИКОЇ  РОГАТОЇ ХУДОБИ ЗА ІННОВАЦІЙНИМИ ТЕХНОЛОГІЯМИ</a:t>
            </a:r>
            <a:endParaRPr lang="ru-RU" sz="2400" b="1">
              <a:latin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9" name="Rectangle 5"/>
          <p:cNvSpPr>
            <a:spLocks noChangeArrowheads="1"/>
          </p:cNvSpPr>
          <p:nvPr/>
        </p:nvSpPr>
        <p:spPr bwMode="auto">
          <a:xfrm>
            <a:off x="0" y="2217738"/>
            <a:ext cx="9144000" cy="0"/>
          </a:xfrm>
          <a:prstGeom prst="rect">
            <a:avLst/>
          </a:prstGeom>
          <a:noFill/>
          <a:ln w="9525">
            <a:noFill/>
            <a:miter lim="800000"/>
            <a:headEnd/>
            <a:tailEnd/>
          </a:ln>
          <a:effectLst/>
        </p:spPr>
        <p:txBody>
          <a:bodyPr wrap="none" anchor="ctr">
            <a:spAutoFit/>
          </a:bodyPr>
          <a:lstStyle/>
          <a:p>
            <a:pPr indent="358775"/>
            <a:endParaRPr lang="ru-RU"/>
          </a:p>
        </p:txBody>
      </p:sp>
      <p:pic>
        <p:nvPicPr>
          <p:cNvPr id="41988" name="image1.jpeg"/>
          <p:cNvPicPr>
            <a:picLocks noChangeAspect="1" noChangeArrowheads="1"/>
          </p:cNvPicPr>
          <p:nvPr/>
        </p:nvPicPr>
        <p:blipFill>
          <a:blip r:embed="rId2"/>
          <a:srcRect/>
          <a:stretch>
            <a:fillRect/>
          </a:stretch>
        </p:blipFill>
        <p:spPr bwMode="auto">
          <a:xfrm>
            <a:off x="179388" y="1125538"/>
            <a:ext cx="8424862" cy="2774950"/>
          </a:xfrm>
          <a:prstGeom prst="rect">
            <a:avLst/>
          </a:prstGeom>
          <a:noFill/>
        </p:spPr>
      </p:pic>
      <p:sp>
        <p:nvSpPr>
          <p:cNvPr id="41990" name="Rectangle 6"/>
          <p:cNvSpPr>
            <a:spLocks noChangeArrowheads="1"/>
          </p:cNvSpPr>
          <p:nvPr/>
        </p:nvSpPr>
        <p:spPr bwMode="auto">
          <a:xfrm>
            <a:off x="2700338" y="4365625"/>
            <a:ext cx="4625975" cy="496888"/>
          </a:xfrm>
          <a:prstGeom prst="rect">
            <a:avLst/>
          </a:prstGeom>
          <a:noFill/>
          <a:ln w="9525">
            <a:noFill/>
            <a:miter lim="800000"/>
            <a:headEnd/>
            <a:tailEnd/>
          </a:ln>
          <a:effectLst/>
        </p:spPr>
        <p:txBody>
          <a:bodyPr wrap="none" lIns="65067" tIns="9522" rIns="1375929" bIns="0" anchor="ctr">
            <a:spAutoFit/>
          </a:bodyPr>
          <a:lstStyle/>
          <a:p>
            <a:r>
              <a:rPr lang="uk-UA" sz="1400" b="1">
                <a:latin typeface="Times New Roman" pitchFamily="18" charset="0"/>
                <a:ea typeface="Calibri" pitchFamily="34" charset="0"/>
                <a:cs typeface="Times New Roman" pitchFamily="18" charset="0"/>
              </a:rPr>
              <a:t>Види підлоги тваринницьких приміщень</a:t>
            </a:r>
          </a:p>
          <a:p>
            <a:pPr eaLnBrk="0" hangingPunct="0"/>
            <a:endParaRPr lang="uk-UA">
              <a:ea typeface="Calibr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Прямоугольник 1"/>
          <p:cNvSpPr>
            <a:spLocks noChangeArrowheads="1"/>
          </p:cNvSpPr>
          <p:nvPr/>
        </p:nvSpPr>
        <p:spPr bwMode="auto">
          <a:xfrm>
            <a:off x="468313" y="692150"/>
            <a:ext cx="8435975" cy="2838450"/>
          </a:xfrm>
          <a:prstGeom prst="rect">
            <a:avLst/>
          </a:prstGeom>
          <a:noFill/>
          <a:ln w="9525">
            <a:noFill/>
            <a:miter lim="800000"/>
            <a:headEnd/>
            <a:tailEnd/>
          </a:ln>
        </p:spPr>
        <p:txBody>
          <a:bodyPr>
            <a:spAutoFit/>
          </a:bodyPr>
          <a:lstStyle/>
          <a:p>
            <a:pPr algn="just"/>
            <a:r>
              <a:rPr lang="uk-UA"/>
              <a:t>Обладнання для безприв’язного утримання містить:</a:t>
            </a:r>
          </a:p>
          <a:p>
            <a:pPr algn="just"/>
            <a:r>
              <a:rPr lang="uk-UA"/>
              <a:t> бокси для відпочинку, місця годівлі, водопою і чесання, огорожі та скотопрогони до доїльного залу або до майданчиків для вигулу. </a:t>
            </a:r>
          </a:p>
          <a:p>
            <a:pPr algn="just"/>
            <a:endParaRPr lang="uk-UA"/>
          </a:p>
          <a:p>
            <a:pPr algn="just"/>
            <a:r>
              <a:rPr lang="uk-UA"/>
              <a:t>Бокси відокремлюють один від одного бічними роздільниками, обладнують потиличними обмежувачами у вигляді труби, закріпленої хомутами зверху бічних роздільників. </a:t>
            </a:r>
          </a:p>
          <a:p>
            <a:pPr algn="just"/>
            <a:endParaRPr lang="uk-UA"/>
          </a:p>
          <a:p>
            <a:pPr algn="just"/>
            <a:r>
              <a:rPr lang="uk-UA"/>
              <a:t>Підлога у боксах має нахил 1-5 % у бік гнойового проходу, поверхня – вища на 15-20 см від рівня поверхні гнойового проходу. </a:t>
            </a:r>
            <a:endParaRPr lang="ru-R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4"/>
          <p:cNvSpPr>
            <a:spLocks noChangeArrowheads="1"/>
          </p:cNvSpPr>
          <p:nvPr/>
        </p:nvSpPr>
        <p:spPr bwMode="auto">
          <a:xfrm>
            <a:off x="179388" y="28575"/>
            <a:ext cx="8642350" cy="3140075"/>
          </a:xfrm>
          <a:prstGeom prst="rect">
            <a:avLst/>
          </a:prstGeom>
          <a:noFill/>
          <a:ln w="9525">
            <a:noFill/>
            <a:miter lim="800000"/>
            <a:headEnd/>
            <a:tailEnd/>
          </a:ln>
          <a:effectLst/>
        </p:spPr>
        <p:txBody>
          <a:bodyPr anchor="ctr">
            <a:spAutoFit/>
          </a:bodyPr>
          <a:lstStyle/>
          <a:p>
            <a:pPr indent="358775" algn="just"/>
            <a:r>
              <a:rPr lang="uk-UA" sz="2000">
                <a:latin typeface="Times New Roman" pitchFamily="18" charset="0"/>
                <a:ea typeface="Calibri" pitchFamily="34" charset="0"/>
                <a:cs typeface="Times New Roman" pitchFamily="18" charset="0"/>
              </a:rPr>
              <a:t>При облаштуванні щілинної підлоги, з дерев’яних елементів, пінистого бетону або залізобетонної з теплоізоляційним матеріалом необхідно враховувати ветеринарно-санітарні вимоги до форми елементів, ширини верхньої грані і щілини, можливості проведення їх очищення і дезінфекції. </a:t>
            </a:r>
          </a:p>
          <a:p>
            <a:pPr indent="358775" algn="just"/>
            <a:endParaRPr lang="uk-UA" sz="2000">
              <a:latin typeface="Times New Roman" pitchFamily="18" charset="0"/>
              <a:ea typeface="Calibri" pitchFamily="34" charset="0"/>
              <a:cs typeface="Times New Roman" pitchFamily="18" charset="0"/>
            </a:endParaRPr>
          </a:p>
          <a:p>
            <a:pPr indent="358775" algn="just"/>
            <a:r>
              <a:rPr lang="uk-UA" sz="2000">
                <a:latin typeface="Times New Roman" pitchFamily="18" charset="0"/>
                <a:ea typeface="Calibri" pitchFamily="34" charset="0"/>
                <a:cs typeface="Times New Roman" pitchFamily="18" charset="0"/>
              </a:rPr>
              <a:t>Для молочних корів рекомендується облаштування змішані (суцільних і щілиних) підлоги. </a:t>
            </a:r>
            <a:endParaRPr lang="uk-UA" sz="2000">
              <a:latin typeface="Times New Roman" pitchFamily="18" charset="0"/>
              <a:cs typeface="Times New Roman" pitchFamily="18" charset="0"/>
            </a:endParaRPr>
          </a:p>
          <a:p>
            <a:pPr indent="358775" algn="just"/>
            <a:r>
              <a:rPr lang="uk-UA" sz="2000">
                <a:latin typeface="Times New Roman" pitchFamily="18" charset="0"/>
              </a:rPr>
              <a:t>У боксах для відпочинку необхідно застосовувати гумові мати, пластмасові підстилки, мати з синтетичних нешкідливих смол.</a:t>
            </a:r>
            <a:endParaRPr lang="ru-RU" sz="2000">
              <a:latin typeface="Times New Roman" pitchFamily="18" charset="0"/>
            </a:endParaRPr>
          </a:p>
          <a:p>
            <a:pPr indent="358775" eaLnBrk="0" hangingPunct="0"/>
            <a:endParaRPr lang="ru-RU" sz="2000">
              <a:latin typeface="Times New Roman" pitchFamily="18" charset="0"/>
            </a:endParaRPr>
          </a:p>
        </p:txBody>
      </p:sp>
      <p:pic>
        <p:nvPicPr>
          <p:cNvPr id="20483" name="image2.jpeg"/>
          <p:cNvPicPr>
            <a:picLocks noChangeAspect="1" noChangeArrowheads="1"/>
          </p:cNvPicPr>
          <p:nvPr/>
        </p:nvPicPr>
        <p:blipFill>
          <a:blip r:embed="rId2"/>
          <a:srcRect/>
          <a:stretch>
            <a:fillRect/>
          </a:stretch>
        </p:blipFill>
        <p:spPr bwMode="auto">
          <a:xfrm>
            <a:off x="1476375" y="3021013"/>
            <a:ext cx="6624638" cy="2773362"/>
          </a:xfrm>
          <a:prstGeom prst="rect">
            <a:avLst/>
          </a:prstGeom>
          <a:noFill/>
        </p:spPr>
      </p:pic>
      <p:sp>
        <p:nvSpPr>
          <p:cNvPr id="20485" name="Rectangle 5"/>
          <p:cNvSpPr>
            <a:spLocks noChangeArrowheads="1"/>
          </p:cNvSpPr>
          <p:nvPr/>
        </p:nvSpPr>
        <p:spPr bwMode="auto">
          <a:xfrm>
            <a:off x="3059113" y="6092825"/>
            <a:ext cx="2698750" cy="304800"/>
          </a:xfrm>
          <a:prstGeom prst="rect">
            <a:avLst/>
          </a:prstGeom>
          <a:noFill/>
          <a:ln w="9525">
            <a:noFill/>
            <a:miter lim="800000"/>
            <a:headEnd/>
            <a:tailEnd/>
          </a:ln>
          <a:effectLst/>
        </p:spPr>
        <p:txBody>
          <a:bodyPr wrap="none" anchor="ctr">
            <a:spAutoFit/>
          </a:bodyPr>
          <a:lstStyle/>
          <a:p>
            <a:pPr algn="ctr"/>
            <a:r>
              <a:rPr lang="uk-UA" sz="1400" b="1">
                <a:latin typeface="Times New Roman" pitchFamily="18" charset="0"/>
                <a:ea typeface="Calibri" pitchFamily="34" charset="0"/>
                <a:cs typeface="Times New Roman" pitchFamily="18" charset="0"/>
              </a:rPr>
              <a:t>Обладнання підлоги для тварин</a:t>
            </a:r>
            <a:endParaRPr lang="uk-UA">
              <a:ea typeface="Calibr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Прямоугольник 1"/>
          <p:cNvSpPr>
            <a:spLocks noChangeArrowheads="1"/>
          </p:cNvSpPr>
          <p:nvPr/>
        </p:nvSpPr>
        <p:spPr bwMode="auto">
          <a:xfrm>
            <a:off x="384175" y="333375"/>
            <a:ext cx="8435975" cy="5273675"/>
          </a:xfrm>
          <a:prstGeom prst="rect">
            <a:avLst/>
          </a:prstGeom>
          <a:noFill/>
          <a:ln w="9525">
            <a:noFill/>
            <a:miter lim="800000"/>
            <a:headEnd/>
            <a:tailEnd/>
          </a:ln>
        </p:spPr>
        <p:txBody>
          <a:bodyPr>
            <a:spAutoFit/>
          </a:bodyPr>
          <a:lstStyle/>
          <a:p>
            <a:pPr algn="just"/>
            <a:r>
              <a:rPr lang="uk-UA" sz="2000"/>
              <a:t>Родильне відділення відокремлюють від інших приміщень. </a:t>
            </a:r>
          </a:p>
          <a:p>
            <a:pPr algn="just"/>
            <a:endParaRPr lang="uk-UA" sz="2000"/>
          </a:p>
          <a:p>
            <a:pPr algn="just"/>
            <a:r>
              <a:rPr lang="uk-UA" sz="2000"/>
              <a:t>Вигульно-кормові і вигульні майданчики розташовують біля поздовжніх стін.</a:t>
            </a:r>
          </a:p>
          <a:p>
            <a:pPr algn="just"/>
            <a:endParaRPr lang="uk-UA" sz="2000"/>
          </a:p>
          <a:p>
            <a:pPr algn="just"/>
            <a:r>
              <a:rPr lang="uk-UA" sz="2000"/>
              <a:t>Для організації прив’язного утримання використовують дворядні та чотирирядні корівники по 100 та 200 голів. </a:t>
            </a:r>
          </a:p>
          <a:p>
            <a:pPr algn="just"/>
            <a:endParaRPr lang="uk-UA" sz="2000"/>
          </a:p>
          <a:p>
            <a:pPr algn="just"/>
            <a:r>
              <a:rPr lang="uk-UA" sz="2000"/>
              <a:t>Для кожної корови розміщують годівницю і автонапувалку – одну на два суміжні стійла. </a:t>
            </a:r>
          </a:p>
          <a:p>
            <a:pPr algn="just"/>
            <a:endParaRPr lang="uk-UA" sz="2000"/>
          </a:p>
          <a:p>
            <a:pPr algn="just"/>
            <a:r>
              <a:rPr lang="uk-UA" sz="2000"/>
              <a:t>Підлогу роблять зі схилом у 1-2° у бік гнойового проходу. </a:t>
            </a:r>
          </a:p>
          <a:p>
            <a:pPr algn="just"/>
            <a:endParaRPr lang="uk-UA" sz="2000"/>
          </a:p>
          <a:p>
            <a:pPr algn="just"/>
            <a:r>
              <a:rPr lang="uk-UA" sz="2000"/>
              <a:t>Для утеплення стійл і поліпшення гігієнічних умов утримання використовують підстилку (солома, торф, тирса) з розрахунку 2-4 кг на корову за добу, яка вбирає вологу, шкідливі гази й запобігає забрудненню тварин.</a:t>
            </a:r>
            <a:endParaRPr lang="ru-RU" sz="2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4"/>
          <p:cNvSpPr>
            <a:spLocks noChangeArrowheads="1"/>
          </p:cNvSpPr>
          <p:nvPr/>
        </p:nvSpPr>
        <p:spPr bwMode="auto">
          <a:xfrm>
            <a:off x="179388" y="107950"/>
            <a:ext cx="8713787" cy="3444875"/>
          </a:xfrm>
          <a:prstGeom prst="rect">
            <a:avLst/>
          </a:prstGeom>
          <a:noFill/>
          <a:ln w="9525">
            <a:noFill/>
            <a:miter lim="800000"/>
            <a:headEnd/>
            <a:tailEnd/>
          </a:ln>
          <a:effectLst/>
        </p:spPr>
        <p:txBody>
          <a:bodyPr anchor="ctr">
            <a:spAutoFit/>
          </a:bodyPr>
          <a:lstStyle/>
          <a:p>
            <a:pPr algn="just"/>
            <a:r>
              <a:rPr lang="uk-UA" sz="2000">
                <a:latin typeface="Times New Roman" pitchFamily="18" charset="0"/>
                <a:ea typeface="Calibri" pitchFamily="34" charset="0"/>
                <a:cs typeface="Times New Roman" pitchFamily="18" charset="0"/>
              </a:rPr>
              <a:t>Збірне обладнання ОСП-Ф-26 оснащене пристроями для самоприв</a:t>
            </a:r>
            <a:r>
              <a:rPr lang="uk-UA" sz="2000">
                <a:latin typeface="Arial"/>
                <a:ea typeface="Calibri" pitchFamily="34" charset="0"/>
                <a:cs typeface="Times New Roman" pitchFamily="18" charset="0"/>
              </a:rPr>
              <a:t>’</a:t>
            </a:r>
            <a:r>
              <a:rPr lang="uk-UA" sz="2000">
                <a:latin typeface="Times New Roman" pitchFamily="18" charset="0"/>
                <a:ea typeface="Calibri" pitchFamily="34" charset="0"/>
                <a:cs typeface="Times New Roman" pitchFamily="18" charset="0"/>
              </a:rPr>
              <a:t>язування корів, групового та індивідуального їх відв'язування, забезпечення тварин водою, для закріплення молочного і вакуумного трубопроводів. </a:t>
            </a:r>
            <a:endParaRPr lang="uk-UA" sz="2000">
              <a:latin typeface="Times New Roman" pitchFamily="18" charset="0"/>
              <a:cs typeface="Times New Roman" pitchFamily="18" charset="0"/>
            </a:endParaRPr>
          </a:p>
          <a:p>
            <a:pPr algn="just"/>
            <a:r>
              <a:rPr lang="uk-UA" sz="2000">
                <a:latin typeface="Times New Roman" pitchFamily="18" charset="0"/>
              </a:rPr>
              <a:t>Нашийник із підвіскою одягається на шию тварин і взаємодіє з пасткою під час підходу корови до годівниці. </a:t>
            </a:r>
            <a:endParaRPr lang="uk-UA" sz="2000">
              <a:latin typeface="Times New Roman" pitchFamily="18" charset="0"/>
              <a:cs typeface="Times New Roman" pitchFamily="18" charset="0"/>
            </a:endParaRPr>
          </a:p>
          <a:p>
            <a:pPr algn="just"/>
            <a:r>
              <a:rPr lang="uk-UA" sz="2000">
                <a:latin typeface="Times New Roman" pitchFamily="18" charset="0"/>
              </a:rPr>
              <a:t>Коли корова підходить до годівниці, ланцюгова підвіска потрапляє між напрямні і фіксується за допомогою гумового тягаря. </a:t>
            </a:r>
            <a:endParaRPr lang="uk-UA" sz="2000">
              <a:latin typeface="Times New Roman" pitchFamily="18" charset="0"/>
              <a:cs typeface="Times New Roman" pitchFamily="18" charset="0"/>
            </a:endParaRPr>
          </a:p>
          <a:p>
            <a:pPr algn="just"/>
            <a:r>
              <a:rPr lang="uk-UA" sz="2000">
                <a:latin typeface="Times New Roman" pitchFamily="18" charset="0"/>
              </a:rPr>
              <a:t>Для відв'язування корови потрібно важелем вивести запірну пластину із зони відкритої напрямної. Тоді тягар зможе вільно вийти з пастки.</a:t>
            </a:r>
            <a:endParaRPr lang="ru-RU" sz="2000"/>
          </a:p>
          <a:p>
            <a:pPr algn="just" eaLnBrk="0" hangingPunct="0"/>
            <a:endParaRPr lang="ru-RU" sz="2000"/>
          </a:p>
        </p:txBody>
      </p:sp>
      <p:pic>
        <p:nvPicPr>
          <p:cNvPr id="22531" name="image1.jpeg"/>
          <p:cNvPicPr>
            <a:picLocks noChangeAspect="1" noChangeArrowheads="1"/>
          </p:cNvPicPr>
          <p:nvPr/>
        </p:nvPicPr>
        <p:blipFill>
          <a:blip r:embed="rId2"/>
          <a:srcRect/>
          <a:stretch>
            <a:fillRect/>
          </a:stretch>
        </p:blipFill>
        <p:spPr bwMode="auto">
          <a:xfrm>
            <a:off x="2987675" y="3213100"/>
            <a:ext cx="4105275" cy="2727325"/>
          </a:xfrm>
          <a:prstGeom prst="rect">
            <a:avLst/>
          </a:prstGeom>
          <a:noFill/>
        </p:spPr>
      </p:pic>
      <p:sp>
        <p:nvSpPr>
          <p:cNvPr id="22533" name="Rectangle 5"/>
          <p:cNvSpPr>
            <a:spLocks noChangeArrowheads="1"/>
          </p:cNvSpPr>
          <p:nvPr/>
        </p:nvSpPr>
        <p:spPr bwMode="auto">
          <a:xfrm>
            <a:off x="1908175" y="5805488"/>
            <a:ext cx="5202238" cy="757237"/>
          </a:xfrm>
          <a:prstGeom prst="rect">
            <a:avLst/>
          </a:prstGeom>
          <a:noFill/>
          <a:ln w="9525">
            <a:noFill/>
            <a:miter lim="800000"/>
            <a:headEnd/>
            <a:tailEnd/>
          </a:ln>
          <a:effectLst/>
        </p:spPr>
        <p:txBody>
          <a:bodyPr wrap="none" lIns="512601" tIns="9522" bIns="0" anchor="ctr">
            <a:spAutoFit/>
          </a:bodyPr>
          <a:lstStyle/>
          <a:p>
            <a:r>
              <a:rPr lang="uk-UA" sz="1100">
                <a:latin typeface="Times New Roman" pitchFamily="18" charset="0"/>
                <a:ea typeface="Calibri" pitchFamily="34" charset="0"/>
                <a:cs typeface="Times New Roman" pitchFamily="18" charset="0"/>
              </a:rPr>
              <a:t/>
            </a:r>
            <a:br>
              <a:rPr lang="uk-UA" sz="1100">
                <a:latin typeface="Times New Roman" pitchFamily="18" charset="0"/>
                <a:ea typeface="Calibri" pitchFamily="34" charset="0"/>
                <a:cs typeface="Times New Roman" pitchFamily="18" charset="0"/>
              </a:rPr>
            </a:br>
            <a:endParaRPr lang="ru-RU" sz="600">
              <a:ea typeface="Calibri" pitchFamily="34" charset="0"/>
            </a:endParaRPr>
          </a:p>
          <a:p>
            <a:pPr eaLnBrk="0" hangingPunct="0"/>
            <a:r>
              <a:rPr lang="uk-UA" sz="1400" b="1">
                <a:latin typeface="Times New Roman" pitchFamily="18" charset="0"/>
                <a:ea typeface="Calibri" pitchFamily="34" charset="0"/>
                <a:cs typeface="Times New Roman" pitchFamily="18" charset="0"/>
              </a:rPr>
              <a:t>Стійлове обладнання з автоматичною прив</a:t>
            </a:r>
            <a:r>
              <a:rPr lang="uk-UA" sz="1400" b="1">
                <a:latin typeface="Arial"/>
                <a:ea typeface="Calibri" pitchFamily="34" charset="0"/>
                <a:cs typeface="Times New Roman" pitchFamily="18" charset="0"/>
              </a:rPr>
              <a:t>’</a:t>
            </a:r>
            <a:r>
              <a:rPr lang="uk-UA" sz="1400" b="1">
                <a:latin typeface="Times New Roman" pitchFamily="18" charset="0"/>
                <a:ea typeface="Calibri" pitchFamily="34" charset="0"/>
                <a:cs typeface="Times New Roman" pitchFamily="18" charset="0"/>
              </a:rPr>
              <a:t>яззю ОСП-Ф-26</a:t>
            </a:r>
          </a:p>
          <a:p>
            <a:pPr eaLnBrk="0" hangingPunct="0"/>
            <a:endParaRPr lang="uk-UA"/>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323850" y="917575"/>
            <a:ext cx="8424863" cy="3444875"/>
          </a:xfrm>
          <a:prstGeom prst="rect">
            <a:avLst/>
          </a:prstGeom>
          <a:noFill/>
          <a:ln w="9525">
            <a:noFill/>
            <a:miter lim="800000"/>
            <a:headEnd/>
            <a:tailEnd/>
          </a:ln>
        </p:spPr>
        <p:txBody>
          <a:bodyPr anchor="ctr">
            <a:spAutoFit/>
          </a:bodyPr>
          <a:lstStyle/>
          <a:p>
            <a:pPr algn="just"/>
            <a:r>
              <a:rPr lang="uk-UA" sz="2000">
                <a:latin typeface="Times New Roman" pitchFamily="18" charset="0"/>
              </a:rPr>
              <a:t>Влітку тварини перебувають на пасовищах, для цього використовують переносні електричні загорожі ЕИП-1-1, ЕИС-1-30, які є оптимальним варіантом випасання худоби без використання прив’язі. </a:t>
            </a:r>
          </a:p>
          <a:p>
            <a:pPr algn="just"/>
            <a:endParaRPr lang="uk-UA" sz="2000">
              <a:latin typeface="Times New Roman" pitchFamily="18" charset="0"/>
            </a:endParaRPr>
          </a:p>
          <a:p>
            <a:pPr algn="just"/>
            <a:r>
              <a:rPr lang="uk-UA" sz="2000">
                <a:latin typeface="Times New Roman" pitchFamily="18" charset="0"/>
              </a:rPr>
              <a:t>Електрична пересувна огорожа ЕИП-1-1 призначена для огородження пасовищ та загонів. </a:t>
            </a:r>
          </a:p>
          <a:p>
            <a:pPr algn="just"/>
            <a:endParaRPr lang="uk-UA" sz="2000">
              <a:latin typeface="Times New Roman" pitchFamily="18" charset="0"/>
            </a:endParaRPr>
          </a:p>
          <a:p>
            <a:pPr algn="just"/>
            <a:r>
              <a:rPr lang="uk-UA" sz="2000">
                <a:latin typeface="Times New Roman" pitchFamily="18" charset="0"/>
              </a:rPr>
              <a:t>Включає в себе генератор імпульсів, барабан з гнучким проводом, стійки, воротні ручки, попереджувальні плакати та прапорці, заземлювач, стійки генератора. </a:t>
            </a:r>
            <a:endParaRPr lang="ru-RU" sz="2000">
              <a:latin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Прямоугольник 1"/>
          <p:cNvSpPr>
            <a:spLocks noChangeArrowheads="1"/>
          </p:cNvSpPr>
          <p:nvPr/>
        </p:nvSpPr>
        <p:spPr bwMode="auto">
          <a:xfrm>
            <a:off x="395288" y="260350"/>
            <a:ext cx="8435975" cy="4486275"/>
          </a:xfrm>
          <a:prstGeom prst="rect">
            <a:avLst/>
          </a:prstGeom>
          <a:noFill/>
          <a:ln w="9525">
            <a:noFill/>
            <a:miter lim="800000"/>
            <a:headEnd/>
            <a:tailEnd/>
          </a:ln>
        </p:spPr>
        <p:txBody>
          <a:bodyPr>
            <a:spAutoFit/>
          </a:bodyPr>
          <a:lstStyle/>
          <a:p>
            <a:pPr algn="just"/>
            <a:r>
              <a:rPr lang="uk-UA"/>
              <a:t>При безприв’язному утриманні худоба утримується у великих приміщеннях, а у регіонах із м’яким теплим кліматом у приміщеннях напіввідкритого типу.</a:t>
            </a:r>
          </a:p>
          <a:p>
            <a:pPr algn="just"/>
            <a:endParaRPr lang="uk-UA"/>
          </a:p>
          <a:p>
            <a:pPr algn="just"/>
            <a:r>
              <a:rPr lang="uk-UA"/>
              <a:t> Рекомендовано в приміщеннях, де утримується худоба, робити ущільнену ґрунтову, краще глинобитну, або асфальтову підлогу, при можливості її заглиблюють на 0,4-0,5 м. </a:t>
            </a:r>
          </a:p>
          <a:p>
            <a:pPr algn="just"/>
            <a:endParaRPr lang="uk-UA"/>
          </a:p>
          <a:p>
            <a:pPr algn="just"/>
            <a:r>
              <a:rPr lang="uk-UA"/>
              <a:t>Тварин забезпечують глибокою незмінною підстилкою і прибирання гною відбувається не частіше двох разів на рік. </a:t>
            </a:r>
          </a:p>
          <a:p>
            <a:pPr algn="just"/>
            <a:endParaRPr lang="uk-UA"/>
          </a:p>
          <a:p>
            <a:pPr algn="just"/>
            <a:r>
              <a:rPr lang="uk-UA"/>
              <a:t>Підстилку підсипають кожного дня, не допускаючи її повного промокання. </a:t>
            </a:r>
          </a:p>
          <a:p>
            <a:pPr algn="just"/>
            <a:endParaRPr lang="uk-UA"/>
          </a:p>
          <a:p>
            <a:pPr algn="just"/>
            <a:r>
              <a:rPr lang="uk-UA"/>
              <a:t>Норма використання підстилки на голову на добу становить не менш 3 кг. </a:t>
            </a:r>
          </a:p>
          <a:p>
            <a:pPr algn="just"/>
            <a:endParaRPr lang="uk-UA"/>
          </a:p>
          <a:p>
            <a:pPr algn="just"/>
            <a:r>
              <a:rPr lang="uk-UA"/>
              <a:t>Для покращення видалення гною підлогу піднімають на 20-25 см над рівнем підлоги всього залу та гнійного проходу.</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Прямоугольник 1"/>
          <p:cNvSpPr>
            <a:spLocks noChangeArrowheads="1"/>
          </p:cNvSpPr>
          <p:nvPr/>
        </p:nvSpPr>
        <p:spPr bwMode="auto">
          <a:xfrm>
            <a:off x="358775" y="404813"/>
            <a:ext cx="8435975" cy="4664075"/>
          </a:xfrm>
          <a:prstGeom prst="rect">
            <a:avLst/>
          </a:prstGeom>
          <a:noFill/>
          <a:ln w="9525">
            <a:noFill/>
            <a:miter lim="800000"/>
            <a:headEnd/>
            <a:tailEnd/>
          </a:ln>
        </p:spPr>
        <p:txBody>
          <a:bodyPr>
            <a:spAutoFit/>
          </a:bodyPr>
          <a:lstStyle/>
          <a:p>
            <a:pPr algn="just"/>
            <a:r>
              <a:rPr lang="uk-UA" sz="2000"/>
              <a:t>Кількість корів у секціях встановляється з урахуванням розмірів приміщення та їхньої продуктивності. У кожній секції тварин повинно бути 40-50 корів.</a:t>
            </a:r>
          </a:p>
          <a:p>
            <a:pPr algn="just"/>
            <a:endParaRPr lang="uk-UA" sz="2000"/>
          </a:p>
          <a:p>
            <a:pPr algn="just"/>
            <a:r>
              <a:rPr lang="uk-UA" sz="2000"/>
              <a:t> На 130-200 голів повинно бути в середньому 8-12 доїльних місць. </a:t>
            </a:r>
          </a:p>
          <a:p>
            <a:pPr algn="just"/>
            <a:endParaRPr lang="uk-UA" sz="2000"/>
          </a:p>
          <a:p>
            <a:pPr algn="just"/>
            <a:r>
              <a:rPr lang="uk-UA" sz="2000"/>
              <a:t>Загальна тривалість доїння всього стада таким чином не має перевищувати 2 год. </a:t>
            </a:r>
          </a:p>
          <a:p>
            <a:pPr algn="just"/>
            <a:endParaRPr lang="uk-UA" sz="2000"/>
          </a:p>
          <a:p>
            <a:pPr algn="just"/>
            <a:r>
              <a:rPr lang="uk-UA" sz="2000"/>
              <a:t>Значну увагу при такому утриманні корів приділяють розчищенню копит, контролю здоров’я вимені.</a:t>
            </a:r>
          </a:p>
          <a:p>
            <a:pPr algn="just"/>
            <a:endParaRPr lang="uk-UA" sz="2000"/>
          </a:p>
          <a:p>
            <a:pPr algn="just"/>
            <a:r>
              <a:rPr lang="uk-UA" sz="2000"/>
              <a:t>Безприв’язне утримання дозволяє розміщувати на тій самі площі у типових приміщеннях на 20-30% більше тварин, знижує собівартість виробленої продукції, хоча витрати корму збільшуються на 5-10%.</a:t>
            </a:r>
            <a:endParaRPr lang="ru-RU" sz="20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image2.jpeg"/>
          <p:cNvPicPr>
            <a:picLocks noChangeAspect="1" noChangeArrowheads="1"/>
          </p:cNvPicPr>
          <p:nvPr/>
        </p:nvPicPr>
        <p:blipFill>
          <a:blip r:embed="rId2"/>
          <a:srcRect/>
          <a:stretch>
            <a:fillRect/>
          </a:stretch>
        </p:blipFill>
        <p:spPr bwMode="auto">
          <a:xfrm>
            <a:off x="1568450" y="1738313"/>
            <a:ext cx="5235575" cy="3970337"/>
          </a:xfrm>
          <a:prstGeom prst="rect">
            <a:avLst/>
          </a:prstGeom>
          <a:noFill/>
          <a:ln w="9525">
            <a:noFill/>
            <a:miter lim="800000"/>
            <a:headEnd/>
            <a:tailEnd/>
          </a:ln>
        </p:spPr>
      </p:pic>
      <p:sp>
        <p:nvSpPr>
          <p:cNvPr id="43011" name="Rectangle 3"/>
          <p:cNvSpPr>
            <a:spLocks noChangeArrowheads="1"/>
          </p:cNvSpPr>
          <p:nvPr/>
        </p:nvSpPr>
        <p:spPr bwMode="auto">
          <a:xfrm>
            <a:off x="1403350" y="765175"/>
            <a:ext cx="6340475" cy="366713"/>
          </a:xfrm>
          <a:prstGeom prst="rect">
            <a:avLst/>
          </a:prstGeom>
          <a:noFill/>
          <a:ln w="9525">
            <a:noFill/>
            <a:miter lim="800000"/>
            <a:headEnd/>
            <a:tailEnd/>
          </a:ln>
          <a:effectLst/>
        </p:spPr>
        <p:txBody>
          <a:bodyPr wrap="none">
            <a:spAutoFit/>
          </a:bodyPr>
          <a:lstStyle/>
          <a:p>
            <a:r>
              <a:rPr lang="uk-UA"/>
              <a:t>Система охолодження стійл GEA conductive cooling.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Прямоугольник 1"/>
          <p:cNvSpPr>
            <a:spLocks noChangeArrowheads="1"/>
          </p:cNvSpPr>
          <p:nvPr/>
        </p:nvSpPr>
        <p:spPr bwMode="auto">
          <a:xfrm>
            <a:off x="323850" y="549275"/>
            <a:ext cx="8580438" cy="5310188"/>
          </a:xfrm>
          <a:prstGeom prst="rect">
            <a:avLst/>
          </a:prstGeom>
          <a:noFill/>
          <a:ln w="9525">
            <a:noFill/>
            <a:miter lim="800000"/>
            <a:headEnd/>
            <a:tailEnd/>
          </a:ln>
        </p:spPr>
        <p:txBody>
          <a:bodyPr>
            <a:spAutoFit/>
          </a:bodyPr>
          <a:lstStyle/>
          <a:p>
            <a:pPr algn="just"/>
            <a:r>
              <a:rPr lang="uk-UA"/>
              <a:t>Система охолодження стійл GEA conductive cooling. </a:t>
            </a:r>
          </a:p>
          <a:p>
            <a:pPr algn="just"/>
            <a:endParaRPr lang="uk-UA"/>
          </a:p>
          <a:p>
            <a:pPr algn="just"/>
            <a:r>
              <a:rPr lang="uk-UA"/>
              <a:t>Система забезпечує обмін тепла між теплою і холодною поверхнями. Інноваційний принцип GEA conductive cooling використовується у зоні відпочинку тварин для створення комфорту. </a:t>
            </a:r>
          </a:p>
          <a:p>
            <a:pPr algn="just"/>
            <a:endParaRPr lang="uk-UA"/>
          </a:p>
          <a:p>
            <a:pPr algn="just"/>
            <a:r>
              <a:rPr lang="uk-UA"/>
              <a:t>Теплообмінники з контуром для циркуляції води розміщені під лежаком у зоні відпочинку тварини. </a:t>
            </a:r>
          </a:p>
          <a:p>
            <a:pPr algn="just"/>
            <a:endParaRPr lang="uk-UA"/>
          </a:p>
          <a:p>
            <a:pPr algn="just"/>
            <a:r>
              <a:rPr lang="uk-UA"/>
              <a:t>Вим’я  і нижня частина черева корови виступають як радіатори для постійного охолодження крові тварини. </a:t>
            </a:r>
          </a:p>
          <a:p>
            <a:pPr algn="just"/>
            <a:endParaRPr lang="uk-UA"/>
          </a:p>
          <a:p>
            <a:pPr algn="just"/>
            <a:r>
              <a:rPr lang="uk-UA"/>
              <a:t>Ефективне охолодження тварин у зоні відпочинку призводить до зниження стресу, створює комфорт і зміцнює здоров’я тварин. </a:t>
            </a:r>
          </a:p>
          <a:p>
            <a:pPr algn="just"/>
            <a:endParaRPr lang="uk-UA"/>
          </a:p>
          <a:p>
            <a:pPr algn="just"/>
            <a:r>
              <a:rPr lang="uk-UA"/>
              <a:t>Порівняно із традиційними методами охолодження (вентилятори або система водяного випарювального охолодження) дозволяє економити до 75% електроенергії, підігріта вода може використовуватися після додаткового нагріву на фермі.</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Прямоугольник 1"/>
          <p:cNvSpPr>
            <a:spLocks noChangeArrowheads="1"/>
          </p:cNvSpPr>
          <p:nvPr/>
        </p:nvSpPr>
        <p:spPr bwMode="auto">
          <a:xfrm>
            <a:off x="539750" y="1557338"/>
            <a:ext cx="8208963" cy="830262"/>
          </a:xfrm>
          <a:prstGeom prst="rect">
            <a:avLst/>
          </a:prstGeom>
          <a:noFill/>
          <a:ln w="9525">
            <a:noFill/>
            <a:miter lim="800000"/>
            <a:headEnd/>
            <a:tailEnd/>
          </a:ln>
        </p:spPr>
        <p:txBody>
          <a:bodyPr>
            <a:spAutoFit/>
          </a:bodyPr>
          <a:lstStyle/>
          <a:p>
            <a:pPr algn="ctr"/>
            <a:r>
              <a:rPr lang="uk-UA" sz="2400" b="1">
                <a:latin typeface="Times New Roman" pitchFamily="18" charset="0"/>
                <a:cs typeface="Times New Roman" pitchFamily="18" charset="0"/>
              </a:rPr>
              <a:t>ПЛАН</a:t>
            </a:r>
          </a:p>
          <a:p>
            <a:pPr algn="ctr"/>
            <a:endParaRPr lang="ru-RU" sz="2400" b="1">
              <a:latin typeface="Times New Roman" pitchFamily="18" charset="0"/>
              <a:cs typeface="Times New Roman" pitchFamily="18" charset="0"/>
            </a:endParaRPr>
          </a:p>
        </p:txBody>
      </p:sp>
      <p:sp>
        <p:nvSpPr>
          <p:cNvPr id="14338" name="Rectangle 3"/>
          <p:cNvSpPr>
            <a:spLocks noChangeArrowheads="1"/>
          </p:cNvSpPr>
          <p:nvPr/>
        </p:nvSpPr>
        <p:spPr bwMode="auto">
          <a:xfrm>
            <a:off x="1471613" y="2284413"/>
            <a:ext cx="6022975" cy="915987"/>
          </a:xfrm>
          <a:prstGeom prst="rect">
            <a:avLst/>
          </a:prstGeom>
          <a:noFill/>
          <a:ln w="9525">
            <a:noFill/>
            <a:miter lim="800000"/>
            <a:headEnd/>
            <a:tailEnd/>
          </a:ln>
        </p:spPr>
        <p:txBody>
          <a:bodyPr wrap="none" anchor="ctr">
            <a:spAutoFit/>
          </a:bodyPr>
          <a:lstStyle/>
          <a:p>
            <a:pPr marL="342900" indent="-342900" algn="just">
              <a:buFontTx/>
              <a:buAutoNum type="arabicPeriod"/>
              <a:tabLst>
                <a:tab pos="760413" algn="l"/>
              </a:tabLst>
            </a:pPr>
            <a:r>
              <a:rPr lang="uk-UA"/>
              <a:t>Способи утримання великої рогатої худоби.</a:t>
            </a:r>
          </a:p>
          <a:p>
            <a:pPr marL="342900" indent="-342900" algn="just">
              <a:buFontTx/>
              <a:buAutoNum type="arabicPeriod"/>
              <a:tabLst>
                <a:tab pos="760413" algn="l"/>
              </a:tabLst>
            </a:pPr>
            <a:r>
              <a:rPr lang="uk-UA"/>
              <a:t>Вимоги до тваринницьких приміщень.</a:t>
            </a:r>
          </a:p>
          <a:p>
            <a:pPr marL="342900" indent="-342900" algn="just">
              <a:buFontTx/>
              <a:buAutoNum type="arabicPeriod"/>
              <a:tabLst>
                <a:tab pos="760413" algn="l"/>
              </a:tabLst>
            </a:pPr>
            <a:r>
              <a:rPr lang="uk-UA"/>
              <a:t>Організація прив’язного і без прив’язного утримання.</a:t>
            </a:r>
            <a:endParaRPr lang="ru-RU"/>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Прямоугольник 1"/>
          <p:cNvSpPr>
            <a:spLocks noChangeArrowheads="1"/>
          </p:cNvSpPr>
          <p:nvPr/>
        </p:nvSpPr>
        <p:spPr bwMode="auto">
          <a:xfrm>
            <a:off x="395288" y="476250"/>
            <a:ext cx="8435975" cy="5584825"/>
          </a:xfrm>
          <a:prstGeom prst="rect">
            <a:avLst/>
          </a:prstGeom>
          <a:noFill/>
          <a:ln w="9525">
            <a:noFill/>
            <a:miter lim="800000"/>
            <a:headEnd/>
            <a:tailEnd/>
          </a:ln>
        </p:spPr>
        <p:txBody>
          <a:bodyPr>
            <a:spAutoFit/>
          </a:bodyPr>
          <a:lstStyle/>
          <a:p>
            <a:pPr algn="just"/>
            <a:r>
              <a:rPr lang="uk-UA"/>
              <a:t>Варпіховським Р.Л. та Яремчуком О.С. доведено перевагу безприв’язного утримання сухостійних корів української чорно-рябої молочної породи в окремій секції корівника над прив’язним утриманням у стійлах, що досягається шляхом реконструкції тваринницьких приміщень та забезпеченням оптимальних параметрів мікроклімату. </a:t>
            </a:r>
          </a:p>
          <a:p>
            <a:pPr algn="just"/>
            <a:endParaRPr lang="uk-UA"/>
          </a:p>
          <a:p>
            <a:pPr algn="just"/>
            <a:r>
              <a:rPr lang="uk-UA"/>
              <a:t>Доцільність застосування нових підходів до розрахунку кількості скотомісць у тваринницьких приміщеннях залежить від кількості та терміну перебування тварин у відповідній статево-віковій групі, а також темпів розширення стада. </a:t>
            </a:r>
          </a:p>
          <a:p>
            <a:pPr algn="just"/>
            <a:endParaRPr lang="uk-UA"/>
          </a:p>
          <a:p>
            <a:pPr algn="just"/>
            <a:r>
              <a:rPr lang="uk-UA"/>
              <a:t>Для утримання корів української чорно-рябої молочної породи рекомендується застосувати стійла, розмір яких залежить від маси їхнього тіла та навкісної довжини тулуба. </a:t>
            </a:r>
          </a:p>
          <a:p>
            <a:pPr algn="just"/>
            <a:endParaRPr lang="uk-UA"/>
          </a:p>
          <a:p>
            <a:pPr algn="just"/>
            <a:r>
              <a:rPr lang="uk-UA"/>
              <a:t>Найбільш комфортним із точки зору параметрів мікроклімату (зниження вмісту шкідливих газів, водяних парів, кількості мікроорганізмів у повітрі та шуму, що виникає при роботі машин і механізмів у процесі виробництва молока) є відокремлення сухостійних корів від дійних в ізольовану секцію, обладнану комбібоксами з безприв’язним утриманням.</a:t>
            </a:r>
            <a:endParaRPr lang="ru-R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0825" y="908050"/>
            <a:ext cx="8496300" cy="4546600"/>
          </a:xfrm>
          <a:prstGeom prst="rect">
            <a:avLst/>
          </a:prstGeom>
        </p:spPr>
        <p:txBody>
          <a:bodyPr>
            <a:spAutoFit/>
          </a:bodyPr>
          <a:lstStyle/>
          <a:p>
            <a:pPr marL="342900" indent="-342900" algn="ctr"/>
            <a:r>
              <a:rPr lang="uk-UA" sz="2000" b="1">
                <a:latin typeface="Times New Roman" pitchFamily="18" charset="0"/>
                <a:cs typeface="Times New Roman" pitchFamily="18" charset="0"/>
              </a:rPr>
              <a:t>Використана література</a:t>
            </a:r>
          </a:p>
          <a:p>
            <a:pPr marL="342900" indent="-342900" algn="ctr"/>
            <a:endParaRPr lang="uk-UA" sz="2000" b="1">
              <a:latin typeface="Times New Roman" pitchFamily="18" charset="0"/>
              <a:cs typeface="Times New Roman" pitchFamily="18" charset="0"/>
            </a:endParaRPr>
          </a:p>
          <a:p>
            <a:pPr marL="342900" indent="-342900">
              <a:buFontTx/>
              <a:buAutoNum type="arabicPeriod"/>
            </a:pPr>
            <a:r>
              <a:rPr lang="uk-UA"/>
              <a:t>Бусенко О.Т., Скоцик В.Є., Маценко М.І., Броварський В.Д., Угнівенко А.М., Столюк В.Д., Коропець Л.А. Технологія виробництва продукції тваринництва. Агроосвіта. </a:t>
            </a:r>
            <a:r>
              <a:rPr lang="ru-RU"/>
              <a:t>Київ. 2013. 493 с. </a:t>
            </a:r>
            <a:endParaRPr lang="uk-UA"/>
          </a:p>
          <a:p>
            <a:pPr marL="342900" indent="-342900">
              <a:buFontTx/>
              <a:buAutoNum type="arabicPeriod"/>
            </a:pPr>
            <a:r>
              <a:rPr lang="uk-UA"/>
              <a:t>Костенко В. Технологія виробництва молока і яловичини.</a:t>
            </a:r>
            <a:r>
              <a:rPr lang="ru-RU"/>
              <a:t> </a:t>
            </a:r>
            <a:r>
              <a:rPr lang="uk-UA"/>
              <a:t>2018. 672 с.</a:t>
            </a:r>
          </a:p>
          <a:p>
            <a:pPr marL="342900" indent="-342900">
              <a:buFontTx/>
              <a:buAutoNum type="arabicPeriod"/>
            </a:pPr>
            <a:r>
              <a:rPr lang="uk-UA"/>
              <a:t>Луценко М.М., Іванишин В.В., Смоляр В.І. Перспективні технології виробництва молока: Монографія. К.: Видавничий центр «Академія», 2016. 192 с. </a:t>
            </a:r>
          </a:p>
          <a:p>
            <a:pPr marL="342900" indent="-342900">
              <a:buFontTx/>
              <a:buAutoNum type="arabicPeriod"/>
            </a:pPr>
            <a:r>
              <a:rPr lang="uk-UA"/>
              <a:t>Поліщук Т. В., Льотка Г. І., Ушаков В. М. Технологія підготовки корів до літнього утримання. </a:t>
            </a:r>
            <a:r>
              <a:rPr lang="ru-RU"/>
              <a:t> монографія. ВНАУ, 2021. 236 с.</a:t>
            </a:r>
          </a:p>
          <a:p>
            <a:pPr marL="342900" indent="-342900">
              <a:buFontTx/>
              <a:buAutoNum type="arabicPeriod"/>
            </a:pPr>
            <a:r>
              <a:rPr lang="uk-UA"/>
              <a:t>Яремчук О.С., Варпіховський Р.Л.  Санітарно-гігієнічна оцінка умов вирощування нетелів за різних способів утримання ремонтних телиць: монографія</a:t>
            </a:r>
            <a:r>
              <a:rPr lang="uk-UA" b="1"/>
              <a:t>.</a:t>
            </a:r>
            <a:r>
              <a:rPr lang="uk-UA"/>
              <a:t> Вінниця: РВВ ВНАУ, 2019. 180 с.</a:t>
            </a:r>
            <a:r>
              <a:rPr lang="ru-RU"/>
              <a:t> </a:t>
            </a:r>
          </a:p>
          <a:p>
            <a:pPr marL="342900" indent="-342900">
              <a:buFontTx/>
              <a:buAutoNum type="arabicPeriod"/>
            </a:pPr>
            <a:r>
              <a:rPr lang="uk-UA"/>
              <a:t>Яремчук О.С., Варпіховський Р.Л. Гігієнічна оцінка  утримання  сухостійних  корів: монографія. Вінниця: ВНАУ-ФОП Рогальська І.О., 2021. 275 с. </a:t>
            </a:r>
            <a:endParaRPr lang="ru-R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Прямоугольник 1"/>
          <p:cNvSpPr>
            <a:spLocks noChangeArrowheads="1"/>
          </p:cNvSpPr>
          <p:nvPr/>
        </p:nvSpPr>
        <p:spPr bwMode="auto">
          <a:xfrm>
            <a:off x="323850" y="692150"/>
            <a:ext cx="8435975" cy="3387725"/>
          </a:xfrm>
          <a:prstGeom prst="rect">
            <a:avLst/>
          </a:prstGeom>
          <a:noFill/>
          <a:ln w="9525">
            <a:noFill/>
            <a:miter lim="800000"/>
            <a:headEnd/>
            <a:tailEnd/>
          </a:ln>
        </p:spPr>
        <p:txBody>
          <a:bodyPr>
            <a:spAutoFit/>
          </a:bodyPr>
          <a:lstStyle/>
          <a:p>
            <a:pPr algn="just"/>
            <a:r>
              <a:rPr lang="uk-UA"/>
              <a:t>Система утримання тварин – це комплекс зоотехнічних, зоогігієнічних, ветеринарно-санітарних, господарсько-економічних і організаційних заходів, що визначається технологією підприємства і забезпечує одержання найбільшої кількості високоякісної тваринницької продукції. </a:t>
            </a:r>
          </a:p>
          <a:p>
            <a:pPr algn="just"/>
            <a:endParaRPr lang="uk-UA"/>
          </a:p>
          <a:p>
            <a:pPr algn="just"/>
            <a:r>
              <a:rPr lang="uk-UA"/>
              <a:t>У ЄС при утриманні великої рогатої худоби переважно використовуються чотири системи утримання:  </a:t>
            </a:r>
          </a:p>
          <a:p>
            <a:pPr algn="just"/>
            <a:endParaRPr lang="uk-UA"/>
          </a:p>
          <a:p>
            <a:pPr algn="just">
              <a:buFont typeface="Wingdings" pitchFamily="2" charset="2"/>
              <a:buChar char="ü"/>
            </a:pPr>
            <a:r>
              <a:rPr lang="uk-UA"/>
              <a:t>утримання в теплому </a:t>
            </a:r>
          </a:p>
          <a:p>
            <a:pPr algn="just">
              <a:buFont typeface="Wingdings" pitchFamily="2" charset="2"/>
              <a:buChar char="ü"/>
            </a:pPr>
            <a:r>
              <a:rPr lang="uk-UA"/>
              <a:t>утримання холодному корівниках,  </a:t>
            </a:r>
          </a:p>
          <a:p>
            <a:pPr algn="just">
              <a:buFont typeface="Wingdings" pitchFamily="2" charset="2"/>
              <a:buChar char="ü"/>
            </a:pPr>
            <a:r>
              <a:rPr lang="uk-UA"/>
              <a:t>утримання в корівнику із зовнішнім кліматом, </a:t>
            </a:r>
          </a:p>
          <a:p>
            <a:pPr algn="just">
              <a:buFont typeface="Wingdings" pitchFamily="2" charset="2"/>
              <a:buChar char="ü"/>
            </a:pPr>
            <a:r>
              <a:rPr lang="uk-UA"/>
              <a:t> утримання у зовнішніх умовах.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Прямоугольник 1"/>
          <p:cNvSpPr>
            <a:spLocks noChangeArrowheads="1"/>
          </p:cNvSpPr>
          <p:nvPr/>
        </p:nvSpPr>
        <p:spPr bwMode="auto">
          <a:xfrm>
            <a:off x="323850" y="476250"/>
            <a:ext cx="8435975" cy="5584825"/>
          </a:xfrm>
          <a:prstGeom prst="rect">
            <a:avLst/>
          </a:prstGeom>
          <a:noFill/>
          <a:ln w="9525">
            <a:noFill/>
            <a:miter lim="800000"/>
            <a:headEnd/>
            <a:tailEnd/>
          </a:ln>
        </p:spPr>
        <p:txBody>
          <a:bodyPr>
            <a:spAutoFit/>
          </a:bodyPr>
          <a:lstStyle/>
          <a:p>
            <a:pPr algn="just"/>
            <a:r>
              <a:rPr lang="uk-UA"/>
              <a:t>Теплий корівник доцільно використовувати з прив'язним способом утриманням, при цьому забезпечується значна теплоізоляція тваринницьких приміщень. </a:t>
            </a:r>
          </a:p>
          <a:p>
            <a:pPr algn="just">
              <a:buFont typeface="Wingdings" pitchFamily="2" charset="2"/>
              <a:buNone/>
            </a:pPr>
            <a:endParaRPr lang="uk-UA"/>
          </a:p>
          <a:p>
            <a:pPr algn="just">
              <a:buFont typeface="Wingdings" pitchFamily="2" charset="2"/>
              <a:buNone/>
            </a:pPr>
            <a:r>
              <a:rPr lang="uk-UA"/>
              <a:t>У холодному корівнику температура дещо відрізняється від зовнішньої, тому що ізоляція стін практично відсутня, і дозволяє застосовувати безприв'язний спосіб утримання.</a:t>
            </a:r>
          </a:p>
          <a:p>
            <a:pPr algn="just">
              <a:buFont typeface="Wingdings" pitchFamily="2" charset="2"/>
              <a:buNone/>
            </a:pPr>
            <a:endParaRPr lang="uk-UA"/>
          </a:p>
          <a:p>
            <a:pPr algn="just">
              <a:buFont typeface="Wingdings" pitchFamily="2" charset="2"/>
              <a:buNone/>
            </a:pPr>
            <a:r>
              <a:rPr lang="uk-UA"/>
              <a:t>Корівник зовнішнього клімату надає тваринам мінімальний захист від негоди: у місцях для відпочинку під дахом чи у невеличких критих приміщеннях, де тварини ховаються від негоди. </a:t>
            </a:r>
          </a:p>
          <a:p>
            <a:pPr algn="just">
              <a:buFont typeface="Wingdings" pitchFamily="2" charset="2"/>
              <a:buNone/>
            </a:pPr>
            <a:endParaRPr lang="uk-UA"/>
          </a:p>
          <a:p>
            <a:pPr algn="just">
              <a:buFont typeface="Wingdings" pitchFamily="2" charset="2"/>
              <a:buNone/>
            </a:pPr>
            <a:r>
              <a:rPr lang="uk-UA"/>
              <a:t>При зовнішньому утриманні будують лише невеличкі будиночки для телят, які можна переставляти. </a:t>
            </a:r>
          </a:p>
          <a:p>
            <a:pPr algn="just">
              <a:buFont typeface="Wingdings" pitchFamily="2" charset="2"/>
              <a:buNone/>
            </a:pPr>
            <a:endParaRPr lang="uk-UA"/>
          </a:p>
          <a:p>
            <a:pPr algn="just">
              <a:buFont typeface="Wingdings" pitchFamily="2" charset="2"/>
              <a:buNone/>
            </a:pPr>
            <a:r>
              <a:rPr lang="uk-UA"/>
              <a:t>В останніх трьох варіантах створюються здорові та кліматично найбільш підходящі системи утримання для великої рогатої худоби за рахунок сухих місць для відпочинку тварин, достатньої кількості високоякісних кормів, надійного захисту від негоди, що позитивно впливає на загальне здоров'я стада.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Прямоугольник 1"/>
          <p:cNvSpPr>
            <a:spLocks noChangeArrowheads="1"/>
          </p:cNvSpPr>
          <p:nvPr/>
        </p:nvSpPr>
        <p:spPr bwMode="auto">
          <a:xfrm>
            <a:off x="395288" y="476250"/>
            <a:ext cx="8435975" cy="4633913"/>
          </a:xfrm>
          <a:prstGeom prst="rect">
            <a:avLst/>
          </a:prstGeom>
          <a:noFill/>
          <a:ln w="9525">
            <a:noFill/>
            <a:miter lim="800000"/>
            <a:headEnd/>
            <a:tailEnd/>
          </a:ln>
        </p:spPr>
        <p:txBody>
          <a:bodyPr>
            <a:spAutoFit/>
          </a:bodyPr>
          <a:lstStyle/>
          <a:p>
            <a:pPr marL="342900" indent="-342900" algn="ctr"/>
            <a:r>
              <a:rPr lang="uk-UA" sz="2000"/>
              <a:t>Способи утримання тварин:  </a:t>
            </a:r>
          </a:p>
          <a:p>
            <a:pPr marL="342900" indent="-342900" algn="just">
              <a:buFont typeface="Wingdings" pitchFamily="2" charset="2"/>
              <a:buChar char="ü"/>
            </a:pPr>
            <a:r>
              <a:rPr lang="uk-UA" sz="2000"/>
              <a:t>прив'язний спосіб. </a:t>
            </a:r>
            <a:r>
              <a:rPr lang="uk-UA"/>
              <a:t>У приміщенні влаштовують поздовжні паралельні ряди й оснащують годівницею, напувалкою та канавкою для збирання гною.</a:t>
            </a:r>
            <a:r>
              <a:rPr lang="ru-RU"/>
              <a:t> </a:t>
            </a:r>
            <a:r>
              <a:rPr lang="uk-UA" sz="2000"/>
              <a:t>Позитивним є краща організація годівлі тварин залежно від їх продуктивності, виявлення індивідуальних особливостей тварин та організація виробничої експлуатації різного стада за продуктивністю. Дозволяє  отримувати від корів вищу на 12-20% продуктивність;  </a:t>
            </a:r>
          </a:p>
          <a:p>
            <a:pPr marL="342900" indent="-342900" algn="just">
              <a:buFont typeface="Wingdings" pitchFamily="2" charset="2"/>
              <a:buChar char="ü"/>
            </a:pPr>
            <a:endParaRPr lang="uk-UA" sz="2000"/>
          </a:p>
          <a:p>
            <a:pPr marL="342900" indent="-342900" algn="just">
              <a:buFont typeface="Wingdings" pitchFamily="2" charset="2"/>
              <a:buChar char="ü"/>
            </a:pPr>
            <a:r>
              <a:rPr lang="uk-UA" sz="2000"/>
              <a:t>безприв'язне утримання без розділення приміщення на окремі функціональні відділення;</a:t>
            </a:r>
          </a:p>
          <a:p>
            <a:pPr marL="342900" indent="-342900" algn="just">
              <a:buFont typeface="Wingdings" pitchFamily="2" charset="2"/>
              <a:buChar char="ü"/>
            </a:pPr>
            <a:endParaRPr lang="uk-UA" sz="2000"/>
          </a:p>
          <a:p>
            <a:pPr marL="342900" indent="-342900" algn="just">
              <a:buFont typeface="Wingdings" pitchFamily="2" charset="2"/>
              <a:buChar char="ü"/>
            </a:pPr>
            <a:r>
              <a:rPr lang="uk-UA" sz="2000"/>
              <a:t>безприв'язне утриманням з розділенням приміщення на окремі функціональні відділення. Тварин утримують безприв’язно, але фіксують під час годівлі біля кормового стола, розміщеного в окремій секції чи в спеціальному приміщенні;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Прямоугольник 1"/>
          <p:cNvSpPr>
            <a:spLocks noChangeArrowheads="1"/>
          </p:cNvSpPr>
          <p:nvPr/>
        </p:nvSpPr>
        <p:spPr bwMode="auto">
          <a:xfrm>
            <a:off x="395288" y="476250"/>
            <a:ext cx="8435975" cy="4968875"/>
          </a:xfrm>
          <a:prstGeom prst="rect">
            <a:avLst/>
          </a:prstGeom>
          <a:noFill/>
          <a:ln w="9525">
            <a:noFill/>
            <a:miter lim="800000"/>
            <a:headEnd/>
            <a:tailEnd/>
          </a:ln>
        </p:spPr>
        <p:txBody>
          <a:bodyPr>
            <a:spAutoFit/>
          </a:bodyPr>
          <a:lstStyle/>
          <a:p>
            <a:pPr marL="342900" indent="-342900" algn="just"/>
            <a:r>
              <a:rPr lang="uk-UA" sz="2000"/>
              <a:t>Способи утримання тварин:  </a:t>
            </a:r>
          </a:p>
          <a:p>
            <a:pPr marL="342900" indent="-342900" algn="just"/>
            <a:endParaRPr lang="uk-UA" sz="2000"/>
          </a:p>
          <a:p>
            <a:pPr marL="342900" indent="-342900" algn="just">
              <a:buFont typeface="Wingdings" pitchFamily="2" charset="2"/>
              <a:buChar char="ü"/>
            </a:pPr>
            <a:r>
              <a:rPr lang="uk-UA" sz="2000"/>
              <a:t>безприв'язне утриманням на глибокій підстилці. Тварин   цілорічно   утримують   на   глибокій    підстилці (щоденна норма внесення підстилки 1-3 кг на одну голову). Вільно виходять на вигульно-годівельні майданчики, де є годівниці, групові автонапувалки та навіси для грубих кормів; </a:t>
            </a:r>
          </a:p>
          <a:p>
            <a:pPr marL="342900" indent="-342900" algn="just">
              <a:buFont typeface="Wingdings" pitchFamily="2" charset="2"/>
              <a:buChar char="ü"/>
            </a:pPr>
            <a:endParaRPr lang="uk-UA" sz="2000"/>
          </a:p>
          <a:p>
            <a:pPr marL="342900" indent="-342900" algn="just">
              <a:buFont typeface="Wingdings" pitchFamily="2" charset="2"/>
              <a:buChar char="ü"/>
            </a:pPr>
            <a:r>
              <a:rPr lang="uk-UA" sz="2000"/>
              <a:t>утримання на решітчастій підлозі, з підстилкою на частковій цільній площі підлоги для відпочинку тварин; </a:t>
            </a:r>
          </a:p>
          <a:p>
            <a:pPr marL="342900" indent="-342900" algn="just">
              <a:buFont typeface="Wingdings" pitchFamily="2" charset="2"/>
              <a:buChar char="ü"/>
            </a:pPr>
            <a:endParaRPr lang="uk-UA" sz="2000"/>
          </a:p>
          <a:p>
            <a:pPr marL="342900" indent="-342900" algn="just">
              <a:buFont typeface="Wingdings" pitchFamily="2" charset="2"/>
              <a:buChar char="ü"/>
            </a:pPr>
            <a:r>
              <a:rPr lang="uk-UA" sz="2000"/>
              <a:t>безприв'язне боксове утримання – маловитратний спосіб, забезпечує найефективніше використання засобів виробництва поряд із урахування природних потреб великої рогатої худоби у русі, збереженням здоров'я та продуктивності тварин, а також гігієни приміщень.</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Прямоугольник 1"/>
          <p:cNvSpPr>
            <a:spLocks noChangeArrowheads="1"/>
          </p:cNvSpPr>
          <p:nvPr/>
        </p:nvSpPr>
        <p:spPr bwMode="auto">
          <a:xfrm>
            <a:off x="395288" y="476250"/>
            <a:ext cx="8435975" cy="6188075"/>
          </a:xfrm>
          <a:prstGeom prst="rect">
            <a:avLst/>
          </a:prstGeom>
          <a:noFill/>
          <a:ln w="9525">
            <a:noFill/>
            <a:miter lim="800000"/>
            <a:headEnd/>
            <a:tailEnd/>
          </a:ln>
        </p:spPr>
        <p:txBody>
          <a:bodyPr>
            <a:spAutoFit/>
          </a:bodyPr>
          <a:lstStyle/>
          <a:p>
            <a:pPr marL="342900" indent="-342900" algn="just"/>
            <a:r>
              <a:rPr lang="uk-UA" sz="2000"/>
              <a:t>Способи утримання тварин:  </a:t>
            </a:r>
          </a:p>
          <a:p>
            <a:pPr marL="342900" indent="-342900" algn="just"/>
            <a:endParaRPr lang="uk-UA" sz="2000"/>
          </a:p>
          <a:p>
            <a:pPr marL="342900" indent="-342900" algn="just">
              <a:buFont typeface="Wingdings" pitchFamily="2" charset="2"/>
              <a:buChar char="ü"/>
            </a:pPr>
            <a:r>
              <a:rPr lang="uk-UA" sz="2000"/>
              <a:t>Конвеєрний спосіб обслуговування тварин поєднує позитивні ознаки прив’язного утримання й усуває недоліки безприв’язного. </a:t>
            </a:r>
          </a:p>
          <a:p>
            <a:pPr marL="342900" indent="-342900" algn="just">
              <a:buFont typeface="Wingdings" pitchFamily="2" charset="2"/>
              <a:buNone/>
            </a:pPr>
            <a:endParaRPr lang="uk-UA" sz="2000"/>
          </a:p>
          <a:p>
            <a:pPr marL="342900" indent="-342900" algn="just">
              <a:buFont typeface="Wingdings" pitchFamily="2" charset="2"/>
              <a:buNone/>
            </a:pPr>
            <a:r>
              <a:rPr lang="uk-UA" sz="2000"/>
              <a:t>Корови знаходяться на прив’язі або в пересувних станках. </a:t>
            </a:r>
          </a:p>
          <a:p>
            <a:pPr marL="342900" indent="-342900" algn="just">
              <a:buFont typeface="Wingdings" pitchFamily="2" charset="2"/>
              <a:buNone/>
            </a:pPr>
            <a:endParaRPr lang="uk-UA" sz="2000"/>
          </a:p>
          <a:p>
            <a:pPr marL="342900" indent="-342900" algn="just">
              <a:buFont typeface="Wingdings" pitchFamily="2" charset="2"/>
              <a:buNone/>
            </a:pPr>
            <a:r>
              <a:rPr lang="uk-UA" sz="2000"/>
              <a:t>До стаціонарних зон технологічного обслуговування їх переміщують за допомогою механізованих пристроїв (транспортерів, тягових ланцюгів, канатів), утворюють механізований або самохідний конвеєр. </a:t>
            </a:r>
          </a:p>
          <a:p>
            <a:pPr marL="342900" indent="-342900" algn="just">
              <a:buFont typeface="Wingdings" pitchFamily="2" charset="2"/>
              <a:buNone/>
            </a:pPr>
            <a:endParaRPr lang="uk-UA" sz="2000"/>
          </a:p>
          <a:p>
            <a:pPr marL="342900" indent="-342900" algn="just">
              <a:buFont typeface="Wingdings" pitchFamily="2" charset="2"/>
              <a:buNone/>
            </a:pPr>
            <a:r>
              <a:rPr lang="uk-UA" sz="2000"/>
              <a:t>Відомі три типи конвеєрів: </a:t>
            </a:r>
          </a:p>
          <a:p>
            <a:pPr marL="342900" indent="-342900" algn="just">
              <a:buFont typeface="Wingdings" pitchFamily="2" charset="2"/>
              <a:buChar char="ü"/>
            </a:pPr>
            <a:r>
              <a:rPr lang="uk-UA" sz="2000"/>
              <a:t>кільцевий, розроблений у Латвійській сільгоспакадемії;</a:t>
            </a:r>
          </a:p>
          <a:p>
            <a:pPr marL="342900" indent="-342900" algn="just">
              <a:buFont typeface="Wingdings" pitchFamily="2" charset="2"/>
              <a:buChar char="ü"/>
            </a:pPr>
            <a:r>
              <a:rPr lang="uk-UA" sz="2000"/>
              <a:t> багатовізковий фірми «Альфа- Лаваль» (Швеція); </a:t>
            </a:r>
          </a:p>
          <a:p>
            <a:pPr marL="342900" indent="-342900" algn="just">
              <a:buFont typeface="Wingdings" pitchFamily="2" charset="2"/>
              <a:buChar char="ü"/>
            </a:pPr>
            <a:r>
              <a:rPr lang="uk-UA" sz="2000"/>
              <a:t>Самопересувний - за Л.П. Кормановським і  І.Ф. Шуміловим. Перевага способу - тварин примусово доставляють до місця обслуговування у чітко визначений розпорядком дня час і заданій послідовності, при цьому виробляються умовний рефлекс і відповідний стереотип поведінки тварин.</a:t>
            </a:r>
            <a:endParaRPr lang="ru-RU" sz="2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Прямоугольник 1"/>
          <p:cNvSpPr>
            <a:spLocks noChangeArrowheads="1"/>
          </p:cNvSpPr>
          <p:nvPr/>
        </p:nvSpPr>
        <p:spPr bwMode="auto">
          <a:xfrm>
            <a:off x="384175" y="1166813"/>
            <a:ext cx="8435975" cy="3662362"/>
          </a:xfrm>
          <a:prstGeom prst="rect">
            <a:avLst/>
          </a:prstGeom>
          <a:noFill/>
          <a:ln w="9525">
            <a:noFill/>
            <a:miter lim="800000"/>
            <a:headEnd/>
            <a:tailEnd/>
          </a:ln>
        </p:spPr>
        <p:txBody>
          <a:bodyPr>
            <a:spAutoFit/>
          </a:bodyPr>
          <a:lstStyle/>
          <a:p>
            <a:pPr algn="just"/>
            <a:r>
              <a:rPr lang="uk-UA"/>
              <a:t>Тваринницькі приміщення – це будівлі із вологим і мокрим внутрішнім режимом. </a:t>
            </a:r>
          </a:p>
          <a:p>
            <a:pPr algn="just"/>
            <a:endParaRPr lang="uk-UA"/>
          </a:p>
          <a:p>
            <a:pPr algn="just"/>
            <a:r>
              <a:rPr lang="uk-UA"/>
              <a:t>Використовуються водонепроникні плівкові покриття: </a:t>
            </a:r>
          </a:p>
          <a:p>
            <a:pPr algn="just"/>
            <a:r>
              <a:rPr lang="uk-UA"/>
              <a:t>латексні суміші, гумово-бітумні мастики, поліетиленові плівки та інші вологонепроникні матеріали. </a:t>
            </a:r>
          </a:p>
          <a:p>
            <a:pPr algn="just"/>
            <a:endParaRPr lang="uk-UA"/>
          </a:p>
          <a:p>
            <a:pPr algn="just"/>
            <a:r>
              <a:rPr lang="uk-UA"/>
              <a:t>Підлоги облаштовуються суцільними або щілинними, які повинні бути теплими, водонепроникними, стійкими до впливу хімічних речовин, легко очищатися і знезаражуватися (пустотілі, керамічні, ґрунто-цементно- керамзитові, керамзито-бітумні підлоги). </a:t>
            </a:r>
          </a:p>
          <a:p>
            <a:pPr algn="just"/>
            <a:endParaRPr lang="uk-UA"/>
          </a:p>
          <a:p>
            <a:pPr algn="just"/>
            <a:r>
              <a:rPr lang="uk-UA"/>
              <a:t>Дерев’яні підлоги є у боксах для відпочинку корів. </a:t>
            </a:r>
            <a:endParaRPr lang="ru-RU"/>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490</TotalTime>
  <Words>1357</Words>
  <Application>Microsoft Office PowerPoint</Application>
  <PresentationFormat>Экран (4:3)</PresentationFormat>
  <Paragraphs>138</Paragraphs>
  <Slides>20</Slides>
  <Notes>0</Notes>
  <HiddenSlides>0</HiddenSlides>
  <MMClips>0</MMClips>
  <ScaleCrop>false</ScaleCrop>
  <HeadingPairs>
    <vt:vector size="6" baseType="variant">
      <vt:variant>
        <vt:lpstr>Использованные шрифты</vt:lpstr>
      </vt:variant>
      <vt:variant>
        <vt:i4>4</vt:i4>
      </vt:variant>
      <vt:variant>
        <vt:lpstr>Шаблон оформления</vt:lpstr>
      </vt:variant>
      <vt:variant>
        <vt:i4>1</vt:i4>
      </vt:variant>
      <vt:variant>
        <vt:lpstr>Заголовки слайдов</vt:lpstr>
      </vt:variant>
      <vt:variant>
        <vt:i4>20</vt:i4>
      </vt:variant>
    </vt:vector>
  </HeadingPairs>
  <TitlesOfParts>
    <vt:vector size="25" baseType="lpstr">
      <vt:lpstr>Arial</vt:lpstr>
      <vt:lpstr>Calibri</vt:lpstr>
      <vt:lpstr>Times New Roman</vt:lpstr>
      <vt:lpstr>Wingdings</vt: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18</cp:revision>
  <dcterms:created xsi:type="dcterms:W3CDTF">2022-09-05T06:56:20Z</dcterms:created>
  <dcterms:modified xsi:type="dcterms:W3CDTF">2022-09-09T09:57:27Z</dcterms:modified>
</cp:coreProperties>
</file>