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88" r:id="rId3"/>
    <p:sldId id="352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2" r:id="rId18"/>
    <p:sldId id="403" r:id="rId19"/>
    <p:sldId id="404" r:id="rId20"/>
  </p:sldIdLst>
  <p:sldSz cx="9144000" cy="6858000" type="screen4x3"/>
  <p:notesSz cx="6735763" cy="9799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F27A3-5976-4556-87B4-5A349A4B4BBF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466D0-EF98-4214-82C4-B854D7D11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134A2-FF2A-47F4-A34F-D9DBE4C87162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46138-D5D7-4197-8DE9-A5E5106E2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365F-9D50-4EDD-8C1E-00635B1AA87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558CA-DBA2-4FF5-942A-ECF74EF5EE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4C5AD-8B62-4057-97B1-A59348CD2606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184F-C413-493C-B54E-5A582DA40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7A0FA-9F6A-4D23-A4FA-86A7958B2177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8578-B5E7-4579-8B12-383A069C70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01D6C-FD0E-4891-BF06-ADE99519703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99D8E-06B0-429D-869D-D0544A143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3B16E-92BD-410A-B889-24D1F583D348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4B84-08E5-41FC-8D48-70CCFBC01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65F5-9235-4732-BC71-A9AEA1CC66C9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55308-9CFD-417B-BFBC-8FD50D72B4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88BEF-F802-488C-A7D4-D5AE24EA3A79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6E489-F523-4528-8EE2-8E4869D7FE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286B3-691D-4EC7-8D8D-3072D38FBA16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DE05D-7A8C-40EF-A6E7-51BBDE5B29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F300E-2B1B-4C80-BBD0-07AE73748736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4B895-2C5F-4756-B148-4E0CDA74BC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4ABDA4A-90B1-4900-BF00-6CC0F87A6EDC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846F53-3851-40A5-A44C-D659CDD712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Прямоугольник 1"/>
          <p:cNvSpPr>
            <a:spLocks noChangeArrowheads="1"/>
          </p:cNvSpPr>
          <p:nvPr/>
        </p:nvSpPr>
        <p:spPr bwMode="auto">
          <a:xfrm>
            <a:off x="468313" y="1844675"/>
            <a:ext cx="842486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ТЕХНОЛОГІЇ ВИРОБНИЦТВА ЕКОЛОГІЧНО ЧИСТОЇ ТА ОРГАНІЧНОЇ ПРОДУКЦІЇ ТВАРИННИЦТВА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AutoShape 4" descr="Птахівництво визнано найбільш динамічною галуззю тваринництва в Україні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381000" y="1336675"/>
            <a:ext cx="8520113" cy="3749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Репродукція тварин повинна здійснюватися переважно природним методом.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Може  здійснюватися штучне осіменіння тварин без використання гормонів.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Застосовувати клонування і трансплантацію ембріона заборонено.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Тварини повинні бути ідентифіковані та зареєстровані згідно із законодавством.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Приміщення для утримання тварин повинні відповідати біологічним та поведінковим потребам тварин.</a:t>
            </a:r>
          </a:p>
        </p:txBody>
      </p:sp>
    </p:spTree>
    <p:extLst>
      <p:ext uri="{BB962C8B-B14F-4D97-AF65-F5344CB8AC3E}">
        <p14:creationId xmlns:p14="http://schemas.microsoft.com/office/powerpoint/2010/main" val="3181876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228600" y="1203325"/>
            <a:ext cx="8686800" cy="374967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Максимальна кількість тварин на 1 га сільськогосподарських угідь не повинна перевищувати</a:t>
            </a:r>
            <a:r>
              <a:rPr lang="uk-UA" sz="2000">
                <a:latin typeface="Times New Roman" pitchFamily="18" charset="0"/>
              </a:rPr>
              <a:t>: </a:t>
            </a:r>
            <a:r>
              <a:rPr lang="ru-RU" sz="2000">
                <a:latin typeface="Times New Roman" pitchFamily="18" charset="0"/>
              </a:rPr>
              <a:t> 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телята на відгодівлі — 5 голів на 1 га, </a:t>
            </a:r>
          </a:p>
          <a:p>
            <a:pPr algn="just"/>
            <a:r>
              <a:rPr lang="ru-RU" sz="2000">
                <a:latin typeface="Times New Roman" pitchFamily="18" charset="0"/>
              </a:rPr>
              <a:t>дійні корови — 2 голови на 1 га.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Під час розміщення тварин потрібно враховувати оптимальні показники площі приміщень та відкритих майданчиків для їх утримання.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Приміщення для утримання коней, великої рогатої худоби, свиней, овець та кіз повинно мати гладку та не слизьку підлогу, половина якої повинна бути суцільною, зручною, чистою і сухою для відпочинку, вкритою підстилкою із соломи або стружки.</a:t>
            </a:r>
          </a:p>
        </p:txBody>
      </p:sp>
    </p:spTree>
    <p:extLst>
      <p:ext uri="{BB962C8B-B14F-4D97-AF65-F5344CB8AC3E}">
        <p14:creationId xmlns:p14="http://schemas.microsoft.com/office/powerpoint/2010/main" val="2206592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533400" y="825500"/>
            <a:ext cx="8305800" cy="496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Бугайці віком понад 12 місяців повинні мати постійний доступ до пасовищ або відкритих майданчиків протягом року.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Забороняється утримувати тварин на прив’язі або в ізоляції, крім тих тварин, що необхідно ізолювати для забезпечення безпеки, належного утримання чи у ветеринарних цілях.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Забороняється утримання телят віком більше 7 днів в індивідуальних боксах.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Поросят забороняється утримувати на плоских настилах, у клітках.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Птицю забороняється утримувати в клітках.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Птиця повинна мати доступ до відкритих майданчиків не менше 1/3 свого життя..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287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33400" y="-88900"/>
            <a:ext cx="8305800" cy="679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Приміщення для птиці повинні відповідати таким вимогам: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не менше 1/3 площі підлоги повинна бути суцільною, вкритою підстилкою, соломою, стружкою, піском або торфом;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курей яєчних порід необхідно забезпечити можливість прибирання пташиного посліду;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сідала повинні бути такого розміру та у такій кількості, що відповідає вазі та кількості птиці;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загальна протяжність прогонів для входу/виходу повинна становити не менше 4 м на кожні 100 кв. м площі приміщення; 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можна утримувати не більше 4800 курчат; 3000 кур яєчних порід; 5200 цесарок; 4000 мускусних або пекінських качок чи 3200 мускусних або пекінських качурів чи качок інших порід; 2500 півнів, гусей або індиків;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загальна корисна площа приміщення, де вирощується птиця на м’ясо  не повинна перевищувати 1600 кв. м;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конструкція приміщення повинна забезпечувати безперешкодний доступ птиці до майданчиків для вільного вигулу.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66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533400" y="1130300"/>
            <a:ext cx="8305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У приміщенні додатково може застосовуватися штучне освітлення для забезпечення не більше 16 годин світлового дня на добу з безперервним періодом нічного відпочинку без штучного освітлення тривалістю не менше 8 годин.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Мінімальний вік птиці під час забою:</a:t>
            </a:r>
            <a:r>
              <a:rPr lang="uk-UA" sz="2000">
                <a:latin typeface="Times New Roman" pitchFamily="18" charset="0"/>
              </a:rPr>
              <a:t> </a:t>
            </a:r>
            <a:r>
              <a:rPr lang="ru-RU" sz="2000">
                <a:latin typeface="Times New Roman" pitchFamily="18" charset="0"/>
              </a:rPr>
              <a:t> 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курчат — 81 день;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півнів — 150;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качок пекінської породи — 49;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мускусних качок — 70;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мускусних качурів — 84;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цесарок — 94;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індиків та гусей — 140;</a:t>
            </a:r>
            <a:r>
              <a:rPr lang="uk-UA" sz="2000">
                <a:latin typeface="Times New Roman" pitchFamily="18" charset="0"/>
              </a:rPr>
              <a:t>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для індичок — 100 днів.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075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228600" y="1104900"/>
            <a:ext cx="83058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400" b="1" i="1">
                <a:latin typeface="Times New Roman" pitchFamily="18" charset="0"/>
              </a:rPr>
              <a:t>Тварин</a:t>
            </a:r>
            <a:r>
              <a:rPr lang="uk-UA" sz="2400" b="1" i="1">
                <a:latin typeface="Times New Roman" pitchFamily="18" charset="0"/>
              </a:rPr>
              <a:t> </a:t>
            </a:r>
            <a:r>
              <a:rPr lang="ru-RU" sz="2400" b="1" i="1">
                <a:latin typeface="Times New Roman" pitchFamily="18" charset="0"/>
              </a:rPr>
              <a:t> можна годувати кормами, виробленими в перехідний період</a:t>
            </a:r>
            <a:r>
              <a:rPr lang="uk-UA" sz="2400" b="1" i="1">
                <a:latin typeface="Times New Roman" pitchFamily="18" charset="0"/>
              </a:rPr>
              <a:t> </a:t>
            </a:r>
            <a:r>
              <a:rPr lang="ru-RU" sz="2400">
                <a:latin typeface="Times New Roman" pitchFamily="18" charset="0"/>
              </a:rPr>
              <a:t>за умови, що вони становлять до 30 % кормового складу раціонів. </a:t>
            </a:r>
          </a:p>
          <a:p>
            <a:pPr algn="just"/>
            <a:endParaRPr lang="ru-RU" sz="2400">
              <a:latin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</a:rPr>
              <a:t>Якщо такі корми виробляються у підрозділі цього ж господарства, їх частку можна збільшити до 100 %. </a:t>
            </a:r>
          </a:p>
          <a:p>
            <a:pPr algn="just"/>
            <a:endParaRPr lang="ru-RU" sz="2400">
              <a:latin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</a:rPr>
              <a:t>З них до 20 % можуть становити корми, спожиті чи зібрані на постійних пасовищах або на багаторічних фуражних земельних ділянках у перший рік переходу від традиційного до органічного виробництва, якщо такі пасовища або земельні ділянки є частиною господарства і не були частиною органічного виробничого підрозділу цього господарства впродовж останніх п’яти років.</a:t>
            </a:r>
            <a:endParaRPr lang="uk-UA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032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228600" y="1839913"/>
            <a:ext cx="8305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 </a:t>
            </a:r>
            <a:r>
              <a:rPr lang="uk-UA" sz="2400">
                <a:latin typeface="Times New Roman" pitchFamily="18" charset="0"/>
              </a:rPr>
              <a:t>Переробка органічних кормів повинна бути відокремленою в часі або просторі від переробки звичайних кормів.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</a:rPr>
              <a:t>Неорганічні кормові матеріали рослинного походження, кормові матеріали тваринного і мінерального походження, кормові добавки можуть використовуватися лише якщо є відповідні дозволи.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Утримання тварин на дієті та  примусова відгодівля заборонені.</a:t>
            </a:r>
          </a:p>
        </p:txBody>
      </p:sp>
    </p:spTree>
    <p:extLst>
      <p:ext uri="{BB962C8B-B14F-4D97-AF65-F5344CB8AC3E}">
        <p14:creationId xmlns:p14="http://schemas.microsoft.com/office/powerpoint/2010/main" val="1317550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533400" y="1249363"/>
            <a:ext cx="8305800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400">
                <a:latin typeface="Times New Roman" pitchFamily="18" charset="0"/>
              </a:rPr>
              <a:t>Травоїдні тварини повинні мати доступ до пасовищ завжди, коли це можливо. 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У тих випадках, коли тварини мають доступ до пасовищ у пасовищний період, а система утримання у зимовий період забезпечує тваринам свободу руху, дозволяється не виконувати вимогу стосовно забезпечення доступу тварин до зон вільного вигулу в зимові місяці.</a:t>
            </a:r>
          </a:p>
          <a:p>
            <a:pPr algn="just"/>
            <a:endParaRPr lang="uk-UA" sz="2400">
              <a:latin typeface="Times New Roman" pitchFamily="18" charset="0"/>
            </a:endParaRPr>
          </a:p>
          <a:p>
            <a:pPr algn="just"/>
            <a:r>
              <a:rPr lang="uk-UA" sz="2400">
                <a:latin typeface="Times New Roman" pitchFamily="18" charset="0"/>
              </a:rPr>
              <a:t>Грубі корми, свіжий або висушений жом чи силос мають додаватися до щоденного раціону свиней.</a:t>
            </a:r>
          </a:p>
        </p:txBody>
      </p:sp>
    </p:spTree>
    <p:extLst>
      <p:ext uri="{BB962C8B-B14F-4D97-AF65-F5344CB8AC3E}">
        <p14:creationId xmlns:p14="http://schemas.microsoft.com/office/powerpoint/2010/main" val="3622045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04800" y="1558925"/>
            <a:ext cx="86106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000">
                <a:latin typeface="Times New Roman" pitchFamily="18" charset="0"/>
              </a:rPr>
              <a:t>Не менше 60% сухої речовини у добовому раціоні травоїдних тварин на відгодівлі становить грубий корм, свіжий або висушений фураж чи силос. </a:t>
            </a:r>
          </a:p>
          <a:p>
            <a:pPr algn="just" eaLnBrk="0" hangingPunct="0"/>
            <a:endParaRPr lang="ru-RU" sz="2000">
              <a:latin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Для тварин молочного напряму продуктивності такий показник може бути зменшений до 50% на початку лактації на період не більше 3 місяців. </a:t>
            </a:r>
          </a:p>
          <a:p>
            <a:pPr algn="just" eaLnBrk="0" hangingPunct="0"/>
            <a:endParaRPr lang="ru-RU" sz="2000">
              <a:latin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Відгодівля великої рогатої худоби для виробництва м’яса може здійснюватися у приміщенні за умови, що такий період не повинен перевищувати 1/5 тривалості їх життя і становить менше трьох місяців. </a:t>
            </a:r>
          </a:p>
          <a:p>
            <a:pPr algn="just" eaLnBrk="0" hangingPunct="0"/>
            <a:endParaRPr lang="ru-RU" sz="2000">
              <a:latin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Грубий корм, свіжий або висушений фураж чи силос додаються до денного раціону свиней та птиці.</a:t>
            </a:r>
          </a:p>
        </p:txBody>
      </p:sp>
    </p:spTree>
    <p:extLst>
      <p:ext uri="{BB962C8B-B14F-4D97-AF65-F5344CB8AC3E}">
        <p14:creationId xmlns:p14="http://schemas.microsoft.com/office/powerpoint/2010/main" val="692935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8600" y="2165350"/>
            <a:ext cx="86106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000">
                <a:latin typeface="Times New Roman" pitchFamily="18" charset="0"/>
              </a:rPr>
              <a:t>Тварини вигодовуються натуральним материнським молоком. </a:t>
            </a:r>
          </a:p>
          <a:p>
            <a:pPr algn="just" eaLnBrk="0" hangingPunct="0"/>
            <a:endParaRPr lang="ru-RU" sz="2000">
              <a:latin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Мінімальний строк вигодовування становить: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 для великої рогатої худоби та коней - 3 місяці,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для овець і кіз — 45 днів, </a:t>
            </a: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для свиней — 40. </a:t>
            </a:r>
          </a:p>
          <a:p>
            <a:pPr algn="just" eaLnBrk="0" hangingPunct="0"/>
            <a:endParaRPr lang="ru-RU" sz="2000">
              <a:latin typeface="Times New Roman" pitchFamily="18" charset="0"/>
            </a:endParaRPr>
          </a:p>
          <a:p>
            <a:pPr algn="just" eaLnBrk="0" hangingPunct="0"/>
            <a:r>
              <a:rPr lang="ru-RU" sz="2000">
                <a:latin typeface="Times New Roman" pitchFamily="18" charset="0"/>
              </a:rPr>
              <a:t>Використання штучних замінників молока та сухого молока заборонено.</a:t>
            </a:r>
          </a:p>
        </p:txBody>
      </p:sp>
    </p:spTree>
    <p:extLst>
      <p:ext uri="{BB962C8B-B14F-4D97-AF65-F5344CB8AC3E}">
        <p14:creationId xmlns:p14="http://schemas.microsoft.com/office/powerpoint/2010/main" val="4008322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Прямоугольник 1"/>
          <p:cNvSpPr>
            <a:spLocks noChangeArrowheads="1"/>
          </p:cNvSpPr>
          <p:nvPr/>
        </p:nvSpPr>
        <p:spPr bwMode="auto">
          <a:xfrm>
            <a:off x="323850" y="404813"/>
            <a:ext cx="84963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 marL="342900" indent="-342900" algn="ctr"/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Загальні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правила виробництва та обігу органічної продукції та сировини.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Вибір тварин та формування стада.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Утримання та годівля тварин при виробництві органічної продукції.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381000" y="782916"/>
            <a:ext cx="8367713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uk-UA" dirty="0"/>
              <a:t>ЛІТЕРАТУРА</a:t>
            </a:r>
            <a:endParaRPr lang="ru-RU" dirty="0"/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Стецишин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П.О. Основи органічного виробництва :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студ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агр.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вищ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закл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./ П.О.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Стецишин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Пиндус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В.В.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Рекуненко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.- Вид. 2-ге, змін, і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доповн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- Вінниця: Нова Книга, 2011.- 552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Технологія органічного виробництва   свинини:   монографія   /   М. І.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Бащенко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В. М. Волощук, М. С.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Небелиця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– Полтава: ТОВ «Фірма «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Техсервіс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», 2017. – 399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Тибурський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Ю. Екологічне сільське господарство: кроки назустріч. Крок перший: екологічне землеробство: Посібник / Ю.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Тибурський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В,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Підліснюк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У.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Солтисяк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Т.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Стефановська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І.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Калініченко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. / За ред. В.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Підліснюк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- К.: Видавництво НАУ, 2006. - 80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Лепета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Л. В. Ветеринарно-санітарні аспекти технології виробництва органічної продукції свинарства / Л.В.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Лепета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П.Ю.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Грубіч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М.О.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Мазанько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А.Ф.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Курман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Є.А. Пархоменко,П.М.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Шетеля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В.О.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Матюх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С.М.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Кулініч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І.О.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Федорчук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В.С.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Юсупова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//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Свинарство.-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Вип. 64.- 2014.- С 159-164.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04800" y="811213"/>
            <a:ext cx="86868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 eaLnBrk="0" hangingPunct="0"/>
            <a:r>
              <a:rPr lang="uk-UA" sz="2000">
                <a:latin typeface="Times New Roman" pitchFamily="18" charset="0"/>
              </a:rPr>
              <a:t>Закон України «Про виробництво та обіг органічної сільськогосподарської продукції та сировини».</a:t>
            </a:r>
          </a:p>
          <a:p>
            <a:pPr algn="just" eaLnBrk="0" hangingPunct="0"/>
            <a:endParaRPr lang="uk-UA" sz="2000">
              <a:latin typeface="Times New Roman" pitchFamily="18" charset="0"/>
            </a:endParaRPr>
          </a:p>
          <a:p>
            <a:pPr algn="just" eaLnBrk="0" hangingPunct="0"/>
            <a:r>
              <a:rPr lang="uk-UA" sz="2000">
                <a:latin typeface="Times New Roman" pitchFamily="18" charset="0"/>
              </a:rPr>
              <a:t>Стаття 19 Закону  - загальні правила виробництва органічної продукції тваринного походження: </a:t>
            </a:r>
          </a:p>
          <a:p>
            <a:pPr algn="just" eaLnBrk="0" hangingPunct="0"/>
            <a:endParaRPr lang="uk-UA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при виборі порід враховується здатність тварин пристосовуватися до місцевих умов, їх життєздатність, стійкість до хвороб;</a:t>
            </a:r>
            <a:endParaRPr lang="uk-UA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uk-UA" sz="2000">
                <a:latin typeface="Times New Roman" pitchFamily="18" charset="0"/>
              </a:rPr>
              <a:t>утримання тварин здійснюється з урахуванням фізіологічних та поведінкових потреб;</a:t>
            </a:r>
          </a:p>
          <a:p>
            <a:pPr algn="just">
              <a:buFontTx/>
              <a:buChar char="•"/>
            </a:pPr>
            <a:r>
              <a:rPr lang="uk-UA" sz="2000">
                <a:latin typeface="Times New Roman" pitchFamily="18" charset="0"/>
              </a:rPr>
              <a:t>утримання тварин здійснюється шляхом мінімізації стресу тварин, сприяння їх здоров’ю та благополуччю, </a:t>
            </a:r>
          </a:p>
          <a:p>
            <a:pPr algn="just">
              <a:buFontTx/>
              <a:buChar char="•"/>
            </a:pPr>
            <a:r>
              <a:rPr lang="uk-UA" sz="2000">
                <a:latin typeface="Times New Roman" pitchFamily="18" charset="0"/>
              </a:rPr>
              <a:t>приміщення для утримання тварин повинні відповідати біологічним і поведінковим потребам худоби 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годування тварин здійснюється кормами, отриманими в результаті органічного виробництва та з природних речовин несільськогосподарського походження;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7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" y="354013"/>
            <a:ext cx="8686800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при репродукції використовуються переважно природні методи;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будь-які болісні відчуття тварин зводяться до мінімуму, включаючи відчуття при забої;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прив’язування забороняється;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час транспортування тварин повинен зводитися до мінімуму;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продукти тваринництва виробляються з тварин, які були на органічному утриманні від народження і протягом усього життя;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виключається вирощування штучно виведених поліплоїдних тварин;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продукти для очищення та дезінфекції при виробництві продукції тваринництва використовуються лише у разі, якщо їх використання дозволене при органічному виробництві;</a:t>
            </a:r>
          </a:p>
          <a:p>
            <a:pPr algn="just">
              <a:buFontTx/>
              <a:buChar char="•"/>
            </a:pPr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персонал, що доглядає за тваринами, повинен мати базові знання та навички щодо охорони здоров’я та благополуччя тварин.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825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304800" y="1065213"/>
            <a:ext cx="8610600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uk-UA" sz="2000">
                <a:latin typeface="Times New Roman" pitchFamily="18" charset="0"/>
              </a:rPr>
              <a:t>Перевага при виборі тварин надається місцевим породам, враховується їх стійкість до специфічних хвороб або проблем із здоров’ям.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uk-UA" sz="2000">
                <a:latin typeface="Times New Roman" pitchFamily="18" charset="0"/>
              </a:rPr>
              <a:t> Під час першого створення стада з господарств традиційного виробництва  продукції, після відлучення тварин від матері повинні вирощуватися відповідно до правил органічного виробництва. </a:t>
            </a:r>
          </a:p>
          <a:p>
            <a:pPr algn="just"/>
            <a:endParaRPr lang="uk-UA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На дату введення тварин до стада повинні виконуватися такі умови: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вік телят повинен бути менше шести місяців,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ягнят і козенят — менше 60 днів;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вага поросят повинна бути меншою 35 кг.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24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04800" y="762000"/>
            <a:ext cx="8610600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Для оновлення стада можуть вводитися самки, що не народжували, з господарств, які здійснюють виробництво традиційної продукції, в кількості не більше 10% поголів’я великої рогатої худоби та 20% поголів’я дорослих свиней, овець і кіз на рік.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До  господарств з поголів</a:t>
            </a:r>
            <a:r>
              <a:rPr lang="en-US" sz="2000">
                <a:latin typeface="Times New Roman" pitchFamily="18" charset="0"/>
              </a:rPr>
              <a:t>’</a:t>
            </a:r>
            <a:r>
              <a:rPr lang="ru-RU" sz="2000">
                <a:latin typeface="Times New Roman" pitchFamily="18" charset="0"/>
              </a:rPr>
              <a:t>я</a:t>
            </a:r>
            <a:r>
              <a:rPr lang="uk-UA" sz="2000">
                <a:latin typeface="Times New Roman" pitchFamily="18" charset="0"/>
              </a:rPr>
              <a:t>м </a:t>
            </a:r>
            <a:r>
              <a:rPr lang="ru-RU" sz="2000">
                <a:latin typeface="Times New Roman" pitchFamily="18" charset="0"/>
              </a:rPr>
              <a:t>менше 10 голів коней або великої рогатої худоби, 5 голів свиней, овець або кіз може вводитися з метою оновлення не більше однієї тварини на рік.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Показники  можуть збільшуватися до 40% у разі: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розширення господарства;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зміни породи тварин;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зміни спеціалізації господарства; </a:t>
            </a:r>
          </a:p>
          <a:p>
            <a:pPr algn="just">
              <a:buFontTx/>
              <a:buChar char="•"/>
            </a:pPr>
            <a:r>
              <a:rPr lang="ru-RU" sz="2000">
                <a:latin typeface="Times New Roman" pitchFamily="18" charset="0"/>
              </a:rPr>
              <a:t>коли породи тварин у господарстві перебувають під загрозою втрати від хвороб та інших факторів. 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У цьому випадку не обов’язково повинні бути самки, що не народжували.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59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2586038"/>
            <a:ext cx="83058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000">
                <a:latin typeface="Times New Roman" pitchFamily="18" charset="0"/>
              </a:rPr>
              <a:t>Для розведення тварин до господарств з органічним виробництвом  можуть вводитися тварини тільки з таких самих господарств.</a:t>
            </a:r>
          </a:p>
          <a:p>
            <a:pPr algn="just"/>
            <a:endParaRPr lang="ru-RU" sz="2000">
              <a:latin typeface="Times New Roman" pitchFamily="18" charset="0"/>
            </a:endParaRPr>
          </a:p>
          <a:p>
            <a:pPr algn="just"/>
            <a:r>
              <a:rPr lang="ru-RU" sz="2000">
                <a:latin typeface="Times New Roman" pitchFamily="18" charset="0"/>
              </a:rPr>
              <a:t>Під час створення, оновлення або відновлення поголів’я птиці може вводитися птиця, вирощена за загальноприйнятними технологіями виробництва сільськогосподарської продукції, за умови, що вік птиці для виробництва м’яса становить менше 3 днів.</a:t>
            </a:r>
            <a:endParaRPr lang="uk-UA" sz="20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131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274638"/>
            <a:ext cx="8305800" cy="629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just"/>
            <a:r>
              <a:rPr lang="ru-RU" sz="2400">
                <a:latin typeface="Times New Roman" pitchFamily="18" charset="0"/>
              </a:rPr>
              <a:t>Якщо на початку перехідного періоду наявні тварини, які не утримувалися в умовах органічного виробництва, то продукція тваринного походження може вважатися органічною у разі одночасного переходу усього господарства на органічне виробництво. </a:t>
            </a:r>
          </a:p>
          <a:p>
            <a:pPr algn="just"/>
            <a:endParaRPr lang="ru-RU" sz="2400">
              <a:latin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</a:rPr>
              <a:t>Загальний сукупний перехідний період для тварин і їх приплоду, пасовищ та земельних ділянок може бути скорочений до 24 місяців, якщо для годівлі тварин використовується продукція з даного господарства.</a:t>
            </a:r>
          </a:p>
          <a:p>
            <a:pPr algn="just"/>
            <a:endParaRPr lang="ru-RU" sz="2400">
              <a:latin typeface="Times New Roman" pitchFamily="18" charset="0"/>
            </a:endParaRPr>
          </a:p>
          <a:p>
            <a:pPr algn="just"/>
            <a:r>
              <a:rPr lang="ru-RU" sz="2400">
                <a:latin typeface="Times New Roman" pitchFamily="18" charset="0"/>
              </a:rPr>
              <a:t>Перехідний період може бути скорочений до 12 місяців для пасовищ і відкритих майданчиків для тварин нетравоїдних видів, </a:t>
            </a:r>
          </a:p>
          <a:p>
            <a:pPr algn="just"/>
            <a:r>
              <a:rPr lang="ru-RU" sz="2400">
                <a:latin typeface="Times New Roman" pitchFamily="18" charset="0"/>
              </a:rPr>
              <a:t>та до 6 місяців  - земельна ділянка протягом попереднього року не оброблялася продуктами, які не можна використовувати під час органічного виробництва. </a:t>
            </a:r>
            <a:endParaRPr lang="uk-UA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0365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1558</Words>
  <Application>Microsoft Office PowerPoint</Application>
  <PresentationFormat>Экран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27</cp:revision>
  <dcterms:created xsi:type="dcterms:W3CDTF">2022-09-05T06:56:20Z</dcterms:created>
  <dcterms:modified xsi:type="dcterms:W3CDTF">2022-09-23T14:24:31Z</dcterms:modified>
</cp:coreProperties>
</file>