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20687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Практична робота 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Впровадження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інноваційних прийомів у розробленні технологічних процесів виробництва і переробки продукції бджільництва.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Обґрунтування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бджільництва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Як зимують бджоли? ➤ Інтернет-магазин Vashapas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80" y="2537451"/>
            <a:ext cx="4750207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Бджоли володіють однією з типово людських здібностей – вчені -  Korrespondent.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197" y="3806487"/>
            <a:ext cx="479180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052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04800" y="280988"/>
            <a:ext cx="86106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Кількість сімей-виховательок залежить від потреб плідних маток.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Кожній сім’ї-виховательці дають по одній рамці для вигодовування через 5-6 днів, всього 4 рамки за чотири рази.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На кожній рамці по 30-40 личинок.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Кількість личинок залежить від фізіологічного стану і породи сім’ї.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Враховується 15% бракування маточників та 70% прийом личинок.</a:t>
            </a:r>
          </a:p>
        </p:txBody>
      </p:sp>
    </p:spTree>
    <p:extLst>
      <p:ext uri="{BB962C8B-B14F-4D97-AF65-F5344CB8AC3E}">
        <p14:creationId xmlns:p14="http://schemas.microsoft.com/office/powerpoint/2010/main" val="3338234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" y="646113"/>
            <a:ext cx="86106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Потребу батьківських сімей розраховують таким чином: на запліднення однієї неплідної матки необхідно 30-50 трутнів.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В одну батьківську сім’ю можна поставити два трутневих стільника для одержання трутнів.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Один трутневий стільник нараховує у середньому – 5000 комірок.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Батьківські сім’ї організують навесні, трутні живуть протягом всього літнього сезону.</a:t>
            </a:r>
          </a:p>
        </p:txBody>
      </p:sp>
    </p:spTree>
    <p:extLst>
      <p:ext uri="{BB962C8B-B14F-4D97-AF65-F5344CB8AC3E}">
        <p14:creationId xmlns:p14="http://schemas.microsoft.com/office/powerpoint/2010/main" val="1890845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04800" y="488950"/>
            <a:ext cx="86106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У материнські сім’ї за 4-5 днів до щеплення личинок у середину гнізда ставлять стільник для одержання одноденних личинок.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Доцільно використовувати ізолятор на одну рамку, в який уміщують стільник разом із маткою.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Вибраковку маточників</a:t>
            </a:r>
            <a:r>
              <a:rPr lang="uk-UA" sz="2400" b="1" i="1">
                <a:latin typeface="Times New Roman" pitchFamily="18" charset="0"/>
              </a:rPr>
              <a:t> </a:t>
            </a:r>
            <a:r>
              <a:rPr lang="uk-UA" sz="2400">
                <a:latin typeface="Times New Roman" pitchFamily="18" charset="0"/>
              </a:rPr>
              <a:t>здійснюють після їх запечатування за такими показниками як розмір і форма.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Вибраковують усі криві, дрібні і неправильної форми маточники, а також менші 1,6 см і більші 3,0 см</a:t>
            </a:r>
            <a:r>
              <a:rPr lang="ru-RU" sz="2400">
                <a:latin typeface="Times New Roman" pitchFamily="18" charset="0"/>
              </a:rPr>
              <a:t> </a:t>
            </a:r>
            <a:endParaRPr lang="uk-UA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434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67544" y="188640"/>
            <a:ext cx="8610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</a:rPr>
              <a:t>Завдання 3.</a:t>
            </a:r>
            <a:r>
              <a:rPr lang="uk-UA" sz="2400" b="1" dirty="0">
                <a:latin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</a:rPr>
              <a:t>Згідно індивідуального завдання скласти календарний план виведення маток.</a:t>
            </a:r>
            <a:endParaRPr lang="en-US" sz="2400" dirty="0">
              <a:latin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Прийом личинок – 60%, разова дача – 24 личинки, заплідненість маток – 60%, трьохразове використання нуклеусів.</a:t>
            </a:r>
            <a:r>
              <a:rPr lang="uk-UA" dirty="0"/>
              <a:t>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390243"/>
              </p:ext>
            </p:extLst>
          </p:nvPr>
        </p:nvGraphicFramePr>
        <p:xfrm>
          <a:off x="1691680" y="2699241"/>
          <a:ext cx="5832648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3673"/>
                <a:gridCol w="385897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 завдання 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бджолиних сімей, шт.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05210" y="2271410"/>
            <a:ext cx="55387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ндивідуальне</a:t>
            </a:r>
            <a:r>
              <a:rPr lang="uk-UA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авдання до практичної роботи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0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4800" y="1676400"/>
            <a:ext cx="83058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76200" algn="just"/>
            <a:r>
              <a:rPr lang="uk-UA" sz="2400">
                <a:latin typeface="Times New Roman" pitchFamily="18" charset="0"/>
              </a:rPr>
              <a:t>Приклад  розрахунку на 100 бджолиних сімей. </a:t>
            </a:r>
            <a:endParaRPr lang="en-US" sz="2400">
              <a:latin typeface="Times New Roman" pitchFamily="18" charset="0"/>
            </a:endParaRPr>
          </a:p>
          <a:p>
            <a:pPr indent="76200" algn="just"/>
            <a:endParaRPr lang="ru-RU" sz="2400">
              <a:latin typeface="Times New Roman" pitchFamily="18" charset="0"/>
            </a:endParaRPr>
          </a:p>
          <a:p>
            <a:pPr indent="76200" algn="just"/>
            <a:r>
              <a:rPr lang="uk-UA" sz="2400" i="1">
                <a:latin typeface="Times New Roman" pitchFamily="18" charset="0"/>
              </a:rPr>
              <a:t>1. Потреба плідних маток для 100 бджолиних сімей</a:t>
            </a:r>
            <a:r>
              <a:rPr lang="uk-UA" sz="2400">
                <a:latin typeface="Times New Roman" pitchFamily="18" charset="0"/>
              </a:rPr>
              <a:t>:</a:t>
            </a:r>
            <a:endParaRPr lang="ru-RU" sz="2400">
              <a:latin typeface="Times New Roman" pitchFamily="18" charset="0"/>
            </a:endParaRPr>
          </a:p>
          <a:p>
            <a:pPr indent="76200" algn="just"/>
            <a:r>
              <a:rPr lang="uk-UA" sz="2400">
                <a:latin typeface="Times New Roman" pitchFamily="18" charset="0"/>
              </a:rPr>
              <a:t>а) 50% від загальної кількості для заміни (50 маток)</a:t>
            </a:r>
            <a:endParaRPr lang="ru-RU" sz="2400">
              <a:latin typeface="Times New Roman" pitchFamily="18" charset="0"/>
            </a:endParaRPr>
          </a:p>
          <a:p>
            <a:pPr indent="76200" algn="just"/>
            <a:r>
              <a:rPr lang="uk-UA" sz="2400">
                <a:latin typeface="Times New Roman" pitchFamily="18" charset="0"/>
              </a:rPr>
              <a:t>б) 15% – для організації запасних бджолиних сімей (15 маток)</a:t>
            </a:r>
            <a:endParaRPr lang="ru-RU" sz="2400">
              <a:latin typeface="Times New Roman" pitchFamily="18" charset="0"/>
            </a:endParaRPr>
          </a:p>
          <a:p>
            <a:pPr indent="76200" algn="just"/>
            <a:r>
              <a:rPr lang="uk-UA" sz="2400">
                <a:latin typeface="Times New Roman" pitchFamily="18" charset="0"/>
              </a:rPr>
              <a:t>в) 20% – організація нових сімей (20 маток)</a:t>
            </a:r>
            <a:endParaRPr lang="ru-RU" sz="2400">
              <a:latin typeface="Times New Roman" pitchFamily="18" charset="0"/>
            </a:endParaRPr>
          </a:p>
          <a:p>
            <a:pPr indent="76200" algn="just"/>
            <a:r>
              <a:rPr lang="uk-UA" sz="2400">
                <a:latin typeface="Times New Roman" pitchFamily="18" charset="0"/>
              </a:rPr>
              <a:t>г) 25% – для формування і реалізації відводків (25 маток)</a:t>
            </a:r>
            <a:endParaRPr lang="ru-RU" sz="2400">
              <a:latin typeface="Times New Roman" pitchFamily="18" charset="0"/>
            </a:endParaRPr>
          </a:p>
          <a:p>
            <a:pPr indent="76200" algn="just"/>
            <a:r>
              <a:rPr lang="uk-UA" sz="2400">
                <a:latin typeface="Times New Roman" pitchFamily="18" charset="0"/>
              </a:rPr>
              <a:t>Разом – 110 плідних маток</a:t>
            </a:r>
          </a:p>
        </p:txBody>
      </p:sp>
    </p:spTree>
    <p:extLst>
      <p:ext uri="{BB962C8B-B14F-4D97-AF65-F5344CB8AC3E}">
        <p14:creationId xmlns:p14="http://schemas.microsoft.com/office/powerpoint/2010/main" val="3477489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04800" y="690563"/>
            <a:ext cx="85344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76200" algn="just"/>
            <a:r>
              <a:rPr lang="uk-UA" sz="2400" i="1">
                <a:latin typeface="Times New Roman" pitchFamily="18" charset="0"/>
              </a:rPr>
              <a:t>2. Кількість неплідних маток (заплідненість 60%).</a:t>
            </a:r>
            <a:r>
              <a:rPr lang="uk-UA" sz="2400">
                <a:latin typeface="Times New Roman" pitchFamily="18" charset="0"/>
              </a:rPr>
              <a:t> Кількість маток, які не будуть запліднені (загинуть під час вильотів та ін.): 44 матки</a:t>
            </a:r>
          </a:p>
          <a:p>
            <a:pPr indent="76200" algn="just"/>
            <a:r>
              <a:rPr lang="uk-UA" sz="2400">
                <a:latin typeface="Times New Roman" pitchFamily="18" charset="0"/>
              </a:rPr>
              <a:t>Загальна кількість неплідних маток складає: 154 матки</a:t>
            </a:r>
            <a:endParaRPr lang="en-US" sz="2400">
              <a:latin typeface="Times New Roman" pitchFamily="18" charset="0"/>
            </a:endParaRPr>
          </a:p>
          <a:p>
            <a:pPr indent="76200" algn="just"/>
            <a:endParaRPr lang="uk-UA" sz="2400" i="1">
              <a:latin typeface="Times New Roman" pitchFamily="18" charset="0"/>
            </a:endParaRPr>
          </a:p>
          <a:p>
            <a:pPr indent="76200" algn="just"/>
            <a:r>
              <a:rPr lang="uk-UA" sz="2400" i="1">
                <a:latin typeface="Times New Roman" pitchFamily="18" charset="0"/>
              </a:rPr>
              <a:t> 3. Кількість маточників</a:t>
            </a:r>
            <a:r>
              <a:rPr lang="uk-UA" sz="2400">
                <a:latin typeface="Times New Roman" pitchFamily="18" charset="0"/>
              </a:rPr>
              <a:t>. Відомо, що бракування маточників складає 15%.</a:t>
            </a:r>
          </a:p>
          <a:p>
            <a:pPr indent="76200" algn="just"/>
            <a:r>
              <a:rPr lang="uk-UA" sz="2400">
                <a:latin typeface="Times New Roman" pitchFamily="18" charset="0"/>
              </a:rPr>
              <a:t>Кількість маточників, які будуть вибракувані (неправильна форма, малого розміру – менше 22 мм): 24 маточника.</a:t>
            </a:r>
          </a:p>
          <a:p>
            <a:pPr indent="76200" algn="just"/>
            <a:r>
              <a:rPr lang="uk-UA" sz="2400">
                <a:latin typeface="Times New Roman" pitchFamily="18" charset="0"/>
              </a:rPr>
              <a:t> Загальна кількість маточників складає:  178 маточників. </a:t>
            </a:r>
          </a:p>
        </p:txBody>
      </p:sp>
    </p:spTree>
    <p:extLst>
      <p:ext uri="{BB962C8B-B14F-4D97-AF65-F5344CB8AC3E}">
        <p14:creationId xmlns:p14="http://schemas.microsoft.com/office/powerpoint/2010/main" val="1673256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04800" y="690563"/>
            <a:ext cx="85344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76200" algn="just"/>
            <a:r>
              <a:rPr lang="uk-UA" sz="2400" i="1">
                <a:latin typeface="Times New Roman" pitchFamily="18" charset="0"/>
              </a:rPr>
              <a:t>4. Кількість личинок для  щеплення</a:t>
            </a:r>
            <a:r>
              <a:rPr lang="uk-UA" sz="2400">
                <a:latin typeface="Times New Roman" pitchFamily="18" charset="0"/>
              </a:rPr>
              <a:t> (прийом личинок 60%).</a:t>
            </a:r>
          </a:p>
          <a:p>
            <a:pPr indent="76200" algn="just"/>
            <a:r>
              <a:rPr lang="uk-UA" sz="2400">
                <a:latin typeface="Times New Roman" pitchFamily="18" charset="0"/>
              </a:rPr>
              <a:t>Розраховуємо кількість личинок, які не будуть прийняті бджолами на виховування (травмуються оператором під час переносу): 72 личинки.</a:t>
            </a:r>
          </a:p>
          <a:p>
            <a:pPr indent="76200" algn="just"/>
            <a:r>
              <a:rPr lang="uk-UA" sz="2400">
                <a:latin typeface="Times New Roman" pitchFamily="18" charset="0"/>
              </a:rPr>
              <a:t> Кількість личинок, яких необхідно прищепити, тобто перенести зі стільника до штучних маточних мисочок: 250 личинок.</a:t>
            </a:r>
            <a:endParaRPr lang="uk-UA" sz="2400" i="1">
              <a:latin typeface="Times New Roman" pitchFamily="18" charset="0"/>
            </a:endParaRPr>
          </a:p>
          <a:p>
            <a:pPr indent="76200" algn="just"/>
            <a:endParaRPr lang="en-US" sz="2400" i="1">
              <a:latin typeface="Times New Roman" pitchFamily="18" charset="0"/>
            </a:endParaRPr>
          </a:p>
          <a:p>
            <a:pPr indent="76200" algn="just"/>
            <a:r>
              <a:rPr lang="uk-UA" sz="2400" i="1">
                <a:latin typeface="Times New Roman" pitchFamily="18" charset="0"/>
              </a:rPr>
              <a:t> 5. Кількість прививочних рамок.</a:t>
            </a:r>
            <a:r>
              <a:rPr lang="uk-UA" sz="2400">
                <a:latin typeface="Times New Roman" pitchFamily="18" charset="0"/>
              </a:rPr>
              <a:t>  За разової дачі у кількості 24 личинки необхідно мати 11 прививочних рамки.</a:t>
            </a:r>
          </a:p>
        </p:txBody>
      </p:sp>
    </p:spTree>
    <p:extLst>
      <p:ext uri="{BB962C8B-B14F-4D97-AF65-F5344CB8AC3E}">
        <p14:creationId xmlns:p14="http://schemas.microsoft.com/office/powerpoint/2010/main" val="4038864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04800" y="838200"/>
            <a:ext cx="85344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76200" algn="just"/>
            <a:r>
              <a:rPr lang="uk-UA" sz="2400" i="1">
                <a:latin typeface="Times New Roman" pitchFamily="18" charset="0"/>
              </a:rPr>
              <a:t>6. Кількість сімей-виховательок.</a:t>
            </a:r>
            <a:r>
              <a:rPr lang="uk-UA" sz="2400">
                <a:latin typeface="Times New Roman" pitchFamily="18" charset="0"/>
              </a:rPr>
              <a:t> При трьохразовому використанні нуклеусів потрібно 4 сім’ї-виховательки.</a:t>
            </a:r>
            <a:endParaRPr lang="uk-UA" sz="2400" i="1">
              <a:latin typeface="Times New Roman" pitchFamily="18" charset="0"/>
            </a:endParaRPr>
          </a:p>
          <a:p>
            <a:pPr indent="76200" algn="just"/>
            <a:endParaRPr lang="en-US" sz="2400" i="1">
              <a:latin typeface="Times New Roman" pitchFamily="18" charset="0"/>
            </a:endParaRPr>
          </a:p>
          <a:p>
            <a:pPr indent="76200" algn="just"/>
            <a:r>
              <a:rPr lang="uk-UA" sz="2400" i="1">
                <a:latin typeface="Times New Roman" pitchFamily="18" charset="0"/>
              </a:rPr>
              <a:t>7. Кількість трутнів.</a:t>
            </a:r>
            <a:r>
              <a:rPr lang="uk-UA" sz="2400">
                <a:latin typeface="Times New Roman" pitchFamily="18" charset="0"/>
              </a:rPr>
              <a:t> Відомо, що на запліднення однієї неплідної матки необхідно 30-50 трутнів.</a:t>
            </a:r>
          </a:p>
          <a:p>
            <a:pPr indent="76200" algn="just"/>
            <a:r>
              <a:rPr lang="uk-UA" sz="2400">
                <a:latin typeface="Times New Roman" pitchFamily="18" charset="0"/>
              </a:rPr>
              <a:t>Загальна кількість трутнів складає  6160 трутнів.</a:t>
            </a:r>
            <a:endParaRPr lang="uk-UA" sz="2400" i="1">
              <a:latin typeface="Times New Roman" pitchFamily="18" charset="0"/>
            </a:endParaRPr>
          </a:p>
          <a:p>
            <a:pPr indent="76200" algn="just"/>
            <a:endParaRPr lang="en-US" sz="2400" i="1">
              <a:latin typeface="Times New Roman" pitchFamily="18" charset="0"/>
            </a:endParaRPr>
          </a:p>
          <a:p>
            <a:pPr indent="76200" algn="just"/>
            <a:r>
              <a:rPr lang="uk-UA" sz="2400" i="1">
                <a:latin typeface="Times New Roman" pitchFamily="18" charset="0"/>
              </a:rPr>
              <a:t>8. Кількість батьківських сімей</a:t>
            </a:r>
            <a:endParaRPr lang="uk-UA" sz="2400">
              <a:latin typeface="Times New Roman" pitchFamily="18" charset="0"/>
            </a:endParaRPr>
          </a:p>
          <a:p>
            <a:pPr indent="76200" algn="just"/>
            <a:r>
              <a:rPr lang="uk-UA" sz="2400">
                <a:latin typeface="Times New Roman" pitchFamily="18" charset="0"/>
              </a:rPr>
              <a:t>     Відомо, що один трутневий стільник (стандартної рамки) нараховує у середньому – 5000 комірок. В одну бджолину батьківську сім’ї можна підставити на вирощування трутнів не більше 2-х стільників – 10000 комірок. Отже, потрібна 1 батьківська бджолина сім’я.</a:t>
            </a:r>
          </a:p>
        </p:txBody>
      </p:sp>
    </p:spTree>
    <p:extLst>
      <p:ext uri="{BB962C8B-B14F-4D97-AF65-F5344CB8AC3E}">
        <p14:creationId xmlns:p14="http://schemas.microsoft.com/office/powerpoint/2010/main" val="116007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" y="676275"/>
            <a:ext cx="8382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7200" algn="just"/>
            <a:r>
              <a:rPr lang="uk-UA" sz="2400" i="1">
                <a:latin typeface="Times New Roman" pitchFamily="18" charset="0"/>
              </a:rPr>
              <a:t>9. Кількість нуклеусів.</a:t>
            </a:r>
            <a:r>
              <a:rPr lang="uk-UA" sz="2400">
                <a:latin typeface="Times New Roman" pitchFamily="18" charset="0"/>
              </a:rPr>
              <a:t> При трьохразовому використанні нуклеусів потрібно 52 нуклеуси.</a:t>
            </a:r>
            <a:endParaRPr lang="ru-RU" sz="2400">
              <a:latin typeface="Times New Roman" pitchFamily="18" charset="0"/>
            </a:endParaRPr>
          </a:p>
          <a:p>
            <a:pPr indent="457200" algn="just"/>
            <a:endParaRPr lang="en-US" sz="2400">
              <a:latin typeface="Times New Roman" pitchFamily="18" charset="0"/>
            </a:endParaRPr>
          </a:p>
          <a:p>
            <a:pPr indent="457200" algn="just"/>
            <a:r>
              <a:rPr lang="uk-UA" sz="2400">
                <a:latin typeface="Times New Roman" pitchFamily="18" charset="0"/>
              </a:rPr>
              <a:t>10. Строки виведення маток</a:t>
            </a:r>
            <a:endParaRPr lang="ru-RU" sz="2400">
              <a:latin typeface="Times New Roman" pitchFamily="18" charset="0"/>
            </a:endParaRPr>
          </a:p>
          <a:p>
            <a:pPr indent="457200" algn="just"/>
            <a:r>
              <a:rPr lang="uk-UA" sz="2400">
                <a:latin typeface="Times New Roman" pitchFamily="18" charset="0"/>
              </a:rPr>
              <a:t>а) Розраховуємо повний цикл розвитку матки:</a:t>
            </a:r>
            <a:endParaRPr lang="ru-RU" sz="2400">
              <a:latin typeface="Times New Roman" pitchFamily="18" charset="0"/>
            </a:endParaRPr>
          </a:p>
          <a:p>
            <a:pPr indent="457200" algn="just"/>
            <a:r>
              <a:rPr lang="uk-UA" sz="2400">
                <a:latin typeface="Times New Roman" pitchFamily="18" charset="0"/>
              </a:rPr>
              <a:t>3 доби – яйце (знаходиться у материнській сім’ї, тобто за межами сім’ї-виховательки);</a:t>
            </a:r>
            <a:endParaRPr lang="ru-RU" sz="2400">
              <a:latin typeface="Times New Roman" pitchFamily="18" charset="0"/>
            </a:endParaRPr>
          </a:p>
          <a:p>
            <a:pPr indent="457200" algn="just"/>
            <a:r>
              <a:rPr lang="uk-UA" sz="2400">
                <a:latin typeface="Times New Roman" pitchFamily="18" charset="0"/>
              </a:rPr>
              <a:t>1 доба – личинка 1-го дня (знаходиться у материнській сім’ї, також за межами сім’ї виховательки);</a:t>
            </a:r>
            <a:endParaRPr lang="ru-RU" sz="2400">
              <a:latin typeface="Times New Roman" pitchFamily="18" charset="0"/>
            </a:endParaRPr>
          </a:p>
          <a:p>
            <a:pPr indent="457200" algn="just"/>
            <a:r>
              <a:rPr lang="uk-UA" sz="2400">
                <a:latin typeface="Times New Roman" pitchFamily="18" charset="0"/>
              </a:rPr>
              <a:t>Період використання сімї-виховательки:</a:t>
            </a:r>
            <a:endParaRPr lang="ru-RU" sz="2400">
              <a:latin typeface="Times New Roman" pitchFamily="18" charset="0"/>
            </a:endParaRPr>
          </a:p>
          <a:p>
            <a:pPr indent="457200" algn="just"/>
            <a:r>
              <a:rPr lang="uk-UA" sz="2400">
                <a:latin typeface="Times New Roman" pitchFamily="18" charset="0"/>
              </a:rPr>
              <a:t>12 діб – період розвитку (4 доби ще личинка, 2 доби передлялечка та 6 діб лялечка);</a:t>
            </a:r>
          </a:p>
        </p:txBody>
      </p:sp>
    </p:spTree>
    <p:extLst>
      <p:ext uri="{BB962C8B-B14F-4D97-AF65-F5344CB8AC3E}">
        <p14:creationId xmlns:p14="http://schemas.microsoft.com/office/powerpoint/2010/main" val="977321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28600" y="0"/>
            <a:ext cx="8528050" cy="66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381000" algn="just"/>
            <a:r>
              <a:rPr lang="uk-UA" sz="2400">
                <a:latin typeface="Times New Roman" pitchFamily="18" charset="0"/>
              </a:rPr>
              <a:t>Період використання нуклеусу: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7 діб – повне дозрівання після виходу з маточника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5 діб – період парування матки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3 доби – період дозрівання яєчників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3 доби – перевірка відкладання маткою яєць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Строк виведення маток складає 30 діб.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Якщо нуклеуси використовують декілька разів, то для формування нуклеусів новою кількістю молодих бджіл необхідно ще 3 доби, тому наступну зарядку нуклеусів неплідними матками робимо через три доби.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Період використання нуклеусів, якщо даємо маточники складає: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7 (повне дозрівання) +5 (період парування) + 3 (дозрівання яєчників) + 3 (відкладання яєць) = 18 діб.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     Період використання нуклеусів при зарядці нуклеусів статевозрілими матками:</a:t>
            </a:r>
            <a:endParaRPr lang="ru-RU" sz="2400">
              <a:latin typeface="Times New Roman" pitchFamily="18" charset="0"/>
            </a:endParaRPr>
          </a:p>
          <a:p>
            <a:pPr indent="381000" algn="just"/>
            <a:r>
              <a:rPr lang="uk-UA" sz="2400">
                <a:latin typeface="Times New Roman" pitchFamily="18" charset="0"/>
              </a:rPr>
              <a:t>     5 (період парування) + 3 (дозрівання яєчників) + 3 (відкладання яєць) = 11 діб.</a:t>
            </a:r>
          </a:p>
        </p:txBody>
      </p:sp>
    </p:spTree>
    <p:extLst>
      <p:ext uri="{BB962C8B-B14F-4D97-AF65-F5344CB8AC3E}">
        <p14:creationId xmlns:p14="http://schemas.microsoft.com/office/powerpoint/2010/main" val="236022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28600" y="685800"/>
            <a:ext cx="86106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uk-UA" sz="2400" i="1">
                <a:latin typeface="Times New Roman" pitchFamily="18" charset="0"/>
              </a:rPr>
              <a:t>Фактори, що впливають на якість виведених маток: </a:t>
            </a:r>
            <a:endParaRPr lang="en-US" sz="2400" i="1">
              <a:latin typeface="Times New Roman" pitchFamily="18" charset="0"/>
            </a:endParaRPr>
          </a:p>
          <a:p>
            <a:pPr algn="ctr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зі збільшенням віку личинок матки стають легшими (оптимальний вік 6-12 год.); </a:t>
            </a:r>
            <a:endParaRPr lang="en-US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із 9 мм мисочок отримують маток більшої маси, ніж із 8 мм;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– подвійне прищеплювання личинок ліквідує перерву у годівлі личинок; </a:t>
            </a:r>
            <a:endParaRPr lang="en-US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найкращі умови для годівлі личинок створюються у безматковій сім’ї; </a:t>
            </a:r>
            <a:endParaRPr lang="en-US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через добу після прищеплення необхідно вибраковувати мисочки з личинками, у яких мало маточного молочка; </a:t>
            </a:r>
          </a:p>
        </p:txBody>
      </p:sp>
    </p:spTree>
    <p:extLst>
      <p:ext uri="{BB962C8B-B14F-4D97-AF65-F5344CB8AC3E}">
        <p14:creationId xmlns:p14="http://schemas.microsoft.com/office/powerpoint/2010/main" val="2145149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28600" y="-76200"/>
            <a:ext cx="868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uk-UA" sz="2000" i="1">
                <a:latin typeface="Times New Roman" pitchFamily="18" charset="0"/>
              </a:rPr>
              <a:t>Завдання 4.</a:t>
            </a:r>
            <a:r>
              <a:rPr lang="uk-UA" sz="2000">
                <a:latin typeface="Times New Roman" pitchFamily="18" charset="0"/>
              </a:rPr>
              <a:t> Скласти схему виведення маток на пасіці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Схема виведення маток</a:t>
            </a:r>
          </a:p>
        </p:txBody>
      </p:sp>
      <p:graphicFrame>
        <p:nvGraphicFramePr>
          <p:cNvPr id="7423" name="Group 255"/>
          <p:cNvGraphicFramePr>
            <a:graphicFrameLocks noGrp="1"/>
          </p:cNvGraphicFramePr>
          <p:nvPr/>
        </p:nvGraphicFramePr>
        <p:xfrm>
          <a:off x="228600" y="609600"/>
          <a:ext cx="8915400" cy="6037580"/>
        </p:xfrm>
        <a:graphic>
          <a:graphicData uri="http://schemas.openxmlformats.org/drawingml/2006/table">
            <a:tbl>
              <a:tblPr/>
              <a:tblGrid>
                <a:gridCol w="3962400"/>
                <a:gridCol w="3467100"/>
                <a:gridCol w="1485900"/>
              </a:tblGrid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Перелік робіт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 виконання робіт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Календар-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ний план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Отримання трутневого засіву в батьківських сім’ях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   14    діб    до    початку виведення маток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Отримання засіву в материнських сім’ях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4 доби до передачі личинок на виховання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Підготовка сімей-виховательок (відбір маток)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1 добу до передачі личинок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Передача личинок на виховання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Початок роботи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Дата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Перевірка приймання личинок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1 добу після передачі личинок на виховання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Облік і вибракування зрілих маточників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8 діб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Формування нуклеусів і роздача їм маточників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9 діб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Перевірка і вибракування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12 діб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Перевірка маток на плідність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 10 діб після виходу маток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Повний цикл виведення маток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 підготовки батьківських сімей до перевірки та відбору плідних маток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Видалення старих маток із сімей або формування    нових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Підсадка молодих плідних маток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    3-6     годин     після видалення старої матки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24" name="Line 256"/>
          <p:cNvSpPr>
            <a:spLocks noChangeShapeType="1"/>
          </p:cNvSpPr>
          <p:nvPr/>
        </p:nvSpPr>
        <p:spPr bwMode="auto">
          <a:xfrm flipV="1">
            <a:off x="81534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425" name="Line 257"/>
          <p:cNvSpPr>
            <a:spLocks noChangeShapeType="1"/>
          </p:cNvSpPr>
          <p:nvPr/>
        </p:nvSpPr>
        <p:spPr bwMode="auto">
          <a:xfrm>
            <a:off x="8077200" y="2895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560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868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4800" y="463550"/>
            <a:ext cx="86106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i="1">
                <a:latin typeface="Times New Roman" pitchFamily="18" charset="0"/>
              </a:rPr>
              <a:t>Фактори, що впливають на якість виведених маток: </a:t>
            </a:r>
            <a:endParaRPr lang="uk-UA" sz="2400">
              <a:latin typeface="Times New Roman" pitchFamily="18" charset="0"/>
            </a:endParaRPr>
          </a:p>
          <a:p>
            <a:pPr algn="just"/>
            <a:endParaRPr lang="en-US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сім’я-вихователька обов’язково повинна бути масою не менше 2,5 кг, без хвороб, і мати 12-14 кг меду і 3-4 пергових стільника; </a:t>
            </a:r>
          </a:p>
          <a:p>
            <a:pPr algn="just"/>
            <a:endParaRPr lang="en-US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якість маток, вихованих у сім’ї з відкритим розплодом вища, ніж у сім’ї без такого розплоду; </a:t>
            </a:r>
          </a:p>
          <a:p>
            <a:pPr algn="just"/>
            <a:endParaRPr lang="en-US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оптимальною для розвитку маток вважається температура 34,5-35 0С, і відносна вологість – не менше ніж 50-60 %; </a:t>
            </a:r>
          </a:p>
          <a:p>
            <a:pPr algn="just"/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150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04800" y="350838"/>
            <a:ext cx="8610600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– відсутність взятку (&lt;1 кг меду) за 1-1,5 місяця до початку виводу маток негативно впливає на результат виводу, тому необхідно проводити стимулюючу підгодівлю медовою ситою або цукровим сиропом (1:1) по 400-500 мл щоденно, найкраще по 200 мл вранці і ввечері, і по 50–100 г білкової пасти; </a:t>
            </a:r>
            <a:endParaRPr lang="en-US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найкращих маток отримують, коли зовнішня температура постійна і перевищує 18 °С; </a:t>
            </a:r>
            <a:endParaRPr lang="en-US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найкращий час для виводу маток – це період інтенсивного вирощування розплоду; </a:t>
            </a:r>
            <a:endParaRPr lang="en-US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вирощування ранніх маток потрібно розпочинати тільки з появою трутневого розплоду; </a:t>
            </a:r>
            <a:endParaRPr lang="en-US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– для отримання більш крупних яєць за 10 днів до прищеплення обмежують відкладання маткою яєць материнської сім’ї. </a:t>
            </a:r>
          </a:p>
        </p:txBody>
      </p:sp>
    </p:spTree>
    <p:extLst>
      <p:ext uri="{BB962C8B-B14F-4D97-AF65-F5344CB8AC3E}">
        <p14:creationId xmlns:p14="http://schemas.microsoft.com/office/powerpoint/2010/main" val="250228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04800" y="457200"/>
            <a:ext cx="8610600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Маток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uk-UA" sz="2400">
                <a:latin typeface="Times New Roman" pitchFamily="18" charset="0"/>
              </a:rPr>
              <a:t> виводять навесні і в першу половину літа.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Терміни весняного виведення маток залежать також від появи трутневого розплоду.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Трутні  здатні паруватися з матками не раніше, ніж через 34 дня з часу появи у стільниках трутневих яєць.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На розвиток же матки до її статевого дозрівання йде близько 20 днів.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Отже, вивід маток можна починати не раніше ніж через 14 днів після появи у стільниках трутневих яєць.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Для зміни старих маток вивід молодих починають за 9-10 днів до головного взятку.</a:t>
            </a:r>
            <a:r>
              <a:rPr lang="ru-RU" sz="2400">
                <a:latin typeface="Times New Roman" pitchFamily="18" charset="0"/>
              </a:rPr>
              <a:t> </a:t>
            </a:r>
            <a:endParaRPr lang="uk-UA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60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4800" y="436593"/>
            <a:ext cx="8610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</a:rPr>
              <a:t>Для отримання плідних маток необхідно відібрати материнські сім’ї – для одержання личинок, </a:t>
            </a:r>
          </a:p>
          <a:p>
            <a:pPr algn="just"/>
            <a:r>
              <a:rPr lang="uk-UA" sz="2400" dirty="0">
                <a:latin typeface="Times New Roman" pitchFamily="18" charset="0"/>
              </a:rPr>
              <a:t>батьківські – для одержання трутнів і сім’ї-виховательки.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Нуклеуси для запліднення маток можуть бути різного типу.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Материнські сім’ї - 12-14 вуличок бджіл та 4-6 печатного розплоду, високопродуктивні, чистопорідні сім’ї, від яких відбирають личинки для щеплення.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Запаси корму - не менше 8-10 кг меду, 2-3 рамки перги.</a:t>
            </a:r>
          </a:p>
        </p:txBody>
      </p:sp>
    </p:spTree>
    <p:extLst>
      <p:ext uri="{BB962C8B-B14F-4D97-AF65-F5344CB8AC3E}">
        <p14:creationId xmlns:p14="http://schemas.microsoft.com/office/powerpoint/2010/main" val="313180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04800" y="993765"/>
            <a:ext cx="8610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</a:rPr>
              <a:t>Батьківські сім’ї – </a:t>
            </a:r>
            <a:r>
              <a:rPr lang="uk-UA" sz="2400" dirty="0" err="1">
                <a:latin typeface="Times New Roman" pitchFamily="18" charset="0"/>
              </a:rPr>
              <a:t>сім’ї</a:t>
            </a:r>
            <a:r>
              <a:rPr lang="uk-UA" sz="2400" dirty="0">
                <a:latin typeface="Times New Roman" pitchFamily="18" charset="0"/>
              </a:rPr>
              <a:t> силою не менше 12 вуличок та 6 рамок печатного розплоду.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Сім’ї-стартери – приймають личинок на маточне виховання (одна сім’я на п’ять виховательок).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Сім’ї-виховательки (фінішери) - силою 12-14 вуличок і 4-6 рамок закритого (печатного) розплоду, не менше 8-10 кг меду і 2 рамок перги. </a:t>
            </a:r>
          </a:p>
        </p:txBody>
      </p:sp>
    </p:spTree>
    <p:extLst>
      <p:ext uri="{BB962C8B-B14F-4D97-AF65-F5344CB8AC3E}">
        <p14:creationId xmlns:p14="http://schemas.microsoft.com/office/powerpoint/2010/main" val="484507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04800" y="1193800"/>
            <a:ext cx="86106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b="1">
                <a:latin typeface="Times New Roman" pitchFamily="18" charset="0"/>
              </a:rPr>
              <a:t>Сім’ї-інкубатори</a:t>
            </a:r>
            <a:r>
              <a:rPr lang="uk-UA" sz="2400">
                <a:latin typeface="Times New Roman" pitchFamily="18" charset="0"/>
              </a:rPr>
              <a:t> – інкубують запечатані маточники та зберігають неплідних маток до 1-2 денного віку (2-3 сім’ї залежно від об’єму виробництва).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 b="1">
                <a:latin typeface="Times New Roman" pitchFamily="18" charset="0"/>
              </a:rPr>
              <a:t>Сім’ї-донори</a:t>
            </a:r>
            <a:r>
              <a:rPr lang="uk-UA" sz="2400">
                <a:latin typeface="Times New Roman" pitchFamily="18" charset="0"/>
              </a:rPr>
              <a:t> – вирощують молодих бджіл для формування нуклеусів (на 1000 маткомісць нуклеусного парку на чверть стандартної рамки необхідно 100 сімей при відборі від них по 1,2 кг бджіл).</a:t>
            </a:r>
          </a:p>
        </p:txBody>
      </p:sp>
    </p:spTree>
    <p:extLst>
      <p:ext uri="{BB962C8B-B14F-4D97-AF65-F5344CB8AC3E}">
        <p14:creationId xmlns:p14="http://schemas.microsoft.com/office/powerpoint/2010/main" val="113517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1739900"/>
            <a:ext cx="8610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Для виводу бджолиних маток використовують рамки для щеплення.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Після щеплення, рамку з личинками ставлять у середину гнізда сім’ї-виховательки.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48"/>
          <a:stretch>
            <a:fillRect/>
          </a:stretch>
        </p:blipFill>
        <p:spPr bwMode="auto">
          <a:xfrm>
            <a:off x="4267200" y="3473450"/>
            <a:ext cx="3876675" cy="310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0495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1317</Words>
  <Application>Microsoft Office PowerPoint</Application>
  <PresentationFormat>Экран (4:3)</PresentationFormat>
  <Paragraphs>193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18</cp:revision>
  <dcterms:created xsi:type="dcterms:W3CDTF">2022-12-26T18:27:24Z</dcterms:created>
  <dcterms:modified xsi:type="dcterms:W3CDTF">2023-03-20T17:42:49Z</dcterms:modified>
</cp:coreProperties>
</file>