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9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997839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Практична робота № 5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ПЕРСПЕКТИВНІ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СВІТЛОВІ РЕЖИМИ ДЛЯ НЕСУЧОК. ШТУЧНА ЛИНЬКА ПТИЦІ ТА ЇЇ ОЦІНКА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оволодіти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навиками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режимів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несучок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Штучна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линька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птиці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052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202048"/>
              </p:ext>
            </p:extLst>
          </p:nvPr>
        </p:nvGraphicFramePr>
        <p:xfrm>
          <a:off x="539553" y="1484784"/>
          <a:ext cx="8280918" cy="31667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65035"/>
                <a:gridCol w="2985503"/>
                <a:gridCol w="1515190"/>
                <a:gridCol w="1515190"/>
              </a:tblGrid>
              <a:tr h="173355">
                <a:tc rowSpan="2">
                  <a:txBody>
                    <a:bodyPr/>
                    <a:lstStyle/>
                    <a:p>
                      <a:pPr indent="254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Вік,</a:t>
                      </a:r>
                      <a:r>
                        <a:rPr lang="uk-UA" sz="20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-46990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Схема освітлення,</a:t>
                      </a:r>
                      <a:r>
                        <a:rPr lang="uk-UA" sz="2000" spc="-29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Режим,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год.-хв.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354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темрява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4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126-140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10С :</a:t>
                      </a:r>
                      <a:r>
                        <a:rPr lang="uk-UA" sz="2000" spc="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141-156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157-177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11С 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4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178-200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201-221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12С 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222-241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4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242-300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301-480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15С 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945917" y="474440"/>
            <a:ext cx="30351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Постійне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освітлення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1321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047947"/>
              </p:ext>
            </p:extLst>
          </p:nvPr>
        </p:nvGraphicFramePr>
        <p:xfrm>
          <a:off x="539552" y="1196752"/>
          <a:ext cx="8280922" cy="30873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58983"/>
                <a:gridCol w="1119788"/>
                <a:gridCol w="1119788"/>
                <a:gridCol w="991542"/>
                <a:gridCol w="1119788"/>
                <a:gridCol w="991542"/>
                <a:gridCol w="979491"/>
              </a:tblGrid>
              <a:tr h="17589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Тривалість,</a:t>
                      </a:r>
                      <a:r>
                        <a:rPr lang="uk-UA" sz="18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Постійний</a:t>
                      </a:r>
                      <a:r>
                        <a:rPr lang="uk-UA" sz="1800" spc="-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світловий</a:t>
                      </a:r>
                      <a:r>
                        <a:rPr lang="uk-UA" sz="18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режим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Переривчастий</a:t>
                      </a:r>
                      <a:r>
                        <a:rPr lang="uk-UA" sz="18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світловий</a:t>
                      </a:r>
                      <a:r>
                        <a:rPr lang="uk-UA" sz="18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режим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світлового</a:t>
                      </a:r>
                      <a:r>
                        <a:rPr lang="uk-UA" sz="18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дня,</a:t>
                      </a:r>
                      <a:r>
                        <a:rPr lang="uk-UA" sz="18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затрати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електроенергії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світлового</a:t>
                      </a:r>
                      <a:r>
                        <a:rPr lang="uk-UA" sz="18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дня,</a:t>
                      </a:r>
                      <a:r>
                        <a:rPr lang="uk-UA" sz="18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затрати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електроенергії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1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кВт-год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грн.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кВт-год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грн.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612576" y="374412"/>
            <a:ext cx="9840311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111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Затрати електроенергії при постійному і переривчастому світлових режимах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8357" y="4653136"/>
            <a:ext cx="849694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4488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Примітка: Щоб визначити затрати електроенергії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кВт-год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необхідно площу  пташника помножити на норму освітлення 1 м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підлоги х на тривалість освітлення. Розміри пташника 18 х 96 (м), норма освітленості 5Вт на 1 м</a:t>
            </a:r>
            <a:r>
              <a:rPr kumimoji="0" lang="uk-UA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підлоги. Вартість 1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кВт-год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0,25 грн.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583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1188631"/>
              </p:ext>
            </p:extLst>
          </p:nvPr>
        </p:nvGraphicFramePr>
        <p:xfrm>
          <a:off x="611560" y="2708920"/>
          <a:ext cx="8136903" cy="1219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61842"/>
                <a:gridCol w="1292560"/>
                <a:gridCol w="3117018"/>
                <a:gridCol w="1261842"/>
                <a:gridCol w="1203641"/>
              </a:tblGrid>
              <a:tr h="17653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Групи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Автори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Схеми</a:t>
                      </a:r>
                      <a:r>
                        <a:rPr lang="uk-UA" sz="2000" spc="-3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освітлення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Режим</a:t>
                      </a:r>
                      <a:r>
                        <a:rPr lang="uk-UA" sz="2000" spc="-4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освітлення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темрява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ВНДТІП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2С 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4Т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2С</a:t>
                      </a:r>
                      <a:r>
                        <a:rPr lang="uk-UA" sz="2000" spc="-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8Т</a:t>
                      </a:r>
                      <a:r>
                        <a:rPr lang="uk-UA" sz="2000" spc="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1,5С 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4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МСГА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3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9Т</a:t>
                      </a:r>
                      <a:r>
                        <a:rPr lang="uk-UA" sz="2000" spc="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2С 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87624" y="1369894"/>
            <a:ext cx="71570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Схеми освітлень пташників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Примітка: вік утримання курей з 20 до 74 тижнів.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31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647051"/>
              </p:ext>
            </p:extLst>
          </p:nvPr>
        </p:nvGraphicFramePr>
        <p:xfrm>
          <a:off x="539552" y="1628800"/>
          <a:ext cx="8496944" cy="1828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42197"/>
                <a:gridCol w="1426626"/>
                <a:gridCol w="1400605"/>
                <a:gridCol w="1577362"/>
                <a:gridCol w="1203211"/>
                <a:gridCol w="875714"/>
                <a:gridCol w="871229"/>
              </a:tblGrid>
              <a:tr h="34988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Групи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6985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</a:t>
                      </a:r>
                      <a:r>
                        <a:rPr lang="uk-UA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періоду,</a:t>
                      </a:r>
                      <a:r>
                        <a:rPr lang="uk-UA" sz="2000" spc="-6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Площа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пташника, м</a:t>
                      </a:r>
                      <a:r>
                        <a:rPr lang="uk-UA" sz="2000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Інтенсивність</a:t>
                      </a:r>
                      <a:r>
                        <a:rPr lang="uk-UA" sz="20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освітлення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Вт/м</a:t>
                      </a:r>
                      <a:r>
                        <a:rPr lang="uk-UA" sz="2000" baseline="30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12700" algn="ctr">
                        <a:spcAft>
                          <a:spcPts val="0"/>
                        </a:spcAft>
                      </a:pP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</a:t>
                      </a:r>
                      <a:r>
                        <a:rPr lang="uk-UA" sz="20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світлового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дня,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Витрати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електроенергії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58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кВт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грн.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2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375646" y="338038"/>
            <a:ext cx="951964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4111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Затрати електроенергії при різних схемах освітлення несучок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377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443841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Штучна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линька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птиці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оцінка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Завдання 1.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Розрахувати кількість яєць, знесених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курами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породи леггорн в перший (до штучної линьки), ІІ (перша штучна линька) та ІІІ (друга штучна линька) цикли несучості. Дані записати у таблицю 13 та 14.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Завдання 2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Визначити вихід товарних яєць 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яйцемаси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за І, ІІ та третій цикли несучості. Дані записати в таблиці 15.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Завдання 3.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Визначити середню масу яєць в І,ІІ,ІІІ цикли несучості (табл. 16).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Завдання 4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Оцінити ефективність використання штучної линьки у курей (табл. 17).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900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992088"/>
              </p:ext>
            </p:extLst>
          </p:nvPr>
        </p:nvGraphicFramePr>
        <p:xfrm>
          <a:off x="539552" y="692696"/>
          <a:ext cx="8136902" cy="57607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53016"/>
                <a:gridCol w="1113981"/>
                <a:gridCol w="1113981"/>
                <a:gridCol w="1113981"/>
                <a:gridCol w="1113981"/>
                <a:gridCol w="1113981"/>
                <a:gridCol w="1113981"/>
              </a:tblGrid>
              <a:tr h="107761">
                <a:tc rowSpan="3"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Тижні</a:t>
                      </a:r>
                      <a:r>
                        <a:rPr lang="uk-UA" sz="9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9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експлуатації</a:t>
                      </a:r>
                      <a:r>
                        <a:rPr lang="uk-UA" sz="900" spc="-26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стада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6"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</a:t>
                      </a:r>
                      <a:r>
                        <a:rPr lang="uk-UA" sz="9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продуктивності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Перший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Другий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Третій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7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-2540"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78,5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07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78,0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9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9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9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-44424"/>
            <a:ext cx="89644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Інтенсивність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несучості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курей на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протязі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трьох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циклів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експлуатації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(в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розрахунку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1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несучку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604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859783"/>
              </p:ext>
            </p:extLst>
          </p:nvPr>
        </p:nvGraphicFramePr>
        <p:xfrm>
          <a:off x="503549" y="1268760"/>
          <a:ext cx="8136902" cy="1828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59409"/>
                <a:gridCol w="1845703"/>
                <a:gridCol w="1359409"/>
                <a:gridCol w="1359409"/>
                <a:gridCol w="1356009"/>
                <a:gridCol w="856963"/>
              </a:tblGrid>
              <a:tr h="173355">
                <a:tc rowSpan="2">
                  <a:txBody>
                    <a:bodyPr/>
                    <a:lstStyle/>
                    <a:p>
                      <a:pPr indent="140335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</a:t>
                      </a:r>
                      <a:r>
                        <a:rPr lang="uk-UA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несучості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254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Строк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несучості,</a:t>
                      </a:r>
                      <a:r>
                        <a:rPr lang="uk-UA" sz="20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тижнів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Пік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несучості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Середня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несучість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30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109220"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вік,</a:t>
                      </a:r>
                      <a:r>
                        <a:rPr lang="uk-UA" sz="2000" spc="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тижнів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651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593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71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92026" y="474439"/>
            <a:ext cx="49599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0953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Продуктивність курей за 3 </a:t>
            </a:r>
            <a:r>
              <a:rPr kumimoji="0" lang="uk-UA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цикла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387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720360"/>
              </p:ext>
            </p:extLst>
          </p:nvPr>
        </p:nvGraphicFramePr>
        <p:xfrm>
          <a:off x="395536" y="1556792"/>
          <a:ext cx="8352926" cy="3352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49931"/>
                <a:gridCol w="1041320"/>
                <a:gridCol w="598974"/>
                <a:gridCol w="664378"/>
                <a:gridCol w="664378"/>
                <a:gridCol w="598113"/>
                <a:gridCol w="660936"/>
                <a:gridCol w="660936"/>
                <a:gridCol w="593810"/>
                <a:gridCol w="660075"/>
                <a:gridCol w="660075"/>
              </a:tblGrid>
              <a:tr h="17589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Категорія</a:t>
                      </a:r>
                      <a:r>
                        <a:rPr lang="uk-UA" sz="2000" spc="-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яєць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</a:t>
                      </a:r>
                      <a:r>
                        <a:rPr lang="uk-UA" sz="20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яєць,</a:t>
                      </a:r>
                      <a:r>
                        <a:rPr lang="uk-UA" sz="20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Вихід</a:t>
                      </a:r>
                      <a:r>
                        <a:rPr lang="uk-UA" sz="2000" spc="-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яєць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цикл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9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яйце-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яйце-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яйце-</a:t>
                      </a:r>
                      <a:endParaRPr lang="ru-RU" sz="20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Надкрупні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7465" algn="ctr">
                        <a:spcAft>
                          <a:spcPts val="0"/>
                        </a:spcAft>
                        <a:tabLst>
                          <a:tab pos="349885" algn="l"/>
                        </a:tabLs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4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Крупні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57-64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50-57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16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Дрібні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43-50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800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Дуже</a:t>
                      </a:r>
                      <a:r>
                        <a:rPr lang="uk-UA" sz="2000" spc="-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дрібні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 і менше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2647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15979" y="505217"/>
            <a:ext cx="661508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9250" algn="l"/>
              </a:tabLst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Вихід товарних яєць та </a:t>
            </a:r>
            <a:r>
              <a:rPr kumimoji="0" lang="uk-UA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яйцемаси</a:t>
            </a: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курей після линьки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949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078015"/>
              </p:ext>
            </p:extLst>
          </p:nvPr>
        </p:nvGraphicFramePr>
        <p:xfrm>
          <a:off x="395536" y="1196752"/>
          <a:ext cx="8208912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03584"/>
                <a:gridCol w="2096490"/>
                <a:gridCol w="2100872"/>
                <a:gridCol w="2007966"/>
              </a:tblGrid>
              <a:tr h="3498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uk-UA" sz="2400" spc="-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яйцемаси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Кількість</a:t>
                      </a:r>
                      <a:r>
                        <a:rPr lang="uk-UA" sz="2400" spc="-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яєць,</a:t>
                      </a:r>
                      <a:r>
                        <a:rPr lang="uk-UA" sz="24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Середня</a:t>
                      </a:r>
                      <a:r>
                        <a:rPr lang="uk-UA" sz="2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маса</a:t>
                      </a:r>
                      <a:r>
                        <a:rPr lang="uk-UA" sz="2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яєць,</a:t>
                      </a:r>
                      <a:endParaRPr lang="ru-RU" sz="2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58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33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81935" y="505217"/>
            <a:ext cx="398012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Середня маса яєць після линьки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678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259568"/>
              </p:ext>
            </p:extLst>
          </p:nvPr>
        </p:nvGraphicFramePr>
        <p:xfrm>
          <a:off x="251522" y="1700808"/>
          <a:ext cx="8455367" cy="22034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04583"/>
                <a:gridCol w="1367052"/>
                <a:gridCol w="1215726"/>
                <a:gridCol w="763462"/>
                <a:gridCol w="763462"/>
                <a:gridCol w="1342258"/>
                <a:gridCol w="1283266"/>
                <a:gridCol w="615558"/>
              </a:tblGrid>
              <a:tr h="175895">
                <a:tc row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Тривалість,</a:t>
                      </a:r>
                      <a:r>
                        <a:rPr lang="uk-UA" sz="18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 spc="-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Отримано</a:t>
                      </a:r>
                      <a:r>
                        <a:rPr lang="uk-UA" sz="1800" spc="-285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яєць,</a:t>
                      </a:r>
                      <a:r>
                        <a:rPr lang="uk-UA" sz="18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шт.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Вивід</a:t>
                      </a:r>
                      <a:r>
                        <a:rPr lang="uk-UA" sz="1800" spc="-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курчат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Затрати</a:t>
                      </a:r>
                      <a:r>
                        <a:rPr lang="uk-UA" sz="18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</a:t>
                      </a:r>
                      <a:r>
                        <a:rPr lang="uk-UA" sz="18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утримання,</a:t>
                      </a:r>
                      <a:r>
                        <a:rPr lang="uk-UA" sz="1800" spc="-29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грн.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Виручка</a:t>
                      </a:r>
                      <a:r>
                        <a:rPr lang="uk-UA" sz="18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  <a:r>
                        <a:rPr lang="uk-UA" sz="18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реалізації,</a:t>
                      </a:r>
                      <a:r>
                        <a:rPr lang="uk-UA" sz="18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грн.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Рентабельність,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vert="vert270"/>
                </a:tc>
              </a:tr>
              <a:tr h="11061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гол.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355"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lang="uk-UA" sz="18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цикл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217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5895"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 цикл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  <a:tr h="176530"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Разом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38100"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52119" y="351329"/>
            <a:ext cx="80547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90488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Продуктивні показники курей при використанні штучної линьки 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81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(у розрахунку на 1 несучку)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4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2517"/>
            <a:ext cx="849694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Очі птиці реагують на певні діапазони світлового спектру.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Органічним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вважається світло флуоресцентних ламп.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Лампи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малим споживанням електроенергії (9-11 Вт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) відповідає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силі світіння ламп розжарювання потужністю 60 Вт.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кожного виду птиці підбирається колір ламп: зелені – для промислових бройлерів, червоні – для несучок, сині – для індички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Синє і зелене світло має відносно коротку довжину хвилі і тому сприймаються тільки оком, стимулюючи ріст.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09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32517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Червоне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найдовшу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хвилю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видимого спектру, 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сприймається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оком,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проникає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через череп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гіпоталамус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гормони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підвищуючи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несучість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заплідненість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Монохромне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синє світло стимулює вироблення в плазмі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естостерону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який виробляє протеїни, що збільшують м’язові клітини.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Монохромне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зелене світло стимулює ріст м’язових клітин і розвиток скелета.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Птиця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стає набагато спокійніше, коли у пташниках використовуються монохромні світильники.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Пташине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бачить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людського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спектру і в 11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червоній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спектра.</a:t>
            </a:r>
          </a:p>
        </p:txBody>
      </p:sp>
    </p:spTree>
    <p:extLst>
      <p:ext uri="{BB962C8B-B14F-4D97-AF65-F5344CB8AC3E}">
        <p14:creationId xmlns:p14="http://schemas.microsoft.com/office/powerpoint/2010/main" val="2991565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12845"/>
            <a:ext cx="813690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утриманні птиці 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пташниках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18x96 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розподіляється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таким чином: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роботу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приточних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витяжних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вентиляторів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69,4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27,8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прибирання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гною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1,3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яєць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роздачу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корму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0,4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%.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пташників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проводиться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нормативами,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питома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становити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4-5 Вт/м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1-1,5 Вт/м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ламп денного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Помноживши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площу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пташника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питому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освітлення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Потім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ділимо на потужність однієї лампи (60 Вт) і визначаємо кількість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світлоточок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589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51520" y="1052736"/>
            <a:ext cx="802838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пташника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1728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потужність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світла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складе: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1728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х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5 =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2592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Вт.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2592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: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75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= 43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шт.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світлоточок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по 1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пташнику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світлоточок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1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пташнику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для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птахофабрики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помножити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пташників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400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Враховуючи загальну кількість пташників 43 × 21 = 903 шт. загальна кількість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світлоточок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653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Під примусовою линькою розуміють процес, який виникає в організмі птиці під дією ряду стрес-факторів: обмеження годівлі й зниження поживності раціонів, обмеження у кормі і воді у перші дні, зменшення або повне припинення освітлення тощо.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Примусове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линяння дає можливість подовжити строки використання несучок і, таким чином, скоротити кількість приміщень для вирощування молодняку.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Методи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примусового линяння поділяють на зоотехнічні (класичні), гормональні та хімічні.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класичному методі линяння викликають припиненням на певний період освітлення, годівлі та напування, згодовуванням спеціальних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кормосумішей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дефіцитних за важливими для організму речовинами.</a:t>
            </a:r>
            <a:endParaRPr lang="ru-RU" sz="24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61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83529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Програми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виклику примусової линьки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курей:</a:t>
            </a: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Прості 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модифікації зоотехнічного (класичного)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методу - через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два тижні несучість майже повністю припиняється, а до 50-55 доби знову досягає високого рівня (60-70 %) і впродовж 4-5 місяців знижується до 40-50 %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Гормональний метод - уводять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гормональні препарати. Введення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прогестерону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курям для примусового линяння скорочує його тривалість з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30-150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днів до 10 днів, що забезпечує синхронізацію основних технологічних процесів при розведенні птиці та отримання більшої кількості яєць курей за рік. 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Хімічний метод викликання примусового линяння передбачає додавання до корму або води спеціальних хімічних препаратів.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714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548680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Завдання 1.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Визначити затрати електроенергії для несучок батьківського стада курей м’ясного напрямку. Площа пташника 18 х 96 (м). Інтенсивність освітлення 5 Вт/м</a:t>
            </a:r>
            <a:r>
              <a:rPr lang="uk-UA" sz="24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Освітлення постійне і переривчасте.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Отримані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результати записати у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таблицю.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403173"/>
              </p:ext>
            </p:extLst>
          </p:nvPr>
        </p:nvGraphicFramePr>
        <p:xfrm>
          <a:off x="323527" y="2636912"/>
          <a:ext cx="8496945" cy="41148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09472"/>
                <a:gridCol w="1420459"/>
                <a:gridCol w="2942442"/>
                <a:gridCol w="282457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Доба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Напування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Годівля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1-4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г зерна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 хв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г зерна (2 рази по 20 г)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хв (2 рази по 30 хв)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г зерна і 20 г комбікорму (3 рази по 20 г)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год (3 рази по 30 хв)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г зерна, 40 г комбікорму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год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г зерна, 50 г комбікорму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год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г зерна, 60 г комбікорму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год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11-30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г зерна, комбікорм вдосталь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год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Досхочу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Стандартний комбікорм (17-17,5% сирого протеїну)</a:t>
                      </a:r>
                      <a:endParaRPr lang="ru-RU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Світловий день з 7 </a:t>
                      </a:r>
                      <a:r>
                        <a:rPr lang="uk-UA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поступово по 0,5 </a:t>
                      </a:r>
                      <a:r>
                        <a:rPr lang="uk-UA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r>
                        <a:rPr lang="uk-UA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день збільшують до 14 </a:t>
                      </a:r>
                      <a:r>
                        <a:rPr lang="uk-UA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919201" y="2101821"/>
            <a:ext cx="596887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Схема виклику примусового линяння у курей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40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3692" y="250524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два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перспективні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світлові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режими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несучок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промислового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стада.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197336"/>
              </p:ext>
            </p:extLst>
          </p:nvPr>
        </p:nvGraphicFramePr>
        <p:xfrm>
          <a:off x="523856" y="1713795"/>
          <a:ext cx="8252764" cy="46901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32918"/>
                <a:gridCol w="2811364"/>
                <a:gridCol w="1654241"/>
                <a:gridCol w="1654241"/>
              </a:tblGrid>
              <a:tr h="173355">
                <a:tc rowSpan="2">
                  <a:txBody>
                    <a:bodyPr/>
                    <a:lstStyle/>
                    <a:p>
                      <a:pPr indent="254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Вік,</a:t>
                      </a:r>
                      <a:r>
                        <a:rPr lang="uk-UA" sz="2000" spc="-28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днів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-469900"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Схема освітлення,</a:t>
                      </a:r>
                      <a:r>
                        <a:rPr lang="uk-UA" sz="2000" spc="-29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Режим,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год.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9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світло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темрява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126-140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8С :</a:t>
                      </a:r>
                      <a:r>
                        <a:rPr lang="uk-UA" sz="2000" spc="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141-156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3С</a:t>
                      </a:r>
                      <a:r>
                        <a:rPr lang="uk-UA" sz="2000" spc="-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9Т</a:t>
                      </a:r>
                      <a:r>
                        <a:rPr lang="uk-UA" sz="2000" spc="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0,5С 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157-177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3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8Т</a:t>
                      </a:r>
                      <a:r>
                        <a:rPr lang="uk-UA" sz="2000" spc="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1С 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178-200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8Т</a:t>
                      </a:r>
                      <a:r>
                        <a:rPr lang="uk-UA" sz="2000" spc="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1,5С 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201-221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8Т</a:t>
                      </a:r>
                      <a:r>
                        <a:rPr lang="uk-UA" sz="20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222-241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2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8Т</a:t>
                      </a:r>
                      <a:r>
                        <a:rPr lang="uk-UA" sz="2000" spc="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1,5С 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242-300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1Т</a:t>
                      </a:r>
                      <a:r>
                        <a:rPr lang="uk-UA" sz="2000" spc="1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-2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8Т</a:t>
                      </a:r>
                      <a:r>
                        <a:rPr lang="uk-UA" sz="20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1,5С</a:t>
                      </a:r>
                      <a:r>
                        <a:rPr lang="uk-UA" sz="2000" spc="-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r>
                        <a:rPr lang="uk-UA" sz="2000" spc="5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301-480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5,5С:1Т:4С:8Т:1,5С:4Т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548528" y="1297305"/>
            <a:ext cx="312604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Переривчасте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освітлення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57040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1502</Words>
  <Application>Microsoft Office PowerPoint</Application>
  <PresentationFormat>Экран (4:3)</PresentationFormat>
  <Paragraphs>734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4</cp:revision>
  <dcterms:created xsi:type="dcterms:W3CDTF">2022-12-26T18:27:24Z</dcterms:created>
  <dcterms:modified xsi:type="dcterms:W3CDTF">2022-12-26T19:05:04Z</dcterms:modified>
</cp:coreProperties>
</file>