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4" r:id="rId7"/>
    <p:sldId id="275" r:id="rId8"/>
    <p:sldId id="260" r:id="rId9"/>
    <p:sldId id="276" r:id="rId10"/>
    <p:sldId id="277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1" r:id="rId20"/>
    <p:sldId id="270" r:id="rId21"/>
    <p:sldId id="27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8596" y="548680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Практична робота № 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РОЗРОБКА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ТЕХНОЛОГІЧНИХ КАРТ З ТЕХНОЛОГІЇ ВИРОБНИЦТВА ПРОДУКЦІЇ ТВАРИННИЦТВА. ТЕХНОЛОГІЧНІ  ВИМОГИ ДО ОРГАНІЗАЦІЇ ПОТОКОВО-ФАЗОВОГО ВИРОБНИЦТВА МОЛОКА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Мета заняття: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засвоїти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методику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карт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та ознайомитися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потоково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-фазового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молока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510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15241"/>
              </p:ext>
            </p:extLst>
          </p:nvPr>
        </p:nvGraphicFramePr>
        <p:xfrm>
          <a:off x="323528" y="116632"/>
          <a:ext cx="8568952" cy="7251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2655"/>
                <a:gridCol w="520619"/>
                <a:gridCol w="855026"/>
                <a:gridCol w="666882"/>
                <a:gridCol w="855026"/>
                <a:gridCol w="814435"/>
                <a:gridCol w="814435"/>
                <a:gridCol w="675904"/>
                <a:gridCol w="639821"/>
                <a:gridCol w="534149"/>
              </a:tblGrid>
              <a:tr h="2118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Операція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 годин праці машин, год.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Річні затрати праці, люд/год.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Експлуатаційні витрати, грн.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рік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зарплата з нарахуван-нями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аморти-заційні відраху-вання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відраху-вання на ремонт і зберігання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вартість електро-енергії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вартість ПММ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усього витрат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Годівля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Косіння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з/м люцерни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з/м кукурудзи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Перевезення з/м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Завантаження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сіно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сінаж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силос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буряки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концентровані корми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Підготовка кормів: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09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миття, подрібнення </a:t>
                      </a:r>
                      <a:r>
                        <a:rPr lang="uk-UA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буряків</a:t>
                      </a:r>
                      <a:endParaRPr lang="ru-RU" sz="1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Роздача кормів: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з/м люцерни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 м кукурудзи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сіно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сінаж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силос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коренебульбоплоди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концентровані корми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Напування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Доїння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Первинна обробка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очищення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охолодження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пастеризація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сепарування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21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Транспортування молока до молокозаводу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21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Видалення гною з приміщень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  <a:tr h="117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транспортування гною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14" marR="11414" marT="11414" marB="1141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172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96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техніко­економічних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послідовності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машин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головомісця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поголів’я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машин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машин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середній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механізації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розмірі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50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­-70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варіанті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починають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категорій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людино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/годин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тарифну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сплату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людино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тарифного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розряду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1520" y="684654"/>
            <a:ext cx="849694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19125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Обсяг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розрахунків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на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соціальні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заходи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визначають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множенням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річного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фонду оплати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коефіцієнт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0,38.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1912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19125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Вартість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кормів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розраховують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множенням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річної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витрати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кормів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1 голову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корових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одиницях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кількість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поголів’я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одержану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кількість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кормових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одиниць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множать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вартість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т корм. од.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1912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19125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Вартість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води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визначають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множенням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норм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витрат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води на 1 голову 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поголів’я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вартість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м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води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028343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підстилки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виходячи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поголів’я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худоби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норм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підстилки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одну голову за день по сезонах року,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сезонів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року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підстилки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ветеринарне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ветеринарне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1 ц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поголів’я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паливо­мастильних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виходячи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годин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автотракторної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мастильних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одну годину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паливомастильних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7739" y="404664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електроенергію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виходячи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кіловат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 годин на 1 голову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поголів’я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кВт/год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електроенергії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транспортування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вантажу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(корми,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підстилка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вантажу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1 голову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т/к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ремонт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починають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головомісця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поголів’я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амортизацію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ремонт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одержаної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процент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амортизації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(5%) і процент ремонту (2,6%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43841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ремонт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амортизацію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машин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починають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машин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машин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дорівнювати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50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­-70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амортизацію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ремонт машин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одержаної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машин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процент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амортизації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15% і процент на ремонт – 5%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машин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0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загальновиробничих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риймають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розмірі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30%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побічної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побічної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побічної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побічної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віднімають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одержують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фактичну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одержаних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пунктах 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­-4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­-15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діленням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виробленої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реалізованої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реалізованої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реалізованої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реалізованої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реалізованої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відніманням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реалізованої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діленням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суму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100.</a:t>
            </a: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Трудомісткість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діленням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люд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/год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валове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натуральному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виразі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1 ц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діленням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волову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порівняльні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техніко­економічних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вимагають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капітальні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вкладення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валове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суму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трудомісткість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82341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порівняльні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1 голову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варіантах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кожному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варіанту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вибирають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найточніше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сучасним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Завдання 1.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Скласти звіт р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озрахунк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01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5134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Основною метою розробки технологічних карт з виробництва продукції тваринництва є розробка методичних підходів та озброєння сучасних товаровиробників інвесторів сучасною науково обґрунтованою інформацією по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енерго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­ та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ресурсовитратності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технологічних процесів при різних технологіях виробництва молока, яловичини, свинини та продукції вівчарства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Технологічна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карта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інженерне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затрат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експлуатаційних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конкретної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ферми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комплексу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заданого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751344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Поясніть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карт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вихідні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потрібні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карт?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 знаєте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інноваційні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напрямки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Складові технологічної карти.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Послідовність проведення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техніко-­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економічних показників різних варіантів технологій виробництва тваринницької продукції.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економічній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інженерній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955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48072" y="548680"/>
            <a:ext cx="7772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Інноваційні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скотарстві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73590" y="1412776"/>
            <a:ext cx="814688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інноваційних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молочному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скотарстві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Tx/>
              <a:buAutoNum type="arabicPeriod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Біотехнологічні параметри інтенсивної технології виробництва молока. </a:t>
            </a:r>
          </a:p>
          <a:p>
            <a:pPr marL="342900" indent="-342900">
              <a:buFontTx/>
              <a:buAutoNum type="arabicPeriod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Інноваційні технології в приготуванні, роздаванні кормів та напуванні в скотарстві.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Організація та сучасні технології доїння корів. </a:t>
            </a:r>
          </a:p>
          <a:p>
            <a:pPr marL="342900" indent="-342900">
              <a:buFontTx/>
              <a:buAutoNum type="arabicPeriod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Прогресивні технології утримання молочних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корів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Самостійна робота</a:t>
            </a: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/>
              <a:t>1. </a:t>
            </a:r>
            <a:r>
              <a:rPr lang="ru-RU" sz="2000" dirty="0" err="1" smtClean="0"/>
              <a:t>Способи</a:t>
            </a:r>
            <a:r>
              <a:rPr lang="ru-RU" sz="2000" dirty="0" smtClean="0"/>
              <a:t> </a:t>
            </a:r>
            <a:r>
              <a:rPr lang="ru-RU" sz="2000" dirty="0" err="1"/>
              <a:t>підвищення</a:t>
            </a:r>
            <a:r>
              <a:rPr lang="ru-RU" sz="2000" dirty="0"/>
              <a:t> </a:t>
            </a:r>
            <a:r>
              <a:rPr lang="ru-RU" sz="2000" dirty="0" err="1"/>
              <a:t>молочної</a:t>
            </a:r>
            <a:r>
              <a:rPr lang="ru-RU" sz="2000" dirty="0"/>
              <a:t> </a:t>
            </a:r>
            <a:r>
              <a:rPr lang="ru-RU" sz="2000" dirty="0" err="1"/>
              <a:t>продуктивності</a:t>
            </a:r>
            <a:r>
              <a:rPr lang="ru-RU" sz="2000" dirty="0"/>
              <a:t> й </a:t>
            </a:r>
            <a:r>
              <a:rPr lang="ru-RU" sz="2000" dirty="0" err="1"/>
              <a:t>поліпшення</a:t>
            </a:r>
            <a:r>
              <a:rPr lang="ru-RU" sz="2000" dirty="0"/>
              <a:t> </a:t>
            </a:r>
            <a:r>
              <a:rPr lang="ru-RU" sz="2000" dirty="0" err="1"/>
              <a:t>хімічного</a:t>
            </a:r>
            <a:r>
              <a:rPr lang="ru-RU" sz="2000" dirty="0"/>
              <a:t> складу молока </a:t>
            </a:r>
            <a:r>
              <a:rPr lang="ru-RU" sz="2000" dirty="0" err="1"/>
              <a:t>корів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smtClean="0"/>
              <a:t>2. </a:t>
            </a:r>
            <a:r>
              <a:rPr lang="ru-RU" sz="2000" dirty="0" err="1" smtClean="0"/>
              <a:t>Досвід</a:t>
            </a:r>
            <a:r>
              <a:rPr lang="ru-RU" sz="2000" dirty="0" smtClean="0"/>
              <a:t> </a:t>
            </a:r>
            <a:r>
              <a:rPr lang="ru-RU" sz="2000" dirty="0" err="1"/>
              <a:t>кращих</a:t>
            </a:r>
            <a:r>
              <a:rPr lang="ru-RU" sz="2000" dirty="0"/>
              <a:t> </a:t>
            </a:r>
            <a:r>
              <a:rPr lang="ru-RU" sz="2000" dirty="0" err="1"/>
              <a:t>господарств</a:t>
            </a:r>
            <a:r>
              <a:rPr lang="ru-RU" sz="2000" dirty="0"/>
              <a:t> з </a:t>
            </a:r>
            <a:r>
              <a:rPr lang="ru-RU" sz="2000" dirty="0" err="1"/>
              <a:t>виробництва</a:t>
            </a:r>
            <a:r>
              <a:rPr lang="ru-RU" sz="2000" dirty="0"/>
              <a:t> молока.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116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832" y="692696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карта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всю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структуру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систему машин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якісний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склад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обслуговуючого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персоналу, структуру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експлуатаційних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Розроблені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вихідні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виконуваних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інженерну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технічного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оснащення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виконуваних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затрат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експлуатаційних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36017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карт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розпочинають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заповнення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вихідних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вид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поголів’я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планову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раціони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часу, води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підстилки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Вихідні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таким чином,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охопити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варіанти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тваринницької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наводять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послідовності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передбачена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функціональними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схемами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кінцевої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запланованої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заносять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другу колонку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протязі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обслуговуючи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поголів’я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заданої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карту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внесені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разові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зооветеринарні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бонітування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щеплення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штучне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контрольне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доїння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7544" y="332656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Всі виробничі процеси на фермі виконуються відповідно до розроблених технологічних карт, які чітко регламентують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виконання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конкретних дій, а саме: що за робота, хто повинен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термін і час виконання, місце дії.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підтримання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стану здоров’я і продуктивності корів перехідного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періоду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належить проводити відповідні технологічні заходи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92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100147"/>
              </p:ext>
            </p:extLst>
          </p:nvPr>
        </p:nvGraphicFramePr>
        <p:xfrm>
          <a:off x="395534" y="1052736"/>
          <a:ext cx="8568954" cy="38639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31066"/>
                <a:gridCol w="1349422"/>
                <a:gridCol w="1879156"/>
                <a:gridCol w="1323962"/>
                <a:gridCol w="941132"/>
                <a:gridCol w="1944216"/>
              </a:tblGrid>
              <a:tr h="224155">
                <a:tc rowSpan="3">
                  <a:txBody>
                    <a:bodyPr/>
                    <a:lstStyle/>
                    <a:p>
                      <a:pPr algn="l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3025" marR="5715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Наймену-</a:t>
                      </a:r>
                      <a:r>
                        <a:rPr lang="uk-UA" sz="1400" b="1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вання</a:t>
                      </a:r>
                      <a:r>
                        <a:rPr lang="uk-UA" sz="1400" b="1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робіт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1228725" marR="1221105" algn="ctr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Послідовність</a:t>
                      </a:r>
                      <a:r>
                        <a:rPr lang="uk-UA" sz="1400" b="1" spc="-4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дій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7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84150" marR="81280" indent="-85725" algn="l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викона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вець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0180" algn="l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період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8702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графік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34010" algn="l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20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marR="10795" algn="ctr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термін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515" marR="46355" algn="ctr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525">
                <a:tc>
                  <a:txBody>
                    <a:bodyPr/>
                    <a:lstStyle/>
                    <a:p>
                      <a:pPr marL="15240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650875">
                <a:tc>
                  <a:txBody>
                    <a:bodyPr/>
                    <a:lstStyle/>
                    <a:p>
                      <a:pPr marL="27305" marR="38735" algn="l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Діагности-</a:t>
                      </a:r>
                      <a:r>
                        <a:rPr lang="uk-UA" sz="1400" b="1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кетозу</a:t>
                      </a:r>
                      <a:r>
                        <a:rPr lang="uk-UA" sz="1400" b="1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7 діб до</a:t>
                      </a:r>
                      <a:r>
                        <a:rPr lang="uk-UA" sz="1400" b="1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16827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Ветери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нарний</a:t>
                      </a:r>
                      <a:r>
                        <a:rPr lang="uk-UA" sz="1400" b="1" spc="-19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лікар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15557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 день</a:t>
                      </a:r>
                      <a:r>
                        <a:rPr lang="uk-UA" sz="1400" b="1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тільності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marR="5016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Щоден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10.00–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159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 marR="68580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Показник </a:t>
                      </a:r>
                      <a:r>
                        <a:rPr lang="uk-UA" sz="1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глюкометра</a:t>
                      </a:r>
                      <a:r>
                        <a:rPr lang="uk-UA" sz="1400" b="1" spc="-1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більше</a:t>
                      </a:r>
                      <a:r>
                        <a:rPr lang="uk-UA" sz="1400" b="1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479425">
                <a:tc>
                  <a:txBody>
                    <a:bodyPr/>
                    <a:lstStyle/>
                    <a:p>
                      <a:pPr marL="27305" marR="54610" algn="l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Лікування</a:t>
                      </a:r>
                      <a:r>
                        <a:rPr lang="uk-UA" sz="1400" b="1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кетозу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16827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Ветери-</a:t>
                      </a:r>
                      <a:r>
                        <a:rPr lang="uk-UA" sz="1400" b="1" spc="-19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нарний</a:t>
                      </a:r>
                      <a:r>
                        <a:rPr lang="uk-UA" sz="1400" b="1" spc="-19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санітар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4127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днів після</a:t>
                      </a:r>
                      <a:r>
                        <a:rPr lang="uk-UA" sz="1400" b="1" spc="-19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постановки</a:t>
                      </a:r>
                      <a:r>
                        <a:rPr lang="uk-UA" sz="1400" b="1" spc="-19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діагнозу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marR="5016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Щоден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10.00–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15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 marR="27940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Пропіленгліколь</a:t>
                      </a:r>
                      <a:r>
                        <a:rPr lang="uk-UA" sz="1400" b="1" spc="-18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(орально),</a:t>
                      </a:r>
                      <a:r>
                        <a:rPr lang="uk-UA" sz="1400" b="1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r>
                        <a:rPr lang="uk-UA" sz="1400" b="1" spc="-1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767080">
                <a:tc>
                  <a:txBody>
                    <a:bodyPr/>
                    <a:lstStyle/>
                    <a:p>
                      <a:pPr marL="27305" marR="53340" algn="l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</a:t>
                      </a:r>
                      <a:r>
                        <a:rPr lang="uk-UA" sz="1400" b="1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ефектив-</a:t>
                      </a:r>
                      <a:r>
                        <a:rPr lang="uk-UA" sz="1400" b="1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spc="-5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ності</a:t>
                      </a:r>
                      <a:r>
                        <a:rPr lang="uk-UA" sz="1400" b="1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ліку-</a:t>
                      </a:r>
                      <a:r>
                        <a:rPr lang="uk-UA" sz="1400" b="1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вання</a:t>
                      </a:r>
                      <a:r>
                        <a:rPr lang="uk-UA" sz="1400" b="1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кетозу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168275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Ветери-</a:t>
                      </a:r>
                      <a:r>
                        <a:rPr lang="uk-UA" sz="1400" b="1" spc="-19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нарний</a:t>
                      </a:r>
                      <a:r>
                        <a:rPr lang="uk-UA" sz="1400" b="1" spc="-19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лікар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18415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8-й день</a:t>
                      </a:r>
                      <a:r>
                        <a:rPr lang="uk-UA" sz="1400" b="1" spc="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після</a:t>
                      </a:r>
                      <a:r>
                        <a:rPr lang="uk-UA" sz="1400" b="1" spc="-4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поста-</a:t>
                      </a:r>
                      <a:r>
                        <a:rPr lang="uk-UA" sz="1400" b="1" spc="-18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новки</a:t>
                      </a:r>
                      <a:r>
                        <a:rPr lang="uk-UA" sz="1400" b="1" spc="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діагнозу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marR="50165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Щоден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10.00–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15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 marR="78740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Здорова –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переводимо</a:t>
                      </a:r>
                      <a:r>
                        <a:rPr lang="uk-UA" sz="1400" b="1" spc="-2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uk-UA" sz="1400" b="1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іншу</a:t>
                      </a:r>
                      <a:r>
                        <a:rPr lang="uk-UA" sz="1400" b="1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групу,</a:t>
                      </a:r>
                      <a:r>
                        <a:rPr lang="uk-UA" sz="1400" b="1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хвора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схема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повторюється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619125">
                <a:tc>
                  <a:txBody>
                    <a:bodyPr/>
                    <a:lstStyle/>
                    <a:p>
                      <a:pPr marL="15240" marR="8318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22225" indent="-63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Тракто-</a:t>
                      </a:r>
                      <a:r>
                        <a:rPr lang="uk-UA" sz="1400" b="1" spc="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рист із</a:t>
                      </a:r>
                      <a:r>
                        <a:rPr lang="uk-UA" sz="1400" b="1" spc="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підгортан-</a:t>
                      </a:r>
                      <a:r>
                        <a:rPr lang="uk-UA" sz="1400" b="1" spc="-18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</a:t>
                      </a:r>
                      <a:r>
                        <a:rPr lang="uk-UA" sz="1400" b="1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кормів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15557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278 днів</a:t>
                      </a:r>
                      <a:r>
                        <a:rPr lang="uk-UA" sz="1400" b="1" spc="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тільності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marR="5016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 spc="-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Щоден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marR="2603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Протягом</a:t>
                      </a:r>
                      <a:r>
                        <a:rPr lang="uk-UA" sz="1400" b="1" spc="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 marR="9969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Виявлення і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переведення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корови в бокс</a:t>
                      </a:r>
                      <a:r>
                        <a:rPr lang="uk-UA" sz="1400" b="1" spc="-19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</a:t>
                      </a:r>
                      <a:r>
                        <a:rPr lang="uk-UA" sz="1400" b="1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7030" y="330423"/>
            <a:ext cx="71329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mbria" pitchFamily="18" charset="0"/>
                <a:cs typeface="Times New Roman" pitchFamily="18" charset="0"/>
              </a:rPr>
              <a:t>Технологічна карта для корів перехідного періоду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6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701323"/>
              </p:ext>
            </p:extLst>
          </p:nvPr>
        </p:nvGraphicFramePr>
        <p:xfrm>
          <a:off x="179512" y="332656"/>
          <a:ext cx="8856984" cy="65252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48580"/>
                <a:gridCol w="1309195"/>
                <a:gridCol w="1464018"/>
                <a:gridCol w="1040294"/>
                <a:gridCol w="923499"/>
                <a:gridCol w="2771398"/>
              </a:tblGrid>
              <a:tr h="136525">
                <a:tc>
                  <a:txBody>
                    <a:bodyPr/>
                    <a:lstStyle/>
                    <a:p>
                      <a:pPr marL="1079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237105">
                <a:tc>
                  <a:txBody>
                    <a:bodyPr/>
                    <a:lstStyle/>
                    <a:p>
                      <a:pPr marL="22860" marR="83820" algn="l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Обробка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корови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після</a:t>
                      </a:r>
                      <a:r>
                        <a:rPr lang="uk-UA" sz="1800" b="0" spc="-4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22860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Тракторист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із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spc="-5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підгортан</a:t>
                      </a:r>
                      <a:r>
                        <a:rPr lang="uk-UA" sz="1800" b="0" spc="-18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</a:t>
                      </a:r>
                      <a:r>
                        <a:rPr lang="uk-UA" sz="1800" b="0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кормів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marR="140970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Протягом</a:t>
                      </a:r>
                      <a:r>
                        <a:rPr lang="uk-UA" sz="1800" b="0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годин</a:t>
                      </a:r>
                      <a:r>
                        <a:rPr lang="uk-UA" sz="1800" b="0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після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отелення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marR="5270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Щоден</a:t>
                      </a: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" marR="27940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Протягом</a:t>
                      </a:r>
                      <a:r>
                        <a:rPr lang="uk-UA" sz="1800" b="0" spc="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" marR="59055" algn="ctr"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Естрофан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в/м – 3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Метростім</a:t>
                      </a:r>
                      <a:r>
                        <a:rPr lang="uk-UA" sz="1800" b="0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в/м</a:t>
                      </a:r>
                      <a:r>
                        <a:rPr lang="uk-UA" sz="1800" b="0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uk-UA" sz="1800" b="0" spc="-1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uk-UA" sz="1800" b="0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800" b="0" spc="-18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борглюконат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брюш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– 400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Катозал</a:t>
                      </a:r>
                      <a:r>
                        <a:rPr lang="uk-UA" sz="1800" b="0" spc="1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брюш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uk-UA" sz="1800" b="0" spc="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9685" marR="26606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Продевіт</a:t>
                      </a:r>
                      <a:r>
                        <a:rPr lang="uk-UA" sz="1800" b="0" spc="-3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мСа</a:t>
                      </a:r>
                      <a:r>
                        <a:rPr lang="uk-UA" sz="1800" b="0" spc="-3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uk-UA" sz="1800" b="0" spc="-18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9685" marR="20637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5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Пропіонат</a:t>
                      </a:r>
                      <a:r>
                        <a:rPr lang="uk-UA" sz="1800" b="0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ораль-</a:t>
                      </a:r>
                      <a:r>
                        <a:rPr lang="uk-UA" sz="1800" b="0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500,</a:t>
                      </a:r>
                      <a:r>
                        <a:rPr lang="uk-UA" sz="1800" b="0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9685" marR="10414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Дріжджі</a:t>
                      </a:r>
                      <a:r>
                        <a:rPr lang="uk-UA" sz="1800" b="0" spc="-3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орально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uk-UA" sz="1800" b="0" spc="-3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uk-UA" sz="1800" b="0" spc="-18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9685" marR="29781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Цукровий сироп</a:t>
                      </a:r>
                      <a:r>
                        <a:rPr lang="uk-UA" sz="1800" b="0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орально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– 1,5 л</a:t>
                      </a:r>
                      <a:r>
                        <a:rPr lang="uk-UA" sz="1800" b="0" spc="-19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(700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цукру)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9685" algn="ctr">
                        <a:lnSpc>
                          <a:spcPts val="105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Вода</a:t>
                      </a:r>
                      <a:r>
                        <a:rPr lang="uk-UA" sz="1800" b="0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орально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uk-UA" sz="1800" b="0" spc="-1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uk-UA" sz="1800" b="0" spc="-1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lang="uk-UA" sz="1800" b="0" spc="-1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842645">
                <a:tc>
                  <a:txBody>
                    <a:bodyPr/>
                    <a:lstStyle/>
                    <a:p>
                      <a:pPr marL="22860" marR="6985" algn="l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5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Досліджен-</a:t>
                      </a:r>
                      <a:r>
                        <a:rPr lang="uk-UA" sz="1800" b="0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зміщення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сичуга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168910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Ветери-</a:t>
                      </a:r>
                      <a:r>
                        <a:rPr lang="uk-UA" sz="1800" b="0" spc="-19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нарний</a:t>
                      </a:r>
                      <a:r>
                        <a:rPr lang="uk-UA" sz="1800" b="0" spc="-19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лікар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marR="70485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 1-го дня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лактації до</a:t>
                      </a:r>
                      <a:r>
                        <a:rPr lang="uk-UA" sz="1800" b="0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spc="-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переведен</a:t>
                      </a: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цех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відтворення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marR="144780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Через</a:t>
                      </a:r>
                      <a:r>
                        <a:rPr lang="uk-UA" sz="1800" b="0" spc="-18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день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6.40–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968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7.40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Аускульпація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845185">
                <a:tc>
                  <a:txBody>
                    <a:bodyPr/>
                    <a:lstStyle/>
                    <a:p>
                      <a:pPr marL="22860" marR="54610" algn="l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Лікування</a:t>
                      </a:r>
                      <a:r>
                        <a:rPr lang="uk-UA" sz="1800" b="0" spc="-18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зміщення</a:t>
                      </a:r>
                      <a:r>
                        <a:rPr lang="uk-UA" sz="1800" b="0" spc="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сичуга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168910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Ветери-</a:t>
                      </a:r>
                      <a:r>
                        <a:rPr lang="uk-UA" sz="1800" b="0" spc="-19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нарний</a:t>
                      </a:r>
                      <a:r>
                        <a:rPr lang="uk-UA" sz="1800" b="0" spc="-19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лікар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marR="38100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 1-го дня</a:t>
                      </a:r>
                      <a:r>
                        <a:rPr lang="uk-UA" sz="1800" b="0" spc="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постановки</a:t>
                      </a:r>
                      <a:r>
                        <a:rPr lang="uk-UA" sz="1800" b="0" spc="-18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діагнозу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marR="52705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Щоден</a:t>
                      </a: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15.00–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968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17.00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" marR="67945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Підшивання сичуга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uk-UA" sz="1800" b="0" spc="5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9685" marR="67945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Вода</a:t>
                      </a:r>
                      <a:r>
                        <a:rPr lang="uk-UA" sz="1800" b="0" spc="-25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орально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uk-UA" sz="1800" b="0" spc="-2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uk-UA" sz="1800" b="0" spc="-2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30л</a:t>
                      </a:r>
                      <a:r>
                        <a:rPr lang="uk-UA" sz="1800" b="0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uk-UA" sz="1800" b="0" spc="-185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9685" marR="67945" algn="ctr"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Дріжджі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орально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–</a:t>
                      </a:r>
                      <a:r>
                        <a:rPr lang="uk-UA" sz="18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9685" marR="30861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Цукровий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сироп</a:t>
                      </a:r>
                      <a:r>
                        <a:rPr lang="uk-UA" sz="1800" b="0" spc="-18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орально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uk-UA" sz="1800" b="0" spc="-1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48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997839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і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нженерній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тип і марку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машини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такими,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може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придбати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е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кономічній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затрат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обслуговуючого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персоналу,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капіталовкладень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трудомісткість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8285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951029"/>
              </p:ext>
            </p:extLst>
          </p:nvPr>
        </p:nvGraphicFramePr>
        <p:xfrm>
          <a:off x="323528" y="548680"/>
          <a:ext cx="8640961" cy="7884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7880"/>
                <a:gridCol w="716268"/>
                <a:gridCol w="751860"/>
                <a:gridCol w="516497"/>
                <a:gridCol w="571704"/>
                <a:gridCol w="660331"/>
                <a:gridCol w="847026"/>
                <a:gridCol w="660331"/>
                <a:gridCol w="703919"/>
                <a:gridCol w="567345"/>
                <a:gridCol w="654518"/>
                <a:gridCol w="623282"/>
              </a:tblGrid>
              <a:tr h="29506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Операція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Повто-рність операцій за добу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Трива-лість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операції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протягом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року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Об’єм праці за добу, т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Річний об’єм робіт, т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Марка машини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Продукти-вність машини, т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Потуж-ність машини кВт (к.с.)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Балан-сова вартість машини, грн.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Кіль-кість машин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 обслуговуючого персоналу, чол.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машину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Годівля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Косіння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з/м люцерни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з/м кукурудзи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Перевезення з/м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Завантаження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сіно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сінаж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силос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буряки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концкорми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210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Підготовка кормів: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272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миття, подрібнення </a:t>
                      </a: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буряків</a:t>
                      </a:r>
                      <a:endParaRPr lang="ru-RU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Роздача кормів: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з/м люцерни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з/ м кукурудзи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сіно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сінаж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силос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буряки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конц</a:t>
                      </a: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корми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Напування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Доїння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204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Первинна обробка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очищення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охолодження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пастеризація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сепарування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204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Транспортування молока 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1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Видалення гною 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  <a:tr h="204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транспортування гною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0994" marR="10994" marT="10994" marB="10994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699792" y="44624"/>
            <a:ext cx="415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Т</a:t>
            </a:r>
            <a:r>
              <a:rPr lang="ru-RU" dirty="0" err="1"/>
              <a:t>ехнологічна</a:t>
            </a:r>
            <a:r>
              <a:rPr lang="ru-RU" dirty="0"/>
              <a:t> </a:t>
            </a:r>
            <a:r>
              <a:rPr lang="ru-RU" dirty="0" smtClean="0"/>
              <a:t>карта </a:t>
            </a:r>
            <a:r>
              <a:rPr lang="ru-RU" dirty="0" err="1" smtClean="0"/>
              <a:t>виробництва</a:t>
            </a:r>
            <a:r>
              <a:rPr lang="ru-RU" dirty="0" smtClean="0"/>
              <a:t> молока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717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1797</Words>
  <Application>Microsoft Office PowerPoint</Application>
  <PresentationFormat>Экран (4:3)</PresentationFormat>
  <Paragraphs>640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9</cp:revision>
  <dcterms:created xsi:type="dcterms:W3CDTF">2022-11-28T14:21:57Z</dcterms:created>
  <dcterms:modified xsi:type="dcterms:W3CDTF">2022-11-29T08:48:36Z</dcterms:modified>
</cp:coreProperties>
</file>