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9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9376-6121-4544-A981-50D282546154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63DC-5DB6-442C-A233-D048F1FAE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050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9376-6121-4544-A981-50D282546154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63DC-5DB6-442C-A233-D048F1FAE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025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9376-6121-4544-A981-50D282546154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63DC-5DB6-442C-A233-D048F1FAE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533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9376-6121-4544-A981-50D282546154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63DC-5DB6-442C-A233-D048F1FAE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863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9376-6121-4544-A981-50D282546154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63DC-5DB6-442C-A233-D048F1FAE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376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9376-6121-4544-A981-50D282546154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63DC-5DB6-442C-A233-D048F1FAE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420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9376-6121-4544-A981-50D282546154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63DC-5DB6-442C-A233-D048F1FAE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65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9376-6121-4544-A981-50D282546154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63DC-5DB6-442C-A233-D048F1FAE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189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9376-6121-4544-A981-50D282546154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63DC-5DB6-442C-A233-D048F1FAE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177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9376-6121-4544-A981-50D282546154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63DC-5DB6-442C-A233-D048F1FAE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408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9376-6121-4544-A981-50D282546154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63DC-5DB6-442C-A233-D048F1FAE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077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99376-6121-4544-A981-50D282546154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E63DC-5DB6-442C-A233-D048F1FAE4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949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908720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Лекція 15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НАПРЯМИ ІННОВАЦІЙНОЇ ДІЯЛЬНОСТІ  У МОЛОКОПЕРЕРОБНІЙ  ГАЛУЗІ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Обов'язковий збір з переробників молока не потрібен галузі — AgroPortal.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92896"/>
            <a:ext cx="6562725" cy="362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082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2493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Продуктові інновації молочної промисловості: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Продукти із знежиреного молока, пахти, сироватки для дієтичного харчування з покращеними смаковими якостями, збагачені смаковими добавками (кефір ароматизований, напої із сироватки і пахти, креми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творожні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не жирні тощо);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Модифіковані продукти із заміною деяких компонентів молока на рослинні (сирні, вершкові пасти, молочні консерви тощо);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Продукти, що володіють захисними чинниками (кисломолочні напої, продукти збагачені вітамінами, зокрема β-каротином, полівітамінними префіксами і біологічно активними добавками);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Продукти для вегетаріанців (соєве молоко, соєві пасти, соєві 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квашені напої);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Продукти з новими споживчими якостями (сирні пасти на основі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творога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десерти на основі сметани і вершків), вершки збиті, соуси на сметані і сироватці, збиті і заморожені десерти, сухі швидкорозчинні суміші, молочні продукти підвищеної стійкості і з покращеними смаковими характеристиками;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Продукти для діабетичного харчування (солодкі за рахунок використання без калорійних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підсолоджувачів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): напої, десерти, пасти.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104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889844"/>
            <a:ext cx="80648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Найбільш  ефективними для використання у молочній промисловості слід вважати такі основні технології: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розкриття геному молочних порід і кормових культур, щоб ідентифікувати гени, які представляють цінність;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дії з ембріонами, які дають можливість здійснювати відтворення сільськогосподарських тварин у значній кількості;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застосування менш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енергомістких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технологій для підприємств, що знаходяться на самозабезпеченні;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виділення бажаних компонентів з більш концентрованих розчинів молока і сироватки, що сприяє подальшій розробці функціональних продуктів, які позитивно впливають на здоров’я споживачів.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764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6344" y="836712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напрями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інноваційної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автоматизація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молочної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установка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сучасного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технологічного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систем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фільтрації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знищення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мікроорганізмів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зовнішньому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пакування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упаковки,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дозволяють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збільшити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зберігання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продукту; </a:t>
            </a: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молочних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шляхом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прискорювачів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дозрівання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сирів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підсилювачі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смаку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харчові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барвники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вторинної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сировини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відвійок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сколотин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сироватки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виробництві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молочних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для так званого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функціонального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харчування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розробка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комбінованих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частковою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заміною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молочного жиру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рослинним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рослинних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жирів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пов’язано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економічною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сировинної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проблемами, але і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подоланням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кризи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936564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052736"/>
            <a:ext cx="78488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займалися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інноваційною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харчовій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обстежених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складала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3,6%.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Причому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приділяли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придбанню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машин,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устаткування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(по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цілому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21%, по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харчовій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29%),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розширенню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асортименту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(22 і 32%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а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заміні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знятої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застарілої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86123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5846"/>
            <a:ext cx="828092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впровадяться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бактеріальних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концентратів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включаючи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традиційні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ферментовані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(сметану, сир,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кисломолочні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розвиваються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сухої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ферментації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молочних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дитячого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дієтичного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харчування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Впроваджуються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зменшеним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вмістом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жиру,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збагачені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компонентами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пребіотиками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замінниками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цукру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профілактики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захворювань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Розробляються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гомогенізованих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молочних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харчових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домішок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м’яких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сичужних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зменшеною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жирністю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високим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вмістом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добавкою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інгредієнтів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Освоюється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молочних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домішками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рослинних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компонентів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(в тому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клітковини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лікарсько-профілактичних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якостей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78043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молочної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сироватки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виробляють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багаті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рослинними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клітковиною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кормові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добавки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Розробляються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молочного жиру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збільшеним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строком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зберігання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молочних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так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харчових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виробництві харчової продукції хімічні методи використовують для підвищення стійкості і якості жирів. 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цього використовують спеціальні антиокислювачі, які сприяють збільшенню строку зберігання жиру в звичайних приміщеннях до 5 разів.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609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6314" y="1268760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катіонів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розроблено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коров’ячого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молока продукту,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близького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жіночого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важливим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малюків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плавлених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солі-плавителі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неорганічні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сполуки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рН,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пригнічення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життєдіяльності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шкідливих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мікроорганізмів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143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1369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Широке розповсюдження в молочній промисловості отримали хімічні матеріали для фасування та упакування продукції, що дозволяє зменшити затрати праці.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Дозрівання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сиру в плівках в порівнянні з традиційним не потребує витрат праці на зачистку головки, перевертання,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збільшується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вихід готової продукції, покращується якість.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Виробництво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різних видів супутньої продукції (казеїну, медичних препаратів) засновано на хімічних методах, що дозволяє комплексно використовувати сировину.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більше використання в молочній промисловості знаходить штучний холод.  Це холодильна обробка продуктів, і раціональне короткострокове і довгострокове зберігання продукції, створення нових видів холодильного обладнання.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912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859340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buFont typeface="+mj-lt"/>
              <a:buAutoNum type="arabicPeriod"/>
            </a:pPr>
            <a:r>
              <a:rPr lang="x-none" sz="2400">
                <a:latin typeface="Times New Roman" pitchFamily="18" charset="0"/>
                <a:cs typeface="Times New Roman" pitchFamily="18" charset="0"/>
              </a:rPr>
              <a:t>Інноваційна діяльність у молочній промисловості: умови та перспективи її розвитку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buFont typeface="+mj-lt"/>
              <a:buAutoNum type="arabicPeriod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Продуктові інновації молочної промисловості.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buFont typeface="+mj-lt"/>
              <a:buAutoNum type="arabicPeriod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Напрями інноваційної діяльності </a:t>
            </a:r>
            <a:r>
              <a:rPr lang="x-none" sz="2400">
                <a:latin typeface="Times New Roman" pitchFamily="18" charset="0"/>
                <a:cs typeface="Times New Roman" pitchFamily="18" charset="0"/>
              </a:rPr>
              <a:t>у молочній промисловості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14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152400" y="243519"/>
            <a:ext cx="8610600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114300" algn="ctr">
              <a:tabLst>
                <a:tab pos="393700" algn="l"/>
                <a:tab pos="457200" algn="l"/>
              </a:tabLst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ЛІТЕРАТУРА </a:t>
            </a:r>
          </a:p>
          <a:p>
            <a:pPr indent="114300" algn="just">
              <a:tabLst>
                <a:tab pos="393700" algn="l"/>
                <a:tab pos="457200" algn="l"/>
              </a:tabLst>
            </a:pP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indent="114300" algn="just">
              <a:buFontTx/>
              <a:buChar char="•"/>
              <a:tabLst>
                <a:tab pos="393700" algn="l"/>
                <a:tab pos="457200" algn="l"/>
              </a:tabLs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Грек О. В.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Молокопереробка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Інновації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/ О. В. Грек, О. О.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Красуля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; М-во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науки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Нац. ун-т харч.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: НУХТ, 2017.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390 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114300" algn="just">
              <a:buFontTx/>
              <a:buChar char="•"/>
              <a:tabLst>
                <a:tab pos="393700" algn="l"/>
                <a:tab pos="45720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Дейнеко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Л. В.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харчової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ринкових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перетворень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практики).  К. 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2006. 331 c.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14300" algn="just">
              <a:buFontTx/>
              <a:buChar char="•"/>
              <a:tabLst>
                <a:tab pos="393700" algn="l"/>
                <a:tab pos="457200" algn="l"/>
              </a:tabLst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Машкін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М. І.,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Париш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Н. М.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молока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молочних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Навчальне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видання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К.: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Вища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освіта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2006.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351 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indent="114300" algn="just">
              <a:buFontTx/>
              <a:buChar char="•"/>
              <a:tabLst>
                <a:tab pos="393700" algn="l"/>
                <a:tab pos="457200" algn="l"/>
              </a:tabLst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Скоромна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О. І.,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Разанова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О. П., Поліщук Т. В., Шевчук Т. В.,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Берник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І. М.,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Паладійчук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О. Р.  Науково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обгрунтовані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заходи підвищення молочної продуктивності корів та покращення якості сировини в умовах виробництва. монографія. Вінниця : ВНАУ, 2020.  174 с.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114300" algn="just">
              <a:buFontTx/>
              <a:buChar char="•"/>
              <a:tabLst>
                <a:tab pos="393700" algn="l"/>
                <a:tab pos="457200" algn="l"/>
              </a:tabLst>
            </a:pP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Шаблій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Л.М. Технологія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переробки молока : навчальний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посібник. Київ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: Видавничий дім «Кондор», 2019.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308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с.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92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836712"/>
            <a:ext cx="806489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Молочна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промисловість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одна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складових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харчової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яка в основному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ринкову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пропозицію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внутрішньому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ринку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молокопродуктів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Молочна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промисловість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забезпечена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обладнанням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устаткування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новою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технікою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30-40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%.</a:t>
            </a:r>
          </a:p>
          <a:p>
            <a:pPr algn="just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иробництво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фасованих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незбираного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молока,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кисломолочної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вершків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зросло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2,2 раза, масла,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сметани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рази,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сирків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сиркової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маси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сиру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кисломолочного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знежиреного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десять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Змінилось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пакувальних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2008 р.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вироблених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фасованому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незбираного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молока,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кисломолочної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вершків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68,7%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розфасовувалось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скляну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тару, 15,8% –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паперові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пакети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15,4% –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плівку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через 10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плівці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реалізувалось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61,6%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паперових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пакетах – 35,6% і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0,2% –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скляній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532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56189" y="188640"/>
            <a:ext cx="806489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фінансово-економічного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молокопереробної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доцільним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є: </a:t>
            </a:r>
          </a:p>
          <a:p>
            <a:pPr marL="285750" lvl="0" indent="-285750" algn="just">
              <a:buFont typeface="Wingdings" pitchFamily="2" charset="2"/>
              <a:buChar char="ü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жорсткого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 контролю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молока-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сировини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привести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стандарти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вимогами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СОТ; </a:t>
            </a:r>
          </a:p>
          <a:p>
            <a:pPr marL="285750" lvl="0" indent="-285750" algn="just">
              <a:buFont typeface="Wingdings" pitchFamily="2" charset="2"/>
              <a:buChar char="ü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стабілізація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закупівельних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молоко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доцільно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створити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єдине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фермерське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агентство з продажу молока,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врахує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інтереси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не кожного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окремо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285750" lvl="0" indent="-285750" algn="just">
              <a:buFont typeface="Wingdings" pitchFamily="2" charset="2"/>
              <a:buChar char="ü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запровадження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пільгового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учасників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ринку молока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молочних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доцільно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розробити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дієві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партнерських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зв’язків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банками; </a:t>
            </a:r>
          </a:p>
          <a:p>
            <a:pPr marL="285750" lvl="0" indent="-285750" algn="just">
              <a:buFont typeface="Wingdings" pitchFamily="2" charset="2"/>
              <a:buChar char="ü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чіткого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контролю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доцільно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молокопереробних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інженерних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відповідатимуть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інновацій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17954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620688"/>
            <a:ext cx="80648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Найпріоритетнішим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є здійснення інновацій – дослідження різноманітних продуктових інновацій молокопереробних підприємств дає можливість класифікувати їх таким чином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продукція зі зниженим вмістом жиру для дієтичного харчування;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функціональні молочні продукти;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продукти з новими споживчими якостями;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продукти, що відповідають потребам окремих груп населення;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продукція, що має зручне пакування.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327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Пріоритетні напрями інвестування молокопереробних підприємств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659974"/>
              </p:ext>
            </p:extLst>
          </p:nvPr>
        </p:nvGraphicFramePr>
        <p:xfrm>
          <a:off x="683567" y="1151556"/>
          <a:ext cx="8064897" cy="5706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8"/>
                <a:gridCol w="1800200"/>
                <a:gridCol w="4320479"/>
              </a:tblGrid>
              <a:tr h="363168">
                <a:tc>
                  <a:txBody>
                    <a:bodyPr/>
                    <a:lstStyle/>
                    <a:p>
                      <a:pPr indent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Напрями інвестування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13" marR="6913" marT="69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 інвестування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13" marR="6913" marT="69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Види інвестицій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13" marR="6913" marT="69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70120">
                <a:tc rowSpan="2">
                  <a:txBody>
                    <a:bodyPr/>
                    <a:lstStyle/>
                    <a:p>
                      <a:pPr indent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indent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Покращення існуючих технологій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13" marR="6913" marT="69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Модернізація та оновлення основних</a:t>
                      </a:r>
                      <a:endParaRPr lang="ru-RU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засобів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13" marR="6913" marT="69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придбання або лізинг високотехнологічних ліній з переробки молока, холодильного устаткування; будівництво сучасних пунктів прийому молока.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13" marR="6913" marT="69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2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Інновації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13" marR="6913" marT="69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розробка «ноу-хау» з виробництва продукції;</a:t>
                      </a:r>
                      <a:endParaRPr lang="ru-RU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проведення досліджень з покращення якості молочної продукції та їх впровадження у виробництво.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13" marR="6913" marT="69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2761">
                <a:tc rowSpan="2">
                  <a:txBody>
                    <a:bodyPr/>
                    <a:lstStyle/>
                    <a:p>
                      <a:pPr indent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indent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indent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Диверсифікація виробничої діяльності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13" marR="6913" marT="69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Реконструкція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13" marR="6913" marT="69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придбання виробничих ліній для нових видів продукції; придбання устаткування (сушильних та вакуум- апаратів) для переробки вторинної сировини – сироватки та молочних відвійок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13" marR="6913" marT="69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48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Нове будівництво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13" marR="6913" marT="69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будівництво цехів для виробництва різних видів</a:t>
                      </a:r>
                      <a:endParaRPr lang="ru-RU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молочної продукції.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13" marR="6913" marT="69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7478">
                <a:tc rowSpan="2">
                  <a:txBody>
                    <a:bodyPr/>
                    <a:lstStyle/>
                    <a:p>
                      <a:pPr indent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indent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Диверсифікація інвестиційної діяльності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13" marR="6913" marT="69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Фінансове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13" marR="6913" marT="69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придбання акцій комерційних банків;</a:t>
                      </a:r>
                      <a:endParaRPr lang="ru-RU" sz="16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здійснення інших фінансових інвестицій.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13" marR="6913" marT="69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48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Розвиток техніко- технологічної бази</a:t>
                      </a:r>
                      <a:endParaRPr lang="ru-RU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13" marR="6913" marT="69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96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обладнання високотехнологічних пунктів збору сировини; інвестиції у сировинну базу.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913" marR="6913" marT="69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88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5966" y="1124744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Основними напрямами технологічних інновацій в молокопереробній промисловості є: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застосування низки менш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енергомістких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маловідходних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технологій;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низькотемпературна обробка з метою збереження корисних властивостей молока;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нанотехнології.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261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Результатами  інноваційної діяльності молокопереробних підприємств України, що здійснювали інноваційну діяльність є: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традиційних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ринків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збуту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ринків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збуту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асортименту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сучасним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правилам і стандартам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потужностей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гнучкості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поліпшення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енергетичних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667461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1373</Words>
  <Application>Microsoft Office PowerPoint</Application>
  <PresentationFormat>Экран (4:3)</PresentationFormat>
  <Paragraphs>122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6</cp:revision>
  <dcterms:created xsi:type="dcterms:W3CDTF">2024-02-19T06:20:55Z</dcterms:created>
  <dcterms:modified xsi:type="dcterms:W3CDTF">2024-02-19T16:24:02Z</dcterms:modified>
</cp:coreProperties>
</file>