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4"/>
  </p:notesMasterIdLst>
  <p:sldIdLst>
    <p:sldId id="256" r:id="rId2"/>
    <p:sldId id="330" r:id="rId3"/>
    <p:sldId id="331" r:id="rId4"/>
    <p:sldId id="332" r:id="rId5"/>
    <p:sldId id="334" r:id="rId6"/>
    <p:sldId id="333" r:id="rId7"/>
    <p:sldId id="335" r:id="rId8"/>
    <p:sldId id="336" r:id="rId9"/>
    <p:sldId id="325" r:id="rId10"/>
    <p:sldId id="327" r:id="rId11"/>
    <p:sldId id="328" r:id="rId12"/>
    <p:sldId id="337" r:id="rId13"/>
    <p:sldId id="329" r:id="rId14"/>
    <p:sldId id="338" r:id="rId15"/>
    <p:sldId id="340" r:id="rId16"/>
    <p:sldId id="339" r:id="rId17"/>
    <p:sldId id="257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67" r:id="rId29"/>
    <p:sldId id="353" r:id="rId30"/>
    <p:sldId id="316" r:id="rId31"/>
    <p:sldId id="342" r:id="rId32"/>
    <p:sldId id="317" r:id="rId33"/>
    <p:sldId id="375" r:id="rId34"/>
    <p:sldId id="368" r:id="rId35"/>
    <p:sldId id="369" r:id="rId36"/>
    <p:sldId id="370" r:id="rId37"/>
    <p:sldId id="371" r:id="rId38"/>
    <p:sldId id="372" r:id="rId39"/>
    <p:sldId id="373" r:id="rId40"/>
    <p:sldId id="318" r:id="rId41"/>
    <p:sldId id="376" r:id="rId42"/>
    <p:sldId id="320" r:id="rId43"/>
    <p:sldId id="324" r:id="rId44"/>
    <p:sldId id="362" r:id="rId45"/>
    <p:sldId id="363" r:id="rId46"/>
    <p:sldId id="284" r:id="rId47"/>
    <p:sldId id="359" r:id="rId48"/>
    <p:sldId id="360" r:id="rId49"/>
    <p:sldId id="355" r:id="rId50"/>
    <p:sldId id="356" r:id="rId51"/>
    <p:sldId id="357" r:id="rId52"/>
    <p:sldId id="299" r:id="rId53"/>
    <p:sldId id="300" r:id="rId54"/>
    <p:sldId id="361" r:id="rId55"/>
    <p:sldId id="364" r:id="rId56"/>
    <p:sldId id="365" r:id="rId57"/>
    <p:sldId id="366" r:id="rId58"/>
    <p:sldId id="301" r:id="rId59"/>
    <p:sldId id="302" r:id="rId60"/>
    <p:sldId id="303" r:id="rId61"/>
    <p:sldId id="304" r:id="rId62"/>
    <p:sldId id="30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6D7511-1A4D-4FB1-9B0A-0A674BF44D6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12C07F-515C-4280-9852-FA7A3D6A3498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uk-UA" sz="2400" dirty="0" err="1" smtClean="0">
              <a:solidFill>
                <a:schemeClr val="tx1"/>
              </a:solidFill>
            </a:rPr>
            <a:t>Премікс</a:t>
          </a:r>
          <a:endParaRPr lang="ru-RU" sz="2400" dirty="0">
            <a:solidFill>
              <a:schemeClr val="tx1"/>
            </a:solidFill>
          </a:endParaRPr>
        </a:p>
      </dgm:t>
    </dgm:pt>
    <dgm:pt modelId="{1CABF288-4FB5-4CF1-A41C-FE8F958F8A85}" type="parTrans" cxnId="{E6BE6AC8-8E9F-49EF-A84E-6A8550AD730E}">
      <dgm:prSet/>
      <dgm:spPr/>
      <dgm:t>
        <a:bodyPr/>
        <a:lstStyle/>
        <a:p>
          <a:endParaRPr lang="ru-RU"/>
        </a:p>
      </dgm:t>
    </dgm:pt>
    <dgm:pt modelId="{715BDF9A-1D5B-4DF2-A0D5-EC0A35634969}" type="sibTrans" cxnId="{E6BE6AC8-8E9F-49EF-A84E-6A8550AD730E}">
      <dgm:prSet/>
      <dgm:spPr/>
      <dgm:t>
        <a:bodyPr/>
        <a:lstStyle/>
        <a:p>
          <a:endParaRPr lang="ru-RU"/>
        </a:p>
      </dgm:t>
    </dgm:pt>
    <dgm:pt modelId="{E9F82E34-419E-4DE0-8408-78F6334CB382}">
      <dgm:prSet phldrT="[Текст]"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Дріжджі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кормові</a:t>
          </a:r>
          <a:endParaRPr lang="ru-RU" sz="2400" dirty="0">
            <a:solidFill>
              <a:schemeClr val="tx1"/>
            </a:solidFill>
          </a:endParaRPr>
        </a:p>
      </dgm:t>
    </dgm:pt>
    <dgm:pt modelId="{4D9C6A90-9B51-48C5-A0DC-C01B02B44DF5}" type="parTrans" cxnId="{16F922F5-EA03-4205-8EEF-56997ACCC7E9}">
      <dgm:prSet/>
      <dgm:spPr/>
      <dgm:t>
        <a:bodyPr/>
        <a:lstStyle/>
        <a:p>
          <a:endParaRPr lang="ru-RU"/>
        </a:p>
      </dgm:t>
    </dgm:pt>
    <dgm:pt modelId="{FCE6F65D-4407-42F9-BF8C-69598958DB6C}" type="sibTrans" cxnId="{16F922F5-EA03-4205-8EEF-56997ACCC7E9}">
      <dgm:prSet/>
      <dgm:spPr/>
      <dgm:t>
        <a:bodyPr/>
        <a:lstStyle/>
        <a:p>
          <a:endParaRPr lang="ru-RU"/>
        </a:p>
      </dgm:t>
    </dgm:pt>
    <dgm:pt modelId="{1FC0820B-C572-4954-BF8D-511F9F2FF4E7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Борошно</a:t>
          </a:r>
          <a:r>
            <a:rPr lang="ru-RU" sz="2400" dirty="0" smtClean="0">
              <a:solidFill>
                <a:schemeClr val="tx1"/>
              </a:solidFill>
            </a:rPr>
            <a:t> м</a:t>
          </a:r>
          <a:r>
            <a:rPr lang="en-US" sz="2400" dirty="0" smtClean="0">
              <a:solidFill>
                <a:schemeClr val="tx1"/>
              </a:solidFill>
            </a:rPr>
            <a:t>’</a:t>
          </a:r>
          <a:r>
            <a:rPr lang="ru-RU" sz="2400" dirty="0" err="1" smtClean="0">
              <a:solidFill>
                <a:schemeClr val="tx1"/>
              </a:solidFill>
            </a:rPr>
            <a:t>ясо-кісткове</a:t>
          </a:r>
          <a:endParaRPr lang="ru-RU" sz="2400" dirty="0">
            <a:solidFill>
              <a:schemeClr val="tx1"/>
            </a:solidFill>
          </a:endParaRPr>
        </a:p>
      </dgm:t>
    </dgm:pt>
    <dgm:pt modelId="{93801A8E-D08D-43A5-8550-8BA22730C638}" type="parTrans" cxnId="{53742F80-1766-445F-B148-761E6843C0D9}">
      <dgm:prSet/>
      <dgm:spPr/>
      <dgm:t>
        <a:bodyPr/>
        <a:lstStyle/>
        <a:p>
          <a:endParaRPr lang="ru-RU"/>
        </a:p>
      </dgm:t>
    </dgm:pt>
    <dgm:pt modelId="{3BE0E3E0-29DC-4E15-88DC-0C1F1C420073}" type="sibTrans" cxnId="{53742F80-1766-445F-B148-761E6843C0D9}">
      <dgm:prSet/>
      <dgm:spPr/>
      <dgm:t>
        <a:bodyPr/>
        <a:lstStyle/>
        <a:p>
          <a:endParaRPr lang="ru-RU"/>
        </a:p>
      </dgm:t>
    </dgm:pt>
    <dgm:pt modelId="{548D2164-9FE2-4F1C-8524-2E52F0886AAA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Борошно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рибне</a:t>
          </a:r>
          <a:endParaRPr lang="ru-RU" sz="2400" dirty="0">
            <a:solidFill>
              <a:schemeClr val="tx1"/>
            </a:solidFill>
          </a:endParaRPr>
        </a:p>
      </dgm:t>
    </dgm:pt>
    <dgm:pt modelId="{95F773A9-356C-4EE9-88C0-5B87C41BE4F8}" type="parTrans" cxnId="{180C1FDF-EF2B-43F0-9759-04095A2BFC4D}">
      <dgm:prSet/>
      <dgm:spPr/>
      <dgm:t>
        <a:bodyPr/>
        <a:lstStyle/>
        <a:p>
          <a:endParaRPr lang="ru-RU"/>
        </a:p>
      </dgm:t>
    </dgm:pt>
    <dgm:pt modelId="{7CC4AFC1-231B-4CF0-9483-116FE544942B}" type="sibTrans" cxnId="{180C1FDF-EF2B-43F0-9759-04095A2BFC4D}">
      <dgm:prSet/>
      <dgm:spPr/>
      <dgm:t>
        <a:bodyPr/>
        <a:lstStyle/>
        <a:p>
          <a:endParaRPr lang="ru-RU"/>
        </a:p>
      </dgm:t>
    </dgm:pt>
    <dgm:pt modelId="{FAEF0A42-92F7-40F6-9CE7-384E528B25E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Висівки</a:t>
          </a:r>
          <a:endParaRPr lang="ru-RU" sz="2400" dirty="0">
            <a:solidFill>
              <a:schemeClr val="tx1"/>
            </a:solidFill>
          </a:endParaRPr>
        </a:p>
      </dgm:t>
    </dgm:pt>
    <dgm:pt modelId="{4D7EBC3C-94D3-463E-9893-7DC699928C64}" type="parTrans" cxnId="{A4124521-45D6-4492-AC82-533B06AF8F43}">
      <dgm:prSet/>
      <dgm:spPr/>
      <dgm:t>
        <a:bodyPr/>
        <a:lstStyle/>
        <a:p>
          <a:endParaRPr lang="ru-RU"/>
        </a:p>
      </dgm:t>
    </dgm:pt>
    <dgm:pt modelId="{E9A5ACF1-A753-4E31-AE25-09248480E632}" type="sibTrans" cxnId="{A4124521-45D6-4492-AC82-533B06AF8F43}">
      <dgm:prSet/>
      <dgm:spPr/>
      <dgm:t>
        <a:bodyPr/>
        <a:lstStyle/>
        <a:p>
          <a:endParaRPr lang="ru-RU"/>
        </a:p>
      </dgm:t>
    </dgm:pt>
    <dgm:pt modelId="{3FD06C44-66AC-435A-B919-A831C8AFE16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Пшениця</a:t>
          </a:r>
          <a:endParaRPr lang="ru-RU" sz="2400" dirty="0">
            <a:solidFill>
              <a:schemeClr val="tx1"/>
            </a:solidFill>
          </a:endParaRPr>
        </a:p>
      </dgm:t>
    </dgm:pt>
    <dgm:pt modelId="{2F844A73-60B7-478F-9413-EF3DE37AAD80}" type="parTrans" cxnId="{071FE908-E037-42B2-A73C-D98DC674DB87}">
      <dgm:prSet/>
      <dgm:spPr/>
      <dgm:t>
        <a:bodyPr/>
        <a:lstStyle/>
        <a:p>
          <a:endParaRPr lang="ru-RU"/>
        </a:p>
      </dgm:t>
    </dgm:pt>
    <dgm:pt modelId="{52F372C6-5A22-4560-9A0A-9DE5E5453859}" type="sibTrans" cxnId="{071FE908-E037-42B2-A73C-D98DC674DB87}">
      <dgm:prSet/>
      <dgm:spPr/>
      <dgm:t>
        <a:bodyPr/>
        <a:lstStyle/>
        <a:p>
          <a:endParaRPr lang="ru-RU"/>
        </a:p>
      </dgm:t>
    </dgm:pt>
    <dgm:pt modelId="{E85B1840-D5CB-4F3B-8C1B-55A4F4CFA6B0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Вапнякове</a:t>
          </a:r>
          <a:r>
            <a:rPr lang="ru-RU" sz="2400" dirty="0" smtClean="0">
              <a:solidFill>
                <a:schemeClr val="bg2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борошно</a:t>
          </a:r>
          <a:endParaRPr lang="ru-RU" sz="2400" dirty="0">
            <a:solidFill>
              <a:schemeClr val="tx1"/>
            </a:solidFill>
          </a:endParaRPr>
        </a:p>
      </dgm:t>
    </dgm:pt>
    <dgm:pt modelId="{87B90E0C-2035-476B-A42B-AC335E4CA458}" type="parTrans" cxnId="{1E965BC1-A37D-4669-A393-D50A1BD3B4A7}">
      <dgm:prSet/>
      <dgm:spPr/>
      <dgm:t>
        <a:bodyPr/>
        <a:lstStyle/>
        <a:p>
          <a:endParaRPr lang="ru-RU"/>
        </a:p>
      </dgm:t>
    </dgm:pt>
    <dgm:pt modelId="{78E9AE03-AC5A-430F-B597-DB048F41B915}" type="sibTrans" cxnId="{1E965BC1-A37D-4669-A393-D50A1BD3B4A7}">
      <dgm:prSet/>
      <dgm:spPr/>
      <dgm:t>
        <a:bodyPr/>
        <a:lstStyle/>
        <a:p>
          <a:endParaRPr lang="ru-RU"/>
        </a:p>
      </dgm:t>
    </dgm:pt>
    <dgm:pt modelId="{361EF14E-6771-4CE0-AF30-FECF13601324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Шрот </a:t>
          </a:r>
          <a:r>
            <a:rPr lang="ru-RU" sz="2400" dirty="0" err="1" smtClean="0">
              <a:solidFill>
                <a:schemeClr val="tx1"/>
              </a:solidFill>
            </a:rPr>
            <a:t>соняшниковий</a:t>
          </a:r>
          <a:endParaRPr lang="ru-RU" sz="2400" dirty="0">
            <a:solidFill>
              <a:schemeClr val="tx1"/>
            </a:solidFill>
          </a:endParaRPr>
        </a:p>
      </dgm:t>
    </dgm:pt>
    <dgm:pt modelId="{4B4C5374-9A9F-4E53-A28C-CC6A04D90D6F}" type="parTrans" cxnId="{A8122893-C5DF-490D-BD41-1925A4275587}">
      <dgm:prSet/>
      <dgm:spPr/>
      <dgm:t>
        <a:bodyPr/>
        <a:lstStyle/>
        <a:p>
          <a:endParaRPr lang="ru-RU"/>
        </a:p>
      </dgm:t>
    </dgm:pt>
    <dgm:pt modelId="{731BABFF-6CD7-4DA3-A32C-1F10656C580C}" type="sibTrans" cxnId="{A8122893-C5DF-490D-BD41-1925A4275587}">
      <dgm:prSet/>
      <dgm:spPr/>
      <dgm:t>
        <a:bodyPr/>
        <a:lstStyle/>
        <a:p>
          <a:endParaRPr lang="ru-RU"/>
        </a:p>
      </dgm:t>
    </dgm:pt>
    <dgm:pt modelId="{AE086BF2-34C3-4C9D-817C-FF86285CC68F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Макуха </a:t>
          </a:r>
          <a:r>
            <a:rPr lang="ru-RU" sz="2400" dirty="0" err="1" smtClean="0">
              <a:solidFill>
                <a:schemeClr val="tx1"/>
              </a:solidFill>
            </a:rPr>
            <a:t>соєва</a:t>
          </a:r>
          <a:endParaRPr lang="ru-RU" sz="2400" dirty="0">
            <a:solidFill>
              <a:schemeClr val="tx1"/>
            </a:solidFill>
          </a:endParaRPr>
        </a:p>
      </dgm:t>
    </dgm:pt>
    <dgm:pt modelId="{542753BE-7B07-45A7-A816-9DE2A3CADA16}" type="parTrans" cxnId="{BA101B29-C714-43E8-8092-2532FB7CCC8E}">
      <dgm:prSet/>
      <dgm:spPr/>
      <dgm:t>
        <a:bodyPr/>
        <a:lstStyle/>
        <a:p>
          <a:endParaRPr lang="ru-RU"/>
        </a:p>
      </dgm:t>
    </dgm:pt>
    <dgm:pt modelId="{F6280B0C-9ECC-4AC2-B516-BDA953CCAE9D}" type="sibTrans" cxnId="{BA101B29-C714-43E8-8092-2532FB7CCC8E}">
      <dgm:prSet/>
      <dgm:spPr/>
      <dgm:t>
        <a:bodyPr/>
        <a:lstStyle/>
        <a:p>
          <a:endParaRPr lang="ru-RU"/>
        </a:p>
      </dgm:t>
    </dgm:pt>
    <dgm:pt modelId="{B15D50B8-A994-4F4B-A810-928DED52BE7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Кукурудза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екструдована</a:t>
          </a:r>
          <a:r>
            <a:rPr lang="ru-RU" sz="2400" dirty="0" smtClean="0">
              <a:solidFill>
                <a:schemeClr val="tx1"/>
              </a:solidFill>
            </a:rPr>
            <a:t> </a:t>
          </a:r>
          <a:endParaRPr lang="ru-RU" sz="2400" dirty="0">
            <a:solidFill>
              <a:schemeClr val="tx1"/>
            </a:solidFill>
          </a:endParaRPr>
        </a:p>
      </dgm:t>
    </dgm:pt>
    <dgm:pt modelId="{143D82BA-0A2B-425B-9D14-FFD85D1DD37B}" type="parTrans" cxnId="{35314945-ACF6-4A5C-A567-E91F772600C0}">
      <dgm:prSet/>
      <dgm:spPr/>
      <dgm:t>
        <a:bodyPr/>
        <a:lstStyle/>
        <a:p>
          <a:endParaRPr lang="ru-RU"/>
        </a:p>
      </dgm:t>
    </dgm:pt>
    <dgm:pt modelId="{85E50245-501D-4900-B0CC-AF90B708C041}" type="sibTrans" cxnId="{35314945-ACF6-4A5C-A567-E91F772600C0}">
      <dgm:prSet/>
      <dgm:spPr/>
      <dgm:t>
        <a:bodyPr/>
        <a:lstStyle/>
        <a:p>
          <a:endParaRPr lang="ru-RU"/>
        </a:p>
      </dgm:t>
    </dgm:pt>
    <dgm:pt modelId="{A048C21F-EE24-4DA5-BD57-32A3CC45E21D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err="1" smtClean="0">
              <a:solidFill>
                <a:schemeClr val="tx1"/>
              </a:solidFill>
            </a:rPr>
            <a:t>Ячмінь</a:t>
          </a:r>
          <a:r>
            <a:rPr lang="ru-RU" sz="2400" dirty="0" smtClean="0">
              <a:solidFill>
                <a:schemeClr val="bg2"/>
              </a:solidFill>
            </a:rPr>
            <a:t> </a:t>
          </a:r>
          <a:r>
            <a:rPr lang="ru-RU" sz="2400" dirty="0" err="1" smtClean="0">
              <a:solidFill>
                <a:schemeClr val="tx1"/>
              </a:solidFill>
            </a:rPr>
            <a:t>екстудований</a:t>
          </a:r>
          <a:endParaRPr lang="ru-RU" sz="2400" dirty="0">
            <a:solidFill>
              <a:schemeClr val="tx1"/>
            </a:solidFill>
          </a:endParaRPr>
        </a:p>
      </dgm:t>
    </dgm:pt>
    <dgm:pt modelId="{F5417030-1DB7-4DD9-9746-653C068CCB72}" type="parTrans" cxnId="{1E9B6535-8B26-4FB4-A804-329D521CC214}">
      <dgm:prSet/>
      <dgm:spPr/>
      <dgm:t>
        <a:bodyPr/>
        <a:lstStyle/>
        <a:p>
          <a:endParaRPr lang="ru-RU"/>
        </a:p>
      </dgm:t>
    </dgm:pt>
    <dgm:pt modelId="{D6F86913-A223-4A05-B281-569457E06DAF}" type="sibTrans" cxnId="{1E9B6535-8B26-4FB4-A804-329D521CC214}">
      <dgm:prSet/>
      <dgm:spPr/>
      <dgm:t>
        <a:bodyPr/>
        <a:lstStyle/>
        <a:p>
          <a:endParaRPr lang="ru-RU"/>
        </a:p>
      </dgm:t>
    </dgm:pt>
    <dgm:pt modelId="{5D324394-7319-454D-A58C-C2DE393DA2DE}">
      <dgm:prSet custT="1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Овес</a:t>
          </a:r>
          <a:endParaRPr lang="ru-RU" sz="2400" dirty="0">
            <a:solidFill>
              <a:schemeClr val="tx1"/>
            </a:solidFill>
          </a:endParaRPr>
        </a:p>
      </dgm:t>
    </dgm:pt>
    <dgm:pt modelId="{6EEE1936-FBFB-4ABB-84BD-0423A4B9756A}" type="parTrans" cxnId="{FDF79D1C-62A4-4E2E-A00C-D9A1493BE4A0}">
      <dgm:prSet/>
      <dgm:spPr/>
      <dgm:t>
        <a:bodyPr/>
        <a:lstStyle/>
        <a:p>
          <a:endParaRPr lang="ru-RU"/>
        </a:p>
      </dgm:t>
    </dgm:pt>
    <dgm:pt modelId="{3DEA8039-F39D-4854-9503-9C8FC84A502D}" type="sibTrans" cxnId="{FDF79D1C-62A4-4E2E-A00C-D9A1493BE4A0}">
      <dgm:prSet/>
      <dgm:spPr/>
      <dgm:t>
        <a:bodyPr/>
        <a:lstStyle/>
        <a:p>
          <a:endParaRPr lang="ru-RU"/>
        </a:p>
      </dgm:t>
    </dgm:pt>
    <dgm:pt modelId="{2BCD3A08-1F06-4234-8EE3-AF9E25A50CAB}" type="pres">
      <dgm:prSet presAssocID="{E86D7511-1A4D-4FB1-9B0A-0A674BF44D6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E634DF0-C077-4641-B623-CF22F2099DB4}" type="pres">
      <dgm:prSet presAssocID="{E86D7511-1A4D-4FB1-9B0A-0A674BF44D67}" presName="pyramid" presStyleLbl="node1" presStyleIdx="0" presStyleCnt="1" custLinFactNeighborX="-63419" custLinFactNeighborY="-306"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EF600DA0-79C8-4A6A-94C7-8913291861A4}" type="pres">
      <dgm:prSet presAssocID="{E86D7511-1A4D-4FB1-9B0A-0A674BF44D67}" presName="theList" presStyleCnt="0"/>
      <dgm:spPr/>
    </dgm:pt>
    <dgm:pt modelId="{7492B4A6-FCBA-481A-83B6-CDE0D2DE2BA8}" type="pres">
      <dgm:prSet presAssocID="{2F12C07F-515C-4280-9852-FA7A3D6A3498}" presName="aNode" presStyleLbl="fgAcc1" presStyleIdx="0" presStyleCnt="12" custScaleX="46286" custScaleY="125492" custLinFactY="-83958" custLinFactNeighborX="-3656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52DD6-123D-4703-9DD4-3323A025CDC3}" type="pres">
      <dgm:prSet presAssocID="{2F12C07F-515C-4280-9852-FA7A3D6A3498}" presName="aSpace" presStyleCnt="0"/>
      <dgm:spPr/>
    </dgm:pt>
    <dgm:pt modelId="{451D5E25-D842-4DF0-B99F-C2524DB0466A}" type="pres">
      <dgm:prSet presAssocID="{E85B1840-D5CB-4F3B-8C1B-55A4F4CFA6B0}" presName="aNode" presStyleLbl="fgAcc1" presStyleIdx="1" presStyleCnt="12" custScaleX="89669" custScaleY="111620" custLinFactY="63790" custLinFactNeighborX="-2761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572773-40A9-494A-A75C-319B36B1922E}" type="pres">
      <dgm:prSet presAssocID="{E85B1840-D5CB-4F3B-8C1B-55A4F4CFA6B0}" presName="aSpace" presStyleCnt="0"/>
      <dgm:spPr/>
    </dgm:pt>
    <dgm:pt modelId="{5CB5DADD-A982-4452-BEE4-FAE1C735F791}" type="pres">
      <dgm:prSet presAssocID="{E9F82E34-419E-4DE0-8408-78F6334CB382}" presName="aNode" presStyleLbl="fgAcc1" presStyleIdx="2" presStyleCnt="12" custScaleX="82690" custScaleY="161969" custLinFactY="946464" custLinFactNeighborX="-16235" custLinFactNeighborY="10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0EC397-E70A-4D5A-942E-99E16D5021AB}" type="pres">
      <dgm:prSet presAssocID="{E9F82E34-419E-4DE0-8408-78F6334CB382}" presName="aSpace" presStyleCnt="0"/>
      <dgm:spPr/>
    </dgm:pt>
    <dgm:pt modelId="{0372254D-6056-47CD-A1E2-51BEE739F0B8}" type="pres">
      <dgm:prSet presAssocID="{5D324394-7319-454D-A58C-C2DE393DA2DE}" presName="aNode" presStyleLbl="fgAcc1" presStyleIdx="3" presStyleCnt="12" custScaleX="37789" custScaleY="117343" custLinFactY="174877" custLinFactNeighborX="-15318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D678B-32C9-4A24-95A5-34F05E59AAF4}" type="pres">
      <dgm:prSet presAssocID="{5D324394-7319-454D-A58C-C2DE393DA2DE}" presName="aSpace" presStyleCnt="0"/>
      <dgm:spPr/>
    </dgm:pt>
    <dgm:pt modelId="{037BBF11-BE70-4651-99C9-C230537B2A90}" type="pres">
      <dgm:prSet presAssocID="{B15D50B8-A994-4F4B-A810-928DED52BE7D}" presName="aNode" presStyleLbl="fgAcc1" presStyleIdx="4" presStyleCnt="12" custLinFactY="-45308" custLinFactNeighborX="-333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31145-64E0-43A9-B201-1B1A5971E904}" type="pres">
      <dgm:prSet presAssocID="{B15D50B8-A994-4F4B-A810-928DED52BE7D}" presName="aSpace" presStyleCnt="0"/>
      <dgm:spPr/>
    </dgm:pt>
    <dgm:pt modelId="{9E1A6214-1C00-49F0-82A6-EAE9C9670D30}" type="pres">
      <dgm:prSet presAssocID="{FAEF0A42-92F7-40F6-9CE7-384E528B25E0}" presName="aNode" presStyleLbl="fgAcc1" presStyleIdx="5" presStyleCnt="12" custScaleX="44768" custScaleY="100119" custLinFactY="-521324" custLinFactNeighborX="-30948" custLinFactNeighborY="-6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06C8B-E043-4BB0-9993-B6EC6E274BCE}" type="pres">
      <dgm:prSet presAssocID="{FAEF0A42-92F7-40F6-9CE7-384E528B25E0}" presName="aSpace" presStyleCnt="0"/>
      <dgm:spPr/>
    </dgm:pt>
    <dgm:pt modelId="{4AA71FD1-CF6B-4285-B282-84ED72FF3FBA}" type="pres">
      <dgm:prSet presAssocID="{A048C21F-EE24-4DA5-BD57-32A3CC45E21D}" presName="aNode" presStyleLbl="fgAcc1" presStyleIdx="6" presStyleCnt="12" custScaleX="89766" custScaleY="122776" custLinFactY="-386337" custLinFactNeighborX="-8449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2D889-8CA9-491E-9679-A6A246DAB31F}" type="pres">
      <dgm:prSet presAssocID="{A048C21F-EE24-4DA5-BD57-32A3CC45E21D}" presName="aSpace" presStyleCnt="0"/>
      <dgm:spPr/>
    </dgm:pt>
    <dgm:pt modelId="{96E85DB6-92B0-446D-8712-54C1C044ED7D}" type="pres">
      <dgm:prSet presAssocID="{AE086BF2-34C3-4C9D-817C-FF86285CC68F}" presName="aNode" presStyleLbl="fgAcc1" presStyleIdx="7" presStyleCnt="12" custScaleX="78442" custScaleY="128641" custLinFactNeighborX="-5613" custLinFactNeighborY="936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31F5F0-605B-4C76-BC13-5C5DF2C914C7}" type="pres">
      <dgm:prSet presAssocID="{AE086BF2-34C3-4C9D-817C-FF86285CC68F}" presName="aSpace" presStyleCnt="0"/>
      <dgm:spPr/>
    </dgm:pt>
    <dgm:pt modelId="{E6BCDB02-DC40-454A-A46C-5D47E59744AD}" type="pres">
      <dgm:prSet presAssocID="{361EF14E-6771-4CE0-AF30-FECF13601324}" presName="aNode" presStyleLbl="fgAcc1" presStyleIdx="8" presStyleCnt="12" custScaleX="93917" custScaleY="188805" custLinFactY="22673" custLinFactNeighborX="849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A1DA8-944B-4829-8622-9F1243E4531C}" type="pres">
      <dgm:prSet presAssocID="{361EF14E-6771-4CE0-AF30-FECF13601324}" presName="aSpace" presStyleCnt="0"/>
      <dgm:spPr/>
    </dgm:pt>
    <dgm:pt modelId="{DEC20B22-93FF-4781-A380-6A4119F36590}" type="pres">
      <dgm:prSet presAssocID="{3FD06C44-66AC-435A-B919-A831C8AFE16D}" presName="aNode" presStyleLbl="fgAcc1" presStyleIdx="9" presStyleCnt="12" custScaleX="57515" custScaleY="139615" custLinFactY="-432836" custLinFactNeighborX="-26698" custLinFactNeighborY="-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ADE726-1381-4197-8A1B-A5B7C574099F}" type="pres">
      <dgm:prSet presAssocID="{3FD06C44-66AC-435A-B919-A831C8AFE16D}" presName="aSpace" presStyleCnt="0"/>
      <dgm:spPr/>
    </dgm:pt>
    <dgm:pt modelId="{20E1808D-4335-4276-99BB-752B5B61DC3D}" type="pres">
      <dgm:prSet presAssocID="{548D2164-9FE2-4F1C-8524-2E52F0886AAA}" presName="aNode" presStyleLbl="fgAcc1" presStyleIdx="10" presStyleCnt="12" custScaleX="91186" custScaleY="210940" custLinFactY="100000" custLinFactNeighborX="-1366" custLinFactNeighborY="180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7DD4CF-7893-4454-94C7-A7D61B58EF0B}" type="pres">
      <dgm:prSet presAssocID="{548D2164-9FE2-4F1C-8524-2E52F0886AAA}" presName="aSpace" presStyleCnt="0"/>
      <dgm:spPr/>
    </dgm:pt>
    <dgm:pt modelId="{B191863D-EF65-4BE9-BE26-0833DF3547BC}" type="pres">
      <dgm:prSet presAssocID="{1FC0820B-C572-4954-BF8D-511F9F2FF4E7}" presName="aNode" presStyleLbl="fgAcc1" presStyleIdx="11" presStyleCnt="12" custScaleY="248232" custLinFactY="117044" custLinFactNeighborX="-3332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CC1631-1210-4CFF-B82A-ED901C8E8439}" type="pres">
      <dgm:prSet presAssocID="{1FC0820B-C572-4954-BF8D-511F9F2FF4E7}" presName="aSpace" presStyleCnt="0"/>
      <dgm:spPr/>
    </dgm:pt>
  </dgm:ptLst>
  <dgm:cxnLst>
    <dgm:cxn modelId="{13631A28-86EE-4157-B43F-FE5B7D0B5BA5}" type="presOf" srcId="{A048C21F-EE24-4DA5-BD57-32A3CC45E21D}" destId="{4AA71FD1-CF6B-4285-B282-84ED72FF3FBA}" srcOrd="0" destOrd="0" presId="urn:microsoft.com/office/officeart/2005/8/layout/pyramid2"/>
    <dgm:cxn modelId="{180C1FDF-EF2B-43F0-9759-04095A2BFC4D}" srcId="{E86D7511-1A4D-4FB1-9B0A-0A674BF44D67}" destId="{548D2164-9FE2-4F1C-8524-2E52F0886AAA}" srcOrd="10" destOrd="0" parTransId="{95F773A9-356C-4EE9-88C0-5B87C41BE4F8}" sibTransId="{7CC4AFC1-231B-4CF0-9483-116FE544942B}"/>
    <dgm:cxn modelId="{EC6D0B00-2669-472A-B212-ECB9FF653C39}" type="presOf" srcId="{E85B1840-D5CB-4F3B-8C1B-55A4F4CFA6B0}" destId="{451D5E25-D842-4DF0-B99F-C2524DB0466A}" srcOrd="0" destOrd="0" presId="urn:microsoft.com/office/officeart/2005/8/layout/pyramid2"/>
    <dgm:cxn modelId="{ECEED483-372B-40E6-9023-3F2E39B0BB68}" type="presOf" srcId="{E86D7511-1A4D-4FB1-9B0A-0A674BF44D67}" destId="{2BCD3A08-1F06-4234-8EE3-AF9E25A50CAB}" srcOrd="0" destOrd="0" presId="urn:microsoft.com/office/officeart/2005/8/layout/pyramid2"/>
    <dgm:cxn modelId="{A92A8112-AA4F-4628-B464-737DE4C2D6AF}" type="presOf" srcId="{B15D50B8-A994-4F4B-A810-928DED52BE7D}" destId="{037BBF11-BE70-4651-99C9-C230537B2A90}" srcOrd="0" destOrd="0" presId="urn:microsoft.com/office/officeart/2005/8/layout/pyramid2"/>
    <dgm:cxn modelId="{4B304246-6453-43F5-A2C2-CE488D91D535}" type="presOf" srcId="{361EF14E-6771-4CE0-AF30-FECF13601324}" destId="{E6BCDB02-DC40-454A-A46C-5D47E59744AD}" srcOrd="0" destOrd="0" presId="urn:microsoft.com/office/officeart/2005/8/layout/pyramid2"/>
    <dgm:cxn modelId="{071FE908-E037-42B2-A73C-D98DC674DB87}" srcId="{E86D7511-1A4D-4FB1-9B0A-0A674BF44D67}" destId="{3FD06C44-66AC-435A-B919-A831C8AFE16D}" srcOrd="9" destOrd="0" parTransId="{2F844A73-60B7-478F-9413-EF3DE37AAD80}" sibTransId="{52F372C6-5A22-4560-9A0A-9DE5E5453859}"/>
    <dgm:cxn modelId="{A8122893-C5DF-490D-BD41-1925A4275587}" srcId="{E86D7511-1A4D-4FB1-9B0A-0A674BF44D67}" destId="{361EF14E-6771-4CE0-AF30-FECF13601324}" srcOrd="8" destOrd="0" parTransId="{4B4C5374-9A9F-4E53-A28C-CC6A04D90D6F}" sibTransId="{731BABFF-6CD7-4DA3-A32C-1F10656C580C}"/>
    <dgm:cxn modelId="{D5D2BA81-A14F-4F53-80EB-83538408F3C2}" type="presOf" srcId="{5D324394-7319-454D-A58C-C2DE393DA2DE}" destId="{0372254D-6056-47CD-A1E2-51BEE739F0B8}" srcOrd="0" destOrd="0" presId="urn:microsoft.com/office/officeart/2005/8/layout/pyramid2"/>
    <dgm:cxn modelId="{43E5B01A-D500-48D5-8E35-3D788A9A4F1B}" type="presOf" srcId="{2F12C07F-515C-4280-9852-FA7A3D6A3498}" destId="{7492B4A6-FCBA-481A-83B6-CDE0D2DE2BA8}" srcOrd="0" destOrd="0" presId="urn:microsoft.com/office/officeart/2005/8/layout/pyramid2"/>
    <dgm:cxn modelId="{BC45B24F-52B3-4C2A-B010-1BBB09DCF140}" type="presOf" srcId="{3FD06C44-66AC-435A-B919-A831C8AFE16D}" destId="{DEC20B22-93FF-4781-A380-6A4119F36590}" srcOrd="0" destOrd="0" presId="urn:microsoft.com/office/officeart/2005/8/layout/pyramid2"/>
    <dgm:cxn modelId="{E36AF289-94C8-462A-B6DE-464A678C9C17}" type="presOf" srcId="{FAEF0A42-92F7-40F6-9CE7-384E528B25E0}" destId="{9E1A6214-1C00-49F0-82A6-EAE9C9670D30}" srcOrd="0" destOrd="0" presId="urn:microsoft.com/office/officeart/2005/8/layout/pyramid2"/>
    <dgm:cxn modelId="{BEA1414A-0E2F-46E9-A66E-75720FF31B6F}" type="presOf" srcId="{1FC0820B-C572-4954-BF8D-511F9F2FF4E7}" destId="{B191863D-EF65-4BE9-BE26-0833DF3547BC}" srcOrd="0" destOrd="0" presId="urn:microsoft.com/office/officeart/2005/8/layout/pyramid2"/>
    <dgm:cxn modelId="{8473FB7B-5DB4-4FA2-A8DF-7CDCBA0ED2E3}" type="presOf" srcId="{E9F82E34-419E-4DE0-8408-78F6334CB382}" destId="{5CB5DADD-A982-4452-BEE4-FAE1C735F791}" srcOrd="0" destOrd="0" presId="urn:microsoft.com/office/officeart/2005/8/layout/pyramid2"/>
    <dgm:cxn modelId="{16F922F5-EA03-4205-8EEF-56997ACCC7E9}" srcId="{E86D7511-1A4D-4FB1-9B0A-0A674BF44D67}" destId="{E9F82E34-419E-4DE0-8408-78F6334CB382}" srcOrd="2" destOrd="0" parTransId="{4D9C6A90-9B51-48C5-A0DC-C01B02B44DF5}" sibTransId="{FCE6F65D-4407-42F9-BF8C-69598958DB6C}"/>
    <dgm:cxn modelId="{BA101B29-C714-43E8-8092-2532FB7CCC8E}" srcId="{E86D7511-1A4D-4FB1-9B0A-0A674BF44D67}" destId="{AE086BF2-34C3-4C9D-817C-FF86285CC68F}" srcOrd="7" destOrd="0" parTransId="{542753BE-7B07-45A7-A816-9DE2A3CADA16}" sibTransId="{F6280B0C-9ECC-4AC2-B516-BDA953CCAE9D}"/>
    <dgm:cxn modelId="{35314945-ACF6-4A5C-A567-E91F772600C0}" srcId="{E86D7511-1A4D-4FB1-9B0A-0A674BF44D67}" destId="{B15D50B8-A994-4F4B-A810-928DED52BE7D}" srcOrd="4" destOrd="0" parTransId="{143D82BA-0A2B-425B-9D14-FFD85D1DD37B}" sibTransId="{85E50245-501D-4900-B0CC-AF90B708C041}"/>
    <dgm:cxn modelId="{FDF79D1C-62A4-4E2E-A00C-D9A1493BE4A0}" srcId="{E86D7511-1A4D-4FB1-9B0A-0A674BF44D67}" destId="{5D324394-7319-454D-A58C-C2DE393DA2DE}" srcOrd="3" destOrd="0" parTransId="{6EEE1936-FBFB-4ABB-84BD-0423A4B9756A}" sibTransId="{3DEA8039-F39D-4854-9503-9C8FC84A502D}"/>
    <dgm:cxn modelId="{F14B87C8-6198-42E5-BD4E-1A1003564A84}" type="presOf" srcId="{548D2164-9FE2-4F1C-8524-2E52F0886AAA}" destId="{20E1808D-4335-4276-99BB-752B5B61DC3D}" srcOrd="0" destOrd="0" presId="urn:microsoft.com/office/officeart/2005/8/layout/pyramid2"/>
    <dgm:cxn modelId="{1E965BC1-A37D-4669-A393-D50A1BD3B4A7}" srcId="{E86D7511-1A4D-4FB1-9B0A-0A674BF44D67}" destId="{E85B1840-D5CB-4F3B-8C1B-55A4F4CFA6B0}" srcOrd="1" destOrd="0" parTransId="{87B90E0C-2035-476B-A42B-AC335E4CA458}" sibTransId="{78E9AE03-AC5A-430F-B597-DB048F41B915}"/>
    <dgm:cxn modelId="{E6BE6AC8-8E9F-49EF-A84E-6A8550AD730E}" srcId="{E86D7511-1A4D-4FB1-9B0A-0A674BF44D67}" destId="{2F12C07F-515C-4280-9852-FA7A3D6A3498}" srcOrd="0" destOrd="0" parTransId="{1CABF288-4FB5-4CF1-A41C-FE8F958F8A85}" sibTransId="{715BDF9A-1D5B-4DF2-A0D5-EC0A35634969}"/>
    <dgm:cxn modelId="{53742F80-1766-445F-B148-761E6843C0D9}" srcId="{E86D7511-1A4D-4FB1-9B0A-0A674BF44D67}" destId="{1FC0820B-C572-4954-BF8D-511F9F2FF4E7}" srcOrd="11" destOrd="0" parTransId="{93801A8E-D08D-43A5-8550-8BA22730C638}" sibTransId="{3BE0E3E0-29DC-4E15-88DC-0C1F1C420073}"/>
    <dgm:cxn modelId="{1E9B6535-8B26-4FB4-A804-329D521CC214}" srcId="{E86D7511-1A4D-4FB1-9B0A-0A674BF44D67}" destId="{A048C21F-EE24-4DA5-BD57-32A3CC45E21D}" srcOrd="6" destOrd="0" parTransId="{F5417030-1DB7-4DD9-9746-653C068CCB72}" sibTransId="{D6F86913-A223-4A05-B281-569457E06DAF}"/>
    <dgm:cxn modelId="{A94B8C45-E001-417F-BDED-B9D894CF9957}" type="presOf" srcId="{AE086BF2-34C3-4C9D-817C-FF86285CC68F}" destId="{96E85DB6-92B0-446D-8712-54C1C044ED7D}" srcOrd="0" destOrd="0" presId="urn:microsoft.com/office/officeart/2005/8/layout/pyramid2"/>
    <dgm:cxn modelId="{A4124521-45D6-4492-AC82-533B06AF8F43}" srcId="{E86D7511-1A4D-4FB1-9B0A-0A674BF44D67}" destId="{FAEF0A42-92F7-40F6-9CE7-384E528B25E0}" srcOrd="5" destOrd="0" parTransId="{4D7EBC3C-94D3-463E-9893-7DC699928C64}" sibTransId="{E9A5ACF1-A753-4E31-AE25-09248480E632}"/>
    <dgm:cxn modelId="{D4ACA5CC-C80D-41FB-9261-904A8CDDE2AD}" type="presParOf" srcId="{2BCD3A08-1F06-4234-8EE3-AF9E25A50CAB}" destId="{9E634DF0-C077-4641-B623-CF22F2099DB4}" srcOrd="0" destOrd="0" presId="urn:microsoft.com/office/officeart/2005/8/layout/pyramid2"/>
    <dgm:cxn modelId="{6E96F8B0-355F-4A65-8AF0-182B992773DD}" type="presParOf" srcId="{2BCD3A08-1F06-4234-8EE3-AF9E25A50CAB}" destId="{EF600DA0-79C8-4A6A-94C7-8913291861A4}" srcOrd="1" destOrd="0" presId="urn:microsoft.com/office/officeart/2005/8/layout/pyramid2"/>
    <dgm:cxn modelId="{4FFCA0C9-D0BE-4A62-9B09-09EAB3B7B1E0}" type="presParOf" srcId="{EF600DA0-79C8-4A6A-94C7-8913291861A4}" destId="{7492B4A6-FCBA-481A-83B6-CDE0D2DE2BA8}" srcOrd="0" destOrd="0" presId="urn:microsoft.com/office/officeart/2005/8/layout/pyramid2"/>
    <dgm:cxn modelId="{EF34E572-2D02-4064-B7DF-4B3C8D9E1CDB}" type="presParOf" srcId="{EF600DA0-79C8-4A6A-94C7-8913291861A4}" destId="{FCB52DD6-123D-4703-9DD4-3323A025CDC3}" srcOrd="1" destOrd="0" presId="urn:microsoft.com/office/officeart/2005/8/layout/pyramid2"/>
    <dgm:cxn modelId="{556BD449-C19A-4131-86C6-4169293A4750}" type="presParOf" srcId="{EF600DA0-79C8-4A6A-94C7-8913291861A4}" destId="{451D5E25-D842-4DF0-B99F-C2524DB0466A}" srcOrd="2" destOrd="0" presId="urn:microsoft.com/office/officeart/2005/8/layout/pyramid2"/>
    <dgm:cxn modelId="{68FAC7C4-4A54-4524-A1F3-45B84290D0EC}" type="presParOf" srcId="{EF600DA0-79C8-4A6A-94C7-8913291861A4}" destId="{62572773-40A9-494A-A75C-319B36B1922E}" srcOrd="3" destOrd="0" presId="urn:microsoft.com/office/officeart/2005/8/layout/pyramid2"/>
    <dgm:cxn modelId="{3FF4CA7B-5F92-41DC-A61D-8DB918E503B4}" type="presParOf" srcId="{EF600DA0-79C8-4A6A-94C7-8913291861A4}" destId="{5CB5DADD-A982-4452-BEE4-FAE1C735F791}" srcOrd="4" destOrd="0" presId="urn:microsoft.com/office/officeart/2005/8/layout/pyramid2"/>
    <dgm:cxn modelId="{122BACE3-9C9C-4DAD-8337-507FDCC9F359}" type="presParOf" srcId="{EF600DA0-79C8-4A6A-94C7-8913291861A4}" destId="{7F0EC397-E70A-4D5A-942E-99E16D5021AB}" srcOrd="5" destOrd="0" presId="urn:microsoft.com/office/officeart/2005/8/layout/pyramid2"/>
    <dgm:cxn modelId="{DACD7453-6853-4169-8437-3F9321E39386}" type="presParOf" srcId="{EF600DA0-79C8-4A6A-94C7-8913291861A4}" destId="{0372254D-6056-47CD-A1E2-51BEE739F0B8}" srcOrd="6" destOrd="0" presId="urn:microsoft.com/office/officeart/2005/8/layout/pyramid2"/>
    <dgm:cxn modelId="{0264070E-4E15-4DD2-B1E4-863BA117B76E}" type="presParOf" srcId="{EF600DA0-79C8-4A6A-94C7-8913291861A4}" destId="{683D678B-32C9-4A24-95A5-34F05E59AAF4}" srcOrd="7" destOrd="0" presId="urn:microsoft.com/office/officeart/2005/8/layout/pyramid2"/>
    <dgm:cxn modelId="{947F2BB6-BBA5-4554-A860-CDB8624969F4}" type="presParOf" srcId="{EF600DA0-79C8-4A6A-94C7-8913291861A4}" destId="{037BBF11-BE70-4651-99C9-C230537B2A90}" srcOrd="8" destOrd="0" presId="urn:microsoft.com/office/officeart/2005/8/layout/pyramid2"/>
    <dgm:cxn modelId="{EA98BC94-4073-469C-8B7A-6413553B2915}" type="presParOf" srcId="{EF600DA0-79C8-4A6A-94C7-8913291861A4}" destId="{17331145-64E0-43A9-B201-1B1A5971E904}" srcOrd="9" destOrd="0" presId="urn:microsoft.com/office/officeart/2005/8/layout/pyramid2"/>
    <dgm:cxn modelId="{11F6F2E1-6CF1-4D0E-AE6E-006D96F8D9F4}" type="presParOf" srcId="{EF600DA0-79C8-4A6A-94C7-8913291861A4}" destId="{9E1A6214-1C00-49F0-82A6-EAE9C9670D30}" srcOrd="10" destOrd="0" presId="urn:microsoft.com/office/officeart/2005/8/layout/pyramid2"/>
    <dgm:cxn modelId="{1B8E08EA-71AC-448A-8558-D03D5B304E23}" type="presParOf" srcId="{EF600DA0-79C8-4A6A-94C7-8913291861A4}" destId="{9B806C8B-E043-4BB0-9993-B6EC6E274BCE}" srcOrd="11" destOrd="0" presId="urn:microsoft.com/office/officeart/2005/8/layout/pyramid2"/>
    <dgm:cxn modelId="{1A36FAD3-78C8-4D5F-B5D3-A93B28A0AB15}" type="presParOf" srcId="{EF600DA0-79C8-4A6A-94C7-8913291861A4}" destId="{4AA71FD1-CF6B-4285-B282-84ED72FF3FBA}" srcOrd="12" destOrd="0" presId="urn:microsoft.com/office/officeart/2005/8/layout/pyramid2"/>
    <dgm:cxn modelId="{289FFA45-F7AB-4EEA-8604-8CC60FBDEB4C}" type="presParOf" srcId="{EF600DA0-79C8-4A6A-94C7-8913291861A4}" destId="{1CA2D889-8CA9-491E-9679-A6A246DAB31F}" srcOrd="13" destOrd="0" presId="urn:microsoft.com/office/officeart/2005/8/layout/pyramid2"/>
    <dgm:cxn modelId="{90607DF8-13FF-4BE5-B195-6DD41E2CA4D1}" type="presParOf" srcId="{EF600DA0-79C8-4A6A-94C7-8913291861A4}" destId="{96E85DB6-92B0-446D-8712-54C1C044ED7D}" srcOrd="14" destOrd="0" presId="urn:microsoft.com/office/officeart/2005/8/layout/pyramid2"/>
    <dgm:cxn modelId="{66470117-45AC-4637-9DE3-78E4F4F54839}" type="presParOf" srcId="{EF600DA0-79C8-4A6A-94C7-8913291861A4}" destId="{DB31F5F0-605B-4C76-BC13-5C5DF2C914C7}" srcOrd="15" destOrd="0" presId="urn:microsoft.com/office/officeart/2005/8/layout/pyramid2"/>
    <dgm:cxn modelId="{FEAC4511-8952-475E-92E6-BC3E1AF19A18}" type="presParOf" srcId="{EF600DA0-79C8-4A6A-94C7-8913291861A4}" destId="{E6BCDB02-DC40-454A-A46C-5D47E59744AD}" srcOrd="16" destOrd="0" presId="urn:microsoft.com/office/officeart/2005/8/layout/pyramid2"/>
    <dgm:cxn modelId="{76AB5FF7-0616-4E9E-9641-5E1F7F535489}" type="presParOf" srcId="{EF600DA0-79C8-4A6A-94C7-8913291861A4}" destId="{59AA1DA8-944B-4829-8622-9F1243E4531C}" srcOrd="17" destOrd="0" presId="urn:microsoft.com/office/officeart/2005/8/layout/pyramid2"/>
    <dgm:cxn modelId="{F91A49F3-4F56-4E36-A16F-54BF9EA0A8C4}" type="presParOf" srcId="{EF600DA0-79C8-4A6A-94C7-8913291861A4}" destId="{DEC20B22-93FF-4781-A380-6A4119F36590}" srcOrd="18" destOrd="0" presId="urn:microsoft.com/office/officeart/2005/8/layout/pyramid2"/>
    <dgm:cxn modelId="{AE4ACFCA-3C7E-4911-9158-6337618F372D}" type="presParOf" srcId="{EF600DA0-79C8-4A6A-94C7-8913291861A4}" destId="{BEADE726-1381-4197-8A1B-A5B7C574099F}" srcOrd="19" destOrd="0" presId="urn:microsoft.com/office/officeart/2005/8/layout/pyramid2"/>
    <dgm:cxn modelId="{A62578B8-A04F-416C-8469-F3E1E871A0B6}" type="presParOf" srcId="{EF600DA0-79C8-4A6A-94C7-8913291861A4}" destId="{20E1808D-4335-4276-99BB-752B5B61DC3D}" srcOrd="20" destOrd="0" presId="urn:microsoft.com/office/officeart/2005/8/layout/pyramid2"/>
    <dgm:cxn modelId="{E61B4C0D-0B18-48C4-8790-F13C0041898A}" type="presParOf" srcId="{EF600DA0-79C8-4A6A-94C7-8913291861A4}" destId="{867DD4CF-7893-4454-94C7-A7D61B58EF0B}" srcOrd="21" destOrd="0" presId="urn:microsoft.com/office/officeart/2005/8/layout/pyramid2"/>
    <dgm:cxn modelId="{A3B5FF1D-503B-4B40-B216-0A4B3BA8077D}" type="presParOf" srcId="{EF600DA0-79C8-4A6A-94C7-8913291861A4}" destId="{B191863D-EF65-4BE9-BE26-0833DF3547BC}" srcOrd="22" destOrd="0" presId="urn:microsoft.com/office/officeart/2005/8/layout/pyramid2"/>
    <dgm:cxn modelId="{26EA2A31-E3CC-48A9-A895-D9DAC514C802}" type="presParOf" srcId="{EF600DA0-79C8-4A6A-94C7-8913291861A4}" destId="{3BCC1631-1210-4CFF-B82A-ED901C8E8439}" srcOrd="2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99AA4-8C96-479C-837B-08028011C670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F7D8F-7084-4F8F-8175-5DC1FFB6CE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75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F7D8F-7084-4F8F-8175-5DC1FFB6CE38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78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3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95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429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34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55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31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5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84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16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9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77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psvpsv.at.ua/" TargetMode="External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7367" y="836712"/>
            <a:ext cx="8215064" cy="19133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ІННОВАЦІЙНІ ТЕХНОЛОГІЇ ВИРОЩУВАННЯ І ПЕРЕРОБКИ РИБИ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СПЕЦІАЛІСТИ ДЕРЖПРОДСПОЖИВСЛУЖБИ ВИВЧАЛИ ЕПІЗООТИЧНУ СИТУАЦІЮ ТА ШЛЯХИ  ПРОФІЛАКТИКИ ЗАХВОРЮВАНЬ В АКВАКУЛЬТУРІ УКРАЇ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57793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Аквакультура: з чого розпочати?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868325" cy="29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37444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10 %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виловленої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поширені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вітчизняному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ставковому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користуються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певним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попитом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групі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середніми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доходами </a:t>
            </a:r>
          </a:p>
          <a:p>
            <a:pPr lvl="0" algn="just">
              <a:defRPr/>
            </a:pPr>
            <a:r>
              <a:rPr lang="ru-RU" sz="2400" dirty="0" smtClean="0"/>
              <a:t>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Продам/купити риба товарна жива: короп товстолоб — Agro-Ukra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792999" cy="479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84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645974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оцінкою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Продовольчої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сільськогосподарської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ООН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ФАО)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50 %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одержують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рибальства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решту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80928"/>
            <a:ext cx="4116076" cy="2416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41" y="2704958"/>
            <a:ext cx="3632823" cy="243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5661248"/>
            <a:ext cx="2449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традиційне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рибальство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5476582"/>
            <a:ext cx="146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аквакультура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2833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889844"/>
            <a:ext cx="79208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категорії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Вінниччини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штучні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ставки,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Рибна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галузь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представлена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суб’єктами рибництва, що ведуть свою діяльність на водній акваторії до 10 га, працюють у режимі спеціальних товарних рибних господарств,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суб’єктами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що займаються аквакультурою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повним виробничим циклом відтворення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Рибогосподарське використання водойм області зосереджено на впровадженні типової технології тепловодного ставового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рибництва екстенсивної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напівінтенсивної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форм із залученням типової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полікультури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коропа та рослиноїдних риб.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25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124744"/>
            <a:ext cx="78488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Садкові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водосховищах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та озерах 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новим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типом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рибницьких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господарств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Вони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створюються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сприятливим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фізико-хімічним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режимом води.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потребують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незначного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землевідведення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підсобних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жилих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приміщень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Рекомендованими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садках є: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амур,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строкатий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бестер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буфало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канальний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райдужна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форель,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вугор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форелеокунь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тиляпії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25750" y="3405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825750" y="2354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4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560" y="187456"/>
            <a:ext cx="5040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культивованих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гідробіонтів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складає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строкатий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гібрид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товстолобів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амур, щука, судак, сом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європейський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07_1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70857"/>
            <a:ext cx="2520280" cy="16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Толстолобик белый — рыба семейства карповых, Hypophthalmichthys molitri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Рыба толстолобик: описание, фото, места обит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36912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Толстолобик пёстрый — рыба семейства карповых, Hypophthalmichthys nobil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ак выглядит толстолобик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7" y="4248513"/>
            <a:ext cx="3348633" cy="146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Білий амур (Ctenopharyngodon idella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1" b="8500"/>
          <a:stretch/>
        </p:blipFill>
        <p:spPr bwMode="auto">
          <a:xfrm>
            <a:off x="121582" y="3140968"/>
            <a:ext cx="3646124" cy="16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Риба Щу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0" t="23893" r="6280" b="22158"/>
          <a:stretch/>
        </p:blipFill>
        <p:spPr bwMode="auto">
          <a:xfrm>
            <a:off x="-217843" y="4778472"/>
            <a:ext cx="3184403" cy="171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rivnefish.com/s3/dc6a7-3088-post/featured_image/thumb_ns-75aa4b8f4cf3edc9ff01d9b249f7132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11957"/>
            <a:ext cx="309562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Сом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1"/>
          <a:stretch/>
        </p:blipFill>
        <p:spPr bwMode="auto">
          <a:xfrm>
            <a:off x="3059832" y="5249767"/>
            <a:ext cx="3157426" cy="160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019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83787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За типом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поділяють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914400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  <a:tabLst>
                <a:tab pos="536575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Хижаків,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фільтраторів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рослинноїдних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всеїдних,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бентофагів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1998" y="2314753"/>
            <a:ext cx="3581401" cy="1351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Documents and Settings\Admin\Рабочий стол\52311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733800"/>
            <a:ext cx="3581400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  <a:bevelB w="0" h="0"/>
          </a:sp3d>
        </p:spPr>
      </p:pic>
      <p:pic>
        <p:nvPicPr>
          <p:cNvPr id="2053" name="Picture 5" descr="C:\Documents and Settings\Admin\Рабочий стол\ka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09800"/>
            <a:ext cx="3588397" cy="152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AutoShape 2" descr="Результат пошуку зображень за запитом &quot;стерляд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3" name="AutoShape 4" descr="Результат пошуку зображень за запитом &quot;стерлядь&quot;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456582"/>
            <a:ext cx="3581401" cy="14014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Александр\Downloads\Амур Б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657600"/>
            <a:ext cx="3581400" cy="1544478"/>
          </a:xfrm>
          <a:prstGeom prst="rect">
            <a:avLst/>
          </a:prstGeom>
          <a:noFill/>
        </p:spPr>
      </p:pic>
      <p:pic>
        <p:nvPicPr>
          <p:cNvPr id="2050" name="Picture 2" descr="C:\Users\Александр\Downloads\Ч Амур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5105400"/>
            <a:ext cx="3581400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5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883" y="534857"/>
            <a:ext cx="82726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Аквакультура за виробництва видів, які не потребують використання кормів містить 8,8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тонн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риб-фільтраторів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– білого та строкатого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товстолобів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Коропові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риби-фільтратори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вирощуються у багатовидових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полікультурах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Це дає змогу збільшити об’єми виробництва риби через природні корми та покращити якість води у виробничій системі через зменшення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евтрофікації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Останнім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часом 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ють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иб-фільтраторів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веслоноса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Аквакультура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виглядає дуже перспективно, особливо для всеїдних видів: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тиляпії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канального і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кларієвого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сома,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коропа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33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1230" y="692697"/>
            <a:ext cx="5182390" cy="218319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47 % рибних господарств вирощують </a:t>
            </a:r>
            <a:r>
              <a:rPr lang="uk-UA" b="1" dirty="0" smtClean="0"/>
              <a:t>коропа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0962" name="Picture 2" descr="ᐈ Короп звичайний (Cyprinus carpio) | Discover.in.ua"/>
          <p:cNvPicPr>
            <a:picLocks noChangeAspect="1" noChangeArrowheads="1"/>
          </p:cNvPicPr>
          <p:nvPr/>
        </p:nvPicPr>
        <p:blipFill rotWithShape="1">
          <a:blip r:embed="rId2" cstate="print"/>
          <a:srcRect t="17381" b="9978"/>
          <a:stretch/>
        </p:blipFill>
        <p:spPr bwMode="auto">
          <a:xfrm>
            <a:off x="5580112" y="486512"/>
            <a:ext cx="3420380" cy="1607128"/>
          </a:xfrm>
          <a:prstGeom prst="rect">
            <a:avLst/>
          </a:prstGeom>
          <a:noFill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45484" y="1916832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Характер живлення: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харчується організмами з дна водойми.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Екологія нересту: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фітофіл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(відкладає клейку ікру на рослини)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 у південних районах - 3-4 роки, у Поліссі 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Лісостепі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– 4-5 роках життя. Самці дозрівають на 1 рік пізніше за самок.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– у травні за стійкої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води не нижче 18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Висока плодючість від 300-600 тис. до 1,5 млн. ікринок і більше.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Білий Амур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4502" y="-179205"/>
            <a:ext cx="3616010" cy="1808005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395536" y="1626809"/>
            <a:ext cx="8496944" cy="34563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Макрофітофаг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живлення вищою водяною рослинністю.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ікра розвивається плаваючи в товщі води.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 настає у віці від 4-5 р.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 до 800 тис. ікринок.</a:t>
            </a: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9641" y="369555"/>
            <a:ext cx="1768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Білий амур</a:t>
            </a:r>
          </a:p>
        </p:txBody>
      </p:sp>
    </p:spTree>
    <p:extLst>
      <p:ext uri="{BB962C8B-B14F-4D97-AF65-F5344CB8AC3E}">
        <p14:creationId xmlns:p14="http://schemas.microsoft.com/office/powerpoint/2010/main" val="4273956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4399657" cy="74838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Чорний амур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Черный амур. Сайт о животных. PiLif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AutoShape 4" descr="Амур чёрный - калорийность, полезные свойства, польза и вред, описание -  Calorizator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-25338"/>
            <a:ext cx="3958039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460375" y="1810866"/>
            <a:ext cx="8229600" cy="4176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Молюскофаг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Статевозрілий - від 4-5 р. до 7-10 р. залежно від кліматичної зони.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понад 500 тис. ікринок.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0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908720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ПЛАН</a:t>
            </a:r>
          </a:p>
          <a:p>
            <a:pPr algn="ctr"/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Сучасний стан рибництва в Україні та світі.</a:t>
            </a: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Інноваційні підходи у вирощуванні риби.</a:t>
            </a:r>
          </a:p>
          <a:p>
            <a:pPr marL="342900" indent="-342900" algn="just">
              <a:buAutoNum type="arabicPeriod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Інновації у переробці риби  </a:t>
            </a:r>
          </a:p>
          <a:p>
            <a:pPr marL="342900" indent="-342900" algn="just">
              <a:buAutoNum type="arabicPeriod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ферма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Ізраїлі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Курс: Рибогосподарська меліорація та проектування (Тунік А. Г.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468" y="3717032"/>
            <a:ext cx="4151784" cy="272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40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6463"/>
            <a:ext cx="2746648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Білий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Белый толстолобик / Образ жизни / Способы л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4624"/>
            <a:ext cx="3368375" cy="1894711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502863" y="1556792"/>
            <a:ext cx="8229600" cy="33123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Фітопланктофаг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4-5 р. в південних областях, 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7-9 р. в північних.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- 1-1,5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ікринок, робоча плодючість 350-500 тис. ікринок.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6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Строкатий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товстолоб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Строкатий Товстолобик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60648"/>
            <a:ext cx="4372744" cy="2186372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83568" y="2276872"/>
            <a:ext cx="8229600" cy="54158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Зоофітопланктофаг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Пелагофіл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4-5 р. (5-6 р. у південних районах, 8-9 р. – у північних)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ікр., робоча 500 тис. ікр.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32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60338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/>
              <a:t>Лящ</a:t>
            </a:r>
            <a:endParaRPr lang="ru-RU" b="1" dirty="0"/>
          </a:p>
        </p:txBody>
      </p:sp>
      <p:sp>
        <p:nvSpPr>
          <p:cNvPr id="17410" name="AutoShape 2" descr="Лящ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4" name="Picture 6" descr="Лящ — Вікіпед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929" y="22256"/>
            <a:ext cx="3134374" cy="1961826"/>
          </a:xfrm>
          <a:prstGeom prst="rect">
            <a:avLst/>
          </a:prstGeom>
          <a:noFill/>
        </p:spPr>
      </p:pic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558064" y="1268760"/>
            <a:ext cx="8229600" cy="49685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Зообентофаг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75 см, маса 6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довжина 25 см, маса 350 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3-5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порційний, весняно-літній за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15-20 </a:t>
            </a:r>
            <a:r>
              <a:rPr lang="uk-UA" sz="2400" baseline="30000" dirty="0" err="1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Робоча плодючість 200 тис. ікринок.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00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60338"/>
            <a:ext cx="3528392" cy="1143000"/>
          </a:xfrm>
        </p:spPr>
        <p:txBody>
          <a:bodyPr/>
          <a:lstStyle/>
          <a:p>
            <a:pPr algn="ctr"/>
            <a:r>
              <a:rPr lang="uk-UA" b="1" dirty="0" smtClean="0"/>
              <a:t>Судак</a:t>
            </a:r>
            <a:endParaRPr lang="ru-RU" b="1" dirty="0"/>
          </a:p>
        </p:txBody>
      </p:sp>
      <p:sp>
        <p:nvSpPr>
          <p:cNvPr id="14338" name="AutoShape 2" descr="Судак Обыкновенный - Fishing Planet W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2" name="Picture 6" descr="Судак Обыкновенный - Fishing Planet Wi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-137675"/>
            <a:ext cx="4876800" cy="2438400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59918" y="1484784"/>
            <a:ext cx="8229600" cy="489654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Хижак. Канібал. Добре бачить в напівтемряві. Полює зграями у сутінках.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до 130 см, маса до 20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довжина 40-55 см, маса 1-1,25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Особливість: відсутні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міжм’язеві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кісточки.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3-4 р.</a:t>
            </a:r>
          </a:p>
          <a:p>
            <a:pPr marL="0" indent="0" algn="just"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1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ікринок, робоча плодючість - 200 тис.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622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02433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ТИЛЯПІЯ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AutoShape 2" descr="Тиляпия нильск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 descr="Тиляпия нильска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Тиляпия нильск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76672"/>
            <a:ext cx="3084611" cy="169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57200" y="1151779"/>
            <a:ext cx="868680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Більшість видів – рослиноїдні.</a:t>
            </a:r>
          </a:p>
          <a:p>
            <a:pPr marL="0" indent="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Статевозрілі – у 6 міс.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 вибагливі до якості води.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Ефективно поїдають різні корми.</a:t>
            </a:r>
          </a:p>
          <a:p>
            <a:pPr marL="514350" indent="-514350" algn="just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Теплолюбива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риба - гине за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10-12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Може розмножуватися кілька разів на рік (кожні 2-3 міс.).</a:t>
            </a:r>
          </a:p>
          <a:p>
            <a:pPr marL="514350" indent="-51435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Самці охороняють гніздо, переносять мальків у роті, стають агресивними.</a:t>
            </a:r>
          </a:p>
        </p:txBody>
      </p:sp>
    </p:spTree>
    <p:extLst>
      <p:ext uri="{BB962C8B-B14F-4D97-AF65-F5344CB8AC3E}">
        <p14:creationId xmlns:p14="http://schemas.microsoft.com/office/powerpoint/2010/main" val="3265563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2736304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Щука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4" descr="Щуки — Википед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9840"/>
            <a:ext cx="3916712" cy="1438045"/>
          </a:xfrm>
          <a:prstGeom prst="rect">
            <a:avLst/>
          </a:prstGeom>
          <a:noFill/>
        </p:spPr>
      </p:pic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Хижак, полює із засідки. Канібал.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Максимальні розміри: довжина 1,5 м, маса 35 кг.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Промислові розміри: від 40 см і ваги від 400 г.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3-5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рано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навесніза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3-6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Відкладає ікру на торішню рослинність.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до 215 тис. ікринок, робоча плодючість 20-35 тис. ікринок.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9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384376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Європейський сом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Сом європейський | Федерація риболовного спорту Волинської області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2697" y="260648"/>
            <a:ext cx="3928706" cy="2088232"/>
          </a:xfrm>
          <a:prstGeom prst="rect">
            <a:avLst/>
          </a:prstGeom>
          <a:noFill/>
        </p:spPr>
      </p:pic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52718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Може споживати штучні корми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Досягає статевої зрілості в штучних умовах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Значні щільності посадки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Невибагливий до якості води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Витримує низькі концентрації кисню.</a:t>
            </a:r>
          </a:p>
          <a:p>
            <a:pPr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парний, присутня турбота про потомство.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3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260648"/>
            <a:ext cx="3816234" cy="114300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Канальний сом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AutoShape 2" descr="Сом канальный — рыба семейства икталуровых, Ictalurus punctat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Канальный сомик, описание, места обитания и л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Канальный сомик, описание, места обитания и ловл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Рыба Сом канальный места обитания питания нереста и ловл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3945077" cy="1510965"/>
          </a:xfrm>
          <a:prstGeom prst="rect">
            <a:avLst/>
          </a:prstGeom>
          <a:noFill/>
        </p:spPr>
      </p:pic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683568" y="1771613"/>
            <a:ext cx="8229600" cy="52718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ранньому віці –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поліфаг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пізніше – хижак.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Нерест в укриттях.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Статева зрілість: 5-8 р.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Плодючість - понад 60 тис. ікринок.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177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.pro-fish.com.ua/images/189/189-3-1-685x3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8680"/>
            <a:ext cx="3262313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81106" y="798832"/>
            <a:ext cx="1469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39776"/>
            <a:ext cx="82089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Живлення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планктонофаг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Довжина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тулуба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м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вагою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90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кг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Практично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третю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тіла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становить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схожість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веслом.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нереститься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кожен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періодами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років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відкласти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декількох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декількох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сотень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тисяч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ікринок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Самки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ікру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 12-14 р.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Веслоніс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прожити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028" name="Picture 4" descr="Ікра веслоноса імітація - фото 1 - id-p12359006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992" y="5229200"/>
            <a:ext cx="3512007" cy="153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633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/>
          <p:cNvSpPr txBox="1">
            <a:spLocks/>
          </p:cNvSpPr>
          <p:nvPr/>
        </p:nvSpPr>
        <p:spPr>
          <a:xfrm>
            <a:off x="482964" y="762885"/>
            <a:ext cx="8352928" cy="3890251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2" marR="4453">
              <a:spcBef>
                <a:spcPts val="88"/>
              </a:spcBef>
            </a:pP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Типи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spc="-4" dirty="0" err="1" smtClean="0"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400" b="1" i="1" spc="-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аквакультурі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8307" marR="69572" indent="-277732" algn="just">
              <a:lnSpc>
                <a:spcPct val="110100"/>
              </a:lnSpc>
              <a:spcBef>
                <a:spcPts val="1480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spc="4" dirty="0" err="1" smtClean="0">
                <a:latin typeface="Times New Roman" pitchFamily="18" charset="0"/>
                <a:cs typeface="Times New Roman" pitchFamily="18" charset="0"/>
              </a:rPr>
              <a:t>Біотехнологічні</a:t>
            </a:r>
            <a:r>
              <a:rPr lang="ru-RU" sz="2400" b="1" spc="4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культивування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06674" marR="4453" indent="-296099" algn="just">
              <a:lnSpc>
                <a:spcPct val="90300"/>
              </a:lnSpc>
              <a:spcBef>
                <a:spcPts val="500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Технічні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пов’язані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спеціальним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устаткуванням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приладами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виконання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біотехнологічних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 smtClean="0">
                <a:latin typeface="Times New Roman" pitchFamily="18" charset="0"/>
                <a:cs typeface="Times New Roman" pitchFamily="18" charset="0"/>
              </a:rPr>
              <a:t>прийомів</a:t>
            </a:r>
            <a:r>
              <a:rPr lang="ru-RU"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06674" marR="232093" indent="-296099" algn="just">
              <a:lnSpc>
                <a:spcPct val="90300"/>
              </a:lnSpc>
              <a:spcBef>
                <a:spcPts val="491"/>
              </a:spcBef>
              <a:buClr>
                <a:srgbClr val="FF0000"/>
              </a:buClr>
              <a:buSzPct val="57446"/>
              <a:buFont typeface="Wingdings"/>
              <a:buChar char=""/>
              <a:tabLst>
                <a:tab pos="306674" algn="l"/>
                <a:tab pos="307231" algn="l"/>
              </a:tabLst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організаційно-управлінські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спрямовані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економічних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показників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400" spc="-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логістики</a:t>
            </a:r>
            <a:r>
              <a:rPr lang="ru-RU" sz="2400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1132" marR="4453" algn="just">
              <a:spcBef>
                <a:spcPts val="88"/>
              </a:spcBef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8"/>
          <p:cNvSpPr/>
          <p:nvPr/>
        </p:nvSpPr>
        <p:spPr>
          <a:xfrm>
            <a:off x="5140176" y="4365104"/>
            <a:ext cx="3672408" cy="23932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9"/>
          <p:cNvSpPr/>
          <p:nvPr/>
        </p:nvSpPr>
        <p:spPr>
          <a:xfrm>
            <a:off x="335004" y="4398772"/>
            <a:ext cx="4176464" cy="232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624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864096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ЛІТЕРАТУРА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Трофимчук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А.М., Гриневич Н.Є.,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Трофимчук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М.І.,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Куновський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Ю.В., Бондар О.С., Ткаченко О.В., Савчук О.В. Сучасний стан і тенденції розвитку рибництва в Україні та світі.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Збірник наукових праць «Технологія виробництва і переробки продукції тваринництва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2021. № 2. С. 123–133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Михальчишина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Л.,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Синенок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І. Стратегічні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напрями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розвитку аквакультури в Україні.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Біоекономіка та аграрний бізнес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2020. Т. 11. № 2. С. 72–85.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Чемерис В.А., Душка В.І., Максим В.Л. Стан та перспективи розвитку аквакультури в Україні.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Науковий вісник Львівського національного університету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ветеринарної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медицини та біотехнологій імені С.З.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Ґжицького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Економічні науки.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2016. Т. 18. № 2. С. 169–175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Борн Д. Рибна ферма.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National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Geographic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2014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6 (15). С. 64–84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Гриневич Н. Є. Особливості використання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біофільтрів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різними типами наповнювача в установках замкнутого водопостачання в аквакультурі.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Науковий вісник Львівського національного університету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ветеринарної </a:t>
            </a:r>
            <a:r>
              <a:rPr lang="uk-UA" i="1" dirty="0">
                <a:latin typeface="Times New Roman" pitchFamily="18" charset="0"/>
                <a:cs typeface="Times New Roman" pitchFamily="18" charset="0"/>
              </a:rPr>
              <a:t>медицини та біотехнологій імені. С. З. </a:t>
            </a:r>
            <a:r>
              <a:rPr lang="uk-UA" i="1" dirty="0" err="1">
                <a:latin typeface="Times New Roman" pitchFamily="18" charset="0"/>
                <a:cs typeface="Times New Roman" pitchFamily="18" charset="0"/>
              </a:rPr>
              <a:t>Ґжицького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Т. 18. № 3 (70). С. 57–61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Кваша С.М., Вдовенко Н.М.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Аквакультурне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наукових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експериментів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масштабів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Інвестиції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: практика та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досвід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2011. № 20. С. 7–11.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аквакультуру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: Закон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2012 р. № 5293-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Верховна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офіційний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вебсайт.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URL: https://zakon.rada.gov.ua/laws/ show/5293-17#Text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звернення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16.11.2021).</a:t>
            </a: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14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Бізнес на розведенні риби - як розводити рибу на прод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267" y="260648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41508"/>
            <a:ext cx="4961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вирішення</a:t>
            </a:r>
            <a:r>
              <a:rPr lang="ru-RU" sz="2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селекційно-племінних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програм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-5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цінними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об’єктами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селекційно-племінна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з 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коропами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рибами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далекосхідного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веслоносом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осетровими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рибами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лососевими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видами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Как разработать техническое задание на проектирование рыбохозяйственного  предприятия - fishindustry.com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31" y="2387778"/>
            <a:ext cx="3352353" cy="223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В Україні планують відновити популяції осетрових видів риб | BIZAG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235" y="4653902"/>
            <a:ext cx="344442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42"/>
          <p:cNvSpPr txBox="1"/>
          <p:nvPr/>
        </p:nvSpPr>
        <p:spPr>
          <a:xfrm>
            <a:off x="401057" y="5065823"/>
            <a:ext cx="4518743" cy="15664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535" marR="138430" algn="just">
              <a:lnSpc>
                <a:spcPct val="101299"/>
              </a:lnSpc>
              <a:spcBef>
                <a:spcPts val="95"/>
              </a:spcBef>
            </a:pPr>
            <a:r>
              <a:rPr sz="2000" spc="10" dirty="0">
                <a:latin typeface="Times New Roman" pitchFamily="18" charset="0"/>
                <a:cs typeface="Times New Roman" pitchFamily="18" charset="0"/>
              </a:rPr>
              <a:t>Значну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увагу слід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приділяти 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годівлі </a:t>
            </a:r>
            <a:r>
              <a:rPr sz="2000" spc="5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 err="1" smtClean="0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uk-UA" sz="2000" spc="5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sz="20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собівартість 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продукції за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рахунок кормів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структурі матеріальних витрат  досягає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50–70%.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78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00808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найважливішим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питання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годівлі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фермах.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інтенсивного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повнораціонні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корми: 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борошно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(25 %),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жир (5 %),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зернові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компоненти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борошно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жир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виробляють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кормової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(сардин).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8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 txBox="1"/>
          <p:nvPr/>
        </p:nvSpPr>
        <p:spPr>
          <a:xfrm>
            <a:off x="251519" y="930031"/>
            <a:ext cx="7304741" cy="3196166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353983" marR="4453">
              <a:lnSpc>
                <a:spcPct val="100499"/>
              </a:lnSpc>
              <a:spcBef>
                <a:spcPts val="83"/>
              </a:spcBef>
            </a:pP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200" b="1" i="1" dirty="0" err="1" smtClean="0">
                <a:latin typeface="Times New Roman" pitchFamily="18" charset="0"/>
                <a:cs typeface="Times New Roman" pitchFamily="18" charset="0"/>
              </a:rPr>
              <a:t>учасні</a:t>
            </a:r>
            <a:r>
              <a:rPr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i="1" spc="4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200" b="1" i="1" dirty="0" err="1">
                <a:latin typeface="Times New Roman" pitchFamily="18" charset="0"/>
                <a:cs typeface="Times New Roman" pitchFamily="18" charset="0"/>
              </a:rPr>
              <a:t>високоефективні</a:t>
            </a:r>
            <a:r>
              <a:rPr sz="2200" b="1" i="1" spc="-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b="1" i="1" dirty="0" err="1" smtClean="0">
                <a:latin typeface="Times New Roman" pitchFamily="18" charset="0"/>
                <a:cs typeface="Times New Roman" pitchFamily="18" charset="0"/>
              </a:rPr>
              <a:t>продукти</a:t>
            </a:r>
            <a:r>
              <a:rPr lang="uk-UA" sz="2200" b="1" i="1" dirty="0" smtClean="0">
                <a:latin typeface="Times New Roman" pitchFamily="18" charset="0"/>
                <a:cs typeface="Times New Roman" pitchFamily="18" charset="0"/>
              </a:rPr>
              <a:t> у рибництві</a:t>
            </a:r>
            <a:r>
              <a:rPr sz="2200" b="1" i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9"/>
              </a:spcBef>
            </a:pP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indent="-296099"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кормові</a:t>
            </a:r>
            <a:r>
              <a:rPr sz="2200" spc="-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добавки,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4236668" indent="-296099">
              <a:lnSpc>
                <a:spcPts val="1867"/>
              </a:lnSpc>
              <a:spcBef>
                <a:spcPts val="443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 err="1" smtClean="0">
                <a:latin typeface="Times New Roman" pitchFamily="18" charset="0"/>
                <a:cs typeface="Times New Roman" pitchFamily="18" charset="0"/>
              </a:rPr>
              <a:t>засоби</a:t>
            </a:r>
            <a:r>
              <a:rPr lang="uk-UA" sz="22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-48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200" spc="4" dirty="0" smtClean="0">
                <a:latin typeface="Times New Roman" pitchFamily="18" charset="0"/>
                <a:cs typeface="Times New Roman" pitchFamily="18" charset="0"/>
              </a:rPr>
              <a:t>рофілактики  </a:t>
            </a:r>
            <a:r>
              <a:rPr sz="2200" spc="-4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 err="1" smtClean="0">
                <a:latin typeface="Times New Roman" pitchFamily="18" charset="0"/>
                <a:cs typeface="Times New Roman" pitchFamily="18" charset="0"/>
              </a:rPr>
              <a:t>мікотоксикозів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4029065" indent="-296099">
              <a:spcBef>
                <a:spcPts val="402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підкислювачі </a:t>
            </a:r>
            <a:r>
              <a:rPr sz="2200" spc="9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22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хімічні 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консерванти,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indent="-296099">
              <a:spcBef>
                <a:spcPts val="192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фітогеники, пробіотики,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06674" marR="3712372" indent="-296099">
              <a:lnSpc>
                <a:spcPts val="1867"/>
              </a:lnSpc>
              <a:spcBef>
                <a:spcPts val="438"/>
              </a:spcBef>
              <a:buClr>
                <a:srgbClr val="FF0000"/>
              </a:buClr>
              <a:buSzPct val="58974"/>
              <a:buFont typeface="Wingdings"/>
              <a:buChar char=""/>
              <a:tabLst>
                <a:tab pos="306674" algn="l"/>
                <a:tab pos="307231" algn="l"/>
              </a:tabLst>
            </a:pPr>
            <a:r>
              <a:rPr sz="2200" spc="4" dirty="0">
                <a:latin typeface="Times New Roman" pitchFamily="18" charset="0"/>
                <a:cs typeface="Times New Roman" pitchFamily="18" charset="0"/>
              </a:rPr>
              <a:t>дріжджі </a:t>
            </a:r>
            <a:r>
              <a:rPr sz="2200" spc="9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продукти на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їх 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основі,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" dirty="0">
                <a:latin typeface="Times New Roman" pitchFamily="18" charset="0"/>
                <a:cs typeface="Times New Roman" pitchFamily="18" charset="0"/>
              </a:rPr>
              <a:t>ферменти.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508129" y="1332512"/>
            <a:ext cx="1770540" cy="26348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15095" y="1742253"/>
            <a:ext cx="1898747" cy="1759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4019630" y="1970235"/>
            <a:ext cx="613039" cy="2194445"/>
            <a:chOff x="4700733" y="2172731"/>
            <a:chExt cx="716915" cy="2419985"/>
          </a:xfrm>
        </p:grpSpPr>
        <p:sp>
          <p:nvSpPr>
            <p:cNvPr id="40" name="object 40"/>
            <p:cNvSpPr/>
            <p:nvPr/>
          </p:nvSpPr>
          <p:spPr>
            <a:xfrm>
              <a:off x="4918133" y="4232784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0329" y="0"/>
                  </a:moveTo>
                  <a:lnTo>
                    <a:pt x="370329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370329" y="265378"/>
                  </a:lnTo>
                  <a:lnTo>
                    <a:pt x="370329" y="355336"/>
                  </a:lnTo>
                  <a:lnTo>
                    <a:pt x="494772" y="176918"/>
                  </a:lnTo>
                  <a:lnTo>
                    <a:pt x="3703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918133" y="4232784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0329" y="0"/>
                  </a:moveTo>
                  <a:lnTo>
                    <a:pt x="370329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370329" y="265378"/>
                  </a:lnTo>
                  <a:lnTo>
                    <a:pt x="370329" y="355336"/>
                  </a:lnTo>
                  <a:lnTo>
                    <a:pt x="494772" y="176918"/>
                  </a:lnTo>
                  <a:lnTo>
                    <a:pt x="370329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705231" y="2177229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1829" y="0"/>
                  </a:moveTo>
                  <a:lnTo>
                    <a:pt x="371829" y="88459"/>
                  </a:lnTo>
                  <a:lnTo>
                    <a:pt x="0" y="88459"/>
                  </a:lnTo>
                  <a:lnTo>
                    <a:pt x="0" y="266877"/>
                  </a:lnTo>
                  <a:lnTo>
                    <a:pt x="371829" y="266877"/>
                  </a:lnTo>
                  <a:lnTo>
                    <a:pt x="371829" y="355336"/>
                  </a:lnTo>
                  <a:lnTo>
                    <a:pt x="494772" y="176918"/>
                  </a:lnTo>
                  <a:lnTo>
                    <a:pt x="3718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705231" y="2177229"/>
              <a:ext cx="495300" cy="355600"/>
            </a:xfrm>
            <a:custGeom>
              <a:avLst/>
              <a:gdLst/>
              <a:ahLst/>
              <a:cxnLst/>
              <a:rect l="l" t="t" r="r" b="b"/>
              <a:pathLst>
                <a:path w="495300" h="355600">
                  <a:moveTo>
                    <a:pt x="371829" y="0"/>
                  </a:moveTo>
                  <a:lnTo>
                    <a:pt x="371829" y="88459"/>
                  </a:lnTo>
                  <a:lnTo>
                    <a:pt x="0" y="88459"/>
                  </a:lnTo>
                  <a:lnTo>
                    <a:pt x="0" y="266877"/>
                  </a:lnTo>
                  <a:lnTo>
                    <a:pt x="371829" y="266877"/>
                  </a:lnTo>
                  <a:lnTo>
                    <a:pt x="371829" y="355336"/>
                  </a:lnTo>
                  <a:lnTo>
                    <a:pt x="494772" y="176918"/>
                  </a:lnTo>
                  <a:lnTo>
                    <a:pt x="371829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870923" y="3517352"/>
            <a:ext cx="1938491" cy="2788492"/>
            <a:chOff x="5696275" y="3878857"/>
            <a:chExt cx="2266958" cy="3075087"/>
          </a:xfrm>
        </p:grpSpPr>
        <p:sp>
          <p:nvSpPr>
            <p:cNvPr id="45" name="object 45"/>
            <p:cNvSpPr/>
            <p:nvPr/>
          </p:nvSpPr>
          <p:spPr>
            <a:xfrm>
              <a:off x="5979645" y="5862446"/>
              <a:ext cx="1983588" cy="10914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696275" y="3878857"/>
              <a:ext cx="1331388" cy="18996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251520" y="4487087"/>
            <a:ext cx="4551545" cy="2248983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78477" marR="177548">
              <a:lnSpc>
                <a:spcPct val="101299"/>
              </a:lnSpc>
              <a:spcBef>
                <a:spcPts val="83"/>
              </a:spcBef>
            </a:pPr>
            <a:r>
              <a:rPr sz="2400" spc="9" dirty="0">
                <a:latin typeface="Times New Roman" pitchFamily="18" charset="0"/>
                <a:cs typeface="Times New Roman" pitchFamily="18" charset="0"/>
              </a:rPr>
              <a:t>Згодовування дволіткам коропів  комбікормів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із </a:t>
            </a:r>
            <a:r>
              <a:rPr sz="2400" spc="13" dirty="0">
                <a:latin typeface="Times New Roman" pitchFamily="18" charset="0"/>
                <a:cs typeface="Times New Roman" pitchFamily="18" charset="0"/>
              </a:rPr>
              <a:t>добавкою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ехінацеї </a:t>
            </a:r>
            <a:r>
              <a:rPr sz="2400" spc="13" dirty="0" err="1">
                <a:latin typeface="Times New Roman" pitchFamily="18" charset="0"/>
                <a:cs typeface="Times New Roman" pitchFamily="18" charset="0"/>
              </a:rPr>
              <a:t>пурпурової</a:t>
            </a:r>
            <a:r>
              <a:rPr sz="2400" spc="1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водить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до збільшення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темпу росту та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зменшення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витрат корму,</a:t>
            </a:r>
            <a:r>
              <a:rPr sz="2400" spc="-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кращої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 зимостійкості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082481" y="4031272"/>
            <a:ext cx="2214325" cy="1865652"/>
            <a:chOff x="7113124" y="4445597"/>
            <a:chExt cx="2589530" cy="2057400"/>
          </a:xfrm>
        </p:grpSpPr>
        <p:sp>
          <p:nvSpPr>
            <p:cNvPr id="50" name="object 50"/>
            <p:cNvSpPr/>
            <p:nvPr/>
          </p:nvSpPr>
          <p:spPr>
            <a:xfrm>
              <a:off x="8105668" y="4445597"/>
              <a:ext cx="1596766" cy="20570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13124" y="4657000"/>
              <a:ext cx="991044" cy="7826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943337" y="5879866"/>
            <a:ext cx="1421555" cy="245445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500" spc="4" dirty="0">
                <a:solidFill>
                  <a:srgbClr val="FFFFFF"/>
                </a:solidFill>
                <a:latin typeface="Verdana"/>
                <a:cs typeface="Verdana"/>
              </a:rPr>
              <a:t>зимостійкості.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556261" y="6101726"/>
            <a:ext cx="778652" cy="206871"/>
          </a:xfrm>
          <a:prstGeom prst="rect">
            <a:avLst/>
          </a:prstGeom>
        </p:spPr>
        <p:txBody>
          <a:bodyPr vert="horz" wrap="square" lIns="0" tIns="1670" rIns="0" bIns="0" rtlCol="0">
            <a:spAutoFit/>
          </a:bodyPr>
          <a:lstStyle/>
          <a:p>
            <a:pPr marL="11132">
              <a:lnSpc>
                <a:spcPts val="841"/>
              </a:lnSpc>
              <a:spcBef>
                <a:spcPts val="13"/>
              </a:spcBef>
            </a:pPr>
            <a:r>
              <a:rPr sz="700" b="1" spc="-13" dirty="0">
                <a:solidFill>
                  <a:srgbClr val="33CC33"/>
                </a:solidFill>
                <a:latin typeface="Arial"/>
                <a:cs typeface="Arial"/>
              </a:rPr>
              <a:t>Портянник </a:t>
            </a: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</a:rPr>
              <a:t>С.В.</a:t>
            </a:r>
            <a:r>
              <a:rPr sz="700" b="1" spc="-26" dirty="0">
                <a:solidFill>
                  <a:srgbClr val="33CC33"/>
                </a:solidFill>
                <a:latin typeface="Arial"/>
                <a:cs typeface="Arial"/>
              </a:rPr>
              <a:t> </a:t>
            </a: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</a:rPr>
              <a:t>©</a:t>
            </a:r>
            <a:endParaRPr sz="700">
              <a:latin typeface="Arial"/>
              <a:cs typeface="Arial"/>
            </a:endParaRPr>
          </a:p>
          <a:p>
            <a:pPr marL="11132">
              <a:lnSpc>
                <a:spcPts val="841"/>
              </a:lnSpc>
            </a:pPr>
            <a:r>
              <a:rPr sz="700" b="1" spc="-9" dirty="0">
                <a:solidFill>
                  <a:srgbClr val="33CC33"/>
                </a:solidFill>
                <a:latin typeface="Arial"/>
                <a:cs typeface="Arial"/>
                <a:hlinkClick r:id="rId8"/>
              </a:rPr>
              <a:t>http://psvpsv.at.ua</a:t>
            </a:r>
            <a:endParaRPr sz="7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936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6"/>
          <p:cNvSpPr/>
          <p:nvPr/>
        </p:nvSpPr>
        <p:spPr>
          <a:xfrm>
            <a:off x="6688903" y="552939"/>
            <a:ext cx="1998874" cy="1784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44008" y="1154336"/>
            <a:ext cx="1667965" cy="1719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28233" y="525589"/>
            <a:ext cx="7210250" cy="628747"/>
          </a:xfrm>
          <a:prstGeom prst="rect">
            <a:avLst/>
          </a:prstGeom>
        </p:spPr>
        <p:txBody>
          <a:bodyPr vert="horz" wrap="square" lIns="0" tIns="10018" rIns="0" bIns="0" rtlCol="0">
            <a:spAutoFit/>
          </a:bodyPr>
          <a:lstStyle/>
          <a:p>
            <a:pPr marL="11132" marR="4453" algn="just">
              <a:lnSpc>
                <a:spcPct val="101499"/>
              </a:lnSpc>
              <a:spcBef>
                <a:spcPts val="79"/>
              </a:spcBef>
            </a:pPr>
            <a:r>
              <a:rPr lang="uk-UA" sz="2000" spc="9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9" dirty="0" err="1" smtClean="0">
                <a:latin typeface="Times New Roman" pitchFamily="18" charset="0"/>
                <a:cs typeface="Times New Roman" pitchFamily="18" charset="0"/>
              </a:rPr>
              <a:t>икористання</a:t>
            </a:r>
            <a:r>
              <a:rPr sz="2000" spc="9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000" spc="4" dirty="0" err="1">
                <a:latin typeface="Times New Roman" pitchFamily="18" charset="0"/>
                <a:cs typeface="Times New Roman" pitchFamily="18" charset="0"/>
              </a:rPr>
              <a:t>нетрадиційних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добрив</a:t>
            </a: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 - з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ернової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барди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"/>
              </a:spcBef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8233" y="1768936"/>
            <a:ext cx="4607654" cy="3414419"/>
          </a:xfrm>
          <a:prstGeom prst="rect">
            <a:avLst/>
          </a:prstGeom>
        </p:spPr>
        <p:txBody>
          <a:bodyPr vert="horz" wrap="square" lIns="0" tIns="13358" rIns="0" bIns="0" rtlCol="0">
            <a:spAutoFit/>
          </a:bodyPr>
          <a:lstStyle/>
          <a:p>
            <a:pPr marL="11132">
              <a:spcBef>
                <a:spcPts val="105"/>
              </a:spcBef>
            </a:pPr>
            <a:r>
              <a:rPr sz="2000" b="1" spc="9" dirty="0" err="1" smtClean="0">
                <a:latin typeface="Times New Roman" pitchFamily="18" charset="0"/>
                <a:cs typeface="Times New Roman" pitchFamily="18" charset="0"/>
              </a:rPr>
              <a:t>бактеріальних</a:t>
            </a:r>
            <a:r>
              <a:rPr sz="2000" b="1" spc="-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препаратів,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22"/>
              </a:spcBef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виготовлених </a:t>
            </a:r>
            <a:r>
              <a:rPr sz="2000" spc="9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endParaRPr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азотфіксуючих</a:t>
            </a:r>
            <a:r>
              <a:rPr sz="2000" spc="-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ризобофіт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ризогумін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діазофіт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, азотобактерин) </a:t>
            </a: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endParaRPr lang="ru-RU" sz="20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155285" indent="-342900">
              <a:lnSpc>
                <a:spcPct val="101200"/>
              </a:lnSpc>
              <a:buSzPct val="94285"/>
              <a:buFont typeface="Wingdings" pitchFamily="2" charset="2"/>
              <a:buChar char="Ø"/>
              <a:tabLst>
                <a:tab pos="187567" algn="l"/>
              </a:tabLst>
            </a:pP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фосформобілізуючих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бактерій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поліміксобактерин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-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альбобактерин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31"/>
              </a:spcBef>
            </a:pP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агробактерин</a:t>
            </a:r>
            <a:r>
              <a:rPr lang="ru-RU" sz="2000" spc="4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spc="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latin typeface="Times New Roman" pitchFamily="18" charset="0"/>
                <a:cs typeface="Times New Roman" pitchFamily="18" charset="0"/>
              </a:rPr>
              <a:t>фосфоентерин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marL="11132">
              <a:spcBef>
                <a:spcPts val="31"/>
              </a:spcBef>
            </a:pP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органічному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 smtClean="0">
                <a:latin typeface="Times New Roman" pitchFamily="18" charset="0"/>
                <a:cs typeface="Times New Roman" pitchFamily="18" charset="0"/>
              </a:rPr>
              <a:t>виробництві</a:t>
            </a:r>
            <a:r>
              <a:rPr lang="ru-RU" sz="2000" spc="4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10575">
              <a:spcBef>
                <a:spcPts val="31"/>
              </a:spcBef>
              <a:buSzPct val="94285"/>
              <a:tabLst>
                <a:tab pos="187567" algn="l"/>
              </a:tabLst>
            </a:pP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48540" y="5157192"/>
            <a:ext cx="4768978" cy="1254096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11132" marR="4453" algn="just">
              <a:lnSpc>
                <a:spcPct val="101200"/>
              </a:lnSpc>
              <a:spcBef>
                <a:spcPts val="13"/>
              </a:spcBef>
            </a:pP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поліміксобактерину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дозволяє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економити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кошти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000" spc="13" dirty="0">
                <a:latin typeface="Times New Roman" pitchFamily="18" charset="0"/>
                <a:cs typeface="Times New Roman" pitchFamily="18" charset="0"/>
              </a:rPr>
              <a:t>25–  34%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порівняно із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застосуванням  традиційного добрива</a:t>
            </a:r>
            <a:r>
              <a:rPr sz="2000" spc="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суперфосфату.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513714" y="552939"/>
            <a:ext cx="432221" cy="460079"/>
            <a:chOff x="8879313" y="755882"/>
            <a:chExt cx="505459" cy="507365"/>
          </a:xfrm>
        </p:grpSpPr>
        <p:sp>
          <p:nvSpPr>
            <p:cNvPr id="43" name="object 43"/>
            <p:cNvSpPr/>
            <p:nvPr/>
          </p:nvSpPr>
          <p:spPr>
            <a:xfrm>
              <a:off x="8883810" y="760380"/>
              <a:ext cx="496570" cy="497840"/>
            </a:xfrm>
            <a:custGeom>
              <a:avLst/>
              <a:gdLst/>
              <a:ahLst/>
              <a:cxnLst/>
              <a:rect l="l" t="t" r="r" b="b"/>
              <a:pathLst>
                <a:path w="496570" h="497840">
                  <a:moveTo>
                    <a:pt x="425804" y="0"/>
                  </a:moveTo>
                  <a:lnTo>
                    <a:pt x="0" y="0"/>
                  </a:lnTo>
                  <a:lnTo>
                    <a:pt x="0" y="166423"/>
                  </a:lnTo>
                  <a:lnTo>
                    <a:pt x="283369" y="166423"/>
                  </a:lnTo>
                  <a:lnTo>
                    <a:pt x="283369" y="331347"/>
                  </a:lnTo>
                  <a:lnTo>
                    <a:pt x="212902" y="331347"/>
                  </a:lnTo>
                  <a:lnTo>
                    <a:pt x="353837" y="497771"/>
                  </a:lnTo>
                  <a:lnTo>
                    <a:pt x="496272" y="331347"/>
                  </a:lnTo>
                  <a:lnTo>
                    <a:pt x="425804" y="331347"/>
                  </a:lnTo>
                  <a:lnTo>
                    <a:pt x="42580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883810" y="760380"/>
              <a:ext cx="496570" cy="497840"/>
            </a:xfrm>
            <a:custGeom>
              <a:avLst/>
              <a:gdLst/>
              <a:ahLst/>
              <a:cxnLst/>
              <a:rect l="l" t="t" r="r" b="b"/>
              <a:pathLst>
                <a:path w="496570" h="497840">
                  <a:moveTo>
                    <a:pt x="353837" y="497771"/>
                  </a:moveTo>
                  <a:lnTo>
                    <a:pt x="212902" y="331347"/>
                  </a:lnTo>
                  <a:lnTo>
                    <a:pt x="283369" y="331347"/>
                  </a:lnTo>
                  <a:lnTo>
                    <a:pt x="283369" y="166423"/>
                  </a:lnTo>
                  <a:lnTo>
                    <a:pt x="0" y="166423"/>
                  </a:lnTo>
                  <a:lnTo>
                    <a:pt x="0" y="0"/>
                  </a:lnTo>
                  <a:lnTo>
                    <a:pt x="425804" y="0"/>
                  </a:lnTo>
                  <a:lnTo>
                    <a:pt x="425804" y="331347"/>
                  </a:lnTo>
                  <a:lnTo>
                    <a:pt x="496272" y="331347"/>
                  </a:lnTo>
                  <a:lnTo>
                    <a:pt x="353837" y="49777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6749158" y="3003431"/>
            <a:ext cx="1639261" cy="1662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5477990" y="4545192"/>
            <a:ext cx="2910434" cy="2052160"/>
            <a:chOff x="6264514" y="5012336"/>
            <a:chExt cx="3255010" cy="1911985"/>
          </a:xfrm>
        </p:grpSpPr>
        <p:sp>
          <p:nvSpPr>
            <p:cNvPr id="47" name="object 47"/>
            <p:cNvSpPr/>
            <p:nvPr/>
          </p:nvSpPr>
          <p:spPr>
            <a:xfrm>
              <a:off x="7892766" y="5012336"/>
              <a:ext cx="1626752" cy="16237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64514" y="5225238"/>
              <a:ext cx="1118486" cy="169871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5235033" y="3003431"/>
            <a:ext cx="1282526" cy="16056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4750410" y="3279456"/>
            <a:ext cx="370864" cy="393284"/>
            <a:chOff x="5550842" y="4298754"/>
            <a:chExt cx="433705" cy="433705"/>
          </a:xfrm>
        </p:grpSpPr>
        <p:sp>
          <p:nvSpPr>
            <p:cNvPr id="52" name="object 52"/>
            <p:cNvSpPr/>
            <p:nvPr/>
          </p:nvSpPr>
          <p:spPr>
            <a:xfrm>
              <a:off x="5555340" y="4303252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4">
                  <a:moveTo>
                    <a:pt x="317853" y="0"/>
                  </a:moveTo>
                  <a:lnTo>
                    <a:pt x="317853" y="106451"/>
                  </a:lnTo>
                  <a:lnTo>
                    <a:pt x="0" y="106451"/>
                  </a:lnTo>
                  <a:lnTo>
                    <a:pt x="0" y="317853"/>
                  </a:lnTo>
                  <a:lnTo>
                    <a:pt x="317853" y="317853"/>
                  </a:lnTo>
                  <a:lnTo>
                    <a:pt x="317853" y="424305"/>
                  </a:lnTo>
                  <a:lnTo>
                    <a:pt x="424305" y="212902"/>
                  </a:lnTo>
                  <a:lnTo>
                    <a:pt x="31785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555340" y="4303252"/>
              <a:ext cx="424815" cy="424815"/>
            </a:xfrm>
            <a:custGeom>
              <a:avLst/>
              <a:gdLst/>
              <a:ahLst/>
              <a:cxnLst/>
              <a:rect l="l" t="t" r="r" b="b"/>
              <a:pathLst>
                <a:path w="424814" h="424814">
                  <a:moveTo>
                    <a:pt x="317853" y="0"/>
                  </a:moveTo>
                  <a:lnTo>
                    <a:pt x="317853" y="106451"/>
                  </a:lnTo>
                  <a:lnTo>
                    <a:pt x="0" y="106451"/>
                  </a:lnTo>
                  <a:lnTo>
                    <a:pt x="0" y="317853"/>
                  </a:lnTo>
                  <a:lnTo>
                    <a:pt x="317853" y="317853"/>
                  </a:lnTo>
                  <a:lnTo>
                    <a:pt x="317853" y="424305"/>
                  </a:lnTo>
                  <a:lnTo>
                    <a:pt x="424305" y="212902"/>
                  </a:lnTo>
                  <a:lnTo>
                    <a:pt x="317853" y="0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107504" y="1091230"/>
            <a:ext cx="532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32" lvl="0">
              <a:spcBef>
                <a:spcPts val="105"/>
              </a:spcBef>
            </a:pPr>
            <a:r>
              <a:rPr lang="ru-RU" sz="2000" spc="1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spc="4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9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налагоджено</a:t>
            </a:r>
            <a:r>
              <a:rPr lang="ru-RU" sz="2000" spc="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виробництво</a:t>
            </a:r>
            <a:r>
              <a:rPr lang="ru-RU" sz="2000" spc="4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екологічно</a:t>
            </a:r>
            <a:r>
              <a:rPr lang="ru-RU" sz="2000" spc="-9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pc="4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безпечних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670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Природні корми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різні групи гідробіонтів рослинного та тваринного походження: зелені водорості, коловертки,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гіллястовусі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веслоногі,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жаброногі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найпростіші,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бентосні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організми</a:t>
            </a:r>
          </a:p>
        </p:txBody>
      </p:sp>
    </p:spTree>
    <p:extLst>
      <p:ext uri="{BB962C8B-B14F-4D97-AF65-F5344CB8AC3E}">
        <p14:creationId xmlns:p14="http://schemas.microsoft.com/office/powerpoint/2010/main" val="384079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лександр\Downloads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764704"/>
            <a:ext cx="3268570" cy="24482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987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Коловертки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23928" y="13711"/>
            <a:ext cx="4716016" cy="678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Гіллястостовусі ракоподібні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D:\Рабочий стол\dafn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78510"/>
            <a:ext cx="2208388" cy="2071132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85326"/>
            <a:ext cx="2208388" cy="2857500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30932" y="3488228"/>
            <a:ext cx="3376972" cy="526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smtClean="0">
                <a:latin typeface="Times New Roman" pitchFamily="18" charset="0"/>
                <a:cs typeface="Times New Roman" pitchFamily="18" charset="0"/>
              </a:rPr>
              <a:t>Жаброногі ракоподібні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2" descr="Картинки по запросу кормление осетровых артеми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925" y="4149080"/>
            <a:ext cx="2655899" cy="230741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798168" y="3552819"/>
            <a:ext cx="3563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Білий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енхітрей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 descr="C:\Users\Александр\Downloads\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064" y="4038040"/>
            <a:ext cx="3394720" cy="2541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68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Спіруліна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 хлорела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667000" y="2269331"/>
            <a:ext cx="3810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28737"/>
            <a:ext cx="3929058" cy="293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357694"/>
            <a:ext cx="21465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57694"/>
            <a:ext cx="2857488" cy="235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979712" cy="140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0"/>
            <a:ext cx="205172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Рабочий стол\03c98b9934a3335ea8c0f822e78f840f_x10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1357299"/>
            <a:ext cx="5214942" cy="3107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8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1430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Комбікорми поділяють на такі типи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Стартові - для личинок і мальків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Ростові - для старшої молоді</a:t>
            </a:r>
          </a:p>
          <a:p>
            <a:pPr marL="0" indent="0">
              <a:buNone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Продукційні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- для різновікових груп риби</a:t>
            </a:r>
          </a:p>
          <a:p>
            <a:pPr marL="0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Репродукційні - для ремонтно-маточного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поголів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</a:t>
            </a: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Спеціального призначення  - лікувально-профілактичні, антистресові,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пігментуючі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2852"/>
            <a:ext cx="8147248" cy="1125908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Підготовка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кормів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8150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Пастоподібні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Брикетовані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ru-RU" dirty="0">
              <a:solidFill>
                <a:srgbClr val="FFFF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FFFF00"/>
                </a:solidFill>
              </a:rPr>
              <a:t>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Гранульовані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                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Сипкі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" name="Picture 2" descr="C:\Documents and Settings\Admin\Рабочий стол\fish-feed1-842x4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345" y="4797152"/>
            <a:ext cx="3266012" cy="2185388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83" y="4771959"/>
            <a:ext cx="3312368" cy="2185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9"/>
            <a:ext cx="3312368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9"/>
            <a:ext cx="326601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7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Орієнтовний склад типових комбікормів для риби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162281"/>
              </p:ext>
            </p:extLst>
          </p:nvPr>
        </p:nvGraphicFramePr>
        <p:xfrm>
          <a:off x="1403648" y="1428736"/>
          <a:ext cx="7283152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На Волині виготовлятимуть корм для промислової риби – Agro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61048"/>
            <a:ext cx="4032448" cy="250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омбикорм для рыб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1"/>
            <a:ext cx="3564397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7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4953" y="620688"/>
            <a:ext cx="83529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даними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статистики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Міжнародної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продовольства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FAO,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15–20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перевищувала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30%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усього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добування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останніми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роками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46%.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світі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зростає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торгівля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продуктами – до 164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млрд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доларів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середньодушове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споживання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20,5 кг/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одну особу. 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190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2"/>
          <p:cNvSpPr txBox="1"/>
          <p:nvPr/>
        </p:nvSpPr>
        <p:spPr>
          <a:xfrm>
            <a:off x="467545" y="383350"/>
            <a:ext cx="4824535" cy="3964759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93980" algn="just">
              <a:lnSpc>
                <a:spcPct val="100000"/>
              </a:lnSpc>
              <a:spcBef>
                <a:spcPts val="750"/>
              </a:spcBef>
              <a:buClr>
                <a:srgbClr val="FF0000"/>
              </a:buClr>
              <a:buSzPct val="58974"/>
              <a:tabLst>
                <a:tab pos="431165" algn="l"/>
                <a:tab pos="431800" algn="l"/>
              </a:tabLst>
            </a:pP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Методи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підвищення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біологічної продуктивності водойм шляхом  екологічно безпечних заходів та  раціонального використання </a:t>
            </a:r>
            <a:r>
              <a:rPr sz="2400" spc="-4" dirty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ресурсів</a:t>
            </a:r>
            <a:r>
              <a:rPr lang="uk-UA" sz="2400" spc="4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36880" indent="-342900" algn="just">
              <a:spcBef>
                <a:spcPts val="75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меліорація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ложа</a:t>
            </a:r>
            <a:r>
              <a:rPr lang="ru-RU"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436880" indent="-342900" algn="just">
              <a:spcBef>
                <a:spcPts val="75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внесення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добрив,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36880" indent="-342900">
              <a:spcBef>
                <a:spcPts val="260"/>
              </a:spcBef>
              <a:buClr>
                <a:srgbClr val="FF0000"/>
              </a:buClr>
              <a:buSzPct val="58974"/>
              <a:buFont typeface="Wingdings" pitchFamily="2" charset="2"/>
              <a:buChar char="Ø"/>
              <a:tabLst>
                <a:tab pos="431165" algn="l"/>
                <a:tab pos="431800" algn="l"/>
              </a:tabLst>
            </a:pP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препаратів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0899"/>
              </a:lnSpc>
              <a:spcBef>
                <a:spcPts val="88"/>
              </a:spcBef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580112" y="557223"/>
            <a:ext cx="3228793" cy="2448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611560" y="3688992"/>
            <a:ext cx="7920880" cy="2520787"/>
            <a:chOff x="715186" y="4303162"/>
            <a:chExt cx="8736865" cy="2463368"/>
          </a:xfrm>
        </p:grpSpPr>
        <p:sp>
          <p:nvSpPr>
            <p:cNvPr id="38" name="object 38"/>
            <p:cNvSpPr/>
            <p:nvPr/>
          </p:nvSpPr>
          <p:spPr>
            <a:xfrm>
              <a:off x="6778261" y="4303162"/>
              <a:ext cx="2673790" cy="22575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5186" y="5051966"/>
              <a:ext cx="5193992" cy="17145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5845977" y="6037831"/>
            <a:ext cx="1014311" cy="385068"/>
          </a:xfrm>
          <a:prstGeom prst="rect">
            <a:avLst/>
          </a:prstGeom>
        </p:spPr>
        <p:txBody>
          <a:bodyPr vert="horz" wrap="square" lIns="0" tIns="15584" rIns="0" bIns="0" rtlCol="0">
            <a:spAutoFit/>
          </a:bodyPr>
          <a:lstStyle/>
          <a:p>
            <a:pPr marL="11132">
              <a:spcBef>
                <a:spcPts val="123"/>
              </a:spcBef>
            </a:pP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дна</a:t>
            </a:r>
            <a:r>
              <a:rPr sz="1200" spc="-57" dirty="0">
                <a:solidFill>
                  <a:srgbClr val="FFFF66"/>
                </a:solidFill>
                <a:latin typeface="Verdana"/>
                <a:cs typeface="Verdana"/>
              </a:rPr>
              <a:t> </a:t>
            </a: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водойми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7545" y="2841508"/>
            <a:ext cx="4585432" cy="327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lvl="0" indent="-337820">
              <a:lnSpc>
                <a:spcPts val="1745"/>
              </a:lnSpc>
              <a:spcBef>
                <a:spcPts val="195"/>
              </a:spcBef>
              <a:buClr>
                <a:srgbClr val="FF0000"/>
              </a:buClr>
              <a:buSzPct val="58974"/>
              <a:buFont typeface="Wingdings"/>
              <a:buChar char=""/>
              <a:tabLst>
                <a:tab pos="431165" algn="l"/>
                <a:tab pos="431800" algn="l"/>
              </a:tabLst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49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ject 38"/>
          <p:cNvSpPr/>
          <p:nvPr/>
        </p:nvSpPr>
        <p:spPr>
          <a:xfrm>
            <a:off x="3491880" y="3429000"/>
            <a:ext cx="2299784" cy="22178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07603" y="3015102"/>
            <a:ext cx="2080821" cy="2475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32702" y="3789040"/>
            <a:ext cx="2116477" cy="2096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Прямоугольник 60"/>
          <p:cNvSpPr/>
          <p:nvPr/>
        </p:nvSpPr>
        <p:spPr>
          <a:xfrm>
            <a:off x="467544" y="67975"/>
            <a:ext cx="84249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lvl="0" algn="ctr">
              <a:spcBef>
                <a:spcPts val="409"/>
              </a:spcBef>
            </a:pPr>
            <a:r>
              <a:rPr lang="uk-UA" sz="2400" b="1" spc="10" dirty="0">
                <a:latin typeface="Times New Roman" pitchFamily="18" charset="0"/>
                <a:cs typeface="Times New Roman" pitchFamily="18" charset="0"/>
              </a:rPr>
              <a:t>ТЕХНІЧНІ </a:t>
            </a:r>
            <a:r>
              <a:rPr lang="uk-UA" sz="2400" b="1" spc="10" dirty="0" smtClean="0">
                <a:latin typeface="Times New Roman" pitchFamily="18" charset="0"/>
                <a:cs typeface="Times New Roman" pitchFamily="18" charset="0"/>
              </a:rPr>
              <a:t>ІННОВАЦІЇ</a:t>
            </a:r>
          </a:p>
          <a:p>
            <a:pPr marL="93980" algn="just">
              <a:spcBef>
                <a:spcPts val="409"/>
              </a:spcBef>
            </a:pPr>
            <a:r>
              <a:rPr lang="ru-RU" sz="2400" b="1" i="1" spc="10" dirty="0" err="1">
                <a:latin typeface="Times New Roman" pitchFamily="18" charset="0"/>
                <a:cs typeface="Times New Roman" pitchFamily="18" charset="0"/>
              </a:rPr>
              <a:t>Аквакультура</a:t>
            </a:r>
            <a:r>
              <a:rPr lang="ru-RU" sz="2400" b="1" i="1" spc="1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установках замкнутого 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водопостачання</a:t>
            </a:r>
            <a:r>
              <a:rPr lang="ru-RU" sz="2400" b="1" i="1" spc="1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2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суті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є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технологією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повторним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використанням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води. </a:t>
            </a:r>
          </a:p>
          <a:p>
            <a:pPr marL="93980" algn="just">
              <a:spcBef>
                <a:spcPts val="409"/>
              </a:spcBef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Технологія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заснована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застосуванні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механічних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біологічних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фільтрів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spc="1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використовуватися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будь-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аквакультур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, креветок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двостулкових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молюсків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93980" lvl="0" algn="just">
              <a:spcBef>
                <a:spcPts val="409"/>
              </a:spcBef>
            </a:pPr>
            <a:r>
              <a:rPr lang="ru-RU" sz="2400" spc="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2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spc="1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87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95536" y="180310"/>
            <a:ext cx="8589640" cy="187649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 algn="just">
              <a:lnSpc>
                <a:spcPct val="100899"/>
              </a:lnSpc>
              <a:spcBef>
                <a:spcPts val="88"/>
              </a:spcBef>
            </a:pP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Полікультура</a:t>
            </a:r>
            <a:r>
              <a:rPr sz="2400" b="1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зосереджує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ключову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позицію інновацій  аквакультури. Впровадження вирощування товарної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риби в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ставках</a:t>
            </a:r>
            <a:r>
              <a:rPr sz="2400" spc="-57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підвищити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ставів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на  700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кг/га,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1,6 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раза, і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прибуток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4" dirty="0" err="1">
                <a:latin typeface="Times New Roman" pitchFamily="18" charset="0"/>
                <a:cs typeface="Times New Roman" pitchFamily="18" charset="0"/>
              </a:rPr>
              <a:t>реалізації</a:t>
            </a:r>
            <a:r>
              <a:rPr lang="ru-RU"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9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spc="9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9" dirty="0" err="1">
                <a:latin typeface="Times New Roman" pitchFamily="18" charset="0"/>
                <a:cs typeface="Times New Roman" pitchFamily="18" charset="0"/>
              </a:rPr>
              <a:t>майже</a:t>
            </a:r>
            <a:r>
              <a:rPr lang="ru-RU" sz="2400" spc="-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вдвічі</a:t>
            </a:r>
            <a:endParaRPr sz="2400" spc="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9823" y="2576980"/>
            <a:ext cx="6906869" cy="259065"/>
          </a:xfrm>
          <a:prstGeom prst="rect">
            <a:avLst/>
          </a:prstGeom>
        </p:spPr>
        <p:txBody>
          <a:bodyPr vert="horz" wrap="square" lIns="0" tIns="11132" rIns="0" bIns="0" rtlCol="0">
            <a:spAutoFit/>
          </a:bodyPr>
          <a:lstStyle/>
          <a:p>
            <a:pPr marL="11132" marR="4453">
              <a:lnSpc>
                <a:spcPct val="100899"/>
              </a:lnSpc>
              <a:spcBef>
                <a:spcPts val="88"/>
              </a:spcBef>
            </a:pPr>
            <a:r>
              <a:rPr sz="1700" dirty="0" smtClean="0"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788937" y="2178068"/>
            <a:ext cx="2242343" cy="1260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93627" y="3501008"/>
            <a:ext cx="2241060" cy="1487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2"/>
          <p:cNvSpPr/>
          <p:nvPr/>
        </p:nvSpPr>
        <p:spPr>
          <a:xfrm>
            <a:off x="7192998" y="5098265"/>
            <a:ext cx="1878234" cy="10387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Прямоугольник 43"/>
          <p:cNvSpPr/>
          <p:nvPr/>
        </p:nvSpPr>
        <p:spPr>
          <a:xfrm>
            <a:off x="107504" y="2199524"/>
            <a:ext cx="66814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lvl="0" algn="just"/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Контрольоване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морських</a:t>
            </a:r>
            <a:r>
              <a:rPr lang="ru-RU" sz="2400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кефалевих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камбалових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успішно</a:t>
            </a:r>
            <a:r>
              <a:rPr lang="ru-RU" sz="2400" spc="1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400" spc="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spc="1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spc="-2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солонувато-водних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водоймищах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у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51521" y="3874823"/>
            <a:ext cx="6537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піленгасу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коропа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товстолоба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ставках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забезпечувало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805,8 кг/га 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Садкове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кефалевих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проводити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прісноводних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солонувато-водних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водоймищах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моно- і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полікультурі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висококалорійними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кормами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тваринного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походження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205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9"/>
          <p:cNvSpPr txBox="1"/>
          <p:nvPr/>
        </p:nvSpPr>
        <p:spPr>
          <a:xfrm>
            <a:off x="561194" y="188640"/>
            <a:ext cx="5157210" cy="4068199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11132" marR="4453">
              <a:lnSpc>
                <a:spcPct val="101299"/>
              </a:lnSpc>
              <a:spcBef>
                <a:spcPts val="83"/>
              </a:spcBef>
            </a:pP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ерспективним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напрямом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організаційно-управлінської діяльності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регіонах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України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буде розвиток </a:t>
            </a:r>
            <a:r>
              <a:rPr sz="2000" b="1" spc="9" dirty="0">
                <a:latin typeface="Times New Roman" pitchFamily="18" charset="0"/>
                <a:cs typeface="Times New Roman" pitchFamily="18" charset="0"/>
              </a:rPr>
              <a:t>форелевих  господарств. </a:t>
            </a:r>
            <a:endParaRPr lang="uk-UA" sz="2000" b="1" spc="9" dirty="0" smtClean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1299"/>
              </a:lnSpc>
              <a:spcBef>
                <a:spcPts val="83"/>
              </a:spcBef>
            </a:pPr>
            <a:endParaRPr lang="uk-UA" sz="2000" b="1" spc="9" dirty="0">
              <a:latin typeface="Times New Roman" pitchFamily="18" charset="0"/>
              <a:cs typeface="Times New Roman" pitchFamily="18" charset="0"/>
            </a:endParaRPr>
          </a:p>
          <a:p>
            <a:pPr marL="11132" marR="4453">
              <a:lnSpc>
                <a:spcPct val="101299"/>
              </a:lnSpc>
              <a:spcBef>
                <a:spcPts val="83"/>
              </a:spcBef>
            </a:pP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овостворен</a:t>
            </a:r>
            <a:r>
              <a:rPr lang="uk-UA" sz="2000" spc="4" dirty="0" smtClean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000" spc="4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sz="2000" spc="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фінансової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та промислової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сфери зможуть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брати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власність збиткові рибні господарства, 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створюючи нові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сучасні підприємства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акваферми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з освоєнням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технологій 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вирощування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делікатесної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продукції –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22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осетрових 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риб,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форелі,</a:t>
            </a:r>
            <a:r>
              <a:rPr sz="2000" spc="22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сома,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31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сигових риб,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раків,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87010" indent="-176435">
              <a:spcBef>
                <a:spcPts val="22"/>
              </a:spcBef>
              <a:buClr>
                <a:srgbClr val="FF0000"/>
              </a:buClr>
              <a:buSzPct val="94285"/>
              <a:buFont typeface="Wingdings"/>
              <a:buChar char=""/>
              <a:tabLst>
                <a:tab pos="187567" algn="l"/>
              </a:tabLst>
            </a:pPr>
            <a:r>
              <a:rPr sz="2000" spc="4" dirty="0">
                <a:latin typeface="Times New Roman" pitchFamily="18" charset="0"/>
                <a:cs typeface="Times New Roman" pitchFamily="18" charset="0"/>
              </a:rPr>
              <a:t>прісноводної гігантської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" dirty="0">
                <a:latin typeface="Times New Roman" pitchFamily="18" charset="0"/>
                <a:cs typeface="Times New Roman" pitchFamily="18" charset="0"/>
              </a:rPr>
              <a:t>креветки,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022224" y="2039492"/>
            <a:ext cx="2242343" cy="1517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442140" y="3666224"/>
            <a:ext cx="1583367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latin typeface="Verdana"/>
                <a:cs typeface="Verdana"/>
              </a:rPr>
              <a:t>Морський</a:t>
            </a:r>
            <a:r>
              <a:rPr sz="1200" spc="-39" dirty="0">
                <a:latin typeface="Verdana"/>
                <a:cs typeface="Verdana"/>
              </a:rPr>
              <a:t> </a:t>
            </a:r>
            <a:r>
              <a:rPr sz="1200" spc="9" dirty="0">
                <a:latin typeface="Verdana"/>
                <a:cs typeface="Verdana"/>
              </a:rPr>
              <a:t>гребінець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52231" y="5261857"/>
            <a:ext cx="2302599" cy="1596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988890" y="4884009"/>
            <a:ext cx="678632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13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000" spc="9" dirty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1156648" y="1006453"/>
            <a:ext cx="7351581" cy="5114997"/>
            <a:chOff x="1091891" y="548887"/>
            <a:chExt cx="8597265" cy="5640705"/>
          </a:xfrm>
        </p:grpSpPr>
        <p:sp>
          <p:nvSpPr>
            <p:cNvPr id="46" name="object 46"/>
            <p:cNvSpPr/>
            <p:nvPr/>
          </p:nvSpPr>
          <p:spPr>
            <a:xfrm>
              <a:off x="1091891" y="4654001"/>
              <a:ext cx="2976132" cy="15352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42657" y="4375129"/>
              <a:ext cx="2646284" cy="17107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12905" y="4588121"/>
              <a:ext cx="354330" cy="139700"/>
            </a:xfrm>
            <a:custGeom>
              <a:avLst/>
              <a:gdLst/>
              <a:ahLst/>
              <a:cxnLst/>
              <a:rect l="l" t="t" r="r" b="b"/>
              <a:pathLst>
                <a:path w="354329" h="139700">
                  <a:moveTo>
                    <a:pt x="265378" y="0"/>
                  </a:moveTo>
                  <a:lnTo>
                    <a:pt x="88459" y="0"/>
                  </a:lnTo>
                  <a:lnTo>
                    <a:pt x="88459" y="104951"/>
                  </a:lnTo>
                  <a:lnTo>
                    <a:pt x="0" y="104951"/>
                  </a:lnTo>
                  <a:lnTo>
                    <a:pt x="176918" y="139435"/>
                  </a:lnTo>
                  <a:lnTo>
                    <a:pt x="353837" y="104951"/>
                  </a:lnTo>
                  <a:lnTo>
                    <a:pt x="265378" y="104951"/>
                  </a:lnTo>
                  <a:lnTo>
                    <a:pt x="26537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12905" y="4588121"/>
              <a:ext cx="354330" cy="139700"/>
            </a:xfrm>
            <a:custGeom>
              <a:avLst/>
              <a:gdLst/>
              <a:ahLst/>
              <a:cxnLst/>
              <a:rect l="l" t="t" r="r" b="b"/>
              <a:pathLst>
                <a:path w="354329" h="139700">
                  <a:moveTo>
                    <a:pt x="0" y="104951"/>
                  </a:moveTo>
                  <a:lnTo>
                    <a:pt x="88459" y="104951"/>
                  </a:lnTo>
                  <a:lnTo>
                    <a:pt x="88459" y="0"/>
                  </a:lnTo>
                  <a:lnTo>
                    <a:pt x="265378" y="0"/>
                  </a:lnTo>
                  <a:lnTo>
                    <a:pt x="265378" y="104951"/>
                  </a:lnTo>
                  <a:lnTo>
                    <a:pt x="353837" y="104951"/>
                  </a:lnTo>
                  <a:lnTo>
                    <a:pt x="176918" y="1394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759287" y="548887"/>
              <a:ext cx="2902666" cy="15667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546385" y="1115716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30">
                  <a:moveTo>
                    <a:pt x="104951" y="0"/>
                  </a:moveTo>
                  <a:lnTo>
                    <a:pt x="104951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104951" y="265378"/>
                  </a:lnTo>
                  <a:lnTo>
                    <a:pt x="104951" y="353837"/>
                  </a:lnTo>
                  <a:lnTo>
                    <a:pt x="140935" y="176918"/>
                  </a:lnTo>
                  <a:lnTo>
                    <a:pt x="1049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546385" y="1115716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30">
                  <a:moveTo>
                    <a:pt x="104951" y="353837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403950" y="3312207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6451" y="0"/>
                  </a:moveTo>
                  <a:lnTo>
                    <a:pt x="106451" y="88459"/>
                  </a:lnTo>
                  <a:lnTo>
                    <a:pt x="0" y="88459"/>
                  </a:lnTo>
                  <a:lnTo>
                    <a:pt x="0" y="265378"/>
                  </a:lnTo>
                  <a:lnTo>
                    <a:pt x="106451" y="265378"/>
                  </a:lnTo>
                  <a:lnTo>
                    <a:pt x="106451" y="353837"/>
                  </a:lnTo>
                  <a:lnTo>
                    <a:pt x="140935" y="176918"/>
                  </a:lnTo>
                  <a:lnTo>
                    <a:pt x="10645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403950" y="3312207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6451" y="353837"/>
                  </a:moveTo>
                  <a:lnTo>
                    <a:pt x="1064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6451" y="88459"/>
                  </a:lnTo>
                  <a:lnTo>
                    <a:pt x="106451" y="0"/>
                  </a:lnTo>
                  <a:lnTo>
                    <a:pt x="140935" y="176918"/>
                  </a:lnTo>
                  <a:lnTo>
                    <a:pt x="1064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508740" y="4445687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70">
                  <a:moveTo>
                    <a:pt x="266877" y="0"/>
                  </a:moveTo>
                  <a:lnTo>
                    <a:pt x="89958" y="0"/>
                  </a:lnTo>
                  <a:lnTo>
                    <a:pt x="89958" y="104951"/>
                  </a:lnTo>
                  <a:lnTo>
                    <a:pt x="0" y="104951"/>
                  </a:lnTo>
                  <a:lnTo>
                    <a:pt x="178418" y="140935"/>
                  </a:lnTo>
                  <a:lnTo>
                    <a:pt x="355336" y="104951"/>
                  </a:lnTo>
                  <a:lnTo>
                    <a:pt x="266877" y="104951"/>
                  </a:lnTo>
                  <a:lnTo>
                    <a:pt x="2668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508740" y="4445687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70">
                  <a:moveTo>
                    <a:pt x="0" y="104951"/>
                  </a:moveTo>
                  <a:lnTo>
                    <a:pt x="89958" y="104951"/>
                  </a:lnTo>
                  <a:lnTo>
                    <a:pt x="89958" y="0"/>
                  </a:lnTo>
                  <a:lnTo>
                    <a:pt x="266877" y="0"/>
                  </a:lnTo>
                  <a:lnTo>
                    <a:pt x="266877" y="104951"/>
                  </a:lnTo>
                  <a:lnTo>
                    <a:pt x="355336" y="104951"/>
                  </a:lnTo>
                  <a:lnTo>
                    <a:pt x="178418" y="1409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467543" y="6217283"/>
            <a:ext cx="2204737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9" dirty="0">
                <a:latin typeface="Times New Roman" pitchFamily="18" charset="0"/>
                <a:cs typeface="Times New Roman" pitchFamily="18" charset="0"/>
              </a:rPr>
              <a:t>Гігантська</a:t>
            </a:r>
            <a:r>
              <a:rPr sz="2000" spc="-5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3" dirty="0">
                <a:latin typeface="Times New Roman" pitchFamily="18" charset="0"/>
                <a:cs typeface="Times New Roman" pitchFamily="18" charset="0"/>
              </a:rPr>
              <a:t>креветка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182031" y="6348209"/>
            <a:ext cx="365977" cy="199278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latin typeface="Verdana"/>
                <a:cs typeface="Verdana"/>
              </a:rPr>
              <a:t>Мі</a:t>
            </a:r>
            <a:r>
              <a:rPr sz="1200" spc="4" dirty="0">
                <a:latin typeface="Verdana"/>
                <a:cs typeface="Verdana"/>
              </a:rPr>
              <a:t>д</a:t>
            </a:r>
            <a:r>
              <a:rPr sz="1200" spc="13" dirty="0">
                <a:latin typeface="Verdana"/>
                <a:cs typeface="Verdana"/>
              </a:rPr>
              <a:t>і</a:t>
            </a:r>
            <a:r>
              <a:rPr sz="1200" spc="4" dirty="0">
                <a:latin typeface="Verdana"/>
                <a:cs typeface="Verdana"/>
              </a:rPr>
              <a:t>ї</a:t>
            </a:r>
            <a:endParaRPr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67263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4345"/>
            <a:ext cx="83529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Форель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вважається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одним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елітних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сортів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Форелеве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бізнес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прибутковий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високоприбутковий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струмкова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райдужна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Струмкова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росте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довго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Віддає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перевагу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холодним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горах.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Ріст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повільний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статевозрілість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настає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5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Сезон нересту –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листопад.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Райдужний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менш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примхливий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здатна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як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так і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деальна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температура води–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градусів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форелевого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підійдуть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штучні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отребує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доступу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чистої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води. 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неволі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представники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форелевих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відкладають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ікру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тому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запліднення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відбувається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штучно.</a:t>
            </a:r>
          </a:p>
        </p:txBody>
      </p:sp>
    </p:spTree>
    <p:extLst>
      <p:ext uri="{BB962C8B-B14F-4D97-AF65-F5344CB8AC3E}">
        <p14:creationId xmlns:p14="http://schemas.microsoft.com/office/powerpoint/2010/main" val="2121690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декілька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варіантів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ставку;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штучному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водоймищі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(садках);</a:t>
            </a:r>
          </a:p>
          <a:p>
            <a:pPr marL="342900" lvl="0" indent="-342900">
              <a:buFont typeface="Wingdings" pitchFamily="2" charset="2"/>
              <a:buChar char="Ø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установка замкнутого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Рисунок 2" descr="Розведення форелі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6196"/>
            <a:ext cx="4618355" cy="29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biznesplan.in.ua/wp-content/uploads/2016/12/1296510031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73" y="4365104"/>
            <a:ext cx="35718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9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533400"/>
            <a:ext cx="8568952" cy="4953000"/>
          </a:xfrm>
          <a:noFill/>
        </p:spPr>
        <p:txBody>
          <a:bodyPr>
            <a:noAutofit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effectLst/>
                <a:latin typeface="Times New Roman" pitchFamily="18" charset="0"/>
                <a:cs typeface="Times New Roman" pitchFamily="18" charset="0"/>
              </a:rPr>
              <a:t>Основним методом підвищення рибопродуктивності ставів є годівля риби вартість якої до цього часу становила близько 40 % вартості риби із тенденцією до підвищення. </a:t>
            </a:r>
          </a:p>
          <a:p>
            <a:pPr marL="0" indent="0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формуванні кормової бази необхідно стимулювати розвиток тваринних організмів: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перші дні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коловерток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 другій половині місяця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босмін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, моїй, дафній, дрібних циклопів.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Концентрація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кормових організмів повинна бути не нижче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1000-1500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екз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./л.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Недопустимий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великий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хижих комах: клопів, жуків, їх личинок,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личинок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метеликів.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sz="240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/>
          <p:nvPr/>
        </p:nvSpPr>
        <p:spPr>
          <a:xfrm>
            <a:off x="292030" y="1412776"/>
            <a:ext cx="5472608" cy="5246214"/>
          </a:xfrm>
          <a:prstGeom prst="rect">
            <a:avLst/>
          </a:prstGeom>
        </p:spPr>
        <p:txBody>
          <a:bodyPr vert="horz" wrap="square" lIns="0" tIns="10575" rIns="0" bIns="0" rtlCol="0">
            <a:spAutoFit/>
          </a:bodyPr>
          <a:lstStyle/>
          <a:p>
            <a:pPr marL="354032" marR="4453" indent="-342900">
              <a:lnSpc>
                <a:spcPct val="101299"/>
              </a:lnSpc>
              <a:spcBef>
                <a:spcPts val="83"/>
              </a:spcBef>
              <a:buFont typeface="Wingdings" pitchFamily="2" charset="2"/>
              <a:buChar char="Ø"/>
              <a:tabLst>
                <a:tab pos="253243" algn="l"/>
              </a:tabLst>
            </a:pPr>
            <a:r>
              <a:rPr sz="2400" b="1" spc="13" dirty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необхідні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роботі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тими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цінними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та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зникаючими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видами риб,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яких нечітко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виражений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статевий диморфізм. </a:t>
            </a:r>
            <a:r>
              <a:rPr sz="2400" spc="9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статі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ранніх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етапах розвитку риб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роботі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осетровими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видами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80–100%) вирішують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методи  ультрасонографії, 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9" dirty="0" err="1" smtClean="0">
                <a:latin typeface="Times New Roman" pitchFamily="18" charset="0"/>
                <a:cs typeface="Times New Roman" pitchFamily="18" charset="0"/>
              </a:rPr>
              <a:t>знижує</a:t>
            </a:r>
            <a:r>
              <a:rPr sz="2400" spc="9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кількість вантажно-  розвантажувальних робіт та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зменшує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стрес 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sz="2400" spc="4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4453" indent="-342900">
              <a:lnSpc>
                <a:spcPct val="101299"/>
              </a:lnSpc>
              <a:spcBef>
                <a:spcPts val="83"/>
              </a:spcBef>
              <a:buFont typeface="Wingdings" pitchFamily="2" charset="2"/>
              <a:buChar char="Ø"/>
              <a:tabLst>
                <a:tab pos="253243" algn="l"/>
              </a:tabLst>
            </a:pP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4032" marR="386821" indent="-342900">
              <a:lnSpc>
                <a:spcPct val="101200"/>
              </a:lnSpc>
              <a:buFont typeface="Wingdings" pitchFamily="2" charset="2"/>
              <a:buChar char="Ø"/>
              <a:tabLst>
                <a:tab pos="256026" algn="l"/>
              </a:tabLst>
            </a:pPr>
            <a:r>
              <a:rPr sz="2400" b="1" spc="13" dirty="0">
                <a:latin typeface="Times New Roman" pitchFamily="18" charset="0"/>
                <a:cs typeface="Times New Roman" pitchFamily="18" charset="0"/>
              </a:rPr>
              <a:t>УЗД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використовують </a:t>
            </a:r>
            <a:r>
              <a:rPr sz="2400" spc="9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діагностики  патології, </a:t>
            </a:r>
            <a:endParaRPr lang="uk-UA" sz="2400" spc="4" dirty="0" smtClean="0">
              <a:latin typeface="Times New Roman" pitchFamily="18" charset="0"/>
              <a:cs typeface="Times New Roman" pitchFamily="18" charset="0"/>
            </a:endParaRPr>
          </a:p>
          <a:p>
            <a:pPr marL="354032" marR="386821" indent="-342900">
              <a:lnSpc>
                <a:spcPct val="101200"/>
              </a:lnSpc>
              <a:buFont typeface="Wingdings" pitchFamily="2" charset="2"/>
              <a:buChar char="Ø"/>
              <a:tabLst>
                <a:tab pos="256026" algn="l"/>
              </a:tabLst>
            </a:pPr>
            <a:r>
              <a:rPr sz="2400" spc="4" dirty="0" err="1" smtClean="0">
                <a:latin typeface="Times New Roman" pitchFamily="18" charset="0"/>
                <a:cs typeface="Times New Roman" pitchFamily="18" charset="0"/>
              </a:rPr>
              <a:t>виявлення</a:t>
            </a:r>
            <a:r>
              <a:rPr sz="2400" spc="18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" dirty="0">
                <a:latin typeface="Times New Roman" pitchFamily="18" charset="0"/>
                <a:cs typeface="Times New Roman" pitchFamily="18" charset="0"/>
              </a:rPr>
              <a:t>гельмінтів;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139000" y="1586154"/>
            <a:ext cx="3937240" cy="4739404"/>
            <a:chOff x="5129536" y="1611988"/>
            <a:chExt cx="4604384" cy="5226509"/>
          </a:xfrm>
        </p:grpSpPr>
        <p:sp>
          <p:nvSpPr>
            <p:cNvPr id="38" name="object 38"/>
            <p:cNvSpPr/>
            <p:nvPr/>
          </p:nvSpPr>
          <p:spPr>
            <a:xfrm>
              <a:off x="6475917" y="1823301"/>
              <a:ext cx="3258003" cy="18306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13124" y="3808389"/>
              <a:ext cx="2265459" cy="16717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051612" y="2319663"/>
              <a:ext cx="140970" cy="355600"/>
            </a:xfrm>
            <a:custGeom>
              <a:avLst/>
              <a:gdLst/>
              <a:ahLst/>
              <a:cxnLst/>
              <a:rect l="l" t="t" r="r" b="b"/>
              <a:pathLst>
                <a:path w="140970" h="355600">
                  <a:moveTo>
                    <a:pt x="104951" y="355336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5336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22080" y="4588121"/>
              <a:ext cx="140970" cy="354330"/>
            </a:xfrm>
            <a:custGeom>
              <a:avLst/>
              <a:gdLst/>
              <a:ahLst/>
              <a:cxnLst/>
              <a:rect l="l" t="t" r="r" b="b"/>
              <a:pathLst>
                <a:path w="140970" h="354329">
                  <a:moveTo>
                    <a:pt x="104951" y="353837"/>
                  </a:moveTo>
                  <a:lnTo>
                    <a:pt x="104951" y="265378"/>
                  </a:lnTo>
                  <a:lnTo>
                    <a:pt x="0" y="265378"/>
                  </a:lnTo>
                  <a:lnTo>
                    <a:pt x="0" y="88459"/>
                  </a:lnTo>
                  <a:lnTo>
                    <a:pt x="104951" y="88459"/>
                  </a:lnTo>
                  <a:lnTo>
                    <a:pt x="104951" y="0"/>
                  </a:lnTo>
                  <a:lnTo>
                    <a:pt x="140935" y="176918"/>
                  </a:lnTo>
                  <a:lnTo>
                    <a:pt x="104951" y="353837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246604" y="1611988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69">
                  <a:moveTo>
                    <a:pt x="266877" y="0"/>
                  </a:moveTo>
                  <a:lnTo>
                    <a:pt x="89958" y="0"/>
                  </a:lnTo>
                  <a:lnTo>
                    <a:pt x="89958" y="104951"/>
                  </a:lnTo>
                  <a:lnTo>
                    <a:pt x="0" y="104951"/>
                  </a:lnTo>
                  <a:lnTo>
                    <a:pt x="178418" y="140935"/>
                  </a:lnTo>
                  <a:lnTo>
                    <a:pt x="355336" y="104951"/>
                  </a:lnTo>
                  <a:lnTo>
                    <a:pt x="266877" y="104951"/>
                  </a:lnTo>
                  <a:lnTo>
                    <a:pt x="2668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246604" y="1611988"/>
              <a:ext cx="355600" cy="140970"/>
            </a:xfrm>
            <a:custGeom>
              <a:avLst/>
              <a:gdLst/>
              <a:ahLst/>
              <a:cxnLst/>
              <a:rect l="l" t="t" r="r" b="b"/>
              <a:pathLst>
                <a:path w="355600" h="140969">
                  <a:moveTo>
                    <a:pt x="0" y="104951"/>
                  </a:moveTo>
                  <a:lnTo>
                    <a:pt x="89958" y="104951"/>
                  </a:lnTo>
                  <a:lnTo>
                    <a:pt x="89958" y="0"/>
                  </a:lnTo>
                  <a:lnTo>
                    <a:pt x="266877" y="0"/>
                  </a:lnTo>
                  <a:lnTo>
                    <a:pt x="266877" y="104951"/>
                  </a:lnTo>
                  <a:lnTo>
                    <a:pt x="355336" y="104951"/>
                  </a:lnTo>
                  <a:lnTo>
                    <a:pt x="178418" y="140935"/>
                  </a:lnTo>
                  <a:lnTo>
                    <a:pt x="0" y="104951"/>
                  </a:lnTo>
                  <a:close/>
                </a:path>
              </a:pathLst>
            </a:custGeom>
            <a:ln w="8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129536" y="5154771"/>
              <a:ext cx="2692762" cy="16837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7483328" y="5543332"/>
            <a:ext cx="1460107" cy="444376"/>
          </a:xfrm>
          <a:prstGeom prst="rect">
            <a:avLst/>
          </a:prstGeom>
        </p:spPr>
        <p:txBody>
          <a:bodyPr vert="horz" wrap="square" lIns="0" tIns="13358" rIns="0" bIns="0" rtlCol="0">
            <a:spAutoFit/>
          </a:bodyPr>
          <a:lstStyle/>
          <a:p>
            <a:pPr marR="53431" algn="ctr">
              <a:spcBef>
                <a:spcPts val="105"/>
              </a:spcBef>
            </a:pPr>
            <a:r>
              <a:rPr sz="1400" b="1" spc="9" dirty="0">
                <a:latin typeface="Times New Roman" pitchFamily="18" charset="0"/>
                <a:cs typeface="Times New Roman" pitchFamily="18" charset="0"/>
              </a:rPr>
              <a:t>УЗД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  <a:p>
            <a:pPr marL="11132">
              <a:spcBef>
                <a:spcPts val="35"/>
              </a:spcBef>
            </a:pPr>
            <a:r>
              <a:rPr sz="1400" b="1" spc="13" dirty="0">
                <a:latin typeface="Times New Roman" pitchFamily="18" charset="0"/>
                <a:cs typeface="Times New Roman" pitchFamily="18" charset="0"/>
              </a:rPr>
              <a:t>осетрових</a:t>
            </a:r>
            <a:r>
              <a:rPr sz="1400" b="1" spc="-5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400" b="1" spc="13" dirty="0">
                <a:latin typeface="Times New Roman" pitchFamily="18" charset="0"/>
                <a:cs typeface="Times New Roman" pitchFamily="18" charset="0"/>
              </a:rPr>
              <a:t>риб</a:t>
            </a:r>
            <a:endParaRPr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093384" y="2110680"/>
            <a:ext cx="120544" cy="322458"/>
          </a:xfrm>
          <a:custGeom>
            <a:avLst/>
            <a:gdLst/>
            <a:ahLst/>
            <a:cxnLst/>
            <a:rect l="l" t="t" r="r" b="b"/>
            <a:pathLst>
              <a:path w="140970" h="355600">
                <a:moveTo>
                  <a:pt x="104951" y="0"/>
                </a:moveTo>
                <a:lnTo>
                  <a:pt x="104951" y="88459"/>
                </a:lnTo>
                <a:lnTo>
                  <a:pt x="0" y="88459"/>
                </a:lnTo>
                <a:lnTo>
                  <a:pt x="0" y="265378"/>
                </a:lnTo>
                <a:lnTo>
                  <a:pt x="104951" y="265378"/>
                </a:lnTo>
                <a:lnTo>
                  <a:pt x="104951" y="355336"/>
                </a:lnTo>
                <a:lnTo>
                  <a:pt x="140935" y="176918"/>
                </a:lnTo>
                <a:lnTo>
                  <a:pt x="10495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Прямоугольник 51"/>
          <p:cNvSpPr/>
          <p:nvPr/>
        </p:nvSpPr>
        <p:spPr>
          <a:xfrm>
            <a:off x="292029" y="332656"/>
            <a:ext cx="8651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algn="just"/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Ультразвукові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5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spc="15" dirty="0" smtClean="0">
                <a:latin typeface="Times New Roman" pitchFamily="18" charset="0"/>
                <a:cs typeface="Times New Roman" pitchFamily="18" charset="0"/>
              </a:rPr>
              <a:t>УЗД</a:t>
            </a:r>
            <a:r>
              <a:rPr lang="ru-RU" sz="2400" b="1" spc="1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інформативні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неінвазійної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діагностики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оцінки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внутрішніх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органів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7885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285774" y="2996952"/>
            <a:ext cx="3422130" cy="2115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726682" y="5112814"/>
            <a:ext cx="1634952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1200" spc="13" dirty="0">
                <a:solidFill>
                  <a:srgbClr val="FFFF66"/>
                </a:solidFill>
                <a:latin typeface="Verdana"/>
                <a:cs typeface="Verdana"/>
              </a:rPr>
              <a:t>Сучасне</a:t>
            </a:r>
            <a:r>
              <a:rPr sz="1200" spc="-39" dirty="0">
                <a:solidFill>
                  <a:srgbClr val="FFFF66"/>
                </a:solidFill>
                <a:latin typeface="Verdana"/>
                <a:cs typeface="Verdana"/>
              </a:rPr>
              <a:t> </a:t>
            </a:r>
            <a:r>
              <a:rPr sz="1200" spc="9" dirty="0">
                <a:solidFill>
                  <a:srgbClr val="FFFF66"/>
                </a:solidFill>
                <a:latin typeface="Verdana"/>
                <a:cs typeface="Verdana"/>
              </a:rPr>
              <a:t>обладнання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5109" y="5301795"/>
            <a:ext cx="3196481" cy="383944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400" spc="13" dirty="0">
                <a:latin typeface="Times New Roman" pitchFamily="18" charset="0"/>
                <a:cs typeface="Times New Roman" pitchFamily="18" charset="0"/>
              </a:rPr>
              <a:t>для розведення</a:t>
            </a:r>
            <a:r>
              <a:rPr sz="2400"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8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995937" y="2875043"/>
            <a:ext cx="2390394" cy="1922687"/>
          </a:xfrm>
          <a:prstGeom prst="rect">
            <a:avLst/>
          </a:prstGeom>
          <a:blipFill>
            <a:blip r:embed="rId3" cstate="print"/>
            <a:srcRect/>
            <a:stretch>
              <a:fillRect t="1" b="-2254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761760" y="4828735"/>
            <a:ext cx="3652928" cy="322389"/>
          </a:xfrm>
          <a:prstGeom prst="rect">
            <a:avLst/>
          </a:prstGeom>
        </p:spPr>
        <p:txBody>
          <a:bodyPr vert="horz" wrap="square" lIns="0" tIns="14471" rIns="0" bIns="0" rtlCol="0">
            <a:spAutoFit/>
          </a:bodyPr>
          <a:lstStyle/>
          <a:p>
            <a:pPr marL="11132">
              <a:spcBef>
                <a:spcPts val="114"/>
              </a:spcBef>
            </a:pPr>
            <a:r>
              <a:rPr sz="2000" spc="13" dirty="0">
                <a:latin typeface="Times New Roman" pitchFamily="18" charset="0"/>
                <a:cs typeface="Times New Roman" pitchFamily="18" charset="0"/>
              </a:rPr>
              <a:t>Автогодівниця для</a:t>
            </a:r>
            <a:r>
              <a:rPr sz="2000" spc="-7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8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588224" y="2590964"/>
            <a:ext cx="2261347" cy="2237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215109" y="18864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980" algn="just"/>
            <a:r>
              <a:rPr lang="ru-RU" sz="2400" b="1" spc="10" dirty="0" smtClean="0">
                <a:latin typeface="Times New Roman" pitchFamily="18" charset="0"/>
                <a:cs typeface="Times New Roman" pitchFamily="18" charset="0"/>
              </a:rPr>
              <a:t>Роль 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технічних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400" b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створенні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розширенні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обладнанні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модернізації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виробничого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spc="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переробного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обладнання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контролю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поліпшення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 smtClean="0">
                <a:latin typeface="Times New Roman" pitchFamily="18" charset="0"/>
                <a:cs typeface="Times New Roman" pitchFamily="18" charset="0"/>
              </a:rPr>
              <a:t>зберігання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потенціалом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за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асортиментом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якісних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667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0"/>
          <p:cNvSpPr txBox="1"/>
          <p:nvPr/>
        </p:nvSpPr>
        <p:spPr>
          <a:xfrm>
            <a:off x="323528" y="788153"/>
            <a:ext cx="8568952" cy="3869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80"/>
              </a:spcBef>
            </a:pPr>
            <a:r>
              <a:rPr sz="2400" b="1" spc="10" dirty="0">
                <a:latin typeface="Times New Roman" pitchFamily="18" charset="0"/>
                <a:cs typeface="Times New Roman" pitchFamily="18" charset="0"/>
              </a:rPr>
              <a:t>СУЧАСНЕ ОБЛАДНАННЯ ДЛЯ  </a:t>
            </a:r>
            <a:r>
              <a:rPr sz="2400" b="1" spc="15" dirty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sz="2400" b="1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b="1" spc="10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42"/>
          <p:cNvSpPr/>
          <p:nvPr/>
        </p:nvSpPr>
        <p:spPr>
          <a:xfrm>
            <a:off x="539552" y="1556792"/>
            <a:ext cx="2304256" cy="2016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9"/>
          <p:cNvSpPr/>
          <p:nvPr/>
        </p:nvSpPr>
        <p:spPr>
          <a:xfrm>
            <a:off x="3059832" y="1484784"/>
            <a:ext cx="2808312" cy="2160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6"/>
          <p:cNvSpPr/>
          <p:nvPr/>
        </p:nvSpPr>
        <p:spPr>
          <a:xfrm>
            <a:off x="6379655" y="1340768"/>
            <a:ext cx="2376264" cy="2448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3"/>
          <p:cNvSpPr/>
          <p:nvPr/>
        </p:nvSpPr>
        <p:spPr>
          <a:xfrm>
            <a:off x="5396084" y="4090260"/>
            <a:ext cx="3375178" cy="2291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79715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Різновидності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понтонних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садків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ru-RU"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594" y="4661584"/>
            <a:ext cx="51614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Садки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забезпечують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оптимальні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мальків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повноцінного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росту.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мішки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капронової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латексованої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сітки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використовується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каркас,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прикріплюються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мішки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вільно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звисаючи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воду.</a:t>
            </a:r>
          </a:p>
        </p:txBody>
      </p:sp>
    </p:spTree>
    <p:extLst>
      <p:ext uri="{BB962C8B-B14F-4D97-AF65-F5344CB8AC3E}">
        <p14:creationId xmlns:p14="http://schemas.microsoft.com/office/powerpoint/2010/main" val="237957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4 443 13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0"/>
          <a:stretch/>
        </p:blipFill>
        <p:spPr bwMode="auto">
          <a:xfrm>
            <a:off x="826232" y="764704"/>
            <a:ext cx="7851576" cy="336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0870" y="4097414"/>
            <a:ext cx="7462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200            2005         2010          2015           2017         2018          2020        2021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509120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Динаміка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середньорічного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споживання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рибних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населенням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084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91880" y="1124744"/>
            <a:ext cx="1875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b="1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pc="10" dirty="0" err="1">
                <a:latin typeface="Times New Roman" pitchFamily="18" charset="0"/>
                <a:cs typeface="Times New Roman" pitchFamily="18" charset="0"/>
              </a:rPr>
              <a:t>садків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59340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Рибоводні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садки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класифікують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2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arenR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стаціонарні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застосовуються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характеризуються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постійним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рівнем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води;</a:t>
            </a:r>
          </a:p>
          <a:p>
            <a:pPr marL="457200" indent="-457200" algn="just">
              <a:buAutoNum type="arabicParenR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плаваючі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садки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розведення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бояться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коливань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води,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добре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зарекомендували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себе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практично в будь-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типах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80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7"/>
          <p:cNvSpPr/>
          <p:nvPr/>
        </p:nvSpPr>
        <p:spPr>
          <a:xfrm>
            <a:off x="323528" y="2780928"/>
            <a:ext cx="4176464" cy="2880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9"/>
          <p:cNvSpPr/>
          <p:nvPr/>
        </p:nvSpPr>
        <p:spPr>
          <a:xfrm>
            <a:off x="4572000" y="1689937"/>
            <a:ext cx="4176464" cy="28803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8136904" cy="838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251460" algn="just">
              <a:lnSpc>
                <a:spcPct val="101200"/>
              </a:lnSpc>
              <a:spcBef>
                <a:spcPts val="95"/>
              </a:spcBef>
            </a:pP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Чіпірування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імплантації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чіпу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маточного стада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осетрових</a:t>
            </a:r>
            <a:r>
              <a:rPr lang="ru-RU"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риб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998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кормороздавачів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автогодівниць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конструкцій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www.ua.all.biz/img/ua/catalog/3532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8488"/>
            <a:ext cx="2851740" cy="25289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44450" contourW="12700" prstMaterial="dkEdge">
            <a:bevelT/>
            <a:bevelB/>
          </a:sp3d>
        </p:spPr>
      </p:pic>
      <p:sp>
        <p:nvSpPr>
          <p:cNvPr id="5" name="Прямоугольник 4"/>
          <p:cNvSpPr/>
          <p:nvPr/>
        </p:nvSpPr>
        <p:spPr>
          <a:xfrm>
            <a:off x="467544" y="3986937"/>
            <a:ext cx="35004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Кормороздавачі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дозування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гранульованих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комбікормів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інтенсивному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коропа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форелі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Ленточная корму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730" y="1357298"/>
            <a:ext cx="3016661" cy="2605102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600000"/>
            </a:lightRig>
          </a:scene3d>
          <a:sp3d extrusionH="25400" contourW="25400" prstMaterial="dkEdge">
            <a:bevelT/>
            <a:bevelB/>
          </a:sp3d>
        </p:spPr>
      </p:pic>
      <p:sp>
        <p:nvSpPr>
          <p:cNvPr id="10" name="Прямоугольник 9"/>
          <p:cNvSpPr/>
          <p:nvPr/>
        </p:nvSpPr>
        <p:spPr>
          <a:xfrm>
            <a:off x="5867400" y="4038600"/>
            <a:ext cx="27146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Стрічкова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годівниця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стартового корма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годинниковим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механізмом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77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Автоматическая кормушка на водоем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5084" y="454427"/>
            <a:ext cx="4427824" cy="37890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dkEdge">
            <a:bevelT/>
            <a:bevelB/>
          </a:sp3d>
        </p:spPr>
      </p:pic>
      <p:sp>
        <p:nvSpPr>
          <p:cNvPr id="8" name="Прямоугольник 7"/>
          <p:cNvSpPr/>
          <p:nvPr/>
        </p:nvSpPr>
        <p:spPr>
          <a:xfrm>
            <a:off x="-684584" y="454427"/>
            <a:ext cx="6407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Автогодівниця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«Рефлекс»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052736"/>
            <a:ext cx="40324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Раціональне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внесення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корму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допомогою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маятникових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годівниць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витрати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одиницю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приросту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знижуються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30%,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поліпшується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гідрохімічний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режим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ставків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ставка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нез'їденими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кормами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зменшується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469056"/>
            <a:ext cx="860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Призначена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автоматизації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годування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інтенсивному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рибництві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Встановлюються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садкових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лініях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ставках,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басейнах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акваріумах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Дозволяє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скоротити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кількість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корму,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внесеного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рибоводні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системи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і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рибопродуктивність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93980"/>
            <a:ext cx="61206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Розроблений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спосіб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сухого посолу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складається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трьох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стадій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охолоджений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посол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+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1…+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ºС;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-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20…-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ºС;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перехід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охолодженого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посолу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1…+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ºС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002" y="2852936"/>
            <a:ext cx="8712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Спочатку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консервувальну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холоду, яка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замінюється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консервувальною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дією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кухонної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перемінних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температур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змінює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властивості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продукту і води,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інтенсифікує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Доцільно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посо­лу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цінних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особливо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жирних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видів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делікатесної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Рисунок 3" descr="https://ua-referat.com/uploaded/innovacijni-tehnologiyi-pererobki-ribi/8102_html_d7ce8125b5940de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208" y="575645"/>
            <a:ext cx="3096344" cy="2304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7926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62192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Запропоновано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раціональні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технологічні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режими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отримання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якісної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малосольної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Обґрунтовано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доцільність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низькотемпературного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горбуші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гольця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Консервування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посолом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полягає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тому,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тканинах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створюється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кухонної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Чим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концентрація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надійніше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законсервована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вміст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солі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близьке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насичення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(26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Просолювання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закінчується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діб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годин, 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десятків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місяців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Дозрівання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проходити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зниженій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температурі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вище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0 ° C і не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нижче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-8 ° C.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3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56895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Мокрий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посол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Застосовується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приготуванні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напівфабрикатів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кулінарного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виробництва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при посол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дрібної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Змішаний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посол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теплий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підморожуванням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Теплий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посол.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Просолювання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навколишнього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повітря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охолодження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Холодний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посол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(посол 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охолодженням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Додавання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посольну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ємність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разом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сіллю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деякої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кількості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льоду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Посол 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підморожуванням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Перед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поміщенням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посольну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ємність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охолоджують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температури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 тканинах -4, -5 ° C. 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66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912" y="188640"/>
            <a:ext cx="857757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Пряне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соління.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При пряному солінні рибу обробляють засолювальною сумішшю, в якій, крім солі, міститься цукор та різні спеції, що додають продукту специфічні смакові якості.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Маринування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комбінована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обробка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сіллю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цукром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спеціями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оцтовою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кислотою.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Тривалість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40-70 годин.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i="1" dirty="0">
                <a:latin typeface="Times New Roman" pitchFamily="18" charset="0"/>
                <a:cs typeface="Times New Roman" pitchFamily="18" charset="0"/>
              </a:rPr>
              <a:t>Сушіння і в'ялення </a:t>
            </a:r>
            <a:r>
              <a:rPr lang="uk-UA" sz="2400" i="1" dirty="0" smtClean="0">
                <a:latin typeface="Times New Roman" pitchFamily="18" charset="0"/>
                <a:cs typeface="Times New Roman" pitchFamily="18" charset="0"/>
              </a:rPr>
              <a:t>риби.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Найкращою рибою для сушки є тараня, плітка, лящ, рибець, чехоня, синець, окунь, щука, короп, мойва.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В'ялення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триває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4-10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Копчення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холодного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коптіння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умов 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бездимового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способу становить 5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15 год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.,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 рази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коротше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циклу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традиційного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димового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коптіння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залежності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t режиму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розрізняють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три виду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копчення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холодне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(до 40С),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гаряче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(80 - 170С)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напівгаряче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(60-80С).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6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3671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Інноваційна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ферма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Ізраїлі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аквафермі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вирощується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австралійський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сибас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ITvRYBNkf/akvaferma_v_izrajil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0"/>
          <a:stretch/>
        </p:blipFill>
        <p:spPr bwMode="auto">
          <a:xfrm>
            <a:off x="780171" y="1700808"/>
            <a:ext cx="7610475" cy="471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0288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7"/>
          <p:cNvSpPr/>
          <p:nvPr/>
        </p:nvSpPr>
        <p:spPr>
          <a:xfrm>
            <a:off x="-55470" y="5796789"/>
            <a:ext cx="8992870" cy="0"/>
          </a:xfrm>
          <a:custGeom>
            <a:avLst/>
            <a:gdLst/>
            <a:ahLst/>
            <a:cxnLst/>
            <a:rect l="l" t="t" r="r" b="b"/>
            <a:pathLst>
              <a:path w="8992870">
                <a:moveTo>
                  <a:pt x="0" y="0"/>
                </a:moveTo>
                <a:lnTo>
                  <a:pt x="8992868" y="0"/>
                </a:lnTo>
              </a:path>
            </a:pathLst>
          </a:custGeom>
          <a:ln w="14993">
            <a:solidFill>
              <a:srgbClr val="003A75"/>
            </a:solidFill>
          </a:ln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" name="object 28"/>
          <p:cNvSpPr/>
          <p:nvPr/>
        </p:nvSpPr>
        <p:spPr>
          <a:xfrm>
            <a:off x="515329" y="2420888"/>
            <a:ext cx="3744416" cy="22026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5" name="object 29"/>
          <p:cNvSpPr/>
          <p:nvPr/>
        </p:nvSpPr>
        <p:spPr>
          <a:xfrm>
            <a:off x="4860031" y="2834175"/>
            <a:ext cx="3731435" cy="1998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6" name="object 35"/>
          <p:cNvSpPr txBox="1"/>
          <p:nvPr/>
        </p:nvSpPr>
        <p:spPr>
          <a:xfrm>
            <a:off x="1331640" y="4941168"/>
            <a:ext cx="6489700" cy="758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0" marR="5080" indent="-1772285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Аерація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(своєрідні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підводні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вентилятори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дозволяють рибі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дихати)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ject 35"/>
          <p:cNvSpPr txBox="1"/>
          <p:nvPr/>
        </p:nvSpPr>
        <p:spPr>
          <a:xfrm>
            <a:off x="1196115" y="1340768"/>
            <a:ext cx="6489700" cy="3641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84350" marR="5080" indent="-1772285">
              <a:lnSpc>
                <a:spcPct val="101200"/>
              </a:lnSpc>
              <a:spcBef>
                <a:spcPts val="95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Не використовується морська вода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5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1" y="487025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структурі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добування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продукції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аквакультури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становить 21,8%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ЇЇ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збільшити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удвічі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запровадивши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інноваційні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досягнення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вітчизняної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закордонної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науки.</a:t>
            </a:r>
          </a:p>
          <a:p>
            <a:pPr algn="just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Україна більше на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70% у частині споживання риби та рибної продукції є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імпортозалежною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 державою та потребує нарощування власного виробництва рибної продукції з метою гарантування продовольчої безпеки держави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імпорті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найбільшу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питому вагу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товарів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сільського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лісового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господарства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займають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ракоподібні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Імпорт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ракоподібних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перевищує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експорт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у 22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рази.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97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/>
          <p:cNvSpPr/>
          <p:nvPr/>
        </p:nvSpPr>
        <p:spPr>
          <a:xfrm>
            <a:off x="827584" y="476672"/>
            <a:ext cx="2905665" cy="1919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3"/>
          <p:cNvSpPr/>
          <p:nvPr/>
        </p:nvSpPr>
        <p:spPr>
          <a:xfrm>
            <a:off x="4824028" y="492518"/>
            <a:ext cx="2974633" cy="1934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4"/>
          <p:cNvSpPr txBox="1"/>
          <p:nvPr/>
        </p:nvSpPr>
        <p:spPr>
          <a:xfrm>
            <a:off x="827584" y="2473793"/>
            <a:ext cx="7992888" cy="758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16305" marR="5080" indent="-904240" algn="ctr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Аерація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(своєрідні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підводні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вентилятори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дозволяють рибі дихати) та вилов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риби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5"/>
          <p:cNvSpPr/>
          <p:nvPr/>
        </p:nvSpPr>
        <p:spPr>
          <a:xfrm>
            <a:off x="539552" y="3501008"/>
            <a:ext cx="3036105" cy="20495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6"/>
          <p:cNvSpPr/>
          <p:nvPr/>
        </p:nvSpPr>
        <p:spPr>
          <a:xfrm>
            <a:off x="4427984" y="3408303"/>
            <a:ext cx="3036105" cy="20615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7"/>
          <p:cNvSpPr txBox="1"/>
          <p:nvPr/>
        </p:nvSpPr>
        <p:spPr>
          <a:xfrm>
            <a:off x="395536" y="5609796"/>
            <a:ext cx="7804550" cy="7576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1499"/>
              </a:lnSpc>
              <a:spcBef>
                <a:spcPts val="90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вирощування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слідкує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лабораторія інституту розвитку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пустелі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10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2"/>
          <p:cNvSpPr/>
          <p:nvPr/>
        </p:nvSpPr>
        <p:spPr>
          <a:xfrm>
            <a:off x="395536" y="2227758"/>
            <a:ext cx="3400437" cy="2280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3"/>
          <p:cNvSpPr/>
          <p:nvPr/>
        </p:nvSpPr>
        <p:spPr>
          <a:xfrm>
            <a:off x="4932040" y="2249304"/>
            <a:ext cx="3470905" cy="2299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4"/>
          <p:cNvSpPr/>
          <p:nvPr/>
        </p:nvSpPr>
        <p:spPr>
          <a:xfrm>
            <a:off x="1172792" y="4558057"/>
            <a:ext cx="3400437" cy="2299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5"/>
          <p:cNvSpPr/>
          <p:nvPr/>
        </p:nvSpPr>
        <p:spPr>
          <a:xfrm>
            <a:off x="4644008" y="4537159"/>
            <a:ext cx="3541373" cy="2298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36"/>
          <p:cNvSpPr txBox="1"/>
          <p:nvPr/>
        </p:nvSpPr>
        <p:spPr>
          <a:xfrm>
            <a:off x="-31788" y="188640"/>
            <a:ext cx="9175787" cy="18774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200"/>
              </a:lnSpc>
              <a:spcBef>
                <a:spcPts val="95"/>
              </a:spcBef>
            </a:pPr>
            <a:r>
              <a:rPr sz="2400" spc="5" dirty="0" err="1" smtClean="0">
                <a:latin typeface="Times New Roman" pitchFamily="18" charset="0"/>
                <a:cs typeface="Times New Roman" pitchFamily="18" charset="0"/>
              </a:rPr>
              <a:t>Хімічний</a:t>
            </a:r>
            <a:r>
              <a:rPr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щоденно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аналізує комп’ютер,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потреби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накачує нову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воду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з надр, а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використану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скидає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у 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викопане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відкрите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море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>
                <a:latin typeface="Times New Roman" pitchFamily="18" charset="0"/>
                <a:cs typeface="Times New Roman" pitchFamily="18" charset="0"/>
              </a:rPr>
              <a:t>викопане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поруч</a:t>
            </a: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12700" marR="5080" algn="ctr">
              <a:lnSpc>
                <a:spcPct val="101200"/>
              </a:lnSpc>
              <a:spcBef>
                <a:spcPts val="95"/>
              </a:spcBef>
            </a:pPr>
            <a:r>
              <a:rPr lang="uk-UA" sz="2400" spc="10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водоймі розмножуються спеціальні бактерії,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які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очищають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воду 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від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азотистих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сполук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знову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насичують </a:t>
            </a:r>
            <a:r>
              <a:rPr sz="2400" spc="15" dirty="0" err="1">
                <a:latin typeface="Times New Roman" pitchFamily="18" charset="0"/>
                <a:cs typeface="Times New Roman" pitchFamily="18" charset="0"/>
              </a:rPr>
              <a:t>воду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киснем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3"/>
          <p:cNvSpPr/>
          <p:nvPr/>
        </p:nvSpPr>
        <p:spPr>
          <a:xfrm>
            <a:off x="4644008" y="240362"/>
            <a:ext cx="3259502" cy="2196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4"/>
          <p:cNvSpPr txBox="1"/>
          <p:nvPr/>
        </p:nvSpPr>
        <p:spPr>
          <a:xfrm>
            <a:off x="179513" y="260648"/>
            <a:ext cx="3672408" cy="2229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0655" marR="151765" algn="ctr">
              <a:lnSpc>
                <a:spcPct val="101200"/>
              </a:lnSpc>
              <a:spcBef>
                <a:spcPts val="95"/>
              </a:spcBef>
            </a:pP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Аквафермер</a:t>
            </a:r>
            <a:r>
              <a:rPr sz="2400" spc="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вручну слідкує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за системами  </a:t>
            </a:r>
            <a:r>
              <a:rPr sz="2400" spc="5" dirty="0" err="1">
                <a:latin typeface="Times New Roman" pitchFamily="18" charset="0"/>
                <a:cs typeface="Times New Roman" pitchFamily="18" charset="0"/>
              </a:rPr>
              <a:t>життєзабезпечення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uk-UA" sz="2400" spc="5" dirty="0" smtClean="0">
                <a:latin typeface="Times New Roman" pitchFamily="18" charset="0"/>
                <a:cs typeface="Times New Roman" pitchFamily="18" charset="0"/>
              </a:rPr>
              <a:t>. Я</a:t>
            </a:r>
            <a:r>
              <a:rPr sz="2400" spc="15" dirty="0" err="1" smtClean="0">
                <a:latin typeface="Times New Roman" pitchFamily="18" charset="0"/>
                <a:cs typeface="Times New Roman" pitchFamily="18" charset="0"/>
              </a:rPr>
              <a:t>кщо</a:t>
            </a:r>
            <a:r>
              <a:rPr sz="24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електроенергії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буде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хоча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б півгодини </a:t>
            </a:r>
            <a:r>
              <a:rPr sz="2400" spc="15" dirty="0" err="1">
                <a:latin typeface="Times New Roman" pitchFamily="18" charset="0"/>
                <a:cs typeface="Times New Roman" pitchFamily="18" charset="0"/>
              </a:rPr>
              <a:t>риба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 err="1" smtClean="0">
                <a:latin typeface="Times New Roman" pitchFamily="18" charset="0"/>
                <a:cs typeface="Times New Roman" pitchFamily="18" charset="0"/>
              </a:rPr>
              <a:t>задихнеться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bject 32"/>
          <p:cNvSpPr/>
          <p:nvPr/>
        </p:nvSpPr>
        <p:spPr>
          <a:xfrm>
            <a:off x="4139952" y="2509397"/>
            <a:ext cx="4485446" cy="4159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187401" y="3898423"/>
            <a:ext cx="37365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5" dirty="0" err="1" smtClean="0">
                <a:latin typeface="Times New Roman" pitchFamily="18" charset="0"/>
                <a:cs typeface="Times New Roman" pitchFamily="18" charset="0"/>
              </a:rPr>
              <a:t>Рибу</a:t>
            </a:r>
            <a:r>
              <a:rPr lang="ru-RU" sz="24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пакують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spc="5" dirty="0" err="1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2400" spc="5" dirty="0">
                <a:latin typeface="Times New Roman" pitchFamily="18" charset="0"/>
                <a:cs typeface="Times New Roman" pitchFamily="18" charset="0"/>
              </a:rPr>
              <a:t> контейнер </a:t>
            </a:r>
            <a:r>
              <a:rPr lang="ru-RU" sz="2400" spc="1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spc="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spc="10" dirty="0" err="1">
                <a:latin typeface="Times New Roman" pitchFamily="18" charset="0"/>
                <a:cs typeface="Times New Roman" pitchFamily="18" charset="0"/>
              </a:rPr>
              <a:t>льодом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1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05968"/>
              </p:ext>
            </p:extLst>
          </p:nvPr>
        </p:nvGraphicFramePr>
        <p:xfrm>
          <a:off x="395536" y="1484784"/>
          <a:ext cx="7992889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8192"/>
                <a:gridCol w="720080"/>
                <a:gridCol w="936104"/>
                <a:gridCol w="1008112"/>
                <a:gridCol w="864096"/>
                <a:gridCol w="936104"/>
                <a:gridCol w="936104"/>
                <a:gridCol w="86409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Виробництво 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Зміна запасів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Імпорт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417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Усього ресурсів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478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514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545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Експорт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Втрати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Фонд споживання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6776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</a:t>
                      </a:r>
                      <a:endParaRPr lang="ru-RU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750"/>
                        </a:spcAft>
                      </a:pPr>
                      <a:r>
                        <a:rPr lang="uk-UA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</a:t>
                      </a:r>
                      <a:endParaRPr lang="ru-RU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7624" y="764704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Баланс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рибних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продуктів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тис. тонн</a:t>
            </a:r>
          </a:p>
        </p:txBody>
      </p:sp>
    </p:spTree>
    <p:extLst>
      <p:ext uri="{BB962C8B-B14F-4D97-AF65-F5344CB8AC3E}">
        <p14:creationId xmlns:p14="http://schemas.microsoft.com/office/powerpoint/2010/main" val="1136142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512" y="764146"/>
            <a:ext cx="5256584" cy="23762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11960" y="1582946"/>
            <a:ext cx="48228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/>
              <a:t>Добування водних біоресурсів за видами</a:t>
            </a:r>
            <a:endParaRPr lang="ru-RU" sz="2000" dirty="0"/>
          </a:p>
        </p:txBody>
      </p:sp>
      <p:pic>
        <p:nvPicPr>
          <p:cNvPr id="4" name="image5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32040" y="3645024"/>
            <a:ext cx="3731126" cy="2880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1350" y="5517232"/>
            <a:ext cx="37290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Добування водних біоресурсів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09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7667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Найбільший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біоресурсів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2021 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оці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одержано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Одеської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(12 %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Черкаської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(11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(8 %),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Миколаївської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(7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Херсонської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Сумської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(по 6 %)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Вінницької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Дніпропетровської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(по 5 %) областей.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3212976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структурі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виловленої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основними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видами до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загального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обсягу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переважала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хамса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(16,9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ставрида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(11,6 %),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товстолобик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(6,8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бичок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(6,2 %),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скумбрія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(6,0 %)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і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(5,8 %)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506" y="3789040"/>
            <a:ext cx="196721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21088"/>
            <a:ext cx="2845792" cy="169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51507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1390</TotalTime>
  <Words>2696</Words>
  <Application>Microsoft Office PowerPoint</Application>
  <PresentationFormat>Экран (4:3)</PresentationFormat>
  <Paragraphs>469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1_Тема Office</vt:lpstr>
      <vt:lpstr>ІННОВАЦІЙНІ ТЕХНОЛОГІЇ ВИРОЩУВАННЯ І ПЕРЕРОБКИ РИБИ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 типом живлення риб поділяють:</vt:lpstr>
      <vt:lpstr>Презентация PowerPoint</vt:lpstr>
      <vt:lpstr>Презентация PowerPoint</vt:lpstr>
      <vt:lpstr>Презентация PowerPoint</vt:lpstr>
      <vt:lpstr>Чорний амур</vt:lpstr>
      <vt:lpstr>Білий товстолоб</vt:lpstr>
      <vt:lpstr>Строкатий товстолоб</vt:lpstr>
      <vt:lpstr>Лящ</vt:lpstr>
      <vt:lpstr>Судак</vt:lpstr>
      <vt:lpstr>ТИЛЯПІЯ</vt:lpstr>
      <vt:lpstr>Щука</vt:lpstr>
      <vt:lpstr>Європейський сом</vt:lpstr>
      <vt:lpstr>Канальний сом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Природні корми  </vt:lpstr>
      <vt:lpstr>Презентация PowerPoint</vt:lpstr>
      <vt:lpstr>Спіруліна і хлорела</vt:lpstr>
      <vt:lpstr>Комбікорми поділяють на такі типи</vt:lpstr>
      <vt:lpstr>Підготовка кормів </vt:lpstr>
      <vt:lpstr>Орієнтовний склад типових комбікормів для риби </vt:lpstr>
      <vt:lpstr>Презентация PowerPoint</vt:lpstr>
      <vt:lpstr>Презентация PowerPoint</vt:lpstr>
      <vt:lpstr>Полікультура зосереджує ключову позицію інновацій  аквакультури. Впровадження вирощування товарної риби в ставках у полікультурі дає можливість підвищити рибопродуктивність ставів на  700 кг/га, або в 1,6 раза, і збільшити прибуток від реалізації риби  майже вдвічі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Основи рибництва 1.1. Біологічна характеристика об’єктів товарного рибництва</dc:title>
  <dc:creator>Admin</dc:creator>
  <cp:lastModifiedBy>Пользователь Windows</cp:lastModifiedBy>
  <cp:revision>105</cp:revision>
  <dcterms:created xsi:type="dcterms:W3CDTF">2022-08-13T08:26:25Z</dcterms:created>
  <dcterms:modified xsi:type="dcterms:W3CDTF">2023-05-16T04:51:18Z</dcterms:modified>
</cp:coreProperties>
</file>