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the words in brackets to write sentences with must have and can’t have.</a:t>
            </a: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We went to our friends’ house and rang the doorbell, but nobody answered. (they / go out)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They must have gone out.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Sarah hasn’t contacted me. (she / get / my message)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She can’t have got my message</a:t>
            </a:r>
            <a: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._________________________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The jacket you bought is very good quality. (it / be / very expensive).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haven’t seen our </a:t>
            </a:r>
            <a:r>
              <a:rPr lang="en-US" sz="12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neighbours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for the last few days. (they / go away).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 can’t find my umbrella. (I / leave / it in the restaurant last night).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Amy was in a very difficult situation when she lost her job. (it / be / easy for her).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There was a man standing outside the cafe. He was there a long time. (he / wait / for somebody).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Rachel did the opposite of what I asked her to do. (she / understand / what I said).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 </a:t>
            </a:r>
            <a:b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b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9 When I got back to my car, it was unlocked. (I / forget / to lock it)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</a:t>
            </a:r>
            <a:b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b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10 My </a:t>
            </a:r>
            <a:r>
              <a:rPr lang="en-US" sz="12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neighbours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were making a lot of noise in the night. It woke me up. (they / have / a party).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11 The light was red, but the car didn’t stop. (the driver / see / the red light).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12 Paul has had these shoes for years, but they still look new. (he / wear / them much)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Choose from the box.</a:t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A: Do you know where Helen is?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I’m not sure. She might be in her room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A: Is there a bookshop near here?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I’m not sure, but ask Anna. She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A: Where are those people from?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 don’t know. They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A: I hope you can help me.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I’ll try, but it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A: Whose phone is this?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It’s not mine. It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A: Why doesn’t George answer his phone?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A: Do you know anyone who has a key to this cupboard?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Rachel ,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but I’m not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sure.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A: Gary is in a strange mood today.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he is.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</a:t>
            </a: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CAD109-5C70-81E6-DE5B-BA1F91E27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412776"/>
            <a:ext cx="2799560" cy="231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might be able to or might have to + one of these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verbs: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Tell me about your problem.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 be able to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can come to the meeting, but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before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end.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not free this evening, but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 tomorrow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evening.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I’m not sure whether this car park is free or not.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There’s a long queue.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long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‘I’ve got a problem with my bike.’ ‘Let me have a look.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it.’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4C1F50-E15E-80D5-552B-8BB027387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247429" cy="46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10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with might not.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Lisa’s not feeling very well. I’m not sure that she will go to the party.</a:t>
            </a:r>
          </a:p>
          <a:p>
            <a:pPr marL="36576" indent="0">
              <a:buNone/>
            </a:pP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 might not come to the party</a:t>
            </a:r>
            <a:r>
              <a:rPr lang="uk-UA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haven’t seen him for a long time. I don’t know if I will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recognise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him or not.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We want to go to the game, but I don’t know whether we’ll be able to get tickets.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said I’d do the shopping, but it’s possible I won’t have time.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do the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shopping.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I’ve been invited to the wedding, but I’m not sure that I’ll be able to go.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8077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10(2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«Authorization to travel. Modal verbs 2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Grand Tour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outside the boundaries of one’s country had often been subject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restrictions, as we have seen from constraints imposed by the state under the Roman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Empire and even earlier authorities. In fact, at various times, some states have even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imposed limitations on travel between towns and regions within their own territory.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eighteenth-century France, for example, internal passports were needed to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towns, while, prior to the War of Independence in America (1776–1781),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similar internal passports were required to move between states.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first use of the term ‘passport’ in law in Britain is thought to have occurred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1548.8 Such passports hark back directly to the medieval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testimoniale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– a letter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an ecclesiastical superior given to a pilgrim to avoid the latter’s possible arrest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 charges of vagrancy.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Prior to the eighteenth century, few people travelled any great distance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those who did so were generally involved with affairs of state. Monarchs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suspicious of intrigues and alliances with foreign states and vetted such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carefully, issuing letters of authority to members of court, ostensibly to facilitate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but equally to ensure that they were familiar with the movements of 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subjects. In Britain, it was the prerogative of the monarch to control any movements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their subjects overseas and so, throughout the sixteenth and seventeenth centuries,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applications had to be made for a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to pass beyond the seas’. Such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became more frequent in the eighteenth and nineteenth centuries, but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prohibitively expensive for all but the wealthy as, in 1830, a British passport had cost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£2/7/6 (or around £2.37 in today’s decimal currency, equivalent to around £166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today), then a high weekly level of pay. Demand was to cut this figure to just 2/- (or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10 pence) by 1858 – still equivalent to a day’s pay for many.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Nevertheless, from the late eighteenth century on, demand for travel was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growing, to a point where it became impossible to issue passports in the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way by the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midnineteenth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century. In Britain, it had been the practice for the Foreign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Secretary to issue all passports, based on his personal knowledge of the applicant,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was clearly no longer practical.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Alien Bill (1792) – introduced in Britain at a time when the government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becoming concerned about who was coming to Britain (in the lead-up to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France) – required foreigners entering Britain to be in possession of passports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1793 onwards and to register on arrival – the first modern form of immigration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control. This restriction was not lifted until 1826. Curiously, however, around 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period, countries such as France and Belgium appeared willing to issue passports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non-citizens, including Britons.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Lloyd recounts the story of the poet Robert Browning eloping with Elizabeth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Barrett Browning in 1846 travelling on a French passport.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the mid-nineteenth century, many European countries began to abandon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most passport requirements other than in times of war. This paralleled policy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United States, which made no requirement for passports except during the Civil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(following the War of Independence, individual states, as well as the Department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Foreign Affairs, had been permitted to issue passports for foreign travel). Regulations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introduced in 1846 in the UK for the movement of merchants and diplomats,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those travelling purely for leisure were no longer obliged to carry formal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documentation (although immigration controls were reintroduced in Britain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Aliens Act of 1905).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Once a nation deems travel documents no longer necessary for its citizens, 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becomes difficult to reimpose such a requirement. When Belgium sought to oblige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to present passports for inspection in 1882, there was widespread indignation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British press. World War I was to change all this. New passports, accompanied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a photograph of the bearer, were widely introduced and the League of Nations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standardized their design in 1921. Britain made passports compulsory in 1916,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by 1924 Belgium was again allowing Britons to travel on no passport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excursions to the Continent.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in must or can’t.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You’ve been travelling all day. You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tired.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That restaurant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good. It’s always full of people.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That restaurant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good. It’s always empty.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I’m sure Kate gave me her address. I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it somewhere.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often see that man in this street. 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live near here.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It rained every day during their holiday. It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been very nice for them.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Congratulations on passing your exam.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pleased.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This bill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correct. It’s much too high.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You got here very quickly.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driven very fast.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Bill and Sue always stay at five-star hotels. They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short of money.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11 Karen hasn’t left the office yet. She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working late tonight.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each sentence with a verb (one or two words).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r>
              <a:rPr lang="en-US" dirty="0"/>
              <a:t>1 I’ve lost one of my gloves. I must </a:t>
            </a:r>
            <a:r>
              <a:rPr lang="uk-UA" dirty="0"/>
              <a:t>___</a:t>
            </a:r>
            <a:r>
              <a:rPr lang="en-US" u="sng" dirty="0"/>
              <a:t>have dropped </a:t>
            </a:r>
            <a:r>
              <a:rPr lang="uk-UA" u="sng" dirty="0"/>
              <a:t>___</a:t>
            </a:r>
            <a:r>
              <a:rPr lang="en-US" dirty="0"/>
              <a:t>it</a:t>
            </a:r>
            <a:r>
              <a:rPr lang="uk-UA" dirty="0"/>
              <a:t> </a:t>
            </a:r>
            <a:r>
              <a:rPr lang="en-US" dirty="0"/>
              <a:t>somewhere.</a:t>
            </a:r>
          </a:p>
          <a:p>
            <a:pPr marL="36576" indent="0">
              <a:buNone/>
            </a:pPr>
            <a:r>
              <a:rPr lang="en-US" dirty="0"/>
              <a:t>2 Their house is very near the motorway. It must </a:t>
            </a:r>
            <a:r>
              <a:rPr lang="uk-UA" dirty="0"/>
              <a:t>____</a:t>
            </a:r>
            <a:r>
              <a:rPr lang="en-US" u="sng" dirty="0"/>
              <a:t>be</a:t>
            </a:r>
            <a:r>
              <a:rPr lang="uk-UA" dirty="0"/>
              <a:t>___</a:t>
            </a:r>
            <a:r>
              <a:rPr lang="en-US" dirty="0"/>
              <a:t> very</a:t>
            </a:r>
            <a:r>
              <a:rPr lang="uk-UA" dirty="0"/>
              <a:t> </a:t>
            </a:r>
            <a:r>
              <a:rPr lang="en-US" dirty="0"/>
              <a:t>noisy.</a:t>
            </a:r>
          </a:p>
          <a:p>
            <a:pPr marL="36576" indent="0">
              <a:buNone/>
            </a:pPr>
            <a:r>
              <a:rPr lang="en-US" dirty="0"/>
              <a:t>3 You’ve lived in this village a long time. You must</a:t>
            </a:r>
            <a:r>
              <a:rPr lang="uk-UA" dirty="0"/>
              <a:t>____________</a:t>
            </a:r>
            <a:r>
              <a:rPr lang="en-US" dirty="0"/>
              <a:t> everybody who lives</a:t>
            </a:r>
            <a:r>
              <a:rPr lang="uk-UA" dirty="0"/>
              <a:t> </a:t>
            </a:r>
            <a:r>
              <a:rPr lang="en-US" dirty="0"/>
              <a:t>here.</a:t>
            </a:r>
          </a:p>
          <a:p>
            <a:pPr marL="36576" indent="0">
              <a:buNone/>
            </a:pPr>
            <a:r>
              <a:rPr lang="en-US" dirty="0"/>
              <a:t>4 I don’t seem to have my wallet with me. I must</a:t>
            </a:r>
            <a:r>
              <a:rPr lang="uk-UA" dirty="0"/>
              <a:t>______________</a:t>
            </a:r>
            <a:r>
              <a:rPr lang="en-US" dirty="0"/>
              <a:t> it at</a:t>
            </a:r>
            <a:r>
              <a:rPr lang="uk-UA" dirty="0"/>
              <a:t> </a:t>
            </a:r>
            <a:r>
              <a:rPr lang="en-US" dirty="0"/>
              <a:t>home.</a:t>
            </a:r>
          </a:p>
          <a:p>
            <a:pPr marL="36576" indent="0">
              <a:buNone/>
            </a:pPr>
            <a:r>
              <a:rPr lang="en-US" dirty="0"/>
              <a:t>5 ‘How old is Ed?’ ‘He’s older than me. He must</a:t>
            </a:r>
            <a:r>
              <a:rPr lang="uk-UA" dirty="0"/>
              <a:t>______________</a:t>
            </a:r>
            <a:r>
              <a:rPr lang="en-US" dirty="0"/>
              <a:t> at least</a:t>
            </a:r>
            <a:r>
              <a:rPr lang="uk-UA" dirty="0"/>
              <a:t> </a:t>
            </a:r>
            <a:r>
              <a:rPr lang="en-US" dirty="0"/>
              <a:t>40.’</a:t>
            </a:r>
          </a:p>
          <a:p>
            <a:pPr marL="36576" indent="0">
              <a:buNone/>
            </a:pPr>
            <a:r>
              <a:rPr lang="en-US" dirty="0"/>
              <a:t>6 I didn’t hear my phone. I must</a:t>
            </a:r>
            <a:r>
              <a:rPr lang="uk-UA" dirty="0"/>
              <a:t>__________ </a:t>
            </a:r>
            <a:r>
              <a:rPr lang="en-US" dirty="0"/>
              <a:t>asleep.</a:t>
            </a:r>
          </a:p>
          <a:p>
            <a:pPr marL="36576" indent="0">
              <a:buNone/>
            </a:pPr>
            <a:r>
              <a:rPr lang="en-US" dirty="0"/>
              <a:t>7 ‘You’re going on holiday soon. You must</a:t>
            </a:r>
            <a:r>
              <a:rPr lang="uk-UA" dirty="0"/>
              <a:t>________</a:t>
            </a:r>
            <a:r>
              <a:rPr lang="en-US" dirty="0"/>
              <a:t> forward to it.’ ‘Yes,</a:t>
            </a:r>
            <a:r>
              <a:rPr lang="uk-UA" dirty="0"/>
              <a:t> </a:t>
            </a:r>
            <a:r>
              <a:rPr lang="en-US" dirty="0"/>
              <a:t>I am.’</a:t>
            </a:r>
          </a:p>
          <a:p>
            <a:pPr marL="36576" indent="0">
              <a:buNone/>
            </a:pPr>
            <a:r>
              <a:rPr lang="en-US" dirty="0"/>
              <a:t>8 I’m sure you know this song. You must</a:t>
            </a:r>
            <a:r>
              <a:rPr lang="uk-UA" dirty="0"/>
              <a:t>____________</a:t>
            </a:r>
            <a:r>
              <a:rPr lang="en-US" dirty="0"/>
              <a:t> it</a:t>
            </a:r>
            <a:r>
              <a:rPr lang="uk-UA" dirty="0"/>
              <a:t> </a:t>
            </a:r>
            <a:r>
              <a:rPr lang="en-US" dirty="0"/>
              <a:t>before.</a:t>
            </a:r>
          </a:p>
          <a:p>
            <a:pPr marL="36576" indent="0">
              <a:buNone/>
            </a:pPr>
            <a:r>
              <a:rPr lang="en-US" dirty="0"/>
              <a:t>9 The road is closed, so we have to go another way. There must</a:t>
            </a:r>
            <a:r>
              <a:rPr lang="uk-UA" dirty="0"/>
              <a:t>_________</a:t>
            </a:r>
            <a:r>
              <a:rPr lang="en-US" dirty="0"/>
              <a:t> an</a:t>
            </a:r>
            <a:r>
              <a:rPr lang="uk-UA" dirty="0"/>
              <a:t> </a:t>
            </a:r>
            <a:r>
              <a:rPr lang="en-US" dirty="0"/>
              <a:t>accident.</a:t>
            </a:r>
          </a:p>
          <a:p>
            <a:pPr marL="36576" indent="0">
              <a:buNone/>
            </a:pPr>
            <a:r>
              <a:rPr lang="en-US" dirty="0"/>
              <a:t>10 ‘Do you have a car?’ ‘You must</a:t>
            </a:r>
            <a:r>
              <a:rPr lang="uk-UA" dirty="0"/>
              <a:t>____________</a:t>
            </a:r>
            <a:r>
              <a:rPr lang="en-US" dirty="0"/>
              <a:t> ! How could I afford to have a</a:t>
            </a:r>
            <a:r>
              <a:rPr lang="uk-UA" dirty="0"/>
              <a:t> </a:t>
            </a:r>
            <a:r>
              <a:rPr lang="en-US" dirty="0"/>
              <a:t>car?’</a:t>
            </a:r>
          </a:p>
          <a:p>
            <a:pPr marL="36576" indent="0">
              <a:buNone/>
            </a:pPr>
            <a:r>
              <a:rPr lang="en-US" dirty="0"/>
              <a:t>11 David is the managing director of a large company, so he must</a:t>
            </a:r>
            <a:r>
              <a:rPr lang="uk-UA" dirty="0"/>
              <a:t>________</a:t>
            </a:r>
            <a:r>
              <a:rPr lang="en-US" dirty="0"/>
              <a:t> quite a</a:t>
            </a:r>
            <a:r>
              <a:rPr lang="uk-UA" dirty="0"/>
              <a:t> </a:t>
            </a:r>
            <a:r>
              <a:rPr lang="en-US" dirty="0"/>
              <a:t>high</a:t>
            </a:r>
            <a:r>
              <a:rPr lang="uk-UA" dirty="0"/>
              <a:t> </a:t>
            </a:r>
            <a:r>
              <a:rPr lang="en-US" dirty="0"/>
              <a:t>salary.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245</TotalTime>
  <Words>2452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10(2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22</cp:revision>
  <dcterms:created xsi:type="dcterms:W3CDTF">2023-02-25T18:05:02Z</dcterms:created>
  <dcterms:modified xsi:type="dcterms:W3CDTF">2023-08-05T07:33:02Z</dcterms:modified>
</cp:coreProperties>
</file>