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3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72" r:id="rId12"/>
    <p:sldId id="273" r:id="rId13"/>
    <p:sldId id="274" r:id="rId14"/>
    <p:sldId id="271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1704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66442" y="1447801"/>
            <a:ext cx="662096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6442" y="4777380"/>
            <a:ext cx="662096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05.08.2023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5538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3" y="4800587"/>
            <a:ext cx="66209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66442" y="685800"/>
            <a:ext cx="662096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3" y="5367325"/>
            <a:ext cx="662096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05.08.2023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65024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2" y="1447800"/>
            <a:ext cx="6620968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2" y="3657600"/>
            <a:ext cx="6620968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05.08.2023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85518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1409" y="1447800"/>
            <a:ext cx="6001049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448177" y="3771174"/>
            <a:ext cx="546115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2" y="4350657"/>
            <a:ext cx="6620968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05.08.2023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673897" y="971253"/>
            <a:ext cx="601591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sz="12200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999690" y="2613787"/>
            <a:ext cx="601591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sz="12200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20507491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3124201"/>
            <a:ext cx="6620969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2" y="4777381"/>
            <a:ext cx="6620968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05.08.2023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60745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4834" y="1981200"/>
            <a:ext cx="22107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489475" y="2667000"/>
            <a:ext cx="219608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3504" y="1981200"/>
            <a:ext cx="220275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2905586" y="2667000"/>
            <a:ext cx="2210671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344917" y="1981200"/>
            <a:ext cx="21996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5344917" y="2667000"/>
            <a:ext cx="2199658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2795334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5223030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05.08.2023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362928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9475" y="4250949"/>
            <a:ext cx="220561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489475" y="2209800"/>
            <a:ext cx="2205612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489475" y="4827212"/>
            <a:ext cx="2205612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7792" y="4250949"/>
            <a:ext cx="21984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2917791" y="2209800"/>
            <a:ext cx="2198466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2916776" y="4827211"/>
            <a:ext cx="2201378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344917" y="4250949"/>
            <a:ext cx="21996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344916" y="2209800"/>
            <a:ext cx="2199658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5344824" y="4827209"/>
            <a:ext cx="2202571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2795334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5223030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05.08.2023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847426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05.08.2023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063036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229782" y="430214"/>
            <a:ext cx="1314793" cy="5826125"/>
          </a:xfrm>
        </p:spPr>
        <p:txBody>
          <a:bodyPr vert="eaVert" anchor="b" anchorCtr="0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89475" y="773205"/>
            <a:ext cx="5568812" cy="5483134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05.08.2023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16867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05.08.2023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62037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3" y="2861734"/>
            <a:ext cx="662096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2" y="4777381"/>
            <a:ext cx="662096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05.08.2023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94623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7700" y="2060576"/>
            <a:ext cx="3298113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41975" y="2056093"/>
            <a:ext cx="3298115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05.08.2023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67166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7700" y="1905000"/>
            <a:ext cx="329811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7700" y="2514600"/>
            <a:ext cx="3298113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41976" y="1905000"/>
            <a:ext cx="3298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241976" y="2514600"/>
            <a:ext cx="3298113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05.08.2023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76788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05.08.2023</a:t>
            </a:fld>
            <a:endParaRPr lang="ru-RU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35057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05.08.2023</a:t>
            </a:fld>
            <a:endParaRPr lang="ru-RU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7647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1447800"/>
            <a:ext cx="2551462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89397" y="1447800"/>
            <a:ext cx="3898013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1" y="3129281"/>
            <a:ext cx="2551462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05.08.2023</a:t>
            </a:fld>
            <a:endParaRPr lang="ru-RU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05492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5656" y="1854192"/>
            <a:ext cx="3820674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213517" y="1143000"/>
            <a:ext cx="2400925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1" y="3657600"/>
            <a:ext cx="3814728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05.08.2023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03069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84710" y="452718"/>
            <a:ext cx="7055380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7700" y="2052925"/>
            <a:ext cx="6711654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7494989" y="1828771"/>
            <a:ext cx="990599" cy="22865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B8043B06-67BB-4D35-B7DF-12E99D28E024}" type="datetimeFigureOut">
              <a:rPr lang="ru-RU" smtClean="0"/>
              <a:pPr/>
              <a:t>05.08.2023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6233335" y="3263371"/>
            <a:ext cx="3859795" cy="2286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66431" y="295736"/>
            <a:ext cx="628813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1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774107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44" r:id="rId1"/>
    <p:sldLayoutId id="2147483745" r:id="rId2"/>
    <p:sldLayoutId id="2147483746" r:id="rId3"/>
    <p:sldLayoutId id="2147483747" r:id="rId4"/>
    <p:sldLayoutId id="2147483748" r:id="rId5"/>
    <p:sldLayoutId id="2147483749" r:id="rId6"/>
    <p:sldLayoutId id="2147483750" r:id="rId7"/>
    <p:sldLayoutId id="2147483751" r:id="rId8"/>
    <p:sldLayoutId id="2147483752" r:id="rId9"/>
    <p:sldLayoutId id="2147483753" r:id="rId10"/>
    <p:sldLayoutId id="2147483754" r:id="rId11"/>
    <p:sldLayoutId id="2147483755" r:id="rId12"/>
    <p:sldLayoutId id="2147483756" r:id="rId13"/>
    <p:sldLayoutId id="2147483757" r:id="rId14"/>
    <p:sldLayoutId id="2147483758" r:id="rId15"/>
    <p:sldLayoutId id="2147483759" r:id="rId16"/>
    <p:sldLayoutId id="2147483760" r:id="rId17"/>
  </p:sldLayoutIdLst>
  <p:txStyles>
    <p:titleStyle>
      <a:lvl1pPr algn="l" defTabSz="457207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6" indent="-342906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62" indent="-285755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20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27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34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14642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49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57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64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7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15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22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31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38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46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53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61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57224" y="928670"/>
            <a:ext cx="7572428" cy="2928958"/>
          </a:xfrm>
        </p:spPr>
        <p:txBody>
          <a:bodyPr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3600" dirty="0">
                <a:effectLst/>
              </a:rPr>
              <a:t>Конспекти практичних занять з дисципліни«Іноземна мова»</a:t>
            </a:r>
            <a:br>
              <a:rPr lang="ru-RU" sz="3600" dirty="0">
                <a:effectLst/>
              </a:rPr>
            </a:br>
            <a:r>
              <a:rPr lang="ru-RU" sz="3600" dirty="0">
                <a:effectLst/>
              </a:rPr>
              <a:t> </a:t>
            </a:r>
            <a:r>
              <a:rPr lang="uk-UA" sz="36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з </a:t>
            </a:r>
            <a:r>
              <a:rPr lang="ru-RU" sz="3600" dirty="0" err="1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галузі</a:t>
            </a:r>
            <a:r>
              <a:rPr lang="ru-RU" sz="36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знань</a:t>
            </a:r>
            <a:r>
              <a:rPr lang="ru-RU" sz="36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24 «Сфера </a:t>
            </a:r>
            <a:r>
              <a:rPr lang="ru-RU" sz="3600" dirty="0" err="1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обслуговування</a:t>
            </a:r>
            <a:r>
              <a:rPr lang="ru-RU" sz="36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br>
              <a:rPr lang="uk-UA" sz="36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 err="1">
                <a:effectLst/>
                <a:ea typeface="Times New Roman" panose="02020603050405020304" pitchFamily="18" charset="0"/>
              </a:rPr>
              <a:t>спеціальності</a:t>
            </a:r>
            <a:r>
              <a:rPr lang="ru-RU" sz="3600" dirty="0">
                <a:effectLst/>
                <a:ea typeface="Times New Roman" panose="02020603050405020304" pitchFamily="18" charset="0"/>
              </a:rPr>
              <a:t> : 242 «Туризм»</a:t>
            </a:r>
            <a:br>
              <a:rPr lang="ru-RU" sz="1800" b="1" dirty="0">
                <a:solidFill>
                  <a:srgbClr val="22222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ru-RU" sz="3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71538" y="4429132"/>
            <a:ext cx="6480048" cy="1752600"/>
          </a:xfrm>
        </p:spPr>
        <p:txBody>
          <a:bodyPr>
            <a:normAutofit fontScale="55000" lnSpcReduction="20000"/>
          </a:bodyPr>
          <a:lstStyle/>
          <a:p>
            <a:endParaRPr lang="uk-UA" sz="2800" dirty="0"/>
          </a:p>
          <a:p>
            <a:endParaRPr lang="uk-UA" sz="2800" dirty="0"/>
          </a:p>
          <a:p>
            <a:endParaRPr lang="uk-UA" sz="2800" dirty="0"/>
          </a:p>
          <a:p>
            <a:r>
              <a:rPr lang="uk-UA" sz="2800" dirty="0"/>
              <a:t>Семестр </a:t>
            </a:r>
            <a:r>
              <a:rPr lang="ru-RU" sz="2800" dirty="0"/>
              <a:t>7</a:t>
            </a:r>
            <a:r>
              <a:rPr lang="en-US" sz="2800" dirty="0"/>
              <a:t>,8</a:t>
            </a:r>
            <a:r>
              <a:rPr lang="ru-RU" sz="2800" dirty="0"/>
              <a:t> (56 годин)</a:t>
            </a:r>
          </a:p>
          <a:p>
            <a:br>
              <a:rPr lang="ru-RU" sz="2800" dirty="0"/>
            </a:br>
            <a:r>
              <a:rPr lang="ru-RU" sz="2800" b="1" dirty="0"/>
              <a:t>       </a:t>
            </a:r>
            <a:r>
              <a:rPr lang="ru-RU" sz="2800" b="1" dirty="0" err="1"/>
              <a:t>Атестація</a:t>
            </a:r>
            <a:r>
              <a:rPr lang="ru-RU" sz="2800" b="1" dirty="0"/>
              <a:t> 1 (1</a:t>
            </a:r>
            <a:r>
              <a:rPr lang="uk-UA" sz="2800" b="1" dirty="0"/>
              <a:t>4</a:t>
            </a:r>
            <a:r>
              <a:rPr lang="ru-RU" sz="2800" b="1" dirty="0"/>
              <a:t> год.)</a:t>
            </a:r>
            <a:endParaRPr lang="ru-RU" sz="28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6632"/>
            <a:ext cx="8186766" cy="6741368"/>
          </a:xfrm>
        </p:spPr>
        <p:txBody>
          <a:bodyPr>
            <a:noAutofit/>
          </a:bodyPr>
          <a:lstStyle/>
          <a:p>
            <a:pPr marL="36576" indent="0">
              <a:buNone/>
            </a:pPr>
            <a:r>
              <a:rPr lang="uk-UA" dirty="0"/>
              <a:t>№ </a:t>
            </a:r>
            <a:r>
              <a:rPr lang="en-US" dirty="0"/>
              <a:t>7</a:t>
            </a:r>
            <a:r>
              <a:rPr lang="uk-UA" dirty="0"/>
              <a:t> </a:t>
            </a:r>
            <a:r>
              <a:rPr lang="en-US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Complete the sentences. Use needn’t + verb. Choose from: </a:t>
            </a: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200" dirty="0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  <a:t>1 We have plenty of time. </a:t>
            </a:r>
            <a:r>
              <a:rPr lang="en-US" sz="1200" u="sng" dirty="0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  <a:t>We needn’t leave </a:t>
            </a:r>
            <a:r>
              <a:rPr lang="en-US" sz="1200" dirty="0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  <a:t>yet.</a:t>
            </a:r>
          </a:p>
          <a:p>
            <a:pPr marL="36576" indent="0">
              <a:buNone/>
            </a:pPr>
            <a:r>
              <a:rPr lang="en-US" sz="1200" dirty="0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  <a:t>2 I can manage the shopping alone. You</a:t>
            </a:r>
            <a:r>
              <a:rPr lang="uk-UA" sz="1200" dirty="0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  <a:t>__________</a:t>
            </a:r>
            <a:r>
              <a:rPr lang="en-US" sz="1200" dirty="0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  <a:t> with me.</a:t>
            </a:r>
          </a:p>
          <a:p>
            <a:pPr marL="36576" indent="0">
              <a:buNone/>
            </a:pPr>
            <a:r>
              <a:rPr lang="en-US" sz="1200" dirty="0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  <a:t>3 We</a:t>
            </a:r>
            <a:r>
              <a:rPr lang="uk-UA" sz="1200" dirty="0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  <a:t> __________</a:t>
            </a:r>
            <a:r>
              <a:rPr lang="en-US" sz="1200" dirty="0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  <a:t> all the way home. We can get a taxi.</a:t>
            </a:r>
          </a:p>
          <a:p>
            <a:pPr marL="36576" indent="0">
              <a:buNone/>
            </a:pPr>
            <a:r>
              <a:rPr lang="en-US" sz="1200" dirty="0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  <a:t>4 You can delete these emails. You</a:t>
            </a:r>
            <a:r>
              <a:rPr lang="uk-UA" sz="1200" dirty="0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  <a:t> __________</a:t>
            </a:r>
            <a:r>
              <a:rPr lang="en-US" sz="1200" dirty="0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  <a:t> them.</a:t>
            </a:r>
          </a:p>
          <a:p>
            <a:pPr marL="36576" indent="0">
              <a:buNone/>
            </a:pPr>
            <a:r>
              <a:rPr lang="en-US" sz="1200" dirty="0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  <a:t>5 I’ll be all right. You</a:t>
            </a:r>
            <a:r>
              <a:rPr lang="uk-UA" sz="1200" dirty="0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  <a:t> __________</a:t>
            </a:r>
            <a:r>
              <a:rPr lang="en-US" sz="1200" dirty="0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  <a:t> about me.</a:t>
            </a:r>
            <a:endParaRPr lang="ru-RU" sz="1200" dirty="0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B816BFB7-A0AE-5B38-C446-E0D657089FE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5616" y="764704"/>
            <a:ext cx="6418835" cy="460053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6632"/>
            <a:ext cx="8186766" cy="6741368"/>
          </a:xfrm>
        </p:spPr>
        <p:txBody>
          <a:bodyPr>
            <a:noAutofit/>
          </a:bodyPr>
          <a:lstStyle/>
          <a:p>
            <a:pPr marL="36576" indent="0">
              <a:buNone/>
            </a:pPr>
            <a:r>
              <a:rPr lang="uk-UA" dirty="0"/>
              <a:t>№ 8 </a:t>
            </a:r>
            <a:r>
              <a:rPr lang="en-US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Are these sentences OK? Change them where necessary.</a:t>
            </a:r>
            <a:endParaRPr lang="uk-UA" dirty="0">
              <a:solidFill>
                <a:srgbClr val="FFFF00"/>
              </a:solidFill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5E8EAFB6-41CE-52B2-F915-5CA312E9945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7782" y="1484784"/>
            <a:ext cx="8325544" cy="31452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489148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6632"/>
            <a:ext cx="8186766" cy="6741368"/>
          </a:xfrm>
        </p:spPr>
        <p:txBody>
          <a:bodyPr>
            <a:noAutofit/>
          </a:bodyPr>
          <a:lstStyle/>
          <a:p>
            <a:pPr marL="36576" indent="0">
              <a:buNone/>
            </a:pPr>
            <a:r>
              <a:rPr lang="uk-UA" dirty="0"/>
              <a:t>№ 9 </a:t>
            </a:r>
            <a:r>
              <a:rPr lang="en-US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Complete the sentences. Use should … or should have … + the verb in</a:t>
            </a:r>
            <a: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brackets.</a:t>
            </a: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1 You look tired. You </a:t>
            </a:r>
            <a:r>
              <a:rPr lang="en-US" sz="1800" u="sng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should go 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to bed.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(go)</a:t>
            </a:r>
          </a:p>
          <a:p>
            <a:pPr marL="36576" indent="0"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2 You missed a great party last night. </a:t>
            </a:r>
            <a:r>
              <a:rPr lang="en-US" sz="1800" u="sng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You should have come 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(come)</a:t>
            </a:r>
          </a:p>
          <a:p>
            <a:pPr marL="36576" indent="0"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3 I’m in a difficult position. What do you think I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________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now?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(do)</a:t>
            </a:r>
          </a:p>
          <a:p>
            <a:pPr marL="36576" indent="0"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4 I’m sorry that I didn’t take your advice. I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________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what you said.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(do)</a:t>
            </a:r>
          </a:p>
          <a:p>
            <a:pPr marL="36576" indent="0"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5 We lost the game, but we were the better team. We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________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.(win)</a:t>
            </a:r>
          </a:p>
          <a:p>
            <a:pPr marL="36576" indent="0"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6 We don’t see you enough. You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________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and see us more often.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(come)</a:t>
            </a:r>
          </a:p>
          <a:p>
            <a:pPr marL="36576" indent="0"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7 We went the wrong way and got lost. We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________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right, not left.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(turn)</a:t>
            </a:r>
          </a:p>
          <a:p>
            <a:pPr marL="36576" indent="0"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8 My exam results weren’t good. I 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________ 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better.</a:t>
            </a:r>
            <a:r>
              <a:rPr lang="uk-UA" sz="180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do)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334C1F50-E15E-80D5-552B-8BB0273876F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9632" y="908720"/>
            <a:ext cx="6247429" cy="4695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57202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6632"/>
            <a:ext cx="8186766" cy="6741368"/>
          </a:xfrm>
        </p:spPr>
        <p:txBody>
          <a:bodyPr>
            <a:noAutofit/>
          </a:bodyPr>
          <a:lstStyle/>
          <a:p>
            <a:pPr marL="36576" indent="0">
              <a:buNone/>
            </a:pPr>
            <a:r>
              <a:rPr lang="uk-UA" dirty="0"/>
              <a:t>№ 10 </a:t>
            </a:r>
            <a:r>
              <a:rPr lang="en-US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Write sentences with might not.</a:t>
            </a: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1 Lisa’s not feeling very well. I’m not sure that she will go to the party.</a:t>
            </a:r>
          </a:p>
          <a:p>
            <a:pPr marL="36576" indent="0">
              <a:buNone/>
            </a:pPr>
            <a:r>
              <a:rPr lang="en-US" sz="1800" u="sng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Lisa might not come to the party</a:t>
            </a:r>
            <a:r>
              <a:rPr lang="uk-UA" sz="1800" u="sng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________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36576" indent="0"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2 I haven’t seen him for a long time. I don’t know if I will </a:t>
            </a:r>
            <a:r>
              <a:rPr lang="en-US" sz="18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recognise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him or not.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I might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______________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him.</a:t>
            </a:r>
          </a:p>
          <a:p>
            <a:pPr marL="36576" indent="0"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3 We want to go to the game, but I don’t know whether we’ll be able to get tickets.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We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____________________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for the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game.</a:t>
            </a:r>
          </a:p>
          <a:p>
            <a:pPr marL="36576" indent="0"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4 I said I’d do the shopping, but it’s possible I won’t have time.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____________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to do the</a:t>
            </a:r>
          </a:p>
          <a:p>
            <a:pPr marL="36576" indent="0"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shopping.</a:t>
            </a:r>
          </a:p>
          <a:p>
            <a:pPr marL="36576" indent="0"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5 I’ve been invited to the wedding, but I’m not sure that I’ll be able to go.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_______________________________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.</a:t>
            </a:r>
          </a:p>
        </p:txBody>
      </p:sp>
    </p:spTree>
    <p:extLst>
      <p:ext uri="{BB962C8B-B14F-4D97-AF65-F5344CB8AC3E}">
        <p14:creationId xmlns:p14="http://schemas.microsoft.com/office/powerpoint/2010/main" val="428077848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31282"/>
            <a:ext cx="9144000" cy="6826718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1142984"/>
            <a:ext cx="7467600" cy="1143000"/>
          </a:xfrm>
        </p:spPr>
        <p:txBody>
          <a:bodyPr>
            <a:normAutofit fontScale="90000"/>
          </a:bodyPr>
          <a:lstStyle/>
          <a:p>
            <a:r>
              <a:rPr lang="ru-RU" b="1" i="1" dirty="0" err="1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Практичне</a:t>
            </a:r>
            <a:r>
              <a:rPr lang="ru-RU" b="1" i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 </a:t>
            </a:r>
            <a:r>
              <a:rPr lang="ru-RU" b="1" i="1" dirty="0" err="1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заняття</a:t>
            </a:r>
            <a:r>
              <a:rPr lang="ru-RU" b="1" i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 11(2 год.)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14348" y="3286124"/>
            <a:ext cx="7467600" cy="2114552"/>
          </a:xfrm>
        </p:spPr>
        <p:txBody>
          <a:bodyPr>
            <a:noAutofit/>
          </a:bodyPr>
          <a:lstStyle/>
          <a:p>
            <a:pPr marL="107309" indent="0" algn="ctr">
              <a:lnSpc>
                <a:spcPct val="115000"/>
              </a:lnSpc>
              <a:spcAft>
                <a:spcPts val="1000"/>
              </a:spcAft>
              <a:buNone/>
            </a:pPr>
            <a:r>
              <a:rPr lang="en-US" sz="3200" b="1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Topic «Different political obstacles to travel. Criminal law. Modal verbs</a:t>
            </a:r>
          </a:p>
          <a:p>
            <a:pPr marL="107309" indent="0" algn="ctr">
              <a:lnSpc>
                <a:spcPct val="115000"/>
              </a:lnSpc>
              <a:spcAft>
                <a:spcPts val="1000"/>
              </a:spcAft>
              <a:buNone/>
            </a:pPr>
            <a:r>
              <a:rPr lang="en-US" sz="3200" b="1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3.» Grammar revision</a:t>
            </a:r>
            <a:endParaRPr lang="uk-UA" sz="3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Objectives: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lnSpc>
                <a:spcPct val="115000"/>
              </a:lnSpc>
              <a:spcAft>
                <a:spcPts val="1000"/>
              </a:spcAft>
              <a:tabLst>
                <a:tab pos="180340" algn="l"/>
              </a:tabLst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- to learn new vocabulary;</a:t>
            </a:r>
          </a:p>
          <a:p>
            <a:pPr>
              <a:lnSpc>
                <a:spcPct val="115000"/>
              </a:lnSpc>
              <a:spcAft>
                <a:spcPts val="1000"/>
              </a:spcAft>
              <a:tabLst>
                <a:tab pos="180340" algn="l"/>
              </a:tabLst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- to practice grammar structures;</a:t>
            </a:r>
          </a:p>
          <a:p>
            <a:pPr>
              <a:lnSpc>
                <a:spcPct val="115000"/>
              </a:lnSpc>
              <a:spcAft>
                <a:spcPts val="1000"/>
              </a:spcAft>
              <a:tabLst>
                <a:tab pos="180340" algn="l"/>
              </a:tabLst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- to enable </a:t>
            </a:r>
            <a:r>
              <a:rPr lang="en-US" sz="18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st’s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to talk and write on the topic;</a:t>
            </a:r>
          </a:p>
          <a:p>
            <a:pPr>
              <a:lnSpc>
                <a:spcPct val="115000"/>
              </a:lnSpc>
              <a:spcAft>
                <a:spcPts val="1000"/>
              </a:spcAft>
              <a:tabLst>
                <a:tab pos="180340" algn="l"/>
              </a:tabLst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- to </a:t>
            </a:r>
            <a:r>
              <a:rPr lang="en-US" sz="18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instil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the idea that learning languages is necessary and essential;</a:t>
            </a:r>
          </a:p>
          <a:p>
            <a:pPr>
              <a:lnSpc>
                <a:spcPct val="115000"/>
              </a:lnSpc>
              <a:spcAft>
                <a:spcPts val="1000"/>
              </a:spcAft>
              <a:tabLst>
                <a:tab pos="180340" algn="l"/>
              </a:tabLst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- to encourage </a:t>
            </a:r>
            <a:r>
              <a:rPr lang="en-US" sz="18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st’s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to go on learning English at the next level;</a:t>
            </a:r>
          </a:p>
          <a:p>
            <a:pPr>
              <a:lnSpc>
                <a:spcPct val="115000"/>
              </a:lnSpc>
              <a:spcAft>
                <a:spcPts val="1000"/>
              </a:spcAft>
              <a:tabLst>
                <a:tab pos="180340" algn="l"/>
              </a:tabLst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- to lay the foundations for future study in terms to basic structures, lexis, language functions and</a:t>
            </a:r>
          </a:p>
          <a:p>
            <a:pPr>
              <a:lnSpc>
                <a:spcPct val="115000"/>
              </a:lnSpc>
              <a:spcAft>
                <a:spcPts val="1000"/>
              </a:spcAft>
              <a:tabLst>
                <a:tab pos="180340" algn="l"/>
              </a:tabLst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basic study</a:t>
            </a:r>
            <a:endParaRPr lang="ru-RU" dirty="0">
              <a:latin typeface="+mn-lt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Plan: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329642" cy="5114948"/>
          </a:xfrm>
        </p:spPr>
        <p:txBody>
          <a:bodyPr>
            <a:normAutofit fontScale="92500" lnSpcReduction="20000"/>
          </a:bodyPr>
          <a:lstStyle/>
          <a:p>
            <a:pPr marL="342900" lvl="0" indent="-342900">
              <a:lnSpc>
                <a:spcPct val="115000"/>
              </a:lnSpc>
              <a:buFont typeface="+mj-lt"/>
              <a:buAutoNum type="arabicPeriod"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1. Vocabulary activity.</a:t>
            </a:r>
          </a:p>
          <a:p>
            <a:pPr marL="342900" lvl="0" indent="-342900">
              <a:lnSpc>
                <a:spcPct val="115000"/>
              </a:lnSpc>
              <a:buFont typeface="+mj-lt"/>
              <a:buAutoNum type="arabicPeriod"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2. Discussing of the topic «The nature of tourism. Active and Passive Voice.» Grammar revision</a:t>
            </a:r>
          </a:p>
          <a:p>
            <a:pPr marL="342900" lvl="0" indent="-342900">
              <a:lnSpc>
                <a:spcPct val="115000"/>
              </a:lnSpc>
              <a:buFont typeface="+mj-lt"/>
              <a:buAutoNum type="arabicPeriod"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3. Listening, reading, writing, speaking.</a:t>
            </a:r>
          </a:p>
          <a:p>
            <a:pPr marL="342900" lvl="0" indent="-342900">
              <a:lnSpc>
                <a:spcPct val="115000"/>
              </a:lnSpc>
              <a:buFont typeface="+mj-lt"/>
              <a:buAutoNum type="arabicPeriod"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4. Grammar activity.</a:t>
            </a:r>
          </a:p>
          <a:p>
            <a:pPr marL="342900" lvl="0" indent="-342900">
              <a:lnSpc>
                <a:spcPct val="115000"/>
              </a:lnSpc>
              <a:buFont typeface="+mj-lt"/>
              <a:buAutoNum type="arabicPeriod"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5. Communicative activities :</a:t>
            </a:r>
          </a:p>
          <a:p>
            <a:pPr marL="0" lvl="0" indent="0">
              <a:lnSpc>
                <a:spcPct val="115000"/>
              </a:lnSpc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Task 1. Give the English equivalents the following words and word combinations.</a:t>
            </a:r>
          </a:p>
          <a:p>
            <a:pPr marL="0" lvl="0" indent="0">
              <a:lnSpc>
                <a:spcPct val="115000"/>
              </a:lnSpc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Task 2. Answer the questions to the text.</a:t>
            </a:r>
          </a:p>
          <a:p>
            <a:pPr marL="0" lvl="0" indent="0">
              <a:lnSpc>
                <a:spcPct val="115000"/>
              </a:lnSpc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Task 3. Fill in the blanks with the necessary words from the active vocabulary. </a:t>
            </a:r>
          </a:p>
          <a:p>
            <a:pPr marL="0" lvl="0" indent="0">
              <a:lnSpc>
                <a:spcPct val="115000"/>
              </a:lnSpc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Task 4. Complete the following sentences.</a:t>
            </a:r>
          </a:p>
          <a:p>
            <a:pPr marL="0" lvl="0" indent="0">
              <a:lnSpc>
                <a:spcPct val="115000"/>
              </a:lnSpc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Task 5. Put in the right order. The underlined word is the beginning of the sentence.</a:t>
            </a:r>
          </a:p>
          <a:p>
            <a:pPr marL="0" lvl="0" indent="0">
              <a:lnSpc>
                <a:spcPct val="115000"/>
              </a:lnSpc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Task 6. Translate the following sentences into </a:t>
            </a:r>
            <a:r>
              <a:rPr lang="en-US" sz="18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English.Home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task: Reading an additional text on the topic</a:t>
            </a:r>
            <a:endParaRPr lang="uk-UA" sz="18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References: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196752"/>
            <a:ext cx="8856984" cy="5446958"/>
          </a:xfrm>
        </p:spPr>
        <p:txBody>
          <a:bodyPr>
            <a:noAutofit/>
          </a:bodyPr>
          <a:lstStyle/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23315" algn="l"/>
              </a:tabLst>
            </a:pP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Волошина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О.В., English for Computer Science Students: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Методичні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рекомендації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для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практичних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занять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дисципліни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«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Іноземна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мова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»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для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студентів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денної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форми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навчання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першого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бакалаврського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освітнього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рівня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галузі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знань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12 «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Інформаційні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технології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»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спеціальності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122 «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Комп’ютерні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науки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».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Вінниця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 ВНАУ, 2023. 73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ст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uk-UA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23315" algn="l"/>
              </a:tabLst>
            </a:pP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Кравець</a:t>
            </a:r>
            <a:r>
              <a:rPr lang="ru-RU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Лінгвокраїнознавчі</a:t>
            </a:r>
            <a:r>
              <a:rPr lang="ru-RU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аспекти</a:t>
            </a:r>
            <a:r>
              <a:rPr lang="ru-RU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викладання</a:t>
            </a:r>
            <a:r>
              <a:rPr lang="ru-RU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граматики</a:t>
            </a:r>
            <a:r>
              <a:rPr lang="ru-RU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англійської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мови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в аграрному ВНЗ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методичні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рекомендації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/ 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Кравець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–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Вінниця</a:t>
            </a:r>
            <a:r>
              <a:rPr lang="ru-RU" sz="1200" spc="3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en-US" sz="1200" spc="-2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ВНАУ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US" sz="1200" spc="1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2017.</a:t>
            </a:r>
            <a:r>
              <a:rPr lang="en-US" sz="1200" spc="3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–</a:t>
            </a:r>
            <a:r>
              <a:rPr lang="en-US" sz="1200" spc="1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62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uk-UA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23315" algn="l"/>
              </a:tabLst>
            </a:pP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Ковальова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К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Волошина О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Англійська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мова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Методичні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вказівки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для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практичних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занять та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самостійної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роботи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студентів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денної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заочної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форм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навчання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іноземної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мови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спеціальності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075 «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Маркетинг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», 073 «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Менеджмент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»,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галузі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знань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07 «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Управління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адміністрування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» –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Вінниця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, 2020. – 100 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uk-UA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50620" algn="l"/>
              </a:tabLst>
            </a:pP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Modern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English-Ukrainian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Dictionary: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Over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160,000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Words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and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Expressions / Mykola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Ivanovych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Balla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– Kyiv: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Chumatskiy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Shliakh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pub., 2007. –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668 p.</a:t>
            </a:r>
            <a:endParaRPr lang="uk-UA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50620" algn="l"/>
              </a:tabLst>
            </a:pP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The Oxford Dictionary of Business World. (2020) //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Gen.Editors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Dr Alan Isaacs,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Ms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Elizabeth Martin.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Oxford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Oxford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University Press</a:t>
            </a:r>
            <a:endParaRPr lang="uk-UA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50620" algn="l"/>
              </a:tabLst>
            </a:pP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Верба Л.Г., Верба Г.В.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Граматика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сучасної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англійської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мови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Довідник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 Мова англ., укр.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Київ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 ТОВ «ВП Логос-М», 2020.</a:t>
            </a:r>
            <a:endParaRPr lang="uk-UA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50620" algn="l"/>
              </a:tabLst>
            </a:pP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Голіцинський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Ю.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Граматика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Збірник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вправ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Київ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Інкос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, 2020.</a:t>
            </a:r>
            <a:endParaRPr lang="uk-UA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200" dirty="0">
                <a:effectLst/>
                <a:latin typeface="+mn-lt"/>
                <a:ea typeface="Times New Roman" panose="02020603050405020304" pitchFamily="18" charset="0"/>
              </a:rPr>
              <a:t>Murphy R. English Grammar in Use /Murphy R. – Cambridge University Press, 2021</a:t>
            </a:r>
            <a:endParaRPr lang="uk-UA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err="1"/>
              <a:t>Хід</a:t>
            </a:r>
            <a:r>
              <a:rPr lang="ru-RU" dirty="0"/>
              <a:t> </a:t>
            </a:r>
            <a:r>
              <a:rPr lang="ru-RU" dirty="0" err="1"/>
              <a:t>заняття</a:t>
            </a:r>
            <a:r>
              <a:rPr lang="ru-RU" dirty="0"/>
              <a:t> (</a:t>
            </a:r>
            <a:r>
              <a:rPr lang="en-US" dirty="0"/>
              <a:t>Procedure)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2910" y="1857364"/>
            <a:ext cx="7467600" cy="4525963"/>
          </a:xfrm>
        </p:spPr>
        <p:txBody>
          <a:bodyPr>
            <a:normAutofit/>
          </a:bodyPr>
          <a:lstStyle/>
          <a:p>
            <a:pPr marL="342900" lvl="0" indent="-342900">
              <a:buFont typeface="Times New Roman" panose="02020603050405020304" pitchFamily="18" charset="0"/>
              <a:buAutoNum type="arabicParenR"/>
            </a:pP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Learn the new words and word combinations.</a:t>
            </a:r>
          </a:p>
          <a:p>
            <a:pPr marL="342900" lvl="0" indent="-342900">
              <a:buFont typeface="Times New Roman" panose="02020603050405020304" pitchFamily="18" charset="0"/>
              <a:buAutoNum type="arabicParenR"/>
            </a:pP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Make some questions on the text.</a:t>
            </a:r>
          </a:p>
          <a:p>
            <a:pPr marL="342900" lvl="0" indent="-342900">
              <a:buFont typeface="Times New Roman" panose="02020603050405020304" pitchFamily="18" charset="0"/>
              <a:buAutoNum type="arabicParenR"/>
            </a:pP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Read the text and translate into Ukrainian in the written form.</a:t>
            </a:r>
          </a:p>
          <a:p>
            <a:pPr marL="342900" lvl="0" indent="-342900">
              <a:buFont typeface="Times New Roman" panose="02020603050405020304" pitchFamily="18" charset="0"/>
              <a:buAutoNum type="arabicParenR"/>
            </a:pP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Make summery of the text in English.</a:t>
            </a:r>
            <a:endParaRPr lang="uk-UA" dirty="0">
              <a:effectLst/>
              <a:latin typeface="+mn-lt"/>
              <a:ea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504" y="188640"/>
            <a:ext cx="8928992" cy="648072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Different political obstacles to travel</a:t>
            </a:r>
            <a:br>
              <a:rPr lang="en-US" dirty="0">
                <a:effectLst/>
                <a:latin typeface="+mn-lt"/>
                <a:ea typeface="Times New Roman" panose="02020603050405020304" pitchFamily="18" charset="0"/>
              </a:rPr>
            </a:b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Many other essentially political factors will affect the movement of tourists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between countries. A critical one is the political relationship between the generating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and destination countries. All through history, the European nations have been at war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with one another and clearly the desire to travel in the territories of a recent or former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enemy will be limited, just as willingness to visit those of former allies will be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enhanced. At times of tension, border controls will inhibit travel and some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nationalities may be excluded, while, at the very least, visas or other documentary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requirements may be imposed on less friendly nations. It has also been common,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particularly in recent history, for countries to refuse entry to visitors who have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travelled to or through a nation with which the destination country is in conflict or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which it does not recognize (a number of Middle East countries refuse entry to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visitors with an Israeli stamp in their passport, for example).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Decisions concerning the value of a currency relative to others, even where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economically motivated, are nonetheless political. Such decisions directly affect the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buying power of tourists travelling abroad and will either discourage travel or switch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 err="1">
                <a:effectLst/>
                <a:latin typeface="+mn-lt"/>
                <a:ea typeface="Times New Roman" panose="02020603050405020304" pitchFamily="18" charset="0"/>
              </a:rPr>
              <a:t>travellers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 to destinations where exchange rates are more </a:t>
            </a:r>
            <a:r>
              <a:rPr lang="en-US" sz="1400" dirty="0" err="1">
                <a:effectLst/>
                <a:latin typeface="+mn-lt"/>
                <a:ea typeface="Times New Roman" panose="02020603050405020304" pitchFamily="18" charset="0"/>
              </a:rPr>
              <a:t>favourable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. Of course, the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use of common currencies in different countries facilitates travel. As we have seen,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under the Roman Empire the universal acceptance of Roman coinage greatly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encouraged travel, by contrast with the vast range of currencies to be found, even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within individual countries, in the Middle Ages. </a:t>
            </a:r>
            <a:r>
              <a:rPr lang="en-US" sz="1400" dirty="0" err="1">
                <a:effectLst/>
                <a:latin typeface="+mn-lt"/>
                <a:ea typeface="Times New Roman" panose="02020603050405020304" pitchFamily="18" charset="0"/>
              </a:rPr>
              <a:t>Fynes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 err="1">
                <a:effectLst/>
                <a:latin typeface="+mn-lt"/>
                <a:ea typeface="Times New Roman" panose="02020603050405020304" pitchFamily="18" charset="0"/>
              </a:rPr>
              <a:t>Moryson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, an academic who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travelled extensively on the Continent, was to write in 1589 that he found over 20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different coinages in Germany, 5 in the Low Countries and as many as 8 in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Switzerland. Moneychangers cheated visitors as a matter of course and were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sometimes difficult to find. The adoption of the euro as a common currency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throughout most of the 25 countries within the European Union – the first such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common currency since the days of the Roman Empire – has been a motivating factor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in generating inter-European tourism.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Further political hindrance occurs in the form of taxation, which has affected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travel from the very earliest periods of tourism history. The opportunity to enhance a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nation’s coffers at the expense of the foreign tourist was also widely recognized in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the Middle Ages. Indeed, the first spa tax is known to have been introduced in Bad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Pyrmont, Saxony, as early as 1413. History also reveals how tourists react to high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taxation, switching to other destinations where costs are lower, so measures to tax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tourists are always subject to economic sensitivity.</a:t>
            </a:r>
            <a:endParaRPr lang="ru-RU" sz="1400" dirty="0">
              <a:latin typeface="+mn-lt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16632"/>
            <a:ext cx="8640960" cy="6741368"/>
          </a:xfrm>
        </p:spPr>
        <p:txBody>
          <a:bodyPr>
            <a:normAutofit fontScale="85000" lnSpcReduction="20000"/>
          </a:bodyPr>
          <a:lstStyle/>
          <a:p>
            <a:pPr marL="36576" indent="0">
              <a:buNone/>
            </a:pPr>
            <a:r>
              <a:rPr lang="uk-UA" sz="2500" dirty="0"/>
              <a:t>№ </a:t>
            </a:r>
            <a:r>
              <a:rPr lang="uk-UA" sz="2500" dirty="0">
                <a:effectLst/>
                <a:latin typeface="+mn-lt"/>
                <a:ea typeface="Times New Roman" panose="02020603050405020304" pitchFamily="18" charset="0"/>
              </a:rPr>
              <a:t>5</a:t>
            </a:r>
            <a:r>
              <a:rPr lang="uk-UA" sz="2500" dirty="0">
                <a:latin typeface="+mn-lt"/>
              </a:rPr>
              <a:t> </a:t>
            </a:r>
            <a:r>
              <a:rPr lang="en-US" sz="2500" dirty="0">
                <a:solidFill>
                  <a:srgbClr val="FFFF00"/>
                </a:solidFill>
              </a:rPr>
              <a:t>Complete the sentences using have/has/had to … . Use the verbs in brackets.</a:t>
            </a:r>
            <a:br>
              <a:rPr lang="en-US" dirty="0">
                <a:solidFill>
                  <a:srgbClr val="FFFF00"/>
                </a:solidFill>
              </a:rPr>
            </a:br>
            <a:br>
              <a:rPr lang="en-US" dirty="0">
                <a:solidFill>
                  <a:srgbClr val="FFFF00"/>
                </a:solidFill>
              </a:rPr>
            </a:br>
            <a:br>
              <a:rPr lang="en-US" sz="22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</a:rPr>
            </a:br>
            <a:r>
              <a:rPr lang="en-US" sz="2200" dirty="0">
                <a:effectLst/>
                <a:latin typeface="+mn-lt"/>
                <a:ea typeface="Times New Roman" panose="02020603050405020304" pitchFamily="18" charset="0"/>
              </a:rPr>
              <a:t>1 Robert can’t come out with us this evening. </a:t>
            </a:r>
            <a:r>
              <a:rPr lang="en-US" sz="2200" u="sng" dirty="0">
                <a:effectLst/>
                <a:latin typeface="+mn-lt"/>
                <a:ea typeface="Times New Roman" panose="02020603050405020304" pitchFamily="18" charset="0"/>
              </a:rPr>
              <a:t>He has to work </a:t>
            </a:r>
            <a:r>
              <a:rPr lang="en-US" sz="2200" dirty="0">
                <a:effectLst/>
                <a:latin typeface="+mn-lt"/>
                <a:ea typeface="Times New Roman" panose="02020603050405020304" pitchFamily="18" charset="0"/>
              </a:rPr>
              <a:t>late. (he /</a:t>
            </a:r>
            <a:r>
              <a:rPr lang="uk-UA" sz="2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2200" dirty="0">
                <a:effectLst/>
                <a:latin typeface="+mn-lt"/>
                <a:ea typeface="Times New Roman" panose="02020603050405020304" pitchFamily="18" charset="0"/>
              </a:rPr>
              <a:t>work)</a:t>
            </a:r>
          </a:p>
          <a:p>
            <a:pPr marL="36576" indent="0">
              <a:buNone/>
            </a:pPr>
            <a:r>
              <a:rPr lang="en-US" sz="2200" dirty="0">
                <a:effectLst/>
                <a:latin typeface="+mn-lt"/>
                <a:ea typeface="Times New Roman" panose="02020603050405020304" pitchFamily="18" charset="0"/>
              </a:rPr>
              <a:t>2 ‘The bus was late this morning.’ ‘How long </a:t>
            </a:r>
            <a:r>
              <a:rPr lang="en-US" sz="2200" u="sng" dirty="0">
                <a:effectLst/>
                <a:latin typeface="+mn-lt"/>
                <a:ea typeface="Times New Roman" panose="02020603050405020304" pitchFamily="18" charset="0"/>
              </a:rPr>
              <a:t>did you have to wait </a:t>
            </a:r>
            <a:r>
              <a:rPr lang="en-US" sz="2200" dirty="0">
                <a:effectLst/>
                <a:latin typeface="+mn-lt"/>
                <a:ea typeface="Times New Roman" panose="02020603050405020304" pitchFamily="18" charset="0"/>
              </a:rPr>
              <a:t>?’ (you /</a:t>
            </a:r>
            <a:r>
              <a:rPr lang="uk-UA" sz="2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2200" dirty="0">
                <a:effectLst/>
                <a:latin typeface="+mn-lt"/>
                <a:ea typeface="Times New Roman" panose="02020603050405020304" pitchFamily="18" charset="0"/>
              </a:rPr>
              <a:t>wait)</a:t>
            </a:r>
          </a:p>
          <a:p>
            <a:pPr marL="36576" indent="0">
              <a:buNone/>
            </a:pPr>
            <a:r>
              <a:rPr lang="en-US" sz="2200" dirty="0">
                <a:effectLst/>
                <a:latin typeface="+mn-lt"/>
                <a:ea typeface="Times New Roman" panose="02020603050405020304" pitchFamily="18" charset="0"/>
              </a:rPr>
              <a:t>3 I don’t have much time.</a:t>
            </a:r>
            <a:r>
              <a:rPr lang="uk-UA" sz="2200" dirty="0">
                <a:effectLst/>
                <a:latin typeface="+mn-lt"/>
                <a:ea typeface="Times New Roman" panose="02020603050405020304" pitchFamily="18" charset="0"/>
              </a:rPr>
              <a:t>________________</a:t>
            </a:r>
            <a:r>
              <a:rPr lang="en-US" sz="2200" dirty="0">
                <a:effectLst/>
                <a:latin typeface="+mn-lt"/>
                <a:ea typeface="Times New Roman" panose="02020603050405020304" pitchFamily="18" charset="0"/>
              </a:rPr>
              <a:t> in ten minutes.</a:t>
            </a:r>
            <a:r>
              <a:rPr lang="uk-UA" sz="2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2200" dirty="0">
                <a:effectLst/>
                <a:latin typeface="+mn-lt"/>
                <a:ea typeface="Times New Roman" panose="02020603050405020304" pitchFamily="18" charset="0"/>
              </a:rPr>
              <a:t>(I / go)</a:t>
            </a:r>
          </a:p>
          <a:p>
            <a:pPr marL="36576" indent="0">
              <a:buNone/>
            </a:pPr>
            <a:r>
              <a:rPr lang="en-US" sz="2200" dirty="0">
                <a:effectLst/>
                <a:latin typeface="+mn-lt"/>
                <a:ea typeface="Times New Roman" panose="02020603050405020304" pitchFamily="18" charset="0"/>
              </a:rPr>
              <a:t>4 ‘I’m afraid I can’t stay long.’ ‘What time</a:t>
            </a:r>
            <a:r>
              <a:rPr lang="uk-UA" sz="2200" dirty="0">
                <a:effectLst/>
                <a:latin typeface="+mn-lt"/>
                <a:ea typeface="Times New Roman" panose="02020603050405020304" pitchFamily="18" charset="0"/>
              </a:rPr>
              <a:t> ________________</a:t>
            </a:r>
            <a:r>
              <a:rPr lang="en-US" sz="2200" dirty="0">
                <a:effectLst/>
                <a:latin typeface="+mn-lt"/>
                <a:ea typeface="Times New Roman" panose="02020603050405020304" pitchFamily="18" charset="0"/>
              </a:rPr>
              <a:t> ?’</a:t>
            </a:r>
            <a:r>
              <a:rPr lang="uk-UA" sz="2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2200" dirty="0">
                <a:effectLst/>
                <a:latin typeface="+mn-lt"/>
                <a:ea typeface="Times New Roman" panose="02020603050405020304" pitchFamily="18" charset="0"/>
              </a:rPr>
              <a:t>(you / go)</a:t>
            </a:r>
          </a:p>
          <a:p>
            <a:pPr marL="36576" indent="0">
              <a:buNone/>
            </a:pPr>
            <a:r>
              <a:rPr lang="en-US" sz="2200" dirty="0">
                <a:effectLst/>
                <a:latin typeface="+mn-lt"/>
                <a:ea typeface="Times New Roman" panose="02020603050405020304" pitchFamily="18" charset="0"/>
              </a:rPr>
              <a:t>5 Joe starts work at 5 am every day, which means</a:t>
            </a:r>
            <a:r>
              <a:rPr lang="uk-UA" sz="2200" dirty="0">
                <a:effectLst/>
                <a:latin typeface="+mn-lt"/>
                <a:ea typeface="Times New Roman" panose="02020603050405020304" pitchFamily="18" charset="0"/>
              </a:rPr>
              <a:t> ________________</a:t>
            </a:r>
            <a:r>
              <a:rPr lang="en-US" sz="2200" dirty="0">
                <a:effectLst/>
                <a:latin typeface="+mn-lt"/>
                <a:ea typeface="Times New Roman" panose="02020603050405020304" pitchFamily="18" charset="0"/>
              </a:rPr>
              <a:t> at four. (he /</a:t>
            </a:r>
            <a:r>
              <a:rPr lang="uk-UA" sz="2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2200" dirty="0">
                <a:effectLst/>
                <a:latin typeface="+mn-lt"/>
                <a:ea typeface="Times New Roman" panose="02020603050405020304" pitchFamily="18" charset="0"/>
              </a:rPr>
              <a:t>get up)</a:t>
            </a:r>
          </a:p>
          <a:p>
            <a:pPr marL="36576" indent="0">
              <a:buNone/>
            </a:pPr>
            <a:r>
              <a:rPr lang="en-US" sz="2200" dirty="0">
                <a:effectLst/>
                <a:latin typeface="+mn-lt"/>
                <a:ea typeface="Times New Roman" panose="02020603050405020304" pitchFamily="18" charset="0"/>
              </a:rPr>
              <a:t>6 We nearly missed the bus this morning.</a:t>
            </a:r>
            <a:r>
              <a:rPr lang="uk-UA" sz="2200" dirty="0">
                <a:effectLst/>
                <a:latin typeface="+mn-lt"/>
                <a:ea typeface="Times New Roman" panose="02020603050405020304" pitchFamily="18" charset="0"/>
              </a:rPr>
              <a:t> ________________</a:t>
            </a:r>
            <a:r>
              <a:rPr lang="en-US" sz="2200" dirty="0">
                <a:effectLst/>
                <a:latin typeface="+mn-lt"/>
                <a:ea typeface="Times New Roman" panose="02020603050405020304" pitchFamily="18" charset="0"/>
              </a:rPr>
              <a:t> to catch it. (we</a:t>
            </a:r>
            <a:r>
              <a:rPr lang="uk-UA" sz="2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2200" dirty="0">
                <a:effectLst/>
                <a:latin typeface="+mn-lt"/>
                <a:ea typeface="Times New Roman" panose="02020603050405020304" pitchFamily="18" charset="0"/>
              </a:rPr>
              <a:t>/ run)</a:t>
            </a:r>
          </a:p>
          <a:p>
            <a:pPr marL="36576" indent="0">
              <a:buNone/>
            </a:pPr>
            <a:r>
              <a:rPr lang="en-US" sz="2200" dirty="0">
                <a:effectLst/>
                <a:latin typeface="+mn-lt"/>
                <a:ea typeface="Times New Roman" panose="02020603050405020304" pitchFamily="18" charset="0"/>
              </a:rPr>
              <a:t>7 Is Lisa usually free on Saturdays or</a:t>
            </a:r>
            <a:r>
              <a:rPr lang="uk-UA" sz="2200" dirty="0">
                <a:effectLst/>
                <a:latin typeface="+mn-lt"/>
                <a:ea typeface="Times New Roman" panose="02020603050405020304" pitchFamily="18" charset="0"/>
              </a:rPr>
              <a:t> ________________</a:t>
            </a:r>
            <a:r>
              <a:rPr lang="en-US" sz="2200" dirty="0">
                <a:effectLst/>
                <a:latin typeface="+mn-lt"/>
                <a:ea typeface="Times New Roman" panose="02020603050405020304" pitchFamily="18" charset="0"/>
              </a:rPr>
              <a:t> ? (she /</a:t>
            </a:r>
            <a:r>
              <a:rPr lang="uk-UA" sz="2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2200" dirty="0">
                <a:effectLst/>
                <a:latin typeface="+mn-lt"/>
                <a:ea typeface="Times New Roman" panose="02020603050405020304" pitchFamily="18" charset="0"/>
              </a:rPr>
              <a:t>work)</a:t>
            </a:r>
          </a:p>
          <a:p>
            <a:pPr marL="36576" indent="0">
              <a:buNone/>
            </a:pPr>
            <a:r>
              <a:rPr lang="en-US" sz="2200" dirty="0">
                <a:effectLst/>
                <a:latin typeface="+mn-lt"/>
                <a:ea typeface="Times New Roman" panose="02020603050405020304" pitchFamily="18" charset="0"/>
              </a:rPr>
              <a:t>8 There was nobody to help me.</a:t>
            </a:r>
            <a:r>
              <a:rPr lang="uk-UA" sz="2200" dirty="0">
                <a:effectLst/>
                <a:latin typeface="+mn-lt"/>
                <a:ea typeface="Times New Roman" panose="02020603050405020304" pitchFamily="18" charset="0"/>
              </a:rPr>
              <a:t> ________________</a:t>
            </a:r>
            <a:r>
              <a:rPr lang="en-US" sz="2200" dirty="0">
                <a:effectLst/>
                <a:latin typeface="+mn-lt"/>
                <a:ea typeface="Times New Roman" panose="02020603050405020304" pitchFamily="18" charset="0"/>
              </a:rPr>
              <a:t> everything by myself.</a:t>
            </a:r>
            <a:r>
              <a:rPr lang="uk-UA" sz="2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2200" dirty="0">
                <a:effectLst/>
                <a:latin typeface="+mn-lt"/>
                <a:ea typeface="Times New Roman" panose="02020603050405020304" pitchFamily="18" charset="0"/>
              </a:rPr>
              <a:t>(I / do)</a:t>
            </a:r>
          </a:p>
          <a:p>
            <a:pPr marL="36576" indent="0">
              <a:buNone/>
            </a:pPr>
            <a:r>
              <a:rPr lang="en-US" sz="2200" dirty="0">
                <a:effectLst/>
                <a:latin typeface="+mn-lt"/>
                <a:ea typeface="Times New Roman" panose="02020603050405020304" pitchFamily="18" charset="0"/>
              </a:rPr>
              <a:t>9 How old</a:t>
            </a:r>
            <a:r>
              <a:rPr lang="uk-UA" sz="2200" dirty="0">
                <a:effectLst/>
                <a:latin typeface="+mn-lt"/>
                <a:ea typeface="Times New Roman" panose="02020603050405020304" pitchFamily="18" charset="0"/>
              </a:rPr>
              <a:t> ________________</a:t>
            </a:r>
            <a:r>
              <a:rPr lang="en-US" sz="2200" dirty="0">
                <a:effectLst/>
                <a:latin typeface="+mn-lt"/>
                <a:ea typeface="Times New Roman" panose="02020603050405020304" pitchFamily="18" charset="0"/>
              </a:rPr>
              <a:t> to have a driving </a:t>
            </a:r>
            <a:r>
              <a:rPr lang="en-US" sz="2200" dirty="0" err="1">
                <a:effectLst/>
                <a:latin typeface="+mn-lt"/>
                <a:ea typeface="Times New Roman" panose="02020603050405020304" pitchFamily="18" charset="0"/>
              </a:rPr>
              <a:t>licence</a:t>
            </a:r>
            <a:r>
              <a:rPr lang="en-US" sz="2200" dirty="0">
                <a:effectLst/>
                <a:latin typeface="+mn-lt"/>
                <a:ea typeface="Times New Roman" panose="02020603050405020304" pitchFamily="18" charset="0"/>
              </a:rPr>
              <a:t>? (you /</a:t>
            </a:r>
            <a:r>
              <a:rPr lang="uk-UA" sz="2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2200" dirty="0">
                <a:effectLst/>
                <a:latin typeface="+mn-lt"/>
                <a:ea typeface="Times New Roman" panose="02020603050405020304" pitchFamily="18" charset="0"/>
              </a:rPr>
              <a:t>be)</a:t>
            </a:r>
          </a:p>
          <a:p>
            <a:pPr marL="36576" indent="0">
              <a:buNone/>
            </a:pPr>
            <a:r>
              <a:rPr lang="en-US" sz="2200" dirty="0">
                <a:effectLst/>
                <a:latin typeface="+mn-lt"/>
                <a:ea typeface="Times New Roman" panose="02020603050405020304" pitchFamily="18" charset="0"/>
              </a:rPr>
              <a:t>10 There was a lot of noise from the street.</a:t>
            </a:r>
            <a:r>
              <a:rPr lang="uk-UA" sz="2200" dirty="0">
                <a:effectLst/>
                <a:latin typeface="+mn-lt"/>
                <a:ea typeface="Times New Roman" panose="02020603050405020304" pitchFamily="18" charset="0"/>
              </a:rPr>
              <a:t> ________________</a:t>
            </a:r>
            <a:r>
              <a:rPr lang="en-US" sz="2200" dirty="0">
                <a:effectLst/>
                <a:latin typeface="+mn-lt"/>
                <a:ea typeface="Times New Roman" panose="02020603050405020304" pitchFamily="18" charset="0"/>
              </a:rPr>
              <a:t> the window. (we /</a:t>
            </a:r>
          </a:p>
          <a:p>
            <a:pPr marL="36576" indent="0">
              <a:buNone/>
            </a:pPr>
            <a:r>
              <a:rPr lang="en-US" sz="2200" dirty="0">
                <a:effectLst/>
                <a:latin typeface="+mn-lt"/>
                <a:ea typeface="Times New Roman" panose="02020603050405020304" pitchFamily="18" charset="0"/>
              </a:rPr>
              <a:t>close)</a:t>
            </a:r>
          </a:p>
          <a:p>
            <a:pPr marL="36576" indent="0">
              <a:buNone/>
            </a:pPr>
            <a:r>
              <a:rPr lang="en-US" sz="2200" dirty="0">
                <a:effectLst/>
                <a:latin typeface="+mn-lt"/>
                <a:ea typeface="Times New Roman" panose="02020603050405020304" pitchFamily="18" charset="0"/>
              </a:rPr>
              <a:t>11 Was the exhibition free, or</a:t>
            </a:r>
            <a:r>
              <a:rPr lang="uk-UA" sz="2200" dirty="0">
                <a:effectLst/>
                <a:latin typeface="+mn-lt"/>
                <a:ea typeface="Times New Roman" panose="02020603050405020304" pitchFamily="18" charset="0"/>
              </a:rPr>
              <a:t> ________________</a:t>
            </a:r>
            <a:r>
              <a:rPr lang="en-US" sz="2200" dirty="0">
                <a:effectLst/>
                <a:latin typeface="+mn-lt"/>
                <a:ea typeface="Times New Roman" panose="02020603050405020304" pitchFamily="18" charset="0"/>
              </a:rPr>
              <a:t> to go in? (you /</a:t>
            </a:r>
            <a:r>
              <a:rPr lang="uk-UA" sz="2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2200" dirty="0">
                <a:effectLst/>
                <a:latin typeface="+mn-lt"/>
                <a:ea typeface="Times New Roman" panose="02020603050405020304" pitchFamily="18" charset="0"/>
              </a:rPr>
              <a:t>pay)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8604"/>
            <a:ext cx="8186766" cy="6072230"/>
          </a:xfrm>
        </p:spPr>
        <p:txBody>
          <a:bodyPr>
            <a:normAutofit fontScale="77500" lnSpcReduction="20000"/>
          </a:bodyPr>
          <a:lstStyle/>
          <a:p>
            <a:pPr marL="36576" indent="0">
              <a:buNone/>
            </a:pPr>
            <a:r>
              <a:rPr lang="uk-UA" dirty="0"/>
              <a:t>№ </a:t>
            </a:r>
            <a:r>
              <a:rPr lang="en-US" dirty="0"/>
              <a:t>6</a:t>
            </a:r>
            <a:r>
              <a:rPr lang="uk-UA" dirty="0"/>
              <a:t> </a:t>
            </a:r>
            <a:r>
              <a:rPr lang="en-US" dirty="0">
                <a:solidFill>
                  <a:srgbClr val="FFFF00"/>
                </a:solidFill>
              </a:rPr>
              <a:t>Complete the sentences using have/has/had to + the verbs in the list. Some</a:t>
            </a:r>
          </a:p>
          <a:p>
            <a:pPr marL="36576" indent="0">
              <a:buNone/>
            </a:pPr>
            <a:r>
              <a:rPr lang="en-US" dirty="0">
                <a:solidFill>
                  <a:srgbClr val="FFFF00"/>
                </a:solidFill>
              </a:rPr>
              <a:t>sentences are negative (I don’t have to … etc.):</a:t>
            </a:r>
            <a:br>
              <a:rPr lang="en-US" sz="22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</a:rPr>
            </a:br>
            <a:br>
              <a:rPr lang="uk-UA" sz="22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</a:rPr>
            </a:br>
            <a:br>
              <a:rPr lang="uk-UA" sz="22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</a:rPr>
            </a:br>
            <a:br>
              <a:rPr lang="en-US" dirty="0"/>
            </a:br>
            <a:r>
              <a:rPr lang="en-US" dirty="0"/>
              <a:t>1 I’m not working tomorrow, so </a:t>
            </a:r>
            <a:r>
              <a:rPr lang="en-US" u="sng" dirty="0"/>
              <a:t>I don’t have to get up </a:t>
            </a:r>
            <a:r>
              <a:rPr lang="en-US" dirty="0"/>
              <a:t>early.</a:t>
            </a:r>
          </a:p>
          <a:p>
            <a:pPr marL="36576" indent="0">
              <a:buNone/>
            </a:pPr>
            <a:r>
              <a:rPr lang="en-US" dirty="0"/>
              <a:t>2 Steve didn’t know how to change the settings on his phone. I </a:t>
            </a:r>
            <a:r>
              <a:rPr lang="en-US" u="sng" dirty="0"/>
              <a:t>had to show</a:t>
            </a:r>
            <a:r>
              <a:rPr lang="en-US" dirty="0"/>
              <a:t> him.</a:t>
            </a:r>
          </a:p>
          <a:p>
            <a:pPr marL="36576" indent="0">
              <a:buNone/>
            </a:pPr>
            <a:r>
              <a:rPr lang="en-US" dirty="0"/>
              <a:t>3 Excuse me a moment – I</a:t>
            </a:r>
            <a:r>
              <a:rPr lang="uk-UA" dirty="0"/>
              <a:t>_______________</a:t>
            </a:r>
            <a:r>
              <a:rPr lang="en-US" dirty="0"/>
              <a:t> a phone call. I won’t be</a:t>
            </a:r>
            <a:r>
              <a:rPr lang="uk-UA" dirty="0"/>
              <a:t> </a:t>
            </a:r>
            <a:r>
              <a:rPr lang="en-US" dirty="0"/>
              <a:t>long.</a:t>
            </a:r>
          </a:p>
          <a:p>
            <a:pPr marL="36576" indent="0">
              <a:buNone/>
            </a:pPr>
            <a:r>
              <a:rPr lang="en-US" dirty="0"/>
              <a:t>4 You can let me know later what you want to do. You</a:t>
            </a:r>
            <a:r>
              <a:rPr lang="uk-UA" dirty="0"/>
              <a:t> _______________</a:t>
            </a:r>
            <a:r>
              <a:rPr lang="en-US" dirty="0"/>
              <a:t> </a:t>
            </a:r>
            <a:r>
              <a:rPr lang="uk-UA" dirty="0"/>
              <a:t> </a:t>
            </a:r>
            <a:r>
              <a:rPr lang="en-US" dirty="0"/>
              <a:t>now.</a:t>
            </a:r>
          </a:p>
          <a:p>
            <a:pPr marL="36576" indent="0">
              <a:buNone/>
            </a:pPr>
            <a:r>
              <a:rPr lang="en-US" dirty="0"/>
              <a:t>5 I couldn’t find the street I wanted. I</a:t>
            </a:r>
            <a:r>
              <a:rPr lang="uk-UA" dirty="0"/>
              <a:t> _______________</a:t>
            </a:r>
            <a:r>
              <a:rPr lang="en-US" dirty="0"/>
              <a:t> somebody for</a:t>
            </a:r>
            <a:r>
              <a:rPr lang="uk-UA" dirty="0"/>
              <a:t> </a:t>
            </a:r>
            <a:r>
              <a:rPr lang="en-US" dirty="0"/>
              <a:t>directions.</a:t>
            </a:r>
          </a:p>
          <a:p>
            <a:pPr marL="36576" indent="0">
              <a:buNone/>
            </a:pPr>
            <a:r>
              <a:rPr lang="en-US" dirty="0"/>
              <a:t>6 This car park is free. You</a:t>
            </a:r>
            <a:r>
              <a:rPr lang="uk-UA" dirty="0"/>
              <a:t> _______________</a:t>
            </a:r>
            <a:r>
              <a:rPr lang="en-US" dirty="0"/>
              <a:t>.</a:t>
            </a:r>
          </a:p>
          <a:p>
            <a:pPr marL="36576" indent="0">
              <a:buNone/>
            </a:pPr>
            <a:r>
              <a:rPr lang="en-US" dirty="0"/>
              <a:t>7 A man was slightly injured in the accident, but he</a:t>
            </a:r>
            <a:r>
              <a:rPr lang="uk-UA" dirty="0"/>
              <a:t> _______________</a:t>
            </a:r>
            <a:r>
              <a:rPr lang="en-US" dirty="0"/>
              <a:t> to</a:t>
            </a:r>
            <a:r>
              <a:rPr lang="uk-UA" dirty="0"/>
              <a:t> </a:t>
            </a:r>
            <a:r>
              <a:rPr lang="en-US" dirty="0"/>
              <a:t>hospital.</a:t>
            </a:r>
          </a:p>
          <a:p>
            <a:pPr marL="36576" indent="0">
              <a:buNone/>
            </a:pPr>
            <a:r>
              <a:rPr lang="en-US" dirty="0"/>
              <a:t>8 Jane has a senior position in the company. She</a:t>
            </a:r>
            <a:r>
              <a:rPr lang="uk-UA" dirty="0"/>
              <a:t> _______________</a:t>
            </a:r>
            <a:r>
              <a:rPr lang="en-US" dirty="0"/>
              <a:t> important</a:t>
            </a:r>
            <a:r>
              <a:rPr lang="uk-UA" dirty="0"/>
              <a:t> </a:t>
            </a:r>
            <a:r>
              <a:rPr lang="en-US" dirty="0"/>
              <a:t>decisions.</a:t>
            </a:r>
          </a:p>
          <a:p>
            <a:pPr marL="36576" indent="0">
              <a:buNone/>
            </a:pPr>
            <a:r>
              <a:rPr lang="en-US" dirty="0"/>
              <a:t>9 The train was very full and there were no seats free. We</a:t>
            </a:r>
            <a:r>
              <a:rPr lang="uk-UA" dirty="0"/>
              <a:t> _______________</a:t>
            </a:r>
            <a:r>
              <a:rPr lang="en-US" dirty="0"/>
              <a:t> all the</a:t>
            </a:r>
          </a:p>
          <a:p>
            <a:pPr marL="36576" indent="0">
              <a:buNone/>
            </a:pPr>
            <a:r>
              <a:rPr lang="en-US" dirty="0"/>
              <a:t>way.</a:t>
            </a:r>
          </a:p>
          <a:p>
            <a:pPr marL="36576" indent="0">
              <a:buNone/>
            </a:pPr>
            <a:r>
              <a:rPr lang="en-US" dirty="0"/>
              <a:t>10 When Patrick starts his new job next month, he</a:t>
            </a:r>
            <a:r>
              <a:rPr lang="uk-UA" dirty="0"/>
              <a:t> _______________</a:t>
            </a:r>
            <a:r>
              <a:rPr lang="en-US" dirty="0"/>
              <a:t> 50 miles to work</a:t>
            </a:r>
            <a:r>
              <a:rPr lang="uk-UA" dirty="0"/>
              <a:t> </a:t>
            </a:r>
            <a:r>
              <a:rPr lang="en-US" dirty="0"/>
              <a:t>every day.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AB2F2457-A7E1-9A78-2340-BA16547A8B7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5576" y="1052736"/>
            <a:ext cx="7146201" cy="234504"/>
          </a:xfrm>
          <a:prstGeom prst="rect">
            <a:avLst/>
          </a:prstGeo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он">
  <a:themeElements>
    <a:clrScheme name="Ион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F9C9D"/>
      </a:accent5>
      <a:accent6>
        <a:srgbClr val="9E5E9B"/>
      </a:accent6>
      <a:hlink>
        <a:srgbClr val="58C1BA"/>
      </a:hlink>
      <a:folHlink>
        <a:srgbClr val="9DD0CB"/>
      </a:folHlink>
    </a:clrScheme>
    <a:fontScheme name="Ион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он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Ион</Template>
  <TotalTime>258</TotalTime>
  <Words>1870</Words>
  <Application>Microsoft Office PowerPoint</Application>
  <PresentationFormat>Экран (4:3)</PresentationFormat>
  <Paragraphs>89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9" baseType="lpstr">
      <vt:lpstr>Arial</vt:lpstr>
      <vt:lpstr>Century Gothic</vt:lpstr>
      <vt:lpstr>Times New Roman</vt:lpstr>
      <vt:lpstr>Wingdings 3</vt:lpstr>
      <vt:lpstr>Ион</vt:lpstr>
      <vt:lpstr>Конспекти практичних занять з дисципліни«Іноземна мова»  з галузі знань 24 «Сфера обслуговування» спеціальності : 242 «Туризм» </vt:lpstr>
      <vt:lpstr>Практичне заняття 11(2 год.)</vt:lpstr>
      <vt:lpstr>Objectives:</vt:lpstr>
      <vt:lpstr>Plan:</vt:lpstr>
      <vt:lpstr>References:</vt:lpstr>
      <vt:lpstr>Хід заняття (Procedure)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Конспекти практичних занять з дисципліни«Іноземна мова» з галузі знань 12 «Інформаційні технології» спеціальності : 122 «Комп’ютерні науки».</dc:title>
  <dc:creator>user</dc:creator>
  <cp:lastModifiedBy>Stream Galsy</cp:lastModifiedBy>
  <cp:revision>23</cp:revision>
  <dcterms:created xsi:type="dcterms:W3CDTF">2023-02-25T18:05:02Z</dcterms:created>
  <dcterms:modified xsi:type="dcterms:W3CDTF">2023-08-05T07:46:24Z</dcterms:modified>
</cp:coreProperties>
</file>