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3" r:id="rId9"/>
    <p:sldId id="264" r:id="rId10"/>
    <p:sldId id="265" r:id="rId11"/>
    <p:sldId id="271"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pPr algn="ctr">
              <a:lnSpc>
                <a:spcPct val="115000"/>
              </a:lnSpc>
              <a:spcAft>
                <a:spcPts val="1000"/>
              </a:spcAft>
            </a:pPr>
            <a:r>
              <a:rPr lang="ru-RU" sz="3600" dirty="0">
                <a:effectLst/>
              </a:rPr>
              <a:t>Конспекти практичних занять з дисципліни«Іноземна мова»</a:t>
            </a:r>
            <a:br>
              <a:rPr lang="ru-RU" sz="3600" dirty="0">
                <a:effectLst/>
              </a:rPr>
            </a:br>
            <a:r>
              <a:rPr lang="ru-RU" sz="3600" dirty="0">
                <a:effectLst/>
              </a:rPr>
              <a:t> </a:t>
            </a:r>
            <a:r>
              <a:rPr lang="uk-UA" sz="3600" dirty="0">
                <a:effectLst/>
                <a:ea typeface="Times New Roman" panose="02020603050405020304" pitchFamily="18" charset="0"/>
                <a:cs typeface="Times New Roman" panose="02020603050405020304" pitchFamily="18" charset="0"/>
              </a:rPr>
              <a:t>з </a:t>
            </a:r>
            <a:r>
              <a:rPr lang="ru-RU" sz="3600" dirty="0" err="1">
                <a:effectLst/>
                <a:ea typeface="Times New Roman" panose="02020603050405020304" pitchFamily="18" charset="0"/>
                <a:cs typeface="Times New Roman" panose="02020603050405020304" pitchFamily="18" charset="0"/>
              </a:rPr>
              <a:t>галузі</a:t>
            </a:r>
            <a:r>
              <a:rPr lang="ru-RU" sz="3600" dirty="0">
                <a:effectLst/>
                <a:ea typeface="Times New Roman" panose="02020603050405020304" pitchFamily="18" charset="0"/>
                <a:cs typeface="Times New Roman" panose="02020603050405020304" pitchFamily="18" charset="0"/>
              </a:rPr>
              <a:t> </a:t>
            </a:r>
            <a:r>
              <a:rPr lang="ru-RU" sz="3600" dirty="0" err="1">
                <a:effectLst/>
                <a:ea typeface="Times New Roman" panose="02020603050405020304" pitchFamily="18" charset="0"/>
                <a:cs typeface="Times New Roman" panose="02020603050405020304" pitchFamily="18" charset="0"/>
              </a:rPr>
              <a:t>знань</a:t>
            </a:r>
            <a:r>
              <a:rPr lang="ru-RU" sz="3600" dirty="0">
                <a:effectLst/>
                <a:ea typeface="Times New Roman" panose="02020603050405020304" pitchFamily="18" charset="0"/>
                <a:cs typeface="Times New Roman" panose="02020603050405020304" pitchFamily="18" charset="0"/>
              </a:rPr>
              <a:t> 24 «Сфера </a:t>
            </a:r>
            <a:r>
              <a:rPr lang="ru-RU" sz="3600" dirty="0" err="1">
                <a:effectLst/>
                <a:ea typeface="Times New Roman" panose="02020603050405020304" pitchFamily="18" charset="0"/>
                <a:cs typeface="Times New Roman" panose="02020603050405020304" pitchFamily="18" charset="0"/>
              </a:rPr>
              <a:t>обслуговування</a:t>
            </a:r>
            <a:r>
              <a:rPr lang="ru-RU" sz="3600" dirty="0">
                <a:effectLst/>
                <a:ea typeface="Times New Roman" panose="02020603050405020304" pitchFamily="18" charset="0"/>
                <a:cs typeface="Times New Roman" panose="02020603050405020304" pitchFamily="18" charset="0"/>
              </a:rPr>
              <a:t>»</a:t>
            </a:r>
            <a:br>
              <a:rPr lang="uk-UA" sz="3600" dirty="0">
                <a:effectLst/>
                <a:ea typeface="Times New Roman" panose="02020603050405020304" pitchFamily="18" charset="0"/>
                <a:cs typeface="Times New Roman" panose="02020603050405020304" pitchFamily="18" charset="0"/>
              </a:rPr>
            </a:br>
            <a:r>
              <a:rPr lang="ru-RU" sz="3600" dirty="0" err="1">
                <a:effectLst/>
                <a:ea typeface="Times New Roman" panose="02020603050405020304" pitchFamily="18" charset="0"/>
              </a:rPr>
              <a:t>спеціальності</a:t>
            </a:r>
            <a:r>
              <a:rPr lang="ru-RU" sz="3600" dirty="0">
                <a:effectLst/>
                <a:ea typeface="Times New Roman" panose="02020603050405020304" pitchFamily="18" charset="0"/>
              </a:rPr>
              <a:t> : 242 «Туризм»</a:t>
            </a:r>
            <a:br>
              <a:rPr lang="ru-RU" sz="1800" b="1" dirty="0">
                <a:solidFill>
                  <a:srgbClr val="222222"/>
                </a:solidFill>
                <a:effectLst/>
                <a:latin typeface="Times New Roman" panose="02020603050405020304" pitchFamily="18" charset="0"/>
                <a:ea typeface="Times New Roman" panose="02020603050405020304" pitchFamily="18" charset="0"/>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a:p>
          <a:p>
            <a:endParaRPr lang="uk-UA" sz="2800" dirty="0"/>
          </a:p>
          <a:p>
            <a:endParaRPr lang="uk-UA" sz="2800" dirty="0"/>
          </a:p>
          <a:p>
            <a:r>
              <a:rPr lang="uk-UA" sz="2800" dirty="0"/>
              <a:t>Семестр </a:t>
            </a:r>
            <a:r>
              <a:rPr lang="ru-RU" sz="2800" dirty="0"/>
              <a:t>7</a:t>
            </a:r>
            <a:r>
              <a:rPr lang="en-US" sz="2800" dirty="0"/>
              <a:t>,8</a:t>
            </a:r>
            <a:r>
              <a:rPr lang="ru-RU" sz="2800" dirty="0"/>
              <a:t> (56 годин)</a:t>
            </a:r>
          </a:p>
          <a:p>
            <a:br>
              <a:rPr lang="ru-RU" sz="2800" dirty="0"/>
            </a:br>
            <a:r>
              <a:rPr lang="ru-RU" sz="2800" b="1" dirty="0"/>
              <a:t>       </a:t>
            </a:r>
            <a:r>
              <a:rPr lang="ru-RU" sz="2800" b="1" dirty="0" err="1"/>
              <a:t>Атестація</a:t>
            </a:r>
            <a:r>
              <a:rPr lang="ru-RU" sz="2800" b="1" dirty="0"/>
              <a:t> 1 (1</a:t>
            </a:r>
            <a:r>
              <a:rPr lang="uk-UA" sz="2800" b="1" dirty="0"/>
              <a:t>4</a:t>
            </a:r>
            <a:r>
              <a:rPr lang="ru-RU" sz="2800" b="1" dirty="0"/>
              <a:t>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6632"/>
            <a:ext cx="8186766" cy="6741368"/>
          </a:xfrm>
        </p:spPr>
        <p:txBody>
          <a:bodyPr>
            <a:noAutofit/>
          </a:bodyPr>
          <a:lstStyle/>
          <a:p>
            <a:pPr marL="36576" indent="0">
              <a:buNone/>
            </a:pPr>
            <a:r>
              <a:rPr lang="uk-UA" dirty="0"/>
              <a:t>№ </a:t>
            </a:r>
            <a:r>
              <a:rPr lang="en-US" dirty="0"/>
              <a:t>7</a:t>
            </a:r>
            <a:r>
              <a:rPr lang="uk-UA" dirty="0"/>
              <a:t> </a:t>
            </a:r>
            <a:r>
              <a:rPr lang="en-US" sz="1800" dirty="0">
                <a:solidFill>
                  <a:srgbClr val="FFFF00"/>
                </a:solidFill>
                <a:effectLst/>
                <a:latin typeface="+mn-lt"/>
                <a:ea typeface="Times New Roman" panose="02020603050405020304" pitchFamily="18" charset="0"/>
                <a:cs typeface="Times New Roman" panose="02020603050405020304" pitchFamily="18" charset="0"/>
              </a:rPr>
              <a:t>Instead of using ‘somebody’, ‘they’ etc., write a passive sentence.</a:t>
            </a:r>
            <a:br>
              <a:rPr lang="en-US" dirty="0">
                <a:solidFill>
                  <a:srgbClr val="FFFF00"/>
                </a:solidFill>
                <a:effectLst/>
                <a:latin typeface="+mn-lt"/>
                <a:ea typeface="Times New Roman" panose="02020603050405020304" pitchFamily="18" charset="0"/>
              </a:rPr>
            </a:br>
            <a:endParaRPr lang="uk-UA" dirty="0">
              <a:solidFill>
                <a:srgbClr val="FFFF00"/>
              </a:solidFill>
              <a:effectLst/>
              <a:latin typeface="+mn-lt"/>
              <a:ea typeface="Times New Roman" panose="02020603050405020304" pitchFamily="18" charset="0"/>
              <a:cs typeface="Times New Roman" panose="02020603050405020304" pitchFamily="18" charset="0"/>
            </a:endParaRPr>
          </a:p>
          <a:p>
            <a:pPr marL="0" lvl="0" indent="0">
              <a:lnSpc>
                <a:spcPct val="115000"/>
              </a:lnSpc>
              <a:spcAft>
                <a:spcPts val="1000"/>
              </a:spcAft>
              <a:buSzPts val="1200"/>
              <a:buNone/>
              <a:tabLst>
                <a:tab pos="1296670" algn="l"/>
              </a:tabLst>
            </a:pPr>
            <a:r>
              <a:rPr lang="en-US" sz="1100" dirty="0">
                <a:effectLst/>
                <a:latin typeface="+mn-lt"/>
                <a:ea typeface="Trebuchet MS" panose="020B0603020202020204" pitchFamily="34" charset="0"/>
                <a:cs typeface="Times New Roman" panose="02020603050405020304" pitchFamily="18" charset="0"/>
              </a:rPr>
              <a:t>1 Somebody has cleaned the room. </a:t>
            </a:r>
            <a:r>
              <a:rPr lang="en-US" sz="1100" u="sng" dirty="0">
                <a:effectLst/>
                <a:latin typeface="+mn-lt"/>
                <a:ea typeface="Trebuchet MS" panose="020B0603020202020204" pitchFamily="34" charset="0"/>
                <a:cs typeface="Times New Roman" panose="02020603050405020304" pitchFamily="18" charset="0"/>
              </a:rPr>
              <a:t>The room has been cleaned </a:t>
            </a:r>
            <a:r>
              <a:rPr lang="en-US" sz="1100" dirty="0">
                <a:effectLst/>
                <a:latin typeface="+mn-lt"/>
                <a:ea typeface="Trebuchet MS" panose="020B0603020202020204" pitchFamily="34" charset="0"/>
                <a:cs typeface="Times New Roman" panose="02020603050405020304" pitchFamily="18" charset="0"/>
              </a:rPr>
              <a:t>.</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2 They are building a new road around the city.</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A………………………………………………………………………………………..around the city.</a:t>
            </a:r>
            <a:br>
              <a:rPr lang="en-US" sz="1100" dirty="0">
                <a:effectLst/>
                <a:latin typeface="+mn-lt"/>
                <a:ea typeface="Trebuchet MS" panose="020B0603020202020204" pitchFamily="34" charset="0"/>
                <a:cs typeface="Times New Roman" panose="02020603050405020304" pitchFamily="18" charset="0"/>
              </a:rPr>
            </a:b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3 They have built two new hotels near the airport.</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Two…………………………………………………………………………………….near the airport.</a:t>
            </a:r>
            <a:br>
              <a:rPr lang="en-US" sz="1100" dirty="0">
                <a:effectLst/>
                <a:latin typeface="+mn-lt"/>
                <a:ea typeface="Trebuchet MS" panose="020B0603020202020204" pitchFamily="34" charset="0"/>
                <a:cs typeface="Times New Roman" panose="02020603050405020304" pitchFamily="18" charset="0"/>
              </a:rPr>
            </a:b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4 When I last visited, they were building some new houses here.</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When I last visited, </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some…………………………………………………………………………………….</a:t>
            </a:r>
            <a:br>
              <a:rPr lang="en-US" sz="1100" dirty="0">
                <a:effectLst/>
                <a:latin typeface="+mn-lt"/>
                <a:ea typeface="Trebuchet MS" panose="020B0603020202020204" pitchFamily="34" charset="0"/>
                <a:cs typeface="Times New Roman" panose="02020603050405020304" pitchFamily="18" charset="0"/>
              </a:rPr>
            </a:b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5 The meeting is now on 15 April. They have changed the date. The date</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of…………………………………………………………………………………………………...</a:t>
            </a:r>
            <a:br>
              <a:rPr lang="en-US" sz="1100" dirty="0">
                <a:effectLst/>
                <a:latin typeface="+mn-lt"/>
                <a:ea typeface="Trebuchet MS" panose="020B0603020202020204" pitchFamily="34" charset="0"/>
                <a:cs typeface="Times New Roman" panose="02020603050405020304" pitchFamily="18" charset="0"/>
              </a:rPr>
            </a:b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6 I didn’t know that somebody was recording our conversation.</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I didn’t know that</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our………………………………………………………………………………………..</a:t>
            </a:r>
            <a:br>
              <a:rPr lang="en-US" sz="1100" dirty="0">
                <a:effectLst/>
                <a:latin typeface="+mn-lt"/>
                <a:ea typeface="Trebuchet MS" panose="020B0603020202020204" pitchFamily="34" charset="0"/>
                <a:cs typeface="Times New Roman" panose="02020603050405020304" pitchFamily="18" charset="0"/>
              </a:rPr>
            </a:b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7 Is anyone doing anything about the problem?</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anything the………………………………………………………………………...problem?</a:t>
            </a:r>
            <a:br>
              <a:rPr lang="en-US" sz="1100" dirty="0">
                <a:effectLst/>
                <a:latin typeface="+mn-lt"/>
                <a:ea typeface="Trebuchet MS" panose="020B0603020202020204" pitchFamily="34" charset="0"/>
                <a:cs typeface="Times New Roman" panose="02020603050405020304" pitchFamily="18" charset="0"/>
              </a:rPr>
            </a:b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8 The windows were very dirty. Nobody had cleaned them for ages.</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The windows were very dirty.</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They………………………………………………………………………...</a:t>
            </a:r>
            <a:endParaRPr lang="ru-RU" sz="11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stretch>
            <a:fillRect/>
          </a:stretch>
        </p:blipFill>
        <p:spPr>
          <a:xfrm>
            <a:off x="0" y="31282"/>
            <a:ext cx="9144000" cy="68267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en-US"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6</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 год.)</a:t>
            </a:r>
          </a:p>
        </p:txBody>
      </p:sp>
      <p:sp>
        <p:nvSpPr>
          <p:cNvPr id="3" name="Содержимое 2"/>
          <p:cNvSpPr>
            <a:spLocks noGrp="1"/>
          </p:cNvSpPr>
          <p:nvPr>
            <p:ph idx="1"/>
          </p:nvPr>
        </p:nvSpPr>
        <p:spPr>
          <a:xfrm>
            <a:off x="714348" y="3286124"/>
            <a:ext cx="7467600" cy="2114552"/>
          </a:xfrm>
        </p:spPr>
        <p:txBody>
          <a:bodyPr>
            <a:noAutofit/>
          </a:bodyPr>
          <a:lstStyle/>
          <a:p>
            <a:pPr marL="107309" indent="0" algn="ctr">
              <a:lnSpc>
                <a:spcPct val="115000"/>
              </a:lnSpc>
              <a:spcAft>
                <a:spcPts val="1000"/>
              </a:spcAft>
              <a:buNone/>
            </a:pPr>
            <a:r>
              <a:rPr lang="en-US" sz="3200" b="1" dirty="0">
                <a:effectLst/>
                <a:latin typeface="+mn-lt"/>
                <a:ea typeface="Times New Roman" panose="02020603050405020304" pitchFamily="18" charset="0"/>
                <a:cs typeface="Times New Roman" panose="02020603050405020304" pitchFamily="18" charset="0"/>
              </a:rPr>
              <a:t>Topic «The tourist destination. Passive 2 (be done / been done / being</a:t>
            </a:r>
          </a:p>
          <a:p>
            <a:pPr marL="107309" indent="0" algn="ctr">
              <a:lnSpc>
                <a:spcPct val="115000"/>
              </a:lnSpc>
              <a:spcAft>
                <a:spcPts val="1000"/>
              </a:spcAft>
              <a:buNone/>
            </a:pPr>
            <a:r>
              <a:rPr lang="en-US" sz="3200" b="1" dirty="0">
                <a:effectLst/>
                <a:latin typeface="+mn-lt"/>
                <a:ea typeface="Times New Roman" panose="02020603050405020304" pitchFamily="18" charset="0"/>
                <a:cs typeface="Times New Roman" panose="02020603050405020304" pitchFamily="18" charset="0"/>
              </a:rPr>
              <a:t>done)» Grammar revision</a:t>
            </a:r>
            <a:endParaRPr lang="uk-UA" sz="3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fontScale="92500" lnSpcReduction="20000"/>
          </a:bodyPr>
          <a:lstStyle/>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learn new vocabulary;</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practice grammar structures;</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enable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talk and write on the topic;</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a:t>
            </a:r>
            <a:r>
              <a:rPr lang="en-US" sz="1800" dirty="0" err="1">
                <a:effectLst/>
                <a:latin typeface="+mn-lt"/>
                <a:ea typeface="Times New Roman" panose="02020603050405020304" pitchFamily="18" charset="0"/>
                <a:cs typeface="Times New Roman" panose="02020603050405020304" pitchFamily="18" charset="0"/>
              </a:rPr>
              <a:t>instil</a:t>
            </a:r>
            <a:r>
              <a:rPr lang="en-US" sz="1800" dirty="0">
                <a:effectLst/>
                <a:latin typeface="+mn-lt"/>
                <a:ea typeface="Times New Roman" panose="02020603050405020304" pitchFamily="18" charset="0"/>
                <a:cs typeface="Times New Roman" panose="02020603050405020304" pitchFamily="18" charset="0"/>
              </a:rPr>
              <a:t> the idea that learning languages is necessary and essential;</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encourage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go on learning English at the next level;</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lay the foundations for future study in terms to basic structures, lexis, language functions and</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basic study</a:t>
            </a:r>
            <a:endParaRPr lang="ru-RU"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fontScale="92500" lnSpcReduction="20000"/>
          </a:bodyPr>
          <a:lstStyle/>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1. Vocabulary activity.</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2. Discussing of the topic «The nature of tourism. Active and Passive Voice.» Grammar revision</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3. Listening, reading, writing, speaking.</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4. Grammar activity.</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5. Communicative activities :</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1. Give the English equivalents the following words and word combinations.</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2. Answer the questions to the text.</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3. Fill in the blanks with the necessary words from the active vocabulary. </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4. Complete the following sentences.</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5. Put in the right order. The underlined word is the beginning of the sentence.</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6. Translate the following sentences into </a:t>
            </a:r>
            <a:r>
              <a:rPr lang="en-US" sz="1800" dirty="0" err="1">
                <a:effectLst/>
                <a:latin typeface="+mn-lt"/>
                <a:ea typeface="Times New Roman" panose="02020603050405020304" pitchFamily="18" charset="0"/>
                <a:cs typeface="Times New Roman" panose="02020603050405020304" pitchFamily="18" charset="0"/>
              </a:rPr>
              <a:t>English.Home</a:t>
            </a:r>
            <a:r>
              <a:rPr lang="en-US" sz="1800" dirty="0">
                <a:effectLst/>
                <a:latin typeface="+mn-lt"/>
                <a:ea typeface="Times New Roman" panose="02020603050405020304" pitchFamily="18" charset="0"/>
                <a:cs typeface="Times New Roman" panose="02020603050405020304" pitchFamily="18" charset="0"/>
              </a:rPr>
              <a:t> task: Reading an additional text on the topic</a:t>
            </a:r>
            <a:endParaRPr lang="uk-UA" sz="18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179512" y="1196752"/>
            <a:ext cx="8856984" cy="5446958"/>
          </a:xfrm>
        </p:spPr>
        <p:txBody>
          <a:bodyPr>
            <a:noAutofit/>
          </a:bodyPr>
          <a:lstStyle/>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en-US" sz="1200" dirty="0" err="1">
                <a:effectLst/>
                <a:latin typeface="+mn-lt"/>
                <a:ea typeface="Times New Roman" panose="02020603050405020304" pitchFamily="18" charset="0"/>
                <a:cs typeface="Times New Roman" panose="02020603050405020304" pitchFamily="18" charset="0"/>
              </a:rPr>
              <a:t>Волошина</a:t>
            </a:r>
            <a:r>
              <a:rPr lang="en-US" sz="1200" dirty="0">
                <a:effectLst/>
                <a:latin typeface="+mn-lt"/>
                <a:ea typeface="Times New Roman" panose="02020603050405020304" pitchFamily="18" charset="0"/>
                <a:cs typeface="Times New Roman" panose="02020603050405020304" pitchFamily="18" charset="0"/>
              </a:rPr>
              <a:t> О.В., English for Computer Science Students: </a:t>
            </a:r>
            <a:r>
              <a:rPr lang="en-US" sz="1200" dirty="0" err="1">
                <a:effectLst/>
                <a:latin typeface="+mn-lt"/>
                <a:ea typeface="Times New Roman" panose="02020603050405020304" pitchFamily="18" charset="0"/>
                <a:cs typeface="Times New Roman" panose="02020603050405020304" pitchFamily="18" charset="0"/>
              </a:rPr>
              <a:t>Методичні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практичних</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занять</a:t>
            </a:r>
            <a:r>
              <a:rPr lang="en-US" sz="1200" dirty="0">
                <a:effectLst/>
                <a:latin typeface="+mn-lt"/>
                <a:ea typeface="Times New Roman" panose="02020603050405020304" pitchFamily="18" charset="0"/>
                <a:cs typeface="Times New Roman" panose="02020603050405020304" pitchFamily="18" charset="0"/>
              </a:rPr>
              <a:t> з </a:t>
            </a:r>
            <a:r>
              <a:rPr lang="en-US" sz="1200" dirty="0" err="1">
                <a:effectLst/>
                <a:latin typeface="+mn-lt"/>
                <a:ea typeface="Times New Roman" panose="02020603050405020304" pitchFamily="18" charset="0"/>
                <a:cs typeface="Times New Roman" panose="02020603050405020304" pitchFamily="18" charset="0"/>
              </a:rPr>
              <a:t>дисципліни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Іноземна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мова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студентів</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денної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форми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навчання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першого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бакалаврського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освітнього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рівня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галузі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12 «</a:t>
            </a:r>
            <a:r>
              <a:rPr lang="en-US" sz="1200" dirty="0" err="1">
                <a:effectLst/>
                <a:latin typeface="+mn-lt"/>
                <a:ea typeface="Times New Roman" panose="02020603050405020304" pitchFamily="18" charset="0"/>
                <a:cs typeface="Times New Roman" panose="02020603050405020304" pitchFamily="18" charset="0"/>
              </a:rPr>
              <a:t>Інформаційні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технології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122 «</a:t>
            </a:r>
            <a:r>
              <a:rPr lang="en-US" sz="1200" dirty="0" err="1">
                <a:effectLst/>
                <a:latin typeface="+mn-lt"/>
                <a:ea typeface="Times New Roman" panose="02020603050405020304" pitchFamily="18" charset="0"/>
                <a:cs typeface="Times New Roman" panose="02020603050405020304" pitchFamily="18" charset="0"/>
              </a:rPr>
              <a:t>Комп’ютерні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науки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ВНАУ, 2023. 73 </a:t>
            </a:r>
            <a:r>
              <a:rPr lang="en-US" sz="1200" dirty="0" err="1">
                <a:effectLst/>
                <a:latin typeface="+mn-lt"/>
                <a:ea typeface="Times New Roman" panose="02020603050405020304" pitchFamily="18" charset="0"/>
                <a:cs typeface="Times New Roman" panose="02020603050405020304" pitchFamily="18" charset="0"/>
              </a:rPr>
              <a:t>ст</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Кравець</a:t>
            </a:r>
            <a:r>
              <a:rPr lang="ru-RU"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Лінгвокраїнознавчі</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аспекти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викладання</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граматики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в аграрному ВНЗ</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Кравець</a:t>
            </a:r>
            <a:r>
              <a:rPr lang="en-US" sz="1200" dirty="0">
                <a:effectLst/>
                <a:latin typeface="+mn-lt"/>
                <a:ea typeface="Times New Roman" panose="02020603050405020304" pitchFamily="18" charset="0"/>
                <a:cs typeface="Times New Roman" panose="02020603050405020304" pitchFamily="18" charset="0"/>
              </a:rPr>
              <a:t>. –</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Вінниця</a:t>
            </a:r>
            <a:r>
              <a:rPr lang="ru-RU" sz="1200" spc="3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2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ВНАУ</a:t>
            </a:r>
            <a:r>
              <a:rPr lang="en-US" sz="1200" dirty="0">
                <a:effectLst/>
                <a:latin typeface="+mn-lt"/>
                <a:ea typeface="Times New Roman" panose="02020603050405020304" pitchFamily="18" charset="0"/>
                <a:cs typeface="Times New Roman" panose="02020603050405020304" pitchFamily="18" charset="0"/>
              </a:rPr>
              <a:t>,</a:t>
            </a:r>
            <a:r>
              <a:rPr lang="en-US" sz="1200" spc="1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2017.</a:t>
            </a:r>
            <a:r>
              <a:rPr lang="en-US" sz="1200" spc="3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1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62</a:t>
            </a:r>
            <a:r>
              <a:rPr lang="en-US"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Ковальова</a:t>
            </a:r>
            <a:r>
              <a:rPr lang="ru-RU" sz="1200" dirty="0">
                <a:effectLst/>
                <a:latin typeface="+mn-lt"/>
                <a:ea typeface="Times New Roman" panose="02020603050405020304" pitchFamily="18" charset="0"/>
                <a:cs typeface="Times New Roman" panose="02020603050405020304" pitchFamily="18" charset="0"/>
              </a:rPr>
              <a:t> К</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Волошина О</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В </a:t>
            </a:r>
            <a:r>
              <a:rPr lang="ru-RU" sz="1200" dirty="0" err="1">
                <a:effectLst/>
                <a:latin typeface="+mn-lt"/>
                <a:ea typeface="Times New Roman" panose="02020603050405020304" pitchFamily="18" charset="0"/>
                <a:cs typeface="Times New Roman" panose="02020603050405020304" pitchFamily="18" charset="0"/>
              </a:rPr>
              <a:t>Англійська</a:t>
            </a:r>
            <a:r>
              <a:rPr lang="ru-RU" sz="1200" dirty="0">
                <a:effectLst/>
                <a:latin typeface="+mn-lt"/>
                <a:ea typeface="Times New Roman" panose="02020603050405020304" pitchFamily="18" charset="0"/>
                <a:cs typeface="Times New Roman" panose="02020603050405020304" pitchFamily="18" charset="0"/>
              </a:rPr>
              <a:t> мова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вказівки</a:t>
            </a:r>
            <a:r>
              <a:rPr lang="ru-RU" sz="1200" dirty="0">
                <a:effectLst/>
                <a:latin typeface="+mn-lt"/>
                <a:ea typeface="Times New Roman" panose="02020603050405020304" pitchFamily="18" charset="0"/>
                <a:cs typeface="Times New Roman" panose="02020603050405020304" pitchFamily="18" charset="0"/>
              </a:rPr>
              <a:t> для </a:t>
            </a:r>
            <a:r>
              <a:rPr lang="ru-RU" sz="1200" dirty="0" err="1">
                <a:effectLst/>
                <a:latin typeface="+mn-lt"/>
                <a:ea typeface="Times New Roman" panose="02020603050405020304" pitchFamily="18" charset="0"/>
                <a:cs typeface="Times New Roman" panose="02020603050405020304" pitchFamily="18" charset="0"/>
              </a:rPr>
              <a:t>практичних</a:t>
            </a:r>
            <a:r>
              <a:rPr lang="ru-RU" sz="1200" dirty="0">
                <a:effectLst/>
                <a:latin typeface="+mn-lt"/>
                <a:ea typeface="Times New Roman" panose="02020603050405020304" pitchFamily="18" charset="0"/>
                <a:cs typeface="Times New Roman" panose="02020603050405020304" pitchFamily="18" charset="0"/>
              </a:rPr>
              <a:t> занять та </a:t>
            </a:r>
            <a:r>
              <a:rPr lang="ru-RU" sz="1200" dirty="0" err="1">
                <a:effectLst/>
                <a:latin typeface="+mn-lt"/>
                <a:ea typeface="Times New Roman" panose="02020603050405020304" pitchFamily="18" charset="0"/>
                <a:cs typeface="Times New Roman" panose="02020603050405020304" pitchFamily="18" charset="0"/>
              </a:rPr>
              <a:t>самостійної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роботи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студентів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денної</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заочної</a:t>
            </a:r>
            <a:r>
              <a:rPr lang="ru-RU" sz="1200" dirty="0">
                <a:effectLst/>
                <a:latin typeface="+mn-lt"/>
                <a:ea typeface="Times New Roman" panose="02020603050405020304" pitchFamily="18" charset="0"/>
                <a:cs typeface="Times New Roman" panose="02020603050405020304" pitchFamily="18" charset="0"/>
              </a:rPr>
              <a:t> форм </a:t>
            </a:r>
            <a:r>
              <a:rPr lang="ru-RU" sz="1200" dirty="0" err="1">
                <a:effectLst/>
                <a:latin typeface="+mn-lt"/>
                <a:ea typeface="Times New Roman" panose="02020603050405020304" pitchFamily="18" charset="0"/>
                <a:cs typeface="Times New Roman" panose="02020603050405020304" pitchFamily="18" charset="0"/>
              </a:rPr>
              <a:t>навчання</a:t>
            </a:r>
            <a:r>
              <a:rPr lang="ru-RU" sz="1200" dirty="0">
                <a:effectLst/>
                <a:latin typeface="+mn-lt"/>
                <a:ea typeface="Times New Roman" panose="02020603050405020304" pitchFamily="18" charset="0"/>
                <a:cs typeface="Times New Roman" panose="02020603050405020304" pitchFamily="18" charset="0"/>
              </a:rPr>
              <a:t> з </a:t>
            </a:r>
            <a:r>
              <a:rPr lang="ru-RU" sz="1200" dirty="0" err="1">
                <a:effectLst/>
                <a:latin typeface="+mn-lt"/>
                <a:ea typeface="Times New Roman" panose="02020603050405020304" pitchFamily="18" charset="0"/>
                <a:cs typeface="Times New Roman" panose="02020603050405020304" pitchFamily="18" charset="0"/>
              </a:rPr>
              <a:t>іноземної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075 «</a:t>
            </a:r>
            <a:r>
              <a:rPr lang="ru-RU" sz="1200" dirty="0">
                <a:effectLst/>
                <a:latin typeface="+mn-lt"/>
                <a:ea typeface="Times New Roman" panose="02020603050405020304" pitchFamily="18" charset="0"/>
                <a:cs typeface="Times New Roman" panose="02020603050405020304" pitchFamily="18" charset="0"/>
              </a:rPr>
              <a:t>Маркетинг</a:t>
            </a:r>
            <a:r>
              <a:rPr lang="en-US" sz="1200" dirty="0">
                <a:effectLst/>
                <a:latin typeface="+mn-lt"/>
                <a:ea typeface="Times New Roman" panose="02020603050405020304" pitchFamily="18" charset="0"/>
                <a:cs typeface="Times New Roman" panose="02020603050405020304" pitchFamily="18" charset="0"/>
              </a:rPr>
              <a:t>», 073 «</a:t>
            </a:r>
            <a:r>
              <a:rPr lang="ru-RU" sz="1200" dirty="0">
                <a:effectLst/>
                <a:latin typeface="+mn-lt"/>
                <a:ea typeface="Times New Roman" panose="02020603050405020304" pitchFamily="18" charset="0"/>
                <a:cs typeface="Times New Roman" panose="02020603050405020304" pitchFamily="18" charset="0"/>
              </a:rPr>
              <a:t>Менеджмент</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галузі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07 «</a:t>
            </a:r>
            <a:r>
              <a:rPr lang="ru-RU" sz="1200" dirty="0" err="1">
                <a:effectLst/>
                <a:latin typeface="+mn-lt"/>
                <a:ea typeface="Times New Roman" panose="02020603050405020304" pitchFamily="18" charset="0"/>
                <a:cs typeface="Times New Roman" panose="02020603050405020304" pitchFamily="18" charset="0"/>
              </a:rPr>
              <a:t>Управління</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адміністрування</a:t>
            </a:r>
            <a:r>
              <a:rPr lang="en-US" sz="1200" dirty="0">
                <a:effectLst/>
                <a:latin typeface="+mn-lt"/>
                <a:ea typeface="Times New Roman" panose="02020603050405020304" pitchFamily="18" charset="0"/>
                <a:cs typeface="Times New Roman" panose="02020603050405020304" pitchFamily="18" charset="0"/>
              </a:rPr>
              <a:t>» – </a:t>
            </a:r>
            <a:r>
              <a:rPr lang="ru-RU"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2020. – 100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Modern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English-Ukrainian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Dictionary:</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Over</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160,000</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Words</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and</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Expressions / Mykola </a:t>
            </a:r>
            <a:r>
              <a:rPr lang="en-US" sz="1200" dirty="0" err="1">
                <a:effectLst/>
                <a:latin typeface="+mn-lt"/>
                <a:ea typeface="Times New Roman" panose="02020603050405020304" pitchFamily="18" charset="0"/>
                <a:cs typeface="Times New Roman" panose="02020603050405020304" pitchFamily="18" charset="0"/>
              </a:rPr>
              <a:t>Ivanovych</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Balla</a:t>
            </a:r>
            <a:r>
              <a:rPr lang="en-US" sz="1200" dirty="0">
                <a:effectLst/>
                <a:latin typeface="+mn-lt"/>
                <a:ea typeface="Times New Roman" panose="02020603050405020304" pitchFamily="18" charset="0"/>
                <a:cs typeface="Times New Roman" panose="02020603050405020304" pitchFamily="18" charset="0"/>
              </a:rPr>
              <a:t>. – Kyiv: </a:t>
            </a:r>
            <a:r>
              <a:rPr lang="en-US" sz="1200" dirty="0" err="1">
                <a:effectLst/>
                <a:latin typeface="+mn-lt"/>
                <a:ea typeface="Times New Roman" panose="02020603050405020304" pitchFamily="18" charset="0"/>
                <a:cs typeface="Times New Roman" panose="02020603050405020304" pitchFamily="18" charset="0"/>
              </a:rPr>
              <a:t>Chumatskiy</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Shliakh</a:t>
            </a:r>
            <a:r>
              <a:rPr lang="en-US" sz="1200" dirty="0">
                <a:effectLst/>
                <a:latin typeface="+mn-lt"/>
                <a:ea typeface="Times New Roman" panose="02020603050405020304" pitchFamily="18" charset="0"/>
                <a:cs typeface="Times New Roman" panose="02020603050405020304" pitchFamily="18" charset="0"/>
              </a:rPr>
              <a:t> pub., 2007. –</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668 p.</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The Oxford Dictionary of Business World. (2020) //</a:t>
            </a:r>
            <a:r>
              <a:rPr lang="en-US" sz="1200" dirty="0" err="1">
                <a:effectLst/>
                <a:latin typeface="+mn-lt"/>
                <a:ea typeface="Times New Roman" panose="02020603050405020304" pitchFamily="18" charset="0"/>
                <a:cs typeface="Times New Roman" panose="02020603050405020304" pitchFamily="18" charset="0"/>
              </a:rPr>
              <a:t>Gen.Editors</a:t>
            </a:r>
            <a:r>
              <a:rPr lang="en-US" sz="1200" dirty="0">
                <a:effectLst/>
                <a:latin typeface="+mn-lt"/>
                <a:ea typeface="Times New Roman" panose="02020603050405020304" pitchFamily="18" charset="0"/>
                <a:cs typeface="Times New Roman" panose="02020603050405020304" pitchFamily="18" charset="0"/>
              </a:rPr>
              <a:t> Dr Alan Isaacs, </a:t>
            </a:r>
            <a:r>
              <a:rPr lang="en-US" sz="1200" dirty="0" err="1">
                <a:effectLst/>
                <a:latin typeface="+mn-lt"/>
                <a:ea typeface="Times New Roman" panose="02020603050405020304" pitchFamily="18" charset="0"/>
                <a:cs typeface="Times New Roman" panose="02020603050405020304" pitchFamily="18" charset="0"/>
              </a:rPr>
              <a:t>Ms</a:t>
            </a:r>
            <a:r>
              <a:rPr lang="en-US" sz="1200" dirty="0">
                <a:effectLst/>
                <a:latin typeface="+mn-lt"/>
                <a:ea typeface="Times New Roman" panose="02020603050405020304" pitchFamily="18" charset="0"/>
                <a:cs typeface="Times New Roman" panose="02020603050405020304" pitchFamily="18" charset="0"/>
              </a:rPr>
              <a:t> Elizabeth Martin.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University Press</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a:effectLst/>
                <a:latin typeface="+mn-lt"/>
                <a:ea typeface="Times New Roman" panose="02020603050405020304" pitchFamily="18" charset="0"/>
                <a:cs typeface="Times New Roman" panose="02020603050405020304" pitchFamily="18" charset="0"/>
              </a:rPr>
              <a:t>Верба Л.Г., Верба Г.В.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сучасної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Довідник</a:t>
            </a:r>
            <a:r>
              <a:rPr lang="ru-RU" sz="1200" dirty="0">
                <a:effectLst/>
                <a:latin typeface="+mn-lt"/>
                <a:ea typeface="Times New Roman" panose="02020603050405020304" pitchFamily="18" charset="0"/>
                <a:cs typeface="Times New Roman" panose="02020603050405020304" pitchFamily="18" charset="0"/>
              </a:rPr>
              <a:t>: Мова англ., укр.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ТОВ «ВП Логос-М», 2020.</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err="1">
                <a:effectLst/>
                <a:latin typeface="+mn-lt"/>
                <a:ea typeface="Times New Roman" panose="02020603050405020304" pitchFamily="18" charset="0"/>
                <a:cs typeface="Times New Roman" panose="02020603050405020304" pitchFamily="18" charset="0"/>
              </a:rPr>
              <a:t>Голіцинський</a:t>
            </a:r>
            <a:r>
              <a:rPr lang="ru-RU" sz="1200" dirty="0">
                <a:effectLst/>
                <a:latin typeface="+mn-lt"/>
                <a:ea typeface="Times New Roman" panose="02020603050405020304" pitchFamily="18" charset="0"/>
                <a:cs typeface="Times New Roman" panose="02020603050405020304" pitchFamily="18" charset="0"/>
              </a:rPr>
              <a:t> Ю.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Збірник</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вправ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Інкос</a:t>
            </a:r>
            <a:r>
              <a:rPr lang="ru-RU" sz="1200" dirty="0">
                <a:effectLst/>
                <a:latin typeface="+mn-lt"/>
                <a:ea typeface="Times New Roman" panose="02020603050405020304" pitchFamily="18" charset="0"/>
                <a:cs typeface="Times New Roman" panose="02020603050405020304" pitchFamily="18" charset="0"/>
              </a:rPr>
              <a:t>, 2020.</a:t>
            </a:r>
            <a:endParaRPr lang="uk-UA" sz="1200" dirty="0">
              <a:effectLst/>
              <a:latin typeface="+mn-lt"/>
              <a:ea typeface="Times New Roman" panose="02020603050405020304" pitchFamily="18" charset="0"/>
              <a:cs typeface="Times New Roman" panose="02020603050405020304" pitchFamily="18" charset="0"/>
            </a:endParaRPr>
          </a:p>
          <a:p>
            <a:r>
              <a:rPr lang="en-US" sz="1200" dirty="0">
                <a:effectLst/>
                <a:latin typeface="+mn-lt"/>
                <a:ea typeface="Times New Roman" panose="02020603050405020304" pitchFamily="18" charset="0"/>
              </a:rPr>
              <a:t>Murphy R. English Grammar in Use /Murphy R. – Cambridge University Press, 2021</a:t>
            </a:r>
            <a:endParaRPr lang="uk-UA" sz="1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Learn the new words and word combinations.</a:t>
            </a:r>
          </a:p>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Make some questions on the text.</a:t>
            </a:r>
          </a:p>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Read the text and translate into Ukrainian in the written form.</a:t>
            </a:r>
          </a:p>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Make summery of the text in English.</a:t>
            </a:r>
            <a:endParaRPr lang="uk-UA" dirty="0">
              <a:effectLst/>
              <a:latin typeface="+mn-lt"/>
              <a:ea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88640"/>
            <a:ext cx="8928992" cy="6480720"/>
          </a:xfrm>
        </p:spPr>
        <p:txBody>
          <a:bodyPr>
            <a:normAutofit lnSpcReduction="10000"/>
          </a:bodyPr>
          <a:lstStyle/>
          <a:p>
            <a:pPr marL="0" indent="0">
              <a:buNone/>
            </a:pPr>
            <a:r>
              <a:rPr lang="en-US" dirty="0">
                <a:effectLst/>
                <a:latin typeface="+mn-lt"/>
                <a:ea typeface="Times New Roman" panose="02020603050405020304" pitchFamily="18" charset="0"/>
              </a:rPr>
              <a:t>The tourist destination </a:t>
            </a:r>
            <a:br>
              <a:rPr lang="en-US" dirty="0">
                <a:effectLst/>
                <a:latin typeface="+mn-lt"/>
                <a:ea typeface="Times New Roman" panose="02020603050405020304" pitchFamily="18" charset="0"/>
              </a:rPr>
            </a:br>
            <a:r>
              <a:rPr lang="en-US" sz="1200" dirty="0">
                <a:effectLst/>
                <a:latin typeface="+mn-lt"/>
                <a:ea typeface="Times New Roman" panose="02020603050405020304" pitchFamily="18" charset="0"/>
              </a:rPr>
              <a:t>Working from home (Tele-working) If you have a computer at your home, linked to the office via a modem, there is often little real need to travel to the office. Many people find that working at home is more productive, and often far less stressful than fighting your way through the commuters into a large city! Many sales people rarely see their head office as they communicate with their companies via phone calls or emails. Many people are starting to realize that by using the Internet they can sell to the entire world. If you are not interested in making money from home the Internet offers you a vast range of educational, research and just plain fun opportunities. Bank “hole in the wall” cash machines Most banks now offer “hole in the wall” cash machine facilities. Using these machines, you can withdraw cash, check your balance and in some cases even transfer money between accounts. This is often much more convenient for customers, as they offer a 24 hour service (assuming they are not out of order and that the bank has remembered to fill them!). From the bank’s point of view, they offer a more flexible service to their customers while reducing their overheads. In fact, most banks have shed huge numbers of front line staff and middle management as a result of implementing new technologies. On-line banking Many banks are now introducing on-line banking. Using your computer, you can connect to the banks computer system (often via the Internet) and control your day-to-day finances from home. The concept of on-line banking has enormous benefits to the banks; they can increase their profits while reducing their investment in staff and buildings. Many customers find the advantage of paying bills and moving money between accounts, from the comfort of their own home as a very attractive idea. Smart ID cards These cards have recently been introduced in many countries and are called smart cards because they contain a memory chip within the card. They can be credited with an amount of “virtual money” which can then be spent by the card being read by a special machine when you purchase goods or services and this amount is then debited from the card. When all the money on the card is spent, you need to get more virtual money credited to the card. Supermarkets Self-scanning of goods is being introduced in many countries. When you buy goods in many large shops, you are issued with a scanning device, which allows you to scan your purchases as you pick them off the shelf. When it comes to paying for your purchases you know exactly how much it has cost and also has the advantage that the check-out staff do not have to take all the products out of one basket, scan it and then re-package it in another basket. In many ways this is ideal for the customer, as it offers convenience and from the shops point of view they can process orders more quickly, with less staff, and in the process increase profits. On-line supermarkets A recent innovation is the facility to order your supermarket goods on-line and these will be delivered to your door. Libraries </a:t>
            </a:r>
            <a:r>
              <a:rPr lang="en-US" sz="1200" dirty="0" err="1">
                <a:effectLst/>
                <a:latin typeface="+mn-lt"/>
                <a:ea typeface="Times New Roman" panose="02020603050405020304" pitchFamily="18" charset="0"/>
              </a:rPr>
              <a:t>Libraries</a:t>
            </a:r>
            <a:r>
              <a:rPr lang="en-US" sz="1200" dirty="0">
                <a:effectLst/>
                <a:latin typeface="+mn-lt"/>
                <a:ea typeface="Times New Roman" panose="02020603050405020304" pitchFamily="18" charset="0"/>
              </a:rPr>
              <a:t> use computers to log books in and out. Many libraries now use bar codes to identify individual books, when someone wishes to borrow a book the librarian scans the bar code, this tells the computer system all about the book (title, author, etc.), removing the need for this information to be keyed in. The computer system can also automatically generate reminder letters to members with overdue books. Doctors surgeries A doctor’s time is precious (and expensive!) so many now use computers to help organize their day. Patient appointments are logged on a computer system and the computer can also be used the store patients medical records, allowing the doctor instant access to a patients medical history.</a:t>
            </a:r>
            <a:endParaRPr lang="ru-RU" sz="1200" dirty="0">
              <a:latin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16632"/>
            <a:ext cx="8640960" cy="6741368"/>
          </a:xfrm>
        </p:spPr>
        <p:txBody>
          <a:bodyPr>
            <a:normAutofit fontScale="77500" lnSpcReduction="20000"/>
          </a:bodyPr>
          <a:lstStyle/>
          <a:p>
            <a:pPr marL="36576" indent="0">
              <a:buNone/>
            </a:pPr>
            <a:r>
              <a:rPr lang="uk-UA" dirty="0"/>
              <a:t>№ </a:t>
            </a:r>
            <a:r>
              <a:rPr lang="uk-UA" sz="1800" dirty="0">
                <a:effectLst/>
                <a:latin typeface="+mn-lt"/>
                <a:ea typeface="Times New Roman" panose="02020603050405020304" pitchFamily="18" charset="0"/>
              </a:rPr>
              <a:t>5</a:t>
            </a:r>
            <a:r>
              <a:rPr lang="uk-UA" dirty="0">
                <a:latin typeface="+mn-lt"/>
              </a:rPr>
              <a:t> </a:t>
            </a:r>
            <a:r>
              <a:rPr lang="en-US" dirty="0">
                <a:solidFill>
                  <a:srgbClr val="FFFF00"/>
                </a:solidFill>
              </a:rPr>
              <a:t>Complete these sentences. Use the following verbs in the passive:</a:t>
            </a:r>
            <a:br>
              <a:rPr lang="en-US" dirty="0">
                <a:solidFill>
                  <a:srgbClr val="FFFF00"/>
                </a:solidFill>
              </a:rPr>
            </a:br>
            <a:br>
              <a:rPr lang="en-US" dirty="0">
                <a:solidFill>
                  <a:srgbClr val="FFFF00"/>
                </a:solidFill>
              </a:rPr>
            </a:br>
            <a:br>
              <a:rPr lang="en-US" dirty="0">
                <a:solidFill>
                  <a:srgbClr val="FFFF00"/>
                </a:solidFill>
              </a:rPr>
            </a:br>
            <a:br>
              <a:rPr lang="en-US" dirty="0">
                <a:solidFill>
                  <a:srgbClr val="FFFF00"/>
                </a:solidFill>
              </a:rPr>
            </a:br>
            <a:br>
              <a:rPr lang="en-US" dirty="0">
                <a:solidFill>
                  <a:srgbClr val="FFFF00"/>
                </a:solidFill>
              </a:rPr>
            </a:br>
            <a:br>
              <a:rPr lang="en-US" dirty="0">
                <a:solidFill>
                  <a:srgbClr val="FFFF00"/>
                </a:solidFill>
              </a:rPr>
            </a:br>
            <a:br>
              <a:rPr lang="en-US" dirty="0">
                <a:solidFill>
                  <a:srgbClr val="FFFF00"/>
                </a:solidFill>
              </a:rPr>
            </a:br>
            <a:br>
              <a:rPr lang="en-US" sz="2200" dirty="0">
                <a:solidFill>
                  <a:srgbClr val="FFFF00"/>
                </a:solidFill>
                <a:effectLst/>
                <a:latin typeface="+mn-lt"/>
                <a:ea typeface="Times New Roman" panose="02020603050405020304" pitchFamily="18" charset="0"/>
              </a:rPr>
            </a:br>
            <a:r>
              <a:rPr lang="en-US" sz="2200" dirty="0">
                <a:effectLst/>
                <a:latin typeface="+mn-lt"/>
                <a:ea typeface="Times New Roman" panose="02020603050405020304" pitchFamily="18" charset="0"/>
              </a:rPr>
              <a:t>Sometimes you need have (might have, would have etc.).</a:t>
            </a:r>
          </a:p>
          <a:p>
            <a:pPr marL="36576" indent="0">
              <a:buNone/>
            </a:pPr>
            <a:r>
              <a:rPr lang="en-US" sz="2200" dirty="0">
                <a:effectLst/>
                <a:latin typeface="+mn-lt"/>
                <a:ea typeface="Times New Roman" panose="02020603050405020304" pitchFamily="18" charset="0"/>
              </a:rPr>
              <a:t>1 The situation is serious. Something must </a:t>
            </a:r>
            <a:r>
              <a:rPr lang="en-US" sz="2200" u="sng" dirty="0">
                <a:effectLst/>
                <a:latin typeface="+mn-lt"/>
                <a:ea typeface="Times New Roman" panose="02020603050405020304" pitchFamily="18" charset="0"/>
              </a:rPr>
              <a:t>be done </a:t>
            </a:r>
            <a:r>
              <a:rPr lang="en-US" sz="2200" dirty="0">
                <a:effectLst/>
                <a:latin typeface="+mn-lt"/>
                <a:ea typeface="Times New Roman" panose="02020603050405020304" pitchFamily="18" charset="0"/>
              </a:rPr>
              <a:t>before it’s too late.</a:t>
            </a:r>
          </a:p>
          <a:p>
            <a:pPr marL="36576" indent="0">
              <a:buNone/>
            </a:pPr>
            <a:r>
              <a:rPr lang="en-US" sz="2200" dirty="0">
                <a:effectLst/>
                <a:latin typeface="+mn-lt"/>
                <a:ea typeface="Times New Roman" panose="02020603050405020304" pitchFamily="18" charset="0"/>
              </a:rPr>
              <a:t>2 I haven’t received the letter yet. It might </a:t>
            </a:r>
            <a:r>
              <a:rPr lang="en-US" sz="2200" u="sng" dirty="0">
                <a:effectLst/>
                <a:latin typeface="+mn-lt"/>
                <a:ea typeface="Times New Roman" panose="02020603050405020304" pitchFamily="18" charset="0"/>
              </a:rPr>
              <a:t>have been sent ___</a:t>
            </a:r>
            <a:r>
              <a:rPr lang="en-US" sz="2200" dirty="0">
                <a:effectLst/>
                <a:latin typeface="+mn-lt"/>
                <a:ea typeface="Times New Roman" panose="02020603050405020304" pitchFamily="18" charset="0"/>
              </a:rPr>
              <a:t>to the wrong address.</a:t>
            </a:r>
          </a:p>
          <a:p>
            <a:pPr marL="36576" indent="0">
              <a:buNone/>
            </a:pPr>
            <a:r>
              <a:rPr lang="en-US" sz="2200" dirty="0">
                <a:effectLst/>
                <a:latin typeface="+mn-lt"/>
                <a:ea typeface="Times New Roman" panose="02020603050405020304" pitchFamily="18" charset="0"/>
              </a:rPr>
              <a:t>3 A decision will not_______ until the next meeting.</a:t>
            </a:r>
          </a:p>
          <a:p>
            <a:pPr marL="36576" indent="0">
              <a:buNone/>
            </a:pPr>
            <a:r>
              <a:rPr lang="en-US" sz="2200" dirty="0">
                <a:effectLst/>
                <a:latin typeface="+mn-lt"/>
                <a:ea typeface="Times New Roman" panose="02020603050405020304" pitchFamily="18" charset="0"/>
              </a:rPr>
              <a:t>4 These documents are important. They should always__________ in a safe place.</a:t>
            </a:r>
          </a:p>
          <a:p>
            <a:pPr marL="36576" indent="0">
              <a:buNone/>
            </a:pPr>
            <a:r>
              <a:rPr lang="en-US" sz="2200" dirty="0">
                <a:effectLst/>
                <a:latin typeface="+mn-lt"/>
                <a:ea typeface="Times New Roman" panose="02020603050405020304" pitchFamily="18" charset="0"/>
              </a:rPr>
              <a:t>5 This road is in bad condition. It should____________ a long time ago.</a:t>
            </a:r>
          </a:p>
          <a:p>
            <a:pPr marL="36576" indent="0">
              <a:buNone/>
            </a:pPr>
            <a:r>
              <a:rPr lang="en-US" sz="2200" dirty="0">
                <a:effectLst/>
                <a:latin typeface="+mn-lt"/>
                <a:ea typeface="Times New Roman" panose="02020603050405020304" pitchFamily="18" charset="0"/>
              </a:rPr>
              <a:t>6 The injured man couldn’t walk and had to________________ .</a:t>
            </a:r>
          </a:p>
          <a:p>
            <a:pPr marL="36576" indent="0">
              <a:buNone/>
            </a:pPr>
            <a:r>
              <a:rPr lang="en-US" sz="2200" dirty="0">
                <a:effectLst/>
                <a:latin typeface="+mn-lt"/>
                <a:ea typeface="Times New Roman" panose="02020603050405020304" pitchFamily="18" charset="0"/>
              </a:rPr>
              <a:t>7 If you hadn’t shouted at the policeman, you wouldn’t_____________________ .</a:t>
            </a:r>
          </a:p>
          <a:p>
            <a:pPr marL="36576" indent="0">
              <a:buNone/>
            </a:pPr>
            <a:r>
              <a:rPr lang="en-US" sz="2200" dirty="0">
                <a:effectLst/>
                <a:latin typeface="+mn-lt"/>
                <a:ea typeface="Times New Roman" panose="02020603050405020304" pitchFamily="18" charset="0"/>
              </a:rPr>
              <a:t>8 I’m not sure what time I’ll arrive tomorrow. I may__________________ .</a:t>
            </a:r>
          </a:p>
          <a:p>
            <a:pPr marL="36576" indent="0">
              <a:buNone/>
            </a:pPr>
            <a:r>
              <a:rPr lang="en-US" sz="2200" dirty="0">
                <a:effectLst/>
                <a:latin typeface="+mn-lt"/>
                <a:ea typeface="Times New Roman" panose="02020603050405020304" pitchFamily="18" charset="0"/>
              </a:rPr>
              <a:t>9 It’s not certain how the fire started. It might_____________ by an electrical fault.</a:t>
            </a:r>
          </a:p>
          <a:p>
            <a:pPr marL="36576" indent="0">
              <a:buNone/>
            </a:pPr>
            <a:r>
              <a:rPr lang="en-US" sz="2200" dirty="0">
                <a:effectLst/>
                <a:latin typeface="+mn-lt"/>
                <a:ea typeface="Times New Roman" panose="02020603050405020304" pitchFamily="18" charset="0"/>
              </a:rPr>
              <a:t>10 A new school is being built. The old one is going to___________________ down.</a:t>
            </a:r>
          </a:p>
          <a:p>
            <a:pPr marL="36576" indent="0">
              <a:buNone/>
            </a:pPr>
            <a:r>
              <a:rPr lang="en-US" sz="2200" dirty="0">
                <a:effectLst/>
                <a:latin typeface="+mn-lt"/>
                <a:ea typeface="Times New Roman" panose="02020603050405020304" pitchFamily="18" charset="0"/>
              </a:rPr>
              <a:t>11 The election is next Sunday. The full results will__________________ on Tuesday.</a:t>
            </a:r>
          </a:p>
          <a:p>
            <a:pPr marL="36576" indent="0">
              <a:buNone/>
            </a:pPr>
            <a:r>
              <a:rPr lang="en-US" sz="2200" dirty="0">
                <a:effectLst/>
                <a:latin typeface="+mn-lt"/>
                <a:ea typeface="Times New Roman" panose="02020603050405020304" pitchFamily="18" charset="0"/>
              </a:rPr>
              <a:t>12 Last week they weren’t speaking to one another. Now they’re happy again. The problem seems to</a:t>
            </a:r>
            <a:r>
              <a:rPr lang="en-US" sz="2200" dirty="0">
                <a:latin typeface="+mn-lt"/>
                <a:ea typeface="Times New Roman" panose="02020603050405020304" pitchFamily="18" charset="0"/>
              </a:rPr>
              <a:t> ___________________</a:t>
            </a:r>
            <a:r>
              <a:rPr lang="en-US" sz="2200" dirty="0">
                <a:effectLst/>
                <a:latin typeface="+mn-lt"/>
                <a:ea typeface="Times New Roman" panose="02020603050405020304" pitchFamily="18" charset="0"/>
              </a:rPr>
              <a:t>.</a:t>
            </a:r>
            <a:endParaRPr lang="en-US" dirty="0"/>
          </a:p>
        </p:txBody>
      </p:sp>
      <p:pic>
        <p:nvPicPr>
          <p:cNvPr id="6" name="Рисунок 5">
            <a:extLst>
              <a:ext uri="{FF2B5EF4-FFF2-40B4-BE49-F238E27FC236}">
                <a16:creationId xmlns:a16="http://schemas.microsoft.com/office/drawing/2014/main" id="{EEE5EDE8-BC3F-3EAE-2B8E-23E6EE7C2324}"/>
              </a:ext>
            </a:extLst>
          </p:cNvPr>
          <p:cNvPicPr>
            <a:picLocks noChangeAspect="1"/>
          </p:cNvPicPr>
          <p:nvPr/>
        </p:nvPicPr>
        <p:blipFill>
          <a:blip r:embed="rId2"/>
          <a:stretch>
            <a:fillRect/>
          </a:stretch>
        </p:blipFill>
        <p:spPr>
          <a:xfrm>
            <a:off x="162284" y="980728"/>
            <a:ext cx="8701598" cy="28803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85000" lnSpcReduction="20000"/>
          </a:bodyPr>
          <a:lstStyle/>
          <a:p>
            <a:pPr marL="36576" indent="0">
              <a:buNone/>
            </a:pPr>
            <a:r>
              <a:rPr lang="uk-UA" dirty="0"/>
              <a:t>№ </a:t>
            </a:r>
            <a:r>
              <a:rPr lang="en-US" dirty="0"/>
              <a:t>6</a:t>
            </a:r>
            <a:r>
              <a:rPr lang="uk-UA" dirty="0"/>
              <a:t> </a:t>
            </a:r>
            <a:r>
              <a:rPr lang="en-US" dirty="0">
                <a:solidFill>
                  <a:srgbClr val="FFFF00"/>
                </a:solidFill>
              </a:rPr>
              <a:t>Make sentences from the words in brackets. Sometimes the verb is active, sometimes passive.</a:t>
            </a:r>
            <a:br>
              <a:rPr lang="en-US" sz="2200" dirty="0">
                <a:solidFill>
                  <a:srgbClr val="FFFF00"/>
                </a:solidFill>
                <a:effectLst/>
                <a:latin typeface="+mn-lt"/>
                <a:ea typeface="Times New Roman" panose="02020603050405020304" pitchFamily="18" charset="0"/>
              </a:rPr>
            </a:br>
            <a:br>
              <a:rPr lang="en-US" dirty="0"/>
            </a:br>
            <a:r>
              <a:rPr lang="en-US" dirty="0"/>
              <a:t>1 There’s somebody behind us. (We / follow) </a:t>
            </a:r>
            <a:r>
              <a:rPr lang="en-US" u="sng" dirty="0"/>
              <a:t>We’re being followed.</a:t>
            </a:r>
          </a:p>
          <a:p>
            <a:pPr marL="36576" indent="0">
              <a:buNone/>
            </a:pPr>
            <a:r>
              <a:rPr lang="en-US" dirty="0"/>
              <a:t>2 This door is a different </a:t>
            </a:r>
            <a:r>
              <a:rPr lang="en-US" dirty="0" err="1"/>
              <a:t>colour</a:t>
            </a:r>
            <a:r>
              <a:rPr lang="en-US" dirty="0"/>
              <a:t>, isn’t it? (you / paint?) </a:t>
            </a:r>
            <a:r>
              <a:rPr lang="en-US" u="sng" dirty="0"/>
              <a:t>Have you painted it?</a:t>
            </a:r>
          </a:p>
          <a:p>
            <a:pPr marL="36576" indent="0">
              <a:buNone/>
            </a:pPr>
            <a:r>
              <a:rPr lang="en-US" dirty="0"/>
              <a:t>3 My bike has disappeared. (It / steal!) It___________________</a:t>
            </a:r>
          </a:p>
          <a:p>
            <a:pPr marL="36576" indent="0">
              <a:buNone/>
            </a:pPr>
            <a:r>
              <a:rPr lang="en-US" dirty="0"/>
              <a:t>4 My umbrella has disappeared. (Somebody / take) Somebody______________</a:t>
            </a:r>
          </a:p>
          <a:p>
            <a:pPr marL="36576" indent="0">
              <a:buNone/>
            </a:pPr>
            <a:r>
              <a:rPr lang="en-US" dirty="0"/>
              <a:t>5 A </a:t>
            </a:r>
            <a:r>
              <a:rPr lang="en-US" dirty="0" err="1"/>
              <a:t>neighbour</a:t>
            </a:r>
            <a:r>
              <a:rPr lang="en-US" dirty="0"/>
              <a:t> of mine disappeared six months ago.</a:t>
            </a:r>
          </a:p>
          <a:p>
            <a:pPr marL="36576" indent="0">
              <a:buNone/>
            </a:pPr>
            <a:r>
              <a:rPr lang="en-US" dirty="0"/>
              <a:t>(He / not / see / since then) He____________________</a:t>
            </a:r>
          </a:p>
          <a:p>
            <a:pPr marL="36576" indent="0">
              <a:buNone/>
            </a:pPr>
            <a:r>
              <a:rPr lang="en-US" dirty="0"/>
              <a:t>6 I wonder how Jessica is these days. (I / not / see / for ages) I_____________</a:t>
            </a:r>
          </a:p>
          <a:p>
            <a:pPr marL="36576" indent="0">
              <a:buNone/>
            </a:pPr>
            <a:r>
              <a:rPr lang="en-US" dirty="0"/>
              <a:t>7 A friend of mine was stung by a bee recently.</a:t>
            </a:r>
          </a:p>
          <a:p>
            <a:pPr marL="36576" indent="0">
              <a:buNone/>
            </a:pPr>
            <a:r>
              <a:rPr lang="en-US" dirty="0"/>
              <a:t>(you / ever / sting / bee?) _______________you______________</a:t>
            </a:r>
          </a:p>
          <a:p>
            <a:pPr marL="36576" indent="0">
              <a:buNone/>
            </a:pPr>
            <a:r>
              <a:rPr lang="en-US" dirty="0"/>
              <a:t>8 The bridge was damaged recently.</a:t>
            </a:r>
          </a:p>
          <a:p>
            <a:pPr marL="36576" indent="0">
              <a:buNone/>
            </a:pPr>
            <a:r>
              <a:rPr lang="en-US" dirty="0"/>
              <a:t>(It / repair / at the moment) It_______________________</a:t>
            </a:r>
          </a:p>
          <a:p>
            <a:pPr marL="36576" indent="0">
              <a:buNone/>
            </a:pPr>
            <a:r>
              <a:rPr lang="en-US" dirty="0"/>
              <a:t>9 Tom’s car was stolen recently.</a:t>
            </a:r>
          </a:p>
          <a:p>
            <a:pPr marL="36576" indent="0">
              <a:buNone/>
            </a:pPr>
            <a:r>
              <a:rPr lang="en-US" dirty="0"/>
              <a:t>(It / not / find / yet)____________________________</a:t>
            </a:r>
          </a:p>
          <a:p>
            <a:pPr marL="36576" indent="0">
              <a:buNone/>
            </a:pPr>
            <a:r>
              <a:rPr lang="en-US" dirty="0"/>
              <a:t>10 I went into the room and saw that the table and chairs were not in the same place. (The furniture / move) The______________</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181</TotalTime>
  <Words>1913</Words>
  <Application>Microsoft Office PowerPoint</Application>
  <PresentationFormat>Экран (4:3)</PresentationFormat>
  <Paragraphs>73</Paragraphs>
  <Slides>11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Arial</vt:lpstr>
      <vt:lpstr>Century Gothic</vt:lpstr>
      <vt:lpstr>Times New Roman</vt:lpstr>
      <vt:lpstr>Wingdings 3</vt:lpstr>
      <vt:lpstr>Ион</vt:lpstr>
      <vt:lpstr>Конспекти практичних занять з дисципліни«Іноземна мова»  з галузі знань 24 «Сфера обслуговування» спеціальності : 242 «Туризм» </vt:lpstr>
      <vt:lpstr>Практичне заняття 6(2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Stream Galsy</cp:lastModifiedBy>
  <cp:revision>18</cp:revision>
  <dcterms:created xsi:type="dcterms:W3CDTF">2023-02-25T18:05:02Z</dcterms:created>
  <dcterms:modified xsi:type="dcterms:W3CDTF">2023-08-04T15:29:40Z</dcterms:modified>
</cp:coreProperties>
</file>