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sentences.</a:t>
            </a: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Jack is going on a trip to Mexico soon. I wish I was going too.</a:t>
            </a:r>
          </a:p>
          <a:p>
            <a:pPr marL="36576" indent="0">
              <a:buNone/>
            </a:pPr>
            <a:r>
              <a:rPr lang="en-US" dirty="0"/>
              <a:t>2 I’m very tired and I have so much to do. I wish I</a:t>
            </a:r>
            <a:r>
              <a:rPr lang="ru-RU" dirty="0"/>
              <a:t>_________</a:t>
            </a:r>
            <a:r>
              <a:rPr lang="en-US" dirty="0"/>
              <a:t> so tired.</a:t>
            </a:r>
          </a:p>
          <a:p>
            <a:pPr marL="36576" indent="0">
              <a:buNone/>
            </a:pPr>
            <a:r>
              <a:rPr lang="en-US" dirty="0"/>
              <a:t>3 You didn’t tell me you were ill. Why not? I wish you</a:t>
            </a:r>
            <a:r>
              <a:rPr lang="ru-RU" dirty="0"/>
              <a:t> _________</a:t>
            </a:r>
            <a:r>
              <a:rPr lang="en-US" dirty="0"/>
              <a:t> me.</a:t>
            </a:r>
          </a:p>
          <a:p>
            <a:pPr marL="36576" indent="0">
              <a:buNone/>
            </a:pPr>
            <a:r>
              <a:rPr lang="en-US" dirty="0"/>
              <a:t>4 I don’t have enough free time. I wish I </a:t>
            </a:r>
            <a:r>
              <a:rPr lang="ru-RU" dirty="0"/>
              <a:t>_________ </a:t>
            </a:r>
            <a:r>
              <a:rPr lang="en-US" dirty="0"/>
              <a:t>more free time.</a:t>
            </a:r>
          </a:p>
          <a:p>
            <a:pPr marL="36576" indent="0">
              <a:buNone/>
            </a:pPr>
            <a:r>
              <a:rPr lang="en-US" dirty="0"/>
              <a:t>5 I can’t make up my mind what to do. I wish I </a:t>
            </a:r>
            <a:r>
              <a:rPr lang="ru-RU" dirty="0"/>
              <a:t>_________ </a:t>
            </a:r>
            <a:r>
              <a:rPr lang="en-US" dirty="0"/>
              <a:t>decide.</a:t>
            </a:r>
          </a:p>
          <a:p>
            <a:pPr marL="36576" indent="0">
              <a:buNone/>
            </a:pPr>
            <a:r>
              <a:rPr lang="en-US" dirty="0"/>
              <a:t>6 I bought these shoes, but now I don’t like them. I wish I</a:t>
            </a:r>
            <a:r>
              <a:rPr lang="ru-RU" dirty="0"/>
              <a:t> _________</a:t>
            </a:r>
            <a:r>
              <a:rPr lang="en-US" dirty="0"/>
              <a:t> them.</a:t>
            </a:r>
          </a:p>
          <a:p>
            <a:pPr marL="36576" indent="0">
              <a:buNone/>
            </a:pPr>
            <a:r>
              <a:rPr lang="en-US" dirty="0"/>
              <a:t>7 We have to go out now and I don’t want to go. I wish we </a:t>
            </a:r>
            <a:r>
              <a:rPr lang="ru-RU" dirty="0"/>
              <a:t>_________ </a:t>
            </a:r>
            <a:r>
              <a:rPr lang="en-US" dirty="0"/>
              <a:t>to go out</a:t>
            </a:r>
          </a:p>
          <a:p>
            <a:pPr marL="36576" indent="0">
              <a:buNone/>
            </a:pPr>
            <a:r>
              <a:rPr lang="en-US" dirty="0"/>
              <a:t>now.</a:t>
            </a:r>
          </a:p>
          <a:p>
            <a:pPr marL="36576" indent="0">
              <a:buNone/>
            </a:pPr>
            <a:r>
              <a:rPr lang="en-US" dirty="0"/>
              <a:t>8 Unfortunately I couldn’t go to the wedding last month. I wish I could</a:t>
            </a:r>
          </a:p>
          <a:p>
            <a:pPr marL="36576" indent="0">
              <a:buNone/>
            </a:pPr>
            <a:r>
              <a:rPr lang="ru-RU" dirty="0"/>
              <a:t>_________</a:t>
            </a:r>
            <a:r>
              <a:rPr lang="en-US" dirty="0"/>
              <a:t>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do you say in these situations? Write sentences with I wish … would … 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B79F9F4-9EB9-87A0-FF76-85EFF50BE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15" y="1268760"/>
            <a:ext cx="8727370" cy="484853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2583D9-B102-25DC-489C-FA436C0A0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4" y="627632"/>
            <a:ext cx="7056784" cy="23522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3737DC-29D6-2957-B147-E5DD63C47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64" y="2946606"/>
            <a:ext cx="7056784" cy="32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19(2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«Statistical dimension of tourism.» Subjunctive1 (I wish)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Statistical dimension of tourism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Gathering data on tourism is a vital task for the government of a country.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Governments need to know the contribution that tourism makes to the economy in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terms of income, employment, balance of payments and investment. Sufficiently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detailed figures must be available in order to know how they have affected regional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well as national economies. Governments will wish to examine trends over time,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not only within the country, but also in comparison with the performance of other,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competing countries. National tourist offices will use this information to forecast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growth, plan for tourism in their areas and as a guide for their promotional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campaigns.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Information must be both quantitative and qualitative in nature – that is, data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should be provided about not only the numbers and composition of tourists but also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nature and purpose. For example, national statistics on tourism should include: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number of international visitors (arrivals) as well as the number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domestic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how these are distributed over the months of the year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countries generating the international tourists and the regions generating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domestic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growth, year on year, of those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their spend – in absolute terms and how they distribute it between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accommodation, transport, shopping, catering and so on.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their mode of travel – that is, what form of transport they use, whether they are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travelling independently or on an inclusive tour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duration of their visit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types of accommodation they use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purposes of their visit – whether leisure, business, VFR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demographic profiles – age, group composition, social class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sociographic profiles – personality, lifestyle, interests and activities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what these tourists seek and the extent to which they are satisfied with what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they find.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29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This is a great deal of information and relates to both inbound and domestic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tourism. Data must also be gathered for outbound tourism – residents travelling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abroad. Thus, the task of collecting tourism data is daunting, but it is vital that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governments undertake it and, as far as is possible, the data collected are based on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commonly defined criteria, so that meaningful comparisons can be made between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countries.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If the collection of data allows the nation to know what trends are </a:t>
            </a: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developingover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time, what patterns of growth are taking place and how tastes and preferences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are changing over time, this information will enable governments to determine where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to site roads and airports, where to plan for expansion in local government plans and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in what countries to increase or decrease the spend on advertising (as well as how to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redirect the themes of advertisements when it is found that new types of tourists are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being reached).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The private sector will benefit from this information, too, when deciding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whether or not and where to invest in hotels or tourist attractions and the forms those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facilities should take. Furthermore, the industry requires an understanding of the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propensity to take holidays – that is, the proportion of the population choosing to take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 holiday each year and, in particular, a holiday abroad or more than one holiday a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year – and how that propensity is affected by a growth in disposable income.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Public-sector planners must be aware of the multiplier effect, which will call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for sophisticated research techniques if the figures produced are to be accurate.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We will examine the two most commonly used measurements of tourism –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international and national surveys.</a:t>
            </a:r>
            <a:br>
              <a:rPr lang="ru-RU" sz="2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International surveys</a:t>
            </a:r>
            <a:br>
              <a:rPr lang="ru-RU" sz="3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Statistics of intra-European and transatlantic tourist flows were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collected even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before World War II. The systematic collection of tourism data on a global scale,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however, can be dated back to the early post-war years. The methods of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measurement used have been gradually refined and improved in recent years,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particularly in those developed countries that have seen tourism expand rapidly.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Global tourism statistics – covering traffic flows, expenditure and trends over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time – are collated annually by the UNWTO and the Organization for Economic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Cooperation and Development (OECD). The figures are published in the UNWTO’s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World Tourism Statistics Annual Report and Compendium of Tourism Statistics, 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OECD’s annual Tourism Policy and International Tourism. These statistics are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not always strictly comparable, however, as data-gathering methods vary 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differences in the definitions of terms remain.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Other surveys are undertaken to provide additional data on the volume of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tourists and their expenditure, although reductions in resources have led to cutbacks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collection of data by the public-sector bodies, so supplementary information is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now largely collected by private organizations. For example, IPK International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undertakes more than half a million interviews each year, asking populations of more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than 50 countries about their travel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. The results of these interviews are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published in the World Travel Monitor and European Travel Monitor. They also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provide businesses with extracts of data, on request, ensuring that they can access the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most relevant data for their needs. It should be mentioned that full reports as well as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data extracts are often quite expensive to purchase.</a:t>
            </a:r>
            <a:br>
              <a:rPr lang="ru-RU" sz="25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National surveys</a:t>
            </a:r>
            <a:br>
              <a:rPr lang="ru-RU" sz="3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The need for data on domestic tourism is important for both national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andregional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 governments. With this in mind, many governments invest in surveys that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can provide details of the travel habits of residents. For example, in Britain, as in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other countries in Europe, surveys are regularly carried out on tourism flows within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the country. The most important of these is the ‘United Kingdom Tourism Survey’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(UKTS) on behalf of VisitBritain, VisitScotland,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VisitWales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 and the Northern Ireland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Tourist Board.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This survey was originally carried out using monthly telephone interviews, but,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since 2005, over 2000 adults are now questioned face-to face on a weekly basis.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Information is collected on the volume and value of all trips involving at least one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overnight stay, including the purpose of the trip, accommodation and transport used,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activities engaged in, the method of booking and demographic details of respondents.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UK, information on day visitors is less widely available. A Leisure Day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Visits Survey is carried out biennially in England (and a similar survey is completed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Scotland, but not currently in Wales or Northern Ireland). This survey collects data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on the volume and value of leisure visits to rural areas as well as cities and towns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across the country, including seaside resorts.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National tourist boards often provide the funding for surveys that provide data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on tourism in their area. For example, in the UK, the national tourist boards collect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information on hotel occupancy in each of their own regions.</a:t>
            </a:r>
            <a:endParaRPr lang="ru-RU" sz="2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050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in wish(ed) or hope(d).</a:t>
            </a:r>
            <a:br>
              <a:rPr lang="ru-RU" sz="2500" dirty="0">
                <a:solidFill>
                  <a:srgbClr val="FFFF00"/>
                </a:solidFill>
              </a:rPr>
            </a:br>
            <a:br>
              <a:rPr lang="ru-RU" sz="2500" dirty="0">
                <a:solidFill>
                  <a:srgbClr val="FFFF00"/>
                </a:solidFill>
              </a:rPr>
            </a:br>
            <a:br>
              <a:rPr lang="ru-RU" sz="2500" dirty="0">
                <a:solidFill>
                  <a:srgbClr val="FFFF00"/>
                </a:solidFill>
              </a:rPr>
            </a:br>
            <a:r>
              <a:rPr lang="en-US" sz="2500" dirty="0"/>
              <a:t>1 I wish</a:t>
            </a:r>
            <a:r>
              <a:rPr lang="ru-RU" sz="2500" dirty="0"/>
              <a:t> </a:t>
            </a:r>
            <a:r>
              <a:rPr lang="en-US" sz="2500" dirty="0"/>
              <a:t>you a pleasant stay at this hotel.</a:t>
            </a:r>
          </a:p>
          <a:p>
            <a:pPr marL="36576" indent="0">
              <a:buNone/>
            </a:pPr>
            <a:r>
              <a:rPr lang="en-US" sz="2500" dirty="0"/>
              <a:t>2 Enjoy your holiday. I</a:t>
            </a:r>
            <a:r>
              <a:rPr lang="ru-RU" sz="2500" dirty="0"/>
              <a:t>___________</a:t>
            </a:r>
            <a:r>
              <a:rPr lang="en-US" sz="2500" dirty="0"/>
              <a:t> you have a great time.</a:t>
            </a:r>
          </a:p>
          <a:p>
            <a:pPr marL="36576" indent="0">
              <a:buNone/>
            </a:pPr>
            <a:r>
              <a:rPr lang="en-US" sz="2500" dirty="0"/>
              <a:t>3 Goodbye. I </a:t>
            </a:r>
            <a:r>
              <a:rPr lang="ru-RU" sz="2500" dirty="0"/>
              <a:t>___________ </a:t>
            </a:r>
            <a:r>
              <a:rPr lang="en-US" sz="2500" dirty="0"/>
              <a:t>you all the best for the future.</a:t>
            </a:r>
          </a:p>
          <a:p>
            <a:pPr marL="36576" indent="0">
              <a:buNone/>
            </a:pPr>
            <a:r>
              <a:rPr lang="en-US" sz="2500" dirty="0"/>
              <a:t>4 We said goodbye to each other and</a:t>
            </a:r>
            <a:r>
              <a:rPr lang="ru-RU" sz="2500" dirty="0"/>
              <a:t> ___________</a:t>
            </a:r>
            <a:r>
              <a:rPr lang="en-US" sz="2500" dirty="0"/>
              <a:t> each other luck.</a:t>
            </a:r>
          </a:p>
          <a:p>
            <a:pPr marL="36576" indent="0">
              <a:buNone/>
            </a:pPr>
            <a:r>
              <a:rPr lang="en-US" sz="2500" dirty="0"/>
              <a:t>5 We’re going to have a picnic tomorrow, so I</a:t>
            </a:r>
            <a:r>
              <a:rPr lang="ru-RU" sz="2500" dirty="0"/>
              <a:t> ___________</a:t>
            </a:r>
            <a:r>
              <a:rPr lang="en-US" sz="2500" dirty="0"/>
              <a:t> the weather is nice.</a:t>
            </a:r>
          </a:p>
          <a:p>
            <a:pPr marL="36576" indent="0">
              <a:buNone/>
            </a:pPr>
            <a:r>
              <a:rPr lang="en-US" sz="2500" dirty="0"/>
              <a:t>6 Congratulations on your new job. I </a:t>
            </a:r>
            <a:r>
              <a:rPr lang="ru-RU" sz="2500" dirty="0"/>
              <a:t>___________ </a:t>
            </a:r>
            <a:r>
              <a:rPr lang="en-US" sz="2500" dirty="0"/>
              <a:t>you every success.</a:t>
            </a:r>
          </a:p>
          <a:p>
            <a:pPr marL="36576" indent="0">
              <a:buNone/>
            </a:pPr>
            <a:r>
              <a:rPr lang="en-US" sz="2500" dirty="0"/>
              <a:t>7 Good luck in your new job. I</a:t>
            </a:r>
            <a:r>
              <a:rPr lang="ru-RU" sz="2500" dirty="0"/>
              <a:t> ___________</a:t>
            </a:r>
            <a:r>
              <a:rPr lang="en-US" sz="2500" dirty="0"/>
              <a:t> it works out well for you.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387</TotalTime>
  <Words>2121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19(2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31</cp:revision>
  <dcterms:created xsi:type="dcterms:W3CDTF">2023-02-25T18:05:02Z</dcterms:created>
  <dcterms:modified xsi:type="dcterms:W3CDTF">2023-08-05T09:55:13Z</dcterms:modified>
</cp:coreProperties>
</file>