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15000"/>
              </a:lnSpc>
              <a:spcAft>
                <a:spcPts val="1000"/>
              </a:spcAft>
            </a:pPr>
            <a:r>
              <a:rPr lang="ru-RU" sz="3600" dirty="0">
                <a:effectLst/>
              </a:rPr>
              <a:t>Конспекти практичних занять з дисципліни«Іноземна мова»</a:t>
            </a:r>
            <a:br>
              <a:rPr lang="ru-RU" sz="3600" dirty="0">
                <a:effectLst/>
              </a:rPr>
            </a:br>
            <a:r>
              <a:rPr lang="ru-RU" sz="3600" dirty="0">
                <a:effectLst/>
              </a:rPr>
              <a:t> </a:t>
            </a:r>
            <a:r>
              <a:rPr lang="uk-UA" sz="3600" dirty="0">
                <a:effectLst/>
                <a:ea typeface="Times New Roman" panose="02020603050405020304" pitchFamily="18" charset="0"/>
                <a:cs typeface="Times New Roman" panose="02020603050405020304" pitchFamily="18" charset="0"/>
              </a:rPr>
              <a:t>з </a:t>
            </a:r>
            <a:r>
              <a:rPr lang="ru-RU" sz="3600" dirty="0" err="1">
                <a:effectLst/>
                <a:ea typeface="Times New Roman" panose="02020603050405020304" pitchFamily="18" charset="0"/>
                <a:cs typeface="Times New Roman" panose="02020603050405020304" pitchFamily="18" charset="0"/>
              </a:rPr>
              <a:t>галузі</a:t>
            </a:r>
            <a:r>
              <a:rPr lang="ru-RU" sz="3600" dirty="0">
                <a:effectLst/>
                <a:ea typeface="Times New Roman" panose="02020603050405020304" pitchFamily="18" charset="0"/>
                <a:cs typeface="Times New Roman" panose="02020603050405020304" pitchFamily="18" charset="0"/>
              </a:rPr>
              <a:t> </a:t>
            </a:r>
            <a:r>
              <a:rPr lang="ru-RU" sz="3600" dirty="0" err="1">
                <a:effectLst/>
                <a:ea typeface="Times New Roman" panose="02020603050405020304" pitchFamily="18" charset="0"/>
                <a:cs typeface="Times New Roman" panose="02020603050405020304" pitchFamily="18" charset="0"/>
              </a:rPr>
              <a:t>знань</a:t>
            </a:r>
            <a:r>
              <a:rPr lang="ru-RU" sz="3600" dirty="0">
                <a:effectLst/>
                <a:ea typeface="Times New Roman" panose="02020603050405020304" pitchFamily="18" charset="0"/>
                <a:cs typeface="Times New Roman" panose="02020603050405020304" pitchFamily="18" charset="0"/>
              </a:rPr>
              <a:t> 24 «Сфера </a:t>
            </a:r>
            <a:r>
              <a:rPr lang="ru-RU" sz="3600" dirty="0" err="1">
                <a:effectLst/>
                <a:ea typeface="Times New Roman" panose="02020603050405020304" pitchFamily="18" charset="0"/>
                <a:cs typeface="Times New Roman" panose="02020603050405020304" pitchFamily="18" charset="0"/>
              </a:rPr>
              <a:t>обслуговування</a:t>
            </a:r>
            <a:r>
              <a:rPr lang="ru-RU" sz="3600" dirty="0">
                <a:effectLst/>
                <a:ea typeface="Times New Roman" panose="02020603050405020304" pitchFamily="18" charset="0"/>
                <a:cs typeface="Times New Roman" panose="02020603050405020304" pitchFamily="18" charset="0"/>
              </a:rPr>
              <a:t>»</a:t>
            </a:r>
            <a:br>
              <a:rPr lang="uk-UA" sz="3600" dirty="0">
                <a:effectLst/>
                <a:ea typeface="Times New Roman" panose="02020603050405020304" pitchFamily="18" charset="0"/>
                <a:cs typeface="Times New Roman" panose="02020603050405020304" pitchFamily="18" charset="0"/>
              </a:rPr>
            </a:br>
            <a:r>
              <a:rPr lang="ru-RU" sz="3600" dirty="0" err="1">
                <a:effectLst/>
                <a:ea typeface="Times New Roman" panose="02020603050405020304" pitchFamily="18" charset="0"/>
              </a:rPr>
              <a:t>спеціальності</a:t>
            </a:r>
            <a:r>
              <a:rPr lang="ru-RU" sz="3600" dirty="0">
                <a:effectLst/>
                <a:ea typeface="Times New Roman" panose="02020603050405020304" pitchFamily="18" charset="0"/>
              </a:rPr>
              <a:t> : 242 «Туризм»</a:t>
            </a:r>
            <a:br>
              <a:rPr lang="ru-RU" sz="1800" b="1" dirty="0">
                <a:solidFill>
                  <a:srgbClr val="222222"/>
                </a:solidFill>
                <a:effectLst/>
                <a:latin typeface="Times New Roman" panose="02020603050405020304" pitchFamily="18" charset="0"/>
                <a:ea typeface="Times New Roman" panose="02020603050405020304" pitchFamily="18" charset="0"/>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ru-RU" sz="2800" dirty="0"/>
              <a:t>7</a:t>
            </a:r>
            <a:r>
              <a:rPr lang="en-US" sz="2800" dirty="0"/>
              <a:t>,8</a:t>
            </a:r>
            <a:r>
              <a:rPr lang="ru-RU" sz="2800" dirty="0"/>
              <a:t> (56 годин)</a:t>
            </a:r>
          </a:p>
          <a:p>
            <a:br>
              <a:rPr lang="ru-RU" sz="2800" dirty="0"/>
            </a:br>
            <a:r>
              <a:rPr lang="ru-RU" sz="2800" b="1" dirty="0"/>
              <a:t>       </a:t>
            </a:r>
            <a:r>
              <a:rPr lang="ru-RU" sz="2800" b="1" dirty="0" err="1"/>
              <a:t>Атестація</a:t>
            </a:r>
            <a:r>
              <a:rPr lang="ru-RU" sz="2800" b="1" dirty="0"/>
              <a:t> 1 (1</a:t>
            </a:r>
            <a:r>
              <a:rPr lang="uk-UA" sz="2800" b="1" dirty="0"/>
              <a:t>4</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6632"/>
            <a:ext cx="8186766" cy="6741368"/>
          </a:xfrm>
        </p:spPr>
        <p:txBody>
          <a:bodyPr>
            <a:noAutofit/>
          </a:bodyPr>
          <a:lstStyle/>
          <a:p>
            <a:pPr marL="36576" indent="0">
              <a:buNone/>
            </a:pPr>
            <a:r>
              <a:rPr lang="uk-UA" dirty="0"/>
              <a:t>№ </a:t>
            </a:r>
            <a:r>
              <a:rPr lang="en-US" dirty="0"/>
              <a:t>7</a:t>
            </a:r>
            <a:r>
              <a:rPr lang="uk-UA" dirty="0"/>
              <a:t>  </a:t>
            </a:r>
            <a:r>
              <a:rPr lang="ru-RU" dirty="0" err="1">
                <a:solidFill>
                  <a:srgbClr val="FFFF00"/>
                </a:solidFill>
                <a:effectLst/>
                <a:latin typeface="+mn-lt"/>
                <a:ea typeface="Times New Roman" panose="02020603050405020304" pitchFamily="18" charset="0"/>
              </a:rPr>
              <a:t>Which</a:t>
            </a:r>
            <a:r>
              <a:rPr lang="ru-RU" spc="-25" dirty="0">
                <a:solidFill>
                  <a:srgbClr val="FFFF00"/>
                </a:solidFill>
                <a:effectLst/>
                <a:latin typeface="+mn-lt"/>
                <a:ea typeface="Times New Roman" panose="02020603050405020304" pitchFamily="18" charset="0"/>
              </a:rPr>
              <a:t> </a:t>
            </a:r>
            <a:r>
              <a:rPr lang="ru-RU" dirty="0" err="1">
                <a:solidFill>
                  <a:srgbClr val="FFFF00"/>
                </a:solidFill>
                <a:effectLst/>
                <a:latin typeface="+mn-lt"/>
                <a:ea typeface="Times New Roman" panose="02020603050405020304" pitchFamily="18" charset="0"/>
              </a:rPr>
              <a:t>is</a:t>
            </a:r>
            <a:r>
              <a:rPr lang="ru-RU" spc="-20" dirty="0">
                <a:solidFill>
                  <a:srgbClr val="FFFF00"/>
                </a:solidFill>
                <a:effectLst/>
                <a:latin typeface="+mn-lt"/>
                <a:ea typeface="Times New Roman" panose="02020603050405020304" pitchFamily="18" charset="0"/>
              </a:rPr>
              <a:t> </a:t>
            </a:r>
            <a:r>
              <a:rPr lang="ru-RU" dirty="0" err="1">
                <a:solidFill>
                  <a:srgbClr val="FFFF00"/>
                </a:solidFill>
                <a:effectLst/>
                <a:latin typeface="+mn-lt"/>
                <a:ea typeface="Times New Roman" panose="02020603050405020304" pitchFamily="18" charset="0"/>
              </a:rPr>
              <a:t>right</a:t>
            </a:r>
            <a:r>
              <a:rPr lang="ru-RU" dirty="0">
                <a:solidFill>
                  <a:srgbClr val="FFFF00"/>
                </a:solidFill>
                <a:effectLst/>
                <a:latin typeface="+mn-lt"/>
                <a:ea typeface="Times New Roman" panose="02020603050405020304" pitchFamily="18" charset="0"/>
              </a:rPr>
              <a:t>?</a:t>
            </a:r>
            <a:br>
              <a:rPr lang="en-US" dirty="0">
                <a:solidFill>
                  <a:srgbClr val="FFFF00"/>
                </a:solidFill>
                <a:effectLst/>
                <a:latin typeface="+mn-lt"/>
                <a:ea typeface="Times New Roman" panose="02020603050405020304" pitchFamily="18" charset="0"/>
              </a:rPr>
            </a:br>
            <a:endParaRPr lang="uk-UA" dirty="0">
              <a:solidFill>
                <a:srgbClr val="FFFF00"/>
              </a:solidFill>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It</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was</a:t>
            </a:r>
            <a:r>
              <a:rPr lang="en-US" sz="1100" spc="-5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noisy</a:t>
            </a:r>
            <a:r>
              <a:rPr lang="en-US" sz="1100" spc="-5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next</a:t>
            </a:r>
            <a:r>
              <a:rPr lang="en-US" sz="1100" spc="-5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door</a:t>
            </a:r>
            <a:r>
              <a:rPr lang="en-US" sz="1100" spc="-5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last</a:t>
            </a:r>
            <a:r>
              <a:rPr lang="en-US" sz="1100" spc="-5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night.</a:t>
            </a:r>
            <a:r>
              <a:rPr lang="en-US" sz="1100" spc="19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Our</a:t>
            </a:r>
            <a:r>
              <a:rPr lang="en-US" sz="1100" spc="-60" dirty="0">
                <a:effectLst/>
                <a:latin typeface="+mn-lt"/>
                <a:ea typeface="Trebuchet MS" panose="020B0603020202020204" pitchFamily="34" charset="0"/>
                <a:cs typeface="Times New Roman" panose="02020603050405020304" pitchFamily="18" charset="0"/>
              </a:rPr>
              <a:t> </a:t>
            </a:r>
            <a:r>
              <a:rPr lang="en-US" sz="1100" dirty="0" err="1">
                <a:effectLst/>
                <a:latin typeface="+mn-lt"/>
                <a:ea typeface="Trebuchet MS" panose="020B0603020202020204" pitchFamily="34" charset="0"/>
                <a:cs typeface="Times New Roman" panose="02020603050405020304" pitchFamily="18" charset="0"/>
              </a:rPr>
              <a:t>neighbours</a:t>
            </a:r>
            <a:r>
              <a:rPr lang="en-US" sz="1100" spc="-55"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were</a:t>
            </a:r>
            <a:r>
              <a:rPr lang="en-US" sz="1100" u="sng" spc="-5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having</a:t>
            </a:r>
            <a:r>
              <a:rPr lang="en-US" sz="1100" u="sng" spc="-5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trike="sngStrike" spc="19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strike="sngStrike" dirty="0">
                <a:effectLst/>
                <a:uFill>
                  <a:solidFill>
                    <a:srgbClr val="010202"/>
                  </a:solidFill>
                </a:uFill>
                <a:latin typeface="+mn-lt"/>
                <a:ea typeface="Trebuchet MS" panose="020B0603020202020204" pitchFamily="34" charset="0"/>
                <a:cs typeface="Times New Roman" panose="02020603050405020304" pitchFamily="18" charset="0"/>
              </a:rPr>
              <a:t>had</a:t>
            </a:r>
            <a:r>
              <a:rPr lang="en-US" sz="1100" u="sng" strike="sngStrike" spc="-5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strike="sngStrike" dirty="0">
                <a:effectLst/>
                <a:uFill>
                  <a:solidFill>
                    <a:srgbClr val="010202"/>
                  </a:solidFill>
                </a:uFill>
                <a:latin typeface="+mn-lt"/>
                <a:ea typeface="Trebuchet MS" panose="020B0603020202020204" pitchFamily="34" charset="0"/>
                <a:cs typeface="Times New Roman" panose="02020603050405020304" pitchFamily="18" charset="0"/>
              </a:rPr>
              <a:t>been</a:t>
            </a:r>
            <a:r>
              <a:rPr lang="en-US" sz="1100" u="sng" strike="sngStrike" spc="-5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strike="sngStrike" dirty="0">
                <a:effectLst/>
                <a:uFill>
                  <a:solidFill>
                    <a:srgbClr val="010202"/>
                  </a:solidFill>
                </a:uFill>
                <a:latin typeface="+mn-lt"/>
                <a:ea typeface="Trebuchet MS" panose="020B0603020202020204" pitchFamily="34" charset="0"/>
                <a:cs typeface="Times New Roman" panose="02020603050405020304" pitchFamily="18" charset="0"/>
              </a:rPr>
              <a:t>having</a:t>
            </a:r>
            <a:r>
              <a:rPr lang="en-US" sz="1100" spc="18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a:t>
            </a:r>
            <a:r>
              <a:rPr lang="en-US" sz="1100" spc="-5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party.</a:t>
            </a:r>
            <a:r>
              <a:rPr lang="en-US" sz="1100" spc="-285" dirty="0">
                <a:effectLst/>
                <a:latin typeface="+mn-lt"/>
                <a:ea typeface="Trebuchet MS" panose="020B0603020202020204" pitchFamily="34" charset="0"/>
                <a:cs typeface="Times New Roman" panose="02020603050405020304" pitchFamily="18" charset="0"/>
              </a:rPr>
              <a:t> </a:t>
            </a:r>
            <a:r>
              <a:rPr lang="ru-RU" sz="1100" dirty="0">
                <a:effectLst/>
                <a:latin typeface="+mn-lt"/>
                <a:ea typeface="Trebuchet MS" panose="020B0603020202020204" pitchFamily="34" charset="0"/>
                <a:cs typeface="Times New Roman" panose="02020603050405020304" pitchFamily="18" charset="0"/>
              </a:rPr>
              <a:t>(</a:t>
            </a:r>
            <a:r>
              <a:rPr lang="ru-RU" sz="1100" u="sng" dirty="0" err="1">
                <a:effectLst/>
                <a:uFill>
                  <a:solidFill>
                    <a:srgbClr val="010202"/>
                  </a:solidFill>
                </a:uFill>
                <a:latin typeface="+mn-lt"/>
                <a:ea typeface="Trebuchet MS" panose="020B0603020202020204" pitchFamily="34" charset="0"/>
                <a:cs typeface="Times New Roman" panose="02020603050405020304" pitchFamily="18" charset="0"/>
              </a:rPr>
              <a:t>were</a:t>
            </a:r>
            <a:r>
              <a:rPr lang="ru-RU" sz="1100" u="sng" spc="-115" dirty="0">
                <a:effectLst/>
                <a:uFill>
                  <a:solidFill>
                    <a:srgbClr val="010202"/>
                  </a:solidFill>
                </a:uFill>
                <a:latin typeface="+mn-lt"/>
                <a:ea typeface="Trebuchet MS" panose="020B0603020202020204" pitchFamily="34" charset="0"/>
                <a:cs typeface="Times New Roman" panose="02020603050405020304" pitchFamily="18" charset="0"/>
              </a:rPr>
              <a:t> </a:t>
            </a:r>
            <a:r>
              <a:rPr lang="ru-RU" sz="1100" u="sng" dirty="0" err="1">
                <a:effectLst/>
                <a:uFill>
                  <a:solidFill>
                    <a:srgbClr val="010202"/>
                  </a:solidFill>
                </a:uFill>
                <a:latin typeface="+mn-lt"/>
                <a:ea typeface="Trebuchet MS" panose="020B0603020202020204" pitchFamily="34" charset="0"/>
                <a:cs typeface="Times New Roman" panose="02020603050405020304" pitchFamily="18" charset="0"/>
              </a:rPr>
              <a:t>having</a:t>
            </a:r>
            <a:r>
              <a:rPr lang="ru-RU" sz="1100" spc="-110" dirty="0">
                <a:effectLst/>
                <a:latin typeface="+mn-lt"/>
                <a:ea typeface="Trebuchet MS" panose="020B0603020202020204" pitchFamily="34" charset="0"/>
                <a:cs typeface="Times New Roman" panose="02020603050405020304" pitchFamily="18" charset="0"/>
              </a:rPr>
              <a:t> </a:t>
            </a:r>
            <a:r>
              <a:rPr lang="ru-RU" sz="1100" i="1" dirty="0" err="1">
                <a:effectLst/>
                <a:latin typeface="+mn-lt"/>
                <a:ea typeface="Trebuchet MS" panose="020B0603020202020204" pitchFamily="34" charset="0"/>
                <a:cs typeface="Times New Roman" panose="02020603050405020304" pitchFamily="18" charset="0"/>
              </a:rPr>
              <a:t>is</a:t>
            </a:r>
            <a:r>
              <a:rPr lang="ru-RU" sz="1100" i="1" spc="-110" dirty="0">
                <a:effectLst/>
                <a:latin typeface="+mn-lt"/>
                <a:ea typeface="Trebuchet MS" panose="020B0603020202020204" pitchFamily="34" charset="0"/>
                <a:cs typeface="Times New Roman" panose="02020603050405020304" pitchFamily="18" charset="0"/>
              </a:rPr>
              <a:t> </a:t>
            </a:r>
            <a:r>
              <a:rPr lang="ru-RU" sz="1100" i="1" dirty="0" err="1">
                <a:effectLst/>
                <a:latin typeface="+mn-lt"/>
                <a:ea typeface="Trebuchet MS" panose="020B0603020202020204" pitchFamily="34" charset="0"/>
                <a:cs typeface="Times New Roman" panose="02020603050405020304" pitchFamily="18" charset="0"/>
              </a:rPr>
              <a:t>correct</a:t>
            </a:r>
            <a:r>
              <a:rPr lang="ru-RU" sz="1100" dirty="0">
                <a:effectLst/>
                <a:latin typeface="+mn-lt"/>
                <a:ea typeface="Trebuchet MS" panose="020B0603020202020204" pitchFamily="34" charset="0"/>
                <a:cs typeface="Times New Roman" panose="02020603050405020304" pitchFamily="18" charset="0"/>
              </a:rPr>
              <a:t>)</a:t>
            </a:r>
            <a:endParaRPr lang="uk-UA" sz="1100" dirty="0">
              <a:effectLst/>
              <a:latin typeface="+mn-lt"/>
              <a:ea typeface="Trebuchet MS" panose="020B0603020202020204" pitchFamily="34" charset="0"/>
              <a:cs typeface="Times New Roman" panose="02020603050405020304" pitchFamily="18" charset="0"/>
            </a:endParaRP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At</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the</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end</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of</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our</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journey</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we</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were</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extremely</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tired.</a:t>
            </a:r>
            <a:r>
              <a:rPr lang="en-US" sz="1100" spc="175"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We</a:t>
            </a:r>
            <a:r>
              <a:rPr lang="en-US" sz="1100" u="sng" spc="-6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were</a:t>
            </a:r>
            <a:r>
              <a:rPr lang="en-US" sz="1100" u="sng" spc="-6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travelling</a:t>
            </a:r>
            <a:r>
              <a:rPr lang="en-US" sz="1100" u="sng" spc="-6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pc="-6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We’d</a:t>
            </a:r>
            <a:r>
              <a:rPr lang="en-US" sz="1100" u="sng" spc="-6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been</a:t>
            </a:r>
            <a:r>
              <a:rPr lang="en-US" sz="1100" u="sng" spc="-6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travelling</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for</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more</a:t>
            </a:r>
            <a:r>
              <a:rPr lang="en-US" sz="1100" spc="-28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than</a:t>
            </a:r>
            <a:r>
              <a:rPr lang="en-US" sz="1100" spc="-11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24</a:t>
            </a:r>
            <a:r>
              <a:rPr lang="en-US" sz="1100" spc="-10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hours.</a:t>
            </a:r>
            <a:endParaRPr lang="uk-UA" sz="1100" dirty="0">
              <a:effectLst/>
              <a:latin typeface="+mn-lt"/>
              <a:ea typeface="Trebuchet MS" panose="020B0603020202020204" pitchFamily="34" charset="0"/>
              <a:cs typeface="Times New Roman" panose="02020603050405020304" pitchFamily="18" charset="0"/>
            </a:endParaRP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James</a:t>
            </a:r>
            <a:r>
              <a:rPr lang="en-US" sz="1100" spc="-3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was</a:t>
            </a:r>
            <a:r>
              <a:rPr lang="en-US" sz="1100" spc="-2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on</a:t>
            </a:r>
            <a:r>
              <a:rPr lang="en-US" sz="1100" spc="-2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his</a:t>
            </a:r>
            <a:r>
              <a:rPr lang="en-US" sz="1100" spc="-2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hands</a:t>
            </a:r>
            <a:r>
              <a:rPr lang="en-US" sz="1100" spc="-2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and</a:t>
            </a:r>
            <a:r>
              <a:rPr lang="en-US" sz="1100" spc="-2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knees</a:t>
            </a:r>
            <a:r>
              <a:rPr lang="en-US" sz="1100" spc="-3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on</a:t>
            </a:r>
            <a:r>
              <a:rPr lang="en-US" sz="1100" spc="-2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the</a:t>
            </a:r>
            <a:r>
              <a:rPr lang="en-US" sz="1100" spc="-2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floor.</a:t>
            </a:r>
            <a:r>
              <a:rPr lang="en-US" sz="1100" spc="250"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He</a:t>
            </a:r>
            <a:r>
              <a:rPr lang="en-US" sz="1100" u="sng" spc="-2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was</a:t>
            </a:r>
            <a:r>
              <a:rPr lang="en-US" sz="1100" u="sng" spc="-3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looking</a:t>
            </a:r>
            <a:r>
              <a:rPr lang="en-US" sz="1100" u="sng" spc="-2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pc="-2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He’d</a:t>
            </a:r>
            <a:r>
              <a:rPr lang="en-US" sz="1100" u="sng" spc="-2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been</a:t>
            </a:r>
            <a:r>
              <a:rPr lang="en-US" sz="1100" u="sng" spc="-2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looking</a:t>
            </a:r>
            <a:r>
              <a:rPr lang="en-US" sz="1100" spc="-2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for</a:t>
            </a:r>
            <a:r>
              <a:rPr lang="en-US" sz="1100" spc="-3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his</a:t>
            </a:r>
            <a:r>
              <a:rPr lang="en-US" sz="1100" spc="-2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contact</a:t>
            </a:r>
            <a:r>
              <a:rPr lang="en-US" sz="1100" spc="-11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lens.</a:t>
            </a:r>
            <a:endParaRPr lang="uk-UA" sz="1100" dirty="0">
              <a:effectLst/>
              <a:latin typeface="+mn-lt"/>
              <a:ea typeface="Trebuchet MS" panose="020B0603020202020204" pitchFamily="34" charset="0"/>
              <a:cs typeface="Times New Roman" panose="02020603050405020304" pitchFamily="18" charset="0"/>
            </a:endParaRPr>
          </a:p>
          <a:p>
            <a:pPr marL="342900" lvl="0" indent="-342900">
              <a:lnSpc>
                <a:spcPct val="115000"/>
              </a:lnSpc>
              <a:buSzPts val="1200"/>
              <a:buFont typeface="Times New Roman" panose="02020603050405020304" pitchFamily="18" charset="0"/>
              <a:buAutoNum type="arabicPeriod"/>
              <a:tabLst>
                <a:tab pos="1296035" algn="l"/>
              </a:tabLst>
            </a:pPr>
            <a:r>
              <a:rPr lang="en-US" sz="1100" dirty="0">
                <a:effectLst/>
                <a:latin typeface="+mn-lt"/>
                <a:ea typeface="Trebuchet MS" panose="020B0603020202020204" pitchFamily="34" charset="0"/>
                <a:cs typeface="Times New Roman" panose="02020603050405020304" pitchFamily="18" charset="0"/>
              </a:rPr>
              <a:t>Sue</a:t>
            </a:r>
            <a:r>
              <a:rPr lang="en-US" sz="1100" spc="-5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was</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sitting</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on</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the</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ground.</a:t>
            </a:r>
            <a:r>
              <a:rPr lang="en-US" sz="1100" spc="20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She</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was</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out</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of</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breath.</a:t>
            </a:r>
            <a:r>
              <a:rPr lang="en-US" sz="1100" spc="200"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She</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was</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running</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She’d</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been</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running</a:t>
            </a:r>
            <a:r>
              <a:rPr lang="en-US" sz="1100" dirty="0">
                <a:effectLst/>
                <a:latin typeface="+mn-lt"/>
                <a:ea typeface="Trebuchet MS" panose="020B0603020202020204" pitchFamily="34" charset="0"/>
                <a:cs typeface="Times New Roman" panose="02020603050405020304" pitchFamily="18" charset="0"/>
              </a:rPr>
              <a:t>.</a:t>
            </a:r>
            <a:endParaRPr lang="uk-UA" sz="1100" dirty="0">
              <a:effectLst/>
              <a:latin typeface="+mn-lt"/>
              <a:ea typeface="Trebuchet MS" panose="020B0603020202020204" pitchFamily="34" charset="0"/>
              <a:cs typeface="Times New Roman" panose="02020603050405020304" pitchFamily="18" charset="0"/>
            </a:endParaRPr>
          </a:p>
          <a:p>
            <a:pPr marL="342900" lvl="0" indent="-342900">
              <a:lnSpc>
                <a:spcPct val="115000"/>
              </a:lnSpc>
              <a:buSzPts val="1200"/>
              <a:buFont typeface="Times New Roman" panose="02020603050405020304" pitchFamily="18" charset="0"/>
              <a:buAutoNum type="arabicPeriod"/>
              <a:tabLst>
                <a:tab pos="1296035" algn="l"/>
              </a:tabLst>
            </a:pPr>
            <a:r>
              <a:rPr lang="en-US" sz="1100" dirty="0">
                <a:effectLst/>
                <a:latin typeface="+mn-lt"/>
                <a:ea typeface="Trebuchet MS" panose="020B0603020202020204" pitchFamily="34" charset="0"/>
                <a:cs typeface="Times New Roman" panose="02020603050405020304" pitchFamily="18" charset="0"/>
              </a:rPr>
              <a:t>John</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and</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I</a:t>
            </a:r>
            <a:r>
              <a:rPr lang="en-US" sz="1100" spc="-4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went</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for</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a:t>
            </a:r>
            <a:r>
              <a:rPr lang="en-US" sz="1100" spc="-4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walk.</a:t>
            </a:r>
            <a:r>
              <a:rPr lang="en-US" sz="1100" spc="200"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He</a:t>
            </a:r>
            <a:r>
              <a:rPr lang="en-US" sz="1100" u="sng" spc="-4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was</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walking</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pc="-4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He’d</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been</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walking</a:t>
            </a:r>
            <a:r>
              <a:rPr lang="en-US" sz="1100" spc="-4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very</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fast</a:t>
            </a:r>
            <a:r>
              <a:rPr lang="en-US" sz="1100" spc="-4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and</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I</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had</a:t>
            </a:r>
            <a:r>
              <a:rPr lang="en-US" sz="1100" spc="-4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difficulty</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keeping</a:t>
            </a:r>
            <a:r>
              <a:rPr lang="en-US" sz="1100" spc="-2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up</a:t>
            </a:r>
            <a:r>
              <a:rPr lang="en-US" sz="1100" spc="-11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with</a:t>
            </a:r>
            <a:r>
              <a:rPr lang="en-US" sz="1100" spc="-10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him.</a:t>
            </a:r>
            <a:endParaRPr lang="uk-UA" sz="1100" dirty="0">
              <a:effectLst/>
              <a:latin typeface="+mn-lt"/>
              <a:ea typeface="Trebuchet MS" panose="020B0603020202020204" pitchFamily="34" charset="0"/>
              <a:cs typeface="Times New Roman" panose="02020603050405020304" pitchFamily="18" charset="0"/>
            </a:endParaRPr>
          </a:p>
          <a:p>
            <a:pPr marL="342900" lvl="0" indent="-342900">
              <a:lnSpc>
                <a:spcPct val="115000"/>
              </a:lnSpc>
              <a:buSzPts val="1200"/>
              <a:buFont typeface="Times New Roman" panose="02020603050405020304" pitchFamily="18" charset="0"/>
              <a:buAutoNum type="arabicPeriod"/>
              <a:tabLst>
                <a:tab pos="1296035" algn="l"/>
              </a:tabLst>
            </a:pPr>
            <a:r>
              <a:rPr lang="en-US" sz="1100" dirty="0">
                <a:effectLst/>
                <a:latin typeface="+mn-lt"/>
                <a:ea typeface="Trebuchet MS" panose="020B0603020202020204" pitchFamily="34" charset="0"/>
                <a:cs typeface="Times New Roman" panose="02020603050405020304" pitchFamily="18" charset="0"/>
              </a:rPr>
              <a:t>I</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was</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sad</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when</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I</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sold</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my</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car.</a:t>
            </a:r>
            <a:r>
              <a:rPr lang="en-US" sz="1100" spc="145"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I’ve</a:t>
            </a:r>
            <a:r>
              <a:rPr lang="en-US" sz="1100" u="sng" spc="-8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had</a:t>
            </a:r>
            <a:r>
              <a:rPr lang="en-US" sz="1100" u="sng" spc="-7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it</a:t>
            </a:r>
            <a:r>
              <a:rPr lang="en-US" sz="1100" u="sng" spc="-8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pc="-8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I’d</a:t>
            </a:r>
            <a:r>
              <a:rPr lang="en-US" sz="1100" u="sng" spc="-7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had</a:t>
            </a:r>
            <a:r>
              <a:rPr lang="en-US" sz="1100" u="sng" spc="-8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it</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for</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very</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long</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time.</a:t>
            </a:r>
            <a:endParaRPr lang="uk-UA" sz="1100" dirty="0">
              <a:effectLst/>
              <a:latin typeface="+mn-lt"/>
              <a:ea typeface="Trebuchet MS" panose="020B0603020202020204" pitchFamily="34" charset="0"/>
              <a:cs typeface="Times New Roman" panose="02020603050405020304" pitchFamily="18" charset="0"/>
            </a:endParaRPr>
          </a:p>
          <a:p>
            <a:pPr marL="342900" lvl="0" indent="-342900">
              <a:lnSpc>
                <a:spcPct val="115000"/>
              </a:lnSpc>
              <a:buSzPts val="1200"/>
              <a:buFont typeface="Times New Roman" panose="02020603050405020304" pitchFamily="18" charset="0"/>
              <a:buAutoNum type="arabicPeriod"/>
              <a:tabLst>
                <a:tab pos="1296035" algn="l"/>
              </a:tabLst>
            </a:pPr>
            <a:r>
              <a:rPr lang="en-US" sz="1100" dirty="0">
                <a:effectLst/>
                <a:latin typeface="+mn-lt"/>
                <a:ea typeface="Trebuchet MS" panose="020B0603020202020204" pitchFamily="34" charset="0"/>
                <a:cs typeface="Times New Roman" panose="02020603050405020304" pitchFamily="18" charset="0"/>
              </a:rPr>
              <a:t>I</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was</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sad</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when</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my</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local</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cafe</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closed.</a:t>
            </a:r>
            <a:r>
              <a:rPr lang="en-US" sz="1100" spc="160"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I</a:t>
            </a:r>
            <a:r>
              <a:rPr lang="en-US" sz="1100" u="sng" spc="-7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was</a:t>
            </a:r>
            <a:r>
              <a:rPr lang="en-US" sz="1100" u="sng" spc="-7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going</a:t>
            </a:r>
            <a:r>
              <a:rPr lang="en-US" sz="1100" u="sng" spc="-7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pc="-7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I’d</a:t>
            </a:r>
            <a:r>
              <a:rPr lang="en-US" sz="1100" u="sng" spc="-7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been</a:t>
            </a:r>
            <a:r>
              <a:rPr lang="en-US" sz="1100" u="sng" spc="-7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going</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there</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for</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many</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years.</a:t>
            </a:r>
            <a:endParaRPr lang="uk-UA" sz="1100" dirty="0">
              <a:effectLst/>
              <a:latin typeface="+mn-lt"/>
              <a:ea typeface="Trebuchet MS" panose="020B0603020202020204" pitchFamily="34" charset="0"/>
              <a:cs typeface="Times New Roman" panose="02020603050405020304" pitchFamily="18" charset="0"/>
            </a:endParaRPr>
          </a:p>
          <a:p>
            <a:pPr marL="342900" lvl="0" indent="-342900">
              <a:lnSpc>
                <a:spcPct val="115000"/>
              </a:lnSpc>
              <a:buSzPts val="1200"/>
              <a:buFont typeface="Times New Roman" panose="02020603050405020304" pitchFamily="18" charset="0"/>
              <a:buAutoNum type="arabicPeriod"/>
              <a:tabLst>
                <a:tab pos="1296035" algn="l"/>
              </a:tabLst>
            </a:pPr>
            <a:r>
              <a:rPr lang="en-US" sz="1100" dirty="0">
                <a:effectLst/>
                <a:latin typeface="+mn-lt"/>
                <a:ea typeface="Trebuchet MS" panose="020B0603020202020204" pitchFamily="34" charset="0"/>
                <a:cs typeface="Times New Roman" panose="02020603050405020304" pitchFamily="18" charset="0"/>
              </a:rPr>
              <a:t>I’m</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running</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marathon</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next</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month.</a:t>
            </a:r>
            <a:r>
              <a:rPr lang="en-US" sz="1100" spc="175"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I’ve</a:t>
            </a:r>
            <a:r>
              <a:rPr lang="en-US" sz="1100" u="sng" spc="-6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been</a:t>
            </a:r>
            <a:r>
              <a:rPr lang="en-US" sz="1100" u="sng" spc="-6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training</a:t>
            </a:r>
            <a:r>
              <a:rPr lang="en-US" sz="1100" u="sng" spc="-6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pc="-6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I’d</a:t>
            </a:r>
            <a:r>
              <a:rPr lang="en-US" sz="1100" u="sng" spc="-6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been</a:t>
            </a:r>
            <a:r>
              <a:rPr lang="en-US" sz="1100" u="sng" spc="-6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training</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for</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it</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every</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day.</a:t>
            </a:r>
            <a:endParaRPr lang="uk-UA" sz="1100" dirty="0">
              <a:effectLst/>
              <a:latin typeface="+mn-lt"/>
              <a:ea typeface="Trebuchet MS" panose="020B0603020202020204" pitchFamily="34" charset="0"/>
              <a:cs typeface="Times New Roman" panose="02020603050405020304" pitchFamily="18" charset="0"/>
            </a:endParaRPr>
          </a:p>
          <a:p>
            <a:pPr marL="342900" lvl="0" indent="-342900">
              <a:lnSpc>
                <a:spcPct val="115000"/>
              </a:lnSpc>
              <a:spcAft>
                <a:spcPts val="1000"/>
              </a:spcAft>
              <a:buSzPts val="1200"/>
              <a:buFont typeface="Times New Roman" panose="02020603050405020304" pitchFamily="18" charset="0"/>
              <a:buAutoNum type="arabicPeriod"/>
              <a:tabLst>
                <a:tab pos="1296035" algn="l"/>
              </a:tabLst>
            </a:pPr>
            <a:r>
              <a:rPr lang="en-US" sz="1100" dirty="0">
                <a:effectLst/>
                <a:latin typeface="+mn-lt"/>
                <a:ea typeface="Trebuchet MS" panose="020B0603020202020204" pitchFamily="34" charset="0"/>
                <a:cs typeface="Times New Roman" panose="02020603050405020304" pitchFamily="18" charset="0"/>
              </a:rPr>
              <a:t>I</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had</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arranged</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to</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meet</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Kate,</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but</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I</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was</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late.</a:t>
            </a:r>
            <a:r>
              <a:rPr lang="en-US" sz="1100" spc="14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When</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I</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finally</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arrived,</a:t>
            </a:r>
            <a:r>
              <a:rPr lang="en-US" sz="1100" spc="-80"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she</a:t>
            </a:r>
            <a:r>
              <a:rPr lang="en-US" sz="1100" u="sng" spc="-7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was</a:t>
            </a:r>
            <a:r>
              <a:rPr lang="en-US" sz="1100" u="sng" spc="-8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waiting</a:t>
            </a:r>
            <a:r>
              <a:rPr lang="en-US" sz="1100" u="sng" spc="-7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pc="-8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she’d</a:t>
            </a:r>
            <a:r>
              <a:rPr lang="en-US" sz="1100" u="sng" spc="-105" dirty="0">
                <a:effectLst/>
                <a:uFill>
                  <a:solidFill>
                    <a:srgbClr val="010202"/>
                  </a:solidFill>
                </a:uFill>
                <a:latin typeface="+mn-lt"/>
                <a:ea typeface="Trebuchet MS" panose="020B0603020202020204" pitchFamily="34" charset="0"/>
                <a:cs typeface="Times New Roman" panose="02020603050405020304" pitchFamily="18" charset="0"/>
              </a:rPr>
              <a:t> </a:t>
            </a:r>
            <a:endParaRPr lang="uk-UA" sz="1100" dirty="0">
              <a:effectLst/>
              <a:latin typeface="+mn-lt"/>
              <a:ea typeface="Trebuchet MS" panose="020B0603020202020204" pitchFamily="34" charset="0"/>
              <a:cs typeface="Times New Roman" panose="02020603050405020304" pitchFamily="18" charset="0"/>
            </a:endParaRPr>
          </a:p>
          <a:p>
            <a:pPr marL="0" indent="0">
              <a:buNone/>
            </a:pPr>
            <a:r>
              <a:rPr lang="uk-UA" sz="1100" u="sng" dirty="0" err="1">
                <a:effectLst/>
                <a:uFill>
                  <a:solidFill>
                    <a:srgbClr val="010202"/>
                  </a:solidFill>
                </a:uFill>
                <a:latin typeface="+mn-lt"/>
                <a:ea typeface="Times New Roman" panose="02020603050405020304" pitchFamily="18" charset="0"/>
              </a:rPr>
              <a:t>been</a:t>
            </a:r>
            <a:r>
              <a:rPr lang="uk-UA" sz="1100" u="sng" spc="-4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waiting</a:t>
            </a:r>
            <a:r>
              <a:rPr lang="uk-UA" sz="1100" spc="-3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for</a:t>
            </a:r>
            <a:r>
              <a:rPr lang="uk-UA" sz="1100" spc="-3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me</a:t>
            </a:r>
            <a:r>
              <a:rPr lang="uk-UA" sz="1100" dirty="0">
                <a:effectLst/>
                <a:latin typeface="+mn-lt"/>
                <a:ea typeface="Times New Roman" panose="02020603050405020304" pitchFamily="18" charset="0"/>
              </a:rPr>
              <a:t>.</a:t>
            </a:r>
            <a:r>
              <a:rPr lang="uk-UA" sz="1100" spc="22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She</a:t>
            </a:r>
            <a:r>
              <a:rPr lang="uk-UA" sz="1100" spc="-3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was</a:t>
            </a:r>
            <a:r>
              <a:rPr lang="uk-UA" sz="1100" spc="-4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annoyed</a:t>
            </a:r>
            <a:r>
              <a:rPr lang="uk-UA" sz="1100" spc="-3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because</a:t>
            </a:r>
            <a:r>
              <a:rPr lang="uk-UA" sz="1100" spc="-35" dirty="0">
                <a:effectLst/>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she</a:t>
            </a:r>
            <a:r>
              <a:rPr lang="uk-UA" sz="1100" u="sng" spc="-4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was</a:t>
            </a:r>
            <a:r>
              <a:rPr lang="uk-UA" sz="1100" u="sng" spc="-3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waiting</a:t>
            </a:r>
            <a:r>
              <a:rPr lang="uk-UA" sz="1100" u="sng" spc="-35" dirty="0">
                <a:effectLst/>
                <a:uFill>
                  <a:solidFill>
                    <a:srgbClr val="010202"/>
                  </a:solidFill>
                </a:uFill>
                <a:latin typeface="+mn-lt"/>
                <a:ea typeface="Times New Roman" panose="02020603050405020304" pitchFamily="18" charset="0"/>
              </a:rPr>
              <a:t> </a:t>
            </a:r>
            <a:r>
              <a:rPr lang="uk-UA" sz="1100" u="sng" dirty="0">
                <a:effectLst/>
                <a:uFill>
                  <a:solidFill>
                    <a:srgbClr val="010202"/>
                  </a:solidFill>
                </a:uFill>
                <a:latin typeface="+mn-lt"/>
                <a:ea typeface="Times New Roman" panose="02020603050405020304" pitchFamily="18" charset="0"/>
              </a:rPr>
              <a:t>/</a:t>
            </a:r>
            <a:r>
              <a:rPr lang="uk-UA" sz="1100" u="sng" spc="-4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she’d</a:t>
            </a:r>
            <a:r>
              <a:rPr lang="uk-UA" sz="1100" u="sng" spc="-3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been</a:t>
            </a:r>
            <a:r>
              <a:rPr lang="uk-UA" sz="1100" u="sng" spc="-3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waiting</a:t>
            </a:r>
            <a:r>
              <a:rPr lang="uk-UA" sz="1100" spc="-4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such</a:t>
            </a:r>
            <a:r>
              <a:rPr lang="uk-UA" sz="1100" spc="-35" dirty="0">
                <a:effectLst/>
                <a:latin typeface="+mn-lt"/>
                <a:ea typeface="Times New Roman" panose="02020603050405020304" pitchFamily="18" charset="0"/>
              </a:rPr>
              <a:t> </a:t>
            </a:r>
            <a:r>
              <a:rPr lang="uk-UA" sz="1100" dirty="0">
                <a:effectLst/>
                <a:latin typeface="+mn-lt"/>
                <a:ea typeface="Times New Roman" panose="02020603050405020304" pitchFamily="18" charset="0"/>
              </a:rPr>
              <a:t>a</a:t>
            </a:r>
            <a:r>
              <a:rPr lang="uk-UA" sz="1100" spc="-3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long</a:t>
            </a:r>
            <a:r>
              <a:rPr lang="uk-UA" sz="1100" spc="-3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time</a:t>
            </a:r>
            <a:r>
              <a:rPr lang="uk-UA" sz="1100" dirty="0">
                <a:effectLst/>
                <a:latin typeface="+mn-lt"/>
                <a:ea typeface="Times New Roman" panose="02020603050405020304" pitchFamily="18" charset="0"/>
              </a:rPr>
              <a:t>.</a:t>
            </a:r>
          </a:p>
          <a:p>
            <a:pPr marL="0" indent="0">
              <a:buNone/>
            </a:pPr>
            <a:r>
              <a:rPr lang="uk-UA" sz="1100" b="1" dirty="0">
                <a:effectLst/>
                <a:latin typeface="+mn-lt"/>
                <a:ea typeface="Times New Roman" panose="02020603050405020304" pitchFamily="18" charset="0"/>
              </a:rPr>
              <a:t>10a</a:t>
            </a:r>
            <a:r>
              <a:rPr lang="uk-UA" sz="1100" b="1" spc="15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Joe</a:t>
            </a:r>
            <a:r>
              <a:rPr lang="uk-UA" sz="1100" spc="-6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and</a:t>
            </a:r>
            <a:r>
              <a:rPr lang="uk-UA" sz="1100" spc="-55" dirty="0">
                <a:effectLst/>
                <a:latin typeface="+mn-lt"/>
                <a:ea typeface="Times New Roman" panose="02020603050405020304" pitchFamily="18" charset="0"/>
              </a:rPr>
              <a:t> </a:t>
            </a:r>
            <a:r>
              <a:rPr lang="uk-UA" sz="1100" dirty="0">
                <a:effectLst/>
                <a:latin typeface="+mn-lt"/>
                <a:ea typeface="Times New Roman" panose="02020603050405020304" pitchFamily="18" charset="0"/>
              </a:rPr>
              <a:t>I</a:t>
            </a:r>
            <a:r>
              <a:rPr lang="uk-UA" sz="1100" spc="-6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work</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for</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the</a:t>
            </a:r>
            <a:r>
              <a:rPr lang="uk-UA" sz="1100" spc="-6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same</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company</a:t>
            </a:r>
            <a:r>
              <a:rPr lang="uk-UA" sz="1100" dirty="0">
                <a:effectLst/>
                <a:latin typeface="+mn-lt"/>
                <a:ea typeface="Times New Roman" panose="02020603050405020304" pitchFamily="18" charset="0"/>
              </a:rPr>
              <a:t>.</a:t>
            </a:r>
            <a:r>
              <a:rPr lang="uk-UA" sz="1100" spc="18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He</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joined</a:t>
            </a:r>
            <a:r>
              <a:rPr lang="uk-UA" sz="1100" spc="-6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the</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company</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before</a:t>
            </a:r>
            <a:r>
              <a:rPr lang="uk-UA" sz="1100" spc="-6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me</a:t>
            </a:r>
            <a:r>
              <a:rPr lang="uk-UA" sz="1100" dirty="0">
                <a:effectLst/>
                <a:latin typeface="+mn-lt"/>
                <a:ea typeface="Times New Roman" panose="02020603050405020304" pitchFamily="18" charset="0"/>
              </a:rPr>
              <a:t>.</a:t>
            </a:r>
            <a:r>
              <a:rPr lang="uk-UA" sz="1100" spc="18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When</a:t>
            </a:r>
            <a:r>
              <a:rPr lang="uk-UA" sz="1100" spc="-55" dirty="0">
                <a:effectLst/>
                <a:latin typeface="+mn-lt"/>
                <a:ea typeface="Times New Roman" panose="02020603050405020304" pitchFamily="18" charset="0"/>
              </a:rPr>
              <a:t> </a:t>
            </a:r>
            <a:r>
              <a:rPr lang="uk-UA" sz="1100" dirty="0">
                <a:effectLst/>
                <a:latin typeface="+mn-lt"/>
                <a:ea typeface="Times New Roman" panose="02020603050405020304" pitchFamily="18" charset="0"/>
              </a:rPr>
              <a:t>I</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started</a:t>
            </a:r>
            <a:r>
              <a:rPr lang="uk-UA" sz="1100" spc="-60" dirty="0">
                <a:effectLst/>
                <a:latin typeface="+mn-lt"/>
                <a:ea typeface="Times New Roman" panose="02020603050405020304" pitchFamily="18" charset="0"/>
              </a:rPr>
              <a:t> </a:t>
            </a:r>
            <a:r>
              <a:rPr lang="uk-UA" sz="1100" dirty="0">
                <a:effectLst/>
                <a:latin typeface="+mn-lt"/>
                <a:ea typeface="Times New Roman" panose="02020603050405020304" pitchFamily="18" charset="0"/>
              </a:rPr>
              <a:t>a</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few</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years</a:t>
            </a:r>
            <a:r>
              <a:rPr lang="uk-UA" sz="1100" spc="-28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ago</a:t>
            </a:r>
            <a:r>
              <a:rPr lang="uk-UA" sz="1100" dirty="0">
                <a:effectLst/>
                <a:latin typeface="+mn-lt"/>
                <a:ea typeface="Times New Roman" panose="02020603050405020304" pitchFamily="18" charset="0"/>
              </a:rPr>
              <a:t>,</a:t>
            </a:r>
            <a:r>
              <a:rPr lang="uk-UA" sz="1100" spc="-85" dirty="0">
                <a:effectLst/>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he</a:t>
            </a:r>
            <a:r>
              <a:rPr lang="uk-UA" sz="1100" u="sng" spc="-8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was</a:t>
            </a:r>
            <a:r>
              <a:rPr lang="uk-UA" sz="1100" u="sng" spc="-8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already</a:t>
            </a:r>
            <a:r>
              <a:rPr lang="uk-UA" sz="1100" u="sng" spc="-8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working</a:t>
            </a:r>
            <a:r>
              <a:rPr lang="uk-UA" sz="1100" u="sng" spc="-85" dirty="0">
                <a:effectLst/>
                <a:uFill>
                  <a:solidFill>
                    <a:srgbClr val="010202"/>
                  </a:solidFill>
                </a:uFill>
                <a:latin typeface="+mn-lt"/>
                <a:ea typeface="Times New Roman" panose="02020603050405020304" pitchFamily="18" charset="0"/>
              </a:rPr>
              <a:t> </a:t>
            </a:r>
            <a:r>
              <a:rPr lang="uk-UA" sz="1100" u="sng" dirty="0">
                <a:effectLst/>
                <a:uFill>
                  <a:solidFill>
                    <a:srgbClr val="010202"/>
                  </a:solidFill>
                </a:uFill>
                <a:latin typeface="+mn-lt"/>
                <a:ea typeface="Times New Roman" panose="02020603050405020304" pitchFamily="18" charset="0"/>
              </a:rPr>
              <a:t>/</a:t>
            </a:r>
            <a:r>
              <a:rPr lang="uk-UA" sz="1100" u="sng" spc="-8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he’d</a:t>
            </a:r>
            <a:r>
              <a:rPr lang="uk-UA" sz="1100" u="sng" spc="-8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already</a:t>
            </a:r>
            <a:r>
              <a:rPr lang="uk-UA" sz="1100" u="sng" spc="-8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been</a:t>
            </a:r>
            <a:r>
              <a:rPr lang="uk-UA" sz="1100" u="sng" spc="-8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working</a:t>
            </a:r>
            <a:r>
              <a:rPr lang="uk-UA" sz="1100" spc="-8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there</a:t>
            </a:r>
            <a:r>
              <a:rPr lang="uk-UA" sz="1100" dirty="0">
                <a:effectLst/>
                <a:latin typeface="+mn-lt"/>
                <a:ea typeface="Times New Roman" panose="02020603050405020304" pitchFamily="18" charset="0"/>
              </a:rPr>
              <a:t>.</a:t>
            </a:r>
          </a:p>
          <a:p>
            <a:pPr marL="0" indent="0">
              <a:buNone/>
            </a:pPr>
            <a:r>
              <a:rPr lang="uk-UA" sz="1100" b="1" dirty="0">
                <a:effectLst/>
                <a:latin typeface="+mn-lt"/>
                <a:ea typeface="Times New Roman" panose="02020603050405020304" pitchFamily="18" charset="0"/>
              </a:rPr>
              <a:t>10b</a:t>
            </a:r>
            <a:r>
              <a:rPr lang="uk-UA" sz="1100" b="1" spc="110" dirty="0">
                <a:effectLst/>
                <a:latin typeface="+mn-lt"/>
                <a:ea typeface="Times New Roman" panose="02020603050405020304" pitchFamily="18" charset="0"/>
              </a:rPr>
              <a:t> </a:t>
            </a:r>
            <a:r>
              <a:rPr lang="uk-UA" sz="1100" dirty="0">
                <a:effectLst/>
                <a:latin typeface="+mn-lt"/>
                <a:ea typeface="Times New Roman" panose="02020603050405020304" pitchFamily="18" charset="0"/>
              </a:rPr>
              <a:t>I</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started</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working</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at</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the</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company</a:t>
            </a:r>
            <a:r>
              <a:rPr lang="uk-UA" sz="1100" spc="-80" dirty="0">
                <a:effectLst/>
                <a:latin typeface="+mn-lt"/>
                <a:ea typeface="Times New Roman" panose="02020603050405020304" pitchFamily="18" charset="0"/>
              </a:rPr>
              <a:t> </a:t>
            </a:r>
            <a:r>
              <a:rPr lang="uk-UA" sz="1100" dirty="0">
                <a:effectLst/>
                <a:latin typeface="+mn-lt"/>
                <a:ea typeface="Times New Roman" panose="02020603050405020304" pitchFamily="18" charset="0"/>
              </a:rPr>
              <a:t>a</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few</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years</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ago</a:t>
            </a:r>
            <a:r>
              <a:rPr lang="uk-UA" sz="1100" dirty="0">
                <a:effectLst/>
                <a:latin typeface="+mn-lt"/>
                <a:ea typeface="Times New Roman" panose="02020603050405020304" pitchFamily="18" charset="0"/>
              </a:rPr>
              <a:t>.</a:t>
            </a:r>
            <a:r>
              <a:rPr lang="uk-UA" sz="1100" spc="14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At</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the</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time</a:t>
            </a:r>
            <a:r>
              <a:rPr lang="uk-UA" sz="1100" spc="-80" dirty="0">
                <a:effectLst/>
                <a:latin typeface="+mn-lt"/>
                <a:ea typeface="Times New Roman" panose="02020603050405020304" pitchFamily="18" charset="0"/>
              </a:rPr>
              <a:t> </a:t>
            </a:r>
            <a:r>
              <a:rPr lang="uk-UA" sz="1100" dirty="0">
                <a:effectLst/>
                <a:latin typeface="+mn-lt"/>
                <a:ea typeface="Times New Roman" panose="02020603050405020304" pitchFamily="18" charset="0"/>
              </a:rPr>
              <a:t>I</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started</a:t>
            </a:r>
            <a:r>
              <a:rPr lang="uk-UA" sz="1100" dirty="0">
                <a:effectLst/>
                <a:latin typeface="+mn-lt"/>
                <a:ea typeface="Times New Roman" panose="02020603050405020304" pitchFamily="18" charset="0"/>
              </a:rPr>
              <a:t>,</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Joe</a:t>
            </a:r>
            <a:r>
              <a:rPr lang="uk-UA" sz="1100" spc="-80" dirty="0">
                <a:effectLst/>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was</a:t>
            </a:r>
            <a:r>
              <a:rPr lang="uk-UA" sz="1100" u="sng" spc="-7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already</a:t>
            </a:r>
            <a:r>
              <a:rPr lang="uk-UA" sz="1100" u="sng" spc="-8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working</a:t>
            </a:r>
            <a:r>
              <a:rPr lang="uk-UA" sz="1100" u="sng" spc="-75" dirty="0">
                <a:effectLst/>
                <a:uFill>
                  <a:solidFill>
                    <a:srgbClr val="010202"/>
                  </a:solidFill>
                </a:uFill>
                <a:latin typeface="+mn-lt"/>
                <a:ea typeface="Times New Roman" panose="02020603050405020304" pitchFamily="18" charset="0"/>
              </a:rPr>
              <a:t> </a:t>
            </a:r>
            <a:r>
              <a:rPr lang="uk-UA" sz="1100" u="sng" dirty="0">
                <a:effectLst/>
                <a:uFill>
                  <a:solidFill>
                    <a:srgbClr val="010202"/>
                  </a:solidFill>
                </a:uFill>
                <a:latin typeface="+mn-lt"/>
                <a:ea typeface="Times New Roman" panose="02020603050405020304" pitchFamily="18" charset="0"/>
              </a:rPr>
              <a:t>/</a:t>
            </a:r>
            <a:r>
              <a:rPr lang="uk-UA" sz="1100" u="sng" spc="-7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had</a:t>
            </a:r>
            <a:r>
              <a:rPr lang="uk-UA" sz="1100" spc="-285" dirty="0">
                <a:effectLst/>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already</a:t>
            </a:r>
            <a:r>
              <a:rPr lang="uk-UA" sz="1100" u="sng" spc="-11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been</a:t>
            </a:r>
            <a:r>
              <a:rPr lang="uk-UA" sz="1100" u="sng" spc="-11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working</a:t>
            </a:r>
            <a:r>
              <a:rPr lang="uk-UA" sz="1100" spc="-11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there</a:t>
            </a:r>
            <a:r>
              <a:rPr lang="uk-UA" sz="1100" spc="-11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for</a:t>
            </a:r>
            <a:r>
              <a:rPr lang="uk-UA" sz="1100" spc="-11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two</a:t>
            </a:r>
            <a:r>
              <a:rPr lang="uk-UA" sz="1100" spc="-11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years</a:t>
            </a:r>
            <a:r>
              <a:rPr lang="uk-UA" sz="1100" dirty="0">
                <a:effectLst/>
                <a:latin typeface="+mn-lt"/>
                <a:ea typeface="Times New Roman" panose="02020603050405020304" pitchFamily="18" charset="0"/>
              </a:rPr>
              <a:t>.</a:t>
            </a:r>
          </a:p>
          <a:p>
            <a:pPr marL="0" indent="0">
              <a:buNone/>
            </a:pPr>
            <a:r>
              <a:rPr lang="uk-UA" sz="1100" b="1" dirty="0">
                <a:effectLst/>
                <a:latin typeface="+mn-lt"/>
                <a:ea typeface="Times New Roman" panose="02020603050405020304" pitchFamily="18" charset="0"/>
              </a:rPr>
              <a:t>10c</a:t>
            </a:r>
            <a:r>
              <a:rPr lang="uk-UA" sz="1100" b="1" spc="13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Joe</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still</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works</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for</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the</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company</a:t>
            </a:r>
            <a:r>
              <a:rPr lang="uk-UA" sz="1100" dirty="0">
                <a:effectLst/>
                <a:latin typeface="+mn-lt"/>
                <a:ea typeface="Times New Roman" panose="02020603050405020304" pitchFamily="18" charset="0"/>
              </a:rPr>
              <a:t>.</a:t>
            </a:r>
            <a:r>
              <a:rPr lang="uk-UA" sz="1100" spc="145" dirty="0">
                <a:effectLst/>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He’s</a:t>
            </a:r>
            <a:r>
              <a:rPr lang="uk-UA" sz="1100" u="sng" spc="-8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been</a:t>
            </a:r>
            <a:r>
              <a:rPr lang="uk-UA" sz="1100" u="sng" spc="-8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working</a:t>
            </a:r>
            <a:r>
              <a:rPr lang="uk-UA" sz="1100" u="sng" spc="-80" dirty="0">
                <a:effectLst/>
                <a:uFill>
                  <a:solidFill>
                    <a:srgbClr val="010202"/>
                  </a:solidFill>
                </a:uFill>
                <a:latin typeface="+mn-lt"/>
                <a:ea typeface="Times New Roman" panose="02020603050405020304" pitchFamily="18" charset="0"/>
              </a:rPr>
              <a:t> </a:t>
            </a:r>
            <a:r>
              <a:rPr lang="uk-UA" sz="1100" u="sng" dirty="0">
                <a:effectLst/>
                <a:uFill>
                  <a:solidFill>
                    <a:srgbClr val="010202"/>
                  </a:solidFill>
                </a:uFill>
                <a:latin typeface="+mn-lt"/>
                <a:ea typeface="Times New Roman" panose="02020603050405020304" pitchFamily="18" charset="0"/>
              </a:rPr>
              <a:t>/</a:t>
            </a:r>
            <a:r>
              <a:rPr lang="uk-UA" sz="1100" u="sng" spc="-8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He’d</a:t>
            </a:r>
            <a:r>
              <a:rPr lang="uk-UA" sz="1100" u="sng" spc="-8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been</a:t>
            </a:r>
            <a:r>
              <a:rPr lang="uk-UA" sz="1100" u="sng" spc="-8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working</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there</a:t>
            </a:r>
            <a:r>
              <a:rPr lang="uk-UA" sz="1100" spc="-80" dirty="0">
                <a:effectLst/>
                <a:latin typeface="+mn-lt"/>
                <a:ea typeface="Times New Roman" panose="02020603050405020304" pitchFamily="18" charset="0"/>
              </a:rPr>
              <a:t> </a:t>
            </a:r>
            <a:r>
              <a:rPr lang="uk-UA" sz="1100" dirty="0">
                <a:effectLst/>
                <a:latin typeface="+mn-lt"/>
                <a:ea typeface="Times New Roman" panose="02020603050405020304" pitchFamily="18" charset="0"/>
              </a:rPr>
              <a:t>a</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long</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time</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now</a:t>
            </a:r>
            <a:r>
              <a:rPr lang="uk-UA" sz="1100" dirty="0">
                <a:effectLst/>
                <a:latin typeface="+mn-lt"/>
                <a:ea typeface="Times New Roman" panose="02020603050405020304" pitchFamily="18" charset="0"/>
              </a:rPr>
              <a:t>.</a:t>
            </a:r>
            <a:br>
              <a:rPr lang="en-US" sz="1100" dirty="0">
                <a:effectLst/>
                <a:latin typeface="+mn-lt"/>
                <a:ea typeface="Times New Roman" panose="02020603050405020304" pitchFamily="18" charset="0"/>
              </a:rPr>
            </a:br>
            <a:br>
              <a:rPr lang="en-US" sz="1100" dirty="0">
                <a:effectLst/>
                <a:latin typeface="+mn-lt"/>
                <a:ea typeface="Times New Roman" panose="02020603050405020304" pitchFamily="18" charset="0"/>
              </a:rPr>
            </a:br>
            <a:r>
              <a:rPr lang="en-US" sz="1100" dirty="0">
                <a:effectLst/>
                <a:latin typeface="+mn-lt"/>
                <a:ea typeface="Times New Roman" panose="02020603050405020304" pitchFamily="18" charset="0"/>
              </a:rPr>
              <a:t>10b I started working at the company a few years ago. At the time I started, Joe was already working /</a:t>
            </a:r>
          </a:p>
          <a:p>
            <a:pPr marL="0" indent="0">
              <a:buNone/>
            </a:pPr>
            <a:r>
              <a:rPr lang="en-US" sz="1100" dirty="0">
                <a:effectLst/>
                <a:latin typeface="+mn-lt"/>
                <a:ea typeface="Times New Roman" panose="02020603050405020304" pitchFamily="18" charset="0"/>
              </a:rPr>
              <a:t>had already been working there for two years.</a:t>
            </a:r>
          </a:p>
          <a:p>
            <a:pPr marL="0" indent="0">
              <a:buNone/>
            </a:pPr>
            <a:r>
              <a:rPr lang="en-US" sz="1100" dirty="0">
                <a:effectLst/>
                <a:latin typeface="+mn-lt"/>
                <a:ea typeface="Times New Roman" panose="02020603050405020304" pitchFamily="18" charset="0"/>
              </a:rPr>
              <a:t>10c Joe still works for the company. He’s been working / He’d been working there a long time now.</a:t>
            </a:r>
            <a:endParaRPr lang="uk-UA" sz="1100" dirty="0">
              <a:effectLst/>
              <a:latin typeface="+mn-lt"/>
              <a:ea typeface="Times New Roman" panose="02020603050405020304" pitchFamily="18" charset="0"/>
            </a:endParaRPr>
          </a:p>
          <a:p>
            <a:pPr marL="0" lvl="0" indent="0">
              <a:lnSpc>
                <a:spcPct val="115000"/>
              </a:lnSpc>
              <a:spcAft>
                <a:spcPts val="1000"/>
              </a:spcAft>
              <a:buSzPts val="1200"/>
              <a:buNone/>
              <a:tabLst>
                <a:tab pos="1296670" algn="l"/>
              </a:tabLst>
            </a:pPr>
            <a:br>
              <a:rPr lang="en-US" sz="1100" dirty="0"/>
            </a:br>
            <a:endParaRPr lang="ru-RU" sz="11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85000" lnSpcReduction="20000"/>
          </a:bodyPr>
          <a:lstStyle/>
          <a:p>
            <a:pPr marL="0" indent="0">
              <a:buNone/>
            </a:pPr>
            <a:r>
              <a:rPr lang="uk-UA" sz="2900" dirty="0"/>
              <a:t>№ </a:t>
            </a:r>
            <a:r>
              <a:rPr lang="en-US" sz="2900" dirty="0"/>
              <a:t>8</a:t>
            </a:r>
            <a:r>
              <a:rPr lang="uk-UA" sz="2900" dirty="0"/>
              <a:t>  </a:t>
            </a:r>
            <a:r>
              <a:rPr lang="en-US" sz="2600" dirty="0">
                <a:solidFill>
                  <a:srgbClr val="FFFF00"/>
                </a:solidFill>
                <a:effectLst/>
                <a:latin typeface="+mn-lt"/>
                <a:ea typeface="Times New Roman" panose="02020603050405020304" pitchFamily="18" charset="0"/>
              </a:rPr>
              <a:t>Read</a:t>
            </a:r>
            <a:r>
              <a:rPr lang="en-US" sz="2600" spc="-95"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the</a:t>
            </a:r>
            <a:r>
              <a:rPr lang="en-US" sz="2600" spc="-95"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situations</a:t>
            </a:r>
            <a:r>
              <a:rPr lang="en-US" sz="2600" spc="-95"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and</a:t>
            </a:r>
            <a:r>
              <a:rPr lang="en-US" sz="2600" spc="-90"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make</a:t>
            </a:r>
            <a:r>
              <a:rPr lang="en-US" sz="2600" spc="-95"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sentences</a:t>
            </a:r>
            <a:r>
              <a:rPr lang="en-US" sz="2600" spc="-95"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using</a:t>
            </a:r>
            <a:r>
              <a:rPr lang="en-US" sz="2600" spc="-90"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the</a:t>
            </a:r>
            <a:r>
              <a:rPr lang="en-US" sz="2600" spc="-95"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words</a:t>
            </a:r>
            <a:r>
              <a:rPr lang="en-US" sz="2600" spc="-95"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in</a:t>
            </a:r>
            <a:r>
              <a:rPr lang="en-US" sz="2600" spc="-90"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brackets.</a:t>
            </a:r>
            <a:endParaRPr lang="uk-UA" sz="2600" dirty="0">
              <a:solidFill>
                <a:srgbClr val="FFFF00"/>
              </a:solidFill>
              <a:effectLst/>
              <a:latin typeface="+mn-lt"/>
              <a:ea typeface="Times New Roman" panose="02020603050405020304" pitchFamily="18" charset="0"/>
            </a:endParaRPr>
          </a:p>
          <a:p>
            <a:pPr marL="36576" indent="0">
              <a:buNone/>
            </a:pPr>
            <a:br>
              <a:rPr lang="en-US" dirty="0">
                <a:solidFill>
                  <a:srgbClr val="FFFF00"/>
                </a:solidFill>
              </a:rPr>
            </a:br>
            <a:r>
              <a:rPr lang="en-US" dirty="0"/>
              <a:t>1 Tom was very tired when he got home.</a:t>
            </a:r>
          </a:p>
          <a:p>
            <a:pPr marL="36576" indent="0">
              <a:buNone/>
            </a:pPr>
            <a:r>
              <a:rPr lang="en-US" dirty="0"/>
              <a:t>(He / work / hard all day) He’d been working hard all day.</a:t>
            </a:r>
          </a:p>
          <a:p>
            <a:pPr marL="36576" indent="0">
              <a:buNone/>
            </a:pPr>
            <a:r>
              <a:rPr lang="en-US" dirty="0"/>
              <a:t>2 The children came into the house. They had a football and they were both very tired.</a:t>
            </a:r>
          </a:p>
          <a:p>
            <a:pPr marL="36576" indent="0">
              <a:buNone/>
            </a:pPr>
            <a:r>
              <a:rPr lang="en-US" dirty="0"/>
              <a:t>(They / play / football)_______________</a:t>
            </a:r>
          </a:p>
          <a:p>
            <a:pPr marL="36576" indent="0">
              <a:buNone/>
            </a:pPr>
            <a:r>
              <a:rPr lang="en-US" dirty="0"/>
              <a:t>3 I was disappointed when I had to cancel my holiday.</a:t>
            </a:r>
          </a:p>
          <a:p>
            <a:pPr marL="36576" indent="0">
              <a:buNone/>
            </a:pPr>
            <a:r>
              <a:rPr lang="en-US" dirty="0"/>
              <a:t>(I / look / forward to it) _______________</a:t>
            </a:r>
          </a:p>
          <a:p>
            <a:pPr marL="36576" indent="0">
              <a:buNone/>
            </a:pPr>
            <a:r>
              <a:rPr lang="en-US" dirty="0"/>
              <a:t>4 Anna woke up in the middle of the night. She was frightened and didn’t know where she was.</a:t>
            </a:r>
          </a:p>
          <a:p>
            <a:pPr marL="36576" indent="0">
              <a:buNone/>
            </a:pPr>
            <a:r>
              <a:rPr lang="en-US" dirty="0"/>
              <a:t>(She / have / a bad dream) _______________</a:t>
            </a:r>
          </a:p>
          <a:p>
            <a:pPr marL="36576" indent="0">
              <a:buNone/>
            </a:pPr>
            <a:r>
              <a:rPr lang="en-US" dirty="0"/>
              <a:t>5 When I got home, Mark was sitting in front of the TV. He had just turned it off.</a:t>
            </a:r>
          </a:p>
          <a:p>
            <a:pPr marL="36576" indent="0">
              <a:buNone/>
            </a:pPr>
            <a:r>
              <a:rPr lang="en-US" dirty="0"/>
              <a:t>(He / watch / a film) _______________</a:t>
            </a:r>
          </a:p>
          <a:p>
            <a:pPr marL="36576" indent="0">
              <a:buNone/>
            </a:pPr>
            <a:r>
              <a:rPr lang="en-US" dirty="0"/>
              <a:t>6 The people waiting at the bus stop were getting impatient. The bus was very late.</a:t>
            </a:r>
          </a:p>
          <a:p>
            <a:pPr marL="36576" indent="0">
              <a:buNone/>
            </a:pPr>
            <a:r>
              <a:rPr lang="en-US" dirty="0"/>
              <a:t>(They / wait / a long </a:t>
            </a:r>
            <a:r>
              <a:rPr lang="en-US"/>
              <a:t>time) _______________</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 год.)</a:t>
            </a:r>
          </a:p>
        </p:txBody>
      </p:sp>
      <p:sp>
        <p:nvSpPr>
          <p:cNvPr id="3" name="Содержимое 2"/>
          <p:cNvSpPr>
            <a:spLocks noGrp="1"/>
          </p:cNvSpPr>
          <p:nvPr>
            <p:ph idx="1"/>
          </p:nvPr>
        </p:nvSpPr>
        <p:spPr>
          <a:xfrm>
            <a:off x="714348" y="3286124"/>
            <a:ext cx="7467600" cy="2114552"/>
          </a:xfrm>
        </p:spPr>
        <p:txBody>
          <a:bodyPr>
            <a:noAutofit/>
          </a:bodyPr>
          <a:lstStyle/>
          <a:p>
            <a:pPr marL="107309" indent="0" algn="ctr">
              <a:lnSpc>
                <a:spcPct val="115000"/>
              </a:lnSpc>
              <a:spcAft>
                <a:spcPts val="1000"/>
              </a:spcAf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Topic «First attempts at defining tourism. Past Perfect Continuous.»</a:t>
            </a:r>
          </a:p>
          <a:p>
            <a:pPr marL="107309" indent="0" algn="ctr">
              <a:lnSpc>
                <a:spcPct val="115000"/>
              </a:lnSpc>
              <a:spcAft>
                <a:spcPts val="1000"/>
              </a:spcAf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lnSpcReduction="10000"/>
          </a:bodyPr>
          <a:lstStyle/>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to learn new vocabulary;</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   to practice grammar structures;</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enable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talk and write on the topic;</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a:t>
            </a:r>
            <a:r>
              <a:rPr lang="en-US" sz="1800" dirty="0" err="1">
                <a:effectLst/>
                <a:latin typeface="+mn-lt"/>
                <a:ea typeface="Times New Roman" panose="02020603050405020304" pitchFamily="18" charset="0"/>
                <a:cs typeface="Times New Roman" panose="02020603050405020304" pitchFamily="18" charset="0"/>
              </a:rPr>
              <a:t>instil</a:t>
            </a:r>
            <a:r>
              <a:rPr lang="en-US" sz="1800" dirty="0">
                <a:effectLst/>
                <a:latin typeface="+mn-lt"/>
                <a:ea typeface="Times New Roman" panose="02020603050405020304" pitchFamily="18" charset="0"/>
                <a:cs typeface="Times New Roman" panose="02020603050405020304" pitchFamily="18" charset="0"/>
              </a:rPr>
              <a:t> the idea that learning languages is necessary and essential;</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encourage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go on learning English at the next level;</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1800" dirty="0">
              <a:effectLst/>
              <a:latin typeface="+mn-lt"/>
              <a:ea typeface="Times New Roman" panose="02020603050405020304" pitchFamily="18" charset="0"/>
              <a:cs typeface="Times New Roman" panose="02020603050405020304" pitchFamily="18" charset="0"/>
            </a:endParaRPr>
          </a:p>
          <a:p>
            <a:pPr>
              <a:buFontTx/>
              <a:buChar char="-"/>
            </a:pP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Vocabulary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tabLst>
                <a:tab pos="180340" algn="l"/>
              </a:tabLst>
            </a:pPr>
            <a:r>
              <a:rPr lang="en-US" sz="1600" dirty="0">
                <a:effectLst/>
                <a:latin typeface="+mn-lt"/>
                <a:ea typeface="Times New Roman" panose="02020603050405020304" pitchFamily="18" charset="0"/>
                <a:cs typeface="Times New Roman" panose="02020603050405020304" pitchFamily="18" charset="0"/>
              </a:rPr>
              <a:t>Discussing of the Topic « First attempts at defining tourism. Past Perfect Continuous.» Grammar revision</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Listening, reading, writing, speaking.</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Grammar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Communicative activities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1. Give the English equivalents the following words and word combinations.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2. Answer the questions to the text.</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3. Fill in the blanks with the necessary words from the active vocabulary.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4. Complete the following sentences.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5. Put in the right order. The underlined word is the beginning of the sentence.</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6. Translate the following sentences into English.</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Home task: Reading an additional text on the topic </a:t>
            </a:r>
            <a:endParaRPr lang="uk-UA" sz="16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lstStyle/>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1.Learn the new words and word combinations.</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2.Make some questions on the text.</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3.Read the text and translate into Ukrainian in the written form.</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4. Make summery of the text in English.</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6408712"/>
          </a:xfrm>
        </p:spPr>
        <p:txBody>
          <a:bodyPr>
            <a:normAutofit fontScale="70000" lnSpcReduction="20000"/>
          </a:bodyPr>
          <a:lstStyle/>
          <a:p>
            <a:pPr>
              <a:lnSpc>
                <a:spcPct val="115000"/>
              </a:lnSpc>
              <a:spcAft>
                <a:spcPts val="1000"/>
              </a:spcAft>
            </a:pPr>
            <a:r>
              <a:rPr lang="en-US" sz="1800" b="1" dirty="0">
                <a:effectLst/>
                <a:latin typeface="+mn-lt"/>
                <a:ea typeface="Times New Roman" panose="02020603050405020304" pitchFamily="18" charset="0"/>
                <a:cs typeface="Times New Roman" panose="02020603050405020304" pitchFamily="18" charset="0"/>
              </a:rPr>
              <a:t>First attempts at defining tourism</a:t>
            </a:r>
            <a:endParaRPr lang="uk-UA" sz="1800" dirty="0">
              <a:effectLst/>
              <a:latin typeface="+mn-lt"/>
              <a:ea typeface="Times New Roman" panose="02020603050405020304" pitchFamily="18" charset="0"/>
              <a:cs typeface="Times New Roman" panose="02020603050405020304" pitchFamily="18" charset="0"/>
            </a:endParaRPr>
          </a:p>
          <a:p>
            <a:pPr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One of the first attempts at defining tourism was that of Professors </a:t>
            </a:r>
            <a:r>
              <a:rPr lang="en-US" sz="1800" dirty="0" err="1">
                <a:effectLst/>
                <a:latin typeface="+mn-lt"/>
                <a:ea typeface="Times New Roman" panose="02020603050405020304" pitchFamily="18" charset="0"/>
                <a:cs typeface="Times New Roman" panose="02020603050405020304" pitchFamily="18" charset="0"/>
              </a:rPr>
              <a:t>Hunziker</a:t>
            </a:r>
            <a:r>
              <a:rPr lang="en-US" sz="1800" dirty="0">
                <a:effectLst/>
                <a:latin typeface="+mn-lt"/>
                <a:ea typeface="Times New Roman" panose="02020603050405020304" pitchFamily="18" charset="0"/>
                <a:cs typeface="Times New Roman" panose="02020603050405020304" pitchFamily="18" charset="0"/>
              </a:rPr>
              <a:t> and </a:t>
            </a:r>
            <a:r>
              <a:rPr lang="en-US" sz="1800" dirty="0" err="1">
                <a:effectLst/>
                <a:latin typeface="+mn-lt"/>
                <a:ea typeface="Times New Roman" panose="02020603050405020304" pitchFamily="18" charset="0"/>
                <a:cs typeface="Times New Roman" panose="02020603050405020304" pitchFamily="18" charset="0"/>
              </a:rPr>
              <a:t>Krapf</a:t>
            </a:r>
            <a:r>
              <a:rPr lang="en-US" sz="1800" dirty="0">
                <a:effectLst/>
                <a:latin typeface="+mn-lt"/>
                <a:ea typeface="Times New Roman" panose="02020603050405020304" pitchFamily="18" charset="0"/>
                <a:cs typeface="Times New Roman" panose="02020603050405020304" pitchFamily="18" charset="0"/>
              </a:rPr>
              <a:t> of Berne University in 1942. They held that tourism should be defined as ‘the sum of the phenomena and relationships arising from the travel and stay of non-residents, in so far as they do not lead to permanent residence and are not connected to any earning activity’. This definition helps to distinguish tourism from migration, but it makes the assumption that both travel and stay are necessary for tourism, thus precluding day tours. It would also appear to exclude business travel, which is connected with earnings, even if that income is not earned in the destination country. Moreover, distinguishing between business and leisure tourism is, in many cases, extremely difficult as most business trips will combine elements of leisure activity. </a:t>
            </a:r>
            <a:endParaRPr lang="uk-UA" sz="1800" dirty="0">
              <a:effectLst/>
              <a:latin typeface="+mn-lt"/>
              <a:ea typeface="Times New Roman" panose="02020603050405020304" pitchFamily="18" charset="0"/>
              <a:cs typeface="Times New Roman" panose="02020603050405020304" pitchFamily="18" charset="0"/>
            </a:endParaRPr>
          </a:p>
          <a:p>
            <a:pPr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Earlier still, in 1937, the League of Nations had recommended adopting the definition of a ‘tourist’ as one who travels for a period of at least 24 hours in a country other than that in which he or she usually resides. This was held to include persons travelling for pleasure, domestic reasons or health, those travelling to meetings or otherwise on business and those visiting a country on a cruise vessel (even if for less than 24 hours). The principal weakness in this definition is that it ignores the movements of domestic tourists.</a:t>
            </a:r>
            <a:endParaRPr lang="uk-UA" sz="1800" dirty="0">
              <a:effectLst/>
              <a:latin typeface="+mn-lt"/>
              <a:ea typeface="Times New Roman" panose="02020603050405020304" pitchFamily="18" charset="0"/>
              <a:cs typeface="Times New Roman" panose="02020603050405020304" pitchFamily="18" charset="0"/>
            </a:endParaRPr>
          </a:p>
          <a:p>
            <a:pPr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Later, the United Nations’ Conference on International Travel and Tourism, held in 1963, considered recommendations put forward by the International Union of Official Travel Organizations (later the United Nations World Tourism Organization) and agreed to use the term ‘visitor’ to describe ‘any person visiting a country other than that in which he has his usual place of residence, for any reason other than following an occupation remunerated from within the country visited’. This definition was to cover two classes of visitor:</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1. tourists, who were classified as temporary visitors staying at least 24 hours, whose purpose could be categorized as leisure (whether for recreation, health, sport, holiday, study or religion) or business, family, mission or meeting</a:t>
            </a:r>
            <a:endParaRPr lang="uk-UA" sz="1800" dirty="0">
              <a:effectLst/>
              <a:latin typeface="+mn-lt"/>
              <a:ea typeface="Times New Roman" panose="02020603050405020304" pitchFamily="18" charset="0"/>
              <a:cs typeface="Times New Roman" panose="02020603050405020304" pitchFamily="18" charset="0"/>
            </a:endParaRPr>
          </a:p>
          <a:p>
            <a:pPr marL="0" indent="0">
              <a:buNone/>
            </a:pPr>
            <a:r>
              <a:rPr lang="en-US" sz="1800" dirty="0">
                <a:effectLst/>
                <a:latin typeface="+mn-lt"/>
                <a:ea typeface="Times New Roman" panose="02020603050405020304" pitchFamily="18" charset="0"/>
              </a:rPr>
              <a:t>2. excursionists, who were classed as temporary visitors staying less than 24 hours, including cruise </a:t>
            </a:r>
            <a:r>
              <a:rPr lang="en-US" sz="1800" dirty="0" err="1">
                <a:effectLst/>
                <a:latin typeface="+mn-lt"/>
                <a:ea typeface="Times New Roman" panose="02020603050405020304" pitchFamily="18" charset="0"/>
              </a:rPr>
              <a:t>travellers</a:t>
            </a:r>
            <a:r>
              <a:rPr lang="en-US" sz="1800" dirty="0">
                <a:effectLst/>
                <a:latin typeface="+mn-lt"/>
                <a:ea typeface="Times New Roman" panose="02020603050405020304" pitchFamily="18" charset="0"/>
              </a:rPr>
              <a:t> but excluding </a:t>
            </a:r>
            <a:r>
              <a:rPr lang="en-US" sz="1800" dirty="0" err="1">
                <a:effectLst/>
                <a:latin typeface="+mn-lt"/>
                <a:ea typeface="Times New Roman" panose="02020603050405020304" pitchFamily="18" charset="0"/>
              </a:rPr>
              <a:t>travellers</a:t>
            </a:r>
            <a:r>
              <a:rPr lang="en-US" sz="1800" dirty="0">
                <a:effectLst/>
                <a:latin typeface="+mn-lt"/>
                <a:ea typeface="Times New Roman" panose="02020603050405020304" pitchFamily="18" charset="0"/>
              </a:rPr>
              <a:t> in transit.</a:t>
            </a:r>
            <a:endParaRPr lang="ru-RU" dirty="0">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16632"/>
            <a:ext cx="8640960" cy="6741368"/>
          </a:xfrm>
        </p:spPr>
        <p:txBody>
          <a:bodyPr>
            <a:normAutofit fontScale="70000" lnSpcReduction="20000"/>
          </a:bodyPr>
          <a:lstStyle/>
          <a:p>
            <a:pPr marL="36576" indent="0">
              <a:buNone/>
            </a:pPr>
            <a:r>
              <a:rPr lang="uk-UA" dirty="0"/>
              <a:t>№ </a:t>
            </a:r>
            <a:r>
              <a:rPr lang="uk-UA" sz="1800" dirty="0">
                <a:effectLst/>
                <a:latin typeface="+mn-lt"/>
                <a:ea typeface="Times New Roman" panose="02020603050405020304" pitchFamily="18" charset="0"/>
              </a:rPr>
              <a:t>5</a:t>
            </a:r>
            <a:r>
              <a:rPr lang="uk-UA" dirty="0">
                <a:latin typeface="+mn-lt"/>
              </a:rPr>
              <a:t> </a:t>
            </a:r>
            <a:r>
              <a:rPr lang="uk-UA" dirty="0">
                <a:solidFill>
                  <a:srgbClr val="FFFF00"/>
                </a:solidFill>
              </a:rPr>
              <a:t> </a:t>
            </a:r>
            <a:r>
              <a:rPr lang="en-US" sz="2200" dirty="0">
                <a:solidFill>
                  <a:srgbClr val="FFFF00"/>
                </a:solidFill>
                <a:effectLst/>
                <a:latin typeface="+mn-lt"/>
                <a:ea typeface="Times New Roman" panose="02020603050405020304" pitchFamily="18" charset="0"/>
              </a:rPr>
              <a:t>Read</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the</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situations</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and</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write</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sentences</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using</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the</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words</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in</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brackets.</a:t>
            </a:r>
            <a:br>
              <a:rPr lang="en-US" sz="2200" dirty="0">
                <a:solidFill>
                  <a:srgbClr val="FFFF00"/>
                </a:solidFill>
                <a:effectLst/>
                <a:latin typeface="+mn-lt"/>
                <a:ea typeface="Times New Roman" panose="02020603050405020304" pitchFamily="18" charset="0"/>
              </a:rPr>
            </a:br>
            <a:br>
              <a:rPr lang="en-US" dirty="0">
                <a:solidFill>
                  <a:srgbClr val="FFFF00"/>
                </a:solidFill>
              </a:rPr>
            </a:br>
            <a:r>
              <a:rPr lang="en-US" dirty="0"/>
              <a:t>1. There was a picture lying on the floor.</a:t>
            </a:r>
          </a:p>
          <a:p>
            <a:pPr marL="36576" indent="0">
              <a:buNone/>
            </a:pPr>
            <a:r>
              <a:rPr lang="en-US" dirty="0"/>
              <a:t>(It / fall / off the wall) It had fallen off the wall_________</a:t>
            </a:r>
          </a:p>
          <a:p>
            <a:pPr marL="36576" indent="0">
              <a:buNone/>
            </a:pPr>
            <a:r>
              <a:rPr lang="en-US" dirty="0"/>
              <a:t>2. The people sitting next to you on the plane were nervous. It was their first flight.</a:t>
            </a:r>
          </a:p>
          <a:p>
            <a:pPr marL="36576" indent="0">
              <a:buNone/>
            </a:pPr>
            <a:r>
              <a:rPr lang="en-US" dirty="0"/>
              <a:t>(They / not / fly / before) They hadn’t flown before.__________</a:t>
            </a:r>
          </a:p>
          <a:p>
            <a:pPr marL="36576" indent="0">
              <a:buNone/>
            </a:pPr>
            <a:r>
              <a:rPr lang="en-US" dirty="0"/>
              <a:t>3. You went back to your home town recently after many years. It wasn’t the same as before.</a:t>
            </a:r>
          </a:p>
          <a:p>
            <a:pPr marL="36576" indent="0">
              <a:buNone/>
            </a:pPr>
            <a:r>
              <a:rPr lang="en-US" dirty="0"/>
              <a:t>(It / change / a lot) It____________</a:t>
            </a:r>
          </a:p>
          <a:p>
            <a:pPr marL="36576" indent="0">
              <a:buNone/>
            </a:pPr>
            <a:r>
              <a:rPr lang="en-US" dirty="0"/>
              <a:t>4. Somebody sang a song. You didn’t know it.</a:t>
            </a:r>
          </a:p>
          <a:p>
            <a:pPr marL="36576" indent="0">
              <a:buNone/>
            </a:pPr>
            <a:r>
              <a:rPr lang="en-US" dirty="0"/>
              <a:t>(I / not / hear / it / before) I______________</a:t>
            </a:r>
          </a:p>
          <a:p>
            <a:pPr marL="36576" indent="0">
              <a:buNone/>
            </a:pPr>
            <a:r>
              <a:rPr lang="en-US" dirty="0"/>
              <a:t>5. I invited Rachel to the party, but she couldn’t come.</a:t>
            </a:r>
          </a:p>
          <a:p>
            <a:pPr marL="36576" indent="0">
              <a:buNone/>
            </a:pPr>
            <a:r>
              <a:rPr lang="en-US" dirty="0"/>
              <a:t>(She / arrange / to do something else)_____________</a:t>
            </a:r>
          </a:p>
          <a:p>
            <a:pPr marL="36576" indent="0">
              <a:buNone/>
            </a:pPr>
            <a:r>
              <a:rPr lang="en-US" dirty="0"/>
              <a:t>6. You went to the cinema last night. You got to the cinema late.</a:t>
            </a:r>
          </a:p>
          <a:p>
            <a:pPr marL="36576" indent="0">
              <a:buNone/>
            </a:pPr>
            <a:r>
              <a:rPr lang="en-US" dirty="0"/>
              <a:t>(The film / already / start)____________</a:t>
            </a:r>
          </a:p>
          <a:p>
            <a:pPr marL="36576" indent="0">
              <a:buNone/>
            </a:pPr>
            <a:r>
              <a:rPr lang="en-US" dirty="0"/>
              <a:t>7. Last year we went to Mexico. It was our first time there.</a:t>
            </a:r>
          </a:p>
          <a:p>
            <a:pPr marL="36576" indent="0">
              <a:buNone/>
            </a:pPr>
            <a:r>
              <a:rPr lang="en-US" dirty="0"/>
              <a:t>(We / not / be / there / before) We__________</a:t>
            </a:r>
          </a:p>
          <a:p>
            <a:pPr marL="36576" indent="0">
              <a:buNone/>
            </a:pPr>
            <a:r>
              <a:rPr lang="en-US" dirty="0"/>
              <a:t>8. I met Daniel last week. It was good to see him again after such a long time.</a:t>
            </a:r>
          </a:p>
          <a:p>
            <a:pPr marL="36576" indent="0">
              <a:buNone/>
            </a:pPr>
            <a:r>
              <a:rPr lang="en-US" dirty="0"/>
              <a:t>(I / not / see / him for five years)____________</a:t>
            </a:r>
          </a:p>
          <a:p>
            <a:pPr marL="36576" indent="0">
              <a:buNone/>
            </a:pPr>
            <a:r>
              <a:rPr lang="en-US" dirty="0"/>
              <a:t>9. I offered my friends something to eat, but they weren’t hungry.</a:t>
            </a:r>
          </a:p>
          <a:p>
            <a:pPr marL="36576" indent="0">
              <a:buNone/>
            </a:pPr>
            <a:r>
              <a:rPr lang="en-US" dirty="0"/>
              <a:t>(They / just / have / lunch)___________</a:t>
            </a:r>
          </a:p>
          <a:p>
            <a:pPr marL="36576" indent="0">
              <a:buNone/>
            </a:pPr>
            <a:r>
              <a:rPr lang="en-US" dirty="0"/>
              <a:t>10. Sam played tennis yesterday. He wasn’t very good at it because it was his first game ever.</a:t>
            </a:r>
          </a:p>
          <a:p>
            <a:pPr marL="36576" indent="0">
              <a:buNone/>
            </a:pPr>
            <a:r>
              <a:rPr lang="en-US" dirty="0"/>
              <a:t>(He / never / play / before)_____________</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r>
              <a:rPr lang="uk-UA" dirty="0"/>
              <a:t>№ </a:t>
            </a:r>
            <a:r>
              <a:rPr lang="en-US" dirty="0"/>
              <a:t>6</a:t>
            </a:r>
            <a:r>
              <a:rPr lang="uk-UA" dirty="0"/>
              <a:t>  </a:t>
            </a:r>
            <a:r>
              <a:rPr lang="en-US" sz="2200" dirty="0">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Put</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the</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verb</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into</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the</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correct</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form,</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past</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perfect</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(I</a:t>
            </a:r>
            <a:r>
              <a:rPr lang="en-US" sz="2200" spc="-8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had</a:t>
            </a:r>
            <a:r>
              <a:rPr lang="en-US" sz="2200" spc="-7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done)</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or</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past</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simple</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(I</a:t>
            </a:r>
            <a:r>
              <a:rPr lang="en-US" sz="2200" spc="-7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did).</a:t>
            </a:r>
            <a:br>
              <a:rPr lang="en-US" sz="2200" dirty="0">
                <a:solidFill>
                  <a:srgbClr val="FFFF00"/>
                </a:solidFill>
                <a:effectLst/>
                <a:latin typeface="+mn-lt"/>
                <a:ea typeface="Times New Roman" panose="02020603050405020304" pitchFamily="18" charset="0"/>
              </a:rPr>
            </a:br>
            <a:br>
              <a:rPr lang="en-US" b="1"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rPr>
            </a:br>
            <a:r>
              <a:rPr lang="en-US" dirty="0"/>
              <a:t>1 Paul wasn’t at the party when I arrived. He’d gone (He / go) home.</a:t>
            </a:r>
          </a:p>
          <a:p>
            <a:pPr marL="36576" indent="0">
              <a:buNone/>
            </a:pPr>
            <a:r>
              <a:rPr lang="en-US" dirty="0"/>
              <a:t>2 I felt very tired when I got home, so____ (I / go) straight to bed.</a:t>
            </a:r>
          </a:p>
          <a:p>
            <a:pPr marL="36576" indent="0">
              <a:buNone/>
            </a:pPr>
            <a:r>
              <a:rPr lang="en-US" dirty="0"/>
              <a:t>3 The house was very quiet when I got home. Everybody_________ (go)</a:t>
            </a:r>
          </a:p>
          <a:p>
            <a:pPr marL="36576" indent="0">
              <a:buNone/>
            </a:pPr>
            <a:r>
              <a:rPr lang="en-US" dirty="0"/>
              <a:t>to bed.</a:t>
            </a:r>
          </a:p>
          <a:p>
            <a:pPr marL="36576" indent="0">
              <a:buNone/>
            </a:pPr>
            <a:r>
              <a:rPr lang="en-US" dirty="0"/>
              <a:t>4 Mark travels a lot. When I first met him,________ (he / already / travel) round the world.</a:t>
            </a:r>
          </a:p>
          <a:p>
            <a:pPr marL="36576" indent="0">
              <a:buNone/>
            </a:pPr>
            <a:r>
              <a:rPr lang="en-US" dirty="0"/>
              <a:t>5 Sorry I’m late. The car_________(break) down on my way here.</a:t>
            </a:r>
          </a:p>
          <a:p>
            <a:pPr marL="36576" indent="0">
              <a:buNone/>
            </a:pPr>
            <a:r>
              <a:rPr lang="en-US" dirty="0"/>
              <a:t>6 We were driving along the road when(we / see) a car which________ (break) down, so_______(we / stop) to help.</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109</TotalTime>
  <Words>2017</Words>
  <Application>Microsoft Office PowerPoint</Application>
  <PresentationFormat>Экран (4:3)</PresentationFormat>
  <Paragraphs>99</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Calibri</vt:lpstr>
      <vt:lpstr>Century Gothic</vt:lpstr>
      <vt:lpstr>Times New Roman</vt:lpstr>
      <vt:lpstr>Wingdings 3</vt:lpstr>
      <vt:lpstr>Ион</vt:lpstr>
      <vt:lpstr>Конспекти практичних занять з дисципліни«Іноземна мова»  з галузі знань 24 «Сфера обслуговування» спеціальності : 242 «Туризм» </vt:lpstr>
      <vt:lpstr>Практичне заняття 2(2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Stream Galsy</cp:lastModifiedBy>
  <cp:revision>14</cp:revision>
  <dcterms:created xsi:type="dcterms:W3CDTF">2023-02-25T18:05:02Z</dcterms:created>
  <dcterms:modified xsi:type="dcterms:W3CDTF">2023-08-04T14:17:49Z</dcterms:modified>
</cp:coreProperties>
</file>