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3" r:id="rId1"/>
  </p:sldMasterIdLst>
  <p:sldIdLst>
    <p:sldId id="256" r:id="rId2"/>
    <p:sldId id="257" r:id="rId3"/>
    <p:sldId id="258" r:id="rId4"/>
    <p:sldId id="259" r:id="rId5"/>
    <p:sldId id="260" r:id="rId6"/>
    <p:sldId id="261" r:id="rId7"/>
    <p:sldId id="262" r:id="rId8"/>
    <p:sldId id="272" r:id="rId9"/>
    <p:sldId id="263" r:id="rId10"/>
    <p:sldId id="264" r:id="rId11"/>
    <p:sldId id="265" r:id="rId12"/>
    <p:sldId id="266" r:id="rId13"/>
    <p:sldId id="271"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8" d="100"/>
          <a:sy n="108" d="100"/>
        </p:scale>
        <p:origin x="170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96553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556502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12855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2050749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446074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0236292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68474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0806303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211686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736203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599462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836716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897678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793505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08764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210549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00306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04.08.2023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3697741075"/>
      </p:ext>
    </p:extLst>
  </p:cSld>
  <p:clrMap bg1="dk1" tx1="lt1" bg2="dk2" tx2="lt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 id="2147483760"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7224" y="928670"/>
            <a:ext cx="7572428" cy="2928958"/>
          </a:xfrm>
        </p:spPr>
        <p:txBody>
          <a:bodyPr>
            <a:noAutofit/>
          </a:bodyPr>
          <a:lstStyle/>
          <a:p>
            <a:pPr algn="ctr">
              <a:lnSpc>
                <a:spcPct val="115000"/>
              </a:lnSpc>
              <a:spcAft>
                <a:spcPts val="1000"/>
              </a:spcAft>
            </a:pPr>
            <a:r>
              <a:rPr lang="ru-RU" sz="3600" dirty="0">
                <a:effectLst/>
              </a:rPr>
              <a:t>Конспекти практичних занять з дисципліни«Іноземна мова»</a:t>
            </a:r>
            <a:br>
              <a:rPr lang="ru-RU" sz="3600" dirty="0">
                <a:effectLst/>
              </a:rPr>
            </a:br>
            <a:r>
              <a:rPr lang="ru-RU" sz="3600" dirty="0">
                <a:effectLst/>
              </a:rPr>
              <a:t> </a:t>
            </a:r>
            <a:r>
              <a:rPr lang="uk-UA" sz="3600" dirty="0">
                <a:effectLst/>
                <a:ea typeface="Times New Roman" panose="02020603050405020304" pitchFamily="18" charset="0"/>
                <a:cs typeface="Times New Roman" panose="02020603050405020304" pitchFamily="18" charset="0"/>
              </a:rPr>
              <a:t>з </a:t>
            </a:r>
            <a:r>
              <a:rPr lang="ru-RU" sz="3600" dirty="0" err="1">
                <a:effectLst/>
                <a:ea typeface="Times New Roman" panose="02020603050405020304" pitchFamily="18" charset="0"/>
                <a:cs typeface="Times New Roman" panose="02020603050405020304" pitchFamily="18" charset="0"/>
              </a:rPr>
              <a:t>галузі</a:t>
            </a:r>
            <a:r>
              <a:rPr lang="ru-RU" sz="3600" dirty="0">
                <a:effectLst/>
                <a:ea typeface="Times New Roman" panose="02020603050405020304" pitchFamily="18" charset="0"/>
                <a:cs typeface="Times New Roman" panose="02020603050405020304" pitchFamily="18" charset="0"/>
              </a:rPr>
              <a:t> </a:t>
            </a:r>
            <a:r>
              <a:rPr lang="ru-RU" sz="3600" dirty="0" err="1">
                <a:effectLst/>
                <a:ea typeface="Times New Roman" panose="02020603050405020304" pitchFamily="18" charset="0"/>
                <a:cs typeface="Times New Roman" panose="02020603050405020304" pitchFamily="18" charset="0"/>
              </a:rPr>
              <a:t>знань</a:t>
            </a:r>
            <a:r>
              <a:rPr lang="ru-RU" sz="3600" dirty="0">
                <a:effectLst/>
                <a:ea typeface="Times New Roman" panose="02020603050405020304" pitchFamily="18" charset="0"/>
                <a:cs typeface="Times New Roman" panose="02020603050405020304" pitchFamily="18" charset="0"/>
              </a:rPr>
              <a:t> 24 «Сфера </a:t>
            </a:r>
            <a:r>
              <a:rPr lang="ru-RU" sz="3600" dirty="0" err="1">
                <a:effectLst/>
                <a:ea typeface="Times New Roman" panose="02020603050405020304" pitchFamily="18" charset="0"/>
                <a:cs typeface="Times New Roman" panose="02020603050405020304" pitchFamily="18" charset="0"/>
              </a:rPr>
              <a:t>обслуговування</a:t>
            </a:r>
            <a:r>
              <a:rPr lang="ru-RU" sz="3600" dirty="0">
                <a:effectLst/>
                <a:ea typeface="Times New Roman" panose="02020603050405020304" pitchFamily="18" charset="0"/>
                <a:cs typeface="Times New Roman" panose="02020603050405020304" pitchFamily="18" charset="0"/>
              </a:rPr>
              <a:t>»</a:t>
            </a:r>
            <a:br>
              <a:rPr lang="uk-UA" sz="3600" dirty="0">
                <a:effectLst/>
                <a:ea typeface="Times New Roman" panose="02020603050405020304" pitchFamily="18" charset="0"/>
                <a:cs typeface="Times New Roman" panose="02020603050405020304" pitchFamily="18" charset="0"/>
              </a:rPr>
            </a:br>
            <a:r>
              <a:rPr lang="ru-RU" sz="3600" dirty="0" err="1">
                <a:effectLst/>
                <a:ea typeface="Times New Roman" panose="02020603050405020304" pitchFamily="18" charset="0"/>
              </a:rPr>
              <a:t>спеціальності</a:t>
            </a:r>
            <a:r>
              <a:rPr lang="ru-RU" sz="3600" dirty="0">
                <a:effectLst/>
                <a:ea typeface="Times New Roman" panose="02020603050405020304" pitchFamily="18" charset="0"/>
              </a:rPr>
              <a:t> : 242 «Туризм»</a:t>
            </a:r>
            <a:br>
              <a:rPr lang="ru-RU" sz="1800" b="1" dirty="0">
                <a:solidFill>
                  <a:srgbClr val="222222"/>
                </a:solidFill>
                <a:effectLst/>
                <a:latin typeface="Times New Roman" panose="02020603050405020304" pitchFamily="18" charset="0"/>
                <a:ea typeface="Times New Roman" panose="02020603050405020304" pitchFamily="18" charset="0"/>
              </a:rPr>
            </a:br>
            <a:endParaRPr lang="ru-RU" sz="3600" dirty="0"/>
          </a:p>
        </p:txBody>
      </p:sp>
      <p:sp>
        <p:nvSpPr>
          <p:cNvPr id="3" name="Подзаголовок 2"/>
          <p:cNvSpPr>
            <a:spLocks noGrp="1"/>
          </p:cNvSpPr>
          <p:nvPr>
            <p:ph type="subTitle" idx="1"/>
          </p:nvPr>
        </p:nvSpPr>
        <p:spPr>
          <a:xfrm>
            <a:off x="1071538" y="4429132"/>
            <a:ext cx="6480048" cy="1752600"/>
          </a:xfrm>
        </p:spPr>
        <p:txBody>
          <a:bodyPr>
            <a:normAutofit fontScale="55000" lnSpcReduction="20000"/>
          </a:bodyPr>
          <a:lstStyle/>
          <a:p>
            <a:endParaRPr lang="uk-UA" sz="2800" dirty="0"/>
          </a:p>
          <a:p>
            <a:endParaRPr lang="uk-UA" sz="2800" dirty="0"/>
          </a:p>
          <a:p>
            <a:endParaRPr lang="uk-UA" sz="2800" dirty="0"/>
          </a:p>
          <a:p>
            <a:r>
              <a:rPr lang="uk-UA" sz="2800" dirty="0"/>
              <a:t>Семестр </a:t>
            </a:r>
            <a:r>
              <a:rPr lang="ru-RU" sz="2800" dirty="0"/>
              <a:t>7</a:t>
            </a:r>
            <a:r>
              <a:rPr lang="en-US" sz="2800" dirty="0"/>
              <a:t>,8</a:t>
            </a:r>
            <a:r>
              <a:rPr lang="ru-RU" sz="2800" dirty="0"/>
              <a:t> (56 годин)</a:t>
            </a:r>
          </a:p>
          <a:p>
            <a:br>
              <a:rPr lang="ru-RU" sz="2800" dirty="0"/>
            </a:br>
            <a:r>
              <a:rPr lang="ru-RU" sz="2800" b="1" dirty="0"/>
              <a:t>       </a:t>
            </a:r>
            <a:r>
              <a:rPr lang="ru-RU" sz="2800" b="1" dirty="0" err="1"/>
              <a:t>Атестація</a:t>
            </a:r>
            <a:r>
              <a:rPr lang="ru-RU" sz="2800" b="1" dirty="0"/>
              <a:t> 1 (1</a:t>
            </a:r>
            <a:r>
              <a:rPr lang="uk-UA" sz="2800" b="1" dirty="0"/>
              <a:t>4</a:t>
            </a:r>
            <a:r>
              <a:rPr lang="ru-RU" sz="2800" b="1" dirty="0"/>
              <a:t> 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fontScale="92500" lnSpcReduction="10000"/>
          </a:bodyPr>
          <a:lstStyle/>
          <a:p>
            <a:pPr marL="36576" indent="0">
              <a:buNone/>
            </a:pPr>
            <a:r>
              <a:rPr lang="uk-UA" dirty="0"/>
              <a:t>№ </a:t>
            </a:r>
            <a:r>
              <a:rPr lang="en-US" dirty="0"/>
              <a:t>6</a:t>
            </a:r>
            <a:r>
              <a:rPr lang="uk-UA" dirty="0"/>
              <a:t>  </a:t>
            </a:r>
            <a:r>
              <a:rPr lang="en-US" dirty="0">
                <a:solidFill>
                  <a:srgbClr val="FFFF00"/>
                </a:solidFill>
                <a:effectLst/>
                <a:ea typeface="Times New Roman" panose="02020603050405020304" pitchFamily="18" charset="0"/>
                <a:cs typeface="Times New Roman" panose="02020603050405020304" pitchFamily="18" charset="0"/>
              </a:rPr>
              <a:t>Read</a:t>
            </a:r>
            <a:r>
              <a:rPr lang="en-US" spc="-30"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the</a:t>
            </a:r>
            <a:r>
              <a:rPr lang="en-US" spc="-30"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situations</a:t>
            </a:r>
            <a:r>
              <a:rPr lang="en-US" spc="-30"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and</a:t>
            </a:r>
            <a:r>
              <a:rPr lang="en-US" spc="-30"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complete</a:t>
            </a:r>
            <a:r>
              <a:rPr lang="en-US" spc="-35"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the</a:t>
            </a:r>
            <a:r>
              <a:rPr lang="en-US" spc="-30"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sentences.</a:t>
            </a:r>
            <a:br>
              <a:rPr lang="en-US" b="1" dirty="0">
                <a:solidFill>
                  <a:srgbClr val="FFFF00"/>
                </a:solidFill>
                <a:effectLst/>
                <a:latin typeface="Calibri" panose="020F0502020204030204" pitchFamily="34" charset="0"/>
                <a:ea typeface="Times New Roman" panose="02020603050405020304" pitchFamily="18" charset="0"/>
                <a:cs typeface="Times New Roman" panose="02020603050405020304" pitchFamily="18" charset="0"/>
              </a:rPr>
            </a:br>
            <a:r>
              <a:rPr lang="en-US" dirty="0"/>
              <a:t>1. It’s raining. The rain started two hours ago.</a:t>
            </a:r>
          </a:p>
          <a:p>
            <a:pPr marL="36576" indent="0">
              <a:buNone/>
            </a:pPr>
            <a:r>
              <a:rPr lang="en-US" dirty="0"/>
              <a:t>It ’s been raining for two hours.</a:t>
            </a:r>
            <a:br>
              <a:rPr lang="en-US" dirty="0"/>
            </a:br>
            <a:r>
              <a:rPr lang="en-US" dirty="0"/>
              <a:t>---------------------------------------------------------------------------------</a:t>
            </a:r>
          </a:p>
          <a:p>
            <a:pPr marL="36576" indent="0">
              <a:buNone/>
            </a:pPr>
            <a:r>
              <a:rPr lang="en-US" dirty="0"/>
              <a:t>2. We are waiting for the bus. We started waiting 20 minutes ago.</a:t>
            </a:r>
          </a:p>
          <a:p>
            <a:pPr marL="36576" indent="0">
              <a:buNone/>
            </a:pPr>
            <a:r>
              <a:rPr lang="en-US" dirty="0"/>
              <a:t>We _________ for 20 minutes.</a:t>
            </a:r>
            <a:br>
              <a:rPr lang="en-US" dirty="0"/>
            </a:br>
            <a:r>
              <a:rPr lang="en-US" dirty="0"/>
              <a:t>---------------------------------------------------------------------------------</a:t>
            </a:r>
          </a:p>
          <a:p>
            <a:pPr marL="36576" indent="0">
              <a:buNone/>
            </a:pPr>
            <a:r>
              <a:rPr lang="en-US" dirty="0"/>
              <a:t>3. I’m learning Japanese. I started classes in December.</a:t>
            </a:r>
          </a:p>
          <a:p>
            <a:pPr marL="36576" indent="0">
              <a:buNone/>
            </a:pPr>
            <a:r>
              <a:rPr lang="en-US" dirty="0"/>
              <a:t>______________since December.</a:t>
            </a:r>
            <a:br>
              <a:rPr lang="en-US" dirty="0"/>
            </a:br>
            <a:r>
              <a:rPr lang="en-US" dirty="0"/>
              <a:t>---------------------------------------------------------------------------------</a:t>
            </a:r>
          </a:p>
          <a:p>
            <a:pPr marL="36576" indent="0">
              <a:buNone/>
            </a:pPr>
            <a:r>
              <a:rPr lang="en-US" dirty="0"/>
              <a:t>4. Jessica is working in a hotel. She started working there on 18 January.</a:t>
            </a:r>
          </a:p>
          <a:p>
            <a:pPr marL="36576" indent="0">
              <a:buNone/>
            </a:pPr>
            <a:r>
              <a:rPr lang="en-US" dirty="0"/>
              <a:t>______________since 18 January.</a:t>
            </a:r>
            <a:br>
              <a:rPr lang="en-US" dirty="0"/>
            </a:br>
            <a:r>
              <a:rPr lang="en-US" dirty="0"/>
              <a:t>---------------------------------------------------------------------------------</a:t>
            </a:r>
          </a:p>
          <a:p>
            <a:pPr marL="36576" indent="0">
              <a:buNone/>
            </a:pPr>
            <a:r>
              <a:rPr lang="en-US" dirty="0"/>
              <a:t>5. Our friends always go to Italy for their holidays. The first time was years ago.</a:t>
            </a:r>
          </a:p>
          <a:p>
            <a:pPr marL="36576" indent="0">
              <a:buNone/>
            </a:pPr>
            <a:r>
              <a:rPr lang="en-US" dirty="0"/>
              <a:t>______________for years.</a:t>
            </a:r>
            <a:br>
              <a:rPr lang="en-US" dirty="0"/>
            </a:br>
            <a:r>
              <a:rPr lang="en-US" dirty="0"/>
              <a:t>---------------------------------------------------------------------------------</a:t>
            </a:r>
          </a:p>
          <a:p>
            <a:pPr marL="36576" indent="0">
              <a:buNone/>
            </a:pP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a:bodyPr>
          <a:lstStyle/>
          <a:p>
            <a:pPr marL="36576" indent="0">
              <a:buNone/>
            </a:pPr>
            <a:r>
              <a:rPr lang="uk-UA" dirty="0"/>
              <a:t>№ </a:t>
            </a:r>
            <a:r>
              <a:rPr lang="en-US" dirty="0"/>
              <a:t>7</a:t>
            </a:r>
            <a:r>
              <a:rPr lang="uk-UA" dirty="0"/>
              <a:t>  </a:t>
            </a:r>
            <a:r>
              <a:rPr lang="en-US" spc="-5" dirty="0">
                <a:solidFill>
                  <a:srgbClr val="FFFF00"/>
                </a:solidFill>
                <a:effectLst/>
                <a:ea typeface="Times New Roman" panose="02020603050405020304" pitchFamily="18" charset="0"/>
                <a:cs typeface="Times New Roman" panose="02020603050405020304" pitchFamily="18" charset="0"/>
              </a:rPr>
              <a:t>Put</a:t>
            </a:r>
            <a:r>
              <a:rPr lang="en-US" spc="-60" dirty="0">
                <a:solidFill>
                  <a:srgbClr val="FFFF00"/>
                </a:solidFill>
                <a:effectLst/>
                <a:ea typeface="Times New Roman" panose="02020603050405020304" pitchFamily="18" charset="0"/>
                <a:cs typeface="Times New Roman" panose="02020603050405020304" pitchFamily="18" charset="0"/>
              </a:rPr>
              <a:t> </a:t>
            </a:r>
            <a:r>
              <a:rPr lang="en-US" spc="-5" dirty="0">
                <a:solidFill>
                  <a:srgbClr val="FFFF00"/>
                </a:solidFill>
                <a:effectLst/>
                <a:ea typeface="Times New Roman" panose="02020603050405020304" pitchFamily="18" charset="0"/>
                <a:cs typeface="Times New Roman" panose="02020603050405020304" pitchFamily="18" charset="0"/>
              </a:rPr>
              <a:t>the</a:t>
            </a:r>
            <a:r>
              <a:rPr lang="en-US" spc="-60" dirty="0">
                <a:solidFill>
                  <a:srgbClr val="FFFF00"/>
                </a:solidFill>
                <a:effectLst/>
                <a:ea typeface="Times New Roman" panose="02020603050405020304" pitchFamily="18" charset="0"/>
                <a:cs typeface="Times New Roman" panose="02020603050405020304" pitchFamily="18" charset="0"/>
              </a:rPr>
              <a:t> </a:t>
            </a:r>
            <a:r>
              <a:rPr lang="en-US" spc="-5" dirty="0">
                <a:solidFill>
                  <a:srgbClr val="FFFF00"/>
                </a:solidFill>
                <a:effectLst/>
                <a:ea typeface="Times New Roman" panose="02020603050405020304" pitchFamily="18" charset="0"/>
                <a:cs typeface="Times New Roman" panose="02020603050405020304" pitchFamily="18" charset="0"/>
              </a:rPr>
              <a:t>verb</a:t>
            </a:r>
            <a:r>
              <a:rPr lang="en-US" spc="-60" dirty="0">
                <a:solidFill>
                  <a:srgbClr val="FFFF00"/>
                </a:solidFill>
                <a:effectLst/>
                <a:ea typeface="Times New Roman" panose="02020603050405020304" pitchFamily="18" charset="0"/>
                <a:cs typeface="Times New Roman" panose="02020603050405020304" pitchFamily="18" charset="0"/>
              </a:rPr>
              <a:t> </a:t>
            </a:r>
            <a:r>
              <a:rPr lang="en-US" spc="-5" dirty="0">
                <a:solidFill>
                  <a:srgbClr val="FFFF00"/>
                </a:solidFill>
                <a:effectLst/>
                <a:ea typeface="Times New Roman" panose="02020603050405020304" pitchFamily="18" charset="0"/>
                <a:cs typeface="Times New Roman" panose="02020603050405020304" pitchFamily="18" charset="0"/>
              </a:rPr>
              <a:t>into</a:t>
            </a:r>
            <a:r>
              <a:rPr lang="en-US" spc="-60" dirty="0">
                <a:solidFill>
                  <a:srgbClr val="FFFF00"/>
                </a:solidFill>
                <a:effectLst/>
                <a:ea typeface="Times New Roman" panose="02020603050405020304" pitchFamily="18" charset="0"/>
                <a:cs typeface="Times New Roman" panose="02020603050405020304" pitchFamily="18" charset="0"/>
              </a:rPr>
              <a:t> </a:t>
            </a:r>
            <a:r>
              <a:rPr lang="en-US" spc="-5" dirty="0">
                <a:solidFill>
                  <a:srgbClr val="FFFF00"/>
                </a:solidFill>
                <a:effectLst/>
                <a:ea typeface="Times New Roman" panose="02020603050405020304" pitchFamily="18" charset="0"/>
                <a:cs typeface="Times New Roman" panose="02020603050405020304" pitchFamily="18" charset="0"/>
              </a:rPr>
              <a:t>the</a:t>
            </a:r>
            <a:r>
              <a:rPr lang="en-US" spc="-60" dirty="0">
                <a:solidFill>
                  <a:srgbClr val="FFFF00"/>
                </a:solidFill>
                <a:effectLst/>
                <a:ea typeface="Times New Roman" panose="02020603050405020304" pitchFamily="18" charset="0"/>
                <a:cs typeface="Times New Roman" panose="02020603050405020304" pitchFamily="18" charset="0"/>
              </a:rPr>
              <a:t> </a:t>
            </a:r>
            <a:r>
              <a:rPr lang="en-US" spc="-5" dirty="0">
                <a:solidFill>
                  <a:srgbClr val="FFFF00"/>
                </a:solidFill>
                <a:effectLst/>
                <a:ea typeface="Times New Roman" panose="02020603050405020304" pitchFamily="18" charset="0"/>
                <a:cs typeface="Times New Roman" panose="02020603050405020304" pitchFamily="18" charset="0"/>
              </a:rPr>
              <a:t>present</a:t>
            </a:r>
            <a:r>
              <a:rPr lang="en-US" spc="-60" dirty="0">
                <a:solidFill>
                  <a:srgbClr val="FFFF00"/>
                </a:solidFill>
                <a:effectLst/>
                <a:ea typeface="Times New Roman" panose="02020603050405020304" pitchFamily="18" charset="0"/>
                <a:cs typeface="Times New Roman" panose="02020603050405020304" pitchFamily="18" charset="0"/>
              </a:rPr>
              <a:t> </a:t>
            </a:r>
            <a:r>
              <a:rPr lang="en-US" spc="-5" dirty="0">
                <a:solidFill>
                  <a:srgbClr val="FFFF00"/>
                </a:solidFill>
                <a:effectLst/>
                <a:ea typeface="Times New Roman" panose="02020603050405020304" pitchFamily="18" charset="0"/>
                <a:cs typeface="Times New Roman" panose="02020603050405020304" pitchFamily="18" charset="0"/>
              </a:rPr>
              <a:t>continuous</a:t>
            </a:r>
            <a:r>
              <a:rPr lang="en-US" spc="-60" dirty="0">
                <a:solidFill>
                  <a:srgbClr val="FFFF00"/>
                </a:solidFill>
                <a:effectLst/>
                <a:ea typeface="Times New Roman" panose="02020603050405020304" pitchFamily="18" charset="0"/>
                <a:cs typeface="Times New Roman" panose="02020603050405020304" pitchFamily="18" charset="0"/>
              </a:rPr>
              <a:t> </a:t>
            </a:r>
            <a:r>
              <a:rPr lang="en-US" spc="-5" dirty="0">
                <a:solidFill>
                  <a:srgbClr val="FFFF00"/>
                </a:solidFill>
                <a:effectLst/>
                <a:ea typeface="Times New Roman" panose="02020603050405020304" pitchFamily="18" charset="0"/>
                <a:cs typeface="Times New Roman" panose="02020603050405020304" pitchFamily="18" charset="0"/>
              </a:rPr>
              <a:t>(am/is/are</a:t>
            </a:r>
            <a:r>
              <a:rPr lang="en-US" spc="-90"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a:t>
            </a:r>
            <a:r>
              <a:rPr lang="en-US" spc="-60"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a:t>
            </a:r>
            <a:r>
              <a:rPr lang="en-US" dirty="0" err="1">
                <a:solidFill>
                  <a:srgbClr val="FFFF00"/>
                </a:solidFill>
                <a:effectLst/>
                <a:ea typeface="Times New Roman" panose="02020603050405020304" pitchFamily="18" charset="0"/>
                <a:cs typeface="Times New Roman" panose="02020603050405020304" pitchFamily="18" charset="0"/>
              </a:rPr>
              <a:t>ing</a:t>
            </a:r>
            <a:r>
              <a:rPr lang="en-US" dirty="0">
                <a:solidFill>
                  <a:srgbClr val="FFFF00"/>
                </a:solidFill>
                <a:effectLst/>
                <a:ea typeface="Times New Roman" panose="02020603050405020304" pitchFamily="18" charset="0"/>
                <a:cs typeface="Times New Roman" panose="02020603050405020304" pitchFamily="18" charset="0"/>
              </a:rPr>
              <a:t>)</a:t>
            </a:r>
            <a:r>
              <a:rPr lang="en-US" spc="-60"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or</a:t>
            </a:r>
            <a:r>
              <a:rPr lang="en-US" spc="-60"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present</a:t>
            </a:r>
            <a:r>
              <a:rPr lang="en-US" spc="-55"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perfect</a:t>
            </a:r>
            <a:r>
              <a:rPr lang="en-US" spc="-60"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continuous</a:t>
            </a:r>
            <a:r>
              <a:rPr lang="en-US" spc="-60"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(have/has</a:t>
            </a:r>
            <a:r>
              <a:rPr lang="en-US" spc="-290"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been</a:t>
            </a:r>
            <a:r>
              <a:rPr lang="en-US" spc="-95"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a:t>
            </a:r>
            <a:r>
              <a:rPr lang="en-US" spc="-60"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a:t>
            </a:r>
            <a:r>
              <a:rPr lang="en-US" dirty="0" err="1">
                <a:solidFill>
                  <a:srgbClr val="FFFF00"/>
                </a:solidFill>
                <a:effectLst/>
                <a:ea typeface="Times New Roman" panose="02020603050405020304" pitchFamily="18" charset="0"/>
                <a:cs typeface="Times New Roman" panose="02020603050405020304" pitchFamily="18" charset="0"/>
              </a:rPr>
              <a:t>ing</a:t>
            </a:r>
            <a:r>
              <a:rPr lang="en-US" dirty="0">
                <a:solidFill>
                  <a:srgbClr val="FFFF00"/>
                </a:solidFill>
                <a:effectLst/>
                <a:ea typeface="Times New Roman" panose="02020603050405020304" pitchFamily="18" charset="0"/>
                <a:cs typeface="Times New Roman" panose="02020603050405020304" pitchFamily="18" charset="0"/>
              </a:rPr>
              <a:t>).</a:t>
            </a:r>
            <a:endParaRPr lang="uk-UA" dirty="0">
              <a:solidFill>
                <a:srgbClr val="FFFF00"/>
              </a:solidFill>
              <a:effectLst/>
              <a:ea typeface="Times New Roman" panose="02020603050405020304" pitchFamily="18" charset="0"/>
              <a:cs typeface="Times New Roman" panose="02020603050405020304" pitchFamily="18" charset="0"/>
            </a:endParaRPr>
          </a:p>
          <a:p>
            <a:pPr marL="36576" indent="0">
              <a:buNone/>
            </a:pPr>
            <a:br>
              <a:rPr lang="en-US" dirty="0">
                <a:solidFill>
                  <a:srgbClr val="FFFF00"/>
                </a:solidFill>
              </a:rPr>
            </a:br>
            <a:r>
              <a:rPr lang="en-US" dirty="0"/>
              <a:t>1 Maria has been learning (Maria / learn) English for two years.</a:t>
            </a:r>
          </a:p>
          <a:p>
            <a:pPr marL="36576" indent="0">
              <a:buNone/>
            </a:pPr>
            <a:r>
              <a:rPr lang="en-US" dirty="0"/>
              <a:t>2 Hi, Tom.______ (I / look) for you. I need to ask you something.</a:t>
            </a:r>
          </a:p>
          <a:p>
            <a:pPr marL="36576" indent="0">
              <a:buNone/>
            </a:pPr>
            <a:r>
              <a:rPr lang="en-US" dirty="0"/>
              <a:t>3 Why______ (you / look) at me like that? Stop it!</a:t>
            </a:r>
          </a:p>
          <a:p>
            <a:pPr marL="36576" indent="0">
              <a:buNone/>
            </a:pPr>
            <a:r>
              <a:rPr lang="en-US" dirty="0"/>
              <a:t>4 Rachel is a teacher. (she / teach) for ten years.</a:t>
            </a:r>
          </a:p>
          <a:p>
            <a:pPr marL="36576" indent="0">
              <a:buNone/>
            </a:pPr>
            <a:r>
              <a:rPr lang="en-US" dirty="0"/>
              <a:t>5 __________(I / think) about what you said and I’ve decided to take your advice.</a:t>
            </a:r>
          </a:p>
          <a:p>
            <a:pPr marL="36576" indent="0">
              <a:buNone/>
            </a:pPr>
            <a:r>
              <a:rPr lang="en-US" dirty="0"/>
              <a:t>6 ‘Is Paul on holiday this </a:t>
            </a:r>
            <a:r>
              <a:rPr lang="en-US" dirty="0" err="1"/>
              <a:t>week?’_______‘No</a:t>
            </a:r>
            <a:r>
              <a:rPr lang="en-US" dirty="0"/>
              <a:t>,________(he / work).’</a:t>
            </a:r>
          </a:p>
          <a:p>
            <a:pPr marL="36576" indent="0">
              <a:buNone/>
            </a:pPr>
            <a:r>
              <a:rPr lang="en-US" dirty="0"/>
              <a:t>7 Sarah is very tired. (she / work) very hard recently.</a:t>
            </a:r>
          </a:p>
          <a:p>
            <a:pPr marL="36576" indent="0">
              <a:buNone/>
            </a:pPr>
            <a:r>
              <a:rPr lang="en-US" dirty="0"/>
              <a:t>8 It’s dangerous to use your phone when__________(you / drive).</a:t>
            </a:r>
          </a:p>
          <a:p>
            <a:pPr marL="36576" indent="0">
              <a:buNone/>
            </a:pPr>
            <a:r>
              <a:rPr lang="en-US" dirty="0"/>
              <a:t>9 Laura_______(travel) in South America for the last three months.</a:t>
            </a:r>
            <a:br>
              <a:rPr lang="en-US" dirty="0"/>
            </a:br>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fontScale="77500" lnSpcReduction="20000"/>
          </a:bodyPr>
          <a:lstStyle/>
          <a:p>
            <a:pPr marL="36576" indent="0">
              <a:buNone/>
            </a:pPr>
            <a:r>
              <a:rPr lang="uk-UA" dirty="0"/>
              <a:t>№ </a:t>
            </a:r>
            <a:r>
              <a:rPr lang="en-US" dirty="0"/>
              <a:t>8</a:t>
            </a:r>
            <a:r>
              <a:rPr lang="uk-UA" dirty="0"/>
              <a:t>  </a:t>
            </a:r>
            <a:r>
              <a:rPr lang="en-US" dirty="0">
                <a:solidFill>
                  <a:srgbClr val="FFFF00"/>
                </a:solidFill>
                <a:effectLst/>
                <a:ea typeface="Times New Roman" panose="02020603050405020304" pitchFamily="18" charset="0"/>
                <a:cs typeface="Times New Roman" panose="02020603050405020304" pitchFamily="18" charset="0"/>
              </a:rPr>
              <a:t>Ask</a:t>
            </a:r>
            <a:r>
              <a:rPr lang="en-US" spc="-60"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questions</a:t>
            </a:r>
            <a:r>
              <a:rPr lang="en-US" spc="-55"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using</a:t>
            </a:r>
            <a:r>
              <a:rPr lang="en-US" spc="-55"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the</a:t>
            </a:r>
            <a:r>
              <a:rPr lang="en-US" spc="-60"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words</a:t>
            </a:r>
            <a:r>
              <a:rPr lang="en-US" spc="-55"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in</a:t>
            </a:r>
            <a:r>
              <a:rPr lang="en-US" spc="-55"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brackets.</a:t>
            </a:r>
            <a:r>
              <a:rPr lang="en-US" spc="160"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Use</a:t>
            </a:r>
            <a:r>
              <a:rPr lang="en-US" spc="-55"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the</a:t>
            </a:r>
            <a:r>
              <a:rPr lang="en-US" spc="-55"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present</a:t>
            </a:r>
            <a:r>
              <a:rPr lang="en-US" spc="-60"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perfect</a:t>
            </a:r>
            <a:r>
              <a:rPr lang="en-US" spc="-55"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simple</a:t>
            </a:r>
            <a:r>
              <a:rPr lang="en-US" spc="-55"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(have/has</a:t>
            </a:r>
            <a:r>
              <a:rPr lang="en-US" spc="-95"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done)</a:t>
            </a:r>
            <a:r>
              <a:rPr lang="en-US" spc="-55"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or</a:t>
            </a:r>
            <a:r>
              <a:rPr lang="en-US" spc="-260"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continuous</a:t>
            </a:r>
            <a:r>
              <a:rPr lang="en-US" spc="-60"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(have/has</a:t>
            </a:r>
            <a:r>
              <a:rPr lang="en-US" spc="-95"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been</a:t>
            </a:r>
            <a:r>
              <a:rPr lang="en-US" spc="-95"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doing).</a:t>
            </a:r>
            <a:endParaRPr lang="uk-UA" dirty="0">
              <a:solidFill>
                <a:srgbClr val="FFFF00"/>
              </a:solidFill>
              <a:effectLst/>
              <a:ea typeface="Times New Roman" panose="02020603050405020304" pitchFamily="18" charset="0"/>
              <a:cs typeface="Times New Roman" panose="02020603050405020304" pitchFamily="18" charset="0"/>
            </a:endParaRPr>
          </a:p>
          <a:p>
            <a:pPr marL="36576" indent="0">
              <a:buNone/>
            </a:pPr>
            <a:br>
              <a:rPr lang="en-US" dirty="0">
                <a:solidFill>
                  <a:srgbClr val="FFFF00"/>
                </a:solidFill>
              </a:rPr>
            </a:br>
            <a:r>
              <a:rPr lang="en-US" dirty="0"/>
              <a:t>1. You have a friend who is learning Arabic. You ask:</a:t>
            </a:r>
          </a:p>
          <a:p>
            <a:pPr marL="36576" indent="0">
              <a:buNone/>
            </a:pPr>
            <a:r>
              <a:rPr lang="en-US" dirty="0"/>
              <a:t>(how long / learn / Arabic?) </a:t>
            </a:r>
            <a:r>
              <a:rPr lang="en-US" i="1" dirty="0"/>
              <a:t>How long have you been learning Arabic?</a:t>
            </a:r>
          </a:p>
          <a:p>
            <a:pPr marL="36576" indent="0">
              <a:buNone/>
            </a:pPr>
            <a:r>
              <a:rPr lang="en-US" dirty="0"/>
              <a:t>2. You have just arrived to meet a friend. She is waiting for you. You ask:</a:t>
            </a:r>
          </a:p>
          <a:p>
            <a:pPr marL="36576" indent="0">
              <a:buNone/>
            </a:pPr>
            <a:r>
              <a:rPr lang="en-US" dirty="0"/>
              <a:t>(wait / long?) Have___________________________</a:t>
            </a:r>
          </a:p>
          <a:p>
            <a:pPr marL="36576" indent="0">
              <a:buNone/>
            </a:pPr>
            <a:r>
              <a:rPr lang="en-US" dirty="0"/>
              <a:t>3. You see somebody fishing by the river. You ask:</a:t>
            </a:r>
          </a:p>
          <a:p>
            <a:pPr marL="36576" indent="0">
              <a:buNone/>
            </a:pPr>
            <a:r>
              <a:rPr lang="en-US" dirty="0"/>
              <a:t>(catch / any fish?)___________________________</a:t>
            </a:r>
          </a:p>
          <a:p>
            <a:pPr marL="36576" indent="0">
              <a:buNone/>
            </a:pPr>
            <a:r>
              <a:rPr lang="en-US" dirty="0"/>
              <a:t>4. Some friends of yours are having a party next week. You ask:</a:t>
            </a:r>
          </a:p>
          <a:p>
            <a:pPr marL="36576" indent="0">
              <a:buNone/>
            </a:pPr>
            <a:r>
              <a:rPr lang="en-US" dirty="0"/>
              <a:t>(how many people / invite?)___________________</a:t>
            </a:r>
          </a:p>
          <a:p>
            <a:pPr marL="36576" indent="0">
              <a:buNone/>
            </a:pPr>
            <a:r>
              <a:rPr lang="en-US" dirty="0"/>
              <a:t>5. A friend of yours is a teacher. You ask:</a:t>
            </a:r>
          </a:p>
          <a:p>
            <a:pPr marL="36576" indent="0">
              <a:buNone/>
            </a:pPr>
            <a:r>
              <a:rPr lang="en-US" dirty="0"/>
              <a:t>(how long / teach?)____________________</a:t>
            </a:r>
          </a:p>
          <a:p>
            <a:pPr marL="36576" indent="0">
              <a:buNone/>
            </a:pPr>
            <a:r>
              <a:rPr lang="en-US" dirty="0"/>
              <a:t>6. You meet somebody who is a writer. You ask:</a:t>
            </a:r>
          </a:p>
          <a:p>
            <a:pPr marL="36576" indent="0">
              <a:buNone/>
            </a:pPr>
            <a:r>
              <a:rPr lang="en-US" dirty="0"/>
              <a:t>(how many books / write?)____________________</a:t>
            </a:r>
          </a:p>
          <a:p>
            <a:pPr marL="36576" indent="0">
              <a:buNone/>
            </a:pPr>
            <a:r>
              <a:rPr lang="en-US" dirty="0"/>
              <a:t>(how long / write / books?)____________________</a:t>
            </a:r>
          </a:p>
          <a:p>
            <a:pPr marL="36576" indent="0">
              <a:buNone/>
            </a:pPr>
            <a:r>
              <a:rPr lang="en-US" dirty="0"/>
              <a:t>7. A friend of yours is saving money to go on a world trip. You ask:</a:t>
            </a:r>
          </a:p>
          <a:p>
            <a:pPr marL="36576" indent="0">
              <a:buNone/>
            </a:pPr>
            <a:r>
              <a:rPr lang="en-US" dirty="0"/>
              <a:t>(how long / save?)________________________</a:t>
            </a:r>
          </a:p>
          <a:p>
            <a:pPr marL="36576" indent="0">
              <a:buNone/>
            </a:pPr>
            <a:r>
              <a:rPr lang="en-US" dirty="0"/>
              <a:t>(how much money / save?)____________________</a:t>
            </a:r>
            <a:br>
              <a:rPr lang="en-US" dirty="0"/>
            </a:br>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Объект 5"/>
          <p:cNvPicPr>
            <a:picLocks noGrp="1" noChangeAspect="1"/>
          </p:cNvPicPr>
          <p:nvPr>
            <p:ph idx="1"/>
          </p:nvPr>
        </p:nvPicPr>
        <p:blipFill>
          <a:blip r:embed="rId2"/>
          <a:stretch>
            <a:fillRect/>
          </a:stretch>
        </p:blipFill>
        <p:spPr>
          <a:xfrm>
            <a:off x="0" y="31282"/>
            <a:ext cx="9144000" cy="6826718"/>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fontScale="90000"/>
          </a:bodyPr>
          <a:lstStyle/>
          <a:p>
            <a:r>
              <a:rPr lang="ru-RU" b="1" i="1" dirty="0" err="1">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1(2 год.)</a:t>
            </a:r>
          </a:p>
        </p:txBody>
      </p:sp>
      <p:sp>
        <p:nvSpPr>
          <p:cNvPr id="3" name="Содержимое 2"/>
          <p:cNvSpPr>
            <a:spLocks noGrp="1"/>
          </p:cNvSpPr>
          <p:nvPr>
            <p:ph idx="1"/>
          </p:nvPr>
        </p:nvSpPr>
        <p:spPr>
          <a:xfrm>
            <a:off x="714348" y="3286124"/>
            <a:ext cx="7467600" cy="2114552"/>
          </a:xfrm>
        </p:spPr>
        <p:txBody>
          <a:bodyPr>
            <a:noAutofit/>
          </a:bodyPr>
          <a:lstStyle/>
          <a:p>
            <a:pPr marL="107309" indent="0" algn="ctr">
              <a:lnSpc>
                <a:spcPct val="115000"/>
              </a:lnSpc>
              <a:spcAft>
                <a:spcPts val="1000"/>
              </a:spcAft>
              <a:buNone/>
            </a:pPr>
            <a:r>
              <a:rPr lang="en-US" sz="3600" b="1" dirty="0">
                <a:effectLst/>
                <a:latin typeface="Times New Roman" panose="02020603050405020304" pitchFamily="18" charset="0"/>
                <a:ea typeface="Times New Roman" panose="02020603050405020304" pitchFamily="18" charset="0"/>
                <a:cs typeface="Times New Roman" panose="02020603050405020304" pitchFamily="18" charset="0"/>
              </a:rPr>
              <a:t>Tourism. Present Perfect Continuous.»  Grammar revision</a:t>
            </a:r>
            <a:endParaRPr lang="uk-UA" sz="3600" b="1" dirty="0">
              <a:effectLst/>
              <a:latin typeface="Calibri" panose="020F0502020204030204" pitchFamily="34" charset="0"/>
              <a:ea typeface="Times New Roman" panose="02020603050405020304" pitchFamily="18" charset="0"/>
              <a:cs typeface="Times New Roman" panose="02020603050405020304" pitchFamily="18" charset="0"/>
            </a:endParaRPr>
          </a:p>
          <a:p>
            <a:pPr marL="36576" indent="0">
              <a:buNone/>
            </a:pPr>
            <a:endParaRPr lang="ru-RU" sz="3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Objectives:</a:t>
            </a:r>
            <a:endParaRPr lang="ru-RU" dirty="0"/>
          </a:p>
        </p:txBody>
      </p:sp>
      <p:sp>
        <p:nvSpPr>
          <p:cNvPr id="3" name="Содержимое 2"/>
          <p:cNvSpPr>
            <a:spLocks noGrp="1"/>
          </p:cNvSpPr>
          <p:nvPr>
            <p:ph idx="1"/>
          </p:nvPr>
        </p:nvSpPr>
        <p:spPr/>
        <p:txBody>
          <a:bodyPr>
            <a:normAutofit fontScale="62500" lnSpcReduction="20000"/>
          </a:bodyPr>
          <a:lstStyle/>
          <a:p>
            <a:pPr>
              <a:lnSpc>
                <a:spcPct val="115000"/>
              </a:lnSpc>
              <a:spcAft>
                <a:spcPts val="1000"/>
              </a:spcAft>
              <a:tabLst>
                <a:tab pos="180340" algn="l"/>
              </a:tabLst>
            </a:pPr>
            <a:r>
              <a:rPr lang="en-US" sz="2900" dirty="0">
                <a:effectLst/>
                <a:latin typeface="+mn-lt"/>
                <a:ea typeface="Times New Roman" panose="02020603050405020304" pitchFamily="18" charset="0"/>
                <a:cs typeface="Times New Roman" panose="02020603050405020304" pitchFamily="18" charset="0"/>
              </a:rPr>
              <a:t>-	to learn new vocabulary;</a:t>
            </a:r>
            <a:endParaRPr lang="uk-UA" sz="29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2900" dirty="0">
                <a:effectLst/>
                <a:latin typeface="+mn-lt"/>
                <a:ea typeface="Times New Roman" panose="02020603050405020304" pitchFamily="18" charset="0"/>
                <a:cs typeface="Times New Roman" panose="02020603050405020304" pitchFamily="18" charset="0"/>
              </a:rPr>
              <a:t> -   to practice grammar structures;</a:t>
            </a:r>
            <a:endParaRPr lang="uk-UA" sz="29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2900" dirty="0">
                <a:effectLst/>
                <a:latin typeface="+mn-lt"/>
                <a:ea typeface="Times New Roman" panose="02020603050405020304" pitchFamily="18" charset="0"/>
                <a:cs typeface="Times New Roman" panose="02020603050405020304" pitchFamily="18" charset="0"/>
              </a:rPr>
              <a:t>-	to enable </a:t>
            </a:r>
            <a:r>
              <a:rPr lang="en-US" sz="2900" dirty="0" err="1">
                <a:effectLst/>
                <a:latin typeface="+mn-lt"/>
                <a:ea typeface="Times New Roman" panose="02020603050405020304" pitchFamily="18" charset="0"/>
                <a:cs typeface="Times New Roman" panose="02020603050405020304" pitchFamily="18" charset="0"/>
              </a:rPr>
              <a:t>st’s</a:t>
            </a:r>
            <a:r>
              <a:rPr lang="en-US" sz="2900" dirty="0">
                <a:effectLst/>
                <a:latin typeface="+mn-lt"/>
                <a:ea typeface="Times New Roman" panose="02020603050405020304" pitchFamily="18" charset="0"/>
                <a:cs typeface="Times New Roman" panose="02020603050405020304" pitchFamily="18" charset="0"/>
              </a:rPr>
              <a:t> to talk and write on the topic;</a:t>
            </a:r>
            <a:endParaRPr lang="uk-UA" sz="29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2900" dirty="0">
                <a:effectLst/>
                <a:latin typeface="+mn-lt"/>
                <a:ea typeface="Times New Roman" panose="02020603050405020304" pitchFamily="18" charset="0"/>
                <a:cs typeface="Times New Roman" panose="02020603050405020304" pitchFamily="18" charset="0"/>
              </a:rPr>
              <a:t>-	to </a:t>
            </a:r>
            <a:r>
              <a:rPr lang="en-US" sz="2900" dirty="0" err="1">
                <a:effectLst/>
                <a:latin typeface="+mn-lt"/>
                <a:ea typeface="Times New Roman" panose="02020603050405020304" pitchFamily="18" charset="0"/>
                <a:cs typeface="Times New Roman" panose="02020603050405020304" pitchFamily="18" charset="0"/>
              </a:rPr>
              <a:t>instil</a:t>
            </a:r>
            <a:r>
              <a:rPr lang="en-US" sz="2900" dirty="0">
                <a:effectLst/>
                <a:latin typeface="+mn-lt"/>
                <a:ea typeface="Times New Roman" panose="02020603050405020304" pitchFamily="18" charset="0"/>
                <a:cs typeface="Times New Roman" panose="02020603050405020304" pitchFamily="18" charset="0"/>
              </a:rPr>
              <a:t> the idea that learning languages is necessary and essential;</a:t>
            </a:r>
            <a:endParaRPr lang="uk-UA" sz="29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2900" dirty="0">
                <a:effectLst/>
                <a:latin typeface="+mn-lt"/>
                <a:ea typeface="Times New Roman" panose="02020603050405020304" pitchFamily="18" charset="0"/>
                <a:cs typeface="Times New Roman" panose="02020603050405020304" pitchFamily="18" charset="0"/>
              </a:rPr>
              <a:t>-	to encourage </a:t>
            </a:r>
            <a:r>
              <a:rPr lang="en-US" sz="2900" dirty="0" err="1">
                <a:effectLst/>
                <a:latin typeface="+mn-lt"/>
                <a:ea typeface="Times New Roman" panose="02020603050405020304" pitchFamily="18" charset="0"/>
                <a:cs typeface="Times New Roman" panose="02020603050405020304" pitchFamily="18" charset="0"/>
              </a:rPr>
              <a:t>st’s</a:t>
            </a:r>
            <a:r>
              <a:rPr lang="en-US" sz="2900" dirty="0">
                <a:effectLst/>
                <a:latin typeface="+mn-lt"/>
                <a:ea typeface="Times New Roman" panose="02020603050405020304" pitchFamily="18" charset="0"/>
                <a:cs typeface="Times New Roman" panose="02020603050405020304" pitchFamily="18" charset="0"/>
              </a:rPr>
              <a:t> to go on learning English at the next level;</a:t>
            </a:r>
            <a:endParaRPr lang="uk-UA" sz="29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2900" dirty="0">
                <a:effectLst/>
                <a:latin typeface="+mn-lt"/>
                <a:ea typeface="Times New Roman" panose="02020603050405020304" pitchFamily="18" charset="0"/>
                <a:cs typeface="Times New Roman" panose="02020603050405020304" pitchFamily="18" charset="0"/>
              </a:rPr>
              <a:t>-	to lay the foundations for future study in terms to basic structures, lexis, language functions and basic study</a:t>
            </a:r>
            <a:endParaRPr lang="uk-UA" sz="2900" dirty="0">
              <a:effectLst/>
              <a:latin typeface="+mn-lt"/>
              <a:ea typeface="Times New Roman" panose="02020603050405020304" pitchFamily="18" charset="0"/>
              <a:cs typeface="Times New Roman" panose="02020603050405020304" pitchFamily="18" charset="0"/>
            </a:endParaRPr>
          </a:p>
          <a:p>
            <a:pPr>
              <a:buFontTx/>
              <a:buChar char="-"/>
            </a:pPr>
            <a:endParaRPr lang="ru-RU" dirty="0">
              <a:latin typeface="+mn-l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Plan:</a:t>
            </a:r>
            <a:endParaRPr lang="ru-RU" dirty="0"/>
          </a:p>
        </p:txBody>
      </p:sp>
      <p:sp>
        <p:nvSpPr>
          <p:cNvPr id="3" name="Содержимое 2"/>
          <p:cNvSpPr>
            <a:spLocks noGrp="1"/>
          </p:cNvSpPr>
          <p:nvPr>
            <p:ph idx="1"/>
          </p:nvPr>
        </p:nvSpPr>
        <p:spPr>
          <a:xfrm>
            <a:off x="457200" y="1600200"/>
            <a:ext cx="8329642" cy="5114948"/>
          </a:xfrm>
        </p:spPr>
        <p:txBody>
          <a:bodyPr>
            <a:normAutofit/>
          </a:bodyPr>
          <a:lstStyle/>
          <a:p>
            <a:pPr marL="342900" lvl="0" indent="-342900">
              <a:lnSpc>
                <a:spcPct val="115000"/>
              </a:lnSpc>
              <a:buFont typeface="+mj-lt"/>
              <a:buAutoNum type="arabicPeriod"/>
            </a:pPr>
            <a:r>
              <a:rPr lang="en-US" sz="1600" dirty="0">
                <a:effectLst/>
                <a:latin typeface="+mn-lt"/>
                <a:ea typeface="Times New Roman" panose="02020603050405020304" pitchFamily="18" charset="0"/>
                <a:cs typeface="Times New Roman" panose="02020603050405020304" pitchFamily="18" charset="0"/>
              </a:rPr>
              <a:t>Vocabulary activity.</a:t>
            </a:r>
            <a:endParaRPr lang="uk-UA" sz="16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buFont typeface="+mj-lt"/>
              <a:buAutoNum type="arabicPeriod"/>
              <a:tabLst>
                <a:tab pos="180340" algn="l"/>
              </a:tabLst>
            </a:pPr>
            <a:r>
              <a:rPr lang="en-US" sz="1600" dirty="0">
                <a:effectLst/>
                <a:latin typeface="+mn-lt"/>
                <a:ea typeface="Times New Roman" panose="02020603050405020304" pitchFamily="18" charset="0"/>
                <a:cs typeface="Times New Roman" panose="02020603050405020304" pitchFamily="18" charset="0"/>
              </a:rPr>
              <a:t>Discussing of the Tourism. Present Perfect Continuous.»  Grammar revision</a:t>
            </a:r>
            <a:endParaRPr lang="uk-UA" sz="16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buFont typeface="+mj-lt"/>
              <a:buAutoNum type="arabicPeriod"/>
            </a:pPr>
            <a:r>
              <a:rPr lang="en-US" sz="1600" dirty="0">
                <a:effectLst/>
                <a:latin typeface="+mn-lt"/>
                <a:ea typeface="Times New Roman" panose="02020603050405020304" pitchFamily="18" charset="0"/>
                <a:cs typeface="Times New Roman" panose="02020603050405020304" pitchFamily="18" charset="0"/>
              </a:rPr>
              <a:t>Listening, reading, writing, speaking.</a:t>
            </a:r>
            <a:endParaRPr lang="uk-UA" sz="16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buFont typeface="+mj-lt"/>
              <a:buAutoNum type="arabicPeriod"/>
            </a:pPr>
            <a:r>
              <a:rPr lang="en-US" sz="1600" dirty="0">
                <a:effectLst/>
                <a:latin typeface="+mn-lt"/>
                <a:ea typeface="Times New Roman" panose="02020603050405020304" pitchFamily="18" charset="0"/>
                <a:cs typeface="Times New Roman" panose="02020603050405020304" pitchFamily="18" charset="0"/>
              </a:rPr>
              <a:t>Grammar activity.</a:t>
            </a:r>
            <a:endParaRPr lang="uk-UA" sz="16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Font typeface="+mj-lt"/>
              <a:buAutoNum type="arabicPeriod"/>
            </a:pPr>
            <a:r>
              <a:rPr lang="en-US" sz="1600" dirty="0">
                <a:effectLst/>
                <a:latin typeface="+mn-lt"/>
                <a:ea typeface="Times New Roman" panose="02020603050405020304" pitchFamily="18" charset="0"/>
                <a:cs typeface="Times New Roman" panose="02020603050405020304" pitchFamily="18" charset="0"/>
              </a:rPr>
              <a:t>Communicative activities :</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        Task 1. Give the English equivalents the following words and word combinations.</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         Task 2. Answer the questions to the text.</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         Task 3. Fill in the blanks with the necessary words from the active vocabulary. </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         Task 4. Complete the following sentences.</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         Task 5. Put in the right order. The underlined word is the beginning of the sentence.</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          Task 6. Translate the following sentences into English.</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Home task: Reading an additional text on the topic </a:t>
            </a:r>
            <a:endParaRPr lang="uk-UA" sz="1600" dirty="0">
              <a:effectLst/>
              <a:latin typeface="+mn-lt"/>
              <a:ea typeface="Times New Roman" panose="02020603050405020304" pitchFamily="18" charset="0"/>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References:</a:t>
            </a:r>
            <a:endParaRPr lang="ru-RU" dirty="0"/>
          </a:p>
        </p:txBody>
      </p:sp>
      <p:sp>
        <p:nvSpPr>
          <p:cNvPr id="3" name="Содержимое 2"/>
          <p:cNvSpPr>
            <a:spLocks noGrp="1"/>
          </p:cNvSpPr>
          <p:nvPr>
            <p:ph idx="1"/>
          </p:nvPr>
        </p:nvSpPr>
        <p:spPr>
          <a:xfrm>
            <a:off x="179512" y="1196752"/>
            <a:ext cx="8856984" cy="5446958"/>
          </a:xfrm>
        </p:spPr>
        <p:txBody>
          <a:bodyPr>
            <a:noAutofit/>
          </a:bodyPr>
          <a:lstStyle/>
          <a:p>
            <a:pPr marL="342900" lvl="0" indent="-342900">
              <a:lnSpc>
                <a:spcPct val="115000"/>
              </a:lnSpc>
              <a:spcAft>
                <a:spcPts val="1000"/>
              </a:spcAft>
              <a:buSzPts val="1400"/>
              <a:buFont typeface="Times New Roman" panose="02020603050405020304" pitchFamily="18" charset="0"/>
              <a:buAutoNum type="arabicPeriod"/>
              <a:tabLst>
                <a:tab pos="1123315" algn="l"/>
              </a:tabLst>
            </a:pPr>
            <a:r>
              <a:rPr lang="en-US" sz="1200" dirty="0" err="1">
                <a:effectLst/>
                <a:latin typeface="+mn-lt"/>
                <a:ea typeface="Times New Roman" panose="02020603050405020304" pitchFamily="18" charset="0"/>
                <a:cs typeface="Times New Roman" panose="02020603050405020304" pitchFamily="18" charset="0"/>
              </a:rPr>
              <a:t>Волошина</a:t>
            </a:r>
            <a:r>
              <a:rPr lang="en-US" sz="1200" dirty="0">
                <a:effectLst/>
                <a:latin typeface="+mn-lt"/>
                <a:ea typeface="Times New Roman" panose="02020603050405020304" pitchFamily="18" charset="0"/>
                <a:cs typeface="Times New Roman" panose="02020603050405020304" pitchFamily="18" charset="0"/>
              </a:rPr>
              <a:t> О.В., English for Computer Science Students: </a:t>
            </a:r>
            <a:r>
              <a:rPr lang="en-US" sz="1200" dirty="0" err="1">
                <a:effectLst/>
                <a:latin typeface="+mn-lt"/>
                <a:ea typeface="Times New Roman" panose="02020603050405020304" pitchFamily="18" charset="0"/>
                <a:cs typeface="Times New Roman" panose="02020603050405020304" pitchFamily="18" charset="0"/>
              </a:rPr>
              <a:t>Методичні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рекомендації</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для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практичних</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занять</a:t>
            </a:r>
            <a:r>
              <a:rPr lang="en-US" sz="1200" dirty="0">
                <a:effectLst/>
                <a:latin typeface="+mn-lt"/>
                <a:ea typeface="Times New Roman" panose="02020603050405020304" pitchFamily="18" charset="0"/>
                <a:cs typeface="Times New Roman" panose="02020603050405020304" pitchFamily="18" charset="0"/>
              </a:rPr>
              <a:t> з </a:t>
            </a:r>
            <a:r>
              <a:rPr lang="en-US" sz="1200" dirty="0" err="1">
                <a:effectLst/>
                <a:latin typeface="+mn-lt"/>
                <a:ea typeface="Times New Roman" panose="02020603050405020304" pitchFamily="18" charset="0"/>
                <a:cs typeface="Times New Roman" panose="02020603050405020304" pitchFamily="18" charset="0"/>
              </a:rPr>
              <a:t>дисципліни</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Іноземна</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мова</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для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студентів</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денної</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форми</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навчання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першого</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бакалаврського</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освітнього</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рівня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галузі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знань</a:t>
            </a:r>
            <a:r>
              <a:rPr lang="en-US" sz="1200" dirty="0">
                <a:effectLst/>
                <a:latin typeface="+mn-lt"/>
                <a:ea typeface="Times New Roman" panose="02020603050405020304" pitchFamily="18" charset="0"/>
                <a:cs typeface="Times New Roman" panose="02020603050405020304" pitchFamily="18" charset="0"/>
              </a:rPr>
              <a:t> 12 «</a:t>
            </a:r>
            <a:r>
              <a:rPr lang="en-US" sz="1200" dirty="0" err="1">
                <a:effectLst/>
                <a:latin typeface="+mn-lt"/>
                <a:ea typeface="Times New Roman" panose="02020603050405020304" pitchFamily="18" charset="0"/>
                <a:cs typeface="Times New Roman" panose="02020603050405020304" pitchFamily="18" charset="0"/>
              </a:rPr>
              <a:t>Інформаційні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технології</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спеціальності</a:t>
            </a:r>
            <a:r>
              <a:rPr lang="en-US" sz="1200" dirty="0">
                <a:effectLst/>
                <a:latin typeface="+mn-lt"/>
                <a:ea typeface="Times New Roman" panose="02020603050405020304" pitchFamily="18" charset="0"/>
                <a:cs typeface="Times New Roman" panose="02020603050405020304" pitchFamily="18" charset="0"/>
              </a:rPr>
              <a:t> 122 «</a:t>
            </a:r>
            <a:r>
              <a:rPr lang="en-US" sz="1200" dirty="0" err="1">
                <a:effectLst/>
                <a:latin typeface="+mn-lt"/>
                <a:ea typeface="Times New Roman" panose="02020603050405020304" pitchFamily="18" charset="0"/>
                <a:cs typeface="Times New Roman" panose="02020603050405020304" pitchFamily="18" charset="0"/>
              </a:rPr>
              <a:t>Комп’ютерні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науки</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Вінниця</a:t>
            </a:r>
            <a:r>
              <a:rPr lang="en-US" sz="1200" dirty="0">
                <a:effectLst/>
                <a:latin typeface="+mn-lt"/>
                <a:ea typeface="Times New Roman" panose="02020603050405020304" pitchFamily="18" charset="0"/>
                <a:cs typeface="Times New Roman" panose="02020603050405020304" pitchFamily="18" charset="0"/>
              </a:rPr>
              <a:t>: ВНАУ, 2023. 73 </a:t>
            </a:r>
            <a:r>
              <a:rPr lang="en-US" sz="1200" dirty="0" err="1">
                <a:effectLst/>
                <a:latin typeface="+mn-lt"/>
                <a:ea typeface="Times New Roman" panose="02020603050405020304" pitchFamily="18" charset="0"/>
                <a:cs typeface="Times New Roman" panose="02020603050405020304" pitchFamily="18" charset="0"/>
              </a:rPr>
              <a:t>ст</a:t>
            </a:r>
            <a:r>
              <a:rPr lang="en-US" sz="1200" dirty="0">
                <a:effectLst/>
                <a:latin typeface="+mn-lt"/>
                <a:ea typeface="Times New Roman" panose="02020603050405020304" pitchFamily="18" charset="0"/>
                <a:cs typeface="Times New Roman" panose="02020603050405020304" pitchFamily="18" charset="0"/>
              </a:rPr>
              <a:t>.</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23315" algn="l"/>
              </a:tabLst>
            </a:pPr>
            <a:r>
              <a:rPr lang="ru-RU" sz="1200" dirty="0" err="1">
                <a:effectLst/>
                <a:latin typeface="+mn-lt"/>
                <a:ea typeface="Times New Roman" panose="02020603050405020304" pitchFamily="18" charset="0"/>
                <a:cs typeface="Times New Roman" panose="02020603050405020304" pitchFamily="18" charset="0"/>
              </a:rPr>
              <a:t>Кравець</a:t>
            </a:r>
            <a:r>
              <a:rPr lang="ru-RU" sz="1200" spc="5"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Р</a:t>
            </a:r>
            <a:r>
              <a:rPr lang="en-US" sz="1200" dirty="0">
                <a:effectLst/>
                <a:latin typeface="+mn-lt"/>
                <a:ea typeface="Times New Roman" panose="02020603050405020304" pitchFamily="18" charset="0"/>
                <a:cs typeface="Times New Roman" panose="02020603050405020304" pitchFamily="18" charset="0"/>
              </a:rPr>
              <a:t>.</a:t>
            </a:r>
            <a:r>
              <a:rPr lang="ru-RU" sz="1200" dirty="0">
                <a:effectLst/>
                <a:latin typeface="+mn-lt"/>
                <a:ea typeface="Times New Roman" panose="02020603050405020304" pitchFamily="18" charset="0"/>
                <a:cs typeface="Times New Roman" panose="02020603050405020304" pitchFamily="18" charset="0"/>
              </a:rPr>
              <a:t>А</a:t>
            </a:r>
            <a:r>
              <a:rPr lang="en-US" sz="1200" dirty="0">
                <a:effectLst/>
                <a:latin typeface="+mn-lt"/>
                <a:ea typeface="Times New Roman" panose="02020603050405020304" pitchFamily="18" charset="0"/>
                <a:cs typeface="Times New Roman" panose="02020603050405020304" pitchFamily="18" charset="0"/>
              </a:rPr>
              <a:t>.</a:t>
            </a:r>
            <a:r>
              <a:rPr lang="en-US"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Лінгвокраїнознавчі</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аспекти</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викладання</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граматики</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англійської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мови</a:t>
            </a:r>
            <a:r>
              <a:rPr lang="ru-RU" sz="1200" dirty="0">
                <a:effectLst/>
                <a:latin typeface="+mn-lt"/>
                <a:ea typeface="Times New Roman" panose="02020603050405020304" pitchFamily="18" charset="0"/>
                <a:cs typeface="Times New Roman" panose="02020603050405020304" pitchFamily="18" charset="0"/>
              </a:rPr>
              <a:t> в аграрному ВНЗ</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методичні</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рекомендації</a:t>
            </a:r>
            <a:r>
              <a:rPr lang="en-US" sz="1200" dirty="0">
                <a:effectLst/>
                <a:latin typeface="+mn-lt"/>
                <a:ea typeface="Times New Roman" panose="02020603050405020304" pitchFamily="18" charset="0"/>
                <a:cs typeface="Times New Roman" panose="02020603050405020304" pitchFamily="18" charset="0"/>
              </a:rPr>
              <a:t> / </a:t>
            </a:r>
            <a:r>
              <a:rPr lang="ru-RU" sz="1200" dirty="0">
                <a:effectLst/>
                <a:latin typeface="+mn-lt"/>
                <a:ea typeface="Times New Roman" panose="02020603050405020304" pitchFamily="18" charset="0"/>
                <a:cs typeface="Times New Roman" panose="02020603050405020304" pitchFamily="18" charset="0"/>
              </a:rPr>
              <a:t>Р</a:t>
            </a:r>
            <a:r>
              <a:rPr lang="en-US" sz="1200" dirty="0">
                <a:effectLst/>
                <a:latin typeface="+mn-lt"/>
                <a:ea typeface="Times New Roman" panose="02020603050405020304" pitchFamily="18" charset="0"/>
                <a:cs typeface="Times New Roman" panose="02020603050405020304" pitchFamily="18" charset="0"/>
              </a:rPr>
              <a:t>.</a:t>
            </a:r>
            <a:r>
              <a:rPr lang="ru-RU" sz="1200" dirty="0">
                <a:effectLst/>
                <a:latin typeface="+mn-lt"/>
                <a:ea typeface="Times New Roman" panose="02020603050405020304" pitchFamily="18" charset="0"/>
                <a:cs typeface="Times New Roman" panose="02020603050405020304" pitchFamily="18" charset="0"/>
              </a:rPr>
              <a:t>А</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Кравець</a:t>
            </a:r>
            <a:r>
              <a:rPr lang="en-US" sz="1200" dirty="0">
                <a:effectLst/>
                <a:latin typeface="+mn-lt"/>
                <a:ea typeface="Times New Roman" panose="02020603050405020304" pitchFamily="18" charset="0"/>
                <a:cs typeface="Times New Roman" panose="02020603050405020304" pitchFamily="18" charset="0"/>
              </a:rPr>
              <a:t>. –</a:t>
            </a:r>
            <a:r>
              <a:rPr lang="en-US"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Вінниця</a:t>
            </a:r>
            <a:r>
              <a:rPr lang="ru-RU" sz="1200" spc="30"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a:t>
            </a:r>
            <a:r>
              <a:rPr lang="en-US" sz="1200" spc="-20"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ВНАУ</a:t>
            </a:r>
            <a:r>
              <a:rPr lang="en-US" sz="1200" dirty="0">
                <a:effectLst/>
                <a:latin typeface="+mn-lt"/>
                <a:ea typeface="Times New Roman" panose="02020603050405020304" pitchFamily="18" charset="0"/>
                <a:cs typeface="Times New Roman" panose="02020603050405020304" pitchFamily="18" charset="0"/>
              </a:rPr>
              <a:t>,</a:t>
            </a:r>
            <a:r>
              <a:rPr lang="en-US" sz="1200" spc="1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2017.</a:t>
            </a:r>
            <a:r>
              <a:rPr lang="en-US" sz="1200" spc="3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a:t>
            </a:r>
            <a:r>
              <a:rPr lang="en-US" sz="1200" spc="10"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62</a:t>
            </a:r>
            <a:r>
              <a:rPr lang="en-US" sz="1200" spc="5"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с</a:t>
            </a:r>
            <a:r>
              <a:rPr lang="en-US" sz="1200" dirty="0">
                <a:effectLst/>
                <a:latin typeface="+mn-lt"/>
                <a:ea typeface="Times New Roman" panose="02020603050405020304" pitchFamily="18" charset="0"/>
                <a:cs typeface="Times New Roman" panose="02020603050405020304" pitchFamily="18" charset="0"/>
              </a:rPr>
              <a:t>.</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23315" algn="l"/>
              </a:tabLst>
            </a:pPr>
            <a:r>
              <a:rPr lang="ru-RU" sz="1200" dirty="0" err="1">
                <a:effectLst/>
                <a:latin typeface="+mn-lt"/>
                <a:ea typeface="Times New Roman" panose="02020603050405020304" pitchFamily="18" charset="0"/>
                <a:cs typeface="Times New Roman" panose="02020603050405020304" pitchFamily="18" charset="0"/>
              </a:rPr>
              <a:t>Ковальова</a:t>
            </a:r>
            <a:r>
              <a:rPr lang="ru-RU" sz="1200" dirty="0">
                <a:effectLst/>
                <a:latin typeface="+mn-lt"/>
                <a:ea typeface="Times New Roman" panose="02020603050405020304" pitchFamily="18" charset="0"/>
                <a:cs typeface="Times New Roman" panose="02020603050405020304" pitchFamily="18" charset="0"/>
              </a:rPr>
              <a:t> К</a:t>
            </a:r>
            <a:r>
              <a:rPr lang="en-US" sz="1200"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В</a:t>
            </a:r>
            <a:r>
              <a:rPr lang="en-US" sz="1200"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Волошина О</a:t>
            </a:r>
            <a:r>
              <a:rPr lang="en-US" sz="1200" dirty="0">
                <a:effectLst/>
                <a:latin typeface="+mn-lt"/>
                <a:ea typeface="Times New Roman" panose="02020603050405020304" pitchFamily="18" charset="0"/>
                <a:cs typeface="Times New Roman" panose="02020603050405020304" pitchFamily="18" charset="0"/>
              </a:rPr>
              <a:t>.</a:t>
            </a:r>
            <a:r>
              <a:rPr lang="ru-RU" sz="1200" dirty="0">
                <a:effectLst/>
                <a:latin typeface="+mn-lt"/>
                <a:ea typeface="Times New Roman" panose="02020603050405020304" pitchFamily="18" charset="0"/>
                <a:cs typeface="Times New Roman" panose="02020603050405020304" pitchFamily="18" charset="0"/>
              </a:rPr>
              <a:t>В </a:t>
            </a:r>
            <a:r>
              <a:rPr lang="ru-RU" sz="1200" dirty="0" err="1">
                <a:effectLst/>
                <a:latin typeface="+mn-lt"/>
                <a:ea typeface="Times New Roman" panose="02020603050405020304" pitchFamily="18" charset="0"/>
                <a:cs typeface="Times New Roman" panose="02020603050405020304" pitchFamily="18" charset="0"/>
              </a:rPr>
              <a:t>Англійська</a:t>
            </a:r>
            <a:r>
              <a:rPr lang="ru-RU" sz="1200" dirty="0">
                <a:effectLst/>
                <a:latin typeface="+mn-lt"/>
                <a:ea typeface="Times New Roman" panose="02020603050405020304" pitchFamily="18" charset="0"/>
                <a:cs typeface="Times New Roman" panose="02020603050405020304" pitchFamily="18" charset="0"/>
              </a:rPr>
              <a:t> мова</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Методичні</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вказівки</a:t>
            </a:r>
            <a:r>
              <a:rPr lang="ru-RU" sz="1200" dirty="0">
                <a:effectLst/>
                <a:latin typeface="+mn-lt"/>
                <a:ea typeface="Times New Roman" panose="02020603050405020304" pitchFamily="18" charset="0"/>
                <a:cs typeface="Times New Roman" panose="02020603050405020304" pitchFamily="18" charset="0"/>
              </a:rPr>
              <a:t> для </a:t>
            </a:r>
            <a:r>
              <a:rPr lang="ru-RU" sz="1200" dirty="0" err="1">
                <a:effectLst/>
                <a:latin typeface="+mn-lt"/>
                <a:ea typeface="Times New Roman" panose="02020603050405020304" pitchFamily="18" charset="0"/>
                <a:cs typeface="Times New Roman" panose="02020603050405020304" pitchFamily="18" charset="0"/>
              </a:rPr>
              <a:t>практичних</a:t>
            </a:r>
            <a:r>
              <a:rPr lang="ru-RU" sz="1200" dirty="0">
                <a:effectLst/>
                <a:latin typeface="+mn-lt"/>
                <a:ea typeface="Times New Roman" panose="02020603050405020304" pitchFamily="18" charset="0"/>
                <a:cs typeface="Times New Roman" panose="02020603050405020304" pitchFamily="18" charset="0"/>
              </a:rPr>
              <a:t> занять та </a:t>
            </a:r>
            <a:r>
              <a:rPr lang="ru-RU" sz="1200" dirty="0" err="1">
                <a:effectLst/>
                <a:latin typeface="+mn-lt"/>
                <a:ea typeface="Times New Roman" panose="02020603050405020304" pitchFamily="18" charset="0"/>
                <a:cs typeface="Times New Roman" panose="02020603050405020304" pitchFamily="18" charset="0"/>
              </a:rPr>
              <a:t>самостійної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роботи</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студентів</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денної</a:t>
            </a:r>
            <a:r>
              <a:rPr lang="ru-RU" sz="1200" dirty="0">
                <a:effectLst/>
                <a:latin typeface="+mn-lt"/>
                <a:ea typeface="Times New Roman" panose="02020603050405020304" pitchFamily="18" charset="0"/>
                <a:cs typeface="Times New Roman" panose="02020603050405020304" pitchFamily="18" charset="0"/>
              </a:rPr>
              <a:t> та </a:t>
            </a:r>
            <a:r>
              <a:rPr lang="ru-RU" sz="1200" dirty="0" err="1">
                <a:effectLst/>
                <a:latin typeface="+mn-lt"/>
                <a:ea typeface="Times New Roman" panose="02020603050405020304" pitchFamily="18" charset="0"/>
                <a:cs typeface="Times New Roman" panose="02020603050405020304" pitchFamily="18" charset="0"/>
              </a:rPr>
              <a:t>заочної</a:t>
            </a:r>
            <a:r>
              <a:rPr lang="ru-RU" sz="1200" dirty="0">
                <a:effectLst/>
                <a:latin typeface="+mn-lt"/>
                <a:ea typeface="Times New Roman" panose="02020603050405020304" pitchFamily="18" charset="0"/>
                <a:cs typeface="Times New Roman" panose="02020603050405020304" pitchFamily="18" charset="0"/>
              </a:rPr>
              <a:t> форм </a:t>
            </a:r>
            <a:r>
              <a:rPr lang="ru-RU" sz="1200" dirty="0" err="1">
                <a:effectLst/>
                <a:latin typeface="+mn-lt"/>
                <a:ea typeface="Times New Roman" panose="02020603050405020304" pitchFamily="18" charset="0"/>
                <a:cs typeface="Times New Roman" panose="02020603050405020304" pitchFamily="18" charset="0"/>
              </a:rPr>
              <a:t>навчання</a:t>
            </a:r>
            <a:r>
              <a:rPr lang="ru-RU" sz="1200" dirty="0">
                <a:effectLst/>
                <a:latin typeface="+mn-lt"/>
                <a:ea typeface="Times New Roman" panose="02020603050405020304" pitchFamily="18" charset="0"/>
                <a:cs typeface="Times New Roman" panose="02020603050405020304" pitchFamily="18" charset="0"/>
              </a:rPr>
              <a:t> з </a:t>
            </a:r>
            <a:r>
              <a:rPr lang="ru-RU" sz="1200" dirty="0" err="1">
                <a:effectLst/>
                <a:latin typeface="+mn-lt"/>
                <a:ea typeface="Times New Roman" panose="02020603050405020304" pitchFamily="18" charset="0"/>
                <a:cs typeface="Times New Roman" panose="02020603050405020304" pitchFamily="18" charset="0"/>
              </a:rPr>
              <a:t>іноземної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мови</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спеціальності</a:t>
            </a:r>
            <a:r>
              <a:rPr lang="en-US" sz="1200" dirty="0">
                <a:effectLst/>
                <a:latin typeface="+mn-lt"/>
                <a:ea typeface="Times New Roman" panose="02020603050405020304" pitchFamily="18" charset="0"/>
                <a:cs typeface="Times New Roman" panose="02020603050405020304" pitchFamily="18" charset="0"/>
              </a:rPr>
              <a:t> 075 «</a:t>
            </a:r>
            <a:r>
              <a:rPr lang="ru-RU" sz="1200" dirty="0">
                <a:effectLst/>
                <a:latin typeface="+mn-lt"/>
                <a:ea typeface="Times New Roman" panose="02020603050405020304" pitchFamily="18" charset="0"/>
                <a:cs typeface="Times New Roman" panose="02020603050405020304" pitchFamily="18" charset="0"/>
              </a:rPr>
              <a:t>Маркетинг</a:t>
            </a:r>
            <a:r>
              <a:rPr lang="en-US" sz="1200" dirty="0">
                <a:effectLst/>
                <a:latin typeface="+mn-lt"/>
                <a:ea typeface="Times New Roman" panose="02020603050405020304" pitchFamily="18" charset="0"/>
                <a:cs typeface="Times New Roman" panose="02020603050405020304" pitchFamily="18" charset="0"/>
              </a:rPr>
              <a:t>», 073 «</a:t>
            </a:r>
            <a:r>
              <a:rPr lang="ru-RU" sz="1200" dirty="0">
                <a:effectLst/>
                <a:latin typeface="+mn-lt"/>
                <a:ea typeface="Times New Roman" panose="02020603050405020304" pitchFamily="18" charset="0"/>
                <a:cs typeface="Times New Roman" panose="02020603050405020304" pitchFamily="18" charset="0"/>
              </a:rPr>
              <a:t>Менеджмент</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галузі</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знань</a:t>
            </a:r>
            <a:r>
              <a:rPr lang="en-US" sz="1200" dirty="0">
                <a:effectLst/>
                <a:latin typeface="+mn-lt"/>
                <a:ea typeface="Times New Roman" panose="02020603050405020304" pitchFamily="18" charset="0"/>
                <a:cs typeface="Times New Roman" panose="02020603050405020304" pitchFamily="18" charset="0"/>
              </a:rPr>
              <a:t> 07 «</a:t>
            </a:r>
            <a:r>
              <a:rPr lang="ru-RU" sz="1200" dirty="0" err="1">
                <a:effectLst/>
                <a:latin typeface="+mn-lt"/>
                <a:ea typeface="Times New Roman" panose="02020603050405020304" pitchFamily="18" charset="0"/>
                <a:cs typeface="Times New Roman" panose="02020603050405020304" pitchFamily="18" charset="0"/>
              </a:rPr>
              <a:t>Управління</a:t>
            </a:r>
            <a:r>
              <a:rPr lang="ru-RU" sz="1200" dirty="0">
                <a:effectLst/>
                <a:latin typeface="+mn-lt"/>
                <a:ea typeface="Times New Roman" panose="02020603050405020304" pitchFamily="18" charset="0"/>
                <a:cs typeface="Times New Roman" panose="02020603050405020304" pitchFamily="18" charset="0"/>
              </a:rPr>
              <a:t> та </a:t>
            </a:r>
            <a:r>
              <a:rPr lang="ru-RU" sz="1200" dirty="0" err="1">
                <a:effectLst/>
                <a:latin typeface="+mn-lt"/>
                <a:ea typeface="Times New Roman" panose="02020603050405020304" pitchFamily="18" charset="0"/>
                <a:cs typeface="Times New Roman" panose="02020603050405020304" pitchFamily="18" charset="0"/>
              </a:rPr>
              <a:t>адміністрування</a:t>
            </a:r>
            <a:r>
              <a:rPr lang="en-US" sz="1200" dirty="0">
                <a:effectLst/>
                <a:latin typeface="+mn-lt"/>
                <a:ea typeface="Times New Roman" panose="02020603050405020304" pitchFamily="18" charset="0"/>
                <a:cs typeface="Times New Roman" panose="02020603050405020304" pitchFamily="18" charset="0"/>
              </a:rPr>
              <a:t>» – </a:t>
            </a:r>
            <a:r>
              <a:rPr lang="ru-RU" sz="1200" dirty="0" err="1">
                <a:effectLst/>
                <a:latin typeface="+mn-lt"/>
                <a:ea typeface="Times New Roman" panose="02020603050405020304" pitchFamily="18" charset="0"/>
                <a:cs typeface="Times New Roman" panose="02020603050405020304" pitchFamily="18" charset="0"/>
              </a:rPr>
              <a:t>Вінниця</a:t>
            </a:r>
            <a:r>
              <a:rPr lang="en-US" sz="1200" dirty="0">
                <a:effectLst/>
                <a:latin typeface="+mn-lt"/>
                <a:ea typeface="Times New Roman" panose="02020603050405020304" pitchFamily="18" charset="0"/>
                <a:cs typeface="Times New Roman" panose="02020603050405020304" pitchFamily="18" charset="0"/>
              </a:rPr>
              <a:t>, 2020. – 100 </a:t>
            </a:r>
            <a:r>
              <a:rPr lang="ru-RU" sz="1200" dirty="0">
                <a:effectLst/>
                <a:latin typeface="+mn-lt"/>
                <a:ea typeface="Times New Roman" panose="02020603050405020304" pitchFamily="18" charset="0"/>
                <a:cs typeface="Times New Roman" panose="02020603050405020304" pitchFamily="18" charset="0"/>
              </a:rPr>
              <a:t>с</a:t>
            </a:r>
            <a:r>
              <a:rPr lang="en-US" sz="1200" dirty="0">
                <a:effectLst/>
                <a:latin typeface="+mn-lt"/>
                <a:ea typeface="Times New Roman" panose="02020603050405020304" pitchFamily="18" charset="0"/>
                <a:cs typeface="Times New Roman" panose="02020603050405020304" pitchFamily="18" charset="0"/>
              </a:rPr>
              <a:t>.</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en-US" sz="1200" dirty="0">
                <a:effectLst/>
                <a:latin typeface="+mn-lt"/>
                <a:ea typeface="Times New Roman" panose="02020603050405020304" pitchFamily="18" charset="0"/>
                <a:cs typeface="Times New Roman" panose="02020603050405020304" pitchFamily="18" charset="0"/>
              </a:rPr>
              <a:t>Modern</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English-Ukrainian</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Dictionary:</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Over</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160,000</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Words</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and</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Expressions / Mykola </a:t>
            </a:r>
            <a:r>
              <a:rPr lang="en-US" sz="1200" dirty="0" err="1">
                <a:effectLst/>
                <a:latin typeface="+mn-lt"/>
                <a:ea typeface="Times New Roman" panose="02020603050405020304" pitchFamily="18" charset="0"/>
                <a:cs typeface="Times New Roman" panose="02020603050405020304" pitchFamily="18" charset="0"/>
              </a:rPr>
              <a:t>Ivanovych</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Balla</a:t>
            </a:r>
            <a:r>
              <a:rPr lang="en-US" sz="1200" dirty="0">
                <a:effectLst/>
                <a:latin typeface="+mn-lt"/>
                <a:ea typeface="Times New Roman" panose="02020603050405020304" pitchFamily="18" charset="0"/>
                <a:cs typeface="Times New Roman" panose="02020603050405020304" pitchFamily="18" charset="0"/>
              </a:rPr>
              <a:t>. – Kyiv: </a:t>
            </a:r>
            <a:r>
              <a:rPr lang="en-US" sz="1200" dirty="0" err="1">
                <a:effectLst/>
                <a:latin typeface="+mn-lt"/>
                <a:ea typeface="Times New Roman" panose="02020603050405020304" pitchFamily="18" charset="0"/>
                <a:cs typeface="Times New Roman" panose="02020603050405020304" pitchFamily="18" charset="0"/>
              </a:rPr>
              <a:t>Chumatskiy</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Shliakh</a:t>
            </a:r>
            <a:r>
              <a:rPr lang="en-US" sz="1200" dirty="0">
                <a:effectLst/>
                <a:latin typeface="+mn-lt"/>
                <a:ea typeface="Times New Roman" panose="02020603050405020304" pitchFamily="18" charset="0"/>
                <a:cs typeface="Times New Roman" panose="02020603050405020304" pitchFamily="18" charset="0"/>
              </a:rPr>
              <a:t> pub., 2007. –</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668 p.</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en-US" sz="1200" dirty="0">
                <a:effectLst/>
                <a:latin typeface="+mn-lt"/>
                <a:ea typeface="Times New Roman" panose="02020603050405020304" pitchFamily="18" charset="0"/>
                <a:cs typeface="Times New Roman" panose="02020603050405020304" pitchFamily="18" charset="0"/>
              </a:rPr>
              <a:t>The Oxford Dictionary of Business World. (2020) //</a:t>
            </a:r>
            <a:r>
              <a:rPr lang="en-US" sz="1200" dirty="0" err="1">
                <a:effectLst/>
                <a:latin typeface="+mn-lt"/>
                <a:ea typeface="Times New Roman" panose="02020603050405020304" pitchFamily="18" charset="0"/>
                <a:cs typeface="Times New Roman" panose="02020603050405020304" pitchFamily="18" charset="0"/>
              </a:rPr>
              <a:t>Gen.Editors</a:t>
            </a:r>
            <a:r>
              <a:rPr lang="en-US" sz="1200" dirty="0">
                <a:effectLst/>
                <a:latin typeface="+mn-lt"/>
                <a:ea typeface="Times New Roman" panose="02020603050405020304" pitchFamily="18" charset="0"/>
                <a:cs typeface="Times New Roman" panose="02020603050405020304" pitchFamily="18" charset="0"/>
              </a:rPr>
              <a:t> Dr Alan Isaacs, </a:t>
            </a:r>
            <a:r>
              <a:rPr lang="en-US" sz="1200" dirty="0" err="1">
                <a:effectLst/>
                <a:latin typeface="+mn-lt"/>
                <a:ea typeface="Times New Roman" panose="02020603050405020304" pitchFamily="18" charset="0"/>
                <a:cs typeface="Times New Roman" panose="02020603050405020304" pitchFamily="18" charset="0"/>
              </a:rPr>
              <a:t>Ms</a:t>
            </a:r>
            <a:r>
              <a:rPr lang="en-US" sz="1200" dirty="0">
                <a:effectLst/>
                <a:latin typeface="+mn-lt"/>
                <a:ea typeface="Times New Roman" panose="02020603050405020304" pitchFamily="18" charset="0"/>
                <a:cs typeface="Times New Roman" panose="02020603050405020304" pitchFamily="18" charset="0"/>
              </a:rPr>
              <a:t> Elizabeth Martin. </a:t>
            </a:r>
            <a:r>
              <a:rPr lang="ru-RU" sz="1200" dirty="0" err="1">
                <a:effectLst/>
                <a:latin typeface="+mn-lt"/>
                <a:ea typeface="Times New Roman" panose="02020603050405020304" pitchFamily="18" charset="0"/>
                <a:cs typeface="Times New Roman" panose="02020603050405020304" pitchFamily="18" charset="0"/>
              </a:rPr>
              <a:t>Oxford</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Oxford</a:t>
            </a:r>
            <a:r>
              <a:rPr lang="ru-RU" sz="1200" dirty="0">
                <a:effectLst/>
                <a:latin typeface="+mn-lt"/>
                <a:ea typeface="Times New Roman" panose="02020603050405020304" pitchFamily="18" charset="0"/>
                <a:cs typeface="Times New Roman" panose="02020603050405020304" pitchFamily="18" charset="0"/>
              </a:rPr>
              <a:t> University Press</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ru-RU" sz="1200" dirty="0">
                <a:effectLst/>
                <a:latin typeface="+mn-lt"/>
                <a:ea typeface="Times New Roman" panose="02020603050405020304" pitchFamily="18" charset="0"/>
                <a:cs typeface="Times New Roman" panose="02020603050405020304" pitchFamily="18" charset="0"/>
              </a:rPr>
              <a:t>Верба Л.Г., Верба Г.В. </a:t>
            </a:r>
            <a:r>
              <a:rPr lang="ru-RU" sz="1200" dirty="0" err="1">
                <a:effectLst/>
                <a:latin typeface="+mn-lt"/>
                <a:ea typeface="Times New Roman" panose="02020603050405020304" pitchFamily="18" charset="0"/>
                <a:cs typeface="Times New Roman" panose="02020603050405020304" pitchFamily="18" charset="0"/>
              </a:rPr>
              <a:t>Граматика</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сучасної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англійської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мови</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Довідник</a:t>
            </a:r>
            <a:r>
              <a:rPr lang="ru-RU" sz="1200" dirty="0">
                <a:effectLst/>
                <a:latin typeface="+mn-lt"/>
                <a:ea typeface="Times New Roman" panose="02020603050405020304" pitchFamily="18" charset="0"/>
                <a:cs typeface="Times New Roman" panose="02020603050405020304" pitchFamily="18" charset="0"/>
              </a:rPr>
              <a:t>: Мова англ., укр. </a:t>
            </a:r>
            <a:r>
              <a:rPr lang="ru-RU" sz="1200" dirty="0" err="1">
                <a:effectLst/>
                <a:latin typeface="+mn-lt"/>
                <a:ea typeface="Times New Roman" panose="02020603050405020304" pitchFamily="18" charset="0"/>
                <a:cs typeface="Times New Roman" panose="02020603050405020304" pitchFamily="18" charset="0"/>
              </a:rPr>
              <a:t>Київ</a:t>
            </a:r>
            <a:r>
              <a:rPr lang="ru-RU" sz="1200" dirty="0">
                <a:effectLst/>
                <a:latin typeface="+mn-lt"/>
                <a:ea typeface="Times New Roman" panose="02020603050405020304" pitchFamily="18" charset="0"/>
                <a:cs typeface="Times New Roman" panose="02020603050405020304" pitchFamily="18" charset="0"/>
              </a:rPr>
              <a:t>: ТОВ «ВП Логос-М», 2020.</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ru-RU" sz="1200" dirty="0" err="1">
                <a:effectLst/>
                <a:latin typeface="+mn-lt"/>
                <a:ea typeface="Times New Roman" panose="02020603050405020304" pitchFamily="18" charset="0"/>
                <a:cs typeface="Times New Roman" panose="02020603050405020304" pitchFamily="18" charset="0"/>
              </a:rPr>
              <a:t>Голіцинський</a:t>
            </a:r>
            <a:r>
              <a:rPr lang="ru-RU" sz="1200" dirty="0">
                <a:effectLst/>
                <a:latin typeface="+mn-lt"/>
                <a:ea typeface="Times New Roman" panose="02020603050405020304" pitchFamily="18" charset="0"/>
                <a:cs typeface="Times New Roman" panose="02020603050405020304" pitchFamily="18" charset="0"/>
              </a:rPr>
              <a:t> Ю. </a:t>
            </a:r>
            <a:r>
              <a:rPr lang="ru-RU" sz="1200" dirty="0" err="1">
                <a:effectLst/>
                <a:latin typeface="+mn-lt"/>
                <a:ea typeface="Times New Roman" panose="02020603050405020304" pitchFamily="18" charset="0"/>
                <a:cs typeface="Times New Roman" panose="02020603050405020304" pitchFamily="18" charset="0"/>
              </a:rPr>
              <a:t>Граматика</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Збірник</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вправ</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Київ</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Інкос</a:t>
            </a:r>
            <a:r>
              <a:rPr lang="ru-RU" sz="1200" dirty="0">
                <a:effectLst/>
                <a:latin typeface="+mn-lt"/>
                <a:ea typeface="Times New Roman" panose="02020603050405020304" pitchFamily="18" charset="0"/>
                <a:cs typeface="Times New Roman" panose="02020603050405020304" pitchFamily="18" charset="0"/>
              </a:rPr>
              <a:t>, 2020.</a:t>
            </a:r>
            <a:endParaRPr lang="uk-UA" sz="1200" dirty="0">
              <a:effectLst/>
              <a:latin typeface="+mn-lt"/>
              <a:ea typeface="Times New Roman" panose="02020603050405020304" pitchFamily="18" charset="0"/>
              <a:cs typeface="Times New Roman" panose="02020603050405020304" pitchFamily="18" charset="0"/>
            </a:endParaRPr>
          </a:p>
          <a:p>
            <a:r>
              <a:rPr lang="en-US" sz="1200" dirty="0">
                <a:effectLst/>
                <a:latin typeface="+mn-lt"/>
                <a:ea typeface="Times New Roman" panose="02020603050405020304" pitchFamily="18" charset="0"/>
              </a:rPr>
              <a:t>Murphy R. English Grammar in Use /Murphy R. – Cambridge University Press, 2021</a:t>
            </a:r>
            <a:endParaRPr lang="uk-UA" sz="1200" dirty="0">
              <a:effectLst/>
              <a:latin typeface="+mn-lt"/>
              <a:ea typeface="Times New Roman" panose="02020603050405020304" pitchFamily="18" charset="0"/>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a:t>Хід</a:t>
            </a:r>
            <a:r>
              <a:rPr lang="ru-RU" dirty="0"/>
              <a:t> </a:t>
            </a:r>
            <a:r>
              <a:rPr lang="ru-RU" dirty="0" err="1"/>
              <a:t>заняття</a:t>
            </a:r>
            <a:r>
              <a:rPr lang="ru-RU" dirty="0"/>
              <a:t> (</a:t>
            </a:r>
            <a:r>
              <a:rPr lang="en-US" dirty="0"/>
              <a:t>Procedure)</a:t>
            </a:r>
            <a:endParaRPr lang="ru-RU" dirty="0"/>
          </a:p>
        </p:txBody>
      </p:sp>
      <p:sp>
        <p:nvSpPr>
          <p:cNvPr id="3" name="Содержимое 2"/>
          <p:cNvSpPr>
            <a:spLocks noGrp="1"/>
          </p:cNvSpPr>
          <p:nvPr>
            <p:ph idx="1"/>
          </p:nvPr>
        </p:nvSpPr>
        <p:spPr>
          <a:xfrm>
            <a:off x="642910" y="1857364"/>
            <a:ext cx="7467600" cy="4525963"/>
          </a:xfrm>
        </p:spPr>
        <p:txBody>
          <a:bodyPr/>
          <a:lstStyle/>
          <a:p>
            <a:pPr marL="0" indent="0">
              <a:lnSpc>
                <a:spcPct val="115000"/>
              </a:lnSpc>
              <a:spcAft>
                <a:spcPts val="1000"/>
              </a:spcAft>
              <a:buNone/>
            </a:pPr>
            <a:r>
              <a:rPr lang="en-US" sz="1800" dirty="0">
                <a:effectLst/>
                <a:latin typeface="+mn-lt"/>
                <a:ea typeface="Times New Roman" panose="02020603050405020304" pitchFamily="18" charset="0"/>
                <a:cs typeface="Times New Roman" panose="02020603050405020304" pitchFamily="18" charset="0"/>
              </a:rPr>
              <a:t>1.Learn the new words and word combinations.</a:t>
            </a:r>
            <a:endParaRPr lang="uk-UA" sz="1800" dirty="0">
              <a:effectLst/>
              <a:latin typeface="+mn-lt"/>
              <a:ea typeface="Times New Roman" panose="02020603050405020304" pitchFamily="18" charset="0"/>
              <a:cs typeface="Times New Roman" panose="02020603050405020304" pitchFamily="18" charset="0"/>
            </a:endParaRPr>
          </a:p>
          <a:p>
            <a:pPr marL="0" indent="0">
              <a:lnSpc>
                <a:spcPct val="115000"/>
              </a:lnSpc>
              <a:spcAft>
                <a:spcPts val="1000"/>
              </a:spcAft>
              <a:buNone/>
            </a:pPr>
            <a:r>
              <a:rPr lang="en-US" sz="1800" dirty="0">
                <a:effectLst/>
                <a:latin typeface="+mn-lt"/>
                <a:ea typeface="Times New Roman" panose="02020603050405020304" pitchFamily="18" charset="0"/>
                <a:cs typeface="Times New Roman" panose="02020603050405020304" pitchFamily="18" charset="0"/>
              </a:rPr>
              <a:t>2.Make some questions on the text.</a:t>
            </a:r>
            <a:endParaRPr lang="uk-UA" sz="1800" dirty="0">
              <a:effectLst/>
              <a:latin typeface="+mn-lt"/>
              <a:ea typeface="Times New Roman" panose="02020603050405020304" pitchFamily="18" charset="0"/>
              <a:cs typeface="Times New Roman" panose="02020603050405020304" pitchFamily="18" charset="0"/>
            </a:endParaRPr>
          </a:p>
          <a:p>
            <a:pPr marL="0" indent="0">
              <a:lnSpc>
                <a:spcPct val="115000"/>
              </a:lnSpc>
              <a:spcAft>
                <a:spcPts val="1000"/>
              </a:spcAft>
              <a:buNone/>
            </a:pPr>
            <a:r>
              <a:rPr lang="en-US" sz="1800" dirty="0">
                <a:effectLst/>
                <a:latin typeface="+mn-lt"/>
                <a:ea typeface="Times New Roman" panose="02020603050405020304" pitchFamily="18" charset="0"/>
                <a:cs typeface="Times New Roman" panose="02020603050405020304" pitchFamily="18" charset="0"/>
              </a:rPr>
              <a:t>3.Read the text and translate into Ukrainian in the written form.</a:t>
            </a:r>
            <a:endParaRPr lang="uk-UA" sz="1800" dirty="0">
              <a:effectLst/>
              <a:latin typeface="+mn-lt"/>
              <a:ea typeface="Times New Roman" panose="02020603050405020304" pitchFamily="18" charset="0"/>
              <a:cs typeface="Times New Roman" panose="02020603050405020304" pitchFamily="18" charset="0"/>
            </a:endParaRPr>
          </a:p>
          <a:p>
            <a:pPr marL="0" indent="0">
              <a:lnSpc>
                <a:spcPct val="115000"/>
              </a:lnSpc>
              <a:spcAft>
                <a:spcPts val="1000"/>
              </a:spcAft>
              <a:buNone/>
            </a:pPr>
            <a:r>
              <a:rPr lang="en-US" sz="1800" dirty="0">
                <a:effectLst/>
                <a:latin typeface="+mn-lt"/>
                <a:ea typeface="Times New Roman" panose="02020603050405020304" pitchFamily="18" charset="0"/>
                <a:cs typeface="Times New Roman" panose="02020603050405020304" pitchFamily="18" charset="0"/>
              </a:rPr>
              <a:t>4.Make summery of the text in English.</a:t>
            </a:r>
            <a:endParaRPr lang="uk-UA" sz="1800" dirty="0">
              <a:effectLst/>
              <a:latin typeface="+mn-lt"/>
              <a:ea typeface="Times New Roman" panose="02020603050405020304" pitchFamily="18" charset="0"/>
              <a:cs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5929354"/>
          </a:xfrm>
        </p:spPr>
        <p:txBody>
          <a:bodyPr>
            <a:normAutofit lnSpcReduction="10000"/>
          </a:bodyPr>
          <a:lstStyle/>
          <a:p>
            <a:pPr indent="0" algn="just">
              <a:lnSpc>
                <a:spcPct val="115000"/>
              </a:lnSpc>
              <a:spcAft>
                <a:spcPts val="1000"/>
              </a:spcAft>
              <a:buNone/>
            </a:pPr>
            <a:r>
              <a:rPr lang="en-US" sz="1800" b="1" dirty="0">
                <a:effectLst/>
                <a:ea typeface="Times New Roman" panose="02020603050405020304" pitchFamily="18" charset="0"/>
                <a:cs typeface="Times New Roman" panose="02020603050405020304" pitchFamily="18" charset="0"/>
              </a:rPr>
              <a:t>Tourism</a:t>
            </a:r>
            <a:endParaRPr lang="ru-RU" dirty="0"/>
          </a:p>
          <a:p>
            <a:pPr indent="0" algn="just">
              <a:lnSpc>
                <a:spcPct val="115000"/>
              </a:lnSpc>
              <a:spcAft>
                <a:spcPts val="1000"/>
              </a:spcAft>
              <a:buNone/>
            </a:pPr>
            <a:r>
              <a:rPr lang="en-US" sz="1800" dirty="0">
                <a:effectLst/>
                <a:latin typeface="+mn-lt"/>
                <a:ea typeface="Calibri" panose="020F0502020204030204" pitchFamily="34" charset="0"/>
                <a:cs typeface="Times New Roman" panose="02020603050405020304" pitchFamily="18" charset="0"/>
              </a:rPr>
              <a:t>A good starting point for any textbook that sets out to examine the tourism business is to try to define what is meant by the terms ‘tourist’ and ‘tourism’ before going on to look at the many different forms that tourism can take. While an understanding of the term’s meaning is essential, in fact, the task of defining it is very difficult. It is relatively easy to agree on technical definitions of particular categories of ‘tourism’ or ‘tourist’, but the wider concept is ill defined.</a:t>
            </a:r>
            <a:endParaRPr lang="uk-UA" sz="1800" dirty="0">
              <a:effectLst/>
              <a:latin typeface="+mn-lt"/>
              <a:ea typeface="Times New Roman" panose="02020603050405020304" pitchFamily="18" charset="0"/>
              <a:cs typeface="Times New Roman" panose="02020603050405020304" pitchFamily="18" charset="0"/>
            </a:endParaRPr>
          </a:p>
          <a:p>
            <a:pPr indent="0" algn="just">
              <a:lnSpc>
                <a:spcPct val="115000"/>
              </a:lnSpc>
              <a:spcAft>
                <a:spcPts val="1000"/>
              </a:spcAft>
              <a:buNone/>
            </a:pPr>
            <a:r>
              <a:rPr lang="en-US" sz="1800" dirty="0">
                <a:effectLst/>
                <a:latin typeface="+mn-lt"/>
                <a:ea typeface="Calibri" panose="020F0502020204030204" pitchFamily="34" charset="0"/>
                <a:cs typeface="Times New Roman" panose="02020603050405020304" pitchFamily="18" charset="0"/>
              </a:rPr>
              <a:t>First, it is important to recognize that tourism is just one form of activity undertaken during a period of </a:t>
            </a:r>
            <a:r>
              <a:rPr lang="en-US" sz="1800" i="1" dirty="0">
                <a:effectLst/>
                <a:latin typeface="+mn-lt"/>
                <a:ea typeface="Calibri" panose="020F0502020204030204" pitchFamily="34" charset="0"/>
                <a:cs typeface="Times New Roman" panose="02020603050405020304" pitchFamily="18" charset="0"/>
              </a:rPr>
              <a:t>leisure</a:t>
            </a:r>
            <a:r>
              <a:rPr lang="en-US" sz="1800" dirty="0">
                <a:effectLst/>
                <a:latin typeface="+mn-lt"/>
                <a:ea typeface="Calibri" panose="020F0502020204030204" pitchFamily="34" charset="0"/>
                <a:cs typeface="Times New Roman" panose="02020603050405020304" pitchFamily="18" charset="0"/>
              </a:rPr>
              <a:t>. Leisure is defined as ‘free time’ or ‘time at one’s disposal’1 and therefore can be taken to embrace any activity apart from work and obligatory duties.</a:t>
            </a:r>
            <a:endParaRPr lang="uk-UA" sz="1800" dirty="0">
              <a:effectLst/>
              <a:latin typeface="+mn-lt"/>
              <a:ea typeface="Times New Roman" panose="02020603050405020304" pitchFamily="18" charset="0"/>
              <a:cs typeface="Times New Roman" panose="02020603050405020304" pitchFamily="18" charset="0"/>
            </a:endParaRPr>
          </a:p>
          <a:p>
            <a:pPr indent="0" algn="just">
              <a:lnSpc>
                <a:spcPct val="115000"/>
              </a:lnSpc>
              <a:spcAft>
                <a:spcPts val="1000"/>
              </a:spcAft>
              <a:buNone/>
            </a:pPr>
            <a:r>
              <a:rPr lang="en-US" sz="1800" dirty="0">
                <a:effectLst/>
                <a:latin typeface="+mn-lt"/>
                <a:ea typeface="Calibri" panose="020F0502020204030204" pitchFamily="34" charset="0"/>
                <a:cs typeface="Times New Roman" panose="02020603050405020304" pitchFamily="18" charset="0"/>
              </a:rPr>
              <a:t>Leisure can entail active engagement in play or recreation or else more passive pastimes such as watching television or even sleeping. Sports activities, games, hobbies, pastimes – and tourism – are all forms of recreation and discretionary uses of our leisure time.</a:t>
            </a:r>
            <a:endParaRPr lang="uk-UA" sz="1800" dirty="0">
              <a:effectLst/>
              <a:latin typeface="+mn-lt"/>
              <a:ea typeface="Times New Roman" panose="02020603050405020304" pitchFamily="18" charset="0"/>
              <a:cs typeface="Times New Roman" panose="02020603050405020304" pitchFamily="18" charset="0"/>
            </a:endParaRPr>
          </a:p>
          <a:p>
            <a:pPr marL="36576" indent="0">
              <a:buNone/>
            </a:pP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5929354"/>
          </a:xfrm>
        </p:spPr>
        <p:txBody>
          <a:bodyPr>
            <a:noAutofit/>
          </a:bodyPr>
          <a:lstStyle/>
          <a:p>
            <a:pPr indent="0">
              <a:lnSpc>
                <a:spcPct val="115000"/>
              </a:lnSpc>
              <a:spcAft>
                <a:spcPts val="1000"/>
              </a:spcAft>
              <a:buNone/>
            </a:pPr>
            <a:r>
              <a:rPr lang="en-US" sz="1200" dirty="0">
                <a:effectLst/>
                <a:latin typeface="+mn-lt"/>
                <a:ea typeface="Calibri" panose="020F0502020204030204" pitchFamily="34" charset="0"/>
                <a:cs typeface="Times New Roman" panose="02020603050405020304" pitchFamily="18" charset="0"/>
              </a:rPr>
              <a:t>We can go on to say that, self-evidently, the tourist is one who engages in </a:t>
            </a:r>
            <a:r>
              <a:rPr lang="en-US" sz="1200" dirty="0" err="1">
                <a:effectLst/>
                <a:latin typeface="+mn-lt"/>
                <a:ea typeface="Calibri" panose="020F0502020204030204" pitchFamily="34" charset="0"/>
                <a:cs typeface="Times New Roman" panose="02020603050405020304" pitchFamily="18" charset="0"/>
              </a:rPr>
              <a:t>tourism.Tourism</a:t>
            </a:r>
            <a:r>
              <a:rPr lang="en-US" sz="1200" dirty="0">
                <a:effectLst/>
                <a:latin typeface="+mn-lt"/>
                <a:ea typeface="Calibri" panose="020F0502020204030204" pitchFamily="34" charset="0"/>
                <a:cs typeface="Times New Roman" panose="02020603050405020304" pitchFamily="18" charset="0"/>
              </a:rPr>
              <a:t>, as one element of leisure, involves the movement of a person or persons away from their normal place of residence: a process that usually incurs some expenditure, although this is not </a:t>
            </a:r>
            <a:r>
              <a:rPr lang="en-US" sz="1200" i="1" dirty="0">
                <a:effectLst/>
                <a:latin typeface="+mn-lt"/>
                <a:ea typeface="Calibri" panose="020F0502020204030204" pitchFamily="34" charset="0"/>
                <a:cs typeface="Times New Roman" panose="02020603050405020304" pitchFamily="18" charset="0"/>
              </a:rPr>
              <a:t>necessarily </a:t>
            </a:r>
            <a:r>
              <a:rPr lang="en-US" sz="1200" dirty="0">
                <a:effectLst/>
                <a:latin typeface="+mn-lt"/>
                <a:ea typeface="Calibri" panose="020F0502020204030204" pitchFamily="34" charset="0"/>
                <a:cs typeface="Times New Roman" panose="02020603050405020304" pitchFamily="18" charset="0"/>
              </a:rPr>
              <a:t>the case. Someone cycling or hiking in the countryside on a camping weekend in which they carry their own food may make no economic contribution to the area in which they travel, but can nonetheless be counted as a tourist. Many other examples could be cited in which expenditure by the tourist is minimal. We can say, then, that tourism is one aspect of leisure that usually, but not invariably, incurs some expenditure of income and that, further, money spent has been earned within the area of normal residency, rather than at the destination.</a:t>
            </a:r>
            <a:endParaRPr lang="uk-UA" sz="1200" dirty="0">
              <a:effectLst/>
              <a:latin typeface="+mn-lt"/>
              <a:ea typeface="Times New Roman" panose="02020603050405020304" pitchFamily="18" charset="0"/>
              <a:cs typeface="Times New Roman" panose="02020603050405020304" pitchFamily="18" charset="0"/>
            </a:endParaRPr>
          </a:p>
          <a:p>
            <a:pPr indent="0">
              <a:lnSpc>
                <a:spcPct val="115000"/>
              </a:lnSpc>
              <a:spcAft>
                <a:spcPts val="1000"/>
              </a:spcAft>
              <a:buNone/>
            </a:pPr>
            <a:r>
              <a:rPr lang="en-US" sz="1200" dirty="0">
                <a:effectLst/>
                <a:latin typeface="+mn-lt"/>
                <a:ea typeface="Calibri" panose="020F0502020204030204" pitchFamily="34" charset="0"/>
                <a:cs typeface="Times New Roman" panose="02020603050405020304" pitchFamily="18" charset="0"/>
              </a:rPr>
              <a:t>The term ‘tourism’ is further refined as the movement of people away from their </a:t>
            </a:r>
            <a:r>
              <a:rPr lang="en-US" sz="1200" i="1" dirty="0">
                <a:effectLst/>
                <a:latin typeface="+mn-lt"/>
                <a:ea typeface="Calibri" panose="020F0502020204030204" pitchFamily="34" charset="0"/>
                <a:cs typeface="Times New Roman" panose="02020603050405020304" pitchFamily="18" charset="0"/>
              </a:rPr>
              <a:t>normal </a:t>
            </a:r>
            <a:r>
              <a:rPr lang="en-US" sz="1200" dirty="0">
                <a:effectLst/>
                <a:latin typeface="+mn-lt"/>
                <a:ea typeface="Calibri" panose="020F0502020204030204" pitchFamily="34" charset="0"/>
                <a:cs typeface="Times New Roman" panose="02020603050405020304" pitchFamily="18" charset="0"/>
              </a:rPr>
              <a:t>place of residence. Here we find our first problem. Should shoppers travelling short.</a:t>
            </a:r>
            <a:endParaRPr lang="uk-UA" sz="1200" dirty="0">
              <a:effectLst/>
              <a:latin typeface="+mn-lt"/>
              <a:ea typeface="Times New Roman" panose="02020603050405020304" pitchFamily="18" charset="0"/>
              <a:cs typeface="Times New Roman" panose="02020603050405020304" pitchFamily="18" charset="0"/>
            </a:endParaRPr>
          </a:p>
          <a:p>
            <a:pPr indent="0">
              <a:lnSpc>
                <a:spcPct val="115000"/>
              </a:lnSpc>
              <a:spcAft>
                <a:spcPts val="1000"/>
              </a:spcAft>
              <a:buNone/>
            </a:pPr>
            <a:r>
              <a:rPr lang="en-US" sz="1200" dirty="0">
                <a:effectLst/>
                <a:latin typeface="+mn-lt"/>
                <a:ea typeface="Calibri" panose="020F0502020204030204" pitchFamily="34" charset="0"/>
                <a:cs typeface="Times New Roman" panose="02020603050405020304" pitchFamily="18" charset="0"/>
              </a:rPr>
              <a:t>An introduction to tourism distances of several kilometers be considered tourists? Is it the </a:t>
            </a:r>
            <a:r>
              <a:rPr lang="en-US" sz="1200" i="1" dirty="0">
                <a:effectLst/>
                <a:latin typeface="+mn-lt"/>
                <a:ea typeface="Calibri" panose="020F0502020204030204" pitchFamily="34" charset="0"/>
                <a:cs typeface="Times New Roman" panose="02020603050405020304" pitchFamily="18" charset="0"/>
              </a:rPr>
              <a:t>purpose </a:t>
            </a:r>
            <a:r>
              <a:rPr lang="en-US" sz="1200" dirty="0">
                <a:effectLst/>
                <a:latin typeface="+mn-lt"/>
                <a:ea typeface="Calibri" panose="020F0502020204030204" pitchFamily="34" charset="0"/>
                <a:cs typeface="Times New Roman" panose="02020603050405020304" pitchFamily="18" charset="0"/>
              </a:rPr>
              <a:t>or the </a:t>
            </a:r>
            <a:r>
              <a:rPr lang="en-US" sz="1200" i="1" dirty="0">
                <a:effectLst/>
                <a:latin typeface="+mn-lt"/>
                <a:ea typeface="Calibri" panose="020F0502020204030204" pitchFamily="34" charset="0"/>
                <a:cs typeface="Times New Roman" panose="02020603050405020304" pitchFamily="18" charset="0"/>
              </a:rPr>
              <a:t>distance </a:t>
            </a:r>
            <a:r>
              <a:rPr lang="en-US" sz="1200" dirty="0">
                <a:effectLst/>
                <a:latin typeface="+mn-lt"/>
                <a:ea typeface="Calibri" panose="020F0502020204030204" pitchFamily="34" charset="0"/>
                <a:cs typeface="Times New Roman" panose="02020603050405020304" pitchFamily="18" charset="0"/>
              </a:rPr>
              <a:t>that is the determining factor? Just how far must people travel before they can be counted as tourists for the purpose of official records? What about that growing band of people travelling regularly between their first and second homes, sometimes spending equal time at each?</a:t>
            </a:r>
            <a:endParaRPr lang="uk-UA" sz="1200" dirty="0">
              <a:effectLst/>
              <a:latin typeface="+mn-lt"/>
              <a:ea typeface="Times New Roman" panose="02020603050405020304" pitchFamily="18" charset="0"/>
              <a:cs typeface="Times New Roman" panose="02020603050405020304" pitchFamily="18" charset="0"/>
            </a:endParaRPr>
          </a:p>
          <a:p>
            <a:pPr indent="0">
              <a:lnSpc>
                <a:spcPct val="115000"/>
              </a:lnSpc>
              <a:spcAft>
                <a:spcPts val="1000"/>
              </a:spcAft>
              <a:buNone/>
            </a:pPr>
            <a:r>
              <a:rPr lang="en-US" sz="1200" dirty="0">
                <a:effectLst/>
                <a:latin typeface="+mn-lt"/>
                <a:ea typeface="Calibri" panose="020F0502020204030204" pitchFamily="34" charset="0"/>
                <a:cs typeface="Times New Roman" panose="02020603050405020304" pitchFamily="18" charset="0"/>
              </a:rPr>
              <a:t>Clearly, any definition must be specific. In the United States, in 1973, the National Resources Review Commission established that a domestic tourist would be ‘one who travels at least 50 miles (one way)’. </a:t>
            </a:r>
            <a:endParaRPr lang="uk-UA" sz="1200" dirty="0">
              <a:effectLst/>
              <a:latin typeface="+mn-lt"/>
              <a:ea typeface="Times New Roman" panose="02020603050405020304" pitchFamily="18" charset="0"/>
              <a:cs typeface="Times New Roman" panose="02020603050405020304" pitchFamily="18" charset="0"/>
            </a:endParaRPr>
          </a:p>
          <a:p>
            <a:pPr indent="0">
              <a:lnSpc>
                <a:spcPct val="115000"/>
              </a:lnSpc>
              <a:spcAft>
                <a:spcPts val="1000"/>
              </a:spcAft>
              <a:buNone/>
            </a:pPr>
            <a:r>
              <a:rPr lang="en-US" sz="1200" dirty="0">
                <a:effectLst/>
                <a:latin typeface="+mn-lt"/>
                <a:ea typeface="Calibri" panose="020F0502020204030204" pitchFamily="34" charset="0"/>
                <a:cs typeface="Times New Roman" panose="02020603050405020304" pitchFamily="18" charset="0"/>
              </a:rPr>
              <a:t>That was confirmed by the US Census Bureau, which defined tourism 11 years later as a round trip of at least 100 miles. However, the Canadian government defines it as a journey of at least 25 miles from the boundaries of the tourist’s home community, while the English Tourism Council proposed a measure of not less than 20 miles and 3 hours’ journey time away from home for a visit to constitute a leisure trip, so consistency has by no means yet been achieved.</a:t>
            </a:r>
            <a:br>
              <a:rPr lang="en-US" sz="1200" dirty="0">
                <a:effectLst/>
                <a:latin typeface="+mn-lt"/>
                <a:ea typeface="Times New Roman" panose="02020603050405020304" pitchFamily="18" charset="0"/>
                <a:cs typeface="Times New Roman" panose="02020603050405020304" pitchFamily="18" charset="0"/>
              </a:rPr>
            </a:br>
            <a:endParaRPr lang="uk-UA" sz="1200" dirty="0">
              <a:effectLst/>
              <a:latin typeface="+mn-lt"/>
              <a:ea typeface="Times New Roman" panose="02020603050405020304" pitchFamily="18" charset="0"/>
              <a:cs typeface="Times New Roman" panose="02020603050405020304" pitchFamily="18" charset="0"/>
            </a:endParaRPr>
          </a:p>
          <a:p>
            <a:pPr marL="36576" indent="0">
              <a:buNone/>
            </a:pPr>
            <a:endParaRPr lang="ru-RU" sz="1200" dirty="0">
              <a:latin typeface="+mn-lt"/>
            </a:endParaRPr>
          </a:p>
        </p:txBody>
      </p:sp>
    </p:spTree>
    <p:extLst>
      <p:ext uri="{BB962C8B-B14F-4D97-AF65-F5344CB8AC3E}">
        <p14:creationId xmlns:p14="http://schemas.microsoft.com/office/powerpoint/2010/main" val="9519666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fontScale="92500" lnSpcReduction="20000"/>
          </a:bodyPr>
          <a:lstStyle/>
          <a:p>
            <a:pPr marL="36576" indent="0">
              <a:buNone/>
            </a:pPr>
            <a:r>
              <a:rPr lang="uk-UA" dirty="0"/>
              <a:t>№ </a:t>
            </a:r>
            <a:r>
              <a:rPr lang="uk-UA" sz="1800" dirty="0">
                <a:effectLst/>
                <a:latin typeface="+mn-lt"/>
                <a:ea typeface="Times New Roman" panose="02020603050405020304" pitchFamily="18" charset="0"/>
              </a:rPr>
              <a:t>5</a:t>
            </a:r>
            <a:r>
              <a:rPr lang="uk-UA" dirty="0">
                <a:latin typeface="+mn-lt"/>
              </a:rPr>
              <a:t> </a:t>
            </a:r>
            <a:r>
              <a:rPr lang="uk-UA" dirty="0">
                <a:solidFill>
                  <a:srgbClr val="FFFF00"/>
                </a:solidFill>
              </a:rPr>
              <a:t> </a:t>
            </a:r>
            <a:r>
              <a:rPr lang="en-US" dirty="0">
                <a:solidFill>
                  <a:srgbClr val="FFFF00"/>
                </a:solidFill>
                <a:effectLst/>
                <a:latin typeface="+mn-lt"/>
                <a:ea typeface="Times New Roman" panose="02020603050405020304" pitchFamily="18" charset="0"/>
              </a:rPr>
              <a:t>Write</a:t>
            </a:r>
            <a:r>
              <a:rPr lang="en-US" spc="-45" dirty="0">
                <a:solidFill>
                  <a:srgbClr val="FFFF00"/>
                </a:solidFill>
                <a:effectLst/>
                <a:latin typeface="+mn-lt"/>
                <a:ea typeface="Times New Roman" panose="02020603050405020304" pitchFamily="18" charset="0"/>
              </a:rPr>
              <a:t> </a:t>
            </a:r>
            <a:r>
              <a:rPr lang="en-US" dirty="0">
                <a:solidFill>
                  <a:srgbClr val="FFFF00"/>
                </a:solidFill>
                <a:effectLst/>
                <a:latin typeface="+mn-lt"/>
                <a:ea typeface="Times New Roman" panose="02020603050405020304" pitchFamily="18" charset="0"/>
              </a:rPr>
              <a:t>a</a:t>
            </a:r>
            <a:r>
              <a:rPr lang="en-US" spc="-45" dirty="0">
                <a:solidFill>
                  <a:srgbClr val="FFFF00"/>
                </a:solidFill>
                <a:effectLst/>
                <a:latin typeface="+mn-lt"/>
                <a:ea typeface="Times New Roman" panose="02020603050405020304" pitchFamily="18" charset="0"/>
              </a:rPr>
              <a:t> </a:t>
            </a:r>
            <a:r>
              <a:rPr lang="en-US" dirty="0">
                <a:solidFill>
                  <a:srgbClr val="FFFF00"/>
                </a:solidFill>
                <a:effectLst/>
                <a:latin typeface="+mn-lt"/>
                <a:ea typeface="Times New Roman" panose="02020603050405020304" pitchFamily="18" charset="0"/>
              </a:rPr>
              <a:t>question</a:t>
            </a:r>
            <a:r>
              <a:rPr lang="en-US" spc="-40" dirty="0">
                <a:solidFill>
                  <a:srgbClr val="FFFF00"/>
                </a:solidFill>
                <a:effectLst/>
                <a:latin typeface="+mn-lt"/>
                <a:ea typeface="Times New Roman" panose="02020603050405020304" pitchFamily="18" charset="0"/>
              </a:rPr>
              <a:t> </a:t>
            </a:r>
            <a:r>
              <a:rPr lang="en-US" dirty="0">
                <a:solidFill>
                  <a:srgbClr val="FFFF00"/>
                </a:solidFill>
                <a:effectLst/>
                <a:latin typeface="+mn-lt"/>
                <a:ea typeface="Times New Roman" panose="02020603050405020304" pitchFamily="18" charset="0"/>
              </a:rPr>
              <a:t>for</a:t>
            </a:r>
            <a:r>
              <a:rPr lang="en-US" spc="-45" dirty="0">
                <a:solidFill>
                  <a:srgbClr val="FFFF00"/>
                </a:solidFill>
                <a:effectLst/>
                <a:latin typeface="+mn-lt"/>
                <a:ea typeface="Times New Roman" panose="02020603050405020304" pitchFamily="18" charset="0"/>
              </a:rPr>
              <a:t> </a:t>
            </a:r>
            <a:r>
              <a:rPr lang="en-US" dirty="0">
                <a:solidFill>
                  <a:srgbClr val="FFFF00"/>
                </a:solidFill>
                <a:effectLst/>
                <a:latin typeface="+mn-lt"/>
                <a:ea typeface="Times New Roman" panose="02020603050405020304" pitchFamily="18" charset="0"/>
              </a:rPr>
              <a:t>each</a:t>
            </a:r>
            <a:r>
              <a:rPr lang="en-US" spc="-45" dirty="0">
                <a:solidFill>
                  <a:srgbClr val="FFFF00"/>
                </a:solidFill>
                <a:effectLst/>
                <a:latin typeface="+mn-lt"/>
                <a:ea typeface="Times New Roman" panose="02020603050405020304" pitchFamily="18" charset="0"/>
              </a:rPr>
              <a:t> </a:t>
            </a:r>
            <a:r>
              <a:rPr lang="en-US" dirty="0">
                <a:solidFill>
                  <a:srgbClr val="FFFF00"/>
                </a:solidFill>
                <a:effectLst/>
                <a:latin typeface="+mn-lt"/>
                <a:ea typeface="Times New Roman" panose="02020603050405020304" pitchFamily="18" charset="0"/>
              </a:rPr>
              <a:t>situation.</a:t>
            </a:r>
            <a:br>
              <a:rPr lang="en-US" dirty="0">
                <a:solidFill>
                  <a:srgbClr val="FFFF00"/>
                </a:solidFill>
              </a:rPr>
            </a:br>
            <a:r>
              <a:rPr lang="en-US" dirty="0"/>
              <a:t>1. You meet Kate as she is leaving the swimming pool. You say:</a:t>
            </a:r>
          </a:p>
          <a:p>
            <a:pPr marL="36576" indent="0">
              <a:buNone/>
            </a:pPr>
            <a:r>
              <a:rPr lang="en-US" dirty="0"/>
              <a:t>Hi, Kate. (you / swim?) Have you been swimming?</a:t>
            </a:r>
            <a:br>
              <a:rPr lang="en-US" dirty="0"/>
            </a:br>
            <a:r>
              <a:rPr lang="en-US" dirty="0"/>
              <a:t>-----------------------------------------------------------------------------</a:t>
            </a:r>
          </a:p>
          <a:p>
            <a:pPr marL="36576" indent="0">
              <a:buNone/>
            </a:pPr>
            <a:r>
              <a:rPr lang="en-US" dirty="0"/>
              <a:t>2. You have arrived a little late to meet Ben who is waiting for you. You say:</a:t>
            </a:r>
          </a:p>
          <a:p>
            <a:pPr marL="36576" indent="0">
              <a:buNone/>
            </a:pPr>
            <a:r>
              <a:rPr lang="en-US" dirty="0"/>
              <a:t>I’m sorry I’m late, Ben. (you / wait / long?)</a:t>
            </a:r>
            <a:br>
              <a:rPr lang="en-US" dirty="0"/>
            </a:br>
            <a:r>
              <a:rPr lang="en-US" dirty="0"/>
              <a:t>-----------------------------------------------------------------------------</a:t>
            </a:r>
          </a:p>
          <a:p>
            <a:pPr marL="36576" indent="0">
              <a:buNone/>
            </a:pPr>
            <a:r>
              <a:rPr lang="en-US" dirty="0"/>
              <a:t>3. Jane’s little boy comes into the house with a very dirty face and dirty hands. His mother says:</a:t>
            </a:r>
          </a:p>
          <a:p>
            <a:pPr marL="36576" indent="0">
              <a:buNone/>
            </a:pPr>
            <a:r>
              <a:rPr lang="en-US" dirty="0"/>
              <a:t>Why are you so dirty? (what / you / do?)</a:t>
            </a:r>
            <a:br>
              <a:rPr lang="en-US" dirty="0"/>
            </a:br>
            <a:r>
              <a:rPr lang="en-US" dirty="0"/>
              <a:t>-----------------------------------------------------------------------------</a:t>
            </a:r>
          </a:p>
          <a:p>
            <a:pPr marL="36576" indent="0">
              <a:buNone/>
            </a:pPr>
            <a:r>
              <a:rPr lang="en-US" dirty="0"/>
              <a:t>4. You are in a shop and see Anna. You didn’t know she worked there. You say:</a:t>
            </a:r>
          </a:p>
          <a:p>
            <a:pPr marL="36576" indent="0">
              <a:buNone/>
            </a:pPr>
            <a:r>
              <a:rPr lang="en-US" dirty="0"/>
              <a:t>Hi, Anna. (how long / you / work / here?)</a:t>
            </a:r>
            <a:br>
              <a:rPr lang="en-US" dirty="0"/>
            </a:br>
            <a:r>
              <a:rPr lang="en-US" dirty="0"/>
              <a:t>-----------------------------------------------------------------------------</a:t>
            </a:r>
          </a:p>
          <a:p>
            <a:pPr marL="36576" indent="0">
              <a:buNone/>
            </a:pPr>
            <a:r>
              <a:rPr lang="en-US" dirty="0"/>
              <a:t>5. A friend tells you about his job – he sells phones. You say:</a:t>
            </a:r>
          </a:p>
          <a:p>
            <a:pPr marL="36576" indent="0">
              <a:buNone/>
            </a:pPr>
            <a:r>
              <a:rPr lang="en-US" dirty="0"/>
              <a:t>You sell phones? (how long / you / do / that?)</a:t>
            </a:r>
            <a:br>
              <a:rPr lang="en-US" dirty="0"/>
            </a:br>
            <a:r>
              <a:rPr lang="en-US" dirty="0"/>
              <a:t>-----------------------------------------------------------------------------</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Ион</Template>
  <TotalTime>91</TotalTime>
  <Words>1864</Words>
  <Application>Microsoft Office PowerPoint</Application>
  <PresentationFormat>Экран (4:3)</PresentationFormat>
  <Paragraphs>91</Paragraphs>
  <Slides>13</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13</vt:i4>
      </vt:variant>
    </vt:vector>
  </HeadingPairs>
  <TitlesOfParts>
    <vt:vector size="19" baseType="lpstr">
      <vt:lpstr>Arial</vt:lpstr>
      <vt:lpstr>Calibri</vt:lpstr>
      <vt:lpstr>Century Gothic</vt:lpstr>
      <vt:lpstr>Times New Roman</vt:lpstr>
      <vt:lpstr>Wingdings 3</vt:lpstr>
      <vt:lpstr>Ион</vt:lpstr>
      <vt:lpstr>Конспекти практичних занять з дисципліни«Іноземна мова»  з галузі знань 24 «Сфера обслуговування» спеціальності : 242 «Туризм» </vt:lpstr>
      <vt:lpstr>Практичне заняття 1(2 год.)</vt:lpstr>
      <vt:lpstr>Objectives:</vt:lpstr>
      <vt:lpstr>Plan:</vt:lpstr>
      <vt:lpstr>References:</vt:lpstr>
      <vt:lpstr>Хід заняття (Procedure)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Stream Galsy</cp:lastModifiedBy>
  <cp:revision>13</cp:revision>
  <dcterms:created xsi:type="dcterms:W3CDTF">2023-02-25T18:05:02Z</dcterms:created>
  <dcterms:modified xsi:type="dcterms:W3CDTF">2023-08-04T13:59:28Z</dcterms:modified>
</cp:coreProperties>
</file>