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2" r:id="rId12"/>
    <p:sldId id="273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04.08.2023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04.08.2023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04.08.2023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04.08.2023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04.08.2023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04.08.2023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04.08.2023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04.08.2023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04.08.2023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04.08.2023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04.08.2023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04.08.2023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04.08.2023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04.08.2023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04.08.2023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04.08.2023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04.08.2023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04.08.2023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effectLst/>
              </a:rPr>
              <a:t>Конспекти практичних занять з дисципліни«Іноземна мова»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 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24 «Сфера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обслуговування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>
                <a:effectLst/>
                <a:ea typeface="Times New Roman" panose="02020603050405020304" pitchFamily="18" charset="0"/>
              </a:rPr>
              <a:t>спеціальності</a:t>
            </a:r>
            <a:r>
              <a:rPr lang="ru-RU" sz="3600" dirty="0">
                <a:effectLst/>
                <a:ea typeface="Times New Roman" panose="02020603050405020304" pitchFamily="18" charset="0"/>
              </a:rPr>
              <a:t> : 242 «Туризм»</a:t>
            </a:r>
            <a:b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ru-RU" sz="2800" dirty="0"/>
              <a:t>7</a:t>
            </a:r>
            <a:r>
              <a:rPr lang="en-US" sz="2800" dirty="0"/>
              <a:t>,8</a:t>
            </a:r>
            <a:r>
              <a:rPr lang="ru-RU" sz="2800" dirty="0"/>
              <a:t> (56 годин)</a:t>
            </a:r>
          </a:p>
          <a:p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1 (1</a:t>
            </a:r>
            <a:r>
              <a:rPr lang="uk-UA" sz="2800" b="1" dirty="0"/>
              <a:t>4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7</a:t>
            </a:r>
            <a:r>
              <a:rPr lang="uk-UA" dirty="0"/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Complete the sentences with can/can’t/could/couldn’t + the following:</a:t>
            </a:r>
            <a:br>
              <a:rPr lang="en-US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br>
              <a:rPr lang="uk-UA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br>
              <a:rPr lang="uk-UA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br>
              <a:rPr lang="uk-UA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br>
              <a:rPr lang="uk-UA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endParaRPr lang="uk-UA" dirty="0">
              <a:solidFill>
                <a:srgbClr val="FFFF00"/>
              </a:solidFill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1 I’m afraid I </a:t>
            </a:r>
            <a:r>
              <a:rPr lang="en-US" sz="1400" u="sng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can’t come 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to your party next week.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2 When Dan was 16, he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100 </a:t>
            </a:r>
            <a:r>
              <a:rPr lang="en-US" sz="1400" dirty="0" err="1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metres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in 11 seconds.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3 ‘Are you in a hurry?’ ‘No, I’ve got plenty of time. I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.’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4 I don’t feel good this morning. I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last night.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5 Can you speak a little louder? I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you very well.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6 I was amazed when I heard the news. I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it.</a:t>
            </a:r>
            <a:endParaRPr lang="ru-RU" sz="1400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A91F5A9-8867-1FF1-49F5-2E4DA4D179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340768"/>
            <a:ext cx="6477466" cy="38328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8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Complete the answers to the questions with was/were able to … .</a:t>
            </a:r>
            <a:br>
              <a:rPr lang="uk-UA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endParaRPr lang="uk-UA" dirty="0">
              <a:solidFill>
                <a:srgbClr val="FFFF00"/>
              </a:solidFill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1 A: Did everybody escape from the fire?</a:t>
            </a: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  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b: Yes. The fire spread quickly, but everybody was able to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escape………………………</a:t>
            </a: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2 A: Did you finish your work this afternoon?</a:t>
            </a: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  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b: Yes, there was nobody to disturb me, so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I………………………………………</a:t>
            </a: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3 A: Did you solve the problem?</a:t>
            </a: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  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b: Yes, we did. It wasn’t easy, but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we……...…………………..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4 A: Did the thief get away?</a:t>
            </a: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b: Yes. No-one </a:t>
            </a:r>
            <a:r>
              <a:rPr lang="en-US" sz="1400" dirty="0" err="1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realised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what was happening and the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thief………………………………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2248914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9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Complete the sentences using could, couldn’t or managed to.</a:t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 My grandfather travelled a lot.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He___could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 speak five languages.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 I looked everywhere for the book, but I ___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couldn’t___find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it.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 They didn’t want to come with us at first, but we ___managed to___ persuade them.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 Jessica had hurt her foot and _____walk very well.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 There was a small fire in the kitchen, but fortunately I______ put it out.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 The walls were thin and I ______hear people talking in the next room.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7 I ran my first marathon recently. It was very hard, but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I_______finish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8 My grandmother loved music. She_______ play the piano very well.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9 We wanted to go to the concert, but we______ get tickets.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10 A girl fell into the river, but some people______ pull her out. She’s all right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now</a:t>
            </a:r>
            <a:endParaRPr lang="uk-UA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5720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1282"/>
            <a:ext cx="9144000" cy="682671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9(2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467600" cy="2114552"/>
          </a:xfrm>
        </p:spPr>
        <p:txBody>
          <a:bodyPr>
            <a:noAutofit/>
          </a:bodyPr>
          <a:lstStyle/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Topic «The Grand Tour. Direct and Reported </a:t>
            </a:r>
            <a:r>
              <a:rPr lang="en-US" sz="3200" b="1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Speech.Modal</a:t>
            </a: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verbs 1. »</a:t>
            </a:r>
          </a:p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Grammar revision</a:t>
            </a:r>
            <a:endParaRPr lang="uk-UA" sz="3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learn new vocabulary;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practice grammar structures;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enable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encourage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lay the foundations for future study in terms to basic structures, lexis, language functions and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basic study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 Vocabulary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 Discussing of the topic «The nature of tourism. Active and Passive Voice.» Grammar revision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 Listening, reading, writing, speaking.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 Grammar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5. Communicative activities :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English.Home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task: Reading an additional text on the topic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1200" spc="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>
            <a:normAutofit/>
          </a:bodyPr>
          <a:lstStyle/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Learn the new words and word combinations.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some questions on the text.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Read the text and translate into Ukrainian in the written form.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summery of the text in English.</a:t>
            </a:r>
            <a:endParaRPr lang="uk-UA" dirty="0">
              <a:effectLst/>
              <a:latin typeface="+mn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4807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Grand Tour</a:t>
            </a:r>
            <a:br>
              <a:rPr lang="en-US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From the early seventeenth century, a new form of tourism developed as a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direct outcome of the freedom and quest for learning heralded by the Renaissance.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Under the reign of Elizabeth I, young men seeking positions at court were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encouraged to travel to the Continent to finish their education. This practice was soon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adopted by others high in the social circle and it eventually became customary for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education of a gentleman to be completed by a ‘Grand Tour’ (a term in use as early as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1670) of the major cultural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centres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of Europe, accompanied by a tutor and often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lasting three years or more. Travel for reasons of education was encouraged by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fact that, under Elizabeth I, a special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licence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had to be obtained from the Crown 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order to travel abroad, though universities had the privilege of granting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licences</a:t>
            </a:r>
            <a:r>
              <a:rPr lang="uk-UA" sz="1400" dirty="0"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themselves for the purpose of scholarship. The publication in 1749 of a guidebook by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Dr Thomas Nugent entitled The Grand Tour gave a further boost to this educational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travelling and some of the more intrepid ventured as far afield as Egypt. While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ostensibly educational, as with the spas, the appeal soon became social and so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pleasure-seeking young men of leisure travelled predominantly to France and Italy 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enjoy the rival cultures and social life of cities such as Paris, Venice and Florence. By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 end of the eighteenth century, the custom had become institutionalized for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gentry.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As a result, European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centres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were opened up to the British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traveller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. Aix-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en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-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Provence, Montpellier and Avignon became notable bases, especially for those using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 Provence region as a staging post for travel to Italy. When pleasure travel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followed in the nineteenth century, eventually to displace educational tours as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motive for Continental visits, this was to lead to the development of the Riviera as a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principal destination for British tourists, aided by the introduction of regular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steamboat services across the Channel from 1821 onwards. However, the advent of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 Napoleonic wars early in the nineteenth century inhibited travel within Europe for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some 30 years. By the time of Napoleon’s defeat, the British had taken a greater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interest in touring their own country.</a:t>
            </a:r>
            <a:endParaRPr lang="ru-RU" sz="1400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741368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uk-UA" sz="2500" dirty="0"/>
              <a:t>№ </a:t>
            </a:r>
            <a:r>
              <a:rPr lang="uk-UA" sz="2500" dirty="0">
                <a:effectLst/>
                <a:latin typeface="+mn-lt"/>
                <a:ea typeface="Times New Roman" panose="02020603050405020304" pitchFamily="18" charset="0"/>
              </a:rPr>
              <a:t>5</a:t>
            </a:r>
            <a:r>
              <a:rPr lang="uk-UA" sz="2500" dirty="0">
                <a:latin typeface="+mn-lt"/>
              </a:rPr>
              <a:t> </a:t>
            </a:r>
            <a:r>
              <a:rPr lang="en-US" sz="2500" dirty="0">
                <a:solidFill>
                  <a:srgbClr val="FFFF00"/>
                </a:solidFill>
              </a:rPr>
              <a:t>Complete the sentences using can or (be) able to. If can is not possible, use (be)</a:t>
            </a:r>
            <a:r>
              <a:rPr lang="uk-UA" sz="2500" dirty="0">
                <a:solidFill>
                  <a:srgbClr val="FFFF00"/>
                </a:solidFill>
              </a:rPr>
              <a:t> </a:t>
            </a:r>
            <a:r>
              <a:rPr lang="en-US" sz="2500" dirty="0">
                <a:solidFill>
                  <a:srgbClr val="FFFF00"/>
                </a:solidFill>
              </a:rPr>
              <a:t>able to.</a:t>
            </a:r>
            <a:br>
              <a:rPr lang="en-US" dirty="0">
                <a:solidFill>
                  <a:srgbClr val="FFFF00"/>
                </a:solidFill>
              </a:rPr>
            </a:br>
            <a:br>
              <a:rPr lang="en-US" dirty="0">
                <a:solidFill>
                  <a:srgbClr val="FFFF00"/>
                </a:solidFill>
              </a:rPr>
            </a:br>
            <a:b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1 Gary has travelled a lot. He</a:t>
            </a:r>
            <a:r>
              <a:rPr lang="en-US" sz="2200" u="sng" dirty="0">
                <a:effectLst/>
                <a:latin typeface="+mn-lt"/>
                <a:ea typeface="Times New Roman" panose="02020603050405020304" pitchFamily="18" charset="0"/>
              </a:rPr>
              <a:t> can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speak five languages.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2 I haven’t </a:t>
            </a:r>
            <a:r>
              <a:rPr lang="en-US" sz="2200" u="sng" dirty="0">
                <a:effectLst/>
                <a:latin typeface="+mn-lt"/>
                <a:ea typeface="Times New Roman" panose="02020603050405020304" pitchFamily="18" charset="0"/>
              </a:rPr>
              <a:t>been able to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sleep very well recently.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3 Nicole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drive, but she doesn’t have a car.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4 I used to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stand on my head, but I can’t do it any more.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5 I can’t understand Mark. I’ve never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understand him.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6 I can’t see you on Friday, but I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meet you on Saturday morning.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7 Ask Katherine about your problem. She might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help you.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8 You have to be careful in this part of the city. It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be dangerous.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9 Michael has lived in Italy a long time, so he should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speak Italian.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6</a:t>
            </a:r>
            <a:r>
              <a:rPr lang="uk-UA" dirty="0"/>
              <a:t> </a:t>
            </a:r>
            <a:r>
              <a:rPr lang="en-US" dirty="0">
                <a:solidFill>
                  <a:srgbClr val="FFFF00"/>
                </a:solidFill>
              </a:rPr>
              <a:t>Write sentences about yourself using the ideas in brackets.</a:t>
            </a:r>
            <a:b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br>
              <a:rPr lang="en-US" dirty="0"/>
            </a:br>
            <a:r>
              <a:rPr lang="en-US" dirty="0"/>
              <a:t>1 (something you used to be able to do)</a:t>
            </a:r>
            <a:r>
              <a:rPr lang="uk-UA" dirty="0"/>
              <a:t> </a:t>
            </a:r>
            <a:r>
              <a:rPr lang="en-US" dirty="0"/>
              <a:t>I used to be able to sing well.</a:t>
            </a:r>
          </a:p>
          <a:p>
            <a:pPr marL="36576" indent="0">
              <a:buNone/>
            </a:pPr>
            <a:r>
              <a:rPr lang="en-US" dirty="0"/>
              <a:t>2 (something you used to be able to do)</a:t>
            </a:r>
            <a:r>
              <a:rPr lang="uk-UA" dirty="0"/>
              <a:t> </a:t>
            </a:r>
            <a:r>
              <a:rPr lang="en-US" dirty="0"/>
              <a:t>I</a:t>
            </a:r>
            <a:r>
              <a:rPr lang="uk-UA" dirty="0"/>
              <a:t> </a:t>
            </a:r>
            <a:r>
              <a:rPr lang="en-US" dirty="0"/>
              <a:t>used……………</a:t>
            </a:r>
            <a:br>
              <a:rPr lang="uk-UA" dirty="0"/>
            </a:br>
            <a:br>
              <a:rPr lang="uk-UA" dirty="0"/>
            </a:br>
            <a:r>
              <a:rPr lang="en-US" dirty="0"/>
              <a:t>3 (something you would like to be able to do)</a:t>
            </a:r>
            <a:r>
              <a:rPr lang="uk-UA" dirty="0"/>
              <a:t> </a:t>
            </a:r>
            <a:r>
              <a:rPr lang="en-US" dirty="0"/>
              <a:t>I’d…………</a:t>
            </a:r>
            <a:br>
              <a:rPr lang="uk-UA" dirty="0"/>
            </a:br>
            <a:br>
              <a:rPr lang="uk-UA" dirty="0"/>
            </a:br>
            <a:r>
              <a:rPr lang="en-US" dirty="0"/>
              <a:t>4 (something you have never been able to do)</a:t>
            </a:r>
            <a:r>
              <a:rPr lang="uk-UA" dirty="0"/>
              <a:t> </a:t>
            </a:r>
            <a:r>
              <a:rPr lang="en-US" dirty="0"/>
              <a:t>I’ve………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223</TotalTime>
  <Words>1630</Words>
  <Application>Microsoft Office PowerPoint</Application>
  <PresentationFormat>Экран (4:3)</PresentationFormat>
  <Paragraphs>75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Century Gothic</vt:lpstr>
      <vt:lpstr>Times New Roman</vt:lpstr>
      <vt:lpstr>Wingdings 3</vt:lpstr>
      <vt:lpstr>Ион</vt:lpstr>
      <vt:lpstr>Конспекти практичних занять з дисципліни«Іноземна мова»  з галузі знань 24 «Сфера обслуговування» спеціальності : 242 «Туризм» </vt:lpstr>
      <vt:lpstr>Практичне заняття 9(2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Stream Galsy</cp:lastModifiedBy>
  <cp:revision>21</cp:revision>
  <dcterms:created xsi:type="dcterms:W3CDTF">2023-02-25T18:05:02Z</dcterms:created>
  <dcterms:modified xsi:type="dcterms:W3CDTF">2023-08-04T21:10:25Z</dcterms:modified>
</cp:coreProperties>
</file>