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Which is correct?</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Don’t forget to lock the door when </a:t>
            </a:r>
            <a:r>
              <a:rPr lang="en-US" sz="1100" u="sng" dirty="0">
                <a:effectLst/>
                <a:latin typeface="+mn-lt"/>
                <a:ea typeface="Trebuchet MS" panose="020B0603020202020204" pitchFamily="34" charset="0"/>
                <a:cs typeface="Times New Roman" panose="02020603050405020304" pitchFamily="18" charset="0"/>
              </a:rPr>
              <a:t>you go out /</a:t>
            </a:r>
            <a:r>
              <a:rPr lang="en-US" sz="1100" u="sng" strike="sngStrike" dirty="0">
                <a:effectLst/>
                <a:latin typeface="+mn-lt"/>
                <a:ea typeface="Trebuchet MS" panose="020B0603020202020204" pitchFamily="34" charset="0"/>
                <a:cs typeface="Times New Roman" panose="02020603050405020304" pitchFamily="18" charset="0"/>
              </a:rPr>
              <a:t> you’ll go out</a:t>
            </a:r>
            <a:r>
              <a:rPr lang="en-US" sz="1100" dirty="0">
                <a:effectLst/>
                <a:latin typeface="+mn-lt"/>
                <a:ea typeface="Trebuchet MS" panose="020B0603020202020204" pitchFamily="34" charset="0"/>
                <a:cs typeface="Times New Roman" panose="02020603050405020304" pitchFamily="18" charset="0"/>
              </a:rPr>
              <a:t>. (you go out is correct)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As soon as we get any more information, </a:t>
            </a:r>
            <a:r>
              <a:rPr lang="en-US" sz="1100" u="sng" dirty="0">
                <a:effectLst/>
                <a:latin typeface="+mn-lt"/>
                <a:ea typeface="Trebuchet MS" panose="020B0603020202020204" pitchFamily="34" charset="0"/>
                <a:cs typeface="Times New Roman" panose="02020603050405020304" pitchFamily="18" charset="0"/>
              </a:rPr>
              <a:t>we let / we’ll let </a:t>
            </a:r>
            <a:r>
              <a:rPr lang="en-US" sz="1100" dirty="0">
                <a:effectLst/>
                <a:latin typeface="+mn-lt"/>
                <a:ea typeface="Trebuchet MS" panose="020B0603020202020204" pitchFamily="34" charset="0"/>
                <a:cs typeface="Times New Roman" panose="02020603050405020304" pitchFamily="18" charset="0"/>
              </a:rPr>
              <a:t>you know.</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 want to get to the cinema before the film </a:t>
            </a:r>
            <a:r>
              <a:rPr lang="en-US" sz="1100" u="sng" dirty="0">
                <a:effectLst/>
                <a:latin typeface="+mn-lt"/>
                <a:ea typeface="Trebuchet MS" panose="020B0603020202020204" pitchFamily="34" charset="0"/>
                <a:cs typeface="Times New Roman" panose="02020603050405020304" pitchFamily="18" charset="0"/>
              </a:rPr>
              <a:t>starts / will start</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Don’t drive through a red light. Wait </a:t>
            </a:r>
            <a:r>
              <a:rPr lang="en-US" sz="1100" u="sng" dirty="0">
                <a:effectLst/>
                <a:latin typeface="+mn-lt"/>
                <a:ea typeface="Trebuchet MS" panose="020B0603020202020204" pitchFamily="34" charset="0"/>
                <a:cs typeface="Times New Roman" panose="02020603050405020304" pitchFamily="18" charset="0"/>
              </a:rPr>
              <a:t>until it changes / it will change </a:t>
            </a:r>
            <a:r>
              <a:rPr lang="en-US" sz="1100" dirty="0">
                <a:effectLst/>
                <a:latin typeface="+mn-lt"/>
                <a:ea typeface="Trebuchet MS" panose="020B0603020202020204" pitchFamily="34" charset="0"/>
                <a:cs typeface="Times New Roman" panose="02020603050405020304" pitchFamily="18" charset="0"/>
              </a:rPr>
              <a:t>to green.</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Sarah will be here soon</a:t>
            </a:r>
            <a:r>
              <a:rPr lang="en-US" sz="1100" u="sng" dirty="0">
                <a:effectLst/>
                <a:latin typeface="+mn-lt"/>
                <a:ea typeface="Trebuchet MS" panose="020B0603020202020204" pitchFamily="34" charset="0"/>
                <a:cs typeface="Times New Roman" panose="02020603050405020304" pitchFamily="18" charset="0"/>
              </a:rPr>
              <a:t>. I make / I’ll make </a:t>
            </a:r>
            <a:r>
              <a:rPr lang="en-US" sz="1100" dirty="0">
                <a:effectLst/>
                <a:latin typeface="+mn-lt"/>
                <a:ea typeface="Trebuchet MS" panose="020B0603020202020204" pitchFamily="34" charset="0"/>
                <a:cs typeface="Times New Roman" panose="02020603050405020304" pitchFamily="18" charset="0"/>
              </a:rPr>
              <a:t>some coffee when she comes.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I’m 20 now. I wonder where I’ll be when </a:t>
            </a:r>
            <a:r>
              <a:rPr lang="en-US" sz="1100" u="sng" dirty="0">
                <a:effectLst/>
                <a:latin typeface="+mn-lt"/>
                <a:ea typeface="Trebuchet MS" panose="020B0603020202020204" pitchFamily="34" charset="0"/>
                <a:cs typeface="Times New Roman" panose="02020603050405020304" pitchFamily="18" charset="0"/>
              </a:rPr>
              <a:t>I’m 40 / I’ll be 40</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a:t>
            </a:r>
            <a:r>
              <a:rPr lang="en-US" sz="1100" u="sng" dirty="0">
                <a:effectLst/>
                <a:latin typeface="+mn-lt"/>
                <a:ea typeface="Trebuchet MS" panose="020B0603020202020204" pitchFamily="34" charset="0"/>
                <a:cs typeface="Times New Roman" panose="02020603050405020304" pitchFamily="18" charset="0"/>
              </a:rPr>
              <a:t>I wait / I’ll wait </a:t>
            </a:r>
            <a:r>
              <a:rPr lang="en-US" sz="1100" dirty="0">
                <a:effectLst/>
                <a:latin typeface="+mn-lt"/>
                <a:ea typeface="Trebuchet MS" panose="020B0603020202020204" pitchFamily="34" charset="0"/>
                <a:cs typeface="Times New Roman" panose="02020603050405020304" pitchFamily="18" charset="0"/>
              </a:rPr>
              <a:t>for you until you’re ready, but don’t be long.</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Oliver is five years old. He wants to be a TV presenter when </a:t>
            </a:r>
            <a:r>
              <a:rPr lang="en-US" sz="1100" u="sng" dirty="0">
                <a:effectLst/>
                <a:latin typeface="+mn-lt"/>
                <a:ea typeface="Trebuchet MS" panose="020B0603020202020204" pitchFamily="34" charset="0"/>
                <a:cs typeface="Times New Roman" panose="02020603050405020304" pitchFamily="18" charset="0"/>
              </a:rPr>
              <a:t>he grows up / he’ll grow up</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We could meet for coffee tomorrow morning if </a:t>
            </a:r>
            <a:r>
              <a:rPr lang="en-US" sz="1100" u="sng" dirty="0">
                <a:effectLst/>
                <a:latin typeface="+mn-lt"/>
                <a:ea typeface="Trebuchet MS" panose="020B0603020202020204" pitchFamily="34" charset="0"/>
                <a:cs typeface="Times New Roman" panose="02020603050405020304" pitchFamily="18" charset="0"/>
              </a:rPr>
              <a:t>you’re / you will be </a:t>
            </a:r>
            <a:r>
              <a:rPr lang="en-US" sz="1100" dirty="0">
                <a:effectLst/>
                <a:latin typeface="+mn-lt"/>
                <a:ea typeface="Trebuchet MS" panose="020B0603020202020204" pitchFamily="34" charset="0"/>
                <a:cs typeface="Times New Roman" panose="02020603050405020304" pitchFamily="18" charset="0"/>
              </a:rPr>
              <a:t>free.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If the weather </a:t>
            </a:r>
            <a:r>
              <a:rPr lang="en-US" sz="1100" u="sng" dirty="0">
                <a:effectLst/>
                <a:latin typeface="+mn-lt"/>
                <a:ea typeface="Trebuchet MS" panose="020B0603020202020204" pitchFamily="34" charset="0"/>
                <a:cs typeface="Times New Roman" panose="02020603050405020304" pitchFamily="18" charset="0"/>
              </a:rPr>
              <a:t>is / will be </a:t>
            </a:r>
            <a:r>
              <a:rPr lang="en-US" sz="1100" dirty="0">
                <a:effectLst/>
                <a:latin typeface="+mn-lt"/>
                <a:ea typeface="Trebuchet MS" panose="020B0603020202020204" pitchFamily="34" charset="0"/>
                <a:cs typeface="Times New Roman" panose="02020603050405020304" pitchFamily="18" charset="0"/>
              </a:rPr>
              <a:t>nice tomorrow, we’re going to the beach.</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Vicky is / will be very disappointed if she doesn’t get a place at university.</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You’ll feel better after </a:t>
            </a:r>
            <a:r>
              <a:rPr lang="en-US" sz="1100" u="sng" dirty="0">
                <a:effectLst/>
                <a:latin typeface="+mn-lt"/>
                <a:ea typeface="Trebuchet MS" panose="020B0603020202020204" pitchFamily="34" charset="0"/>
                <a:cs typeface="Times New Roman" panose="02020603050405020304" pitchFamily="18" charset="0"/>
              </a:rPr>
              <a:t>you’ve had / you’ll have </a:t>
            </a:r>
            <a:r>
              <a:rPr lang="en-US" sz="1100" dirty="0">
                <a:effectLst/>
                <a:latin typeface="+mn-lt"/>
                <a:ea typeface="Trebuchet MS" panose="020B0603020202020204" pitchFamily="34" charset="0"/>
                <a:cs typeface="Times New Roman" panose="02020603050405020304" pitchFamily="18" charset="0"/>
              </a:rPr>
              <a:t>something to eat.</a:t>
            </a: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lnSpcReduction="10000"/>
          </a:bodyPr>
          <a:lstStyle/>
          <a:p>
            <a:pPr marL="0" indent="0">
              <a:buNone/>
            </a:pPr>
            <a:r>
              <a:rPr lang="uk-UA" sz="2900" dirty="0"/>
              <a:t>№ </a:t>
            </a:r>
            <a:r>
              <a:rPr lang="en-US" sz="2900" dirty="0"/>
              <a:t>8</a:t>
            </a:r>
            <a:r>
              <a:rPr lang="uk-UA" sz="2900" dirty="0"/>
              <a:t> </a:t>
            </a:r>
            <a:r>
              <a:rPr lang="en-US" sz="2900" dirty="0">
                <a:solidFill>
                  <a:srgbClr val="FFFF00"/>
                </a:solidFill>
              </a:rPr>
              <a:t>For each situation, write a sentence with I’m (not) looking forward to.</a:t>
            </a:r>
            <a:br>
              <a:rPr lang="en-US" sz="2900" dirty="0">
                <a:solidFill>
                  <a:srgbClr val="FFFF00"/>
                </a:solidFill>
              </a:rPr>
            </a:br>
            <a:br>
              <a:rPr lang="en-US" dirty="0">
                <a:solidFill>
                  <a:srgbClr val="FFFF00"/>
                </a:solidFill>
              </a:rPr>
            </a:br>
            <a:r>
              <a:rPr lang="en-US" dirty="0"/>
              <a:t>1 You are going on holiday next week. How do you feel?</a:t>
            </a:r>
          </a:p>
          <a:p>
            <a:pPr marL="0" indent="0">
              <a:buNone/>
            </a:pPr>
            <a:r>
              <a:rPr lang="en-US" u="sng" dirty="0"/>
              <a:t>I’m looking forward to going on holiday.</a:t>
            </a:r>
          </a:p>
          <a:p>
            <a:pPr marL="0" indent="0">
              <a:buNone/>
            </a:pPr>
            <a:r>
              <a:rPr lang="en-US" dirty="0"/>
              <a:t>2 A good friend of yours is coming to visit you soon. It will be good to see her again. How do you</a:t>
            </a:r>
          </a:p>
          <a:p>
            <a:pPr marL="0" indent="0">
              <a:buNone/>
            </a:pPr>
            <a:r>
              <a:rPr lang="en-US" dirty="0"/>
              <a:t>feel? I’m__________________</a:t>
            </a:r>
          </a:p>
          <a:p>
            <a:pPr marL="0" indent="0">
              <a:buNone/>
            </a:pPr>
            <a:r>
              <a:rPr lang="en-US" dirty="0"/>
              <a:t>3 You’re going to the dentist tomorrow. You don’t enjoy visits to the dentist. How do you feel? I’m not________________</a:t>
            </a:r>
          </a:p>
          <a:p>
            <a:pPr marL="0" indent="0">
              <a:buNone/>
            </a:pPr>
            <a:r>
              <a:rPr lang="en-US" dirty="0"/>
              <a:t>4 Rachel doesn’t like school, but she’s leaving next summer. How does she feel?___________________</a:t>
            </a:r>
          </a:p>
          <a:p>
            <a:pPr marL="0" indent="0">
              <a:buNone/>
            </a:pPr>
            <a:r>
              <a:rPr lang="en-US" dirty="0"/>
              <a:t>5 Joe and Helen are moving to a new apartment soon. It’s much nicer than where they live now.</a:t>
            </a:r>
          </a:p>
          <a:p>
            <a:pPr marL="0" indent="0">
              <a:buNone/>
            </a:pPr>
            <a:endParaRPr lang="en-US" dirty="0"/>
          </a:p>
          <a:p>
            <a:pPr marL="0" indent="0">
              <a:buNone/>
            </a:pPr>
            <a:r>
              <a:rPr lang="en-US" dirty="0"/>
              <a:t>How do they feel?__________________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«Tourism Product. Future Perfect.»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«Tourism Product. Future Perfect. Future Perfect.»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7056784"/>
          </a:xfrm>
        </p:spPr>
        <p:txBody>
          <a:bodyPr>
            <a:normAutofit fontScale="62500" lnSpcReduction="20000"/>
          </a:bodyPr>
          <a:lstStyle/>
          <a:p>
            <a:pPr marL="0" indent="0">
              <a:buNone/>
            </a:pPr>
            <a:r>
              <a:rPr lang="en-US" sz="2900" b="1" dirty="0">
                <a:effectLst/>
                <a:latin typeface="Times New Roman" panose="02020603050405020304" pitchFamily="18" charset="0"/>
                <a:ea typeface="Times New Roman" panose="02020603050405020304" pitchFamily="18" charset="0"/>
              </a:rPr>
              <a:t>Tourism Product</a:t>
            </a:r>
            <a:br>
              <a:rPr lang="en-US" sz="2900" b="1" dirty="0">
                <a:effectLst/>
                <a:latin typeface="Times New Roman" panose="02020603050405020304" pitchFamily="18" charset="0"/>
                <a:ea typeface="Times New Roman" panose="02020603050405020304" pitchFamily="18" charset="0"/>
              </a:rPr>
            </a:br>
            <a:r>
              <a:rPr lang="en-US" sz="2900" b="1" dirty="0">
                <a:effectLst/>
                <a:latin typeface="Times New Roman" panose="02020603050405020304" pitchFamily="18" charset="0"/>
                <a:ea typeface="Times New Roman" panose="02020603050405020304" pitchFamily="18" charset="0"/>
              </a:rPr>
              <a:t> </a:t>
            </a:r>
            <a:br>
              <a:rPr lang="en-US" sz="2900" b="1" dirty="0">
                <a:effectLst/>
                <a:latin typeface="Times New Roman" panose="02020603050405020304" pitchFamily="18" charset="0"/>
                <a:ea typeface="Times New Roman" panose="02020603050405020304" pitchFamily="18" charset="0"/>
              </a:rPr>
            </a:br>
            <a:br>
              <a:rPr lang="en-US" sz="2900" b="1" dirty="0">
                <a:effectLst/>
                <a:latin typeface="Times New Roman" panose="02020603050405020304" pitchFamily="18" charset="0"/>
                <a:ea typeface="Times New Roman" panose="02020603050405020304" pitchFamily="18" charset="0"/>
              </a:rPr>
            </a:br>
            <a:r>
              <a:rPr lang="en-US" sz="1800" dirty="0">
                <a:effectLst/>
                <a:latin typeface="+mn-lt"/>
                <a:ea typeface="Calibri" panose="020F0502020204030204" pitchFamily="34" charset="0"/>
                <a:cs typeface="Times New Roman" panose="02020603050405020304" pitchFamily="18" charset="0"/>
              </a:rPr>
              <a:t>Having attempted to define ‘tourist’ and ‘tourism’, we can now look at the tourist product itself. The first characteristic to note is that this is a service rather than a tangible good. The intangibility poses particular difficulties for those whose job it is to market tourism. A tourist product cannot, for example, be inspected by prospective purchasers before they buy, as can a washing machine, DVD player or other consumer durable. The purchase of a package tour is a speculative investment, involving a high degree of trust on the part of the purchaser, the more so as a holiday is often the most expensive purchase made each year (although, with increasing affluence, many consumers are now able to purchase two or more such holidays annually). The necessary element of trust is heightened by the development of sales via the World Wide Web and the introduction of ticketless booking for much air travel. It has often been said that ‘selling holidays is like selling dreams’. When tourists buy a package tour abroad, they are buying more than a simple collection of services, such as an airline seat, hotel room, three meals a day and the opportunity to sit on a sunny beach; they are also buying the temporary use of a strange environment, incorporating what may be, for them, novel geographical features – old world towns, tropical landscapes – plus the culture and heritage of the region and other intangible benefits, such as service, atmosphere and hospitality. The planning and anticipation of the holiday may be as much a part of its enjoyment as is the trip itself. Then, recalling the experience later and reviewing videos or photos are further extensions of the experience. These are all part of the product, which is, therefore, a psychological as well as a physical experience. The challenge for the marketer of tourism is to match the dream to the reality. The difficulty of achieving this is that tourism is not a homogeneous but a heterogeneous product – that is, it tends to vary in standard and quality over time and under different circumstances, unlike, say, a television set. A package tour or even a flight on an aircraft 10. An introduction to tourism cannot be consistently uniform: a bumpy flight, or a long technical flight delay, can change an enjoyable experience into a nightmare, while a holiday at the seaside can be ruined by a prolonged rainy spell. Because a tour comprises a compendium of different products, an added difficulty in maintaining standards is that each element of the product should be broadly similar in quality. A good room and fine service at a hotel may be spoilt by poor food or the flight may mar an otherwise enjoyable hotel stay. An element of chance is always present in the purchase of any service and, where the purchase must precede the actual consumption of the product, as with tourism, the risk for the consumer is increased. The introduction of dynamic packaging, which is rapidly changing the traditional package tour, is beginning to obfuscate this analysis. Dynamic packaging is the process by which travel agents, or other retailers of travel, themselves put together flights, accommodation and other elements of travel and sell the resulting package of components to consumers. Of course, tourists can today put their own packages together through Internet suppliers, but, if they choose to do so, uncertainty about the uniformity of the product is heightened. Even when packages are tailor- made by the travel agent or other retailer in a similar manner, the lack of a single tour operator or supplier to oversee the final package threatens to undermine the concept of a ‘standard quality’ product. Moreover, reinforcing the nature of this uncertainty, a package put together by the tourist does not meet the definition of a legal package holiday and is therefore exempted from protective guarantees, meaning that the tourist may lose out in the event of the financial collapse of one or more of the companies they have booked with. Another characteristic of tourism is that it cannot be brought to the consumer. Rather, the consumer must be brought to the product. In the short term, at least, the supply of this product is fixed – the number of hotel bedrooms available at a particular destination cannot be varied to meet the changing demands of holidaymakers during the season, for example. Similarly, the unsold hotel room or aircraft seat cannot be stored for later sale, as is the case with tangible products, but is lost forever – hence the great efforts that must be made by those in the industry to fill empty seats or rooms by last-minute discounting or other techniques. If market demand changes, as it does frequently in the business of tourism, the supply will take time to adapt. A hotel is built to last for many years and must remain profitable over that period. These are all problems unique to tourism and call for considerable marketing ingenuity on the part of those in the business.</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 sentences. Choose from the box.</a:t>
            </a:r>
            <a:br>
              <a:rPr lang="en-US" sz="2200" dirty="0">
                <a:solidFill>
                  <a:srgbClr val="FFFF00"/>
                </a:solidFill>
                <a:effectLst/>
                <a:latin typeface="+mn-lt"/>
                <a:ea typeface="Times New Roman" panose="02020603050405020304" pitchFamily="18" charset="0"/>
              </a:rPr>
            </a:br>
            <a:br>
              <a:rPr lang="en-US" dirty="0">
                <a:solidFill>
                  <a:srgbClr val="FFFF00"/>
                </a:solidFill>
              </a:rPr>
            </a:br>
            <a:r>
              <a:rPr lang="en-US" dirty="0"/>
              <a:t>1 There’s an election next week. Who </a:t>
            </a:r>
            <a:r>
              <a:rPr lang="en-US" u="sng" dirty="0"/>
              <a:t>will you be voting </a:t>
            </a:r>
            <a:r>
              <a:rPr lang="en-US" dirty="0"/>
              <a:t>for?</a:t>
            </a:r>
          </a:p>
          <a:p>
            <a:pPr marL="36576" indent="0">
              <a:buNone/>
            </a:pPr>
            <a:r>
              <a:rPr lang="en-US" dirty="0"/>
              <a:t>2 I’ll_______ shopping later. Can I get you anything?</a:t>
            </a:r>
          </a:p>
          <a:p>
            <a:pPr marL="36576" indent="0">
              <a:buNone/>
            </a:pPr>
            <a:r>
              <a:rPr lang="en-US" dirty="0"/>
              <a:t>3 Emily is not well, so she_____________________ volleyball tomorrow.</a:t>
            </a:r>
          </a:p>
          <a:p>
            <a:pPr marL="36576" indent="0">
              <a:buNone/>
            </a:pPr>
            <a:r>
              <a:rPr lang="en-US" dirty="0"/>
              <a:t>4 Little Emma__________________ school soon. She’s growing up fast.</a:t>
            </a:r>
          </a:p>
          <a:p>
            <a:pPr marL="36576" indent="0">
              <a:buNone/>
            </a:pPr>
            <a:r>
              <a:rPr lang="en-US" dirty="0"/>
              <a:t>5 The match is on TV tonight. Will you_____________________ it?</a:t>
            </a:r>
          </a:p>
          <a:p>
            <a:pPr marL="36576" indent="0">
              <a:buNone/>
            </a:pPr>
            <a:r>
              <a:rPr lang="en-US" dirty="0"/>
              <a:t>6 What_________________ in your new job? The same as before?</a:t>
            </a:r>
          </a:p>
          <a:p>
            <a:pPr marL="36576" indent="0">
              <a:buNone/>
            </a:pPr>
            <a:r>
              <a:rPr lang="en-US" dirty="0"/>
              <a:t>7 I____________________ to the wedding. I’ll be away on holiday.</a:t>
            </a:r>
          </a:p>
          <a:p>
            <a:pPr marL="36576" indent="0">
              <a:buNone/>
            </a:pPr>
            <a:r>
              <a:rPr lang="en-US" dirty="0"/>
              <a:t>8 Please fasten your seat belts. The plane___________ in ten minutes.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36576" indent="0">
              <a:buNone/>
            </a:pPr>
            <a:r>
              <a:rPr lang="uk-UA" dirty="0"/>
              <a:t>№ </a:t>
            </a:r>
            <a:r>
              <a:rPr lang="en-US" dirty="0"/>
              <a:t>6</a:t>
            </a:r>
            <a:r>
              <a:rPr lang="uk-UA" dirty="0"/>
              <a:t> </a:t>
            </a:r>
            <a:r>
              <a:rPr lang="en-US" dirty="0">
                <a:solidFill>
                  <a:srgbClr val="FFFF00"/>
                </a:solidFill>
              </a:rPr>
              <a:t>Put the verb into the correct form, will be (do)</a:t>
            </a:r>
            <a:r>
              <a:rPr lang="en-US" dirty="0" err="1">
                <a:solidFill>
                  <a:srgbClr val="FFFF00"/>
                </a:solidFill>
              </a:rPr>
              <a:t>ing</a:t>
            </a:r>
            <a:r>
              <a:rPr lang="en-US" dirty="0">
                <a:solidFill>
                  <a:srgbClr val="FFFF00"/>
                </a:solidFill>
              </a:rPr>
              <a:t> or will have (done).</a:t>
            </a:r>
            <a:br>
              <a:rPr lang="en-US" sz="2200" dirty="0">
                <a:solidFill>
                  <a:srgbClr val="FFFF00"/>
                </a:solidFill>
                <a:effectLst/>
                <a:latin typeface="+mn-lt"/>
                <a:ea typeface="Times New Roman" panose="02020603050405020304" pitchFamily="18" charset="0"/>
              </a:rPr>
            </a:br>
            <a:br>
              <a:rPr lang="en-US" dirty="0"/>
            </a:br>
            <a:r>
              <a:rPr lang="en-US" dirty="0"/>
              <a:t>1 Don’t phone between 7 and 8. </a:t>
            </a:r>
            <a:r>
              <a:rPr lang="en-US" u="sng" dirty="0"/>
              <a:t>We’ll be eating</a:t>
            </a:r>
            <a:r>
              <a:rPr lang="en-US" dirty="0"/>
              <a:t> then. (we / eat)</a:t>
            </a:r>
          </a:p>
          <a:p>
            <a:pPr marL="36576" indent="0">
              <a:buNone/>
            </a:pPr>
            <a:r>
              <a:rPr lang="en-US" dirty="0"/>
              <a:t>2 Tomorrow afternoon we’re going to play tennis from 3 o’clock until 4.30. So at 4 </a:t>
            </a:r>
            <a:r>
              <a:rPr lang="en-US" dirty="0" err="1"/>
              <a:t>o’clock,___________tennis</a:t>
            </a:r>
            <a:r>
              <a:rPr lang="en-US" dirty="0"/>
              <a:t>. (we / play)</a:t>
            </a:r>
          </a:p>
          <a:p>
            <a:pPr marL="36576" indent="0">
              <a:buNone/>
            </a:pPr>
            <a:r>
              <a:rPr lang="en-US" dirty="0"/>
              <a:t>3 Sarah will meet you at the station._______________ for you when you arrive. (she /</a:t>
            </a:r>
          </a:p>
          <a:p>
            <a:pPr marL="36576" indent="0">
              <a:buNone/>
            </a:pPr>
            <a:r>
              <a:rPr lang="en-US" dirty="0"/>
              <a:t>wait)</a:t>
            </a:r>
          </a:p>
          <a:p>
            <a:pPr marL="36576" indent="0">
              <a:buNone/>
            </a:pPr>
            <a:r>
              <a:rPr lang="en-US" dirty="0"/>
              <a:t>4 The meeting starts at 9.30 and won’t last longer than an hour. You can be sure </a:t>
            </a:r>
            <a:r>
              <a:rPr lang="en-US" dirty="0" err="1"/>
              <a:t>that_______________by</a:t>
            </a:r>
            <a:r>
              <a:rPr lang="en-US" dirty="0"/>
              <a:t> 11 o’clock. (it / finish)</a:t>
            </a:r>
          </a:p>
          <a:p>
            <a:pPr marL="36576" indent="0">
              <a:buNone/>
            </a:pPr>
            <a:r>
              <a:rPr lang="en-US" dirty="0"/>
              <a:t>5 Do you think__________________ in the same place in ten years’ time? (you / still / live)</a:t>
            </a:r>
          </a:p>
          <a:p>
            <a:pPr marL="36576" indent="0">
              <a:buNone/>
            </a:pPr>
            <a:r>
              <a:rPr lang="en-US" dirty="0"/>
              <a:t>6 Lisa is travelling in Europe and so far she has travelled about 1,000 miles. By the end of the </a:t>
            </a:r>
            <a:r>
              <a:rPr lang="en-US" dirty="0" err="1"/>
              <a:t>trip,_____________________more</a:t>
            </a:r>
            <a:r>
              <a:rPr lang="en-US" dirty="0"/>
              <a:t> than 3,000 miles. (she / travel)</a:t>
            </a:r>
          </a:p>
          <a:p>
            <a:pPr marL="36576" indent="0">
              <a:buNone/>
            </a:pPr>
            <a:r>
              <a:rPr lang="en-US" dirty="0"/>
              <a:t>7 If you need to contact me,____________________ at the Lion Hotel until</a:t>
            </a:r>
          </a:p>
          <a:p>
            <a:pPr marL="36576" indent="0">
              <a:buNone/>
            </a:pPr>
            <a:r>
              <a:rPr lang="en-US" dirty="0"/>
              <a:t>Friday. (I / stay)</a:t>
            </a:r>
          </a:p>
          <a:p>
            <a:pPr marL="36576" indent="0">
              <a:buNone/>
            </a:pPr>
            <a:r>
              <a:rPr lang="en-US" dirty="0"/>
              <a:t>8 Ben is on holiday and is spending his money very quickly. If he continues like </a:t>
            </a:r>
            <a:r>
              <a:rPr lang="en-US" dirty="0" err="1"/>
              <a:t>this,__________________all</a:t>
            </a:r>
            <a:r>
              <a:rPr lang="en-US" dirty="0"/>
              <a:t> his money before the end of his holiday.</a:t>
            </a:r>
          </a:p>
          <a:p>
            <a:pPr marL="36576" indent="0">
              <a:buNone/>
            </a:pPr>
            <a:r>
              <a:rPr lang="en-US" dirty="0"/>
              <a:t>(he / spend)</a:t>
            </a:r>
          </a:p>
          <a:p>
            <a:pPr marL="36576" indent="0">
              <a:buNone/>
            </a:pPr>
            <a:r>
              <a:rPr lang="en-US" dirty="0"/>
              <a:t>9 I’m fed up with my job. I hope_______________ it much longer. (I /not / do)</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140</TotalTime>
  <Words>2234</Words>
  <Application>Microsoft Office PowerPoint</Application>
  <PresentationFormat>Экран (4:3)</PresentationFormat>
  <Paragraphs>85</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4(2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16</cp:revision>
  <dcterms:created xsi:type="dcterms:W3CDTF">2023-02-25T18:05:02Z</dcterms:created>
  <dcterms:modified xsi:type="dcterms:W3CDTF">2023-08-04T14:49:35Z</dcterms:modified>
</cp:coreProperties>
</file>