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Tina tells you something. If the same is true for you, answer with So … or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Neither … (as in the first example). Otherwise, ask Tina questions (as in the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second example).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A1A7AD-E775-ADA1-7B68-CABD944E3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12776"/>
            <a:ext cx="8515461" cy="30681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do you say to Sam? Use I think so, I hope not etc.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5A7352-B95C-4DB6-2285-5CC81E8FB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09" y="1124744"/>
            <a:ext cx="8838947" cy="430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90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22(2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Managing the social exposure of tourism. verbs (have/do/can etc.)I think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 / I hope so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etc.Grammar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Managing the social exposure of tourism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Sustainable tourism – in terms of the social impacts of tourism on indigenous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populations – needs to be managed in two ways. First, it is important that good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relations are established between locals and guests, so that guests are welcomed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region or country and social interactions benefit both parties.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There are different approaches to ensuring this and the choice is essentially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between two diametrically opposed management methods. Responsible officials can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attempt to integrate guests into the local community and control the overall number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visitors so that the local population does not become swamped by tourists. This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really only practical where demand for the destination is limited to comparatively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small numbers and the market attracted shows empathy for, and sensitivity towards,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 culture. Thus, specialist tourism will allow for this solution to be adopted, but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mass tourism will not.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Alternatively, officials can aim to concentrate the visitors in particular districts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(sometimes referred to as tourist ‘ghettos’, often some distance away from residential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neighbourhoods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) so that any damage is limited to the few locals who will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contact with those guests, usually in the form of commercial transactions. In this way,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most locals and visitors will not come into direct contact with each other, though this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may also reduce the economic benefit of tourism to the local community. One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solution of this kind is the integrated resort complex offering all-inclusive packages.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Such resorts are becoming increasingly common at long-haul destinations – examples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being found in Cancún, Mexico, Nusa Dua in Bali, Indonesia, Puerto Plata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Dominican Republic and the Langkawi development in Malaysia. All-inclusive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resorts can also be operated sustainably if locals are employed in skilled as well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less-skilled jobs at the site and much of what is consumed at the resort is produced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surrounding area.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Government policies to attract large numbers of tourists have given way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policies designed to attract particular tourist markets. While this has, in most cases,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meant trying to attract wealthy, high-spend visitors, it has sometimes led to a move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 visits by those who will have the least impact on local populations – that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is, those who will integrate well and accept local customs rather than seek to impose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own standards on locals. Some have gone further, however. The local authority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Alassio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Italy, took rather extreme action in 1994 in an effort to discourage day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trippers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sacopelisti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(sleeping baggers) who slept on the beaches and brought little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income into the town. It asked the railways to provide fewer trains to the resort 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weekends. Tourists were also to be accosted and asked to show that they were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carrying at least 50,000 lira as spending money. Such approaches are isolated,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however, and, for the most part, destination authorities have recognized that their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obligation is to grow tourism, while ensuring that, as far as possible, whatever impact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have on local populations should be beneficial to the locals.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each sentence with an auxiliary verb (do/was/could/might etc.).</a:t>
            </a:r>
          </a:p>
          <a:p>
            <a:pPr marL="36576" indent="0">
              <a:buNone/>
            </a:pPr>
            <a:r>
              <a:rPr lang="en-US" sz="2500" dirty="0">
                <a:solidFill>
                  <a:srgbClr val="FFFF00"/>
                </a:solidFill>
              </a:rPr>
              <a:t>Sometimes the verb must be negative (don’t/wasn’t etc.).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 wasn’t tired, but my friends </a:t>
            </a:r>
            <a:r>
              <a:rPr lang="en-US" sz="2500" u="sng" dirty="0"/>
              <a:t>were </a:t>
            </a:r>
            <a:r>
              <a:rPr lang="en-US" sz="2500" dirty="0"/>
              <a:t>.</a:t>
            </a:r>
          </a:p>
          <a:p>
            <a:pPr marL="36576" indent="0">
              <a:buNone/>
            </a:pPr>
            <a:r>
              <a:rPr lang="en-US" sz="2500" dirty="0"/>
              <a:t>2 I like hot weather, but Ann</a:t>
            </a:r>
            <a:r>
              <a:rPr lang="uk-UA" sz="2500" dirty="0"/>
              <a:t>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3 ‘Is Andy here?’ ‘He</a:t>
            </a:r>
            <a:r>
              <a:rPr lang="uk-UA" sz="2500" dirty="0"/>
              <a:t> ______________</a:t>
            </a:r>
            <a:r>
              <a:rPr lang="en-US" sz="2500" dirty="0"/>
              <a:t> five minutes ago, but I think he’s gone home now.’</a:t>
            </a:r>
          </a:p>
          <a:p>
            <a:pPr marL="36576" indent="0">
              <a:buNone/>
            </a:pPr>
            <a:r>
              <a:rPr lang="en-US" sz="2500" dirty="0"/>
              <a:t>4 I haven’t travelled much, but Gary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5 Lisa said she might come and see us tomorrow, but I don’t think she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6 I don’t know whether to apply for the job or not. Do you think I</a:t>
            </a:r>
            <a:r>
              <a:rPr lang="uk-UA" sz="2500" dirty="0"/>
              <a:t> ______________</a:t>
            </a:r>
            <a:r>
              <a:rPr lang="en-US" sz="2500" dirty="0"/>
              <a:t> ?</a:t>
            </a:r>
          </a:p>
          <a:p>
            <a:pPr marL="36576" indent="0">
              <a:buNone/>
            </a:pPr>
            <a:r>
              <a:rPr lang="en-US" sz="2500" dirty="0"/>
              <a:t>7 ‘Please don’t tell anybody what happened.’ ‘Don’t worry. I</a:t>
            </a:r>
            <a:r>
              <a:rPr lang="uk-UA" sz="2500" dirty="0"/>
              <a:t> ______________</a:t>
            </a:r>
            <a:r>
              <a:rPr lang="en-US" sz="2500" dirty="0"/>
              <a:t> .’</a:t>
            </a:r>
          </a:p>
          <a:p>
            <a:pPr marL="36576" indent="0">
              <a:buNone/>
            </a:pPr>
            <a:r>
              <a:rPr lang="en-US" sz="2500" dirty="0"/>
              <a:t>8 ‘You never listen to me.’ ‘Yes, I</a:t>
            </a:r>
            <a:r>
              <a:rPr lang="uk-UA" sz="2500" dirty="0"/>
              <a:t> ______________</a:t>
            </a:r>
            <a:r>
              <a:rPr lang="en-US" sz="2500" dirty="0"/>
              <a:t> !’</a:t>
            </a:r>
          </a:p>
          <a:p>
            <a:pPr marL="36576" indent="0">
              <a:buNone/>
            </a:pPr>
            <a:r>
              <a:rPr lang="en-US" sz="2500" dirty="0"/>
              <a:t>9 I usually work on Saturdays, but last Saturday I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10 ‘Do you think it’s going to rain?’ ‘It</a:t>
            </a:r>
            <a:r>
              <a:rPr lang="uk-UA" sz="2500" dirty="0"/>
              <a:t> ______________</a:t>
            </a:r>
            <a:r>
              <a:rPr lang="en-US" sz="2500" dirty="0"/>
              <a:t> . Take an umbrella in case.’</a:t>
            </a:r>
          </a:p>
          <a:p>
            <a:pPr marL="36576" indent="0">
              <a:buNone/>
            </a:pPr>
            <a:r>
              <a:rPr lang="en-US" sz="2500" dirty="0"/>
              <a:t>11 ‘Are you and Chris going to the party?’ ‘I</a:t>
            </a:r>
            <a:r>
              <a:rPr lang="uk-UA" sz="2500" dirty="0"/>
              <a:t> ______________</a:t>
            </a:r>
            <a:r>
              <a:rPr lang="en-US" sz="2500" dirty="0"/>
              <a:t> , but Chris</a:t>
            </a:r>
            <a:r>
              <a:rPr lang="uk-UA" sz="2500" dirty="0"/>
              <a:t> ______________</a:t>
            </a:r>
            <a:r>
              <a:rPr lang="en-US" sz="2500" dirty="0"/>
              <a:t>.’</a:t>
            </a:r>
          </a:p>
          <a:p>
            <a:pPr marL="36576" indent="0">
              <a:buNone/>
            </a:pPr>
            <a:r>
              <a:rPr lang="en-US" sz="2500" dirty="0"/>
              <a:t>12 ‘Please help me.’ ‘I</a:t>
            </a:r>
            <a:r>
              <a:rPr lang="uk-UA" sz="2500" dirty="0"/>
              <a:t> ______________</a:t>
            </a:r>
            <a:r>
              <a:rPr lang="en-US" sz="2500" dirty="0"/>
              <a:t>’m sorry. I</a:t>
            </a:r>
            <a:r>
              <a:rPr lang="uk-UA" sz="2500" dirty="0"/>
              <a:t> ______________</a:t>
            </a:r>
            <a:r>
              <a:rPr lang="en-US" sz="2500" dirty="0"/>
              <a:t> if I , but I</a:t>
            </a:r>
            <a:r>
              <a:rPr lang="uk-UA" sz="2500" dirty="0"/>
              <a:t>____________</a:t>
            </a:r>
            <a:r>
              <a:rPr lang="en-US" sz="2500" dirty="0"/>
              <a:t>.’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You never agree with Amy. Answer in the way shown.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DDD8C7-DA63-9702-1247-3F9D8388B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08" y="1484784"/>
            <a:ext cx="8620584" cy="17807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413</TotalTime>
  <Words>1482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22(2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35</cp:revision>
  <dcterms:created xsi:type="dcterms:W3CDTF">2023-02-25T18:05:02Z</dcterms:created>
  <dcterms:modified xsi:type="dcterms:W3CDTF">2023-08-05T18:34:20Z</dcterms:modified>
</cp:coreProperties>
</file>