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4" r:id="rId10"/>
    <p:sldId id="263" r:id="rId11"/>
    <p:sldId id="264" r:id="rId12"/>
    <p:sldId id="265" r:id="rId13"/>
    <p:sldId id="266"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2 (14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0D1A0DA5-AACB-64CF-0F2D-839A377178AC}"/>
              </a:ext>
            </a:extLst>
          </p:cNvPr>
          <p:cNvPicPr>
            <a:picLocks noChangeAspect="1"/>
          </p:cNvPicPr>
          <p:nvPr/>
        </p:nvPicPr>
        <p:blipFill>
          <a:blip r:embed="rId2"/>
          <a:stretch>
            <a:fillRect/>
          </a:stretch>
        </p:blipFill>
        <p:spPr>
          <a:xfrm>
            <a:off x="1400175" y="1152525"/>
            <a:ext cx="6343650" cy="45529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4F8F924B-423F-D89C-430B-1B736D6FC2E4}"/>
              </a:ext>
            </a:extLst>
          </p:cNvPr>
          <p:cNvPicPr>
            <a:picLocks noChangeAspect="1"/>
          </p:cNvPicPr>
          <p:nvPr/>
        </p:nvPicPr>
        <p:blipFill>
          <a:blip r:embed="rId2"/>
          <a:stretch>
            <a:fillRect/>
          </a:stretch>
        </p:blipFill>
        <p:spPr>
          <a:xfrm>
            <a:off x="704850" y="1412776"/>
            <a:ext cx="7734300" cy="351770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6" name="Рисунок 5">
            <a:extLst>
              <a:ext uri="{FF2B5EF4-FFF2-40B4-BE49-F238E27FC236}">
                <a16:creationId xmlns:a16="http://schemas.microsoft.com/office/drawing/2014/main" id="{CCB619BB-788F-298E-014C-547D75D9049A}"/>
              </a:ext>
            </a:extLst>
          </p:cNvPr>
          <p:cNvPicPr>
            <a:picLocks noChangeAspect="1"/>
          </p:cNvPicPr>
          <p:nvPr/>
        </p:nvPicPr>
        <p:blipFill>
          <a:blip r:embed="rId2"/>
          <a:stretch>
            <a:fillRect/>
          </a:stretch>
        </p:blipFill>
        <p:spPr>
          <a:xfrm>
            <a:off x="691812" y="1988840"/>
            <a:ext cx="7717542" cy="244504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6" name="Рисунок 5">
            <a:extLst>
              <a:ext uri="{FF2B5EF4-FFF2-40B4-BE49-F238E27FC236}">
                <a16:creationId xmlns:a16="http://schemas.microsoft.com/office/drawing/2014/main" id="{9CD3AACB-AABE-D0A0-3FB3-B690BA8FB52A}"/>
              </a:ext>
            </a:extLst>
          </p:cNvPr>
          <p:cNvPicPr>
            <a:picLocks noChangeAspect="1"/>
          </p:cNvPicPr>
          <p:nvPr/>
        </p:nvPicPr>
        <p:blipFill>
          <a:blip r:embed="rId2"/>
          <a:stretch>
            <a:fillRect/>
          </a:stretch>
        </p:blipFill>
        <p:spPr>
          <a:xfrm>
            <a:off x="716324" y="1052736"/>
            <a:ext cx="7668517" cy="449420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9(2 год.)</a:t>
            </a:r>
          </a:p>
        </p:txBody>
      </p:sp>
      <p:sp>
        <p:nvSpPr>
          <p:cNvPr id="3" name="Содержимое 2"/>
          <p:cNvSpPr>
            <a:spLocks noGrp="1"/>
          </p:cNvSpPr>
          <p:nvPr>
            <p:ph idx="1"/>
          </p:nvPr>
        </p:nvSpPr>
        <p:spPr>
          <a:xfrm>
            <a:off x="714348" y="3286124"/>
            <a:ext cx="7467600" cy="2114552"/>
          </a:xfrm>
        </p:spPr>
        <p:txBody>
          <a:bodyPr>
            <a:noAutofit/>
          </a:bodyPr>
          <a:lstStyle/>
          <a:p>
            <a:pPr marL="0" indent="0">
              <a:lnSpc>
                <a:spcPct val="115000"/>
              </a:lnSpc>
              <a:spcAft>
                <a:spcPts val="1000"/>
              </a:spcAft>
              <a:buNone/>
            </a:pPr>
            <a:r>
              <a:rPr lang="en-US" sz="3600" b="1" dirty="0">
                <a:effectLst/>
                <a:latin typeface="+mn-lt"/>
                <a:ea typeface="Times New Roman" panose="02020603050405020304" pitchFamily="18" charset="0"/>
                <a:cs typeface="Times New Roman" panose="02020603050405020304" pitchFamily="18" charset="0"/>
              </a:rPr>
              <a:t>Topic </a:t>
            </a:r>
            <a:r>
              <a:rPr lang="uk-UA" sz="3600" b="1" dirty="0">
                <a:effectLst/>
                <a:latin typeface="+mn-lt"/>
                <a:ea typeface="Times New Roman" panose="02020603050405020304" pitchFamily="18" charset="0"/>
                <a:cs typeface="Times New Roman" panose="02020603050405020304" pitchFamily="18" charset="0"/>
              </a:rPr>
              <a:t>«</a:t>
            </a:r>
            <a:r>
              <a:rPr lang="en-US" sz="3600" b="1" dirty="0">
                <a:effectLst/>
                <a:latin typeface="+mn-lt"/>
                <a:ea typeface="Calibri" panose="020F0502020204030204" pitchFamily="34" charset="0"/>
                <a:cs typeface="Times New Roman" panose="02020603050405020304" pitchFamily="18" charset="0"/>
              </a:rPr>
              <a:t>Job Hunting. Food for farm animals</a:t>
            </a:r>
            <a:r>
              <a:rPr lang="uk-UA" sz="3600" b="1" dirty="0">
                <a:effectLst/>
                <a:latin typeface="+mn-lt"/>
                <a:ea typeface="Calibri" panose="020F0502020204030204" pitchFamily="34" charset="0"/>
                <a:cs typeface="Times New Roman" panose="02020603050405020304" pitchFamily="18" charset="0"/>
              </a:rPr>
              <a:t>.</a:t>
            </a:r>
            <a:r>
              <a:rPr lang="en-US" sz="3600" b="1" dirty="0">
                <a:effectLst/>
                <a:latin typeface="+mn-lt"/>
                <a:ea typeface="Times New Roman" panose="02020603050405020304" pitchFamily="18" charset="0"/>
                <a:cs typeface="Times New Roman" panose="02020603050405020304" pitchFamily="18" charset="0"/>
              </a:rPr>
              <a:t> The Gerund. » Grammar revision</a:t>
            </a:r>
            <a:endParaRPr lang="uk-UA" sz="3600" dirty="0">
              <a:effectLst/>
              <a:latin typeface="+mn-lt"/>
              <a:ea typeface="Times New Roman" panose="02020603050405020304" pitchFamily="18" charset="0"/>
              <a:cs typeface="Times New Roman" panose="02020603050405020304" pitchFamily="18" charset="0"/>
            </a:endParaRPr>
          </a:p>
          <a:p>
            <a:pPr marL="36576" indent="0">
              <a:buNone/>
            </a:pPr>
            <a:endParaRPr lang="ru-RU" sz="36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70000" lnSpcReduction="20000"/>
          </a:bodyPr>
          <a:lstStyle/>
          <a:p>
            <a:pPr indent="0" algn="just">
              <a:lnSpc>
                <a:spcPct val="125000"/>
              </a:lnSpc>
              <a:buNone/>
            </a:pPr>
            <a:r>
              <a:rPr lang="en-US" sz="2200" b="1" dirty="0">
                <a:effectLst/>
                <a:latin typeface="+mn-lt"/>
                <a:ea typeface="Calibri" panose="020F0502020204030204" pitchFamily="34" charset="0"/>
              </a:rPr>
              <a:t>Job Hunting</a:t>
            </a:r>
            <a:endParaRPr lang="uk-UA" sz="2200" dirty="0">
              <a:effectLst/>
              <a:latin typeface="+mn-lt"/>
              <a:ea typeface="Times New Roman" panose="02020603050405020304" pitchFamily="18" charset="0"/>
            </a:endParaRPr>
          </a:p>
          <a:p>
            <a:pPr indent="0" algn="just">
              <a:lnSpc>
                <a:spcPct val="125000"/>
              </a:lnSpc>
              <a:buNone/>
            </a:pPr>
            <a:r>
              <a:rPr lang="uk-UA" sz="1800" dirty="0" err="1">
                <a:effectLst/>
                <a:latin typeface="+mn-lt"/>
                <a:ea typeface="Times New Roman" panose="02020603050405020304" pitchFamily="18" charset="0"/>
              </a:rPr>
              <a:t>The</a:t>
            </a:r>
            <a:r>
              <a:rPr lang="uk-UA" sz="1800" spc="27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process</a:t>
            </a:r>
            <a:r>
              <a:rPr lang="uk-UA" sz="1800" spc="25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27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job</a:t>
            </a:r>
            <a:r>
              <a:rPr lang="uk-UA" sz="1800" spc="26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hunting</a:t>
            </a:r>
            <a:r>
              <a:rPr lang="uk-UA" sz="1800" spc="24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27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a:t>
            </a:r>
            <a:r>
              <a:rPr lang="uk-UA" sz="1800" spc="25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complicated</a:t>
            </a:r>
            <a:r>
              <a:rPr lang="uk-UA" sz="1800" spc="26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process</a:t>
            </a:r>
            <a:r>
              <a:rPr lang="uk-UA" sz="1800" dirty="0">
                <a:effectLst/>
                <a:latin typeface="+mn-lt"/>
                <a:ea typeface="Times New Roman" panose="02020603050405020304" pitchFamily="18" charset="0"/>
              </a:rPr>
              <a:t>.</a:t>
            </a:r>
            <a:r>
              <a:rPr lang="uk-UA" sz="1800" spc="24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spc="26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has</a:t>
            </a:r>
            <a:r>
              <a:rPr lang="uk-UA" sz="1800" spc="24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several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stages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first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stage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application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purpose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application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get</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job</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position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grant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application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may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different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types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solicited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invited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unsolicited</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t>
            </a:r>
            <a:r>
              <a:rPr lang="uk-UA" sz="1800" dirty="0" err="1">
                <a:effectLst/>
                <a:latin typeface="+mn-lt"/>
                <a:ea typeface="Times New Roman" panose="02020603050405020304" pitchFamily="18" charset="0"/>
              </a:rPr>
              <a:t>prospecting</a:t>
            </a:r>
            <a:r>
              <a:rPr lang="uk-UA" sz="1800" spc="12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letters</a:t>
            </a:r>
            <a:r>
              <a:rPr lang="uk-UA" sz="1800" dirty="0">
                <a:effectLst/>
                <a:latin typeface="+mn-lt"/>
                <a:ea typeface="Times New Roman" panose="02020603050405020304" pitchFamily="18" charset="0"/>
              </a:rPr>
              <a:t>).</a:t>
            </a:r>
            <a:r>
              <a:rPr lang="uk-UA" sz="1800" spc="14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a:t>
            </a:r>
            <a:r>
              <a:rPr lang="uk-UA" sz="1800" spc="15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solicited</a:t>
            </a:r>
            <a:r>
              <a:rPr lang="uk-UA" sz="1800" spc="14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a:t>
            </a:r>
            <a:r>
              <a:rPr lang="uk-UA" sz="1800" spc="15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15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application</a:t>
            </a:r>
            <a:r>
              <a:rPr lang="uk-UA" sz="1800" spc="14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14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one</a:t>
            </a:r>
            <a:r>
              <a:rPr lang="uk-UA" sz="1800" spc="15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that</a:t>
            </a:r>
            <a:r>
              <a:rPr lang="uk-UA" sz="1800" spc="14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responds</a:t>
            </a:r>
            <a:r>
              <a:rPr lang="uk-UA" sz="1800" spc="-39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company</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advertisement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offering</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job</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unsolicited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application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written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when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company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has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not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announced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vacancies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important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catch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reader’s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interest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from</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first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lines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letters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should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about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qualifications</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job</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experiences</a:t>
            </a:r>
            <a:r>
              <a:rPr lang="uk-UA" sz="1800" dirty="0">
                <a:effectLst/>
                <a:latin typeface="+mn-lt"/>
                <a:ea typeface="Times New Roman" panose="02020603050405020304" pitchFamily="18" charset="0"/>
              </a:rPr>
              <a:t>.</a:t>
            </a:r>
          </a:p>
          <a:p>
            <a:pPr indent="0" algn="just">
              <a:lnSpc>
                <a:spcPct val="125000"/>
              </a:lnSpc>
              <a:buNone/>
            </a:pPr>
            <a:r>
              <a:rPr lang="uk-UA" sz="1800" dirty="0">
                <a:effectLst/>
                <a:latin typeface="+mn-lt"/>
                <a:ea typeface="Times New Roman" panose="02020603050405020304" pitchFamily="18" charset="0"/>
              </a:rPr>
              <a:t>A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one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two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pages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summary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education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skills</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accomplishments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experience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prepare</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successful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need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know</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how</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review</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summarize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present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experience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achievements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page</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ticket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interview</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where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sell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yourself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looking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for</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job</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very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important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38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offer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yourself</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best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way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employer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done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by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writing</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curriculum</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vitae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called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some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countries</a:t>
            </a:r>
            <a:r>
              <a:rPr lang="uk-UA" sz="1800" dirty="0">
                <a:effectLst/>
                <a:latin typeface="+mn-lt"/>
                <a:ea typeface="Times New Roman" panose="02020603050405020304" pitchFamily="18" charset="0"/>
              </a:rPr>
              <a:t> “a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 CV (</a:t>
            </a:r>
            <a:r>
              <a:rPr lang="uk-UA" sz="1800" dirty="0" err="1">
                <a:effectLst/>
                <a:latin typeface="+mn-lt"/>
                <a:ea typeface="Times New Roman" panose="02020603050405020304" pitchFamily="18" charset="0"/>
              </a:rPr>
              <a:t>resume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quite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simply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t>
            </a:r>
            <a:r>
              <a:rPr lang="uk-UA" sz="1800" dirty="0" err="1">
                <a:effectLst/>
                <a:latin typeface="+mn-lt"/>
                <a:ea typeface="Times New Roman" panose="02020603050405020304" pitchFamily="18" charset="0"/>
              </a:rPr>
              <a:t>advert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sell</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yourself</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employer</a:t>
            </a:r>
            <a:r>
              <a:rPr lang="uk-UA" sz="1800" dirty="0">
                <a:effectLst/>
                <a:latin typeface="+mn-lt"/>
                <a:ea typeface="Times New Roman" panose="02020603050405020304" pitchFamily="18" charset="0"/>
              </a:rPr>
              <a:t>.</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should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send</a:t>
            </a:r>
            <a:r>
              <a:rPr lang="uk-UA" sz="1800" dirty="0">
                <a:effectLst/>
                <a:latin typeface="+mn-lt"/>
                <a:ea typeface="Times New Roman" panose="02020603050405020304" pitchFamily="18" charset="0"/>
              </a:rPr>
              <a:t> a CV </a:t>
            </a:r>
            <a:r>
              <a:rPr lang="uk-UA" sz="1800" dirty="0" err="1">
                <a:effectLst/>
                <a:latin typeface="+mn-lt"/>
                <a:ea typeface="Times New Roman" panose="02020603050405020304" pitchFamily="18" charset="0"/>
              </a:rPr>
              <a:t>to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employers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when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ask</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one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So</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purpose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spc="4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CV</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make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attractive</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interesting</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worth</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considering</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to</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company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dirty="0">
                <a:effectLst/>
                <a:latin typeface="+mn-lt"/>
                <a:ea typeface="Times New Roman" panose="02020603050405020304" pitchFamily="18" charset="0"/>
              </a:rPr>
              <a:t> CV </a:t>
            </a:r>
            <a:r>
              <a:rPr lang="uk-UA" sz="1800" dirty="0" err="1">
                <a:effectLst/>
                <a:latin typeface="+mn-lt"/>
                <a:ea typeface="Times New Roman" panose="02020603050405020304" pitchFamily="18" charset="0"/>
              </a:rPr>
              <a:t>should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include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following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information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personal</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details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education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work</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experience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interests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skills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references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length</a:t>
            </a:r>
            <a:r>
              <a:rPr lang="uk-UA" sz="1800" spc="-38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a CV </a:t>
            </a:r>
            <a:r>
              <a:rPr lang="uk-UA" sz="1800" dirty="0" err="1">
                <a:effectLst/>
                <a:latin typeface="+mn-lt"/>
                <a:ea typeface="Times New Roman" panose="02020603050405020304" pitchFamily="18" charset="0"/>
              </a:rPr>
              <a:t>may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differ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are</a:t>
            </a:r>
            <a:r>
              <a:rPr lang="uk-UA" sz="1800" dirty="0">
                <a:effectLst/>
                <a:latin typeface="+mn-lt"/>
                <a:ea typeface="Times New Roman" panose="02020603050405020304" pitchFamily="18" charset="0"/>
              </a:rPr>
              <a:t> 2 </a:t>
            </a:r>
            <a:r>
              <a:rPr lang="uk-UA" sz="1800" dirty="0" err="1">
                <a:effectLst/>
                <a:latin typeface="+mn-lt"/>
                <a:ea typeface="Times New Roman" panose="02020603050405020304" pitchFamily="18" charset="0"/>
              </a:rPr>
              <a:t>main</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types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of</a:t>
            </a:r>
            <a:r>
              <a:rPr lang="uk-UA" sz="1800" dirty="0">
                <a:effectLst/>
                <a:latin typeface="+mn-lt"/>
                <a:ea typeface="Times New Roman" panose="02020603050405020304" pitchFamily="18" charset="0"/>
              </a:rPr>
              <a:t> CV: </a:t>
            </a:r>
            <a:r>
              <a:rPr lang="uk-UA" sz="1800" i="1" dirty="0" err="1">
                <a:effectLst/>
                <a:latin typeface="+mn-lt"/>
                <a:ea typeface="Times New Roman" panose="02020603050405020304" pitchFamily="18" charset="0"/>
              </a:rPr>
              <a:t>chronological</a:t>
            </a:r>
            <a:r>
              <a:rPr lang="uk-UA" sz="1800" i="1"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where</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information</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presented</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under</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general</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headings</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education</a:t>
            </a:r>
            <a:r>
              <a:rPr lang="uk-UA" sz="1800" dirty="0">
                <a:effectLst/>
                <a:latin typeface="+mn-lt"/>
                <a:ea typeface="Times New Roman" panose="02020603050405020304" pitchFamily="18" charset="0"/>
              </a:rPr>
              <a:t>,</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work</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experience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with</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most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recent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events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first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and</a:t>
            </a:r>
            <a:r>
              <a:rPr lang="uk-UA" sz="1800" dirty="0">
                <a:effectLst/>
                <a:latin typeface="+mn-lt"/>
                <a:ea typeface="Times New Roman" panose="02020603050405020304" pitchFamily="18" charset="0"/>
              </a:rPr>
              <a:t> </a:t>
            </a:r>
            <a:r>
              <a:rPr lang="uk-UA" sz="1800" i="1" dirty="0" err="1">
                <a:effectLst/>
                <a:latin typeface="+mn-lt"/>
                <a:ea typeface="Times New Roman" panose="02020603050405020304" pitchFamily="18" charset="0"/>
              </a:rPr>
              <a:t>skills</a:t>
            </a:r>
            <a:r>
              <a:rPr lang="uk-UA" sz="1800" i="1" dirty="0">
                <a:effectLst/>
                <a:latin typeface="+mn-lt"/>
                <a:ea typeface="Times New Roman" panose="02020603050405020304" pitchFamily="18" charset="0"/>
              </a:rPr>
              <a:t> </a:t>
            </a:r>
            <a:r>
              <a:rPr lang="uk-UA" sz="1800" i="1" dirty="0" err="1">
                <a:effectLst/>
                <a:latin typeface="+mn-lt"/>
                <a:ea typeface="Times New Roman" panose="02020603050405020304" pitchFamily="18" charset="0"/>
              </a:rPr>
              <a:t>based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where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spc="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reveal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necessary</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skills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needed</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job</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are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applying</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for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Then</a:t>
            </a:r>
            <a:r>
              <a:rPr lang="uk-UA" sz="1800" spc="-385"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list</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all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personal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details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under</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these</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skill</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headings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This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is</a:t>
            </a:r>
            <a:r>
              <a:rPr lang="uk-UA" sz="180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called</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a:t>
            </a:r>
            <a:r>
              <a:rPr lang="uk-UA" sz="1800" dirty="0" err="1">
                <a:effectLst/>
                <a:latin typeface="+mn-lt"/>
                <a:ea typeface="Times New Roman" panose="02020603050405020304" pitchFamily="18" charset="0"/>
              </a:rPr>
              <a:t>targeting</a:t>
            </a:r>
            <a:r>
              <a:rPr lang="uk-UA" sz="1800" spc="-10" dirty="0">
                <a:effectLst/>
                <a:latin typeface="+mn-lt"/>
                <a:ea typeface="Times New Roman" panose="02020603050405020304" pitchFamily="18" charset="0"/>
              </a:rPr>
              <a:t> </a:t>
            </a:r>
            <a:r>
              <a:rPr lang="uk-UA" sz="1800" dirty="0" err="1">
                <a:effectLst/>
                <a:latin typeface="+mn-lt"/>
                <a:ea typeface="Times New Roman" panose="02020603050405020304" pitchFamily="18" charset="0"/>
              </a:rPr>
              <a:t>your</a:t>
            </a:r>
            <a:r>
              <a:rPr lang="uk-UA" sz="1800" spc="5" dirty="0">
                <a:effectLst/>
                <a:latin typeface="+mn-lt"/>
                <a:ea typeface="Times New Roman" panose="02020603050405020304" pitchFamily="18" charset="0"/>
              </a:rPr>
              <a:t> </a:t>
            </a:r>
            <a:r>
              <a:rPr lang="uk-UA" sz="1800" dirty="0">
                <a:effectLst/>
                <a:latin typeface="+mn-lt"/>
                <a:ea typeface="Times New Roman" panose="02020603050405020304" pitchFamily="18" charset="0"/>
              </a:rPr>
              <a:t>CV”.</a:t>
            </a:r>
          </a:p>
          <a:p>
            <a:pPr indent="0" algn="just">
              <a:lnSpc>
                <a:spcPct val="125000"/>
              </a:lnSpc>
              <a:buNone/>
            </a:pPr>
            <a:r>
              <a:rPr lang="uk-UA" sz="1800" dirty="0">
                <a:effectLst/>
                <a:latin typeface="+mn-lt"/>
                <a:ea typeface="Times New Roman" panose="02020603050405020304" pitchFamily="18" charset="0"/>
              </a:rPr>
              <a:t> </a:t>
            </a:r>
          </a:p>
          <a:p>
            <a:pPr marL="36576" indent="0">
              <a:buNone/>
            </a:pPr>
            <a:endParaRPr lang="ru-RU"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Autofit/>
          </a:bodyPr>
          <a:lstStyle/>
          <a:p>
            <a:pPr indent="450215" algn="just">
              <a:lnSpc>
                <a:spcPct val="125000"/>
              </a:lnSpc>
            </a:pPr>
            <a:r>
              <a:rPr lang="uk-UA" sz="2400" b="1" dirty="0" err="1">
                <a:effectLst/>
                <a:latin typeface="+mn-lt"/>
                <a:ea typeface="Times New Roman" panose="02020603050405020304" pitchFamily="18" charset="0"/>
              </a:rPr>
              <a:t>Discussion</a:t>
            </a:r>
            <a:r>
              <a:rPr lang="uk-UA" sz="2400" b="1" dirty="0">
                <a:effectLst/>
                <a:latin typeface="+mn-lt"/>
                <a:ea typeface="Times New Roman" panose="02020603050405020304" pitchFamily="18" charset="0"/>
              </a:rPr>
              <a:t> </a:t>
            </a:r>
            <a:r>
              <a:rPr lang="uk-UA" sz="2400" b="1" dirty="0" err="1">
                <a:effectLst/>
                <a:latin typeface="+mn-lt"/>
                <a:ea typeface="Times New Roman" panose="02020603050405020304" pitchFamily="18" charset="0"/>
              </a:rPr>
              <a:t>questions</a:t>
            </a:r>
            <a:r>
              <a:rPr lang="uk-UA" sz="2400" b="1" dirty="0">
                <a:effectLst/>
                <a:latin typeface="+mn-lt"/>
                <a:ea typeface="Times New Roman" panose="02020603050405020304" pitchFamily="18" charset="0"/>
              </a:rPr>
              <a:t>:</a:t>
            </a:r>
            <a:endParaRPr lang="uk-UA" sz="2400" dirty="0">
              <a:effectLst/>
              <a:latin typeface="+mn-lt"/>
              <a:ea typeface="Times New Roman" panose="02020603050405020304" pitchFamily="18" charset="0"/>
            </a:endParaRPr>
          </a:p>
          <a:p>
            <a:pPr indent="450215" algn="just">
              <a:lnSpc>
                <a:spcPct val="125000"/>
              </a:lnSpc>
            </a:pPr>
            <a:r>
              <a:rPr lang="uk-UA" sz="2400" dirty="0">
                <a:effectLst/>
                <a:latin typeface="+mn-lt"/>
                <a:ea typeface="Times New Roman" panose="02020603050405020304" pitchFamily="18" charset="0"/>
              </a:rPr>
              <a:t>1. </a:t>
            </a:r>
            <a:r>
              <a:rPr lang="uk-UA" sz="2400" dirty="0" err="1">
                <a:effectLst/>
                <a:latin typeface="+mn-lt"/>
                <a:ea typeface="Times New Roman" panose="02020603050405020304" pitchFamily="18" charset="0"/>
              </a:rPr>
              <a:t>Solicited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and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prospecting</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letters</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of</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application</a:t>
            </a:r>
            <a:r>
              <a:rPr lang="uk-UA" sz="2400" dirty="0">
                <a:effectLst/>
                <a:latin typeface="+mn-lt"/>
                <a:ea typeface="Times New Roman" panose="02020603050405020304" pitchFamily="18" charset="0"/>
              </a:rPr>
              <a:t>.</a:t>
            </a:r>
          </a:p>
          <a:p>
            <a:pPr indent="450215" algn="just">
              <a:lnSpc>
                <a:spcPct val="125000"/>
              </a:lnSpc>
            </a:pPr>
            <a:r>
              <a:rPr lang="uk-UA" sz="2400" dirty="0">
                <a:effectLst/>
                <a:latin typeface="+mn-lt"/>
                <a:ea typeface="Times New Roman" panose="02020603050405020304" pitchFamily="18" charset="0"/>
              </a:rPr>
              <a:t>2. </a:t>
            </a:r>
            <a:r>
              <a:rPr lang="uk-UA" sz="2400" dirty="0" err="1">
                <a:effectLst/>
                <a:latin typeface="+mn-lt"/>
                <a:ea typeface="Times New Roman" panose="02020603050405020304" pitchFamily="18" charset="0"/>
              </a:rPr>
              <a:t>Chronological</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and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skills</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based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curriculum</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vitae</a:t>
            </a:r>
            <a:r>
              <a:rPr lang="uk-UA" sz="2400" dirty="0">
                <a:effectLst/>
                <a:latin typeface="+mn-lt"/>
                <a:ea typeface="Times New Roman" panose="02020603050405020304" pitchFamily="18" charset="0"/>
              </a:rPr>
              <a:t>.</a:t>
            </a:r>
          </a:p>
          <a:p>
            <a:pPr indent="450215" algn="just">
              <a:lnSpc>
                <a:spcPct val="125000"/>
              </a:lnSpc>
            </a:pPr>
            <a:r>
              <a:rPr lang="uk-UA" sz="2400" dirty="0">
                <a:effectLst/>
                <a:latin typeface="+mn-lt"/>
                <a:ea typeface="Times New Roman" panose="02020603050405020304" pitchFamily="18" charset="0"/>
              </a:rPr>
              <a:t>3. </a:t>
            </a:r>
            <a:r>
              <a:rPr lang="uk-UA" sz="2400" dirty="0" err="1">
                <a:effectLst/>
                <a:latin typeface="+mn-lt"/>
                <a:ea typeface="Times New Roman" panose="02020603050405020304" pitchFamily="18" charset="0"/>
              </a:rPr>
              <a:t>Make</a:t>
            </a:r>
            <a:r>
              <a:rPr lang="uk-UA" sz="2400" dirty="0">
                <a:effectLst/>
                <a:latin typeface="+mn-lt"/>
                <a:ea typeface="Times New Roman" panose="02020603050405020304" pitchFamily="18" charset="0"/>
              </a:rPr>
              <a:t> a </a:t>
            </a:r>
            <a:r>
              <a:rPr lang="uk-UA" sz="2400" dirty="0" err="1">
                <a:effectLst/>
                <a:latin typeface="+mn-lt"/>
                <a:ea typeface="Times New Roman" panose="02020603050405020304" pitchFamily="18" charset="0"/>
              </a:rPr>
              <a:t>good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impression</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during</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the</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interview</a:t>
            </a:r>
            <a:r>
              <a:rPr lang="uk-UA" sz="2400" dirty="0">
                <a:effectLst/>
                <a:latin typeface="+mn-lt"/>
                <a:ea typeface="Times New Roman" panose="02020603050405020304" pitchFamily="18" charset="0"/>
              </a:rPr>
              <a:t>.</a:t>
            </a:r>
          </a:p>
          <a:p>
            <a:pPr indent="450215" algn="just">
              <a:lnSpc>
                <a:spcPct val="125000"/>
              </a:lnSpc>
            </a:pPr>
            <a:r>
              <a:rPr lang="uk-UA" sz="2400" dirty="0">
                <a:effectLst/>
                <a:latin typeface="+mn-lt"/>
                <a:ea typeface="Times New Roman" panose="02020603050405020304" pitchFamily="18" charset="0"/>
              </a:rPr>
              <a:t>4. </a:t>
            </a:r>
            <a:r>
              <a:rPr lang="uk-UA" sz="2400" dirty="0" err="1">
                <a:effectLst/>
                <a:latin typeface="+mn-lt"/>
                <a:ea typeface="Times New Roman" panose="02020603050405020304" pitchFamily="18" charset="0"/>
              </a:rPr>
              <a:t>Deciding</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to</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make</a:t>
            </a:r>
            <a:r>
              <a:rPr lang="uk-UA" sz="2400" dirty="0">
                <a:effectLst/>
                <a:latin typeface="+mn-lt"/>
                <a:ea typeface="Times New Roman" panose="02020603050405020304" pitchFamily="18" charset="0"/>
              </a:rPr>
              <a:t> a </a:t>
            </a:r>
            <a:r>
              <a:rPr lang="uk-UA" sz="2400" dirty="0" err="1">
                <a:effectLst/>
                <a:latin typeface="+mn-lt"/>
                <a:ea typeface="Times New Roman" panose="02020603050405020304" pitchFamily="18" charset="0"/>
              </a:rPr>
              <a:t>change</a:t>
            </a:r>
            <a:r>
              <a:rPr lang="uk-UA" sz="2400" dirty="0">
                <a:effectLst/>
                <a:latin typeface="+mn-lt"/>
                <a:ea typeface="Times New Roman" panose="02020603050405020304" pitchFamily="18" charset="0"/>
              </a:rPr>
              <a:t>.</a:t>
            </a:r>
          </a:p>
          <a:p>
            <a:pPr indent="450215" algn="just">
              <a:lnSpc>
                <a:spcPct val="125000"/>
              </a:lnSpc>
            </a:pPr>
            <a:r>
              <a:rPr lang="uk-UA" sz="2400" dirty="0">
                <a:effectLst/>
                <a:latin typeface="+mn-lt"/>
                <a:ea typeface="Times New Roman" panose="02020603050405020304" pitchFamily="18" charset="0"/>
              </a:rPr>
              <a:t>5. </a:t>
            </a:r>
            <a:r>
              <a:rPr lang="uk-UA" sz="2400" dirty="0" err="1">
                <a:effectLst/>
                <a:latin typeface="+mn-lt"/>
                <a:ea typeface="Times New Roman" panose="02020603050405020304" pitchFamily="18" charset="0"/>
              </a:rPr>
              <a:t>Researching</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jobs</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and</a:t>
            </a:r>
            <a:r>
              <a:rPr lang="uk-UA" sz="2400" dirty="0">
                <a:effectLst/>
                <a:latin typeface="+mn-lt"/>
                <a:ea typeface="Times New Roman" panose="02020603050405020304" pitchFamily="18" charset="0"/>
              </a:rPr>
              <a:t> </a:t>
            </a:r>
            <a:r>
              <a:rPr lang="uk-UA" sz="2400" dirty="0" err="1">
                <a:effectLst/>
                <a:latin typeface="+mn-lt"/>
                <a:ea typeface="Times New Roman" panose="02020603050405020304" pitchFamily="18" charset="0"/>
              </a:rPr>
              <a:t>employers</a:t>
            </a:r>
            <a:r>
              <a:rPr lang="uk-UA" sz="2400" dirty="0">
                <a:effectLst/>
                <a:latin typeface="+mn-lt"/>
                <a:ea typeface="Times New Roman" panose="02020603050405020304" pitchFamily="18" charset="0"/>
              </a:rPr>
              <a:t>.</a:t>
            </a:r>
          </a:p>
          <a:p>
            <a:pPr indent="0">
              <a:lnSpc>
                <a:spcPct val="115000"/>
              </a:lnSpc>
              <a:spcAft>
                <a:spcPts val="1000"/>
              </a:spcAft>
              <a:buNone/>
            </a:pPr>
            <a:br>
              <a:rPr lang="en-US" sz="2400" dirty="0">
                <a:effectLst/>
                <a:latin typeface="+mn-lt"/>
                <a:ea typeface="Times New Roman" panose="02020603050405020304" pitchFamily="18" charset="0"/>
                <a:cs typeface="Times New Roman" panose="02020603050405020304" pitchFamily="18" charset="0"/>
              </a:rPr>
            </a:br>
            <a:endParaRPr lang="uk-UA" sz="2400" dirty="0">
              <a:effectLst/>
              <a:latin typeface="+mn-lt"/>
              <a:ea typeface="Times New Roman" panose="02020603050405020304" pitchFamily="18" charset="0"/>
              <a:cs typeface="Times New Roman" panose="02020603050405020304" pitchFamily="18" charset="0"/>
            </a:endParaRPr>
          </a:p>
          <a:p>
            <a:pPr marL="36576" indent="0">
              <a:buNone/>
            </a:pPr>
            <a:endParaRPr lang="ru-RU" sz="24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62500" lnSpcReduction="20000"/>
          </a:bodyPr>
          <a:lstStyle/>
          <a:p>
            <a:pPr indent="450215" algn="just">
              <a:lnSpc>
                <a:spcPct val="125000"/>
              </a:lnSpc>
            </a:pPr>
            <a:r>
              <a:rPr lang="en-US" sz="1800" b="1" dirty="0">
                <a:effectLst/>
                <a:latin typeface="+mn-lt"/>
                <a:ea typeface="Times New Roman" panose="02020603050405020304" pitchFamily="18" charset="0"/>
              </a:rPr>
              <a:t>Text. 1</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a)	permanent</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b)	prospects</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c)	parts</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d)	potential</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e)	extensive</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f)	availability</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g)	understanding</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h)	productivity</a:t>
            </a:r>
            <a:endParaRPr lang="uk-UA" sz="1800" dirty="0">
              <a:effectLst/>
              <a:latin typeface="+mn-lt"/>
              <a:ea typeface="Times New Roman" panose="02020603050405020304" pitchFamily="18" charset="0"/>
            </a:endParaRPr>
          </a:p>
          <a:p>
            <a:pPr indent="450215" algn="just">
              <a:lnSpc>
                <a:spcPct val="125000"/>
              </a:lnSpc>
            </a:pPr>
            <a:r>
              <a:rPr lang="en-US" sz="1800" dirty="0" err="1">
                <a:effectLst/>
                <a:latin typeface="+mn-lt"/>
                <a:ea typeface="Times New Roman" panose="02020603050405020304" pitchFamily="18" charset="0"/>
              </a:rPr>
              <a:t>i</a:t>
            </a:r>
            <a:r>
              <a:rPr lang="en-US" sz="1800" dirty="0">
                <a:effectLst/>
                <a:latin typeface="+mn-lt"/>
                <a:ea typeface="Times New Roman" panose="02020603050405020304" pitchFamily="18" charset="0"/>
              </a:rPr>
              <a:t>)	expand</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j)	permanent</a:t>
            </a:r>
            <a:endParaRPr lang="uk-UA" sz="1800" dirty="0">
              <a:effectLst/>
              <a:latin typeface="+mn-lt"/>
              <a:ea typeface="Times New Roman" panose="02020603050405020304" pitchFamily="18" charset="0"/>
            </a:endParaRPr>
          </a:p>
          <a:p>
            <a:pPr indent="450215" algn="just">
              <a:lnSpc>
                <a:spcPct val="125000"/>
              </a:lnSpc>
            </a:pPr>
            <a:r>
              <a:rPr lang="en-US" sz="1800" b="1" dirty="0">
                <a:effectLst/>
                <a:latin typeface="+mn-lt"/>
                <a:ea typeface="Times New Roman" panose="02020603050405020304" pitchFamily="18" charset="0"/>
              </a:rPr>
              <a:t>Food for farm animals</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While (1) of the science of animal nutrition continues to (2) and develop, most of the world’s livestock, particularly ruminants in pastoral and (3) mixed systems in many developing countries, suffer from (4) or seasonal nutritional stress (</a:t>
            </a:r>
            <a:r>
              <a:rPr lang="en-US" sz="1800" dirty="0" err="1">
                <a:effectLst/>
                <a:latin typeface="+mn-lt"/>
                <a:ea typeface="Times New Roman" panose="02020603050405020304" pitchFamily="18" charset="0"/>
              </a:rPr>
              <a:t>Bruinsma</a:t>
            </a:r>
            <a:r>
              <a:rPr lang="en-US" sz="1800" dirty="0">
                <a:effectLst/>
                <a:latin typeface="+mn-lt"/>
                <a:ea typeface="Times New Roman" panose="02020603050405020304" pitchFamily="18" charset="0"/>
              </a:rPr>
              <a:t> 2003). Poor nutrition is one of the (5) production constraints in smallholder systems, particularly in Africa. Much research has been carried out to improve the quality and (6) of feed resources, including work on sown forages, forage conservation, the use of multipurpose trees, fibrous crop residues and strategic supplementation.</a:t>
            </a:r>
            <a:endParaRPr lang="uk-UA" sz="1800" dirty="0">
              <a:effectLst/>
              <a:latin typeface="+mn-lt"/>
              <a:ea typeface="Times New Roman" panose="02020603050405020304" pitchFamily="18" charset="0"/>
            </a:endParaRPr>
          </a:p>
          <a:p>
            <a:pPr indent="450215" algn="just">
              <a:lnSpc>
                <a:spcPct val="125000"/>
              </a:lnSpc>
            </a:pPr>
            <a:r>
              <a:rPr lang="en-US" sz="1800" dirty="0">
                <a:effectLst/>
                <a:latin typeface="+mn-lt"/>
                <a:ea typeface="Times New Roman" panose="02020603050405020304" pitchFamily="18" charset="0"/>
              </a:rPr>
              <a:t>There are also (7) for using novel feeds from various sources to provide alternative sources of protein and energy, such as plantation crops and various industrial (including ethanol) byproducts. The (8) of such feeds is largely unknown. Given the prevalence of mixed crop livestock systems in many (9) of the world, closer integration of crops and livestock in such systems can give rise to increased (10) and increased soil fertility</a:t>
            </a:r>
            <a:endParaRPr lang="uk-UA" sz="1800" dirty="0">
              <a:effectLst/>
              <a:latin typeface="+mn-lt"/>
              <a:ea typeface="Times New Roman" panose="02020603050405020304" pitchFamily="18" charset="0"/>
            </a:endParaRPr>
          </a:p>
          <a:p>
            <a:pPr indent="0" algn="just">
              <a:lnSpc>
                <a:spcPct val="125000"/>
              </a:lnSpc>
              <a:buNone/>
            </a:pPr>
            <a:r>
              <a:rPr lang="uk-UA" sz="1800" dirty="0">
                <a:effectLst/>
                <a:latin typeface="+mn-lt"/>
                <a:ea typeface="Times New Roman" panose="02020603050405020304" pitchFamily="18" charset="0"/>
              </a:rPr>
              <a:t> </a:t>
            </a:r>
          </a:p>
          <a:p>
            <a:pPr marL="36576" indent="0">
              <a:buNone/>
            </a:pPr>
            <a:endParaRPr lang="ru-RU" dirty="0">
              <a:latin typeface="+mn-lt"/>
            </a:endParaRPr>
          </a:p>
        </p:txBody>
      </p:sp>
    </p:spTree>
    <p:extLst>
      <p:ext uri="{BB962C8B-B14F-4D97-AF65-F5344CB8AC3E}">
        <p14:creationId xmlns:p14="http://schemas.microsoft.com/office/powerpoint/2010/main" val="17137869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103</TotalTime>
  <Words>1263</Words>
  <Application>Microsoft Office PowerPoint</Application>
  <PresentationFormat>Экран (4:3)</PresentationFormat>
  <Paragraphs>63</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9(2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Stream Galsy</cp:lastModifiedBy>
  <cp:revision>15</cp:revision>
  <dcterms:created xsi:type="dcterms:W3CDTF">2023-02-25T18:05:02Z</dcterms:created>
  <dcterms:modified xsi:type="dcterms:W3CDTF">2023-08-12T08:23:50Z</dcterms:modified>
</cp:coreProperties>
</file>