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2" r:id="rId8"/>
    <p:sldId id="272" r:id="rId9"/>
    <p:sldId id="274" r:id="rId10"/>
    <p:sldId id="275" r:id="rId11"/>
    <p:sldId id="263" r:id="rId12"/>
    <p:sldId id="264" r:id="rId13"/>
    <p:sldId id="265" r:id="rId14"/>
    <p:sldId id="266" r:id="rId15"/>
    <p:sldId id="271"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07" autoAdjust="0"/>
    <p:restoredTop sz="94660"/>
  </p:normalViewPr>
  <p:slideViewPr>
    <p:cSldViewPr>
      <p:cViewPr varScale="1">
        <p:scale>
          <a:sx n="108" d="100"/>
          <a:sy n="108" d="100"/>
        </p:scale>
        <p:origin x="179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655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5650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2855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205074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460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3629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6847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80630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11686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3620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99462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3671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7678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9350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8764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0549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0030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12.08.2023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97741075"/>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928670"/>
            <a:ext cx="7572428" cy="2928958"/>
          </a:xfrm>
        </p:spPr>
        <p:txBody>
          <a:bodyPr>
            <a:noAutofit/>
          </a:bodyPr>
          <a:lstStyle/>
          <a:p>
            <a:pPr algn="ctr">
              <a:lnSpc>
                <a:spcPct val="125000"/>
              </a:lnSpc>
              <a:spcAft>
                <a:spcPts val="1000"/>
              </a:spcAft>
            </a:pPr>
            <a:r>
              <a:rPr lang="ru-RU" sz="2400" b="1" dirty="0" err="1">
                <a:solidFill>
                  <a:schemeClr val="tx1"/>
                </a:solidFill>
                <a:effectLst/>
                <a:latin typeface="+mn-lt"/>
                <a:ea typeface="Times New Roman" panose="02020603050405020304" pitchFamily="18" charset="0"/>
                <a:cs typeface="Times New Roman" panose="02020603050405020304" pitchFamily="18" charset="0"/>
              </a:rPr>
              <a:t>Конспекти</a:t>
            </a:r>
            <a:r>
              <a:rPr lang="ru-RU" sz="2400" b="1" dirty="0">
                <a:solidFill>
                  <a:schemeClr val="tx1"/>
                </a:solidFill>
                <a:effectLst/>
                <a:latin typeface="+mn-lt"/>
                <a:ea typeface="Times New Roman" panose="02020603050405020304" pitchFamily="18" charset="0"/>
                <a:cs typeface="Times New Roman" panose="02020603050405020304" pitchFamily="18" charset="0"/>
              </a:rPr>
              <a:t> </a:t>
            </a:r>
            <a:r>
              <a:rPr lang="ru-RU" sz="2400" b="1" dirty="0" err="1">
                <a:solidFill>
                  <a:schemeClr val="tx1"/>
                </a:solidFill>
                <a:effectLst/>
                <a:latin typeface="+mn-lt"/>
                <a:ea typeface="Times New Roman" panose="02020603050405020304" pitchFamily="18" charset="0"/>
                <a:cs typeface="Times New Roman" panose="02020603050405020304" pitchFamily="18" charset="0"/>
              </a:rPr>
              <a:t>практичних</a:t>
            </a:r>
            <a:r>
              <a:rPr lang="ru-RU" sz="2400" b="1" dirty="0">
                <a:solidFill>
                  <a:schemeClr val="tx1"/>
                </a:solidFill>
                <a:effectLst/>
                <a:latin typeface="+mn-lt"/>
                <a:ea typeface="Times New Roman" panose="02020603050405020304" pitchFamily="18" charset="0"/>
                <a:cs typeface="Times New Roman" panose="02020603050405020304" pitchFamily="18" charset="0"/>
              </a:rPr>
              <a:t> занять з </a:t>
            </a:r>
            <a:r>
              <a:rPr lang="ru-RU" sz="2400" b="1" dirty="0" err="1">
                <a:solidFill>
                  <a:schemeClr val="tx1"/>
                </a:solidFill>
                <a:effectLst/>
                <a:latin typeface="+mn-lt"/>
                <a:ea typeface="Times New Roman" panose="02020603050405020304" pitchFamily="18" charset="0"/>
                <a:cs typeface="Times New Roman" panose="02020603050405020304" pitchFamily="18" charset="0"/>
              </a:rPr>
              <a:t>дисципліни</a:t>
            </a:r>
            <a:r>
              <a:rPr lang="ru-RU" sz="2400" b="1" dirty="0">
                <a:solidFill>
                  <a:schemeClr val="tx1"/>
                </a:solidFill>
                <a:effectLst/>
                <a:latin typeface="+mn-lt"/>
                <a:ea typeface="Times New Roman" panose="02020603050405020304" pitchFamily="18" charset="0"/>
                <a:cs typeface="Times New Roman" panose="02020603050405020304" pitchFamily="18" charset="0"/>
              </a:rPr>
              <a:t> «</a:t>
            </a:r>
            <a:r>
              <a:rPr lang="uk-UA" sz="2400" b="1" dirty="0">
                <a:solidFill>
                  <a:schemeClr val="tx1"/>
                </a:solidFill>
                <a:effectLst/>
                <a:latin typeface="+mn-lt"/>
                <a:ea typeface="Times New Roman" panose="02020603050405020304" pitchFamily="18" charset="0"/>
                <a:cs typeface="Times New Roman" panose="02020603050405020304" pitchFamily="18" charset="0"/>
              </a:rPr>
              <a:t>Ділова і</a:t>
            </a:r>
            <a:r>
              <a:rPr lang="ru-RU" sz="2400" b="1" dirty="0" err="1">
                <a:solidFill>
                  <a:schemeClr val="tx1"/>
                </a:solidFill>
                <a:effectLst/>
                <a:latin typeface="+mn-lt"/>
                <a:ea typeface="Times New Roman" panose="02020603050405020304" pitchFamily="18" charset="0"/>
                <a:cs typeface="Times New Roman" panose="02020603050405020304" pitchFamily="18" charset="0"/>
              </a:rPr>
              <a:t>ноземна</a:t>
            </a:r>
            <a:r>
              <a:rPr lang="ru-RU" sz="2400" b="1" dirty="0">
                <a:solidFill>
                  <a:schemeClr val="tx1"/>
                </a:solidFill>
                <a:effectLst/>
                <a:latin typeface="+mn-lt"/>
                <a:ea typeface="Times New Roman" panose="02020603050405020304" pitchFamily="18" charset="0"/>
                <a:cs typeface="Times New Roman" panose="02020603050405020304" pitchFamily="18" charset="0"/>
              </a:rPr>
              <a:t> мова»</a:t>
            </a:r>
            <a:br>
              <a:rPr lang="uk-UA" sz="2400" dirty="0">
                <a:solidFill>
                  <a:schemeClr val="tx1"/>
                </a:solidFill>
                <a:effectLst/>
                <a:latin typeface="+mn-lt"/>
                <a:ea typeface="Times New Roman" panose="02020603050405020304" pitchFamily="18" charset="0"/>
                <a:cs typeface="Times New Roman" panose="02020603050405020304" pitchFamily="18" charset="0"/>
              </a:rPr>
            </a:br>
            <a:r>
              <a:rPr lang="ru-RU" sz="2400" b="1" dirty="0">
                <a:solidFill>
                  <a:schemeClr val="tx1"/>
                </a:solidFill>
                <a:effectLst/>
                <a:latin typeface="+mn-lt"/>
                <a:ea typeface="Times New Roman" panose="02020603050405020304" pitchFamily="18" charset="0"/>
                <a:cs typeface="Times New Roman" panose="02020603050405020304" pitchFamily="18" charset="0"/>
              </a:rPr>
              <a:t> </a:t>
            </a:r>
            <a:r>
              <a:rPr lang="uk-UA" sz="2400" b="1" dirty="0">
                <a:solidFill>
                  <a:schemeClr val="tx1"/>
                </a:solidFill>
                <a:effectLst/>
                <a:latin typeface="+mn-lt"/>
                <a:ea typeface="Times New Roman" panose="02020603050405020304" pitchFamily="18" charset="0"/>
                <a:cs typeface="Times New Roman" panose="02020603050405020304" pitchFamily="18" charset="0"/>
              </a:rPr>
              <a:t>з </a:t>
            </a:r>
            <a:r>
              <a:rPr lang="ru-RU" sz="2400" b="1" dirty="0" err="1">
                <a:solidFill>
                  <a:schemeClr val="tx1"/>
                </a:solidFill>
                <a:effectLst/>
                <a:latin typeface="+mn-lt"/>
                <a:ea typeface="Times New Roman" panose="02020603050405020304" pitchFamily="18" charset="0"/>
                <a:cs typeface="Times New Roman" panose="02020603050405020304" pitchFamily="18" charset="0"/>
              </a:rPr>
              <a:t>галузі</a:t>
            </a:r>
            <a:r>
              <a:rPr lang="ru-RU" sz="2400" b="1" dirty="0">
                <a:solidFill>
                  <a:schemeClr val="tx1"/>
                </a:solidFill>
                <a:effectLst/>
                <a:latin typeface="+mn-lt"/>
                <a:ea typeface="Times New Roman" panose="02020603050405020304" pitchFamily="18" charset="0"/>
                <a:cs typeface="Times New Roman" panose="02020603050405020304" pitchFamily="18" charset="0"/>
              </a:rPr>
              <a:t> </a:t>
            </a:r>
            <a:r>
              <a:rPr lang="ru-RU" sz="2400" b="1" dirty="0" err="1">
                <a:solidFill>
                  <a:schemeClr val="tx1"/>
                </a:solidFill>
                <a:effectLst/>
                <a:latin typeface="+mn-lt"/>
                <a:ea typeface="Times New Roman" panose="02020603050405020304" pitchFamily="18" charset="0"/>
                <a:cs typeface="Times New Roman" panose="02020603050405020304" pitchFamily="18" charset="0"/>
              </a:rPr>
              <a:t>знань</a:t>
            </a:r>
            <a:r>
              <a:rPr lang="ru-RU" sz="2400" b="1" dirty="0">
                <a:solidFill>
                  <a:schemeClr val="tx1"/>
                </a:solidFill>
                <a:effectLst/>
                <a:latin typeface="+mn-lt"/>
                <a:ea typeface="Times New Roman" panose="02020603050405020304" pitchFamily="18" charset="0"/>
                <a:cs typeface="Times New Roman" panose="02020603050405020304" pitchFamily="18" charset="0"/>
              </a:rPr>
              <a:t> 20 </a:t>
            </a:r>
            <a:r>
              <a:rPr lang="ru-RU" sz="2400" b="1" dirty="0" err="1">
                <a:solidFill>
                  <a:schemeClr val="tx1"/>
                </a:solidFill>
                <a:effectLst/>
                <a:latin typeface="+mn-lt"/>
                <a:ea typeface="Times New Roman" panose="02020603050405020304" pitchFamily="18" charset="0"/>
                <a:cs typeface="Times New Roman" panose="02020603050405020304" pitchFamily="18" charset="0"/>
              </a:rPr>
              <a:t>Аграрні</a:t>
            </a:r>
            <a:r>
              <a:rPr lang="ru-RU" sz="2400" b="1" dirty="0">
                <a:solidFill>
                  <a:schemeClr val="tx1"/>
                </a:solidFill>
                <a:effectLst/>
                <a:latin typeface="+mn-lt"/>
                <a:ea typeface="Times New Roman" panose="02020603050405020304" pitchFamily="18" charset="0"/>
                <a:cs typeface="Times New Roman" panose="02020603050405020304" pitchFamily="18" charset="0"/>
              </a:rPr>
              <a:t> науки та </a:t>
            </a:r>
            <a:r>
              <a:rPr lang="ru-RU" sz="2400" b="1" dirty="0" err="1">
                <a:solidFill>
                  <a:schemeClr val="tx1"/>
                </a:solidFill>
                <a:effectLst/>
                <a:latin typeface="+mn-lt"/>
                <a:ea typeface="Times New Roman" panose="02020603050405020304" pitchFamily="18" charset="0"/>
                <a:cs typeface="Times New Roman" panose="02020603050405020304" pitchFamily="18" charset="0"/>
              </a:rPr>
              <a:t>продовольство</a:t>
            </a:r>
            <a:br>
              <a:rPr lang="uk-UA" sz="2400" dirty="0">
                <a:solidFill>
                  <a:schemeClr val="tx1"/>
                </a:solidFill>
                <a:effectLst/>
                <a:latin typeface="+mn-lt"/>
                <a:ea typeface="Times New Roman" panose="02020603050405020304" pitchFamily="18" charset="0"/>
                <a:cs typeface="Times New Roman" panose="02020603050405020304" pitchFamily="18" charset="0"/>
              </a:rPr>
            </a:br>
            <a:r>
              <a:rPr lang="ru-RU" sz="2400" b="1" dirty="0" err="1">
                <a:solidFill>
                  <a:schemeClr val="tx1"/>
                </a:solidFill>
                <a:effectLst/>
                <a:latin typeface="+mn-lt"/>
                <a:ea typeface="Times New Roman" panose="02020603050405020304" pitchFamily="18" charset="0"/>
                <a:cs typeface="Times New Roman" panose="02020603050405020304" pitchFamily="18" charset="0"/>
              </a:rPr>
              <a:t>спеціальності</a:t>
            </a:r>
            <a:r>
              <a:rPr lang="ru-RU" sz="2400" b="1" dirty="0">
                <a:solidFill>
                  <a:schemeClr val="tx1"/>
                </a:solidFill>
                <a:effectLst/>
                <a:latin typeface="+mn-lt"/>
                <a:ea typeface="Times New Roman" panose="02020603050405020304" pitchFamily="18" charset="0"/>
                <a:cs typeface="Times New Roman" panose="02020603050405020304" pitchFamily="18" charset="0"/>
              </a:rPr>
              <a:t>: 20</a:t>
            </a:r>
            <a:r>
              <a:rPr lang="uk-UA" sz="2400" b="1" dirty="0">
                <a:solidFill>
                  <a:schemeClr val="tx1"/>
                </a:solidFill>
                <a:effectLst/>
                <a:latin typeface="+mn-lt"/>
                <a:ea typeface="Times New Roman" panose="02020603050405020304" pitchFamily="18" charset="0"/>
                <a:cs typeface="Times New Roman" panose="02020603050405020304" pitchFamily="18" charset="0"/>
              </a:rPr>
              <a:t>4 </a:t>
            </a:r>
            <a:r>
              <a:rPr lang="ru-RU" sz="2400" b="1" dirty="0" err="1">
                <a:solidFill>
                  <a:schemeClr val="tx1"/>
                </a:solidFill>
                <a:effectLst/>
                <a:latin typeface="+mn-lt"/>
                <a:ea typeface="Times New Roman" panose="02020603050405020304" pitchFamily="18" charset="0"/>
                <a:cs typeface="Times New Roman" panose="02020603050405020304" pitchFamily="18" charset="0"/>
              </a:rPr>
              <a:t>Технологія</a:t>
            </a:r>
            <a:r>
              <a:rPr lang="ru-RU" sz="2400" b="1" dirty="0">
                <a:solidFill>
                  <a:schemeClr val="tx1"/>
                </a:solidFill>
                <a:effectLst/>
                <a:latin typeface="+mn-lt"/>
                <a:ea typeface="Times New Roman" panose="02020603050405020304" pitchFamily="18" charset="0"/>
                <a:cs typeface="Times New Roman" panose="02020603050405020304" pitchFamily="18" charset="0"/>
              </a:rPr>
              <a:t> </a:t>
            </a:r>
            <a:r>
              <a:rPr lang="ru-RU" sz="2400" b="1" dirty="0" err="1">
                <a:solidFill>
                  <a:schemeClr val="tx1"/>
                </a:solidFill>
                <a:effectLst/>
                <a:latin typeface="+mn-lt"/>
                <a:ea typeface="Times New Roman" panose="02020603050405020304" pitchFamily="18" charset="0"/>
                <a:cs typeface="Times New Roman" panose="02020603050405020304" pitchFamily="18" charset="0"/>
              </a:rPr>
              <a:t>виробництва</a:t>
            </a:r>
            <a:r>
              <a:rPr lang="ru-RU" sz="2400" b="1" dirty="0">
                <a:solidFill>
                  <a:schemeClr val="tx1"/>
                </a:solidFill>
                <a:effectLst/>
                <a:latin typeface="+mn-lt"/>
                <a:ea typeface="Times New Roman" panose="02020603050405020304" pitchFamily="18" charset="0"/>
                <a:cs typeface="Times New Roman" panose="02020603050405020304" pitchFamily="18" charset="0"/>
              </a:rPr>
              <a:t> і</a:t>
            </a:r>
            <a:br>
              <a:rPr lang="uk-UA" sz="2400" dirty="0">
                <a:solidFill>
                  <a:schemeClr val="tx1"/>
                </a:solidFill>
                <a:effectLst/>
                <a:latin typeface="+mn-lt"/>
                <a:ea typeface="Times New Roman" panose="02020603050405020304" pitchFamily="18" charset="0"/>
                <a:cs typeface="Times New Roman" panose="02020603050405020304" pitchFamily="18" charset="0"/>
              </a:rPr>
            </a:br>
            <a:r>
              <a:rPr lang="ru-RU" sz="2400" b="1" dirty="0" err="1">
                <a:solidFill>
                  <a:schemeClr val="tx1"/>
                </a:solidFill>
                <a:effectLst/>
                <a:latin typeface="+mn-lt"/>
                <a:ea typeface="Times New Roman" panose="02020603050405020304" pitchFamily="18" charset="0"/>
              </a:rPr>
              <a:t>переробки</a:t>
            </a:r>
            <a:r>
              <a:rPr lang="ru-RU" sz="2400" b="1" dirty="0">
                <a:solidFill>
                  <a:schemeClr val="tx1"/>
                </a:solidFill>
                <a:effectLst/>
                <a:latin typeface="+mn-lt"/>
                <a:ea typeface="Times New Roman" panose="02020603050405020304" pitchFamily="18" charset="0"/>
              </a:rPr>
              <a:t> </a:t>
            </a:r>
            <a:r>
              <a:rPr lang="ru-RU" sz="2400" b="1" dirty="0" err="1">
                <a:solidFill>
                  <a:schemeClr val="tx1"/>
                </a:solidFill>
                <a:effectLst/>
                <a:latin typeface="+mn-lt"/>
                <a:ea typeface="Times New Roman" panose="02020603050405020304" pitchFamily="18" charset="0"/>
              </a:rPr>
              <a:t>продукції</a:t>
            </a:r>
            <a:r>
              <a:rPr lang="ru-RU" sz="2400" b="1" dirty="0">
                <a:solidFill>
                  <a:schemeClr val="tx1"/>
                </a:solidFill>
                <a:effectLst/>
                <a:latin typeface="+mn-lt"/>
                <a:ea typeface="Times New Roman" panose="02020603050405020304" pitchFamily="18" charset="0"/>
              </a:rPr>
              <a:t> </a:t>
            </a:r>
            <a:r>
              <a:rPr lang="ru-RU" sz="2400" b="1" dirty="0" err="1">
                <a:solidFill>
                  <a:schemeClr val="tx1"/>
                </a:solidFill>
                <a:effectLst/>
                <a:latin typeface="+mn-lt"/>
                <a:ea typeface="Times New Roman" panose="02020603050405020304" pitchFamily="18" charset="0"/>
              </a:rPr>
              <a:t>тваринництва</a:t>
            </a:r>
            <a:br>
              <a:rPr lang="ru-RU" sz="2400" b="1" dirty="0">
                <a:solidFill>
                  <a:schemeClr val="tx1"/>
                </a:solidFill>
                <a:effectLst/>
                <a:latin typeface="+mn-lt"/>
                <a:ea typeface="Times New Roman" panose="02020603050405020304" pitchFamily="18" charset="0"/>
              </a:rPr>
            </a:br>
            <a:endParaRPr lang="ru-RU" sz="2400" dirty="0">
              <a:solidFill>
                <a:schemeClr val="tx1"/>
              </a:solidFill>
              <a:latin typeface="+mn-lt"/>
            </a:endParaRPr>
          </a:p>
        </p:txBody>
      </p:sp>
      <p:sp>
        <p:nvSpPr>
          <p:cNvPr id="3" name="Подзаголовок 2"/>
          <p:cNvSpPr>
            <a:spLocks noGrp="1"/>
          </p:cNvSpPr>
          <p:nvPr>
            <p:ph type="subTitle" idx="1"/>
          </p:nvPr>
        </p:nvSpPr>
        <p:spPr>
          <a:xfrm>
            <a:off x="1071538" y="4429132"/>
            <a:ext cx="6480048" cy="1752600"/>
          </a:xfrm>
        </p:spPr>
        <p:txBody>
          <a:bodyPr>
            <a:normAutofit fontScale="55000" lnSpcReduction="20000"/>
          </a:bodyPr>
          <a:lstStyle/>
          <a:p>
            <a:endParaRPr lang="uk-UA" sz="2800" dirty="0"/>
          </a:p>
          <a:p>
            <a:endParaRPr lang="uk-UA" sz="2800" dirty="0"/>
          </a:p>
          <a:p>
            <a:endParaRPr lang="uk-UA" sz="2800" dirty="0"/>
          </a:p>
          <a:p>
            <a:r>
              <a:rPr lang="uk-UA" sz="2800" dirty="0"/>
              <a:t>Семестр </a:t>
            </a:r>
            <a:r>
              <a:rPr lang="ru-RU" sz="2800" dirty="0"/>
              <a:t>9 (30 годин)</a:t>
            </a:r>
          </a:p>
          <a:p>
            <a:br>
              <a:rPr lang="ru-RU" sz="2800" dirty="0"/>
            </a:br>
            <a:r>
              <a:rPr lang="ru-RU" sz="2800" b="1" dirty="0"/>
              <a:t>       </a:t>
            </a:r>
            <a:r>
              <a:rPr lang="ru-RU" sz="2800" b="1" dirty="0" err="1"/>
              <a:t>Атестація</a:t>
            </a:r>
            <a:r>
              <a:rPr lang="ru-RU" sz="2800" b="1" dirty="0"/>
              <a:t> 1 (1</a:t>
            </a:r>
            <a:r>
              <a:rPr lang="uk-UA" sz="2800" b="1" dirty="0"/>
              <a:t>6</a:t>
            </a:r>
            <a:r>
              <a:rPr lang="ru-RU" sz="2800" b="1" dirty="0"/>
              <a:t>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5516" y="272618"/>
            <a:ext cx="8712968" cy="6312764"/>
          </a:xfrm>
        </p:spPr>
        <p:txBody>
          <a:bodyPr>
            <a:noAutofit/>
          </a:bodyPr>
          <a:lstStyle/>
          <a:p>
            <a:pPr marL="0" indent="0">
              <a:lnSpc>
                <a:spcPct val="125000"/>
              </a:lnSpc>
              <a:buNone/>
            </a:pPr>
            <a:r>
              <a:rPr lang="en-US" sz="1600" dirty="0">
                <a:effectLst/>
                <a:latin typeface="+mn-lt"/>
                <a:ea typeface="Times New Roman" panose="02020603050405020304" pitchFamily="18" charset="0"/>
              </a:rPr>
              <a:t>to speak English by visiting English speaking countries. This will help your general understanding and speaking abilities. You can </a:t>
            </a:r>
            <a:r>
              <a:rPr lang="en-US" sz="1600" dirty="0" err="1">
                <a:effectLst/>
                <a:latin typeface="+mn-lt"/>
                <a:ea typeface="Times New Roman" panose="02020603050405020304" pitchFamily="18" charset="0"/>
              </a:rPr>
              <a:t>practise</a:t>
            </a:r>
            <a:r>
              <a:rPr lang="en-US" sz="1600" dirty="0">
                <a:effectLst/>
                <a:latin typeface="+mn-lt"/>
                <a:ea typeface="Times New Roman" panose="02020603050405020304" pitchFamily="18" charset="0"/>
              </a:rPr>
              <a:t> these skills beforehand in group classes or individual classes which might make you a little less nervous when the actual situation occurs [59]. </a:t>
            </a:r>
          </a:p>
          <a:p>
            <a:pPr marL="0" indent="0">
              <a:lnSpc>
                <a:spcPct val="125000"/>
              </a:lnSpc>
              <a:buNone/>
            </a:pPr>
            <a:r>
              <a:rPr lang="en-US" sz="1600" dirty="0">
                <a:latin typeface="+mn-lt"/>
              </a:rPr>
              <a:t>Discussion questions:</a:t>
            </a:r>
          </a:p>
          <a:p>
            <a:pPr marL="0" indent="0">
              <a:lnSpc>
                <a:spcPct val="125000"/>
              </a:lnSpc>
              <a:buNone/>
            </a:pPr>
            <a:r>
              <a:rPr lang="en-US" sz="1600" dirty="0">
                <a:latin typeface="+mn-lt"/>
              </a:rPr>
              <a:t>1. The English language’s growing dominance from “a marker of the elite” to “a</a:t>
            </a:r>
          </a:p>
          <a:p>
            <a:pPr marL="0" indent="0">
              <a:lnSpc>
                <a:spcPct val="125000"/>
              </a:lnSpc>
              <a:buNone/>
            </a:pPr>
            <a:r>
              <a:rPr lang="en-US" sz="1600" dirty="0">
                <a:latin typeface="+mn-lt"/>
              </a:rPr>
              <a:t>basic skill needed for the entire workforce”.</a:t>
            </a:r>
          </a:p>
          <a:p>
            <a:pPr marL="0" indent="0">
              <a:lnSpc>
                <a:spcPct val="125000"/>
              </a:lnSpc>
              <a:buNone/>
            </a:pPr>
            <a:r>
              <a:rPr lang="en-US" sz="1600" dirty="0">
                <a:latin typeface="+mn-lt"/>
              </a:rPr>
              <a:t>2. The British Council’s report and EF’s study.</a:t>
            </a:r>
          </a:p>
          <a:p>
            <a:pPr marL="0" indent="0">
              <a:lnSpc>
                <a:spcPct val="125000"/>
              </a:lnSpc>
              <a:buNone/>
            </a:pPr>
            <a:r>
              <a:rPr lang="en-US" sz="1600" dirty="0">
                <a:latin typeface="+mn-lt"/>
              </a:rPr>
              <a:t>3. Foreign language knowledge of the citizens in the USA and the EU.</a:t>
            </a:r>
          </a:p>
          <a:p>
            <a:pPr marL="0" indent="0">
              <a:lnSpc>
                <a:spcPct val="125000"/>
              </a:lnSpc>
              <a:buNone/>
            </a:pPr>
            <a:r>
              <a:rPr lang="en-US" sz="1600" dirty="0">
                <a:latin typeface="+mn-lt"/>
              </a:rPr>
              <a:t>4. The important for becoming a global leader.</a:t>
            </a:r>
          </a:p>
          <a:p>
            <a:pPr marL="0" indent="0">
              <a:lnSpc>
                <a:spcPct val="125000"/>
              </a:lnSpc>
              <a:buNone/>
            </a:pPr>
            <a:r>
              <a:rPr lang="en-US" sz="1600" dirty="0">
                <a:latin typeface="+mn-lt"/>
              </a:rPr>
              <a:t>5. Women speak better English than men.</a:t>
            </a:r>
          </a:p>
          <a:p>
            <a:pPr marL="0" indent="0">
              <a:lnSpc>
                <a:spcPct val="125000"/>
              </a:lnSpc>
              <a:buNone/>
            </a:pPr>
            <a:r>
              <a:rPr lang="en-US" sz="1600" dirty="0">
                <a:latin typeface="+mn-lt"/>
              </a:rPr>
              <a:t>6. International sectors use English.</a:t>
            </a:r>
          </a:p>
          <a:p>
            <a:pPr marL="0" indent="0">
              <a:lnSpc>
                <a:spcPct val="125000"/>
              </a:lnSpc>
              <a:buNone/>
            </a:pPr>
            <a:r>
              <a:rPr lang="en-US" sz="1600" dirty="0">
                <a:latin typeface="+mn-lt"/>
              </a:rPr>
              <a:t>7. Business English around the world.</a:t>
            </a:r>
            <a:endParaRPr lang="ru-RU" sz="1600" dirty="0">
              <a:latin typeface="+mn-lt"/>
            </a:endParaRPr>
          </a:p>
        </p:txBody>
      </p:sp>
    </p:spTree>
    <p:extLst>
      <p:ext uri="{BB962C8B-B14F-4D97-AF65-F5344CB8AC3E}">
        <p14:creationId xmlns:p14="http://schemas.microsoft.com/office/powerpoint/2010/main" val="23343525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C78C4FF2-CE41-45CD-39BD-2DFCBD09D389}"/>
              </a:ext>
            </a:extLst>
          </p:cNvPr>
          <p:cNvPicPr>
            <a:picLocks noChangeAspect="1"/>
          </p:cNvPicPr>
          <p:nvPr/>
        </p:nvPicPr>
        <p:blipFill>
          <a:blip r:embed="rId2"/>
          <a:stretch>
            <a:fillRect/>
          </a:stretch>
        </p:blipFill>
        <p:spPr>
          <a:xfrm>
            <a:off x="1252537" y="400050"/>
            <a:ext cx="6638925" cy="605790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5B1D6910-7095-B191-8E7D-3ED681A72EBD}"/>
              </a:ext>
            </a:extLst>
          </p:cNvPr>
          <p:cNvPicPr>
            <a:picLocks noChangeAspect="1"/>
          </p:cNvPicPr>
          <p:nvPr/>
        </p:nvPicPr>
        <p:blipFill>
          <a:blip r:embed="rId2"/>
          <a:stretch>
            <a:fillRect/>
          </a:stretch>
        </p:blipFill>
        <p:spPr>
          <a:xfrm>
            <a:off x="686749" y="1704132"/>
            <a:ext cx="7770502" cy="3449736"/>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marL="36576" indent="0">
              <a:buNone/>
            </a:pPr>
            <a:br>
              <a:rPr lang="en-US" dirty="0"/>
            </a:br>
            <a:endParaRPr lang="ru-RU" dirty="0"/>
          </a:p>
        </p:txBody>
      </p:sp>
      <p:pic>
        <p:nvPicPr>
          <p:cNvPr id="4" name="Рисунок 3">
            <a:extLst>
              <a:ext uri="{FF2B5EF4-FFF2-40B4-BE49-F238E27FC236}">
                <a16:creationId xmlns:a16="http://schemas.microsoft.com/office/drawing/2014/main" id="{22615992-6782-6DF7-848B-C83EB48BEDA6}"/>
              </a:ext>
            </a:extLst>
          </p:cNvPr>
          <p:cNvPicPr>
            <a:picLocks noChangeAspect="1"/>
          </p:cNvPicPr>
          <p:nvPr/>
        </p:nvPicPr>
        <p:blipFill>
          <a:blip r:embed="rId2"/>
          <a:stretch>
            <a:fillRect/>
          </a:stretch>
        </p:blipFill>
        <p:spPr>
          <a:xfrm>
            <a:off x="2285199" y="561979"/>
            <a:ext cx="4573601" cy="5805479"/>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marL="36576" indent="0">
              <a:buNone/>
            </a:pPr>
            <a:br>
              <a:rPr lang="en-US" dirty="0"/>
            </a:br>
            <a:endParaRPr lang="ru-RU" dirty="0"/>
          </a:p>
        </p:txBody>
      </p:sp>
      <p:pic>
        <p:nvPicPr>
          <p:cNvPr id="4" name="Рисунок 3">
            <a:extLst>
              <a:ext uri="{FF2B5EF4-FFF2-40B4-BE49-F238E27FC236}">
                <a16:creationId xmlns:a16="http://schemas.microsoft.com/office/drawing/2014/main" id="{F59051EC-D4BE-62EE-39A0-7668C3452CC2}"/>
              </a:ext>
            </a:extLst>
          </p:cNvPr>
          <p:cNvPicPr>
            <a:picLocks noChangeAspect="1"/>
          </p:cNvPicPr>
          <p:nvPr/>
        </p:nvPicPr>
        <p:blipFill>
          <a:blip r:embed="rId2"/>
          <a:stretch>
            <a:fillRect/>
          </a:stretch>
        </p:blipFill>
        <p:spPr>
          <a:xfrm>
            <a:off x="1314450" y="1490662"/>
            <a:ext cx="6515100" cy="3876675"/>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Объект 5"/>
          <p:cNvPicPr>
            <a:picLocks noGrp="1" noChangeAspect="1"/>
          </p:cNvPicPr>
          <p:nvPr>
            <p:ph idx="1"/>
          </p:nvPr>
        </p:nvPicPr>
        <p:blipFill>
          <a:blip r:embed="rId2"/>
          <a:stretch>
            <a:fillRect/>
          </a:stretch>
        </p:blipFill>
        <p:spPr>
          <a:xfrm>
            <a:off x="0" y="31282"/>
            <a:ext cx="9144000" cy="682671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2(2 год.)</a:t>
            </a:r>
          </a:p>
        </p:txBody>
      </p:sp>
      <p:sp>
        <p:nvSpPr>
          <p:cNvPr id="3" name="Содержимое 2"/>
          <p:cNvSpPr>
            <a:spLocks noGrp="1"/>
          </p:cNvSpPr>
          <p:nvPr>
            <p:ph idx="1"/>
          </p:nvPr>
        </p:nvSpPr>
        <p:spPr>
          <a:xfrm>
            <a:off x="714348" y="3286124"/>
            <a:ext cx="7467600" cy="2114552"/>
          </a:xfrm>
        </p:spPr>
        <p:txBody>
          <a:bodyPr>
            <a:noAutofit/>
          </a:bodyPr>
          <a:lstStyle/>
          <a:p>
            <a:pPr marL="0" indent="0">
              <a:lnSpc>
                <a:spcPct val="115000"/>
              </a:lnSpc>
              <a:spcAft>
                <a:spcPts val="1000"/>
              </a:spcAft>
              <a:buNone/>
            </a:pPr>
            <a:r>
              <a:rPr lang="en-US" sz="2800" b="1" dirty="0">
                <a:effectLst/>
                <a:latin typeface="+mn-lt"/>
                <a:ea typeface="Times New Roman" panose="02020603050405020304" pitchFamily="18" charset="0"/>
                <a:cs typeface="Times New Roman" panose="02020603050405020304" pitchFamily="18" charset="0"/>
              </a:rPr>
              <a:t>Topic «The Global Language of Business. Past Perfect Continuous. » Grammar</a:t>
            </a:r>
          </a:p>
          <a:p>
            <a:pPr marL="0" indent="0">
              <a:lnSpc>
                <a:spcPct val="115000"/>
              </a:lnSpc>
              <a:spcAft>
                <a:spcPts val="1000"/>
              </a:spcAft>
              <a:buNone/>
            </a:pPr>
            <a:r>
              <a:rPr lang="en-US" sz="2800" b="1" dirty="0">
                <a:effectLst/>
                <a:latin typeface="+mn-lt"/>
                <a:ea typeface="Times New Roman" panose="02020603050405020304" pitchFamily="18" charset="0"/>
                <a:cs typeface="Times New Roman" panose="02020603050405020304" pitchFamily="18" charset="0"/>
              </a:rPr>
              <a:t>revision</a:t>
            </a:r>
            <a:endParaRPr lang="ru-RU" sz="2800" b="1" dirty="0">
              <a:ln w="19050">
                <a:solidFill>
                  <a:schemeClr val="tx2">
                    <a:tint val="1000"/>
                  </a:schemeClr>
                </a:solidFill>
                <a:prstDash val="solid"/>
              </a:ln>
              <a:effectLst>
                <a:outerShdw blurRad="50000" dist="50800" dir="7500000" algn="tl">
                  <a:srgbClr val="000000">
                    <a:shade val="5000"/>
                    <a:alpha val="35000"/>
                  </a:srgbClr>
                </a:outerShdw>
              </a:effectLst>
              <a:latin typeface="+mn-l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Objectives:</a:t>
            </a:r>
            <a:endParaRPr lang="ru-RU" dirty="0"/>
          </a:p>
        </p:txBody>
      </p:sp>
      <p:sp>
        <p:nvSpPr>
          <p:cNvPr id="3" name="Содержимое 2"/>
          <p:cNvSpPr>
            <a:spLocks noGrp="1"/>
          </p:cNvSpPr>
          <p:nvPr>
            <p:ph idx="1"/>
          </p:nvPr>
        </p:nvSpPr>
        <p:spPr/>
        <p:txBody>
          <a:bodyPr>
            <a:normAutofit fontScale="62500" lnSpcReduction="20000"/>
          </a:bodyPr>
          <a:lstStyle/>
          <a:p>
            <a:pPr>
              <a:lnSpc>
                <a:spcPct val="115000"/>
              </a:lnSpc>
              <a:spcAft>
                <a:spcPts val="1000"/>
              </a:spcAft>
              <a:tabLst>
                <a:tab pos="180340" algn="l"/>
              </a:tabLst>
            </a:pPr>
            <a:r>
              <a:rPr lang="en-US" sz="2900" dirty="0">
                <a:effectLst/>
                <a:latin typeface="+mn-lt"/>
                <a:ea typeface="Times New Roman" panose="02020603050405020304" pitchFamily="18" charset="0"/>
                <a:cs typeface="Times New Roman" panose="02020603050405020304" pitchFamily="18" charset="0"/>
              </a:rPr>
              <a:t>-	to learn new vocabulary;</a:t>
            </a:r>
            <a:endParaRPr lang="uk-UA" sz="29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2900" dirty="0">
                <a:effectLst/>
                <a:latin typeface="+mn-lt"/>
                <a:ea typeface="Times New Roman" panose="02020603050405020304" pitchFamily="18" charset="0"/>
                <a:cs typeface="Times New Roman" panose="02020603050405020304" pitchFamily="18" charset="0"/>
              </a:rPr>
              <a:t> -   to practice grammar structures;</a:t>
            </a:r>
            <a:endParaRPr lang="uk-UA" sz="29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2900" dirty="0">
                <a:effectLst/>
                <a:latin typeface="+mn-lt"/>
                <a:ea typeface="Times New Roman" panose="02020603050405020304" pitchFamily="18" charset="0"/>
                <a:cs typeface="Times New Roman" panose="02020603050405020304" pitchFamily="18" charset="0"/>
              </a:rPr>
              <a:t>-	to enable </a:t>
            </a:r>
            <a:r>
              <a:rPr lang="en-US" sz="2900" dirty="0" err="1">
                <a:effectLst/>
                <a:latin typeface="+mn-lt"/>
                <a:ea typeface="Times New Roman" panose="02020603050405020304" pitchFamily="18" charset="0"/>
                <a:cs typeface="Times New Roman" panose="02020603050405020304" pitchFamily="18" charset="0"/>
              </a:rPr>
              <a:t>st’s</a:t>
            </a:r>
            <a:r>
              <a:rPr lang="en-US" sz="2900" dirty="0">
                <a:effectLst/>
                <a:latin typeface="+mn-lt"/>
                <a:ea typeface="Times New Roman" panose="02020603050405020304" pitchFamily="18" charset="0"/>
                <a:cs typeface="Times New Roman" panose="02020603050405020304" pitchFamily="18" charset="0"/>
              </a:rPr>
              <a:t> to talk and write on the topic;</a:t>
            </a:r>
            <a:endParaRPr lang="uk-UA" sz="29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2900" dirty="0">
                <a:effectLst/>
                <a:latin typeface="+mn-lt"/>
                <a:ea typeface="Times New Roman" panose="02020603050405020304" pitchFamily="18" charset="0"/>
                <a:cs typeface="Times New Roman" panose="02020603050405020304" pitchFamily="18" charset="0"/>
              </a:rPr>
              <a:t>-	to </a:t>
            </a:r>
            <a:r>
              <a:rPr lang="en-US" sz="2900" dirty="0" err="1">
                <a:effectLst/>
                <a:latin typeface="+mn-lt"/>
                <a:ea typeface="Times New Roman" panose="02020603050405020304" pitchFamily="18" charset="0"/>
                <a:cs typeface="Times New Roman" panose="02020603050405020304" pitchFamily="18" charset="0"/>
              </a:rPr>
              <a:t>instil</a:t>
            </a:r>
            <a:r>
              <a:rPr lang="en-US" sz="2900" dirty="0">
                <a:effectLst/>
                <a:latin typeface="+mn-lt"/>
                <a:ea typeface="Times New Roman" panose="02020603050405020304" pitchFamily="18" charset="0"/>
                <a:cs typeface="Times New Roman" panose="02020603050405020304" pitchFamily="18" charset="0"/>
              </a:rPr>
              <a:t> the idea that learning languages is necessary and essential;</a:t>
            </a:r>
            <a:endParaRPr lang="uk-UA" sz="29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2900" dirty="0">
                <a:effectLst/>
                <a:latin typeface="+mn-lt"/>
                <a:ea typeface="Times New Roman" panose="02020603050405020304" pitchFamily="18" charset="0"/>
                <a:cs typeface="Times New Roman" panose="02020603050405020304" pitchFamily="18" charset="0"/>
              </a:rPr>
              <a:t>-	to encourage </a:t>
            </a:r>
            <a:r>
              <a:rPr lang="en-US" sz="2900" dirty="0" err="1">
                <a:effectLst/>
                <a:latin typeface="+mn-lt"/>
                <a:ea typeface="Times New Roman" panose="02020603050405020304" pitchFamily="18" charset="0"/>
                <a:cs typeface="Times New Roman" panose="02020603050405020304" pitchFamily="18" charset="0"/>
              </a:rPr>
              <a:t>st’s</a:t>
            </a:r>
            <a:r>
              <a:rPr lang="en-US" sz="2900" dirty="0">
                <a:effectLst/>
                <a:latin typeface="+mn-lt"/>
                <a:ea typeface="Times New Roman" panose="02020603050405020304" pitchFamily="18" charset="0"/>
                <a:cs typeface="Times New Roman" panose="02020603050405020304" pitchFamily="18" charset="0"/>
              </a:rPr>
              <a:t> to go on learning English at the next level;</a:t>
            </a:r>
            <a:endParaRPr lang="uk-UA" sz="29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2900" dirty="0">
                <a:effectLst/>
                <a:latin typeface="+mn-lt"/>
                <a:ea typeface="Times New Roman" panose="02020603050405020304" pitchFamily="18" charset="0"/>
                <a:cs typeface="Times New Roman" panose="02020603050405020304" pitchFamily="18" charset="0"/>
              </a:rPr>
              <a:t>-	to lay the foundations for future study in terms to basic structures, lexis, language functions and basic study</a:t>
            </a:r>
            <a:endParaRPr lang="uk-UA" sz="2900" dirty="0">
              <a:effectLst/>
              <a:latin typeface="+mn-lt"/>
              <a:ea typeface="Times New Roman" panose="02020603050405020304" pitchFamily="18" charset="0"/>
              <a:cs typeface="Times New Roman" panose="02020603050405020304" pitchFamily="18" charset="0"/>
            </a:endParaRPr>
          </a:p>
          <a:p>
            <a:pPr>
              <a:buFontTx/>
              <a:buChar char="-"/>
            </a:pPr>
            <a:endParaRPr lang="ru-RU" dirty="0">
              <a:latin typeface="+mn-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Plan:</a:t>
            </a:r>
            <a:endParaRPr lang="ru-RU" dirty="0"/>
          </a:p>
        </p:txBody>
      </p:sp>
      <p:sp>
        <p:nvSpPr>
          <p:cNvPr id="3" name="Содержимое 2"/>
          <p:cNvSpPr>
            <a:spLocks noGrp="1"/>
          </p:cNvSpPr>
          <p:nvPr>
            <p:ph idx="1"/>
          </p:nvPr>
        </p:nvSpPr>
        <p:spPr>
          <a:xfrm>
            <a:off x="457200" y="1600200"/>
            <a:ext cx="8329642" cy="5114948"/>
          </a:xfrm>
        </p:spPr>
        <p:txBody>
          <a:bodyPr>
            <a:normAutofit/>
          </a:bodyPr>
          <a:lstStyle/>
          <a:p>
            <a:pPr marL="342900" lvl="0" indent="-342900">
              <a:lnSpc>
                <a:spcPct val="115000"/>
              </a:lnSpc>
              <a:buFont typeface="+mj-lt"/>
              <a:buAutoNum type="arabicPeriod"/>
            </a:pPr>
            <a:r>
              <a:rPr lang="en-US" sz="1600" dirty="0">
                <a:effectLst/>
                <a:latin typeface="+mn-lt"/>
                <a:ea typeface="Times New Roman" panose="02020603050405020304" pitchFamily="18" charset="0"/>
                <a:cs typeface="Times New Roman" panose="02020603050405020304" pitchFamily="18" charset="0"/>
              </a:rPr>
              <a:t>Vocabulary activity.</a:t>
            </a:r>
            <a:endParaRPr lang="uk-UA" sz="16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buFont typeface="+mj-lt"/>
              <a:buAutoNum type="arabicPeriod"/>
              <a:tabLst>
                <a:tab pos="180340" algn="l"/>
              </a:tabLst>
            </a:pPr>
            <a:r>
              <a:rPr lang="en-US" sz="1600" dirty="0">
                <a:effectLst/>
                <a:latin typeface="+mn-lt"/>
                <a:ea typeface="Times New Roman" panose="02020603050405020304" pitchFamily="18" charset="0"/>
                <a:cs typeface="Times New Roman" panose="02020603050405020304" pitchFamily="18" charset="0"/>
              </a:rPr>
              <a:t>Discussing of the Tourism. Present Perfect Continuous.»  Grammar revision</a:t>
            </a:r>
            <a:endParaRPr lang="uk-UA" sz="16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buFont typeface="+mj-lt"/>
              <a:buAutoNum type="arabicPeriod"/>
            </a:pPr>
            <a:r>
              <a:rPr lang="en-US" sz="1600" dirty="0">
                <a:effectLst/>
                <a:latin typeface="+mn-lt"/>
                <a:ea typeface="Times New Roman" panose="02020603050405020304" pitchFamily="18" charset="0"/>
                <a:cs typeface="Times New Roman" panose="02020603050405020304" pitchFamily="18" charset="0"/>
              </a:rPr>
              <a:t>Listening, reading, writing, speaking.</a:t>
            </a:r>
            <a:endParaRPr lang="uk-UA" sz="16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buFont typeface="+mj-lt"/>
              <a:buAutoNum type="arabicPeriod"/>
            </a:pPr>
            <a:r>
              <a:rPr lang="en-US" sz="1600" dirty="0">
                <a:effectLst/>
                <a:latin typeface="+mn-lt"/>
                <a:ea typeface="Times New Roman" panose="02020603050405020304" pitchFamily="18" charset="0"/>
                <a:cs typeface="Times New Roman" panose="02020603050405020304" pitchFamily="18" charset="0"/>
              </a:rPr>
              <a:t>Grammar activity.</a:t>
            </a:r>
            <a:endParaRPr lang="uk-UA" sz="16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Font typeface="+mj-lt"/>
              <a:buAutoNum type="arabicPeriod"/>
            </a:pPr>
            <a:r>
              <a:rPr lang="en-US" sz="1600" dirty="0">
                <a:effectLst/>
                <a:latin typeface="+mn-lt"/>
                <a:ea typeface="Times New Roman" panose="02020603050405020304" pitchFamily="18" charset="0"/>
                <a:cs typeface="Times New Roman" panose="02020603050405020304" pitchFamily="18" charset="0"/>
              </a:rPr>
              <a:t>Communicative activities :</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1. Give the English equivalents the following words and word combinations.</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2. Answer the questions to the text.</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3. Fill in the blanks with the necessary words from the active vocabulary. </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4. Complete the following sentences.</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5. Put in the right order. The underlined word is the beginning of the sentence.</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6. Translate the following sentences into English.</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Home task: Reading an additional text on the topic </a:t>
            </a:r>
            <a:endParaRPr lang="uk-UA" sz="16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References:</a:t>
            </a:r>
            <a:endParaRPr lang="ru-RU" dirty="0"/>
          </a:p>
        </p:txBody>
      </p:sp>
      <p:sp>
        <p:nvSpPr>
          <p:cNvPr id="3" name="Содержимое 2"/>
          <p:cNvSpPr>
            <a:spLocks noGrp="1"/>
          </p:cNvSpPr>
          <p:nvPr>
            <p:ph idx="1"/>
          </p:nvPr>
        </p:nvSpPr>
        <p:spPr>
          <a:xfrm>
            <a:off x="179512" y="1196752"/>
            <a:ext cx="8856984" cy="5446958"/>
          </a:xfrm>
        </p:spPr>
        <p:txBody>
          <a:bodyPr>
            <a:noAutofit/>
          </a:bodyPr>
          <a:lstStyle/>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en-US" sz="1200" dirty="0" err="1">
                <a:effectLst/>
                <a:latin typeface="+mn-lt"/>
                <a:ea typeface="Times New Roman" panose="02020603050405020304" pitchFamily="18" charset="0"/>
                <a:cs typeface="Times New Roman" panose="02020603050405020304" pitchFamily="18" charset="0"/>
              </a:rPr>
              <a:t>Волошина</a:t>
            </a:r>
            <a:r>
              <a:rPr lang="en-US" sz="1200" dirty="0">
                <a:effectLst/>
                <a:latin typeface="+mn-lt"/>
                <a:ea typeface="Times New Roman" panose="02020603050405020304" pitchFamily="18" charset="0"/>
                <a:cs typeface="Times New Roman" panose="02020603050405020304" pitchFamily="18" charset="0"/>
              </a:rPr>
              <a:t> О.В., English for Computer Science Students: </a:t>
            </a:r>
            <a:r>
              <a:rPr lang="en-US" sz="1200" dirty="0" err="1">
                <a:effectLst/>
                <a:latin typeface="+mn-lt"/>
                <a:ea typeface="Times New Roman" panose="02020603050405020304" pitchFamily="18" charset="0"/>
                <a:cs typeface="Times New Roman" panose="02020603050405020304" pitchFamily="18" charset="0"/>
              </a:rPr>
              <a:t>Методичні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рекомендації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для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практичних</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занять</a:t>
            </a:r>
            <a:r>
              <a:rPr lang="en-US" sz="1200" dirty="0">
                <a:effectLst/>
                <a:latin typeface="+mn-lt"/>
                <a:ea typeface="Times New Roman" panose="02020603050405020304" pitchFamily="18" charset="0"/>
                <a:cs typeface="Times New Roman" panose="02020603050405020304" pitchFamily="18" charset="0"/>
              </a:rPr>
              <a:t> з </a:t>
            </a:r>
            <a:r>
              <a:rPr lang="en-US" sz="1200" dirty="0" err="1">
                <a:effectLst/>
                <a:latin typeface="+mn-lt"/>
                <a:ea typeface="Times New Roman" panose="02020603050405020304" pitchFamily="18" charset="0"/>
                <a:cs typeface="Times New Roman" panose="02020603050405020304" pitchFamily="18" charset="0"/>
              </a:rPr>
              <a:t>дисципліни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Іноземна</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мова</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для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студентів</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денної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форми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навчання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першого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бакалаврського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освітнього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рівня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галузі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знань</a:t>
            </a:r>
            <a:r>
              <a:rPr lang="en-US" sz="1200" dirty="0">
                <a:effectLst/>
                <a:latin typeface="+mn-lt"/>
                <a:ea typeface="Times New Roman" panose="02020603050405020304" pitchFamily="18" charset="0"/>
                <a:cs typeface="Times New Roman" panose="02020603050405020304" pitchFamily="18" charset="0"/>
              </a:rPr>
              <a:t> 12 «</a:t>
            </a:r>
            <a:r>
              <a:rPr lang="en-US" sz="1200" dirty="0" err="1">
                <a:effectLst/>
                <a:latin typeface="+mn-lt"/>
                <a:ea typeface="Times New Roman" panose="02020603050405020304" pitchFamily="18" charset="0"/>
                <a:cs typeface="Times New Roman" panose="02020603050405020304" pitchFamily="18" charset="0"/>
              </a:rPr>
              <a:t>Інформаційні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технології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спеціальності</a:t>
            </a:r>
            <a:r>
              <a:rPr lang="en-US" sz="1200" dirty="0">
                <a:effectLst/>
                <a:latin typeface="+mn-lt"/>
                <a:ea typeface="Times New Roman" panose="02020603050405020304" pitchFamily="18" charset="0"/>
                <a:cs typeface="Times New Roman" panose="02020603050405020304" pitchFamily="18" charset="0"/>
              </a:rPr>
              <a:t> 122 «</a:t>
            </a:r>
            <a:r>
              <a:rPr lang="en-US" sz="1200" dirty="0" err="1">
                <a:effectLst/>
                <a:latin typeface="+mn-lt"/>
                <a:ea typeface="Times New Roman" panose="02020603050405020304" pitchFamily="18" charset="0"/>
                <a:cs typeface="Times New Roman" panose="02020603050405020304" pitchFamily="18" charset="0"/>
              </a:rPr>
              <a:t>Комп’ютерні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науки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Вінниця</a:t>
            </a:r>
            <a:r>
              <a:rPr lang="en-US" sz="1200" dirty="0">
                <a:effectLst/>
                <a:latin typeface="+mn-lt"/>
                <a:ea typeface="Times New Roman" panose="02020603050405020304" pitchFamily="18" charset="0"/>
                <a:cs typeface="Times New Roman" panose="02020603050405020304" pitchFamily="18" charset="0"/>
              </a:rPr>
              <a:t>: ВНАУ, 2023. 73 </a:t>
            </a:r>
            <a:r>
              <a:rPr lang="en-US" sz="1200" dirty="0" err="1">
                <a:effectLst/>
                <a:latin typeface="+mn-lt"/>
                <a:ea typeface="Times New Roman" panose="02020603050405020304" pitchFamily="18" charset="0"/>
                <a:cs typeface="Times New Roman" panose="02020603050405020304" pitchFamily="18" charset="0"/>
              </a:rPr>
              <a:t>ст</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ru-RU" sz="1200" dirty="0" err="1">
                <a:effectLst/>
                <a:latin typeface="+mn-lt"/>
                <a:ea typeface="Times New Roman" panose="02020603050405020304" pitchFamily="18" charset="0"/>
                <a:cs typeface="Times New Roman" panose="02020603050405020304" pitchFamily="18" charset="0"/>
              </a:rPr>
              <a:t>Кравець</a:t>
            </a:r>
            <a:r>
              <a:rPr lang="ru-RU" sz="1200" spc="5"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Р</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А</a:t>
            </a:r>
            <a:r>
              <a:rPr lang="en-US" sz="1200" dirty="0">
                <a:effectLst/>
                <a:latin typeface="+mn-lt"/>
                <a:ea typeface="Times New Roman" panose="02020603050405020304" pitchFamily="18" charset="0"/>
                <a:cs typeface="Times New Roman" panose="02020603050405020304" pitchFamily="18" charset="0"/>
              </a:rPr>
              <a:t>.</a:t>
            </a:r>
            <a:r>
              <a:rPr lang="en-US"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Лінгвокраїнознавчі</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аспекти</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викладання</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граматики</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англійської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в аграрному ВНЗ</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методичні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рекомендації</a:t>
            </a:r>
            <a:r>
              <a:rPr lang="en-US" sz="1200" dirty="0">
                <a:effectLst/>
                <a:latin typeface="+mn-lt"/>
                <a:ea typeface="Times New Roman" panose="02020603050405020304" pitchFamily="18" charset="0"/>
                <a:cs typeface="Times New Roman" panose="02020603050405020304" pitchFamily="18" charset="0"/>
              </a:rPr>
              <a:t> / </a:t>
            </a:r>
            <a:r>
              <a:rPr lang="ru-RU" sz="1200" dirty="0">
                <a:effectLst/>
                <a:latin typeface="+mn-lt"/>
                <a:ea typeface="Times New Roman" panose="02020603050405020304" pitchFamily="18" charset="0"/>
                <a:cs typeface="Times New Roman" panose="02020603050405020304" pitchFamily="18" charset="0"/>
              </a:rPr>
              <a:t>Р</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А</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Кравець</a:t>
            </a:r>
            <a:r>
              <a:rPr lang="en-US" sz="1200" dirty="0">
                <a:effectLst/>
                <a:latin typeface="+mn-lt"/>
                <a:ea typeface="Times New Roman" panose="02020603050405020304" pitchFamily="18" charset="0"/>
                <a:cs typeface="Times New Roman" panose="02020603050405020304" pitchFamily="18" charset="0"/>
              </a:rPr>
              <a:t>. –</a:t>
            </a:r>
            <a:r>
              <a:rPr lang="en-US"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Вінниця</a:t>
            </a:r>
            <a:r>
              <a:rPr lang="ru-RU" sz="1200" spc="30"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t>
            </a:r>
            <a:r>
              <a:rPr lang="en-US" sz="1200" spc="-2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ВНАУ</a:t>
            </a:r>
            <a:r>
              <a:rPr lang="en-US" sz="1200" dirty="0">
                <a:effectLst/>
                <a:latin typeface="+mn-lt"/>
                <a:ea typeface="Times New Roman" panose="02020603050405020304" pitchFamily="18" charset="0"/>
                <a:cs typeface="Times New Roman" panose="02020603050405020304" pitchFamily="18" charset="0"/>
              </a:rPr>
              <a:t>,</a:t>
            </a:r>
            <a:r>
              <a:rPr lang="en-US" sz="1200" spc="1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2017.</a:t>
            </a:r>
            <a:r>
              <a:rPr lang="en-US" sz="1200" spc="3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t>
            </a:r>
            <a:r>
              <a:rPr lang="en-US" sz="1200" spc="10"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62</a:t>
            </a:r>
            <a:r>
              <a:rPr lang="en-US" sz="1200" spc="5"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с</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ru-RU" sz="1200" dirty="0" err="1">
                <a:effectLst/>
                <a:latin typeface="+mn-lt"/>
                <a:ea typeface="Times New Roman" panose="02020603050405020304" pitchFamily="18" charset="0"/>
                <a:cs typeface="Times New Roman" panose="02020603050405020304" pitchFamily="18" charset="0"/>
              </a:rPr>
              <a:t>Ковальова</a:t>
            </a:r>
            <a:r>
              <a:rPr lang="ru-RU" sz="1200" dirty="0">
                <a:effectLst/>
                <a:latin typeface="+mn-lt"/>
                <a:ea typeface="Times New Roman" panose="02020603050405020304" pitchFamily="18" charset="0"/>
                <a:cs typeface="Times New Roman" panose="02020603050405020304" pitchFamily="18" charset="0"/>
              </a:rPr>
              <a:t> К</a:t>
            </a:r>
            <a:r>
              <a:rPr lang="en-US" sz="120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a:t>
            </a:r>
            <a:r>
              <a:rPr lang="en-US" sz="120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Волошина О</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В </a:t>
            </a:r>
            <a:r>
              <a:rPr lang="ru-RU" sz="1200" dirty="0" err="1">
                <a:effectLst/>
                <a:latin typeface="+mn-lt"/>
                <a:ea typeface="Times New Roman" panose="02020603050405020304" pitchFamily="18" charset="0"/>
                <a:cs typeface="Times New Roman" panose="02020603050405020304" pitchFamily="18" charset="0"/>
              </a:rPr>
              <a:t>Англійська</a:t>
            </a:r>
            <a:r>
              <a:rPr lang="ru-RU" sz="1200" dirty="0">
                <a:effectLst/>
                <a:latin typeface="+mn-lt"/>
                <a:ea typeface="Times New Roman" panose="02020603050405020304" pitchFamily="18" charset="0"/>
                <a:cs typeface="Times New Roman" panose="02020603050405020304" pitchFamily="18" charset="0"/>
              </a:rPr>
              <a:t> мова</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Методичні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вказівки</a:t>
            </a:r>
            <a:r>
              <a:rPr lang="ru-RU" sz="1200" dirty="0">
                <a:effectLst/>
                <a:latin typeface="+mn-lt"/>
                <a:ea typeface="Times New Roman" panose="02020603050405020304" pitchFamily="18" charset="0"/>
                <a:cs typeface="Times New Roman" panose="02020603050405020304" pitchFamily="18" charset="0"/>
              </a:rPr>
              <a:t> для </a:t>
            </a:r>
            <a:r>
              <a:rPr lang="ru-RU" sz="1200" dirty="0" err="1">
                <a:effectLst/>
                <a:latin typeface="+mn-lt"/>
                <a:ea typeface="Times New Roman" panose="02020603050405020304" pitchFamily="18" charset="0"/>
                <a:cs typeface="Times New Roman" panose="02020603050405020304" pitchFamily="18" charset="0"/>
              </a:rPr>
              <a:t>практичних</a:t>
            </a:r>
            <a:r>
              <a:rPr lang="ru-RU" sz="1200" dirty="0">
                <a:effectLst/>
                <a:latin typeface="+mn-lt"/>
                <a:ea typeface="Times New Roman" panose="02020603050405020304" pitchFamily="18" charset="0"/>
                <a:cs typeface="Times New Roman" panose="02020603050405020304" pitchFamily="18" charset="0"/>
              </a:rPr>
              <a:t> занять та </a:t>
            </a:r>
            <a:r>
              <a:rPr lang="ru-RU" sz="1200" dirty="0" err="1">
                <a:effectLst/>
                <a:latin typeface="+mn-lt"/>
                <a:ea typeface="Times New Roman" panose="02020603050405020304" pitchFamily="18" charset="0"/>
                <a:cs typeface="Times New Roman" panose="02020603050405020304" pitchFamily="18" charset="0"/>
              </a:rPr>
              <a:t>самостійної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роботи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студентів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денної</a:t>
            </a:r>
            <a:r>
              <a:rPr lang="ru-RU" sz="1200" dirty="0">
                <a:effectLst/>
                <a:latin typeface="+mn-lt"/>
                <a:ea typeface="Times New Roman" panose="02020603050405020304" pitchFamily="18" charset="0"/>
                <a:cs typeface="Times New Roman" panose="02020603050405020304" pitchFamily="18" charset="0"/>
              </a:rPr>
              <a:t> та </a:t>
            </a:r>
            <a:r>
              <a:rPr lang="ru-RU" sz="1200" dirty="0" err="1">
                <a:effectLst/>
                <a:latin typeface="+mn-lt"/>
                <a:ea typeface="Times New Roman" panose="02020603050405020304" pitchFamily="18" charset="0"/>
                <a:cs typeface="Times New Roman" panose="02020603050405020304" pitchFamily="18" charset="0"/>
              </a:rPr>
              <a:t>заочної</a:t>
            </a:r>
            <a:r>
              <a:rPr lang="ru-RU" sz="1200" dirty="0">
                <a:effectLst/>
                <a:latin typeface="+mn-lt"/>
                <a:ea typeface="Times New Roman" panose="02020603050405020304" pitchFamily="18" charset="0"/>
                <a:cs typeface="Times New Roman" panose="02020603050405020304" pitchFamily="18" charset="0"/>
              </a:rPr>
              <a:t> форм </a:t>
            </a:r>
            <a:r>
              <a:rPr lang="ru-RU" sz="1200" dirty="0" err="1">
                <a:effectLst/>
                <a:latin typeface="+mn-lt"/>
                <a:ea typeface="Times New Roman" panose="02020603050405020304" pitchFamily="18" charset="0"/>
                <a:cs typeface="Times New Roman" panose="02020603050405020304" pitchFamily="18" charset="0"/>
              </a:rPr>
              <a:t>навчання</a:t>
            </a:r>
            <a:r>
              <a:rPr lang="ru-RU" sz="1200" dirty="0">
                <a:effectLst/>
                <a:latin typeface="+mn-lt"/>
                <a:ea typeface="Times New Roman" panose="02020603050405020304" pitchFamily="18" charset="0"/>
                <a:cs typeface="Times New Roman" panose="02020603050405020304" pitchFamily="18" charset="0"/>
              </a:rPr>
              <a:t> з </a:t>
            </a:r>
            <a:r>
              <a:rPr lang="ru-RU" sz="1200" dirty="0" err="1">
                <a:effectLst/>
                <a:latin typeface="+mn-lt"/>
                <a:ea typeface="Times New Roman" panose="02020603050405020304" pitchFamily="18" charset="0"/>
                <a:cs typeface="Times New Roman" panose="02020603050405020304" pitchFamily="18" charset="0"/>
              </a:rPr>
              <a:t>іноземної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спеціальності</a:t>
            </a:r>
            <a:r>
              <a:rPr lang="en-US" sz="1200" dirty="0">
                <a:effectLst/>
                <a:latin typeface="+mn-lt"/>
                <a:ea typeface="Times New Roman" panose="02020603050405020304" pitchFamily="18" charset="0"/>
                <a:cs typeface="Times New Roman" panose="02020603050405020304" pitchFamily="18" charset="0"/>
              </a:rPr>
              <a:t> 075 «</a:t>
            </a:r>
            <a:r>
              <a:rPr lang="ru-RU" sz="1200" dirty="0">
                <a:effectLst/>
                <a:latin typeface="+mn-lt"/>
                <a:ea typeface="Times New Roman" panose="02020603050405020304" pitchFamily="18" charset="0"/>
                <a:cs typeface="Times New Roman" panose="02020603050405020304" pitchFamily="18" charset="0"/>
              </a:rPr>
              <a:t>Маркетинг</a:t>
            </a:r>
            <a:r>
              <a:rPr lang="en-US" sz="1200" dirty="0">
                <a:effectLst/>
                <a:latin typeface="+mn-lt"/>
                <a:ea typeface="Times New Roman" panose="02020603050405020304" pitchFamily="18" charset="0"/>
                <a:cs typeface="Times New Roman" panose="02020603050405020304" pitchFamily="18" charset="0"/>
              </a:rPr>
              <a:t>», 073 «</a:t>
            </a:r>
            <a:r>
              <a:rPr lang="ru-RU" sz="1200" dirty="0">
                <a:effectLst/>
                <a:latin typeface="+mn-lt"/>
                <a:ea typeface="Times New Roman" panose="02020603050405020304" pitchFamily="18" charset="0"/>
                <a:cs typeface="Times New Roman" panose="02020603050405020304" pitchFamily="18" charset="0"/>
              </a:rPr>
              <a:t>Менеджмент</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галузі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знань</a:t>
            </a:r>
            <a:r>
              <a:rPr lang="en-US" sz="1200" dirty="0">
                <a:effectLst/>
                <a:latin typeface="+mn-lt"/>
                <a:ea typeface="Times New Roman" panose="02020603050405020304" pitchFamily="18" charset="0"/>
                <a:cs typeface="Times New Roman" panose="02020603050405020304" pitchFamily="18" charset="0"/>
              </a:rPr>
              <a:t> 07 «</a:t>
            </a:r>
            <a:r>
              <a:rPr lang="ru-RU" sz="1200" dirty="0" err="1">
                <a:effectLst/>
                <a:latin typeface="+mn-lt"/>
                <a:ea typeface="Times New Roman" panose="02020603050405020304" pitchFamily="18" charset="0"/>
                <a:cs typeface="Times New Roman" panose="02020603050405020304" pitchFamily="18" charset="0"/>
              </a:rPr>
              <a:t>Управління</a:t>
            </a:r>
            <a:r>
              <a:rPr lang="ru-RU" sz="1200" dirty="0">
                <a:effectLst/>
                <a:latin typeface="+mn-lt"/>
                <a:ea typeface="Times New Roman" panose="02020603050405020304" pitchFamily="18" charset="0"/>
                <a:cs typeface="Times New Roman" panose="02020603050405020304" pitchFamily="18" charset="0"/>
              </a:rPr>
              <a:t> та </a:t>
            </a:r>
            <a:r>
              <a:rPr lang="ru-RU" sz="1200" dirty="0" err="1">
                <a:effectLst/>
                <a:latin typeface="+mn-lt"/>
                <a:ea typeface="Times New Roman" panose="02020603050405020304" pitchFamily="18" charset="0"/>
                <a:cs typeface="Times New Roman" panose="02020603050405020304" pitchFamily="18" charset="0"/>
              </a:rPr>
              <a:t>адміністрування</a:t>
            </a:r>
            <a:r>
              <a:rPr lang="en-US" sz="1200" dirty="0">
                <a:effectLst/>
                <a:latin typeface="+mn-lt"/>
                <a:ea typeface="Times New Roman" panose="02020603050405020304" pitchFamily="18" charset="0"/>
                <a:cs typeface="Times New Roman" panose="02020603050405020304" pitchFamily="18" charset="0"/>
              </a:rPr>
              <a:t>» – </a:t>
            </a:r>
            <a:r>
              <a:rPr lang="ru-RU" sz="1200" dirty="0" err="1">
                <a:effectLst/>
                <a:latin typeface="+mn-lt"/>
                <a:ea typeface="Times New Roman" panose="02020603050405020304" pitchFamily="18" charset="0"/>
                <a:cs typeface="Times New Roman" panose="02020603050405020304" pitchFamily="18" charset="0"/>
              </a:rPr>
              <a:t>Вінниця</a:t>
            </a:r>
            <a:r>
              <a:rPr lang="en-US" sz="1200" dirty="0">
                <a:effectLst/>
                <a:latin typeface="+mn-lt"/>
                <a:ea typeface="Times New Roman" panose="02020603050405020304" pitchFamily="18" charset="0"/>
                <a:cs typeface="Times New Roman" panose="02020603050405020304" pitchFamily="18" charset="0"/>
              </a:rPr>
              <a:t>, 2020. – 100 </a:t>
            </a:r>
            <a:r>
              <a:rPr lang="ru-RU" sz="1200" dirty="0">
                <a:effectLst/>
                <a:latin typeface="+mn-lt"/>
                <a:ea typeface="Times New Roman" panose="02020603050405020304" pitchFamily="18" charset="0"/>
                <a:cs typeface="Times New Roman" panose="02020603050405020304" pitchFamily="18" charset="0"/>
              </a:rPr>
              <a:t>с</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en-US" sz="1200" dirty="0">
                <a:effectLst/>
                <a:latin typeface="+mn-lt"/>
                <a:ea typeface="Times New Roman" panose="02020603050405020304" pitchFamily="18" charset="0"/>
                <a:cs typeface="Times New Roman" panose="02020603050405020304" pitchFamily="18" charset="0"/>
              </a:rPr>
              <a:t>Modern</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English-Ukrainian</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Dictionary:</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Over</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160,000</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Words</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and</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Expressions / Mykola </a:t>
            </a:r>
            <a:r>
              <a:rPr lang="en-US" sz="1200" dirty="0" err="1">
                <a:effectLst/>
                <a:latin typeface="+mn-lt"/>
                <a:ea typeface="Times New Roman" panose="02020603050405020304" pitchFamily="18" charset="0"/>
                <a:cs typeface="Times New Roman" panose="02020603050405020304" pitchFamily="18" charset="0"/>
              </a:rPr>
              <a:t>Ivanovych</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Balla</a:t>
            </a:r>
            <a:r>
              <a:rPr lang="en-US" sz="1200" dirty="0">
                <a:effectLst/>
                <a:latin typeface="+mn-lt"/>
                <a:ea typeface="Times New Roman" panose="02020603050405020304" pitchFamily="18" charset="0"/>
                <a:cs typeface="Times New Roman" panose="02020603050405020304" pitchFamily="18" charset="0"/>
              </a:rPr>
              <a:t>. – Kyiv: </a:t>
            </a:r>
            <a:r>
              <a:rPr lang="en-US" sz="1200" dirty="0" err="1">
                <a:effectLst/>
                <a:latin typeface="+mn-lt"/>
                <a:ea typeface="Times New Roman" panose="02020603050405020304" pitchFamily="18" charset="0"/>
                <a:cs typeface="Times New Roman" panose="02020603050405020304" pitchFamily="18" charset="0"/>
              </a:rPr>
              <a:t>Chumatskiy</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Shliakh</a:t>
            </a:r>
            <a:r>
              <a:rPr lang="en-US" sz="1200" dirty="0">
                <a:effectLst/>
                <a:latin typeface="+mn-lt"/>
                <a:ea typeface="Times New Roman" panose="02020603050405020304" pitchFamily="18" charset="0"/>
                <a:cs typeface="Times New Roman" panose="02020603050405020304" pitchFamily="18" charset="0"/>
              </a:rPr>
              <a:t> pub., 2007. –</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668 p.</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en-US" sz="1200" dirty="0">
                <a:effectLst/>
                <a:latin typeface="+mn-lt"/>
                <a:ea typeface="Times New Roman" panose="02020603050405020304" pitchFamily="18" charset="0"/>
                <a:cs typeface="Times New Roman" panose="02020603050405020304" pitchFamily="18" charset="0"/>
              </a:rPr>
              <a:t>The Oxford Dictionary of Business World. (2020) //</a:t>
            </a:r>
            <a:r>
              <a:rPr lang="en-US" sz="1200" dirty="0" err="1">
                <a:effectLst/>
                <a:latin typeface="+mn-lt"/>
                <a:ea typeface="Times New Roman" panose="02020603050405020304" pitchFamily="18" charset="0"/>
                <a:cs typeface="Times New Roman" panose="02020603050405020304" pitchFamily="18" charset="0"/>
              </a:rPr>
              <a:t>Gen.Editors</a:t>
            </a:r>
            <a:r>
              <a:rPr lang="en-US" sz="1200" dirty="0">
                <a:effectLst/>
                <a:latin typeface="+mn-lt"/>
                <a:ea typeface="Times New Roman" panose="02020603050405020304" pitchFamily="18" charset="0"/>
                <a:cs typeface="Times New Roman" panose="02020603050405020304" pitchFamily="18" charset="0"/>
              </a:rPr>
              <a:t> Dr Alan Isaacs, </a:t>
            </a:r>
            <a:r>
              <a:rPr lang="en-US" sz="1200" dirty="0" err="1">
                <a:effectLst/>
                <a:latin typeface="+mn-lt"/>
                <a:ea typeface="Times New Roman" panose="02020603050405020304" pitchFamily="18" charset="0"/>
                <a:cs typeface="Times New Roman" panose="02020603050405020304" pitchFamily="18" charset="0"/>
              </a:rPr>
              <a:t>Ms</a:t>
            </a:r>
            <a:r>
              <a:rPr lang="en-US" sz="1200" dirty="0">
                <a:effectLst/>
                <a:latin typeface="+mn-lt"/>
                <a:ea typeface="Times New Roman" panose="02020603050405020304" pitchFamily="18" charset="0"/>
                <a:cs typeface="Times New Roman" panose="02020603050405020304" pitchFamily="18" charset="0"/>
              </a:rPr>
              <a:t> Elizabeth Martin. </a:t>
            </a:r>
            <a:r>
              <a:rPr lang="ru-RU" sz="1200" dirty="0" err="1">
                <a:effectLst/>
                <a:latin typeface="+mn-lt"/>
                <a:ea typeface="Times New Roman" panose="02020603050405020304" pitchFamily="18" charset="0"/>
                <a:cs typeface="Times New Roman" panose="02020603050405020304" pitchFamily="18" charset="0"/>
              </a:rPr>
              <a:t>Oxford</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Oxford</a:t>
            </a:r>
            <a:r>
              <a:rPr lang="ru-RU" sz="1200" dirty="0">
                <a:effectLst/>
                <a:latin typeface="+mn-lt"/>
                <a:ea typeface="Times New Roman" panose="02020603050405020304" pitchFamily="18" charset="0"/>
                <a:cs typeface="Times New Roman" panose="02020603050405020304" pitchFamily="18" charset="0"/>
              </a:rPr>
              <a:t> University Press</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ru-RU" sz="1200" dirty="0">
                <a:effectLst/>
                <a:latin typeface="+mn-lt"/>
                <a:ea typeface="Times New Roman" panose="02020603050405020304" pitchFamily="18" charset="0"/>
                <a:cs typeface="Times New Roman" panose="02020603050405020304" pitchFamily="18" charset="0"/>
              </a:rPr>
              <a:t>Верба Л.Г., Верба Г.В. </a:t>
            </a:r>
            <a:r>
              <a:rPr lang="ru-RU" sz="1200" dirty="0" err="1">
                <a:effectLst/>
                <a:latin typeface="+mn-lt"/>
                <a:ea typeface="Times New Roman" panose="02020603050405020304" pitchFamily="18" charset="0"/>
                <a:cs typeface="Times New Roman" panose="02020603050405020304" pitchFamily="18" charset="0"/>
              </a:rPr>
              <a:t>Граматика</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сучасної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англійської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Довідник</a:t>
            </a:r>
            <a:r>
              <a:rPr lang="ru-RU" sz="1200" dirty="0">
                <a:effectLst/>
                <a:latin typeface="+mn-lt"/>
                <a:ea typeface="Times New Roman" panose="02020603050405020304" pitchFamily="18" charset="0"/>
                <a:cs typeface="Times New Roman" panose="02020603050405020304" pitchFamily="18" charset="0"/>
              </a:rPr>
              <a:t>: Мова англ., укр. </a:t>
            </a:r>
            <a:r>
              <a:rPr lang="ru-RU" sz="1200" dirty="0" err="1">
                <a:effectLst/>
                <a:latin typeface="+mn-lt"/>
                <a:ea typeface="Times New Roman" panose="02020603050405020304" pitchFamily="18" charset="0"/>
                <a:cs typeface="Times New Roman" panose="02020603050405020304" pitchFamily="18" charset="0"/>
              </a:rPr>
              <a:t>Київ</a:t>
            </a:r>
            <a:r>
              <a:rPr lang="ru-RU" sz="1200" dirty="0">
                <a:effectLst/>
                <a:latin typeface="+mn-lt"/>
                <a:ea typeface="Times New Roman" panose="02020603050405020304" pitchFamily="18" charset="0"/>
                <a:cs typeface="Times New Roman" panose="02020603050405020304" pitchFamily="18" charset="0"/>
              </a:rPr>
              <a:t>: ТОВ «ВП Логос-М», 2020.</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ru-RU" sz="1200" dirty="0" err="1">
                <a:effectLst/>
                <a:latin typeface="+mn-lt"/>
                <a:ea typeface="Times New Roman" panose="02020603050405020304" pitchFamily="18" charset="0"/>
                <a:cs typeface="Times New Roman" panose="02020603050405020304" pitchFamily="18" charset="0"/>
              </a:rPr>
              <a:t>Голіцинський</a:t>
            </a:r>
            <a:r>
              <a:rPr lang="ru-RU" sz="1200" dirty="0">
                <a:effectLst/>
                <a:latin typeface="+mn-lt"/>
                <a:ea typeface="Times New Roman" panose="02020603050405020304" pitchFamily="18" charset="0"/>
                <a:cs typeface="Times New Roman" panose="02020603050405020304" pitchFamily="18" charset="0"/>
              </a:rPr>
              <a:t> Ю. </a:t>
            </a:r>
            <a:r>
              <a:rPr lang="ru-RU" sz="1200" dirty="0" err="1">
                <a:effectLst/>
                <a:latin typeface="+mn-lt"/>
                <a:ea typeface="Times New Roman" panose="02020603050405020304" pitchFamily="18" charset="0"/>
                <a:cs typeface="Times New Roman" panose="02020603050405020304" pitchFamily="18" charset="0"/>
              </a:rPr>
              <a:t>Граматика</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Збірник</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вправ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Київ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Інкос</a:t>
            </a:r>
            <a:r>
              <a:rPr lang="ru-RU" sz="1200" dirty="0">
                <a:effectLst/>
                <a:latin typeface="+mn-lt"/>
                <a:ea typeface="Times New Roman" panose="02020603050405020304" pitchFamily="18" charset="0"/>
                <a:cs typeface="Times New Roman" panose="02020603050405020304" pitchFamily="18" charset="0"/>
              </a:rPr>
              <a:t>, 2020.</a:t>
            </a:r>
            <a:endParaRPr lang="uk-UA" sz="1200" dirty="0">
              <a:effectLst/>
              <a:latin typeface="+mn-lt"/>
              <a:ea typeface="Times New Roman" panose="02020603050405020304" pitchFamily="18" charset="0"/>
              <a:cs typeface="Times New Roman" panose="02020603050405020304" pitchFamily="18" charset="0"/>
            </a:endParaRPr>
          </a:p>
          <a:p>
            <a:r>
              <a:rPr lang="en-US" sz="1200" dirty="0">
                <a:effectLst/>
                <a:latin typeface="+mn-lt"/>
                <a:ea typeface="Times New Roman" panose="02020603050405020304" pitchFamily="18" charset="0"/>
              </a:rPr>
              <a:t>Murphy R. English Grammar in Use /Murphy R. – Cambridge University Press, 2021</a:t>
            </a:r>
            <a:endParaRPr lang="uk-UA" sz="12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a:t>Хід</a:t>
            </a:r>
            <a:r>
              <a:rPr lang="ru-RU" dirty="0"/>
              <a:t> </a:t>
            </a:r>
            <a:r>
              <a:rPr lang="ru-RU" dirty="0" err="1"/>
              <a:t>заняття</a:t>
            </a:r>
            <a:r>
              <a:rPr lang="ru-RU" dirty="0"/>
              <a:t> (</a:t>
            </a:r>
            <a:r>
              <a:rPr lang="en-US" dirty="0"/>
              <a:t>Procedure)</a:t>
            </a:r>
            <a:endParaRPr lang="ru-RU" dirty="0"/>
          </a:p>
        </p:txBody>
      </p:sp>
      <p:sp>
        <p:nvSpPr>
          <p:cNvPr id="3" name="Содержимое 2"/>
          <p:cNvSpPr>
            <a:spLocks noGrp="1"/>
          </p:cNvSpPr>
          <p:nvPr>
            <p:ph idx="1"/>
          </p:nvPr>
        </p:nvSpPr>
        <p:spPr>
          <a:xfrm>
            <a:off x="642910" y="1857364"/>
            <a:ext cx="7467600" cy="4525963"/>
          </a:xfrm>
        </p:spPr>
        <p:txBody>
          <a:bodyPr/>
          <a:lstStyle/>
          <a:p>
            <a:pPr marL="0"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1.Learn the new words and word combinations.</a:t>
            </a:r>
            <a:endParaRPr lang="uk-UA" sz="1800" dirty="0">
              <a:effectLst/>
              <a:latin typeface="+mn-lt"/>
              <a:ea typeface="Times New Roman" panose="02020603050405020304" pitchFamily="18" charset="0"/>
              <a:cs typeface="Times New Roman" panose="02020603050405020304" pitchFamily="18" charset="0"/>
            </a:endParaRPr>
          </a:p>
          <a:p>
            <a:pPr marL="0"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2.Make some questions on the text.</a:t>
            </a:r>
            <a:endParaRPr lang="uk-UA" sz="1800" dirty="0">
              <a:effectLst/>
              <a:latin typeface="+mn-lt"/>
              <a:ea typeface="Times New Roman" panose="02020603050405020304" pitchFamily="18" charset="0"/>
              <a:cs typeface="Times New Roman" panose="02020603050405020304" pitchFamily="18" charset="0"/>
            </a:endParaRPr>
          </a:p>
          <a:p>
            <a:pPr marL="0"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3.Read the text and translate into Ukrainian in the written form.</a:t>
            </a:r>
            <a:endParaRPr lang="uk-UA" sz="1800" dirty="0">
              <a:effectLst/>
              <a:latin typeface="+mn-lt"/>
              <a:ea typeface="Times New Roman" panose="02020603050405020304" pitchFamily="18" charset="0"/>
              <a:cs typeface="Times New Roman" panose="02020603050405020304" pitchFamily="18" charset="0"/>
            </a:endParaRPr>
          </a:p>
          <a:p>
            <a:pPr marL="0"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4.Make summery of the text in English.</a:t>
            </a:r>
            <a:endParaRPr lang="uk-UA" sz="18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116632"/>
            <a:ext cx="9108504" cy="6624736"/>
          </a:xfrm>
        </p:spPr>
        <p:txBody>
          <a:bodyPr>
            <a:noAutofit/>
          </a:bodyPr>
          <a:lstStyle/>
          <a:p>
            <a:pPr indent="0">
              <a:lnSpc>
                <a:spcPct val="115000"/>
              </a:lnSpc>
              <a:spcAft>
                <a:spcPts val="1000"/>
              </a:spcAft>
              <a:buNone/>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English - The Language of Global Business?</a:t>
            </a:r>
            <a:endParaRPr lang="uk-UA"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indent="0">
              <a:lnSpc>
                <a:spcPct val="115000"/>
              </a:lnSpc>
              <a:spcAft>
                <a:spcPts val="1000"/>
              </a:spcAft>
              <a:buNone/>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With China’s growing economic might, is Mandarin becoming the preferred</a:t>
            </a:r>
            <a:r>
              <a:rPr lang="uk-UA"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language of business? Not anytime soon, says a newly released study. Instead,</a:t>
            </a:r>
            <a:r>
              <a:rPr lang="uk-UA"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English will maintain and grow its dominance, moving from “a marker of the elite” in</a:t>
            </a:r>
            <a:r>
              <a:rPr lang="uk-UA"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years past to “a basic skill needed for the entire workforce, in the same way that</a:t>
            </a:r>
            <a:r>
              <a:rPr lang="uk-UA"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literacy has been transformed in the last two centuries from an elite privilege into a</a:t>
            </a:r>
            <a:r>
              <a:rPr lang="uk-UA"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basic requirement for informed citizenship”. (Indeed, the British Council reports that</a:t>
            </a:r>
            <a:r>
              <a:rPr lang="uk-UA"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by 2020, two billion people will be studying English). The new study of 1.6 million</a:t>
            </a:r>
            <a:r>
              <a:rPr lang="uk-UA"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online test-takers in more than 50 countries was conducted by Education First (EF), a</a:t>
            </a:r>
            <a:r>
              <a:rPr lang="uk-UA"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company that – it should be noted – specializes in English language training.</a:t>
            </a:r>
            <a:r>
              <a:rPr lang="uk-UA"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The study is somewhat comforting for English speakers like me, who have</a:t>
            </a:r>
            <a:r>
              <a:rPr lang="uk-UA"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struggled to master a foreign language. Indeed, the National Journal reports that only</a:t>
            </a:r>
            <a:r>
              <a:rPr lang="uk-UA"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10% of native-born Americans can speak a second language, compared to 56% of the</a:t>
            </a:r>
            <a:endParaRPr lang="uk-UA"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indent="0">
              <a:lnSpc>
                <a:spcPct val="115000"/>
              </a:lnSpc>
              <a:spcAft>
                <a:spcPts val="1000"/>
              </a:spcAft>
              <a:buNone/>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European Union’s citizens. (In the “credit for trying department”, I spent an hour</a:t>
            </a:r>
            <a:r>
              <a:rPr lang="uk-UA"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composing two emails in French yesterday, an effort my Parisian</a:t>
            </a:r>
            <a:r>
              <a:rPr lang="uk-UA"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colleague declared</a:t>
            </a:r>
            <a:r>
              <a:rPr lang="uk-UA"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“adorable”). The ability to speak a second (or third) language is clearly important for becoming a global leader, as I’ve previously written. But – for better or worse – it seems that English may be the most essential language for global business success at the moment. Indeed, even in powerhouse China, more people are currently studying English than in any other country. An incredible 100 000 native English speakers are currently teaching there.</a:t>
            </a:r>
            <a:endParaRPr lang="ru-RU" sz="18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116632"/>
            <a:ext cx="8928992" cy="6624736"/>
          </a:xfrm>
        </p:spPr>
        <p:txBody>
          <a:bodyPr>
            <a:noAutofit/>
          </a:bodyPr>
          <a:lstStyle/>
          <a:p>
            <a:pPr marL="0" indent="0" algn="just">
              <a:lnSpc>
                <a:spcPct val="125000"/>
              </a:lnSpc>
              <a:buNone/>
            </a:pPr>
            <a:r>
              <a:rPr lang="en-US" sz="1600" dirty="0">
                <a:effectLst/>
                <a:latin typeface="+mn-lt"/>
                <a:ea typeface="Times New Roman" panose="02020603050405020304" pitchFamily="18" charset="0"/>
              </a:rPr>
              <a:t>Here are the most intriguing takeaways from EF’s study, which have potential implications for future global development. Women speak better English than men – in almost every country worldwide. Increasing numbers of women are attending college, and they’re often over-represented in humanities classes compared to men. The net result? Women are speaking better English, and may find themselves well positioned to succeed in the global economy. International sectors use English, and local sectors don’t. If someone works in travel and tourism, for an international consulting firm, or in telecom, there’s a good chance they speak English. For instance, the Finnish telecom concern Nokia and the German business software company SAP both use English as their official language.</a:t>
            </a:r>
          </a:p>
          <a:p>
            <a:pPr marL="0" indent="0" algn="just">
              <a:lnSpc>
                <a:spcPct val="125000"/>
              </a:lnSpc>
              <a:buNone/>
            </a:pPr>
            <a:r>
              <a:rPr lang="en-US" sz="1600" dirty="0">
                <a:effectLst/>
                <a:latin typeface="+mn-lt"/>
                <a:ea typeface="Times New Roman" panose="02020603050405020304" pitchFamily="18" charset="0"/>
              </a:rPr>
              <a:t>In retail, not so much (which is why it’s so devilishly hard to communicate with shop clerks while travelling). European countries speak great English, Asian countries are in the middle, and everyone else lags. English speakers: do you ever get the sense that Scandinavians</a:t>
            </a:r>
            <a:r>
              <a:rPr lang="en-US" sz="1600" dirty="0">
                <a:latin typeface="+mn-lt"/>
                <a:ea typeface="Times New Roman" panose="02020603050405020304" pitchFamily="18" charset="0"/>
              </a:rPr>
              <a:t> </a:t>
            </a:r>
            <a:r>
              <a:rPr lang="en-US" sz="1600" dirty="0">
                <a:effectLst/>
                <a:latin typeface="+mn-lt"/>
                <a:ea typeface="Times New Roman" panose="02020603050405020304" pitchFamily="18" charset="0"/>
              </a:rPr>
              <a:t>speak better English than you do? You’re probably right (as evinced by my attempt, years ago, to order an ice cream in Norwegian from a teenage </a:t>
            </a:r>
            <a:r>
              <a:rPr lang="en-US" sz="1600" dirty="0" err="1">
                <a:effectLst/>
                <a:latin typeface="+mn-lt"/>
                <a:ea typeface="Times New Roman" panose="02020603050405020304" pitchFamily="18" charset="0"/>
              </a:rPr>
              <a:t>streetcart</a:t>
            </a:r>
            <a:r>
              <a:rPr lang="en-US" sz="1600" dirty="0">
                <a:latin typeface="+mn-lt"/>
                <a:ea typeface="Times New Roman" panose="02020603050405020304" pitchFamily="18" charset="0"/>
              </a:rPr>
              <a:t> </a:t>
            </a:r>
            <a:r>
              <a:rPr lang="en-US" sz="1600" dirty="0">
                <a:effectLst/>
                <a:latin typeface="+mn-lt"/>
                <a:ea typeface="Times New Roman" panose="02020603050405020304" pitchFamily="18" charset="0"/>
              </a:rPr>
              <a:t>vendor in Oslo, only to have him fire back – in perfect English – that I “probably ought to stick to English”). Scandinavians and the Dutch are the English-as-a-Second-Language superstars; as you move south through Europe, rates of proficiency decline but are still good. Asian countries, led by Singapore and Malaysia, scored solidly in the middle rung. And if you’re planning to visit Panama, Saudi Arabia, Thailand, or Libya, which bring up the rear, make sure you have your Google Translate app with you.</a:t>
            </a:r>
            <a:endParaRPr lang="ru-RU" sz="1600" dirty="0">
              <a:latin typeface="+mn-lt"/>
            </a:endParaRPr>
          </a:p>
        </p:txBody>
      </p:sp>
    </p:spTree>
    <p:extLst>
      <p:ext uri="{BB962C8B-B14F-4D97-AF65-F5344CB8AC3E}">
        <p14:creationId xmlns:p14="http://schemas.microsoft.com/office/powerpoint/2010/main" val="9519666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5516" y="272618"/>
            <a:ext cx="8712968" cy="6312764"/>
          </a:xfrm>
        </p:spPr>
        <p:txBody>
          <a:bodyPr>
            <a:noAutofit/>
          </a:bodyPr>
          <a:lstStyle/>
          <a:p>
            <a:pPr marL="0" indent="0">
              <a:lnSpc>
                <a:spcPct val="125000"/>
              </a:lnSpc>
              <a:buNone/>
            </a:pPr>
            <a:r>
              <a:rPr lang="en-US" sz="1600" dirty="0">
                <a:effectLst/>
                <a:latin typeface="+mn-lt"/>
                <a:ea typeface="Times New Roman" panose="02020603050405020304" pitchFamily="18" charset="0"/>
              </a:rPr>
              <a:t>The hegemony of English is no excuse for monolingual native speakers to slack off. But at least we’ll know, as we struggle to write our “adorable” emails in a foreign tongue, that our global colleagues will be making the same effort in reverse – and hopefully, in the end, we’ll all understand each other a bit better [22]. Tips and tricks to improve Business English knowledge Studying Business English at the university will boost your existing skills or help you build up completely new knowledge. Language classes have the advantage of focusing on your personal needs. The learning outcome will in most cases be much higher than when you try and improve your skills by yourself. However, there are, of course, other tips and tricks that you can follow to improve your knowledge. A combination of these tips and tricks will most likely be the most effective way to master English in a working environment. First of all, you can read English newspapers either as a print version or online. English language newspapers are widely accessible in most countries, some even as subscriptions. You can also follow news sites online. For example, BBC News has a specific section dedicated to business. You will encounter </a:t>
            </a:r>
            <a:r>
              <a:rPr lang="en-US" sz="1600" dirty="0" err="1">
                <a:effectLst/>
                <a:latin typeface="+mn-lt"/>
                <a:ea typeface="Times New Roman" panose="02020603050405020304" pitchFamily="18" charset="0"/>
              </a:rPr>
              <a:t>specialised</a:t>
            </a:r>
            <a:r>
              <a:rPr lang="en-US" sz="1600" dirty="0">
                <a:effectLst/>
                <a:latin typeface="+mn-lt"/>
                <a:ea typeface="Times New Roman" panose="02020603050405020304" pitchFamily="18" charset="0"/>
              </a:rPr>
              <a:t> vocabulary and jargon used in these articles. However, you should notice that reading a newspaper in a foreign language might not an easy task for beginners and requires a certain basic knowledge of the language. Secondly, you can also watch English language TV </a:t>
            </a:r>
            <a:r>
              <a:rPr lang="en-US" sz="1600" dirty="0" err="1">
                <a:effectLst/>
                <a:latin typeface="+mn-lt"/>
                <a:ea typeface="Times New Roman" panose="02020603050405020304" pitchFamily="18" charset="0"/>
              </a:rPr>
              <a:t>programmes</a:t>
            </a:r>
            <a:r>
              <a:rPr lang="en-US" sz="1600" dirty="0">
                <a:effectLst/>
                <a:latin typeface="+mn-lt"/>
                <a:ea typeface="Times New Roman" panose="02020603050405020304" pitchFamily="18" charset="0"/>
              </a:rPr>
              <a:t> and movies. With streaming sites, such a Netflix or others, it is particularly easy to find material in English. Furthermore, </a:t>
            </a:r>
            <a:r>
              <a:rPr lang="en-US" sz="1600" dirty="0" err="1">
                <a:effectLst/>
                <a:latin typeface="+mn-lt"/>
                <a:ea typeface="Times New Roman" panose="02020603050405020304" pitchFamily="18" charset="0"/>
              </a:rPr>
              <a:t>programmes</a:t>
            </a:r>
            <a:r>
              <a:rPr lang="en-US" sz="1600" dirty="0">
                <a:effectLst/>
                <a:latin typeface="+mn-lt"/>
                <a:ea typeface="Times New Roman" panose="02020603050405020304" pitchFamily="18" charset="0"/>
              </a:rPr>
              <a:t> or movies that are set in a specific field of work will present you with very particular vocabulary that is used in that field.</a:t>
            </a:r>
            <a:r>
              <a:rPr lang="en-US" sz="1600" dirty="0">
                <a:latin typeface="+mn-lt"/>
                <a:ea typeface="Times New Roman" panose="02020603050405020304" pitchFamily="18" charset="0"/>
              </a:rPr>
              <a:t> </a:t>
            </a:r>
            <a:r>
              <a:rPr lang="en-US" sz="1600" dirty="0">
                <a:effectLst/>
                <a:latin typeface="+mn-lt"/>
                <a:ea typeface="Times New Roman" panose="02020603050405020304" pitchFamily="18" charset="0"/>
              </a:rPr>
              <a:t>Moreover, you can force yourself to</a:t>
            </a:r>
            <a:endParaRPr lang="ru-RU" sz="1600" dirty="0">
              <a:latin typeface="+mn-lt"/>
            </a:endParaRPr>
          </a:p>
        </p:txBody>
      </p:sp>
    </p:spTree>
    <p:extLst>
      <p:ext uri="{BB962C8B-B14F-4D97-AF65-F5344CB8AC3E}">
        <p14:creationId xmlns:p14="http://schemas.microsoft.com/office/powerpoint/2010/main" val="4646739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Ион</Template>
  <TotalTime>126</TotalTime>
  <Words>1682</Words>
  <Application>Microsoft Office PowerPoint</Application>
  <PresentationFormat>Экран (4:3)</PresentationFormat>
  <Paragraphs>54</Paragraphs>
  <Slides>15</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15</vt:i4>
      </vt:variant>
    </vt:vector>
  </HeadingPairs>
  <TitlesOfParts>
    <vt:vector size="20" baseType="lpstr">
      <vt:lpstr>Arial</vt:lpstr>
      <vt:lpstr>Century Gothic</vt:lpstr>
      <vt:lpstr>Times New Roman</vt:lpstr>
      <vt:lpstr>Wingdings 3</vt:lpstr>
      <vt:lpstr>Ион</vt:lpstr>
      <vt:lpstr>Конспекти практичних занять з дисципліни «Ділова іноземна мова»  з галузі знань 20 Аграрні науки та продовольство спеціальності: 204 Технологія виробництва і переробки продукції тваринництва </vt:lpstr>
      <vt:lpstr>Практичне заняття 2(2 год.)</vt:lpstr>
      <vt:lpstr>Objectives:</vt:lpstr>
      <vt:lpstr>Plan:</vt:lpstr>
      <vt:lpstr>References:</vt:lpstr>
      <vt:lpstr>Хід заняття (Procedure)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Dreeg Show</cp:lastModifiedBy>
  <cp:revision>30</cp:revision>
  <dcterms:created xsi:type="dcterms:W3CDTF">2023-02-25T18:05:02Z</dcterms:created>
  <dcterms:modified xsi:type="dcterms:W3CDTF">2023-08-12T09:33:00Z</dcterms:modified>
</cp:coreProperties>
</file>