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12.08.2023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pPr algn="ctr">
              <a:lnSpc>
                <a:spcPct val="125000"/>
              </a:lnSpc>
              <a:spcAft>
                <a:spcPts val="1000"/>
              </a:spcAft>
            </a:pPr>
            <a:r>
              <a:rPr lang="ru-RU" sz="2400" b="1" dirty="0" err="1">
                <a:solidFill>
                  <a:schemeClr val="tx1"/>
                </a:solidFill>
                <a:effectLst/>
                <a:latin typeface="+mn-lt"/>
                <a:ea typeface="Times New Roman" panose="02020603050405020304" pitchFamily="18" charset="0"/>
                <a:cs typeface="Times New Roman" panose="02020603050405020304" pitchFamily="18" charset="0"/>
              </a:rPr>
              <a:t>Конспекти</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практичних</a:t>
            </a:r>
            <a:r>
              <a:rPr lang="ru-RU" sz="2400" b="1" dirty="0">
                <a:solidFill>
                  <a:schemeClr val="tx1"/>
                </a:solidFill>
                <a:effectLst/>
                <a:latin typeface="+mn-lt"/>
                <a:ea typeface="Times New Roman" panose="02020603050405020304" pitchFamily="18" charset="0"/>
                <a:cs typeface="Times New Roman" panose="02020603050405020304" pitchFamily="18" charset="0"/>
              </a:rPr>
              <a:t> занять з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дисципліни</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uk-UA" sz="2400" b="1" dirty="0">
                <a:solidFill>
                  <a:schemeClr val="tx1"/>
                </a:solidFill>
                <a:effectLst/>
                <a:latin typeface="+mn-lt"/>
                <a:ea typeface="Times New Roman" panose="02020603050405020304" pitchFamily="18" charset="0"/>
                <a:cs typeface="Times New Roman" panose="02020603050405020304" pitchFamily="18" charset="0"/>
              </a:rPr>
              <a:t>Ділова і</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ноземна</a:t>
            </a:r>
            <a:r>
              <a:rPr lang="ru-RU" sz="2400" b="1" dirty="0">
                <a:solidFill>
                  <a:schemeClr val="tx1"/>
                </a:solidFill>
                <a:effectLst/>
                <a:latin typeface="+mn-lt"/>
                <a:ea typeface="Times New Roman" panose="02020603050405020304" pitchFamily="18" charset="0"/>
                <a:cs typeface="Times New Roman" panose="02020603050405020304" pitchFamily="18" charset="0"/>
              </a:rPr>
              <a:t> мова»</a:t>
            </a:r>
            <a:br>
              <a:rPr lang="uk-UA" sz="2400" dirty="0">
                <a:solidFill>
                  <a:schemeClr val="tx1"/>
                </a:solidFill>
                <a:effectLst/>
                <a:latin typeface="+mn-lt"/>
                <a:ea typeface="Times New Roman" panose="02020603050405020304" pitchFamily="18" charset="0"/>
                <a:cs typeface="Times New Roman" panose="02020603050405020304" pitchFamily="18" charset="0"/>
              </a:rPr>
            </a:b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uk-UA" sz="2400" b="1" dirty="0">
                <a:solidFill>
                  <a:schemeClr val="tx1"/>
                </a:solidFill>
                <a:effectLst/>
                <a:latin typeface="+mn-lt"/>
                <a:ea typeface="Times New Roman" panose="02020603050405020304" pitchFamily="18" charset="0"/>
                <a:cs typeface="Times New Roman" panose="02020603050405020304" pitchFamily="18" charset="0"/>
              </a:rPr>
              <a:t>з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галузі</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знань</a:t>
            </a:r>
            <a:r>
              <a:rPr lang="ru-RU" sz="2400" b="1" dirty="0">
                <a:solidFill>
                  <a:schemeClr val="tx1"/>
                </a:solidFill>
                <a:effectLst/>
                <a:latin typeface="+mn-lt"/>
                <a:ea typeface="Times New Roman" panose="02020603050405020304" pitchFamily="18" charset="0"/>
                <a:cs typeface="Times New Roman" panose="02020603050405020304" pitchFamily="18" charset="0"/>
              </a:rPr>
              <a:t> 20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Аграрні</a:t>
            </a:r>
            <a:r>
              <a:rPr lang="ru-RU" sz="2400" b="1" dirty="0">
                <a:solidFill>
                  <a:schemeClr val="tx1"/>
                </a:solidFill>
                <a:effectLst/>
                <a:latin typeface="+mn-lt"/>
                <a:ea typeface="Times New Roman" panose="02020603050405020304" pitchFamily="18" charset="0"/>
                <a:cs typeface="Times New Roman" panose="02020603050405020304" pitchFamily="18" charset="0"/>
              </a:rPr>
              <a:t> науки та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продовольство</a:t>
            </a:r>
            <a:br>
              <a:rPr lang="uk-UA" sz="2400" dirty="0">
                <a:solidFill>
                  <a:schemeClr val="tx1"/>
                </a:solidFill>
                <a:effectLst/>
                <a:latin typeface="+mn-lt"/>
                <a:ea typeface="Times New Roman" panose="02020603050405020304" pitchFamily="18" charset="0"/>
                <a:cs typeface="Times New Roman" panose="02020603050405020304" pitchFamily="18" charset="0"/>
              </a:rPr>
            </a:br>
            <a:r>
              <a:rPr lang="ru-RU" sz="2400" b="1" dirty="0" err="1">
                <a:solidFill>
                  <a:schemeClr val="tx1"/>
                </a:solidFill>
                <a:effectLst/>
                <a:latin typeface="+mn-lt"/>
                <a:ea typeface="Times New Roman" panose="02020603050405020304" pitchFamily="18" charset="0"/>
                <a:cs typeface="Times New Roman" panose="02020603050405020304" pitchFamily="18" charset="0"/>
              </a:rPr>
              <a:t>спеціальності</a:t>
            </a:r>
            <a:r>
              <a:rPr lang="ru-RU" sz="2400" b="1" dirty="0">
                <a:solidFill>
                  <a:schemeClr val="tx1"/>
                </a:solidFill>
                <a:effectLst/>
                <a:latin typeface="+mn-lt"/>
                <a:ea typeface="Times New Roman" panose="02020603050405020304" pitchFamily="18" charset="0"/>
                <a:cs typeface="Times New Roman" panose="02020603050405020304" pitchFamily="18" charset="0"/>
              </a:rPr>
              <a:t>: 20</a:t>
            </a:r>
            <a:r>
              <a:rPr lang="uk-UA" sz="2400" b="1" dirty="0">
                <a:solidFill>
                  <a:schemeClr val="tx1"/>
                </a:solidFill>
                <a:effectLst/>
                <a:latin typeface="+mn-lt"/>
                <a:ea typeface="Times New Roman" panose="02020603050405020304" pitchFamily="18" charset="0"/>
                <a:cs typeface="Times New Roman" panose="02020603050405020304" pitchFamily="18" charset="0"/>
              </a:rPr>
              <a:t>4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Технологія</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виробництва</a:t>
            </a:r>
            <a:r>
              <a:rPr lang="ru-RU" sz="2400" b="1" dirty="0">
                <a:solidFill>
                  <a:schemeClr val="tx1"/>
                </a:solidFill>
                <a:effectLst/>
                <a:latin typeface="+mn-lt"/>
                <a:ea typeface="Times New Roman" panose="02020603050405020304" pitchFamily="18" charset="0"/>
                <a:cs typeface="Times New Roman" panose="02020603050405020304" pitchFamily="18" charset="0"/>
              </a:rPr>
              <a:t> і</a:t>
            </a:r>
            <a:br>
              <a:rPr lang="uk-UA" sz="2400" dirty="0">
                <a:solidFill>
                  <a:schemeClr val="tx1"/>
                </a:solidFill>
                <a:effectLst/>
                <a:latin typeface="+mn-lt"/>
                <a:ea typeface="Times New Roman" panose="02020603050405020304" pitchFamily="18" charset="0"/>
                <a:cs typeface="Times New Roman" panose="02020603050405020304" pitchFamily="18" charset="0"/>
              </a:rPr>
            </a:br>
            <a:r>
              <a:rPr lang="ru-RU" sz="2400" b="1" dirty="0" err="1">
                <a:solidFill>
                  <a:schemeClr val="tx1"/>
                </a:solidFill>
                <a:effectLst/>
                <a:latin typeface="+mn-lt"/>
                <a:ea typeface="Times New Roman" panose="02020603050405020304" pitchFamily="18" charset="0"/>
              </a:rPr>
              <a:t>переробки</a:t>
            </a:r>
            <a:r>
              <a:rPr lang="ru-RU" sz="2400" b="1" dirty="0">
                <a:solidFill>
                  <a:schemeClr val="tx1"/>
                </a:solidFill>
                <a:effectLst/>
                <a:latin typeface="+mn-lt"/>
                <a:ea typeface="Times New Roman" panose="02020603050405020304" pitchFamily="18" charset="0"/>
              </a:rPr>
              <a:t> </a:t>
            </a:r>
            <a:r>
              <a:rPr lang="ru-RU" sz="2400" b="1" dirty="0" err="1">
                <a:solidFill>
                  <a:schemeClr val="tx1"/>
                </a:solidFill>
                <a:effectLst/>
                <a:latin typeface="+mn-lt"/>
                <a:ea typeface="Times New Roman" panose="02020603050405020304" pitchFamily="18" charset="0"/>
              </a:rPr>
              <a:t>продукції</a:t>
            </a:r>
            <a:r>
              <a:rPr lang="ru-RU" sz="2400" b="1" dirty="0">
                <a:solidFill>
                  <a:schemeClr val="tx1"/>
                </a:solidFill>
                <a:effectLst/>
                <a:latin typeface="+mn-lt"/>
                <a:ea typeface="Times New Roman" panose="02020603050405020304" pitchFamily="18" charset="0"/>
              </a:rPr>
              <a:t> </a:t>
            </a:r>
            <a:r>
              <a:rPr lang="ru-RU" sz="2400" b="1" dirty="0" err="1">
                <a:solidFill>
                  <a:schemeClr val="tx1"/>
                </a:solidFill>
                <a:effectLst/>
                <a:latin typeface="+mn-lt"/>
                <a:ea typeface="Times New Roman" panose="02020603050405020304" pitchFamily="18" charset="0"/>
              </a:rPr>
              <a:t>тваринництва</a:t>
            </a:r>
            <a:br>
              <a:rPr lang="ru-RU" sz="2400" b="1" dirty="0">
                <a:solidFill>
                  <a:schemeClr val="tx1"/>
                </a:solidFill>
                <a:effectLst/>
                <a:latin typeface="+mn-lt"/>
                <a:ea typeface="Times New Roman" panose="02020603050405020304" pitchFamily="18" charset="0"/>
              </a:rPr>
            </a:br>
            <a:endParaRPr lang="ru-RU" sz="2400" dirty="0">
              <a:solidFill>
                <a:schemeClr val="tx1"/>
              </a:solidFill>
              <a:latin typeface="+mn-lt"/>
            </a:endParaRPr>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a:p>
          <a:p>
            <a:endParaRPr lang="uk-UA" sz="2800" dirty="0"/>
          </a:p>
          <a:p>
            <a:endParaRPr lang="uk-UA" sz="2800" dirty="0"/>
          </a:p>
          <a:p>
            <a:r>
              <a:rPr lang="uk-UA" sz="2800" dirty="0"/>
              <a:t>Семестр </a:t>
            </a:r>
            <a:r>
              <a:rPr lang="ru-RU" sz="2800" dirty="0"/>
              <a:t>9 (30 годин)</a:t>
            </a:r>
          </a:p>
          <a:p>
            <a:br>
              <a:rPr lang="ru-RU" sz="2800" dirty="0"/>
            </a:br>
            <a:r>
              <a:rPr lang="ru-RU" sz="2800" b="1" dirty="0"/>
              <a:t>       </a:t>
            </a:r>
            <a:r>
              <a:rPr lang="ru-RU" sz="2800" b="1" dirty="0" err="1"/>
              <a:t>Атестація</a:t>
            </a:r>
            <a:r>
              <a:rPr lang="ru-RU" sz="2800" b="1" dirty="0"/>
              <a:t> 2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br>
              <a:rPr lang="en-US" dirty="0"/>
            </a:br>
            <a:endParaRPr lang="ru-RU" dirty="0"/>
          </a:p>
        </p:txBody>
      </p:sp>
      <p:pic>
        <p:nvPicPr>
          <p:cNvPr id="10" name="Рисунок 9">
            <a:extLst>
              <a:ext uri="{FF2B5EF4-FFF2-40B4-BE49-F238E27FC236}">
                <a16:creationId xmlns:a16="http://schemas.microsoft.com/office/drawing/2014/main" id="{CB4470DF-1D24-F34A-D46D-2EBC802AA084}"/>
              </a:ext>
            </a:extLst>
          </p:cNvPr>
          <p:cNvPicPr>
            <a:picLocks noChangeAspect="1"/>
          </p:cNvPicPr>
          <p:nvPr/>
        </p:nvPicPr>
        <p:blipFill>
          <a:blip r:embed="rId2"/>
          <a:stretch>
            <a:fillRect/>
          </a:stretch>
        </p:blipFill>
        <p:spPr>
          <a:xfrm>
            <a:off x="597917" y="1711621"/>
            <a:ext cx="7948165" cy="350619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br>
              <a:rPr lang="en-US" dirty="0"/>
            </a:br>
            <a:endParaRPr lang="ru-RU" dirty="0"/>
          </a:p>
        </p:txBody>
      </p:sp>
      <p:pic>
        <p:nvPicPr>
          <p:cNvPr id="10" name="Рисунок 9">
            <a:extLst>
              <a:ext uri="{FF2B5EF4-FFF2-40B4-BE49-F238E27FC236}">
                <a16:creationId xmlns:a16="http://schemas.microsoft.com/office/drawing/2014/main" id="{F40A7BD9-387C-1A6B-525B-75C2FB167A19}"/>
              </a:ext>
            </a:extLst>
          </p:cNvPr>
          <p:cNvPicPr>
            <a:picLocks noChangeAspect="1"/>
          </p:cNvPicPr>
          <p:nvPr/>
        </p:nvPicPr>
        <p:blipFill>
          <a:blip r:embed="rId2"/>
          <a:stretch>
            <a:fillRect/>
          </a:stretch>
        </p:blipFill>
        <p:spPr>
          <a:xfrm>
            <a:off x="655352" y="1700808"/>
            <a:ext cx="7833295" cy="2981859"/>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stretch>
            <a:fillRect/>
          </a:stretch>
        </p:blipFill>
        <p:spPr>
          <a:xfrm>
            <a:off x="0" y="31282"/>
            <a:ext cx="9144000" cy="68267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11(2 год.)</a:t>
            </a:r>
          </a:p>
        </p:txBody>
      </p:sp>
      <p:sp>
        <p:nvSpPr>
          <p:cNvPr id="3" name="Содержимое 2"/>
          <p:cNvSpPr>
            <a:spLocks noGrp="1"/>
          </p:cNvSpPr>
          <p:nvPr>
            <p:ph idx="1"/>
          </p:nvPr>
        </p:nvSpPr>
        <p:spPr>
          <a:xfrm>
            <a:off x="714348" y="3286124"/>
            <a:ext cx="7467600" cy="2114552"/>
          </a:xfrm>
        </p:spPr>
        <p:txBody>
          <a:bodyPr>
            <a:noAutofit/>
          </a:bodyPr>
          <a:lstStyle/>
          <a:p>
            <a:pPr marL="0" indent="0">
              <a:lnSpc>
                <a:spcPct val="115000"/>
              </a:lnSpc>
              <a:spcAft>
                <a:spcPts val="1000"/>
              </a:spcAft>
              <a:buNone/>
            </a:pPr>
            <a:r>
              <a:rPr lang="en-US" sz="2800" b="1" dirty="0">
                <a:effectLst/>
                <a:latin typeface="+mn-lt"/>
                <a:ea typeface="Calibri" panose="020F0502020204030204" pitchFamily="34" charset="0"/>
                <a:cs typeface="Times New Roman" panose="02020603050405020304" pitchFamily="18" charset="0"/>
              </a:rPr>
              <a:t>The traditional livestock.</a:t>
            </a:r>
            <a:r>
              <a:rPr lang="en-US" sz="2800" b="1" dirty="0">
                <a:effectLst/>
                <a:latin typeface="+mn-lt"/>
                <a:ea typeface="Times New Roman" panose="02020603050405020304" pitchFamily="18" charset="0"/>
                <a:cs typeface="Times New Roman" panose="02020603050405020304" pitchFamily="18" charset="0"/>
              </a:rPr>
              <a:t> Subjunctive </a:t>
            </a:r>
            <a:r>
              <a:rPr lang="uk-UA" sz="2800" b="1" dirty="0">
                <a:effectLst/>
                <a:latin typeface="+mn-lt"/>
                <a:ea typeface="Times New Roman" panose="02020603050405020304" pitchFamily="18" charset="0"/>
                <a:cs typeface="Times New Roman" panose="02020603050405020304" pitchFamily="18" charset="0"/>
              </a:rPr>
              <a:t>2</a:t>
            </a:r>
            <a:r>
              <a:rPr lang="en-US" sz="2800" b="1" dirty="0">
                <a:effectLst/>
                <a:latin typeface="+mn-lt"/>
                <a:ea typeface="Times New Roman" panose="02020603050405020304" pitchFamily="18" charset="0"/>
                <a:cs typeface="Times New Roman" panose="02020603050405020304" pitchFamily="18" charset="0"/>
              </a:rPr>
              <a:t>. » Grammar revision</a:t>
            </a:r>
            <a:endParaRPr lang="uk-UA" sz="2800" dirty="0">
              <a:effectLst/>
              <a:latin typeface="+mn-lt"/>
              <a:ea typeface="Times New Roman" panose="02020603050405020304" pitchFamily="18" charset="0"/>
              <a:cs typeface="Times New Roman" panose="02020603050405020304" pitchFamily="18" charset="0"/>
            </a:endParaRPr>
          </a:p>
          <a:p>
            <a:pPr marL="36576" indent="0">
              <a:buNone/>
            </a:pPr>
            <a:endParaRPr lang="ru-RU" sz="2800" b="1" dirty="0">
              <a:ln w="19050">
                <a:solidFill>
                  <a:schemeClr val="tx2">
                    <a:tint val="1000"/>
                  </a:schemeClr>
                </a:solidFill>
                <a:prstDash val="solid"/>
              </a:ln>
              <a:effectLst>
                <a:outerShdw blurRad="50000" dist="50800" dir="7500000" algn="tl">
                  <a:srgbClr val="000000">
                    <a:shade val="5000"/>
                    <a:alpha val="35000"/>
                  </a:srgbClr>
                </a:outerShdw>
              </a:effectLst>
              <a:latin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fontScale="62500" lnSpcReduction="20000"/>
          </a:bodyPr>
          <a:lstStyle/>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learn new vocabulary;</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   to practice grammar structures;</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enable </a:t>
            </a:r>
            <a:r>
              <a:rPr lang="en-US" sz="2900" dirty="0" err="1">
                <a:effectLst/>
                <a:latin typeface="+mn-lt"/>
                <a:ea typeface="Times New Roman" panose="02020603050405020304" pitchFamily="18" charset="0"/>
                <a:cs typeface="Times New Roman" panose="02020603050405020304" pitchFamily="18" charset="0"/>
              </a:rPr>
              <a:t>st’s</a:t>
            </a:r>
            <a:r>
              <a:rPr lang="en-US" sz="2900" dirty="0">
                <a:effectLst/>
                <a:latin typeface="+mn-lt"/>
                <a:ea typeface="Times New Roman" panose="02020603050405020304" pitchFamily="18" charset="0"/>
                <a:cs typeface="Times New Roman" panose="02020603050405020304" pitchFamily="18" charset="0"/>
              </a:rPr>
              <a:t> to talk and write on the topic;</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a:t>
            </a:r>
            <a:r>
              <a:rPr lang="en-US" sz="2900" dirty="0" err="1">
                <a:effectLst/>
                <a:latin typeface="+mn-lt"/>
                <a:ea typeface="Times New Roman" panose="02020603050405020304" pitchFamily="18" charset="0"/>
                <a:cs typeface="Times New Roman" panose="02020603050405020304" pitchFamily="18" charset="0"/>
              </a:rPr>
              <a:t>instil</a:t>
            </a:r>
            <a:r>
              <a:rPr lang="en-US" sz="2900" dirty="0">
                <a:effectLst/>
                <a:latin typeface="+mn-lt"/>
                <a:ea typeface="Times New Roman" panose="02020603050405020304" pitchFamily="18" charset="0"/>
                <a:cs typeface="Times New Roman" panose="02020603050405020304" pitchFamily="18" charset="0"/>
              </a:rPr>
              <a:t> the idea that learning languages is necessary and essential;</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encourage </a:t>
            </a:r>
            <a:r>
              <a:rPr lang="en-US" sz="2900" dirty="0" err="1">
                <a:effectLst/>
                <a:latin typeface="+mn-lt"/>
                <a:ea typeface="Times New Roman" panose="02020603050405020304" pitchFamily="18" charset="0"/>
                <a:cs typeface="Times New Roman" panose="02020603050405020304" pitchFamily="18" charset="0"/>
              </a:rPr>
              <a:t>st’s</a:t>
            </a:r>
            <a:r>
              <a:rPr lang="en-US" sz="2900" dirty="0">
                <a:effectLst/>
                <a:latin typeface="+mn-lt"/>
                <a:ea typeface="Times New Roman" panose="02020603050405020304" pitchFamily="18" charset="0"/>
                <a:cs typeface="Times New Roman" panose="02020603050405020304" pitchFamily="18" charset="0"/>
              </a:rPr>
              <a:t> to go on learning English at the next level;</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uk-UA" sz="2900" dirty="0">
              <a:effectLst/>
              <a:latin typeface="+mn-lt"/>
              <a:ea typeface="Times New Roman" panose="02020603050405020304" pitchFamily="18" charset="0"/>
              <a:cs typeface="Times New Roman" panose="02020603050405020304" pitchFamily="18" charset="0"/>
            </a:endParaRPr>
          </a:p>
          <a:p>
            <a:pPr>
              <a:buFontTx/>
              <a:buChar char="-"/>
            </a:pPr>
            <a:endParaRPr lang="ru-RU"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Vocabulary activity.</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tabLst>
                <a:tab pos="180340" algn="l"/>
              </a:tabLst>
            </a:pPr>
            <a:r>
              <a:rPr lang="en-US" sz="1600" dirty="0">
                <a:effectLst/>
                <a:latin typeface="+mn-lt"/>
                <a:ea typeface="Times New Roman" panose="02020603050405020304" pitchFamily="18" charset="0"/>
                <a:cs typeface="Times New Roman" panose="02020603050405020304" pitchFamily="18" charset="0"/>
              </a:rPr>
              <a:t>Discussing of the Tourism. Present Perfect Continuous.»  Grammar revision</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Listening, reading, writing, speaking.</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Grammar activity.</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Communicative activities :</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1. Give the English equivalents the following words and word combinations.</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2. Answer the questions to the text.</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3. Fill in the blanks with the necessary words from the active vocabulary. </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4. Complete the following sentences.</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5. Put in the right order. The underlined word is the beginning of the sentence.</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6. Translate the following sentences into English.</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Home task: Reading an additional text on the topic </a:t>
            </a:r>
            <a:endParaRPr lang="uk-UA" sz="16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179512" y="1196752"/>
            <a:ext cx="8856984" cy="5446958"/>
          </a:xfrm>
        </p:spPr>
        <p:txBody>
          <a:bodyPr>
            <a:noAutofit/>
          </a:bodyPr>
          <a:lstStyle/>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en-US" sz="1200" dirty="0" err="1">
                <a:effectLst/>
                <a:latin typeface="+mn-lt"/>
                <a:ea typeface="Times New Roman" panose="02020603050405020304" pitchFamily="18" charset="0"/>
                <a:cs typeface="Times New Roman" panose="02020603050405020304" pitchFamily="18" charset="0"/>
              </a:rPr>
              <a:t>Волошина</a:t>
            </a:r>
            <a:r>
              <a:rPr lang="en-US" sz="1200" dirty="0">
                <a:effectLst/>
                <a:latin typeface="+mn-lt"/>
                <a:ea typeface="Times New Roman" panose="02020603050405020304" pitchFamily="18" charset="0"/>
                <a:cs typeface="Times New Roman" panose="02020603050405020304" pitchFamily="18" charset="0"/>
              </a:rPr>
              <a:t> О.В., English for Computer Science Students: </a:t>
            </a:r>
            <a:r>
              <a:rPr lang="en-US" sz="1200" dirty="0" err="1">
                <a:effectLst/>
                <a:latin typeface="+mn-lt"/>
                <a:ea typeface="Times New Roman" panose="02020603050405020304" pitchFamily="18" charset="0"/>
                <a:cs typeface="Times New Roman" panose="02020603050405020304" pitchFamily="18" charset="0"/>
              </a:rPr>
              <a:t>Методичні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практичних</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занять</a:t>
            </a:r>
            <a:r>
              <a:rPr lang="en-US" sz="1200" dirty="0">
                <a:effectLst/>
                <a:latin typeface="+mn-lt"/>
                <a:ea typeface="Times New Roman" panose="02020603050405020304" pitchFamily="18" charset="0"/>
                <a:cs typeface="Times New Roman" panose="02020603050405020304" pitchFamily="18" charset="0"/>
              </a:rPr>
              <a:t> з </a:t>
            </a:r>
            <a:r>
              <a:rPr lang="en-US" sz="1200" dirty="0" err="1">
                <a:effectLst/>
                <a:latin typeface="+mn-lt"/>
                <a:ea typeface="Times New Roman" panose="02020603050405020304" pitchFamily="18" charset="0"/>
                <a:cs typeface="Times New Roman" panose="02020603050405020304" pitchFamily="18" charset="0"/>
              </a:rPr>
              <a:t>дисципліни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Іноземна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мова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студентів</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денної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форми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навчання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першого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бакалаврського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освітнього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рівня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галузі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12 «</a:t>
            </a:r>
            <a:r>
              <a:rPr lang="en-US" sz="1200" dirty="0" err="1">
                <a:effectLst/>
                <a:latin typeface="+mn-lt"/>
                <a:ea typeface="Times New Roman" panose="02020603050405020304" pitchFamily="18" charset="0"/>
                <a:cs typeface="Times New Roman" panose="02020603050405020304" pitchFamily="18" charset="0"/>
              </a:rPr>
              <a:t>Інформаційні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технології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122 «</a:t>
            </a:r>
            <a:r>
              <a:rPr lang="en-US" sz="1200" dirty="0" err="1">
                <a:effectLst/>
                <a:latin typeface="+mn-lt"/>
                <a:ea typeface="Times New Roman" panose="02020603050405020304" pitchFamily="18" charset="0"/>
                <a:cs typeface="Times New Roman" panose="02020603050405020304" pitchFamily="18" charset="0"/>
              </a:rPr>
              <a:t>Комп’ютерні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науки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ВНАУ, 2023. 73 </a:t>
            </a:r>
            <a:r>
              <a:rPr lang="en-US" sz="1200" dirty="0" err="1">
                <a:effectLst/>
                <a:latin typeface="+mn-lt"/>
                <a:ea typeface="Times New Roman" panose="02020603050405020304" pitchFamily="18" charset="0"/>
                <a:cs typeface="Times New Roman" panose="02020603050405020304" pitchFamily="18" charset="0"/>
              </a:rPr>
              <a:t>ст</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Кравець</a:t>
            </a:r>
            <a:r>
              <a:rPr lang="ru-RU"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Лінгвокраїнознавчі</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аспекти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викладання</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граматики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в аграрному ВНЗ</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Кравець</a:t>
            </a:r>
            <a:r>
              <a:rPr lang="en-US" sz="1200" dirty="0">
                <a:effectLst/>
                <a:latin typeface="+mn-lt"/>
                <a:ea typeface="Times New Roman" panose="02020603050405020304" pitchFamily="18" charset="0"/>
                <a:cs typeface="Times New Roman" panose="02020603050405020304" pitchFamily="18" charset="0"/>
              </a:rPr>
              <a:t>. –</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Вінниця</a:t>
            </a:r>
            <a:r>
              <a:rPr lang="ru-RU" sz="1200" spc="3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2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ВНАУ</a:t>
            </a:r>
            <a:r>
              <a:rPr lang="en-US" sz="1200" dirty="0">
                <a:effectLst/>
                <a:latin typeface="+mn-lt"/>
                <a:ea typeface="Times New Roman" panose="02020603050405020304" pitchFamily="18" charset="0"/>
                <a:cs typeface="Times New Roman" panose="02020603050405020304" pitchFamily="18" charset="0"/>
              </a:rPr>
              <a:t>,</a:t>
            </a:r>
            <a:r>
              <a:rPr lang="en-US" sz="1200" spc="1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2017.</a:t>
            </a:r>
            <a:r>
              <a:rPr lang="en-US" sz="1200" spc="3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1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62</a:t>
            </a:r>
            <a:r>
              <a:rPr lang="en-US"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Ковальова</a:t>
            </a:r>
            <a:r>
              <a:rPr lang="ru-RU" sz="1200" dirty="0">
                <a:effectLst/>
                <a:latin typeface="+mn-lt"/>
                <a:ea typeface="Times New Roman" panose="02020603050405020304" pitchFamily="18" charset="0"/>
                <a:cs typeface="Times New Roman" panose="02020603050405020304" pitchFamily="18" charset="0"/>
              </a:rPr>
              <a:t> К</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Волошина О</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В </a:t>
            </a:r>
            <a:r>
              <a:rPr lang="ru-RU" sz="1200" dirty="0" err="1">
                <a:effectLst/>
                <a:latin typeface="+mn-lt"/>
                <a:ea typeface="Times New Roman" panose="02020603050405020304" pitchFamily="18" charset="0"/>
                <a:cs typeface="Times New Roman" panose="02020603050405020304" pitchFamily="18" charset="0"/>
              </a:rPr>
              <a:t>Англійська</a:t>
            </a:r>
            <a:r>
              <a:rPr lang="ru-RU" sz="1200" dirty="0">
                <a:effectLst/>
                <a:latin typeface="+mn-lt"/>
                <a:ea typeface="Times New Roman" panose="02020603050405020304" pitchFamily="18" charset="0"/>
                <a:cs typeface="Times New Roman" panose="02020603050405020304" pitchFamily="18" charset="0"/>
              </a:rPr>
              <a:t> мова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вказівки</a:t>
            </a:r>
            <a:r>
              <a:rPr lang="ru-RU" sz="1200" dirty="0">
                <a:effectLst/>
                <a:latin typeface="+mn-lt"/>
                <a:ea typeface="Times New Roman" panose="02020603050405020304" pitchFamily="18" charset="0"/>
                <a:cs typeface="Times New Roman" panose="02020603050405020304" pitchFamily="18" charset="0"/>
              </a:rPr>
              <a:t> для </a:t>
            </a:r>
            <a:r>
              <a:rPr lang="ru-RU" sz="1200" dirty="0" err="1">
                <a:effectLst/>
                <a:latin typeface="+mn-lt"/>
                <a:ea typeface="Times New Roman" panose="02020603050405020304" pitchFamily="18" charset="0"/>
                <a:cs typeface="Times New Roman" panose="02020603050405020304" pitchFamily="18" charset="0"/>
              </a:rPr>
              <a:t>практичних</a:t>
            </a:r>
            <a:r>
              <a:rPr lang="ru-RU" sz="1200" dirty="0">
                <a:effectLst/>
                <a:latin typeface="+mn-lt"/>
                <a:ea typeface="Times New Roman" panose="02020603050405020304" pitchFamily="18" charset="0"/>
                <a:cs typeface="Times New Roman" panose="02020603050405020304" pitchFamily="18" charset="0"/>
              </a:rPr>
              <a:t> занять та </a:t>
            </a:r>
            <a:r>
              <a:rPr lang="ru-RU" sz="1200" dirty="0" err="1">
                <a:effectLst/>
                <a:latin typeface="+mn-lt"/>
                <a:ea typeface="Times New Roman" panose="02020603050405020304" pitchFamily="18" charset="0"/>
                <a:cs typeface="Times New Roman" panose="02020603050405020304" pitchFamily="18" charset="0"/>
              </a:rPr>
              <a:t>самостійної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роботи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студентів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денної</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заочної</a:t>
            </a:r>
            <a:r>
              <a:rPr lang="ru-RU" sz="1200" dirty="0">
                <a:effectLst/>
                <a:latin typeface="+mn-lt"/>
                <a:ea typeface="Times New Roman" panose="02020603050405020304" pitchFamily="18" charset="0"/>
                <a:cs typeface="Times New Roman" panose="02020603050405020304" pitchFamily="18" charset="0"/>
              </a:rPr>
              <a:t> форм </a:t>
            </a:r>
            <a:r>
              <a:rPr lang="ru-RU" sz="1200" dirty="0" err="1">
                <a:effectLst/>
                <a:latin typeface="+mn-lt"/>
                <a:ea typeface="Times New Roman" panose="02020603050405020304" pitchFamily="18" charset="0"/>
                <a:cs typeface="Times New Roman" panose="02020603050405020304" pitchFamily="18" charset="0"/>
              </a:rPr>
              <a:t>навчання</a:t>
            </a:r>
            <a:r>
              <a:rPr lang="ru-RU" sz="1200" dirty="0">
                <a:effectLst/>
                <a:latin typeface="+mn-lt"/>
                <a:ea typeface="Times New Roman" panose="02020603050405020304" pitchFamily="18" charset="0"/>
                <a:cs typeface="Times New Roman" panose="02020603050405020304" pitchFamily="18" charset="0"/>
              </a:rPr>
              <a:t> з </a:t>
            </a:r>
            <a:r>
              <a:rPr lang="ru-RU" sz="1200" dirty="0" err="1">
                <a:effectLst/>
                <a:latin typeface="+mn-lt"/>
                <a:ea typeface="Times New Roman" panose="02020603050405020304" pitchFamily="18" charset="0"/>
                <a:cs typeface="Times New Roman" panose="02020603050405020304" pitchFamily="18" charset="0"/>
              </a:rPr>
              <a:t>іноземної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075 «</a:t>
            </a:r>
            <a:r>
              <a:rPr lang="ru-RU" sz="1200" dirty="0">
                <a:effectLst/>
                <a:latin typeface="+mn-lt"/>
                <a:ea typeface="Times New Roman" panose="02020603050405020304" pitchFamily="18" charset="0"/>
                <a:cs typeface="Times New Roman" panose="02020603050405020304" pitchFamily="18" charset="0"/>
              </a:rPr>
              <a:t>Маркетинг</a:t>
            </a:r>
            <a:r>
              <a:rPr lang="en-US" sz="1200" dirty="0">
                <a:effectLst/>
                <a:latin typeface="+mn-lt"/>
                <a:ea typeface="Times New Roman" panose="02020603050405020304" pitchFamily="18" charset="0"/>
                <a:cs typeface="Times New Roman" panose="02020603050405020304" pitchFamily="18" charset="0"/>
              </a:rPr>
              <a:t>», 073 «</a:t>
            </a:r>
            <a:r>
              <a:rPr lang="ru-RU" sz="1200" dirty="0">
                <a:effectLst/>
                <a:latin typeface="+mn-lt"/>
                <a:ea typeface="Times New Roman" panose="02020603050405020304" pitchFamily="18" charset="0"/>
                <a:cs typeface="Times New Roman" panose="02020603050405020304" pitchFamily="18" charset="0"/>
              </a:rPr>
              <a:t>Менеджмент</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галузі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07 «</a:t>
            </a:r>
            <a:r>
              <a:rPr lang="ru-RU" sz="1200" dirty="0" err="1">
                <a:effectLst/>
                <a:latin typeface="+mn-lt"/>
                <a:ea typeface="Times New Roman" panose="02020603050405020304" pitchFamily="18" charset="0"/>
                <a:cs typeface="Times New Roman" panose="02020603050405020304" pitchFamily="18" charset="0"/>
              </a:rPr>
              <a:t>Управління</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адміністрування</a:t>
            </a:r>
            <a:r>
              <a:rPr lang="en-US" sz="1200" dirty="0">
                <a:effectLst/>
                <a:latin typeface="+mn-lt"/>
                <a:ea typeface="Times New Roman" panose="02020603050405020304" pitchFamily="18" charset="0"/>
                <a:cs typeface="Times New Roman" panose="02020603050405020304" pitchFamily="18" charset="0"/>
              </a:rPr>
              <a:t>» – </a:t>
            </a:r>
            <a:r>
              <a:rPr lang="ru-RU"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2020. – 100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Modern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English-Ukrainian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Dictionary:</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Over</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160,000</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Words</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and</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Expressions / Mykola </a:t>
            </a:r>
            <a:r>
              <a:rPr lang="en-US" sz="1200" dirty="0" err="1">
                <a:effectLst/>
                <a:latin typeface="+mn-lt"/>
                <a:ea typeface="Times New Roman" panose="02020603050405020304" pitchFamily="18" charset="0"/>
                <a:cs typeface="Times New Roman" panose="02020603050405020304" pitchFamily="18" charset="0"/>
              </a:rPr>
              <a:t>Ivanovych</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Balla</a:t>
            </a:r>
            <a:r>
              <a:rPr lang="en-US" sz="1200" dirty="0">
                <a:effectLst/>
                <a:latin typeface="+mn-lt"/>
                <a:ea typeface="Times New Roman" panose="02020603050405020304" pitchFamily="18" charset="0"/>
                <a:cs typeface="Times New Roman" panose="02020603050405020304" pitchFamily="18" charset="0"/>
              </a:rPr>
              <a:t>. – Kyiv: </a:t>
            </a:r>
            <a:r>
              <a:rPr lang="en-US" sz="1200" dirty="0" err="1">
                <a:effectLst/>
                <a:latin typeface="+mn-lt"/>
                <a:ea typeface="Times New Roman" panose="02020603050405020304" pitchFamily="18" charset="0"/>
                <a:cs typeface="Times New Roman" panose="02020603050405020304" pitchFamily="18" charset="0"/>
              </a:rPr>
              <a:t>Chumatskiy</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Shliakh</a:t>
            </a:r>
            <a:r>
              <a:rPr lang="en-US" sz="1200" dirty="0">
                <a:effectLst/>
                <a:latin typeface="+mn-lt"/>
                <a:ea typeface="Times New Roman" panose="02020603050405020304" pitchFamily="18" charset="0"/>
                <a:cs typeface="Times New Roman" panose="02020603050405020304" pitchFamily="18" charset="0"/>
              </a:rPr>
              <a:t> pub., 2007. –</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668 p.</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The Oxford Dictionary of Business World. (2020) //</a:t>
            </a:r>
            <a:r>
              <a:rPr lang="en-US" sz="1200" dirty="0" err="1">
                <a:effectLst/>
                <a:latin typeface="+mn-lt"/>
                <a:ea typeface="Times New Roman" panose="02020603050405020304" pitchFamily="18" charset="0"/>
                <a:cs typeface="Times New Roman" panose="02020603050405020304" pitchFamily="18" charset="0"/>
              </a:rPr>
              <a:t>Gen.Editors</a:t>
            </a:r>
            <a:r>
              <a:rPr lang="en-US" sz="1200" dirty="0">
                <a:effectLst/>
                <a:latin typeface="+mn-lt"/>
                <a:ea typeface="Times New Roman" panose="02020603050405020304" pitchFamily="18" charset="0"/>
                <a:cs typeface="Times New Roman" panose="02020603050405020304" pitchFamily="18" charset="0"/>
              </a:rPr>
              <a:t> Dr Alan Isaacs, </a:t>
            </a:r>
            <a:r>
              <a:rPr lang="en-US" sz="1200" dirty="0" err="1">
                <a:effectLst/>
                <a:latin typeface="+mn-lt"/>
                <a:ea typeface="Times New Roman" panose="02020603050405020304" pitchFamily="18" charset="0"/>
                <a:cs typeface="Times New Roman" panose="02020603050405020304" pitchFamily="18" charset="0"/>
              </a:rPr>
              <a:t>Ms</a:t>
            </a:r>
            <a:r>
              <a:rPr lang="en-US" sz="1200" dirty="0">
                <a:effectLst/>
                <a:latin typeface="+mn-lt"/>
                <a:ea typeface="Times New Roman" panose="02020603050405020304" pitchFamily="18" charset="0"/>
                <a:cs typeface="Times New Roman" panose="02020603050405020304" pitchFamily="18" charset="0"/>
              </a:rPr>
              <a:t> Elizabeth Martin.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University Press</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a:effectLst/>
                <a:latin typeface="+mn-lt"/>
                <a:ea typeface="Times New Roman" panose="02020603050405020304" pitchFamily="18" charset="0"/>
                <a:cs typeface="Times New Roman" panose="02020603050405020304" pitchFamily="18" charset="0"/>
              </a:rPr>
              <a:t>Верба Л.Г., Верба Г.В.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сучасної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Довідник</a:t>
            </a:r>
            <a:r>
              <a:rPr lang="ru-RU" sz="1200" dirty="0">
                <a:effectLst/>
                <a:latin typeface="+mn-lt"/>
                <a:ea typeface="Times New Roman" panose="02020603050405020304" pitchFamily="18" charset="0"/>
                <a:cs typeface="Times New Roman" panose="02020603050405020304" pitchFamily="18" charset="0"/>
              </a:rPr>
              <a:t>: Мова англ., укр.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ТОВ «ВП Логос-М», 2020.</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err="1">
                <a:effectLst/>
                <a:latin typeface="+mn-lt"/>
                <a:ea typeface="Times New Roman" panose="02020603050405020304" pitchFamily="18" charset="0"/>
                <a:cs typeface="Times New Roman" panose="02020603050405020304" pitchFamily="18" charset="0"/>
              </a:rPr>
              <a:t>Голіцинський</a:t>
            </a:r>
            <a:r>
              <a:rPr lang="ru-RU" sz="1200" dirty="0">
                <a:effectLst/>
                <a:latin typeface="+mn-lt"/>
                <a:ea typeface="Times New Roman" panose="02020603050405020304" pitchFamily="18" charset="0"/>
                <a:cs typeface="Times New Roman" panose="02020603050405020304" pitchFamily="18" charset="0"/>
              </a:rPr>
              <a:t> Ю.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Збірник</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вправ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Інкос</a:t>
            </a:r>
            <a:r>
              <a:rPr lang="ru-RU" sz="1200" dirty="0">
                <a:effectLst/>
                <a:latin typeface="+mn-lt"/>
                <a:ea typeface="Times New Roman" panose="02020603050405020304" pitchFamily="18" charset="0"/>
                <a:cs typeface="Times New Roman" panose="02020603050405020304" pitchFamily="18" charset="0"/>
              </a:rPr>
              <a:t>, 2020.</a:t>
            </a:r>
            <a:endParaRPr lang="uk-UA" sz="1200" dirty="0">
              <a:effectLst/>
              <a:latin typeface="+mn-lt"/>
              <a:ea typeface="Times New Roman" panose="02020603050405020304" pitchFamily="18" charset="0"/>
              <a:cs typeface="Times New Roman" panose="02020603050405020304" pitchFamily="18" charset="0"/>
            </a:endParaRPr>
          </a:p>
          <a:p>
            <a:r>
              <a:rPr lang="en-US" sz="1200" dirty="0">
                <a:effectLst/>
                <a:latin typeface="+mn-lt"/>
                <a:ea typeface="Times New Roman" panose="02020603050405020304" pitchFamily="18" charset="0"/>
              </a:rPr>
              <a:t>Murphy R. English Grammar in Use /Murphy R. – Cambridge University Press, 2021</a:t>
            </a:r>
            <a:endParaRPr lang="uk-UA" sz="1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a:lnSpc>
                <a:spcPct val="125000"/>
              </a:lnSpc>
              <a:spcAft>
                <a:spcPts val="1000"/>
              </a:spcAft>
            </a:pPr>
            <a:r>
              <a:rPr lang="en-US" sz="2400" dirty="0">
                <a:effectLst/>
                <a:latin typeface="+mn-lt"/>
                <a:ea typeface="Times New Roman" panose="02020603050405020304" pitchFamily="18" charset="0"/>
                <a:cs typeface="Times New Roman" panose="02020603050405020304" pitchFamily="18" charset="0"/>
              </a:rPr>
              <a:t>1.Learn the new words and word combinations.</a:t>
            </a:r>
            <a:endParaRPr lang="uk-UA" sz="2400" dirty="0">
              <a:effectLst/>
              <a:latin typeface="+mn-lt"/>
              <a:ea typeface="Times New Roman" panose="02020603050405020304" pitchFamily="18" charset="0"/>
              <a:cs typeface="Times New Roman" panose="02020603050405020304" pitchFamily="18" charset="0"/>
            </a:endParaRPr>
          </a:p>
          <a:p>
            <a:pPr>
              <a:lnSpc>
                <a:spcPct val="125000"/>
              </a:lnSpc>
              <a:spcAft>
                <a:spcPts val="1000"/>
              </a:spcAft>
            </a:pPr>
            <a:r>
              <a:rPr lang="en-US" sz="2400" dirty="0">
                <a:effectLst/>
                <a:latin typeface="+mn-lt"/>
                <a:ea typeface="Times New Roman" panose="02020603050405020304" pitchFamily="18" charset="0"/>
                <a:cs typeface="Times New Roman" panose="02020603050405020304" pitchFamily="18" charset="0"/>
              </a:rPr>
              <a:t>2.Make some questions on the text.</a:t>
            </a:r>
            <a:endParaRPr lang="uk-UA" sz="2400" dirty="0">
              <a:effectLst/>
              <a:latin typeface="+mn-lt"/>
              <a:ea typeface="Times New Roman" panose="02020603050405020304" pitchFamily="18" charset="0"/>
              <a:cs typeface="Times New Roman" panose="02020603050405020304" pitchFamily="18" charset="0"/>
            </a:endParaRPr>
          </a:p>
          <a:p>
            <a:pPr>
              <a:lnSpc>
                <a:spcPct val="125000"/>
              </a:lnSpc>
              <a:spcAft>
                <a:spcPts val="1000"/>
              </a:spcAft>
            </a:pPr>
            <a:r>
              <a:rPr lang="en-US" sz="2400" dirty="0">
                <a:effectLst/>
                <a:latin typeface="+mn-lt"/>
                <a:ea typeface="Times New Roman" panose="02020603050405020304" pitchFamily="18" charset="0"/>
                <a:cs typeface="Times New Roman" panose="02020603050405020304" pitchFamily="18" charset="0"/>
              </a:rPr>
              <a:t>3.Read the text and translate into Ukrainian in the written form.</a:t>
            </a:r>
            <a:endParaRPr lang="uk-UA" sz="2400" dirty="0">
              <a:effectLst/>
              <a:latin typeface="+mn-lt"/>
              <a:ea typeface="Times New Roman" panose="02020603050405020304" pitchFamily="18" charset="0"/>
              <a:cs typeface="Times New Roman" panose="02020603050405020304" pitchFamily="18" charset="0"/>
            </a:endParaRPr>
          </a:p>
          <a:p>
            <a:pPr>
              <a:lnSpc>
                <a:spcPct val="125000"/>
              </a:lnSpc>
              <a:spcAft>
                <a:spcPts val="1000"/>
              </a:spcAft>
            </a:pPr>
            <a:r>
              <a:rPr lang="en-US" sz="2400" dirty="0">
                <a:effectLst/>
                <a:latin typeface="+mn-lt"/>
                <a:ea typeface="Times New Roman" panose="02020603050405020304" pitchFamily="18" charset="0"/>
                <a:cs typeface="Times New Roman" panose="02020603050405020304" pitchFamily="18" charset="0"/>
              </a:rPr>
              <a:t>4. Make summery of the text in English.</a:t>
            </a:r>
            <a:endParaRPr lang="uk-UA" sz="24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5929354"/>
          </a:xfrm>
        </p:spPr>
        <p:txBody>
          <a:bodyPr>
            <a:normAutofit fontScale="47500" lnSpcReduction="20000"/>
          </a:bodyPr>
          <a:lstStyle/>
          <a:p>
            <a:pPr>
              <a:lnSpc>
                <a:spcPct val="125000"/>
              </a:lnSpc>
              <a:spcAft>
                <a:spcPts val="1000"/>
              </a:spcAft>
            </a:pPr>
            <a:r>
              <a:rPr lang="en-US" sz="1800" b="1" dirty="0">
                <a:effectLst/>
                <a:latin typeface="+mn-lt"/>
                <a:ea typeface="Times New Roman" panose="02020603050405020304" pitchFamily="18" charset="0"/>
                <a:cs typeface="Times New Roman" panose="02020603050405020304" pitchFamily="18" charset="0"/>
              </a:rPr>
              <a:t>Text 1</a:t>
            </a:r>
            <a:br>
              <a:rPr lang="uk-UA" sz="1800" b="1"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a)</a:t>
            </a:r>
            <a:r>
              <a:rPr lang="uk-UA" sz="1800" dirty="0">
                <a:effectLst/>
                <a:latin typeface="+mn-lt"/>
                <a:ea typeface="Times New Roman" panose="02020603050405020304" pitchFamily="18" charset="0"/>
                <a:cs typeface="Times New Roman" panose="02020603050405020304" pitchFamily="18" charset="0"/>
              </a:rPr>
              <a:t> </a:t>
            </a:r>
            <a:r>
              <a:rPr lang="en-US" sz="1800" dirty="0">
                <a:effectLst/>
                <a:latin typeface="+mn-lt"/>
                <a:ea typeface="Times New Roman" panose="02020603050405020304" pitchFamily="18" charset="0"/>
                <a:cs typeface="Times New Roman" panose="02020603050405020304" pitchFamily="18" charset="0"/>
              </a:rPr>
              <a:t>production</a:t>
            </a:r>
            <a:r>
              <a:rPr lang="uk-UA" sz="1800" dirty="0">
                <a:effectLst/>
                <a:latin typeface="+mn-lt"/>
                <a:ea typeface="Times New Roman" panose="02020603050405020304" pitchFamily="18" charset="0"/>
                <a:cs typeface="Times New Roman" panose="02020603050405020304" pitchFamily="18" charset="0"/>
              </a:rPr>
              <a:t>   </a:t>
            </a:r>
            <a:br>
              <a:rPr lang="uk-UA" sz="1800" dirty="0">
                <a:effectLst/>
                <a:latin typeface="+mn-lt"/>
                <a:ea typeface="Times New Roman" panose="02020603050405020304" pitchFamily="18" charset="0"/>
                <a:cs typeface="Times New Roman" panose="02020603050405020304" pitchFamily="18" charset="0"/>
              </a:rPr>
            </a:br>
            <a:br>
              <a:rPr lang="uk-UA"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b)</a:t>
            </a:r>
            <a:r>
              <a:rPr lang="uk-UA" sz="1800" dirty="0">
                <a:effectLst/>
                <a:latin typeface="+mn-lt"/>
                <a:ea typeface="Times New Roman" panose="02020603050405020304" pitchFamily="18" charset="0"/>
                <a:cs typeface="Times New Roman" panose="02020603050405020304" pitchFamily="18" charset="0"/>
              </a:rPr>
              <a:t> </a:t>
            </a:r>
            <a:r>
              <a:rPr lang="en-US" sz="1800" dirty="0">
                <a:effectLst/>
                <a:latin typeface="+mn-lt"/>
                <a:ea typeface="Times New Roman" panose="02020603050405020304" pitchFamily="18" charset="0"/>
                <a:cs typeface="Times New Roman" panose="02020603050405020304" pitchFamily="18" charset="0"/>
              </a:rPr>
              <a:t>populations</a:t>
            </a:r>
            <a:endParaRPr lang="uk-UA" sz="1800" dirty="0">
              <a:effectLst/>
              <a:latin typeface="+mn-lt"/>
              <a:ea typeface="Times New Roman" panose="02020603050405020304" pitchFamily="18" charset="0"/>
              <a:cs typeface="Times New Roman" panose="02020603050405020304" pitchFamily="18" charset="0"/>
            </a:endParaRPr>
          </a:p>
          <a:p>
            <a:pPr>
              <a:lnSpc>
                <a:spcPct val="125000"/>
              </a:lnSpc>
              <a:spcAft>
                <a:spcPts val="1000"/>
              </a:spcAft>
            </a:pPr>
            <a:r>
              <a:rPr lang="en-US" sz="1800" dirty="0">
                <a:effectLst/>
                <a:latin typeface="+mn-lt"/>
                <a:ea typeface="Times New Roman" panose="02020603050405020304" pitchFamily="18" charset="0"/>
                <a:cs typeface="Times New Roman" panose="02020603050405020304" pitchFamily="18" charset="0"/>
              </a:rPr>
              <a:t>c)</a:t>
            </a:r>
            <a:r>
              <a:rPr lang="uk-UA" sz="1800" dirty="0">
                <a:effectLst/>
                <a:latin typeface="+mn-lt"/>
                <a:ea typeface="Times New Roman" panose="02020603050405020304" pitchFamily="18" charset="0"/>
                <a:cs typeface="Times New Roman" panose="02020603050405020304" pitchFamily="18" charset="0"/>
              </a:rPr>
              <a:t> </a:t>
            </a:r>
            <a:r>
              <a:rPr lang="en-US" sz="1800" dirty="0">
                <a:effectLst/>
                <a:latin typeface="+mn-lt"/>
                <a:ea typeface="Times New Roman" panose="02020603050405020304" pitchFamily="18" charset="0"/>
                <a:cs typeface="Times New Roman" panose="02020603050405020304" pitchFamily="18" charset="0"/>
              </a:rPr>
              <a:t>productivity</a:t>
            </a:r>
            <a:endParaRPr lang="uk-UA" sz="1800" dirty="0">
              <a:effectLst/>
              <a:latin typeface="+mn-lt"/>
              <a:ea typeface="Times New Roman" panose="02020603050405020304" pitchFamily="18" charset="0"/>
              <a:cs typeface="Times New Roman" panose="02020603050405020304" pitchFamily="18" charset="0"/>
            </a:endParaRPr>
          </a:p>
          <a:p>
            <a:pPr>
              <a:lnSpc>
                <a:spcPct val="125000"/>
              </a:lnSpc>
              <a:spcAft>
                <a:spcPts val="1000"/>
              </a:spcAft>
            </a:pPr>
            <a:r>
              <a:rPr lang="en-US" sz="1800" dirty="0">
                <a:effectLst/>
                <a:latin typeface="+mn-lt"/>
                <a:ea typeface="Times New Roman" panose="02020603050405020304" pitchFamily="18" charset="0"/>
                <a:cs typeface="Times New Roman" panose="02020603050405020304" pitchFamily="18" charset="0"/>
              </a:rPr>
              <a:t>d)</a:t>
            </a:r>
            <a:r>
              <a:rPr lang="uk-UA" sz="1800" dirty="0">
                <a:effectLst/>
                <a:latin typeface="+mn-lt"/>
                <a:ea typeface="Times New Roman" panose="02020603050405020304" pitchFamily="18" charset="0"/>
                <a:cs typeface="Times New Roman" panose="02020603050405020304" pitchFamily="18" charset="0"/>
              </a:rPr>
              <a:t> </a:t>
            </a:r>
            <a:r>
              <a:rPr lang="en-US" sz="1800" dirty="0">
                <a:effectLst/>
                <a:latin typeface="+mn-lt"/>
                <a:ea typeface="Times New Roman" panose="02020603050405020304" pitchFamily="18" charset="0"/>
                <a:cs typeface="Times New Roman" panose="02020603050405020304" pitchFamily="18" charset="0"/>
              </a:rPr>
              <a:t>subsistence</a:t>
            </a:r>
            <a:endParaRPr lang="uk-UA" sz="1800" dirty="0">
              <a:effectLst/>
              <a:latin typeface="+mn-lt"/>
              <a:ea typeface="Times New Roman" panose="02020603050405020304" pitchFamily="18" charset="0"/>
              <a:cs typeface="Times New Roman" panose="02020603050405020304" pitchFamily="18" charset="0"/>
            </a:endParaRPr>
          </a:p>
          <a:p>
            <a:pPr>
              <a:lnSpc>
                <a:spcPct val="125000"/>
              </a:lnSpc>
              <a:spcAft>
                <a:spcPts val="1000"/>
              </a:spcAft>
            </a:pPr>
            <a:r>
              <a:rPr lang="en-US" sz="1800" dirty="0">
                <a:effectLst/>
                <a:latin typeface="+mn-lt"/>
                <a:ea typeface="Times New Roman" panose="02020603050405020304" pitchFamily="18" charset="0"/>
                <a:cs typeface="Times New Roman" panose="02020603050405020304" pitchFamily="18" charset="0"/>
              </a:rPr>
              <a:t>e)</a:t>
            </a:r>
            <a:r>
              <a:rPr lang="uk-UA" sz="1800" dirty="0">
                <a:effectLst/>
                <a:latin typeface="+mn-lt"/>
                <a:ea typeface="Times New Roman" panose="02020603050405020304" pitchFamily="18" charset="0"/>
                <a:cs typeface="Times New Roman" panose="02020603050405020304" pitchFamily="18" charset="0"/>
              </a:rPr>
              <a:t> </a:t>
            </a:r>
            <a:r>
              <a:rPr lang="en-US" sz="1800" dirty="0">
                <a:effectLst/>
                <a:latin typeface="+mn-lt"/>
                <a:ea typeface="Times New Roman" panose="02020603050405020304" pitchFamily="18" charset="0"/>
                <a:cs typeface="Times New Roman" panose="02020603050405020304" pitchFamily="18" charset="0"/>
              </a:rPr>
              <a:t>resources</a:t>
            </a:r>
            <a:endParaRPr lang="uk-UA" sz="1800" dirty="0">
              <a:effectLst/>
              <a:latin typeface="+mn-lt"/>
              <a:ea typeface="Times New Roman" panose="02020603050405020304" pitchFamily="18" charset="0"/>
              <a:cs typeface="Times New Roman" panose="02020603050405020304" pitchFamily="18" charset="0"/>
            </a:endParaRPr>
          </a:p>
          <a:p>
            <a:pPr>
              <a:lnSpc>
                <a:spcPct val="125000"/>
              </a:lnSpc>
              <a:spcAft>
                <a:spcPts val="1000"/>
              </a:spcAft>
            </a:pPr>
            <a:r>
              <a:rPr lang="en-US" sz="1800" dirty="0">
                <a:effectLst/>
                <a:latin typeface="+mn-lt"/>
                <a:ea typeface="Times New Roman" panose="02020603050405020304" pitchFamily="18" charset="0"/>
                <a:cs typeface="Times New Roman" panose="02020603050405020304" pitchFamily="18" charset="0"/>
              </a:rPr>
              <a:t>f)	surpluses</a:t>
            </a:r>
            <a:endParaRPr lang="uk-UA" sz="1800" dirty="0">
              <a:effectLst/>
              <a:latin typeface="+mn-lt"/>
              <a:ea typeface="Times New Roman" panose="02020603050405020304" pitchFamily="18" charset="0"/>
              <a:cs typeface="Times New Roman" panose="02020603050405020304" pitchFamily="18" charset="0"/>
            </a:endParaRPr>
          </a:p>
          <a:p>
            <a:pPr>
              <a:lnSpc>
                <a:spcPct val="125000"/>
              </a:lnSpc>
              <a:spcAft>
                <a:spcPts val="1000"/>
              </a:spcAft>
            </a:pPr>
            <a:r>
              <a:rPr lang="en-US" sz="1800" dirty="0">
                <a:effectLst/>
                <a:latin typeface="+mn-lt"/>
                <a:ea typeface="Times New Roman" panose="02020603050405020304" pitchFamily="18" charset="0"/>
                <a:cs typeface="Times New Roman" panose="02020603050405020304" pitchFamily="18" charset="0"/>
              </a:rPr>
              <a:t>g)</a:t>
            </a:r>
            <a:r>
              <a:rPr lang="uk-UA" sz="1800" dirty="0">
                <a:effectLst/>
                <a:latin typeface="+mn-lt"/>
                <a:ea typeface="Times New Roman" panose="02020603050405020304" pitchFamily="18" charset="0"/>
                <a:cs typeface="Times New Roman" panose="02020603050405020304" pitchFamily="18" charset="0"/>
              </a:rPr>
              <a:t> </a:t>
            </a:r>
            <a:r>
              <a:rPr lang="en-US" sz="1800" dirty="0">
                <a:effectLst/>
                <a:latin typeface="+mn-lt"/>
                <a:ea typeface="Times New Roman" panose="02020603050405020304" pitchFamily="18" charset="0"/>
                <a:cs typeface="Times New Roman" panose="02020603050405020304" pitchFamily="18" charset="0"/>
              </a:rPr>
              <a:t>marketing</a:t>
            </a:r>
            <a:endParaRPr lang="uk-UA" sz="1800" dirty="0">
              <a:effectLst/>
              <a:latin typeface="+mn-lt"/>
              <a:ea typeface="Times New Roman" panose="02020603050405020304" pitchFamily="18" charset="0"/>
              <a:cs typeface="Times New Roman" panose="02020603050405020304" pitchFamily="18" charset="0"/>
            </a:endParaRPr>
          </a:p>
          <a:p>
            <a:pPr>
              <a:lnSpc>
                <a:spcPct val="125000"/>
              </a:lnSpc>
              <a:spcAft>
                <a:spcPts val="1000"/>
              </a:spcAft>
            </a:pPr>
            <a:r>
              <a:rPr lang="en-US" sz="1800" dirty="0">
                <a:effectLst/>
                <a:latin typeface="+mn-lt"/>
                <a:ea typeface="Times New Roman" panose="02020603050405020304" pitchFamily="18" charset="0"/>
                <a:cs typeface="Times New Roman" panose="02020603050405020304" pitchFamily="18" charset="0"/>
              </a:rPr>
              <a:t>h)</a:t>
            </a:r>
            <a:r>
              <a:rPr lang="uk-UA" sz="1800" dirty="0">
                <a:effectLst/>
                <a:latin typeface="+mn-lt"/>
                <a:ea typeface="Times New Roman" panose="02020603050405020304" pitchFamily="18" charset="0"/>
                <a:cs typeface="Times New Roman" panose="02020603050405020304" pitchFamily="18" charset="0"/>
              </a:rPr>
              <a:t> </a:t>
            </a:r>
            <a:r>
              <a:rPr lang="en-US" sz="1800" dirty="0">
                <a:effectLst/>
                <a:latin typeface="+mn-lt"/>
                <a:ea typeface="Times New Roman" panose="02020603050405020304" pitchFamily="18" charset="0"/>
                <a:cs typeface="Times New Roman" panose="02020603050405020304" pitchFamily="18" charset="0"/>
              </a:rPr>
              <a:t>leading</a:t>
            </a:r>
            <a:endParaRPr lang="uk-UA" sz="1800" dirty="0">
              <a:effectLst/>
              <a:latin typeface="+mn-lt"/>
              <a:ea typeface="Times New Roman" panose="02020603050405020304" pitchFamily="18" charset="0"/>
              <a:cs typeface="Times New Roman" panose="02020603050405020304" pitchFamily="18" charset="0"/>
            </a:endParaRPr>
          </a:p>
          <a:p>
            <a:pPr>
              <a:lnSpc>
                <a:spcPct val="125000"/>
              </a:lnSpc>
              <a:spcAft>
                <a:spcPts val="1000"/>
              </a:spcAft>
            </a:pPr>
            <a:r>
              <a:rPr lang="en-US" sz="1800" dirty="0" err="1">
                <a:effectLst/>
                <a:latin typeface="+mn-lt"/>
                <a:ea typeface="Times New Roman" panose="02020603050405020304" pitchFamily="18" charset="0"/>
                <a:cs typeface="Times New Roman" panose="02020603050405020304" pitchFamily="18" charset="0"/>
              </a:rPr>
              <a:t>i</a:t>
            </a:r>
            <a:r>
              <a:rPr lang="en-US" sz="1800" dirty="0">
                <a:effectLst/>
                <a:latin typeface="+mn-lt"/>
                <a:ea typeface="Times New Roman" panose="02020603050405020304" pitchFamily="18" charset="0"/>
                <a:cs typeface="Times New Roman" panose="02020603050405020304" pitchFamily="18" charset="0"/>
              </a:rPr>
              <a:t>)	livestock</a:t>
            </a:r>
            <a:endParaRPr lang="uk-UA" sz="1800" dirty="0">
              <a:effectLst/>
              <a:latin typeface="+mn-lt"/>
              <a:ea typeface="Times New Roman" panose="02020603050405020304" pitchFamily="18" charset="0"/>
              <a:cs typeface="Times New Roman" panose="02020603050405020304" pitchFamily="18" charset="0"/>
            </a:endParaRPr>
          </a:p>
          <a:p>
            <a:pPr>
              <a:lnSpc>
                <a:spcPct val="125000"/>
              </a:lnSpc>
              <a:spcAft>
                <a:spcPts val="1000"/>
              </a:spcAft>
            </a:pPr>
            <a:r>
              <a:rPr lang="en-US" sz="1800" dirty="0">
                <a:effectLst/>
                <a:latin typeface="+mn-lt"/>
                <a:ea typeface="Times New Roman" panose="02020603050405020304" pitchFamily="18" charset="0"/>
                <a:cs typeface="Times New Roman" panose="02020603050405020304" pitchFamily="18" charset="0"/>
              </a:rPr>
              <a:t>j)	ways</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25000"/>
              </a:lnSpc>
              <a:spcAft>
                <a:spcPts val="1000"/>
              </a:spcAft>
              <a:buNone/>
            </a:pPr>
            <a:r>
              <a:rPr lang="en-US" sz="1800" b="1" dirty="0">
                <a:effectLst/>
                <a:latin typeface="+mn-lt"/>
                <a:ea typeface="Times New Roman" panose="02020603050405020304" pitchFamily="18" charset="0"/>
                <a:cs typeface="Times New Roman" panose="02020603050405020304" pitchFamily="18" charset="0"/>
              </a:rPr>
              <a:t>The traditional livestock</a:t>
            </a:r>
            <a:br>
              <a:rPr lang="uk-UA" sz="1800" b="1" dirty="0">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Many of the traditional livestock (1) systems of sub-Saharan Africa are now in decline. Their future survival depends on enhancing their capacity to satisfy the (2) and income needs of their producers. It also depends on their impact on the land resources they use. The grasslands	and browse in the pastoral areas of Africa are </a:t>
            </a:r>
            <a:r>
              <a:rPr lang="en-US" sz="1800" dirty="0" err="1">
                <a:effectLst/>
                <a:latin typeface="+mn-lt"/>
                <a:ea typeface="Times New Roman" panose="02020603050405020304" pitchFamily="18" charset="0"/>
                <a:cs typeface="Times New Roman" panose="02020603050405020304" pitchFamily="18" charset="0"/>
              </a:rPr>
              <a:t>characterised</a:t>
            </a:r>
            <a:r>
              <a:rPr lang="en-US" sz="1800" dirty="0">
                <a:effectLst/>
                <a:latin typeface="+mn-lt"/>
                <a:ea typeface="Times New Roman" panose="02020603050405020304" pitchFamily="18" charset="0"/>
                <a:cs typeface="Times New Roman" panose="02020603050405020304" pitchFamily="18" charset="0"/>
              </a:rPr>
              <a:t> by low levels of (3) and high variability in yields, both within and across years. As human and therefore livestock (4) increase, pressure on these unpredictable (5) grows, and with it the threat of environmental degradation (6) to further decline. There is thus an urgent need to find (7) to accelerate (8) productivity and output, so that it not only keeps pace with rising population but also creates (9) for market disposal. Opportunities for substantial progress exist: in the improvement of grazing lands, health control, animal management practices, and</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2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(10) and institutional infrastructure, Research and development studies in more than a dozen institutes in tropical Africa now span several decades. These efforts have resulted in substantial productivity gains in a number of specific situations.</a:t>
            </a:r>
            <a:endParaRPr lang="uk-UA" sz="1800" dirty="0">
              <a:effectLst/>
              <a:latin typeface="+mn-lt"/>
              <a:ea typeface="Times New Roman" panose="02020603050405020304" pitchFamily="18" charset="0"/>
              <a:cs typeface="Times New Roman" panose="02020603050405020304" pitchFamily="18" charset="0"/>
            </a:endParaRPr>
          </a:p>
          <a:p>
            <a:pPr indent="0">
              <a:lnSpc>
                <a:spcPct val="125000"/>
              </a:lnSpc>
              <a:buNone/>
            </a:pPr>
            <a:endParaRPr lang="uk-UA" sz="1800" dirty="0">
              <a:effectLst/>
              <a:latin typeface="+mn-lt"/>
              <a:ea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a:extLst>
              <a:ext uri="{FF2B5EF4-FFF2-40B4-BE49-F238E27FC236}">
                <a16:creationId xmlns:a16="http://schemas.microsoft.com/office/drawing/2014/main" id="{AC0C3B92-1961-7F68-1D0D-F02DFC08D658}"/>
              </a:ext>
            </a:extLst>
          </p:cNvPr>
          <p:cNvPicPr>
            <a:picLocks noChangeAspect="1"/>
          </p:cNvPicPr>
          <p:nvPr/>
        </p:nvPicPr>
        <p:blipFill>
          <a:blip r:embed="rId2"/>
          <a:stretch>
            <a:fillRect/>
          </a:stretch>
        </p:blipFill>
        <p:spPr>
          <a:xfrm>
            <a:off x="1376362" y="1257300"/>
            <a:ext cx="6391275" cy="43434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a:extLst>
              <a:ext uri="{FF2B5EF4-FFF2-40B4-BE49-F238E27FC236}">
                <a16:creationId xmlns:a16="http://schemas.microsoft.com/office/drawing/2014/main" id="{F49BB4DF-3D00-952C-DA11-3016230CE263}"/>
              </a:ext>
            </a:extLst>
          </p:cNvPr>
          <p:cNvPicPr>
            <a:picLocks noChangeAspect="1"/>
          </p:cNvPicPr>
          <p:nvPr/>
        </p:nvPicPr>
        <p:blipFill>
          <a:blip r:embed="rId2"/>
          <a:stretch>
            <a:fillRect/>
          </a:stretch>
        </p:blipFill>
        <p:spPr>
          <a:xfrm>
            <a:off x="798419" y="1628800"/>
            <a:ext cx="7547162" cy="3071787"/>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113</TotalTime>
  <Words>846</Words>
  <Application>Microsoft Office PowerPoint</Application>
  <PresentationFormat>Экран (4:3)</PresentationFormat>
  <Paragraphs>48</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Century Gothic</vt:lpstr>
      <vt:lpstr>Times New Roman</vt:lpstr>
      <vt:lpstr>Wingdings 3</vt:lpstr>
      <vt:lpstr>Ион</vt:lpstr>
      <vt:lpstr>Конспекти практичних занять з дисципліни «Ділова іноземна мова»  з галузі знань 20 Аграрні науки та продовольство спеціальності: 204 Технологія виробництва і переробки продукції тваринництва </vt:lpstr>
      <vt:lpstr>Практичне заняття 11(2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Stream Galsy</cp:lastModifiedBy>
  <cp:revision>17</cp:revision>
  <dcterms:created xsi:type="dcterms:W3CDTF">2023-02-25T18:05:02Z</dcterms:created>
  <dcterms:modified xsi:type="dcterms:W3CDTF">2023-08-12T08:33:56Z</dcterms:modified>
</cp:coreProperties>
</file>