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2 (14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80A8ECB-CC0E-8714-E092-CFE147890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37" y="0"/>
            <a:ext cx="6257925" cy="61722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5F4498B-E0C6-07DA-F893-8A3592ED8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37" y="6093296"/>
            <a:ext cx="6257925" cy="6184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ABA7C9-AA41-D2FB-BD49-863999425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1181100"/>
            <a:ext cx="634365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E34D9B-CCBE-4C98-ECD2-7FB66596C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50" y="1268760"/>
            <a:ext cx="7577665" cy="356460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10(2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Calibri" panose="020F0502020204030204" pitchFamily="34" charset="0"/>
              </a:rPr>
              <a:t>Business Etiquette. The Essentials of Business Etiquette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. Conditional Mood 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</a:rPr>
              <a:t>(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en-US" sz="3200" b="1" spc="-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I</a:t>
            </a:r>
            <a:r>
              <a:rPr lang="en-US" sz="3200" b="1" spc="-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en-US" sz="3200" b="1" spc="-1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…</a:t>
            </a:r>
            <a:r>
              <a:rPr lang="en-US" sz="3200" b="1" spc="-1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en-US" sz="3200" b="1" spc="-1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if</a:t>
            </a:r>
            <a:r>
              <a:rPr lang="en-US" sz="3200" b="1" spc="-1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I</a:t>
            </a:r>
            <a:r>
              <a:rPr lang="en-US" sz="3200" b="1" spc="-1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did</a:t>
            </a:r>
            <a:r>
              <a:rPr lang="en-US" sz="3200" b="1" spc="-1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…</a:t>
            </a:r>
            <a:r>
              <a:rPr lang="uk-UA" sz="3200" b="1" dirty="0">
                <a:effectLst/>
                <a:latin typeface="+mn-lt"/>
                <a:ea typeface="Times New Roman" panose="02020603050405020304" pitchFamily="18" charset="0"/>
              </a:rPr>
              <a:t>)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</a:rPr>
              <a:t>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2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Exercise 1. When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start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working,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will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important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understand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basic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etiquette.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Look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through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following</a:t>
            </a:r>
            <a:r>
              <a:rPr lang="en-US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suggestions, which are generally appropriate for most organizations, and</a:t>
            </a:r>
            <a:r>
              <a:rPr lang="en-US" sz="18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put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en-US" sz="18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correct</a:t>
            </a:r>
            <a:r>
              <a:rPr lang="en-US" sz="18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columns.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en-US" sz="2200" b="1" dirty="0">
                <a:effectLst/>
                <a:latin typeface="+mn-lt"/>
                <a:ea typeface="Calibri" panose="020F0502020204030204" pitchFamily="34" charset="0"/>
              </a:rPr>
              <a:t>Job Hunting</a:t>
            </a:r>
            <a:br>
              <a:rPr lang="uk-UA" sz="2200" b="1" dirty="0">
                <a:effectLst/>
                <a:latin typeface="+mn-lt"/>
                <a:ea typeface="Calibri" panose="020F0502020204030204" pitchFamily="34" charset="0"/>
              </a:rPr>
            </a:br>
            <a:br>
              <a:rPr lang="uk-UA" sz="2200" b="1" dirty="0">
                <a:effectLst/>
                <a:latin typeface="+mn-lt"/>
                <a:ea typeface="Calibri" panose="020F0502020204030204" pitchFamily="34" charset="0"/>
              </a:rPr>
            </a:br>
            <a:br>
              <a:rPr lang="uk-UA" sz="2200" b="1" dirty="0">
                <a:effectLst/>
                <a:latin typeface="+mn-lt"/>
                <a:ea typeface="Calibri" panose="020F0502020204030204" pitchFamily="34" charset="0"/>
              </a:rPr>
            </a:br>
            <a:br>
              <a:rPr lang="uk-UA" sz="2200" b="1" dirty="0">
                <a:effectLst/>
                <a:latin typeface="+mn-lt"/>
                <a:ea typeface="Calibri" panose="020F0502020204030204" pitchFamily="34" charset="0"/>
              </a:rPr>
            </a:br>
            <a:br>
              <a:rPr lang="uk-UA" sz="2200" b="1" dirty="0">
                <a:effectLst/>
                <a:latin typeface="+mn-lt"/>
                <a:ea typeface="Calibri" panose="020F0502020204030204" pitchFamily="34" charset="0"/>
              </a:rPr>
            </a:br>
            <a:endParaRPr lang="uk-UA" sz="22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0" lvl="0" indent="0">
              <a:lnSpc>
                <a:spcPct val="125000"/>
              </a:lnSpc>
              <a:spcAft>
                <a:spcPts val="1000"/>
              </a:spcAft>
              <a:buSzPts val="1600"/>
              <a:buNone/>
              <a:tabLst>
                <a:tab pos="803275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 late for work. Call if you must be late. Consistent lateness 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rescheduling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8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8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 grounds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 dismissal.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Treat your superior with respect, but do not act afraid or submissive.</a:t>
            </a:r>
            <a:r>
              <a:rPr lang="en-US" sz="1800" spc="-3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Treat all people with respect, regardless of status, gender, race, ability 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background.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Bring</a:t>
            </a:r>
            <a:r>
              <a:rPr lang="en-US" sz="1800" spc="-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controversial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(politics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religion).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Consider yourself adequately prepared for a successful job search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when you are ready to say the following with confidence: “I have prepared</a:t>
            </a:r>
            <a:r>
              <a:rPr lang="en-US" sz="1800" spc="-3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letter.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practiced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interviewing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skills.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en-US" sz="1800" spc="40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1800" spc="-3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strategies.</a:t>
            </a:r>
            <a:r>
              <a:rPr lang="en-US" sz="1800" spc="26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spc="25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800" spc="28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en-US" sz="1800" spc="26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US" sz="1800" spc="26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r>
              <a:rPr lang="en-US" sz="1800" spc="27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26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organizations</a:t>
            </a:r>
            <a:r>
              <a:rPr lang="en-US" sz="1800" spc="2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800" spc="-39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 good potential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employers”.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Show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attitude.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Avoid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gossiping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complaining,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cheerful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constructive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8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 dealings with</a:t>
            </a:r>
            <a:r>
              <a:rPr lang="en-US" sz="18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others.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Listen: When you are talking to people, look directly into their eyes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from time to time. Show your interest in the other person by using open-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ended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acknowledging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 are hearing.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slang</a:t>
            </a:r>
            <a:r>
              <a:rPr lang="en-US" sz="1800" spc="-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crude language.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r>
              <a:rPr lang="ru-RU" sz="1800" spc="-4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cooperative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8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ru-RU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8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complain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Dress for success – dress neatly and appropriately for the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job.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Observe how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en-US" sz="18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staff members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dress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8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suit.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Interrupt</a:t>
            </a:r>
            <a:r>
              <a:rPr lang="en-US" sz="18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18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sz="18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sz="1800" spc="-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18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5000"/>
              </a:lnSpc>
              <a:buNone/>
            </a:pPr>
            <a:endParaRPr lang="uk-UA" sz="1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357369-4E5F-3D55-95A2-E8DEC25D4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20688"/>
            <a:ext cx="6324600" cy="1162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n-US" sz="14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phone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Watch your language – learn the office jargon, refrain from using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slang and profanity. Concentrate on expressing yourself clearly in both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verbal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 willing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skills.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Whenever you are without an immediate assigned task, offer to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assist others where needed. Personal business should be conducted on your</a:t>
            </a:r>
            <a:r>
              <a:rPr lang="en-US" sz="1400" spc="-3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time, not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Invade others’ personal space; maintain a physical distance of 2-3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feet,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coming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close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aggressive</a:t>
            </a:r>
            <a:r>
              <a:rPr lang="en-US" sz="1400" spc="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 rude.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Standing</a:t>
            </a:r>
            <a:r>
              <a:rPr lang="ru-RU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ru-RU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far</a:t>
            </a:r>
            <a:r>
              <a:rPr lang="ru-RU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away</a:t>
            </a:r>
            <a:r>
              <a:rPr lang="ru-RU" sz="1400" spc="-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1400" spc="-4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ru-RU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aloof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Keep your supervisor informed of the status and completion of the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work. Periodically ask your supervisor: “How can I improve?” Make sure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become aware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accomplishments, but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boast.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learn,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rules,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especially</a:t>
            </a:r>
            <a:r>
              <a:rPr lang="en-US" sz="1400" spc="-5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dealing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ethics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confidentiality.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Talk about personal issues (boyfriend/girlfriend, parties and so on)</a:t>
            </a:r>
            <a:r>
              <a:rPr lang="en-US" sz="1400" spc="-38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workplace.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know,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ask!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However,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commitments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wait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appropriate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ask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assistance.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4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-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1400" spc="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1400" spc="-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 working</a:t>
            </a:r>
            <a:r>
              <a:rPr lang="en-US" sz="1400" spc="-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Engage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excessive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socializing,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  <a:r>
              <a:rPr lang="en-US" sz="1400" spc="-2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that</a:t>
            </a:r>
            <a:r>
              <a:rPr lang="en-US" sz="14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your co-workers.</a:t>
            </a:r>
            <a:br>
              <a:rPr lang="uk-UA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unrealistic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expectations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Never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patient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never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prove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yourself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before</a:t>
            </a:r>
            <a:r>
              <a:rPr lang="uk-UA" sz="14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4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get</a:t>
            </a:r>
            <a:r>
              <a:rPr lang="uk-UA" sz="14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higher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+mn-lt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5401ED7-68C2-82CA-4B5F-4C94876F2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980728"/>
            <a:ext cx="7686675" cy="42547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108</TotalTime>
  <Words>1163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10(2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Stream Galsy</cp:lastModifiedBy>
  <cp:revision>16</cp:revision>
  <dcterms:created xsi:type="dcterms:W3CDTF">2023-02-25T18:05:02Z</dcterms:created>
  <dcterms:modified xsi:type="dcterms:W3CDTF">2023-08-12T08:28:50Z</dcterms:modified>
</cp:coreProperties>
</file>