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3" r:id="rId1"/>
  </p:sldMasterIdLst>
  <p:sldIdLst>
    <p:sldId id="256" r:id="rId2"/>
    <p:sldId id="257" r:id="rId3"/>
    <p:sldId id="258" r:id="rId4"/>
    <p:sldId id="259" r:id="rId5"/>
    <p:sldId id="260" r:id="rId6"/>
    <p:sldId id="261" r:id="rId7"/>
    <p:sldId id="262" r:id="rId8"/>
    <p:sldId id="272" r:id="rId9"/>
    <p:sldId id="274" r:id="rId10"/>
    <p:sldId id="275" r:id="rId11"/>
    <p:sldId id="276" r:id="rId12"/>
    <p:sldId id="277" r:id="rId13"/>
    <p:sldId id="263" r:id="rId14"/>
    <p:sldId id="264" r:id="rId15"/>
    <p:sldId id="265" r:id="rId16"/>
    <p:sldId id="271"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107" autoAdjust="0"/>
    <p:restoredTop sz="94660"/>
  </p:normalViewPr>
  <p:slideViewPr>
    <p:cSldViewPr>
      <p:cViewPr varScale="1">
        <p:scale>
          <a:sx n="108" d="100"/>
          <a:sy n="108" d="100"/>
        </p:scale>
        <p:origin x="179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ru-RU"/>
              <a:t>Образец заголовка</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12.08.2023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965538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12.08.2023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5565024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ru-RU"/>
              <a:t>Образец заголовка</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12.08.2023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128551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ru-RU"/>
              <a:t>Образец заголовка</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a:t>Образец текста</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12.08.2023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32050749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12.08.2023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446074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12.08.2023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0236292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12.08.2023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684742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12.08.2023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0806303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ru-RU"/>
              <a:t>Образец заголовка</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12.08.2023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42116867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3"/>
          <p:cNvSpPr>
            <a:spLocks noGrp="1"/>
          </p:cNvSpPr>
          <p:nvPr>
            <p:ph type="dt" sz="half" idx="10"/>
          </p:nvPr>
        </p:nvSpPr>
        <p:spPr/>
        <p:txBody>
          <a:bodyPr/>
          <a:lstStyle/>
          <a:p>
            <a:fld id="{B8043B06-67BB-4D35-B7DF-12E99D28E024}" type="datetimeFigureOut">
              <a:rPr lang="ru-RU" smtClean="0"/>
              <a:pPr/>
              <a:t>12.08.2023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7362037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12.08.2023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5994623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B8043B06-67BB-4D35-B7DF-12E99D28E024}" type="datetimeFigureOut">
              <a:rPr lang="ru-RU" smtClean="0"/>
              <a:pPr/>
              <a:t>12.08.2023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8367166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B8043B06-67BB-4D35-B7DF-12E99D28E024}" type="datetimeFigureOut">
              <a:rPr lang="ru-RU" smtClean="0"/>
              <a:pPr/>
              <a:t>12.08.2023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8976788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7" name="Date Placeholder 2"/>
          <p:cNvSpPr>
            <a:spLocks noGrp="1"/>
          </p:cNvSpPr>
          <p:nvPr>
            <p:ph type="dt" sz="half" idx="10"/>
          </p:nvPr>
        </p:nvSpPr>
        <p:spPr/>
        <p:txBody>
          <a:bodyPr/>
          <a:lstStyle/>
          <a:p>
            <a:fld id="{B8043B06-67BB-4D35-B7DF-12E99D28E024}" type="datetimeFigureOut">
              <a:rPr lang="ru-RU" smtClean="0"/>
              <a:pPr/>
              <a:t>12.08.2023</a:t>
            </a:fld>
            <a:endParaRPr lang="ru-RU"/>
          </a:p>
        </p:txBody>
      </p:sp>
      <p:sp>
        <p:nvSpPr>
          <p:cNvPr id="5" name="Footer Placeholder 3"/>
          <p:cNvSpPr>
            <a:spLocks noGrp="1"/>
          </p:cNvSpPr>
          <p:nvPr>
            <p:ph type="ftr" sz="quarter" idx="11"/>
          </p:nvPr>
        </p:nvSpPr>
        <p:spPr/>
        <p:txBody>
          <a:bodyPr/>
          <a:lstStyle/>
          <a:p>
            <a:endParaRPr lang="ru-RU"/>
          </a:p>
        </p:txBody>
      </p:sp>
      <p:sp>
        <p:nvSpPr>
          <p:cNvPr id="6" name="Slide Number Placeholder 4"/>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7935057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B8043B06-67BB-4D35-B7DF-12E99D28E024}" type="datetimeFigureOut">
              <a:rPr lang="ru-RU" smtClean="0"/>
              <a:pPr/>
              <a:t>12.08.2023</a:t>
            </a:fld>
            <a:endParaRPr lang="ru-RU"/>
          </a:p>
        </p:txBody>
      </p:sp>
      <p:sp>
        <p:nvSpPr>
          <p:cNvPr id="5" name="Footer Placeholder 2"/>
          <p:cNvSpPr>
            <a:spLocks noGrp="1"/>
          </p:cNvSpPr>
          <p:nvPr>
            <p:ph type="ftr" sz="quarter" idx="11"/>
          </p:nvPr>
        </p:nvSpPr>
        <p:spPr/>
        <p:txBody>
          <a:bodyPr/>
          <a:lstStyle/>
          <a:p>
            <a:endParaRPr lang="ru-RU"/>
          </a:p>
        </p:txBody>
      </p:sp>
      <p:sp>
        <p:nvSpPr>
          <p:cNvPr id="6" name="Slide Number Placeholder 3"/>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08764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ru-RU"/>
              <a:t>Образец заголовка</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7" name="Date Placeholder 4"/>
          <p:cNvSpPr>
            <a:spLocks noGrp="1"/>
          </p:cNvSpPr>
          <p:nvPr>
            <p:ph type="dt" sz="half" idx="10"/>
          </p:nvPr>
        </p:nvSpPr>
        <p:spPr/>
        <p:txBody>
          <a:bodyPr/>
          <a:lstStyle/>
          <a:p>
            <a:fld id="{B8043B06-67BB-4D35-B7DF-12E99D28E024}" type="datetimeFigureOut">
              <a:rPr lang="ru-RU" smtClean="0"/>
              <a:pPr/>
              <a:t>12.08.2023</a:t>
            </a:fld>
            <a:endParaRPr lang="ru-RU"/>
          </a:p>
        </p:txBody>
      </p:sp>
      <p:sp>
        <p:nvSpPr>
          <p:cNvPr id="5" name="Footer Placeholder 5"/>
          <p:cNvSpPr>
            <a:spLocks noGrp="1"/>
          </p:cNvSpPr>
          <p:nvPr>
            <p:ph type="ftr" sz="quarter" idx="11"/>
          </p:nvPr>
        </p:nvSpPr>
        <p:spPr/>
        <p:txBody>
          <a:bodyPr/>
          <a:lstStyle/>
          <a:p>
            <a:endParaRPr lang="ru-RU"/>
          </a:p>
        </p:txBody>
      </p:sp>
      <p:sp>
        <p:nvSpPr>
          <p:cNvPr id="6"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2105492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12.08.2023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003069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ru-RU"/>
              <a:t>Образец заголовка</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B8043B06-67BB-4D35-B7DF-12E99D28E024}" type="datetimeFigureOut">
              <a:rPr lang="ru-RU" smtClean="0"/>
              <a:pPr/>
              <a:t>12.08.2023</a:t>
            </a:fld>
            <a:endParaRPr lang="ru-RU"/>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ru-RU"/>
          </a:p>
        </p:txBody>
      </p:sp>
      <p:sp>
        <p:nvSpPr>
          <p:cNvPr id="6" name="Slide Number Placeholder 5"/>
          <p:cNvSpPr>
            <a:spLocks noGrp="1"/>
          </p:cNvSpPr>
          <p:nvPr>
            <p:ph type="sldNum" sz="quarter" idx="4"/>
          </p:nvPr>
        </p:nvSpPr>
        <p:spPr>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18F6BA2F-1893-45FD-A9BA-1F1D52B2B17C}" type="slidenum">
              <a:rPr lang="ru-RU" smtClean="0"/>
              <a:pPr/>
              <a:t>‹#›</a:t>
            </a:fld>
            <a:endParaRPr lang="ru-RU"/>
          </a:p>
        </p:txBody>
      </p:sp>
    </p:spTree>
    <p:extLst>
      <p:ext uri="{BB962C8B-B14F-4D97-AF65-F5344CB8AC3E}">
        <p14:creationId xmlns:p14="http://schemas.microsoft.com/office/powerpoint/2010/main" val="3697741075"/>
      </p:ext>
    </p:extLst>
  </p:cSld>
  <p:clrMap bg1="dk1" tx1="lt1" bg2="dk2" tx2="lt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 id="2147483755" r:id="rId12"/>
    <p:sldLayoutId id="2147483756" r:id="rId13"/>
    <p:sldLayoutId id="2147483757" r:id="rId14"/>
    <p:sldLayoutId id="2147483758" r:id="rId15"/>
    <p:sldLayoutId id="2147483759" r:id="rId16"/>
    <p:sldLayoutId id="2147483760"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57224" y="928670"/>
            <a:ext cx="7572428" cy="2928958"/>
          </a:xfrm>
        </p:spPr>
        <p:txBody>
          <a:bodyPr>
            <a:noAutofit/>
          </a:bodyPr>
          <a:lstStyle/>
          <a:p>
            <a:pPr algn="ctr">
              <a:lnSpc>
                <a:spcPct val="125000"/>
              </a:lnSpc>
              <a:spcAft>
                <a:spcPts val="1000"/>
              </a:spcAft>
            </a:pPr>
            <a:r>
              <a:rPr lang="ru-RU" sz="2400" b="1" dirty="0" err="1">
                <a:solidFill>
                  <a:schemeClr val="tx1"/>
                </a:solidFill>
                <a:effectLst/>
                <a:latin typeface="+mn-lt"/>
                <a:ea typeface="Times New Roman" panose="02020603050405020304" pitchFamily="18" charset="0"/>
                <a:cs typeface="Times New Roman" panose="02020603050405020304" pitchFamily="18" charset="0"/>
              </a:rPr>
              <a:t>Конспекти</a:t>
            </a:r>
            <a:r>
              <a:rPr lang="ru-RU" sz="2400" b="1" dirty="0">
                <a:solidFill>
                  <a:schemeClr val="tx1"/>
                </a:solidFill>
                <a:effectLst/>
                <a:latin typeface="+mn-lt"/>
                <a:ea typeface="Times New Roman" panose="02020603050405020304" pitchFamily="18" charset="0"/>
                <a:cs typeface="Times New Roman" panose="02020603050405020304" pitchFamily="18" charset="0"/>
              </a:rPr>
              <a:t> </a:t>
            </a:r>
            <a:r>
              <a:rPr lang="ru-RU" sz="2400" b="1" dirty="0" err="1">
                <a:solidFill>
                  <a:schemeClr val="tx1"/>
                </a:solidFill>
                <a:effectLst/>
                <a:latin typeface="+mn-lt"/>
                <a:ea typeface="Times New Roman" panose="02020603050405020304" pitchFamily="18" charset="0"/>
                <a:cs typeface="Times New Roman" panose="02020603050405020304" pitchFamily="18" charset="0"/>
              </a:rPr>
              <a:t>практичних</a:t>
            </a:r>
            <a:r>
              <a:rPr lang="ru-RU" sz="2400" b="1" dirty="0">
                <a:solidFill>
                  <a:schemeClr val="tx1"/>
                </a:solidFill>
                <a:effectLst/>
                <a:latin typeface="+mn-lt"/>
                <a:ea typeface="Times New Roman" panose="02020603050405020304" pitchFamily="18" charset="0"/>
                <a:cs typeface="Times New Roman" panose="02020603050405020304" pitchFamily="18" charset="0"/>
              </a:rPr>
              <a:t> занять з </a:t>
            </a:r>
            <a:r>
              <a:rPr lang="ru-RU" sz="2400" b="1" dirty="0" err="1">
                <a:solidFill>
                  <a:schemeClr val="tx1"/>
                </a:solidFill>
                <a:effectLst/>
                <a:latin typeface="+mn-lt"/>
                <a:ea typeface="Times New Roman" panose="02020603050405020304" pitchFamily="18" charset="0"/>
                <a:cs typeface="Times New Roman" panose="02020603050405020304" pitchFamily="18" charset="0"/>
              </a:rPr>
              <a:t>дисципліни</a:t>
            </a:r>
            <a:r>
              <a:rPr lang="ru-RU" sz="2400" b="1" dirty="0">
                <a:solidFill>
                  <a:schemeClr val="tx1"/>
                </a:solidFill>
                <a:effectLst/>
                <a:latin typeface="+mn-lt"/>
                <a:ea typeface="Times New Roman" panose="02020603050405020304" pitchFamily="18" charset="0"/>
                <a:cs typeface="Times New Roman" panose="02020603050405020304" pitchFamily="18" charset="0"/>
              </a:rPr>
              <a:t> «</a:t>
            </a:r>
            <a:r>
              <a:rPr lang="uk-UA" sz="2400" b="1" dirty="0">
                <a:solidFill>
                  <a:schemeClr val="tx1"/>
                </a:solidFill>
                <a:effectLst/>
                <a:latin typeface="+mn-lt"/>
                <a:ea typeface="Times New Roman" panose="02020603050405020304" pitchFamily="18" charset="0"/>
                <a:cs typeface="Times New Roman" panose="02020603050405020304" pitchFamily="18" charset="0"/>
              </a:rPr>
              <a:t>Ділова і</a:t>
            </a:r>
            <a:r>
              <a:rPr lang="ru-RU" sz="2400" b="1" dirty="0" err="1">
                <a:solidFill>
                  <a:schemeClr val="tx1"/>
                </a:solidFill>
                <a:effectLst/>
                <a:latin typeface="+mn-lt"/>
                <a:ea typeface="Times New Roman" panose="02020603050405020304" pitchFamily="18" charset="0"/>
                <a:cs typeface="Times New Roman" panose="02020603050405020304" pitchFamily="18" charset="0"/>
              </a:rPr>
              <a:t>ноземна</a:t>
            </a:r>
            <a:r>
              <a:rPr lang="ru-RU" sz="2400" b="1" dirty="0">
                <a:solidFill>
                  <a:schemeClr val="tx1"/>
                </a:solidFill>
                <a:effectLst/>
                <a:latin typeface="+mn-lt"/>
                <a:ea typeface="Times New Roman" panose="02020603050405020304" pitchFamily="18" charset="0"/>
                <a:cs typeface="Times New Roman" panose="02020603050405020304" pitchFamily="18" charset="0"/>
              </a:rPr>
              <a:t> мова»</a:t>
            </a:r>
            <a:br>
              <a:rPr lang="uk-UA" sz="2400" dirty="0">
                <a:solidFill>
                  <a:schemeClr val="tx1"/>
                </a:solidFill>
                <a:effectLst/>
                <a:latin typeface="+mn-lt"/>
                <a:ea typeface="Times New Roman" panose="02020603050405020304" pitchFamily="18" charset="0"/>
                <a:cs typeface="Times New Roman" panose="02020603050405020304" pitchFamily="18" charset="0"/>
              </a:rPr>
            </a:br>
            <a:r>
              <a:rPr lang="ru-RU" sz="2400" b="1" dirty="0">
                <a:solidFill>
                  <a:schemeClr val="tx1"/>
                </a:solidFill>
                <a:effectLst/>
                <a:latin typeface="+mn-lt"/>
                <a:ea typeface="Times New Roman" panose="02020603050405020304" pitchFamily="18" charset="0"/>
                <a:cs typeface="Times New Roman" panose="02020603050405020304" pitchFamily="18" charset="0"/>
              </a:rPr>
              <a:t> </a:t>
            </a:r>
            <a:r>
              <a:rPr lang="uk-UA" sz="2400" b="1" dirty="0">
                <a:solidFill>
                  <a:schemeClr val="tx1"/>
                </a:solidFill>
                <a:effectLst/>
                <a:latin typeface="+mn-lt"/>
                <a:ea typeface="Times New Roman" panose="02020603050405020304" pitchFamily="18" charset="0"/>
                <a:cs typeface="Times New Roman" panose="02020603050405020304" pitchFamily="18" charset="0"/>
              </a:rPr>
              <a:t>з </a:t>
            </a:r>
            <a:r>
              <a:rPr lang="ru-RU" sz="2400" b="1" dirty="0" err="1">
                <a:solidFill>
                  <a:schemeClr val="tx1"/>
                </a:solidFill>
                <a:effectLst/>
                <a:latin typeface="+mn-lt"/>
                <a:ea typeface="Times New Roman" panose="02020603050405020304" pitchFamily="18" charset="0"/>
                <a:cs typeface="Times New Roman" panose="02020603050405020304" pitchFamily="18" charset="0"/>
              </a:rPr>
              <a:t>галузі</a:t>
            </a:r>
            <a:r>
              <a:rPr lang="ru-RU" sz="2400" b="1" dirty="0">
                <a:solidFill>
                  <a:schemeClr val="tx1"/>
                </a:solidFill>
                <a:effectLst/>
                <a:latin typeface="+mn-lt"/>
                <a:ea typeface="Times New Roman" panose="02020603050405020304" pitchFamily="18" charset="0"/>
                <a:cs typeface="Times New Roman" panose="02020603050405020304" pitchFamily="18" charset="0"/>
              </a:rPr>
              <a:t> </a:t>
            </a:r>
            <a:r>
              <a:rPr lang="ru-RU" sz="2400" b="1" dirty="0" err="1">
                <a:solidFill>
                  <a:schemeClr val="tx1"/>
                </a:solidFill>
                <a:effectLst/>
                <a:latin typeface="+mn-lt"/>
                <a:ea typeface="Times New Roman" panose="02020603050405020304" pitchFamily="18" charset="0"/>
                <a:cs typeface="Times New Roman" panose="02020603050405020304" pitchFamily="18" charset="0"/>
              </a:rPr>
              <a:t>знань</a:t>
            </a:r>
            <a:r>
              <a:rPr lang="ru-RU" sz="2400" b="1" dirty="0">
                <a:solidFill>
                  <a:schemeClr val="tx1"/>
                </a:solidFill>
                <a:effectLst/>
                <a:latin typeface="+mn-lt"/>
                <a:ea typeface="Times New Roman" panose="02020603050405020304" pitchFamily="18" charset="0"/>
                <a:cs typeface="Times New Roman" panose="02020603050405020304" pitchFamily="18" charset="0"/>
              </a:rPr>
              <a:t> 20 </a:t>
            </a:r>
            <a:r>
              <a:rPr lang="ru-RU" sz="2400" b="1" dirty="0" err="1">
                <a:solidFill>
                  <a:schemeClr val="tx1"/>
                </a:solidFill>
                <a:effectLst/>
                <a:latin typeface="+mn-lt"/>
                <a:ea typeface="Times New Roman" panose="02020603050405020304" pitchFamily="18" charset="0"/>
                <a:cs typeface="Times New Roman" panose="02020603050405020304" pitchFamily="18" charset="0"/>
              </a:rPr>
              <a:t>Аграрні</a:t>
            </a:r>
            <a:r>
              <a:rPr lang="ru-RU" sz="2400" b="1" dirty="0">
                <a:solidFill>
                  <a:schemeClr val="tx1"/>
                </a:solidFill>
                <a:effectLst/>
                <a:latin typeface="+mn-lt"/>
                <a:ea typeface="Times New Roman" panose="02020603050405020304" pitchFamily="18" charset="0"/>
                <a:cs typeface="Times New Roman" panose="02020603050405020304" pitchFamily="18" charset="0"/>
              </a:rPr>
              <a:t> науки та </a:t>
            </a:r>
            <a:r>
              <a:rPr lang="ru-RU" sz="2400" b="1" dirty="0" err="1">
                <a:solidFill>
                  <a:schemeClr val="tx1"/>
                </a:solidFill>
                <a:effectLst/>
                <a:latin typeface="+mn-lt"/>
                <a:ea typeface="Times New Roman" panose="02020603050405020304" pitchFamily="18" charset="0"/>
                <a:cs typeface="Times New Roman" panose="02020603050405020304" pitchFamily="18" charset="0"/>
              </a:rPr>
              <a:t>продовольство</a:t>
            </a:r>
            <a:br>
              <a:rPr lang="uk-UA" sz="2400" dirty="0">
                <a:solidFill>
                  <a:schemeClr val="tx1"/>
                </a:solidFill>
                <a:effectLst/>
                <a:latin typeface="+mn-lt"/>
                <a:ea typeface="Times New Roman" panose="02020603050405020304" pitchFamily="18" charset="0"/>
                <a:cs typeface="Times New Roman" panose="02020603050405020304" pitchFamily="18" charset="0"/>
              </a:rPr>
            </a:br>
            <a:r>
              <a:rPr lang="ru-RU" sz="2400" b="1" dirty="0" err="1">
                <a:solidFill>
                  <a:schemeClr val="tx1"/>
                </a:solidFill>
                <a:effectLst/>
                <a:latin typeface="+mn-lt"/>
                <a:ea typeface="Times New Roman" panose="02020603050405020304" pitchFamily="18" charset="0"/>
                <a:cs typeface="Times New Roman" panose="02020603050405020304" pitchFamily="18" charset="0"/>
              </a:rPr>
              <a:t>спеціальності</a:t>
            </a:r>
            <a:r>
              <a:rPr lang="ru-RU" sz="2400" b="1" dirty="0">
                <a:solidFill>
                  <a:schemeClr val="tx1"/>
                </a:solidFill>
                <a:effectLst/>
                <a:latin typeface="+mn-lt"/>
                <a:ea typeface="Times New Roman" panose="02020603050405020304" pitchFamily="18" charset="0"/>
                <a:cs typeface="Times New Roman" panose="02020603050405020304" pitchFamily="18" charset="0"/>
              </a:rPr>
              <a:t>: 20</a:t>
            </a:r>
            <a:r>
              <a:rPr lang="uk-UA" sz="2400" b="1" dirty="0">
                <a:solidFill>
                  <a:schemeClr val="tx1"/>
                </a:solidFill>
                <a:effectLst/>
                <a:latin typeface="+mn-lt"/>
                <a:ea typeface="Times New Roman" panose="02020603050405020304" pitchFamily="18" charset="0"/>
                <a:cs typeface="Times New Roman" panose="02020603050405020304" pitchFamily="18" charset="0"/>
              </a:rPr>
              <a:t>4 </a:t>
            </a:r>
            <a:r>
              <a:rPr lang="ru-RU" sz="2400" b="1" dirty="0" err="1">
                <a:solidFill>
                  <a:schemeClr val="tx1"/>
                </a:solidFill>
                <a:effectLst/>
                <a:latin typeface="+mn-lt"/>
                <a:ea typeface="Times New Roman" panose="02020603050405020304" pitchFamily="18" charset="0"/>
                <a:cs typeface="Times New Roman" panose="02020603050405020304" pitchFamily="18" charset="0"/>
              </a:rPr>
              <a:t>Технологія</a:t>
            </a:r>
            <a:r>
              <a:rPr lang="ru-RU" sz="2400" b="1" dirty="0">
                <a:solidFill>
                  <a:schemeClr val="tx1"/>
                </a:solidFill>
                <a:effectLst/>
                <a:latin typeface="+mn-lt"/>
                <a:ea typeface="Times New Roman" panose="02020603050405020304" pitchFamily="18" charset="0"/>
                <a:cs typeface="Times New Roman" panose="02020603050405020304" pitchFamily="18" charset="0"/>
              </a:rPr>
              <a:t> </a:t>
            </a:r>
            <a:r>
              <a:rPr lang="ru-RU" sz="2400" b="1" dirty="0" err="1">
                <a:solidFill>
                  <a:schemeClr val="tx1"/>
                </a:solidFill>
                <a:effectLst/>
                <a:latin typeface="+mn-lt"/>
                <a:ea typeface="Times New Roman" panose="02020603050405020304" pitchFamily="18" charset="0"/>
                <a:cs typeface="Times New Roman" panose="02020603050405020304" pitchFamily="18" charset="0"/>
              </a:rPr>
              <a:t>виробництва</a:t>
            </a:r>
            <a:r>
              <a:rPr lang="ru-RU" sz="2400" b="1" dirty="0">
                <a:solidFill>
                  <a:schemeClr val="tx1"/>
                </a:solidFill>
                <a:effectLst/>
                <a:latin typeface="+mn-lt"/>
                <a:ea typeface="Times New Roman" panose="02020603050405020304" pitchFamily="18" charset="0"/>
                <a:cs typeface="Times New Roman" panose="02020603050405020304" pitchFamily="18" charset="0"/>
              </a:rPr>
              <a:t> і</a:t>
            </a:r>
            <a:br>
              <a:rPr lang="uk-UA" sz="2400" dirty="0">
                <a:solidFill>
                  <a:schemeClr val="tx1"/>
                </a:solidFill>
                <a:effectLst/>
                <a:latin typeface="+mn-lt"/>
                <a:ea typeface="Times New Roman" panose="02020603050405020304" pitchFamily="18" charset="0"/>
                <a:cs typeface="Times New Roman" panose="02020603050405020304" pitchFamily="18" charset="0"/>
              </a:rPr>
            </a:br>
            <a:r>
              <a:rPr lang="ru-RU" sz="2400" b="1" dirty="0" err="1">
                <a:solidFill>
                  <a:schemeClr val="tx1"/>
                </a:solidFill>
                <a:effectLst/>
                <a:latin typeface="+mn-lt"/>
                <a:ea typeface="Times New Roman" panose="02020603050405020304" pitchFamily="18" charset="0"/>
              </a:rPr>
              <a:t>переробки</a:t>
            </a:r>
            <a:r>
              <a:rPr lang="ru-RU" sz="2400" b="1" dirty="0">
                <a:solidFill>
                  <a:schemeClr val="tx1"/>
                </a:solidFill>
                <a:effectLst/>
                <a:latin typeface="+mn-lt"/>
                <a:ea typeface="Times New Roman" panose="02020603050405020304" pitchFamily="18" charset="0"/>
              </a:rPr>
              <a:t> </a:t>
            </a:r>
            <a:r>
              <a:rPr lang="ru-RU" sz="2400" b="1" dirty="0" err="1">
                <a:solidFill>
                  <a:schemeClr val="tx1"/>
                </a:solidFill>
                <a:effectLst/>
                <a:latin typeface="+mn-lt"/>
                <a:ea typeface="Times New Roman" panose="02020603050405020304" pitchFamily="18" charset="0"/>
              </a:rPr>
              <a:t>продукції</a:t>
            </a:r>
            <a:r>
              <a:rPr lang="ru-RU" sz="2400" b="1" dirty="0">
                <a:solidFill>
                  <a:schemeClr val="tx1"/>
                </a:solidFill>
                <a:effectLst/>
                <a:latin typeface="+mn-lt"/>
                <a:ea typeface="Times New Roman" panose="02020603050405020304" pitchFamily="18" charset="0"/>
              </a:rPr>
              <a:t> </a:t>
            </a:r>
            <a:r>
              <a:rPr lang="ru-RU" sz="2400" b="1" dirty="0" err="1">
                <a:solidFill>
                  <a:schemeClr val="tx1"/>
                </a:solidFill>
                <a:effectLst/>
                <a:latin typeface="+mn-lt"/>
                <a:ea typeface="Times New Roman" panose="02020603050405020304" pitchFamily="18" charset="0"/>
              </a:rPr>
              <a:t>тваринництва</a:t>
            </a:r>
            <a:br>
              <a:rPr lang="ru-RU" sz="2400" b="1" dirty="0">
                <a:solidFill>
                  <a:schemeClr val="tx1"/>
                </a:solidFill>
                <a:effectLst/>
                <a:latin typeface="+mn-lt"/>
                <a:ea typeface="Times New Roman" panose="02020603050405020304" pitchFamily="18" charset="0"/>
              </a:rPr>
            </a:br>
            <a:endParaRPr lang="ru-RU" sz="2400" dirty="0">
              <a:solidFill>
                <a:schemeClr val="tx1"/>
              </a:solidFill>
              <a:latin typeface="+mn-lt"/>
            </a:endParaRPr>
          </a:p>
        </p:txBody>
      </p:sp>
      <p:sp>
        <p:nvSpPr>
          <p:cNvPr id="3" name="Подзаголовок 2"/>
          <p:cNvSpPr>
            <a:spLocks noGrp="1"/>
          </p:cNvSpPr>
          <p:nvPr>
            <p:ph type="subTitle" idx="1"/>
          </p:nvPr>
        </p:nvSpPr>
        <p:spPr>
          <a:xfrm>
            <a:off x="1071538" y="4429132"/>
            <a:ext cx="6480048" cy="1752600"/>
          </a:xfrm>
        </p:spPr>
        <p:txBody>
          <a:bodyPr>
            <a:normAutofit fontScale="55000" lnSpcReduction="20000"/>
          </a:bodyPr>
          <a:lstStyle/>
          <a:p>
            <a:endParaRPr lang="uk-UA" sz="2800" dirty="0"/>
          </a:p>
          <a:p>
            <a:endParaRPr lang="uk-UA" sz="2800" dirty="0"/>
          </a:p>
          <a:p>
            <a:endParaRPr lang="uk-UA" sz="2800" dirty="0"/>
          </a:p>
          <a:p>
            <a:r>
              <a:rPr lang="uk-UA" sz="2800" dirty="0"/>
              <a:t>Семестр </a:t>
            </a:r>
            <a:r>
              <a:rPr lang="ru-RU" sz="2800" dirty="0"/>
              <a:t>9 (30 годин)</a:t>
            </a:r>
          </a:p>
          <a:p>
            <a:br>
              <a:rPr lang="ru-RU" sz="2800" dirty="0"/>
            </a:br>
            <a:r>
              <a:rPr lang="ru-RU" sz="2800" b="1" dirty="0"/>
              <a:t>       </a:t>
            </a:r>
            <a:r>
              <a:rPr lang="ru-RU" sz="2800" b="1" dirty="0" err="1"/>
              <a:t>Атестація</a:t>
            </a:r>
            <a:r>
              <a:rPr lang="ru-RU" sz="2800" b="1" dirty="0"/>
              <a:t> 1 (1</a:t>
            </a:r>
            <a:r>
              <a:rPr lang="uk-UA" sz="2800" b="1" dirty="0"/>
              <a:t>6</a:t>
            </a:r>
            <a:r>
              <a:rPr lang="ru-RU" sz="2800" b="1" dirty="0"/>
              <a:t> год.)</a:t>
            </a:r>
            <a:endParaRPr lang="ru-RU" sz="2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07504" y="58316"/>
            <a:ext cx="8928992" cy="6741368"/>
          </a:xfrm>
        </p:spPr>
        <p:txBody>
          <a:bodyPr>
            <a:noAutofit/>
          </a:bodyPr>
          <a:lstStyle/>
          <a:p>
            <a:pPr marL="0" indent="0">
              <a:lnSpc>
                <a:spcPct val="125000"/>
              </a:lnSpc>
              <a:buNone/>
            </a:pPr>
            <a:r>
              <a:rPr lang="en-US" sz="1600" dirty="0">
                <a:effectLst/>
                <a:latin typeface="+mn-lt"/>
                <a:ea typeface="Times New Roman" panose="02020603050405020304" pitchFamily="18" charset="0"/>
              </a:rPr>
              <a:t>S corporations are pass-through entities, meaning that their income, losses, deductions and credits pass through the company and become the direct responsibility of the company’s shareholders. The shareholders report these items on their personal income tax returns, thus S corps avoid the income double taxation that is associated with C corps. All shareholders must sign a special IRS form to make the business an S </a:t>
            </a:r>
            <a:r>
              <a:rPr lang="en-US" sz="1600" dirty="0" err="1">
                <a:effectLst/>
                <a:latin typeface="+mn-lt"/>
                <a:ea typeface="Times New Roman" panose="02020603050405020304" pitchFamily="18" charset="0"/>
              </a:rPr>
              <a:t>corp</a:t>
            </a:r>
            <a:r>
              <a:rPr lang="en-US" sz="1600" dirty="0">
                <a:latin typeface="+mn-lt"/>
                <a:ea typeface="Times New Roman" panose="02020603050405020304" pitchFamily="18" charset="0"/>
              </a:rPr>
              <a:t> </a:t>
            </a:r>
            <a:r>
              <a:rPr lang="en-US" sz="1600" dirty="0">
                <a:effectLst/>
                <a:latin typeface="+mn-lt"/>
                <a:ea typeface="Times New Roman" panose="02020603050405020304" pitchFamily="18" charset="0"/>
              </a:rPr>
              <a:t>for tax purposes. The IRS also requires S corps to meet the following requirements:</a:t>
            </a:r>
          </a:p>
          <a:p>
            <a:pPr marL="0" indent="0">
              <a:lnSpc>
                <a:spcPct val="125000"/>
              </a:lnSpc>
              <a:buNone/>
            </a:pPr>
            <a:r>
              <a:rPr lang="en-US" sz="1200" dirty="0">
                <a:effectLst/>
                <a:latin typeface="+mn-lt"/>
                <a:ea typeface="Times New Roman" panose="02020603050405020304" pitchFamily="18" charset="0"/>
              </a:rPr>
              <a:t>be a domestic corporation; have only allowable shareholders, including individuals,</a:t>
            </a:r>
          </a:p>
          <a:p>
            <a:pPr marL="0" indent="0">
              <a:lnSpc>
                <a:spcPct val="125000"/>
              </a:lnSpc>
              <a:buNone/>
            </a:pPr>
            <a:r>
              <a:rPr lang="en-US" sz="1200" dirty="0">
                <a:effectLst/>
                <a:latin typeface="+mn-lt"/>
                <a:ea typeface="Times New Roman" panose="02020603050405020304" pitchFamily="18" charset="0"/>
              </a:rPr>
              <a:t>certain trusts and estates; not include partnerships, corporations or non-resident alien</a:t>
            </a:r>
          </a:p>
          <a:p>
            <a:pPr marL="0" indent="0">
              <a:lnSpc>
                <a:spcPct val="125000"/>
              </a:lnSpc>
              <a:buNone/>
            </a:pPr>
            <a:r>
              <a:rPr lang="en-US" sz="1200" dirty="0">
                <a:effectLst/>
                <a:latin typeface="+mn-lt"/>
                <a:ea typeface="Times New Roman" panose="02020603050405020304" pitchFamily="18" charset="0"/>
              </a:rPr>
              <a:t>shareholders; have no more than 100 shareholders; have one class of stock; not be an</a:t>
            </a:r>
          </a:p>
          <a:p>
            <a:pPr marL="0" indent="0">
              <a:lnSpc>
                <a:spcPct val="125000"/>
              </a:lnSpc>
              <a:buNone/>
            </a:pPr>
            <a:r>
              <a:rPr lang="en-US" sz="1200" dirty="0">
                <a:effectLst/>
                <a:latin typeface="+mn-lt"/>
                <a:ea typeface="Times New Roman" panose="02020603050405020304" pitchFamily="18" charset="0"/>
              </a:rPr>
              <a:t>ineligible corporation (i.e., certain financial institutions, insurance companies and</a:t>
            </a:r>
          </a:p>
          <a:p>
            <a:pPr marL="0" indent="0">
              <a:lnSpc>
                <a:spcPct val="125000"/>
              </a:lnSpc>
              <a:buNone/>
            </a:pPr>
            <a:r>
              <a:rPr lang="en-US" sz="1200" dirty="0">
                <a:effectLst/>
                <a:latin typeface="+mn-lt"/>
                <a:ea typeface="Times New Roman" panose="02020603050405020304" pitchFamily="18" charset="0"/>
              </a:rPr>
              <a:t>domestic international sales corporations) [38].</a:t>
            </a:r>
          </a:p>
          <a:p>
            <a:pPr marL="0" indent="0">
              <a:lnSpc>
                <a:spcPct val="125000"/>
              </a:lnSpc>
              <a:buNone/>
            </a:pPr>
            <a:r>
              <a:rPr lang="en-US" sz="1600" dirty="0">
                <a:effectLst/>
                <a:latin typeface="+mn-lt"/>
                <a:ea typeface="Times New Roman" panose="02020603050405020304" pitchFamily="18" charset="0"/>
              </a:rPr>
              <a:t>As for a general partnership is the most informal partnership structure. In many states, a general partnership is formed whenever two or more people start doing business together, and no formal registration is required. In a general partnership, the owners are personally liable for the debts of the business. Profits, liability and management responsibilities are shared equally among the partners unless otherwise specified in a partnership agreement. A limited partnership, or LP, is a more complex business structure. An LP is composed of general partners and limited partners. Limited partners are passive</a:t>
            </a:r>
          </a:p>
          <a:p>
            <a:pPr marL="0" indent="0">
              <a:lnSpc>
                <a:spcPct val="125000"/>
              </a:lnSpc>
              <a:buNone/>
            </a:pPr>
            <a:r>
              <a:rPr lang="en-US" sz="1600" dirty="0">
                <a:effectLst/>
                <a:latin typeface="+mn-lt"/>
                <a:ea typeface="Times New Roman" panose="02020603050405020304" pitchFamily="18" charset="0"/>
              </a:rPr>
              <a:t>investors who may provide startup capital and receive profits from the business, but they do not have a say in how the partnership is managed. </a:t>
            </a:r>
            <a:endParaRPr lang="ru-RU" sz="1400" dirty="0">
              <a:latin typeface="+mn-lt"/>
            </a:endParaRPr>
          </a:p>
        </p:txBody>
      </p:sp>
    </p:spTree>
    <p:extLst>
      <p:ext uri="{BB962C8B-B14F-4D97-AF65-F5344CB8AC3E}">
        <p14:creationId xmlns:p14="http://schemas.microsoft.com/office/powerpoint/2010/main" val="23343525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07504" y="58316"/>
            <a:ext cx="8928992" cy="6741368"/>
          </a:xfrm>
        </p:spPr>
        <p:txBody>
          <a:bodyPr>
            <a:noAutofit/>
          </a:bodyPr>
          <a:lstStyle/>
          <a:p>
            <a:pPr marL="0" indent="0">
              <a:lnSpc>
                <a:spcPct val="125000"/>
              </a:lnSpc>
              <a:buNone/>
            </a:pPr>
            <a:r>
              <a:rPr lang="en-US" sz="1600" dirty="0">
                <a:effectLst/>
                <a:latin typeface="+mn-lt"/>
                <a:ea typeface="Times New Roman" panose="02020603050405020304" pitchFamily="18" charset="0"/>
              </a:rPr>
              <a:t>The general partners are responsible for making management decisions. An LP must have at least one general partner and one limited partner, and some states may limit how many limited partners an LP may have. General partners in an LP remain personally liable for the debts of the partnership, but limited partners are not liable. As a result, limited partners must be careful to not involve themselves in management decisions or they may be treated as general partners and will be liable for the debts of the business.</a:t>
            </a:r>
          </a:p>
          <a:p>
            <a:pPr marL="0" indent="0">
              <a:lnSpc>
                <a:spcPct val="125000"/>
              </a:lnSpc>
              <a:buNone/>
            </a:pPr>
            <a:r>
              <a:rPr lang="en-US" sz="1600" dirty="0">
                <a:effectLst/>
                <a:latin typeface="+mn-lt"/>
                <a:ea typeface="Times New Roman" panose="02020603050405020304" pitchFamily="18" charset="0"/>
              </a:rPr>
              <a:t>In a limited liability partnership, or LLP, every partner may act as a general partner and a limited partner. All partners in an LLC are allowed to participate in the management of the business, and no partner is liable for its debts. LPs can be formed by anyone, but in many states, LLPs can only be formed by professionals, such as lawyers and doctors, to help limit malpractice liability.</a:t>
            </a:r>
          </a:p>
          <a:p>
            <a:pPr marL="0" indent="0">
              <a:lnSpc>
                <a:spcPct val="125000"/>
              </a:lnSpc>
              <a:buNone/>
            </a:pPr>
            <a:r>
              <a:rPr lang="en-US" sz="1600" dirty="0">
                <a:effectLst/>
                <a:latin typeface="+mn-lt"/>
                <a:ea typeface="Times New Roman" panose="02020603050405020304" pitchFamily="18" charset="0"/>
              </a:rPr>
              <a:t>All partnerships are considered “pass through” entities by the Internal Revenue Service. This means that the partnership does not pay business taxes on its income; instead, the partners report the business income on their personal taxes. Depending on the type of partnership, the income may be treated differently by the IRS. General partners report partnership profits as earned income, while limited partners generally report profits as dividend income. Another important difference is that limited partnership interests are considered securities, which is not the case with a general partnership or LLP. As a result, different tax consequences may arise when selling an ownership interest as a limited or general partner [54].</a:t>
            </a:r>
            <a:endParaRPr lang="ru-RU" sz="1400" dirty="0">
              <a:latin typeface="+mn-lt"/>
            </a:endParaRPr>
          </a:p>
        </p:txBody>
      </p:sp>
    </p:spTree>
    <p:extLst>
      <p:ext uri="{BB962C8B-B14F-4D97-AF65-F5344CB8AC3E}">
        <p14:creationId xmlns:p14="http://schemas.microsoft.com/office/powerpoint/2010/main" val="15837041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07504" y="58316"/>
            <a:ext cx="8928992" cy="6741368"/>
          </a:xfrm>
        </p:spPr>
        <p:txBody>
          <a:bodyPr>
            <a:noAutofit/>
          </a:bodyPr>
          <a:lstStyle/>
          <a:p>
            <a:pPr marL="0" indent="0">
              <a:lnSpc>
                <a:spcPct val="125000"/>
              </a:lnSpc>
              <a:buNone/>
            </a:pPr>
            <a:r>
              <a:rPr lang="en-US" sz="1600" dirty="0">
                <a:effectLst/>
                <a:latin typeface="+mn-lt"/>
                <a:ea typeface="Times New Roman" panose="02020603050405020304" pitchFamily="18" charset="0"/>
              </a:rPr>
              <a:t>The general partners are responsible for making management decisions. An LP must have at least one general partner and one limited partner, and some states may limit how many limited partners an LP may have. General partners in an LP remain personally liable for the debts of the partnership, but limited partners are not liable. As a result, limited partners must be careful to not involve themselves in management decisions or they may be treated as general partners and will be liable for the debts of the business.</a:t>
            </a:r>
          </a:p>
          <a:p>
            <a:pPr marL="0" indent="0">
              <a:lnSpc>
                <a:spcPct val="125000"/>
              </a:lnSpc>
              <a:buNone/>
            </a:pPr>
            <a:r>
              <a:rPr lang="en-US" sz="1600" dirty="0">
                <a:effectLst/>
                <a:latin typeface="+mn-lt"/>
                <a:ea typeface="Times New Roman" panose="02020603050405020304" pitchFamily="18" charset="0"/>
              </a:rPr>
              <a:t>In a limited liability partnership, or LLP, every partner may act as a general partner and a limited partner. All partners in an LLC are allowed to participate in the management of the business, and no partner is liable for its debts. LPs can be formed by anyone, but in many states, LLPs can only be formed by professionals, such as lawyers and doctors, to help limit malpractice liability.</a:t>
            </a:r>
          </a:p>
          <a:p>
            <a:pPr marL="0" indent="0">
              <a:lnSpc>
                <a:spcPct val="125000"/>
              </a:lnSpc>
              <a:buNone/>
            </a:pPr>
            <a:r>
              <a:rPr lang="en-US" sz="1600" dirty="0">
                <a:effectLst/>
                <a:latin typeface="+mn-lt"/>
                <a:ea typeface="Times New Roman" panose="02020603050405020304" pitchFamily="18" charset="0"/>
              </a:rPr>
              <a:t>All partnerships are considered “pass through” entities by the Internal Revenue Service. This means that the partnership does not pay business taxes on its income; instead, the partners report the business income on their personal taxes. Depending on the type of partnership, the income may be treated differently by the IRS. General partners report partnership profits as earned income, while limited partners generally report profits as dividend income. Another important difference is that limited partnership interests are considered securities, which is not the case with a general partnership or LLP. As a result, different tax consequences may arise when selling an ownership interest as a limited or general partner [54].</a:t>
            </a:r>
            <a:endParaRPr lang="ru-RU" sz="1400" dirty="0">
              <a:latin typeface="+mn-lt"/>
            </a:endParaRPr>
          </a:p>
        </p:txBody>
      </p:sp>
    </p:spTree>
    <p:extLst>
      <p:ext uri="{BB962C8B-B14F-4D97-AF65-F5344CB8AC3E}">
        <p14:creationId xmlns:p14="http://schemas.microsoft.com/office/powerpoint/2010/main" val="6622550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a:extLst>
              <a:ext uri="{FF2B5EF4-FFF2-40B4-BE49-F238E27FC236}">
                <a16:creationId xmlns:a16="http://schemas.microsoft.com/office/drawing/2014/main" id="{6EE011FC-671C-E4EF-7481-C841FBDD944C}"/>
              </a:ext>
            </a:extLst>
          </p:cNvPr>
          <p:cNvPicPr>
            <a:picLocks noChangeAspect="1"/>
          </p:cNvPicPr>
          <p:nvPr/>
        </p:nvPicPr>
        <p:blipFill>
          <a:blip r:embed="rId2"/>
          <a:stretch>
            <a:fillRect/>
          </a:stretch>
        </p:blipFill>
        <p:spPr>
          <a:xfrm>
            <a:off x="1376362" y="138112"/>
            <a:ext cx="6391275" cy="6581775"/>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a:extLst>
              <a:ext uri="{FF2B5EF4-FFF2-40B4-BE49-F238E27FC236}">
                <a16:creationId xmlns:a16="http://schemas.microsoft.com/office/drawing/2014/main" id="{ABB2B356-9D10-9C3B-1BA0-6E126924B091}"/>
              </a:ext>
            </a:extLst>
          </p:cNvPr>
          <p:cNvPicPr>
            <a:picLocks noChangeAspect="1"/>
          </p:cNvPicPr>
          <p:nvPr/>
        </p:nvPicPr>
        <p:blipFill>
          <a:blip r:embed="rId2"/>
          <a:stretch>
            <a:fillRect/>
          </a:stretch>
        </p:blipFill>
        <p:spPr>
          <a:xfrm>
            <a:off x="1447800" y="985837"/>
            <a:ext cx="6248400" cy="4886325"/>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6072230"/>
          </a:xfrm>
        </p:spPr>
        <p:txBody>
          <a:bodyPr>
            <a:normAutofit/>
          </a:bodyPr>
          <a:lstStyle/>
          <a:p>
            <a:pPr marL="36576" indent="0">
              <a:buNone/>
            </a:pPr>
            <a:br>
              <a:rPr lang="en-US" dirty="0"/>
            </a:br>
            <a:endParaRPr lang="ru-RU" dirty="0"/>
          </a:p>
        </p:txBody>
      </p:sp>
      <p:pic>
        <p:nvPicPr>
          <p:cNvPr id="4" name="Рисунок 3">
            <a:extLst>
              <a:ext uri="{FF2B5EF4-FFF2-40B4-BE49-F238E27FC236}">
                <a16:creationId xmlns:a16="http://schemas.microsoft.com/office/drawing/2014/main" id="{8B2351A3-A961-2DF5-12E5-CE33EBDFA758}"/>
              </a:ext>
            </a:extLst>
          </p:cNvPr>
          <p:cNvPicPr>
            <a:picLocks noChangeAspect="1"/>
          </p:cNvPicPr>
          <p:nvPr/>
        </p:nvPicPr>
        <p:blipFill>
          <a:blip r:embed="rId2"/>
          <a:stretch>
            <a:fillRect/>
          </a:stretch>
        </p:blipFill>
        <p:spPr>
          <a:xfrm>
            <a:off x="1462087" y="504825"/>
            <a:ext cx="6219825" cy="5848350"/>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Объект 5"/>
          <p:cNvPicPr>
            <a:picLocks noGrp="1" noChangeAspect="1"/>
          </p:cNvPicPr>
          <p:nvPr>
            <p:ph idx="1"/>
          </p:nvPr>
        </p:nvPicPr>
        <p:blipFill>
          <a:blip r:embed="rId2"/>
          <a:stretch>
            <a:fillRect/>
          </a:stretch>
        </p:blipFill>
        <p:spPr>
          <a:xfrm>
            <a:off x="0" y="31282"/>
            <a:ext cx="9144000" cy="6826718"/>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1142984"/>
            <a:ext cx="7467600" cy="1143000"/>
          </a:xfrm>
        </p:spPr>
        <p:txBody>
          <a:bodyPr>
            <a:normAutofit fontScale="90000"/>
          </a:bodyPr>
          <a:lstStyle/>
          <a:p>
            <a:r>
              <a:rPr lang="ru-RU" b="1" i="1" dirty="0" err="1">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Практичне</a:t>
            </a:r>
            <a:r>
              <a:rPr lang="ru-RU"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ru-RU" b="1" i="1" dirty="0" err="1">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заняття</a:t>
            </a:r>
            <a:r>
              <a:rPr lang="ru-RU"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en-US"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4</a:t>
            </a:r>
            <a:r>
              <a:rPr lang="ru-RU"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(2 год.)</a:t>
            </a:r>
          </a:p>
        </p:txBody>
      </p:sp>
      <p:sp>
        <p:nvSpPr>
          <p:cNvPr id="3" name="Содержимое 2"/>
          <p:cNvSpPr>
            <a:spLocks noGrp="1"/>
          </p:cNvSpPr>
          <p:nvPr>
            <p:ph idx="1"/>
          </p:nvPr>
        </p:nvSpPr>
        <p:spPr>
          <a:xfrm>
            <a:off x="482934" y="3789040"/>
            <a:ext cx="8178132" cy="2114552"/>
          </a:xfrm>
        </p:spPr>
        <p:txBody>
          <a:bodyPr>
            <a:noAutofit/>
          </a:bodyPr>
          <a:lstStyle/>
          <a:p>
            <a:pPr marL="0" indent="0">
              <a:lnSpc>
                <a:spcPct val="115000"/>
              </a:lnSpc>
              <a:spcAft>
                <a:spcPts val="1000"/>
              </a:spcAft>
              <a:buNone/>
            </a:pPr>
            <a:r>
              <a:rPr lang="en-US" sz="2800" b="1" dirty="0">
                <a:effectLst/>
                <a:latin typeface="+mn-lt"/>
                <a:ea typeface="Times New Roman" panose="02020603050405020304" pitchFamily="18" charset="0"/>
                <a:cs typeface="Times New Roman" panose="02020603050405020304" pitchFamily="18" charset="0"/>
              </a:rPr>
              <a:t>Topic «The </a:t>
            </a:r>
            <a:r>
              <a:rPr lang="en-US" sz="2800" b="1" dirty="0" err="1">
                <a:effectLst/>
                <a:latin typeface="+mn-lt"/>
                <a:ea typeface="Times New Roman" panose="02020603050405020304" pitchFamily="18" charset="0"/>
                <a:cs typeface="Times New Roman" panose="02020603050405020304" pitchFamily="18" charset="0"/>
              </a:rPr>
              <a:t>Organisation</a:t>
            </a:r>
            <a:r>
              <a:rPr lang="en-US" sz="2800" b="1" dirty="0">
                <a:effectLst/>
                <a:latin typeface="+mn-lt"/>
                <a:ea typeface="Times New Roman" panose="02020603050405020304" pitchFamily="18" charset="0"/>
                <a:cs typeface="Times New Roman" panose="02020603050405020304" pitchFamily="18" charset="0"/>
              </a:rPr>
              <a:t> of Business . The two essential ways of adaptation the feeding regime. Direct and Reported speech. » Grammar revision</a:t>
            </a:r>
            <a:endParaRPr lang="ru-RU" sz="2800" b="1" dirty="0">
              <a:ln w="19050">
                <a:solidFill>
                  <a:schemeClr val="tx2">
                    <a:tint val="1000"/>
                  </a:schemeClr>
                </a:solidFill>
                <a:prstDash val="solid"/>
              </a:ln>
              <a:effectLst>
                <a:outerShdw blurRad="50000" dist="50800" dir="7500000" algn="tl">
                  <a:srgbClr val="000000">
                    <a:shade val="5000"/>
                    <a:alpha val="35000"/>
                  </a:srgbClr>
                </a:outerShdw>
              </a:effectLst>
              <a:latin typeface="+mn-l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Objectives:</a:t>
            </a:r>
            <a:endParaRPr lang="ru-RU" dirty="0"/>
          </a:p>
        </p:txBody>
      </p:sp>
      <p:sp>
        <p:nvSpPr>
          <p:cNvPr id="3" name="Содержимое 2"/>
          <p:cNvSpPr>
            <a:spLocks noGrp="1"/>
          </p:cNvSpPr>
          <p:nvPr>
            <p:ph idx="1"/>
          </p:nvPr>
        </p:nvSpPr>
        <p:spPr/>
        <p:txBody>
          <a:bodyPr>
            <a:normAutofit fontScale="62500" lnSpcReduction="20000"/>
          </a:bodyPr>
          <a:lstStyle/>
          <a:p>
            <a:pPr>
              <a:lnSpc>
                <a:spcPct val="115000"/>
              </a:lnSpc>
              <a:spcAft>
                <a:spcPts val="1000"/>
              </a:spcAft>
              <a:tabLst>
                <a:tab pos="180340" algn="l"/>
              </a:tabLst>
            </a:pPr>
            <a:r>
              <a:rPr lang="en-US" sz="2900" dirty="0">
                <a:effectLst/>
                <a:latin typeface="+mn-lt"/>
                <a:ea typeface="Times New Roman" panose="02020603050405020304" pitchFamily="18" charset="0"/>
                <a:cs typeface="Times New Roman" panose="02020603050405020304" pitchFamily="18" charset="0"/>
              </a:rPr>
              <a:t>-	to learn new vocabulary;</a:t>
            </a:r>
            <a:endParaRPr lang="uk-UA" sz="2900" dirty="0">
              <a:effectLst/>
              <a:latin typeface="+mn-lt"/>
              <a:ea typeface="Times New Roman" panose="02020603050405020304" pitchFamily="18" charset="0"/>
              <a:cs typeface="Times New Roman" panose="02020603050405020304" pitchFamily="18" charset="0"/>
            </a:endParaRPr>
          </a:p>
          <a:p>
            <a:pPr>
              <a:lnSpc>
                <a:spcPct val="115000"/>
              </a:lnSpc>
              <a:spcAft>
                <a:spcPts val="1000"/>
              </a:spcAft>
              <a:tabLst>
                <a:tab pos="180340" algn="l"/>
              </a:tabLst>
            </a:pPr>
            <a:r>
              <a:rPr lang="en-US" sz="2900" dirty="0">
                <a:effectLst/>
                <a:latin typeface="+mn-lt"/>
                <a:ea typeface="Times New Roman" panose="02020603050405020304" pitchFamily="18" charset="0"/>
                <a:cs typeface="Times New Roman" panose="02020603050405020304" pitchFamily="18" charset="0"/>
              </a:rPr>
              <a:t> -   to practice grammar structures;</a:t>
            </a:r>
            <a:endParaRPr lang="uk-UA" sz="2900" dirty="0">
              <a:effectLst/>
              <a:latin typeface="+mn-lt"/>
              <a:ea typeface="Times New Roman" panose="02020603050405020304" pitchFamily="18" charset="0"/>
              <a:cs typeface="Times New Roman" panose="02020603050405020304" pitchFamily="18" charset="0"/>
            </a:endParaRPr>
          </a:p>
          <a:p>
            <a:pPr>
              <a:lnSpc>
                <a:spcPct val="115000"/>
              </a:lnSpc>
              <a:spcAft>
                <a:spcPts val="1000"/>
              </a:spcAft>
              <a:tabLst>
                <a:tab pos="180340" algn="l"/>
              </a:tabLst>
            </a:pPr>
            <a:r>
              <a:rPr lang="en-US" sz="2900" dirty="0">
                <a:effectLst/>
                <a:latin typeface="+mn-lt"/>
                <a:ea typeface="Times New Roman" panose="02020603050405020304" pitchFamily="18" charset="0"/>
                <a:cs typeface="Times New Roman" panose="02020603050405020304" pitchFamily="18" charset="0"/>
              </a:rPr>
              <a:t>-	to enable </a:t>
            </a:r>
            <a:r>
              <a:rPr lang="en-US" sz="2900" dirty="0" err="1">
                <a:effectLst/>
                <a:latin typeface="+mn-lt"/>
                <a:ea typeface="Times New Roman" panose="02020603050405020304" pitchFamily="18" charset="0"/>
                <a:cs typeface="Times New Roman" panose="02020603050405020304" pitchFamily="18" charset="0"/>
              </a:rPr>
              <a:t>st’s</a:t>
            </a:r>
            <a:r>
              <a:rPr lang="en-US" sz="2900" dirty="0">
                <a:effectLst/>
                <a:latin typeface="+mn-lt"/>
                <a:ea typeface="Times New Roman" panose="02020603050405020304" pitchFamily="18" charset="0"/>
                <a:cs typeface="Times New Roman" panose="02020603050405020304" pitchFamily="18" charset="0"/>
              </a:rPr>
              <a:t> to talk and write on the topic;</a:t>
            </a:r>
            <a:endParaRPr lang="uk-UA" sz="2900" dirty="0">
              <a:effectLst/>
              <a:latin typeface="+mn-lt"/>
              <a:ea typeface="Times New Roman" panose="02020603050405020304" pitchFamily="18" charset="0"/>
              <a:cs typeface="Times New Roman" panose="02020603050405020304" pitchFamily="18" charset="0"/>
            </a:endParaRPr>
          </a:p>
          <a:p>
            <a:pPr>
              <a:lnSpc>
                <a:spcPct val="115000"/>
              </a:lnSpc>
              <a:spcAft>
                <a:spcPts val="1000"/>
              </a:spcAft>
              <a:tabLst>
                <a:tab pos="180340" algn="l"/>
              </a:tabLst>
            </a:pPr>
            <a:r>
              <a:rPr lang="en-US" sz="2900" dirty="0">
                <a:effectLst/>
                <a:latin typeface="+mn-lt"/>
                <a:ea typeface="Times New Roman" panose="02020603050405020304" pitchFamily="18" charset="0"/>
                <a:cs typeface="Times New Roman" panose="02020603050405020304" pitchFamily="18" charset="0"/>
              </a:rPr>
              <a:t>-	to </a:t>
            </a:r>
            <a:r>
              <a:rPr lang="en-US" sz="2900" dirty="0" err="1">
                <a:effectLst/>
                <a:latin typeface="+mn-lt"/>
                <a:ea typeface="Times New Roman" panose="02020603050405020304" pitchFamily="18" charset="0"/>
                <a:cs typeface="Times New Roman" panose="02020603050405020304" pitchFamily="18" charset="0"/>
              </a:rPr>
              <a:t>instil</a:t>
            </a:r>
            <a:r>
              <a:rPr lang="en-US" sz="2900" dirty="0">
                <a:effectLst/>
                <a:latin typeface="+mn-lt"/>
                <a:ea typeface="Times New Roman" panose="02020603050405020304" pitchFamily="18" charset="0"/>
                <a:cs typeface="Times New Roman" panose="02020603050405020304" pitchFamily="18" charset="0"/>
              </a:rPr>
              <a:t> the idea that learning languages is necessary and essential;</a:t>
            </a:r>
            <a:endParaRPr lang="uk-UA" sz="2900" dirty="0">
              <a:effectLst/>
              <a:latin typeface="+mn-lt"/>
              <a:ea typeface="Times New Roman" panose="02020603050405020304" pitchFamily="18" charset="0"/>
              <a:cs typeface="Times New Roman" panose="02020603050405020304" pitchFamily="18" charset="0"/>
            </a:endParaRPr>
          </a:p>
          <a:p>
            <a:pPr>
              <a:lnSpc>
                <a:spcPct val="115000"/>
              </a:lnSpc>
              <a:spcAft>
                <a:spcPts val="1000"/>
              </a:spcAft>
              <a:tabLst>
                <a:tab pos="180340" algn="l"/>
              </a:tabLst>
            </a:pPr>
            <a:r>
              <a:rPr lang="en-US" sz="2900" dirty="0">
                <a:effectLst/>
                <a:latin typeface="+mn-lt"/>
                <a:ea typeface="Times New Roman" panose="02020603050405020304" pitchFamily="18" charset="0"/>
                <a:cs typeface="Times New Roman" panose="02020603050405020304" pitchFamily="18" charset="0"/>
              </a:rPr>
              <a:t>-	to encourage </a:t>
            </a:r>
            <a:r>
              <a:rPr lang="en-US" sz="2900" dirty="0" err="1">
                <a:effectLst/>
                <a:latin typeface="+mn-lt"/>
                <a:ea typeface="Times New Roman" panose="02020603050405020304" pitchFamily="18" charset="0"/>
                <a:cs typeface="Times New Roman" panose="02020603050405020304" pitchFamily="18" charset="0"/>
              </a:rPr>
              <a:t>st’s</a:t>
            </a:r>
            <a:r>
              <a:rPr lang="en-US" sz="2900" dirty="0">
                <a:effectLst/>
                <a:latin typeface="+mn-lt"/>
                <a:ea typeface="Times New Roman" panose="02020603050405020304" pitchFamily="18" charset="0"/>
                <a:cs typeface="Times New Roman" panose="02020603050405020304" pitchFamily="18" charset="0"/>
              </a:rPr>
              <a:t> to go on learning English at the next level;</a:t>
            </a:r>
            <a:endParaRPr lang="uk-UA" sz="2900" dirty="0">
              <a:effectLst/>
              <a:latin typeface="+mn-lt"/>
              <a:ea typeface="Times New Roman" panose="02020603050405020304" pitchFamily="18" charset="0"/>
              <a:cs typeface="Times New Roman" panose="02020603050405020304" pitchFamily="18" charset="0"/>
            </a:endParaRPr>
          </a:p>
          <a:p>
            <a:pPr>
              <a:lnSpc>
                <a:spcPct val="115000"/>
              </a:lnSpc>
              <a:spcAft>
                <a:spcPts val="1000"/>
              </a:spcAft>
              <a:tabLst>
                <a:tab pos="180340" algn="l"/>
              </a:tabLst>
            </a:pPr>
            <a:r>
              <a:rPr lang="en-US" sz="2900" dirty="0">
                <a:effectLst/>
                <a:latin typeface="+mn-lt"/>
                <a:ea typeface="Times New Roman" panose="02020603050405020304" pitchFamily="18" charset="0"/>
                <a:cs typeface="Times New Roman" panose="02020603050405020304" pitchFamily="18" charset="0"/>
              </a:rPr>
              <a:t>-	to lay the foundations for future study in terms to basic structures, lexis, language functions and basic study</a:t>
            </a:r>
            <a:endParaRPr lang="uk-UA" sz="2900" dirty="0">
              <a:effectLst/>
              <a:latin typeface="+mn-lt"/>
              <a:ea typeface="Times New Roman" panose="02020603050405020304" pitchFamily="18" charset="0"/>
              <a:cs typeface="Times New Roman" panose="02020603050405020304" pitchFamily="18" charset="0"/>
            </a:endParaRPr>
          </a:p>
          <a:p>
            <a:pPr>
              <a:buFontTx/>
              <a:buChar char="-"/>
            </a:pPr>
            <a:endParaRPr lang="ru-RU" dirty="0">
              <a:latin typeface="+mn-l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Plan:</a:t>
            </a:r>
            <a:endParaRPr lang="ru-RU" dirty="0"/>
          </a:p>
        </p:txBody>
      </p:sp>
      <p:sp>
        <p:nvSpPr>
          <p:cNvPr id="3" name="Содержимое 2"/>
          <p:cNvSpPr>
            <a:spLocks noGrp="1"/>
          </p:cNvSpPr>
          <p:nvPr>
            <p:ph idx="1"/>
          </p:nvPr>
        </p:nvSpPr>
        <p:spPr>
          <a:xfrm>
            <a:off x="457200" y="1600200"/>
            <a:ext cx="8329642" cy="5114948"/>
          </a:xfrm>
        </p:spPr>
        <p:txBody>
          <a:bodyPr>
            <a:normAutofit/>
          </a:bodyPr>
          <a:lstStyle/>
          <a:p>
            <a:pPr marL="342900" lvl="0" indent="-342900">
              <a:lnSpc>
                <a:spcPct val="115000"/>
              </a:lnSpc>
              <a:buFont typeface="+mj-lt"/>
              <a:buAutoNum type="arabicPeriod"/>
            </a:pPr>
            <a:r>
              <a:rPr lang="en-US" sz="1600" dirty="0">
                <a:effectLst/>
                <a:latin typeface="+mn-lt"/>
                <a:ea typeface="Times New Roman" panose="02020603050405020304" pitchFamily="18" charset="0"/>
                <a:cs typeface="Times New Roman" panose="02020603050405020304" pitchFamily="18" charset="0"/>
              </a:rPr>
              <a:t>Vocabulary activity.</a:t>
            </a:r>
            <a:endParaRPr lang="uk-UA" sz="16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buFont typeface="+mj-lt"/>
              <a:buAutoNum type="arabicPeriod"/>
              <a:tabLst>
                <a:tab pos="180340" algn="l"/>
              </a:tabLst>
            </a:pPr>
            <a:r>
              <a:rPr lang="en-US" sz="1600" dirty="0">
                <a:effectLst/>
                <a:latin typeface="+mn-lt"/>
                <a:ea typeface="Times New Roman" panose="02020603050405020304" pitchFamily="18" charset="0"/>
                <a:cs typeface="Times New Roman" panose="02020603050405020304" pitchFamily="18" charset="0"/>
              </a:rPr>
              <a:t>Discussing of the Tourism. Present Perfect Continuous.»  Grammar revision</a:t>
            </a:r>
            <a:endParaRPr lang="uk-UA" sz="16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buFont typeface="+mj-lt"/>
              <a:buAutoNum type="arabicPeriod"/>
            </a:pPr>
            <a:r>
              <a:rPr lang="en-US" sz="1600" dirty="0">
                <a:effectLst/>
                <a:latin typeface="+mn-lt"/>
                <a:ea typeface="Times New Roman" panose="02020603050405020304" pitchFamily="18" charset="0"/>
                <a:cs typeface="Times New Roman" panose="02020603050405020304" pitchFamily="18" charset="0"/>
              </a:rPr>
              <a:t>Listening, reading, writing, speaking.</a:t>
            </a:r>
            <a:endParaRPr lang="uk-UA" sz="16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buFont typeface="+mj-lt"/>
              <a:buAutoNum type="arabicPeriod"/>
            </a:pPr>
            <a:r>
              <a:rPr lang="en-US" sz="1600" dirty="0">
                <a:effectLst/>
                <a:latin typeface="+mn-lt"/>
                <a:ea typeface="Times New Roman" panose="02020603050405020304" pitchFamily="18" charset="0"/>
                <a:cs typeface="Times New Roman" panose="02020603050405020304" pitchFamily="18" charset="0"/>
              </a:rPr>
              <a:t>Grammar activity.</a:t>
            </a:r>
            <a:endParaRPr lang="uk-UA" sz="16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Font typeface="+mj-lt"/>
              <a:buAutoNum type="arabicPeriod"/>
            </a:pPr>
            <a:r>
              <a:rPr lang="en-US" sz="1600" dirty="0">
                <a:effectLst/>
                <a:latin typeface="+mn-lt"/>
                <a:ea typeface="Times New Roman" panose="02020603050405020304" pitchFamily="18" charset="0"/>
                <a:cs typeface="Times New Roman" panose="02020603050405020304" pitchFamily="18" charset="0"/>
              </a:rPr>
              <a:t>Communicative activities :</a:t>
            </a:r>
            <a:br>
              <a:rPr lang="en-US" sz="1600" dirty="0">
                <a:effectLst/>
                <a:latin typeface="+mn-lt"/>
                <a:ea typeface="Times New Roman" panose="02020603050405020304" pitchFamily="18" charset="0"/>
                <a:cs typeface="Times New Roman" panose="02020603050405020304" pitchFamily="18" charset="0"/>
              </a:rPr>
            </a:br>
            <a:r>
              <a:rPr lang="en-US" sz="1600" dirty="0">
                <a:effectLst/>
                <a:latin typeface="+mn-lt"/>
                <a:ea typeface="Times New Roman" panose="02020603050405020304" pitchFamily="18" charset="0"/>
                <a:cs typeface="Times New Roman" panose="02020603050405020304" pitchFamily="18" charset="0"/>
              </a:rPr>
              <a:t>        Task 1. Give the English equivalents the following words and word combinations.</a:t>
            </a:r>
            <a:br>
              <a:rPr lang="en-US" sz="1600" dirty="0">
                <a:effectLst/>
                <a:latin typeface="+mn-lt"/>
                <a:ea typeface="Times New Roman" panose="02020603050405020304" pitchFamily="18" charset="0"/>
                <a:cs typeface="Times New Roman" panose="02020603050405020304" pitchFamily="18" charset="0"/>
              </a:rPr>
            </a:br>
            <a:r>
              <a:rPr lang="en-US" sz="1600" dirty="0">
                <a:effectLst/>
                <a:latin typeface="+mn-lt"/>
                <a:ea typeface="Times New Roman" panose="02020603050405020304" pitchFamily="18" charset="0"/>
                <a:cs typeface="Times New Roman" panose="02020603050405020304" pitchFamily="18" charset="0"/>
              </a:rPr>
              <a:t>         Task 2. Answer the questions to the text.</a:t>
            </a:r>
            <a:br>
              <a:rPr lang="en-US" sz="1600" dirty="0">
                <a:effectLst/>
                <a:latin typeface="+mn-lt"/>
                <a:ea typeface="Times New Roman" panose="02020603050405020304" pitchFamily="18" charset="0"/>
                <a:cs typeface="Times New Roman" panose="02020603050405020304" pitchFamily="18" charset="0"/>
              </a:rPr>
            </a:br>
            <a:r>
              <a:rPr lang="en-US" sz="1600" dirty="0">
                <a:effectLst/>
                <a:latin typeface="+mn-lt"/>
                <a:ea typeface="Times New Roman" panose="02020603050405020304" pitchFamily="18" charset="0"/>
                <a:cs typeface="Times New Roman" panose="02020603050405020304" pitchFamily="18" charset="0"/>
              </a:rPr>
              <a:t>         Task 3. Fill in the blanks with the necessary words from the active vocabulary. </a:t>
            </a:r>
            <a:br>
              <a:rPr lang="en-US" sz="1600" dirty="0">
                <a:effectLst/>
                <a:latin typeface="+mn-lt"/>
                <a:ea typeface="Times New Roman" panose="02020603050405020304" pitchFamily="18" charset="0"/>
                <a:cs typeface="Times New Roman" panose="02020603050405020304" pitchFamily="18" charset="0"/>
              </a:rPr>
            </a:br>
            <a:r>
              <a:rPr lang="en-US" sz="1600" dirty="0">
                <a:effectLst/>
                <a:latin typeface="+mn-lt"/>
                <a:ea typeface="Times New Roman" panose="02020603050405020304" pitchFamily="18" charset="0"/>
                <a:cs typeface="Times New Roman" panose="02020603050405020304" pitchFamily="18" charset="0"/>
              </a:rPr>
              <a:t>         Task 4. Complete the following sentences.</a:t>
            </a:r>
            <a:br>
              <a:rPr lang="en-US" sz="1600" dirty="0">
                <a:effectLst/>
                <a:latin typeface="+mn-lt"/>
                <a:ea typeface="Times New Roman" panose="02020603050405020304" pitchFamily="18" charset="0"/>
                <a:cs typeface="Times New Roman" panose="02020603050405020304" pitchFamily="18" charset="0"/>
              </a:rPr>
            </a:br>
            <a:r>
              <a:rPr lang="en-US" sz="1600" dirty="0">
                <a:effectLst/>
                <a:latin typeface="+mn-lt"/>
                <a:ea typeface="Times New Roman" panose="02020603050405020304" pitchFamily="18" charset="0"/>
                <a:cs typeface="Times New Roman" panose="02020603050405020304" pitchFamily="18" charset="0"/>
              </a:rPr>
              <a:t>         Task 5. Put in the right order. The underlined word is the beginning of the sentence.</a:t>
            </a:r>
            <a:br>
              <a:rPr lang="en-US" sz="1600" dirty="0">
                <a:effectLst/>
                <a:latin typeface="+mn-lt"/>
                <a:ea typeface="Times New Roman" panose="02020603050405020304" pitchFamily="18" charset="0"/>
                <a:cs typeface="Times New Roman" panose="02020603050405020304" pitchFamily="18" charset="0"/>
              </a:rPr>
            </a:br>
            <a:r>
              <a:rPr lang="en-US" sz="1600" dirty="0">
                <a:effectLst/>
                <a:latin typeface="+mn-lt"/>
                <a:ea typeface="Times New Roman" panose="02020603050405020304" pitchFamily="18" charset="0"/>
                <a:cs typeface="Times New Roman" panose="02020603050405020304" pitchFamily="18" charset="0"/>
              </a:rPr>
              <a:t>          Task 6. Translate the following sentences into English.</a:t>
            </a:r>
            <a:br>
              <a:rPr lang="en-US" sz="1600" dirty="0">
                <a:effectLst/>
                <a:latin typeface="+mn-lt"/>
                <a:ea typeface="Times New Roman" panose="02020603050405020304" pitchFamily="18" charset="0"/>
                <a:cs typeface="Times New Roman" panose="02020603050405020304" pitchFamily="18" charset="0"/>
              </a:rPr>
            </a:br>
            <a:r>
              <a:rPr lang="en-US" sz="1600" dirty="0">
                <a:effectLst/>
                <a:latin typeface="+mn-lt"/>
                <a:ea typeface="Times New Roman" panose="02020603050405020304" pitchFamily="18" charset="0"/>
                <a:cs typeface="Times New Roman" panose="02020603050405020304" pitchFamily="18" charset="0"/>
              </a:rPr>
              <a:t>Home task: Reading an additional text on the topic </a:t>
            </a:r>
            <a:endParaRPr lang="uk-UA" sz="1600" dirty="0">
              <a:effectLst/>
              <a:latin typeface="+mn-lt"/>
              <a:ea typeface="Times New Roman" panose="02020603050405020304" pitchFamily="18" charset="0"/>
              <a:cs typeface="Times New Roman" panose="02020603050405020304"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References:</a:t>
            </a:r>
            <a:endParaRPr lang="ru-RU" dirty="0"/>
          </a:p>
        </p:txBody>
      </p:sp>
      <p:sp>
        <p:nvSpPr>
          <p:cNvPr id="3" name="Содержимое 2"/>
          <p:cNvSpPr>
            <a:spLocks noGrp="1"/>
          </p:cNvSpPr>
          <p:nvPr>
            <p:ph idx="1"/>
          </p:nvPr>
        </p:nvSpPr>
        <p:spPr>
          <a:xfrm>
            <a:off x="179512" y="1196752"/>
            <a:ext cx="8856984" cy="5446958"/>
          </a:xfrm>
        </p:spPr>
        <p:txBody>
          <a:bodyPr>
            <a:noAutofit/>
          </a:bodyPr>
          <a:lstStyle/>
          <a:p>
            <a:pPr marL="342900" lvl="0" indent="-342900">
              <a:lnSpc>
                <a:spcPct val="115000"/>
              </a:lnSpc>
              <a:spcAft>
                <a:spcPts val="1000"/>
              </a:spcAft>
              <a:buSzPts val="1400"/>
              <a:buFont typeface="Times New Roman" panose="02020603050405020304" pitchFamily="18" charset="0"/>
              <a:buAutoNum type="arabicPeriod"/>
              <a:tabLst>
                <a:tab pos="1123315" algn="l"/>
              </a:tabLst>
            </a:pPr>
            <a:r>
              <a:rPr lang="en-US" sz="1200" dirty="0" err="1">
                <a:effectLst/>
                <a:latin typeface="+mn-lt"/>
                <a:ea typeface="Times New Roman" panose="02020603050405020304" pitchFamily="18" charset="0"/>
                <a:cs typeface="Times New Roman" panose="02020603050405020304" pitchFamily="18" charset="0"/>
              </a:rPr>
              <a:t>Волошина</a:t>
            </a:r>
            <a:r>
              <a:rPr lang="en-US" sz="1200" dirty="0">
                <a:effectLst/>
                <a:latin typeface="+mn-lt"/>
                <a:ea typeface="Times New Roman" panose="02020603050405020304" pitchFamily="18" charset="0"/>
                <a:cs typeface="Times New Roman" panose="02020603050405020304" pitchFamily="18" charset="0"/>
              </a:rPr>
              <a:t> О.В., English for Computer Science Students: </a:t>
            </a:r>
            <a:r>
              <a:rPr lang="en-US" sz="1200" dirty="0" err="1">
                <a:effectLst/>
                <a:latin typeface="+mn-lt"/>
                <a:ea typeface="Times New Roman" panose="02020603050405020304" pitchFamily="18" charset="0"/>
                <a:cs typeface="Times New Roman" panose="02020603050405020304" pitchFamily="18" charset="0"/>
              </a:rPr>
              <a:t>Методичні</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рекомендації</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для</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практичних</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занять</a:t>
            </a:r>
            <a:r>
              <a:rPr lang="en-US" sz="1200" dirty="0">
                <a:effectLst/>
                <a:latin typeface="+mn-lt"/>
                <a:ea typeface="Times New Roman" panose="02020603050405020304" pitchFamily="18" charset="0"/>
                <a:cs typeface="Times New Roman" panose="02020603050405020304" pitchFamily="18" charset="0"/>
              </a:rPr>
              <a:t> з </a:t>
            </a:r>
            <a:r>
              <a:rPr lang="en-US" sz="1200" dirty="0" err="1">
                <a:effectLst/>
                <a:latin typeface="+mn-lt"/>
                <a:ea typeface="Times New Roman" panose="02020603050405020304" pitchFamily="18" charset="0"/>
                <a:cs typeface="Times New Roman" panose="02020603050405020304" pitchFamily="18" charset="0"/>
              </a:rPr>
              <a:t>дисципліни</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Іноземна</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мова</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для</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студентів</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денної</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форми</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навчання</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першого</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бакалаврського</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освітнього</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рівня</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галузі</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знань</a:t>
            </a:r>
            <a:r>
              <a:rPr lang="en-US" sz="1200" dirty="0">
                <a:effectLst/>
                <a:latin typeface="+mn-lt"/>
                <a:ea typeface="Times New Roman" panose="02020603050405020304" pitchFamily="18" charset="0"/>
                <a:cs typeface="Times New Roman" panose="02020603050405020304" pitchFamily="18" charset="0"/>
              </a:rPr>
              <a:t> 12 «</a:t>
            </a:r>
            <a:r>
              <a:rPr lang="en-US" sz="1200" dirty="0" err="1">
                <a:effectLst/>
                <a:latin typeface="+mn-lt"/>
                <a:ea typeface="Times New Roman" panose="02020603050405020304" pitchFamily="18" charset="0"/>
                <a:cs typeface="Times New Roman" panose="02020603050405020304" pitchFamily="18" charset="0"/>
              </a:rPr>
              <a:t>Інформаційні</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технології</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спеціальності</a:t>
            </a:r>
            <a:r>
              <a:rPr lang="en-US" sz="1200" dirty="0">
                <a:effectLst/>
                <a:latin typeface="+mn-lt"/>
                <a:ea typeface="Times New Roman" panose="02020603050405020304" pitchFamily="18" charset="0"/>
                <a:cs typeface="Times New Roman" panose="02020603050405020304" pitchFamily="18" charset="0"/>
              </a:rPr>
              <a:t> 122 «</a:t>
            </a:r>
            <a:r>
              <a:rPr lang="en-US" sz="1200" dirty="0" err="1">
                <a:effectLst/>
                <a:latin typeface="+mn-lt"/>
                <a:ea typeface="Times New Roman" panose="02020603050405020304" pitchFamily="18" charset="0"/>
                <a:cs typeface="Times New Roman" panose="02020603050405020304" pitchFamily="18" charset="0"/>
              </a:rPr>
              <a:t>Комп’ютерні</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науки</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Вінниця</a:t>
            </a:r>
            <a:r>
              <a:rPr lang="en-US" sz="1200" dirty="0">
                <a:effectLst/>
                <a:latin typeface="+mn-lt"/>
                <a:ea typeface="Times New Roman" panose="02020603050405020304" pitchFamily="18" charset="0"/>
                <a:cs typeface="Times New Roman" panose="02020603050405020304" pitchFamily="18" charset="0"/>
              </a:rPr>
              <a:t>: ВНАУ, 2023. 73 </a:t>
            </a:r>
            <a:r>
              <a:rPr lang="en-US" sz="1200" dirty="0" err="1">
                <a:effectLst/>
                <a:latin typeface="+mn-lt"/>
                <a:ea typeface="Times New Roman" panose="02020603050405020304" pitchFamily="18" charset="0"/>
                <a:cs typeface="Times New Roman" panose="02020603050405020304" pitchFamily="18" charset="0"/>
              </a:rPr>
              <a:t>ст</a:t>
            </a:r>
            <a:r>
              <a:rPr lang="en-US" sz="1200" dirty="0">
                <a:effectLst/>
                <a:latin typeface="+mn-lt"/>
                <a:ea typeface="Times New Roman" panose="02020603050405020304" pitchFamily="18" charset="0"/>
                <a:cs typeface="Times New Roman" panose="02020603050405020304" pitchFamily="18" charset="0"/>
              </a:rPr>
              <a:t>.</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23315" algn="l"/>
              </a:tabLst>
            </a:pPr>
            <a:r>
              <a:rPr lang="ru-RU" sz="1200" dirty="0" err="1">
                <a:effectLst/>
                <a:latin typeface="+mn-lt"/>
                <a:ea typeface="Times New Roman" panose="02020603050405020304" pitchFamily="18" charset="0"/>
                <a:cs typeface="Times New Roman" panose="02020603050405020304" pitchFamily="18" charset="0"/>
              </a:rPr>
              <a:t>Кравець</a:t>
            </a:r>
            <a:r>
              <a:rPr lang="ru-RU" sz="1200" spc="5" dirty="0">
                <a:effectLst/>
                <a:latin typeface="+mn-lt"/>
                <a:ea typeface="Times New Roman" panose="02020603050405020304" pitchFamily="18" charset="0"/>
                <a:cs typeface="Times New Roman" panose="02020603050405020304" pitchFamily="18" charset="0"/>
              </a:rPr>
              <a:t> </a:t>
            </a:r>
            <a:r>
              <a:rPr lang="ru-RU" sz="1200" dirty="0">
                <a:effectLst/>
                <a:latin typeface="+mn-lt"/>
                <a:ea typeface="Times New Roman" panose="02020603050405020304" pitchFamily="18" charset="0"/>
                <a:cs typeface="Times New Roman" panose="02020603050405020304" pitchFamily="18" charset="0"/>
              </a:rPr>
              <a:t>Р</a:t>
            </a:r>
            <a:r>
              <a:rPr lang="en-US" sz="1200" dirty="0">
                <a:effectLst/>
                <a:latin typeface="+mn-lt"/>
                <a:ea typeface="Times New Roman" panose="02020603050405020304" pitchFamily="18" charset="0"/>
                <a:cs typeface="Times New Roman" panose="02020603050405020304" pitchFamily="18" charset="0"/>
              </a:rPr>
              <a:t>.</a:t>
            </a:r>
            <a:r>
              <a:rPr lang="ru-RU" sz="1200" dirty="0">
                <a:effectLst/>
                <a:latin typeface="+mn-lt"/>
                <a:ea typeface="Times New Roman" panose="02020603050405020304" pitchFamily="18" charset="0"/>
                <a:cs typeface="Times New Roman" panose="02020603050405020304" pitchFamily="18" charset="0"/>
              </a:rPr>
              <a:t>А</a:t>
            </a:r>
            <a:r>
              <a:rPr lang="en-US" sz="1200" dirty="0">
                <a:effectLst/>
                <a:latin typeface="+mn-lt"/>
                <a:ea typeface="Times New Roman" panose="02020603050405020304" pitchFamily="18" charset="0"/>
                <a:cs typeface="Times New Roman" panose="02020603050405020304" pitchFamily="18" charset="0"/>
              </a:rPr>
              <a:t>.</a:t>
            </a:r>
            <a:r>
              <a:rPr lang="en-US"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Лінгвокраїнознавчі</a:t>
            </a:r>
            <a:r>
              <a:rPr lang="ru-RU"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аспекти</a:t>
            </a:r>
            <a:r>
              <a:rPr lang="ru-RU"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викладання</a:t>
            </a:r>
            <a:r>
              <a:rPr lang="ru-RU"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граматики</a:t>
            </a:r>
            <a:r>
              <a:rPr lang="ru-RU"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англійської</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мови</a:t>
            </a:r>
            <a:r>
              <a:rPr lang="ru-RU" sz="1200" dirty="0">
                <a:effectLst/>
                <a:latin typeface="+mn-lt"/>
                <a:ea typeface="Times New Roman" panose="02020603050405020304" pitchFamily="18" charset="0"/>
                <a:cs typeface="Times New Roman" panose="02020603050405020304" pitchFamily="18" charset="0"/>
              </a:rPr>
              <a:t> в аграрному ВНЗ</a:t>
            </a:r>
            <a:r>
              <a:rPr lang="en-US"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методичні</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рекомендації</a:t>
            </a:r>
            <a:r>
              <a:rPr lang="en-US" sz="1200" dirty="0">
                <a:effectLst/>
                <a:latin typeface="+mn-lt"/>
                <a:ea typeface="Times New Roman" panose="02020603050405020304" pitchFamily="18" charset="0"/>
                <a:cs typeface="Times New Roman" panose="02020603050405020304" pitchFamily="18" charset="0"/>
              </a:rPr>
              <a:t> / </a:t>
            </a:r>
            <a:r>
              <a:rPr lang="ru-RU" sz="1200" dirty="0">
                <a:effectLst/>
                <a:latin typeface="+mn-lt"/>
                <a:ea typeface="Times New Roman" panose="02020603050405020304" pitchFamily="18" charset="0"/>
                <a:cs typeface="Times New Roman" panose="02020603050405020304" pitchFamily="18" charset="0"/>
              </a:rPr>
              <a:t>Р</a:t>
            </a:r>
            <a:r>
              <a:rPr lang="en-US" sz="1200" dirty="0">
                <a:effectLst/>
                <a:latin typeface="+mn-lt"/>
                <a:ea typeface="Times New Roman" panose="02020603050405020304" pitchFamily="18" charset="0"/>
                <a:cs typeface="Times New Roman" panose="02020603050405020304" pitchFamily="18" charset="0"/>
              </a:rPr>
              <a:t>.</a:t>
            </a:r>
            <a:r>
              <a:rPr lang="ru-RU" sz="1200" dirty="0">
                <a:effectLst/>
                <a:latin typeface="+mn-lt"/>
                <a:ea typeface="Times New Roman" panose="02020603050405020304" pitchFamily="18" charset="0"/>
                <a:cs typeface="Times New Roman" panose="02020603050405020304" pitchFamily="18" charset="0"/>
              </a:rPr>
              <a:t>А</a:t>
            </a:r>
            <a:r>
              <a:rPr lang="en-US"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Кравець</a:t>
            </a:r>
            <a:r>
              <a:rPr lang="en-US" sz="1200" dirty="0">
                <a:effectLst/>
                <a:latin typeface="+mn-lt"/>
                <a:ea typeface="Times New Roman" panose="02020603050405020304" pitchFamily="18" charset="0"/>
                <a:cs typeface="Times New Roman" panose="02020603050405020304" pitchFamily="18" charset="0"/>
              </a:rPr>
              <a:t>. –</a:t>
            </a:r>
            <a:r>
              <a:rPr lang="en-US"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Вінниця</a:t>
            </a:r>
            <a:r>
              <a:rPr lang="ru-RU" sz="1200" spc="30"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a:t>
            </a:r>
            <a:r>
              <a:rPr lang="en-US" sz="1200" spc="-20" dirty="0">
                <a:effectLst/>
                <a:latin typeface="+mn-lt"/>
                <a:ea typeface="Times New Roman" panose="02020603050405020304" pitchFamily="18" charset="0"/>
                <a:cs typeface="Times New Roman" panose="02020603050405020304" pitchFamily="18" charset="0"/>
              </a:rPr>
              <a:t> </a:t>
            </a:r>
            <a:r>
              <a:rPr lang="ru-RU" sz="1200" dirty="0">
                <a:effectLst/>
                <a:latin typeface="+mn-lt"/>
                <a:ea typeface="Times New Roman" panose="02020603050405020304" pitchFamily="18" charset="0"/>
                <a:cs typeface="Times New Roman" panose="02020603050405020304" pitchFamily="18" charset="0"/>
              </a:rPr>
              <a:t>ВНАУ</a:t>
            </a:r>
            <a:r>
              <a:rPr lang="en-US" sz="1200" dirty="0">
                <a:effectLst/>
                <a:latin typeface="+mn-lt"/>
                <a:ea typeface="Times New Roman" panose="02020603050405020304" pitchFamily="18" charset="0"/>
                <a:cs typeface="Times New Roman" panose="02020603050405020304" pitchFamily="18" charset="0"/>
              </a:rPr>
              <a:t>,</a:t>
            </a:r>
            <a:r>
              <a:rPr lang="en-US" sz="1200" spc="1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2017.</a:t>
            </a:r>
            <a:r>
              <a:rPr lang="en-US" sz="1200" spc="3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a:t>
            </a:r>
            <a:r>
              <a:rPr lang="en-US" sz="1200" spc="10"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62</a:t>
            </a:r>
            <a:r>
              <a:rPr lang="en-US" sz="1200" spc="5" dirty="0">
                <a:effectLst/>
                <a:latin typeface="+mn-lt"/>
                <a:ea typeface="Times New Roman" panose="02020603050405020304" pitchFamily="18" charset="0"/>
                <a:cs typeface="Times New Roman" panose="02020603050405020304" pitchFamily="18" charset="0"/>
              </a:rPr>
              <a:t> </a:t>
            </a:r>
            <a:r>
              <a:rPr lang="ru-RU" sz="1200" dirty="0">
                <a:effectLst/>
                <a:latin typeface="+mn-lt"/>
                <a:ea typeface="Times New Roman" panose="02020603050405020304" pitchFamily="18" charset="0"/>
                <a:cs typeface="Times New Roman" panose="02020603050405020304" pitchFamily="18" charset="0"/>
              </a:rPr>
              <a:t>с</a:t>
            </a:r>
            <a:r>
              <a:rPr lang="en-US" sz="1200" dirty="0">
                <a:effectLst/>
                <a:latin typeface="+mn-lt"/>
                <a:ea typeface="Times New Roman" panose="02020603050405020304" pitchFamily="18" charset="0"/>
                <a:cs typeface="Times New Roman" panose="02020603050405020304" pitchFamily="18" charset="0"/>
              </a:rPr>
              <a:t>.</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23315" algn="l"/>
              </a:tabLst>
            </a:pPr>
            <a:r>
              <a:rPr lang="ru-RU" sz="1200" dirty="0" err="1">
                <a:effectLst/>
                <a:latin typeface="+mn-lt"/>
                <a:ea typeface="Times New Roman" panose="02020603050405020304" pitchFamily="18" charset="0"/>
                <a:cs typeface="Times New Roman" panose="02020603050405020304" pitchFamily="18" charset="0"/>
              </a:rPr>
              <a:t>Ковальова</a:t>
            </a:r>
            <a:r>
              <a:rPr lang="ru-RU" sz="1200" dirty="0">
                <a:effectLst/>
                <a:latin typeface="+mn-lt"/>
                <a:ea typeface="Times New Roman" panose="02020603050405020304" pitchFamily="18" charset="0"/>
                <a:cs typeface="Times New Roman" panose="02020603050405020304" pitchFamily="18" charset="0"/>
              </a:rPr>
              <a:t> К</a:t>
            </a:r>
            <a:r>
              <a:rPr lang="en-US" sz="1200" dirty="0">
                <a:effectLst/>
                <a:latin typeface="+mn-lt"/>
                <a:ea typeface="Times New Roman" panose="02020603050405020304" pitchFamily="18" charset="0"/>
                <a:cs typeface="Times New Roman" panose="02020603050405020304" pitchFamily="18" charset="0"/>
              </a:rPr>
              <a:t>. </a:t>
            </a:r>
            <a:r>
              <a:rPr lang="ru-RU" sz="1200" dirty="0">
                <a:effectLst/>
                <a:latin typeface="+mn-lt"/>
                <a:ea typeface="Times New Roman" panose="02020603050405020304" pitchFamily="18" charset="0"/>
                <a:cs typeface="Times New Roman" panose="02020603050405020304" pitchFamily="18" charset="0"/>
              </a:rPr>
              <a:t>В</a:t>
            </a:r>
            <a:r>
              <a:rPr lang="en-US" sz="1200" dirty="0">
                <a:effectLst/>
                <a:latin typeface="+mn-lt"/>
                <a:ea typeface="Times New Roman" panose="02020603050405020304" pitchFamily="18" charset="0"/>
                <a:cs typeface="Times New Roman" panose="02020603050405020304" pitchFamily="18" charset="0"/>
              </a:rPr>
              <a:t>. </a:t>
            </a:r>
            <a:r>
              <a:rPr lang="ru-RU" sz="1200" dirty="0">
                <a:effectLst/>
                <a:latin typeface="+mn-lt"/>
                <a:ea typeface="Times New Roman" panose="02020603050405020304" pitchFamily="18" charset="0"/>
                <a:cs typeface="Times New Roman" panose="02020603050405020304" pitchFamily="18" charset="0"/>
              </a:rPr>
              <a:t>Волошина О</a:t>
            </a:r>
            <a:r>
              <a:rPr lang="en-US" sz="1200" dirty="0">
                <a:effectLst/>
                <a:latin typeface="+mn-lt"/>
                <a:ea typeface="Times New Roman" panose="02020603050405020304" pitchFamily="18" charset="0"/>
                <a:cs typeface="Times New Roman" panose="02020603050405020304" pitchFamily="18" charset="0"/>
              </a:rPr>
              <a:t>.</a:t>
            </a:r>
            <a:r>
              <a:rPr lang="ru-RU" sz="1200" dirty="0">
                <a:effectLst/>
                <a:latin typeface="+mn-lt"/>
                <a:ea typeface="Times New Roman" panose="02020603050405020304" pitchFamily="18" charset="0"/>
                <a:cs typeface="Times New Roman" panose="02020603050405020304" pitchFamily="18" charset="0"/>
              </a:rPr>
              <a:t>В </a:t>
            </a:r>
            <a:r>
              <a:rPr lang="ru-RU" sz="1200" dirty="0" err="1">
                <a:effectLst/>
                <a:latin typeface="+mn-lt"/>
                <a:ea typeface="Times New Roman" panose="02020603050405020304" pitchFamily="18" charset="0"/>
                <a:cs typeface="Times New Roman" panose="02020603050405020304" pitchFamily="18" charset="0"/>
              </a:rPr>
              <a:t>Англійська</a:t>
            </a:r>
            <a:r>
              <a:rPr lang="ru-RU" sz="1200" dirty="0">
                <a:effectLst/>
                <a:latin typeface="+mn-lt"/>
                <a:ea typeface="Times New Roman" panose="02020603050405020304" pitchFamily="18" charset="0"/>
                <a:cs typeface="Times New Roman" panose="02020603050405020304" pitchFamily="18" charset="0"/>
              </a:rPr>
              <a:t> мова</a:t>
            </a:r>
            <a:r>
              <a:rPr lang="en-US"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Методичні</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вказівки</a:t>
            </a:r>
            <a:r>
              <a:rPr lang="ru-RU" sz="1200" dirty="0">
                <a:effectLst/>
                <a:latin typeface="+mn-lt"/>
                <a:ea typeface="Times New Roman" panose="02020603050405020304" pitchFamily="18" charset="0"/>
                <a:cs typeface="Times New Roman" panose="02020603050405020304" pitchFamily="18" charset="0"/>
              </a:rPr>
              <a:t> для </a:t>
            </a:r>
            <a:r>
              <a:rPr lang="ru-RU" sz="1200" dirty="0" err="1">
                <a:effectLst/>
                <a:latin typeface="+mn-lt"/>
                <a:ea typeface="Times New Roman" panose="02020603050405020304" pitchFamily="18" charset="0"/>
                <a:cs typeface="Times New Roman" panose="02020603050405020304" pitchFamily="18" charset="0"/>
              </a:rPr>
              <a:t>практичних</a:t>
            </a:r>
            <a:r>
              <a:rPr lang="ru-RU" sz="1200" dirty="0">
                <a:effectLst/>
                <a:latin typeface="+mn-lt"/>
                <a:ea typeface="Times New Roman" panose="02020603050405020304" pitchFamily="18" charset="0"/>
                <a:cs typeface="Times New Roman" panose="02020603050405020304" pitchFamily="18" charset="0"/>
              </a:rPr>
              <a:t> занять та </a:t>
            </a:r>
            <a:r>
              <a:rPr lang="ru-RU" sz="1200" dirty="0" err="1">
                <a:effectLst/>
                <a:latin typeface="+mn-lt"/>
                <a:ea typeface="Times New Roman" panose="02020603050405020304" pitchFamily="18" charset="0"/>
                <a:cs typeface="Times New Roman" panose="02020603050405020304" pitchFamily="18" charset="0"/>
              </a:rPr>
              <a:t>самостійної</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роботи</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студентів</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денної</a:t>
            </a:r>
            <a:r>
              <a:rPr lang="ru-RU" sz="1200" dirty="0">
                <a:effectLst/>
                <a:latin typeface="+mn-lt"/>
                <a:ea typeface="Times New Roman" panose="02020603050405020304" pitchFamily="18" charset="0"/>
                <a:cs typeface="Times New Roman" panose="02020603050405020304" pitchFamily="18" charset="0"/>
              </a:rPr>
              <a:t> та </a:t>
            </a:r>
            <a:r>
              <a:rPr lang="ru-RU" sz="1200" dirty="0" err="1">
                <a:effectLst/>
                <a:latin typeface="+mn-lt"/>
                <a:ea typeface="Times New Roman" panose="02020603050405020304" pitchFamily="18" charset="0"/>
                <a:cs typeface="Times New Roman" panose="02020603050405020304" pitchFamily="18" charset="0"/>
              </a:rPr>
              <a:t>заочної</a:t>
            </a:r>
            <a:r>
              <a:rPr lang="ru-RU" sz="1200" dirty="0">
                <a:effectLst/>
                <a:latin typeface="+mn-lt"/>
                <a:ea typeface="Times New Roman" panose="02020603050405020304" pitchFamily="18" charset="0"/>
                <a:cs typeface="Times New Roman" panose="02020603050405020304" pitchFamily="18" charset="0"/>
              </a:rPr>
              <a:t> форм </a:t>
            </a:r>
            <a:r>
              <a:rPr lang="ru-RU" sz="1200" dirty="0" err="1">
                <a:effectLst/>
                <a:latin typeface="+mn-lt"/>
                <a:ea typeface="Times New Roman" panose="02020603050405020304" pitchFamily="18" charset="0"/>
                <a:cs typeface="Times New Roman" panose="02020603050405020304" pitchFamily="18" charset="0"/>
              </a:rPr>
              <a:t>навчання</a:t>
            </a:r>
            <a:r>
              <a:rPr lang="ru-RU" sz="1200" dirty="0">
                <a:effectLst/>
                <a:latin typeface="+mn-lt"/>
                <a:ea typeface="Times New Roman" panose="02020603050405020304" pitchFamily="18" charset="0"/>
                <a:cs typeface="Times New Roman" panose="02020603050405020304" pitchFamily="18" charset="0"/>
              </a:rPr>
              <a:t> з </a:t>
            </a:r>
            <a:r>
              <a:rPr lang="ru-RU" sz="1200" dirty="0" err="1">
                <a:effectLst/>
                <a:latin typeface="+mn-lt"/>
                <a:ea typeface="Times New Roman" panose="02020603050405020304" pitchFamily="18" charset="0"/>
                <a:cs typeface="Times New Roman" panose="02020603050405020304" pitchFamily="18" charset="0"/>
              </a:rPr>
              <a:t>іноземної</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мови</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спеціальності</a:t>
            </a:r>
            <a:r>
              <a:rPr lang="en-US" sz="1200" dirty="0">
                <a:effectLst/>
                <a:latin typeface="+mn-lt"/>
                <a:ea typeface="Times New Roman" panose="02020603050405020304" pitchFamily="18" charset="0"/>
                <a:cs typeface="Times New Roman" panose="02020603050405020304" pitchFamily="18" charset="0"/>
              </a:rPr>
              <a:t> 075 «</a:t>
            </a:r>
            <a:r>
              <a:rPr lang="ru-RU" sz="1200" dirty="0">
                <a:effectLst/>
                <a:latin typeface="+mn-lt"/>
                <a:ea typeface="Times New Roman" panose="02020603050405020304" pitchFamily="18" charset="0"/>
                <a:cs typeface="Times New Roman" panose="02020603050405020304" pitchFamily="18" charset="0"/>
              </a:rPr>
              <a:t>Маркетинг</a:t>
            </a:r>
            <a:r>
              <a:rPr lang="en-US" sz="1200" dirty="0">
                <a:effectLst/>
                <a:latin typeface="+mn-lt"/>
                <a:ea typeface="Times New Roman" panose="02020603050405020304" pitchFamily="18" charset="0"/>
                <a:cs typeface="Times New Roman" panose="02020603050405020304" pitchFamily="18" charset="0"/>
              </a:rPr>
              <a:t>», 073 «</a:t>
            </a:r>
            <a:r>
              <a:rPr lang="ru-RU" sz="1200" dirty="0">
                <a:effectLst/>
                <a:latin typeface="+mn-lt"/>
                <a:ea typeface="Times New Roman" panose="02020603050405020304" pitchFamily="18" charset="0"/>
                <a:cs typeface="Times New Roman" panose="02020603050405020304" pitchFamily="18" charset="0"/>
              </a:rPr>
              <a:t>Менеджмент</a:t>
            </a:r>
            <a:r>
              <a:rPr lang="en-US"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галузі</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знань</a:t>
            </a:r>
            <a:r>
              <a:rPr lang="en-US" sz="1200" dirty="0">
                <a:effectLst/>
                <a:latin typeface="+mn-lt"/>
                <a:ea typeface="Times New Roman" panose="02020603050405020304" pitchFamily="18" charset="0"/>
                <a:cs typeface="Times New Roman" panose="02020603050405020304" pitchFamily="18" charset="0"/>
              </a:rPr>
              <a:t> 07 «</a:t>
            </a:r>
            <a:r>
              <a:rPr lang="ru-RU" sz="1200" dirty="0" err="1">
                <a:effectLst/>
                <a:latin typeface="+mn-lt"/>
                <a:ea typeface="Times New Roman" panose="02020603050405020304" pitchFamily="18" charset="0"/>
                <a:cs typeface="Times New Roman" panose="02020603050405020304" pitchFamily="18" charset="0"/>
              </a:rPr>
              <a:t>Управління</a:t>
            </a:r>
            <a:r>
              <a:rPr lang="ru-RU" sz="1200" dirty="0">
                <a:effectLst/>
                <a:latin typeface="+mn-lt"/>
                <a:ea typeface="Times New Roman" panose="02020603050405020304" pitchFamily="18" charset="0"/>
                <a:cs typeface="Times New Roman" panose="02020603050405020304" pitchFamily="18" charset="0"/>
              </a:rPr>
              <a:t> та </a:t>
            </a:r>
            <a:r>
              <a:rPr lang="ru-RU" sz="1200" dirty="0" err="1">
                <a:effectLst/>
                <a:latin typeface="+mn-lt"/>
                <a:ea typeface="Times New Roman" panose="02020603050405020304" pitchFamily="18" charset="0"/>
                <a:cs typeface="Times New Roman" panose="02020603050405020304" pitchFamily="18" charset="0"/>
              </a:rPr>
              <a:t>адміністрування</a:t>
            </a:r>
            <a:r>
              <a:rPr lang="en-US" sz="1200" dirty="0">
                <a:effectLst/>
                <a:latin typeface="+mn-lt"/>
                <a:ea typeface="Times New Roman" panose="02020603050405020304" pitchFamily="18" charset="0"/>
                <a:cs typeface="Times New Roman" panose="02020603050405020304" pitchFamily="18" charset="0"/>
              </a:rPr>
              <a:t>» – </a:t>
            </a:r>
            <a:r>
              <a:rPr lang="ru-RU" sz="1200" dirty="0" err="1">
                <a:effectLst/>
                <a:latin typeface="+mn-lt"/>
                <a:ea typeface="Times New Roman" panose="02020603050405020304" pitchFamily="18" charset="0"/>
                <a:cs typeface="Times New Roman" panose="02020603050405020304" pitchFamily="18" charset="0"/>
              </a:rPr>
              <a:t>Вінниця</a:t>
            </a:r>
            <a:r>
              <a:rPr lang="en-US" sz="1200" dirty="0">
                <a:effectLst/>
                <a:latin typeface="+mn-lt"/>
                <a:ea typeface="Times New Roman" panose="02020603050405020304" pitchFamily="18" charset="0"/>
                <a:cs typeface="Times New Roman" panose="02020603050405020304" pitchFamily="18" charset="0"/>
              </a:rPr>
              <a:t>, 2020. – 100 </a:t>
            </a:r>
            <a:r>
              <a:rPr lang="ru-RU" sz="1200" dirty="0">
                <a:effectLst/>
                <a:latin typeface="+mn-lt"/>
                <a:ea typeface="Times New Roman" panose="02020603050405020304" pitchFamily="18" charset="0"/>
                <a:cs typeface="Times New Roman" panose="02020603050405020304" pitchFamily="18" charset="0"/>
              </a:rPr>
              <a:t>с</a:t>
            </a:r>
            <a:r>
              <a:rPr lang="en-US" sz="1200" dirty="0">
                <a:effectLst/>
                <a:latin typeface="+mn-lt"/>
                <a:ea typeface="Times New Roman" panose="02020603050405020304" pitchFamily="18" charset="0"/>
                <a:cs typeface="Times New Roman" panose="02020603050405020304" pitchFamily="18" charset="0"/>
              </a:rPr>
              <a:t>.</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50620" algn="l"/>
              </a:tabLst>
            </a:pPr>
            <a:r>
              <a:rPr lang="en-US" sz="1200" dirty="0">
                <a:effectLst/>
                <a:latin typeface="+mn-lt"/>
                <a:ea typeface="Times New Roman" panose="02020603050405020304" pitchFamily="18" charset="0"/>
                <a:cs typeface="Times New Roman" panose="02020603050405020304" pitchFamily="18" charset="0"/>
              </a:rPr>
              <a:t>Modern</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English-Ukrainian</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Dictionary:</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Over</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160,000</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Words</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and</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Expressions / Mykola </a:t>
            </a:r>
            <a:r>
              <a:rPr lang="en-US" sz="1200" dirty="0" err="1">
                <a:effectLst/>
                <a:latin typeface="+mn-lt"/>
                <a:ea typeface="Times New Roman" panose="02020603050405020304" pitchFamily="18" charset="0"/>
                <a:cs typeface="Times New Roman" panose="02020603050405020304" pitchFamily="18" charset="0"/>
              </a:rPr>
              <a:t>Ivanovych</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Balla</a:t>
            </a:r>
            <a:r>
              <a:rPr lang="en-US" sz="1200" dirty="0">
                <a:effectLst/>
                <a:latin typeface="+mn-lt"/>
                <a:ea typeface="Times New Roman" panose="02020603050405020304" pitchFamily="18" charset="0"/>
                <a:cs typeface="Times New Roman" panose="02020603050405020304" pitchFamily="18" charset="0"/>
              </a:rPr>
              <a:t>. – Kyiv: </a:t>
            </a:r>
            <a:r>
              <a:rPr lang="en-US" sz="1200" dirty="0" err="1">
                <a:effectLst/>
                <a:latin typeface="+mn-lt"/>
                <a:ea typeface="Times New Roman" panose="02020603050405020304" pitchFamily="18" charset="0"/>
                <a:cs typeface="Times New Roman" panose="02020603050405020304" pitchFamily="18" charset="0"/>
              </a:rPr>
              <a:t>Chumatskiy</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Shliakh</a:t>
            </a:r>
            <a:r>
              <a:rPr lang="en-US" sz="1200" dirty="0">
                <a:effectLst/>
                <a:latin typeface="+mn-lt"/>
                <a:ea typeface="Times New Roman" panose="02020603050405020304" pitchFamily="18" charset="0"/>
                <a:cs typeface="Times New Roman" panose="02020603050405020304" pitchFamily="18" charset="0"/>
              </a:rPr>
              <a:t> pub., 2007. –</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668 p.</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50620" algn="l"/>
              </a:tabLst>
            </a:pPr>
            <a:r>
              <a:rPr lang="en-US" sz="1200" dirty="0">
                <a:effectLst/>
                <a:latin typeface="+mn-lt"/>
                <a:ea typeface="Times New Roman" panose="02020603050405020304" pitchFamily="18" charset="0"/>
                <a:cs typeface="Times New Roman" panose="02020603050405020304" pitchFamily="18" charset="0"/>
              </a:rPr>
              <a:t>The Oxford Dictionary of Business World. (2020) //</a:t>
            </a:r>
            <a:r>
              <a:rPr lang="en-US" sz="1200" dirty="0" err="1">
                <a:effectLst/>
                <a:latin typeface="+mn-lt"/>
                <a:ea typeface="Times New Roman" panose="02020603050405020304" pitchFamily="18" charset="0"/>
                <a:cs typeface="Times New Roman" panose="02020603050405020304" pitchFamily="18" charset="0"/>
              </a:rPr>
              <a:t>Gen.Editors</a:t>
            </a:r>
            <a:r>
              <a:rPr lang="en-US" sz="1200" dirty="0">
                <a:effectLst/>
                <a:latin typeface="+mn-lt"/>
                <a:ea typeface="Times New Roman" panose="02020603050405020304" pitchFamily="18" charset="0"/>
                <a:cs typeface="Times New Roman" panose="02020603050405020304" pitchFamily="18" charset="0"/>
              </a:rPr>
              <a:t> Dr Alan Isaacs, </a:t>
            </a:r>
            <a:r>
              <a:rPr lang="en-US" sz="1200" dirty="0" err="1">
                <a:effectLst/>
                <a:latin typeface="+mn-lt"/>
                <a:ea typeface="Times New Roman" panose="02020603050405020304" pitchFamily="18" charset="0"/>
                <a:cs typeface="Times New Roman" panose="02020603050405020304" pitchFamily="18" charset="0"/>
              </a:rPr>
              <a:t>Ms</a:t>
            </a:r>
            <a:r>
              <a:rPr lang="en-US" sz="1200" dirty="0">
                <a:effectLst/>
                <a:latin typeface="+mn-lt"/>
                <a:ea typeface="Times New Roman" panose="02020603050405020304" pitchFamily="18" charset="0"/>
                <a:cs typeface="Times New Roman" panose="02020603050405020304" pitchFamily="18" charset="0"/>
              </a:rPr>
              <a:t> Elizabeth Martin. </a:t>
            </a:r>
            <a:r>
              <a:rPr lang="ru-RU" sz="1200" dirty="0" err="1">
                <a:effectLst/>
                <a:latin typeface="+mn-lt"/>
                <a:ea typeface="Times New Roman" panose="02020603050405020304" pitchFamily="18" charset="0"/>
                <a:cs typeface="Times New Roman" panose="02020603050405020304" pitchFamily="18" charset="0"/>
              </a:rPr>
              <a:t>Oxford</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Oxford</a:t>
            </a:r>
            <a:r>
              <a:rPr lang="ru-RU" sz="1200" dirty="0">
                <a:effectLst/>
                <a:latin typeface="+mn-lt"/>
                <a:ea typeface="Times New Roman" panose="02020603050405020304" pitchFamily="18" charset="0"/>
                <a:cs typeface="Times New Roman" panose="02020603050405020304" pitchFamily="18" charset="0"/>
              </a:rPr>
              <a:t> University Press</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50620" algn="l"/>
              </a:tabLst>
            </a:pPr>
            <a:r>
              <a:rPr lang="ru-RU" sz="1200" dirty="0">
                <a:effectLst/>
                <a:latin typeface="+mn-lt"/>
                <a:ea typeface="Times New Roman" panose="02020603050405020304" pitchFamily="18" charset="0"/>
                <a:cs typeface="Times New Roman" panose="02020603050405020304" pitchFamily="18" charset="0"/>
              </a:rPr>
              <a:t>Верба Л.Г., Верба Г.В. </a:t>
            </a:r>
            <a:r>
              <a:rPr lang="ru-RU" sz="1200" dirty="0" err="1">
                <a:effectLst/>
                <a:latin typeface="+mn-lt"/>
                <a:ea typeface="Times New Roman" panose="02020603050405020304" pitchFamily="18" charset="0"/>
                <a:cs typeface="Times New Roman" panose="02020603050405020304" pitchFamily="18" charset="0"/>
              </a:rPr>
              <a:t>Граматика</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сучасної</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англійської</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мови</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Довідник</a:t>
            </a:r>
            <a:r>
              <a:rPr lang="ru-RU" sz="1200" dirty="0">
                <a:effectLst/>
                <a:latin typeface="+mn-lt"/>
                <a:ea typeface="Times New Roman" panose="02020603050405020304" pitchFamily="18" charset="0"/>
                <a:cs typeface="Times New Roman" panose="02020603050405020304" pitchFamily="18" charset="0"/>
              </a:rPr>
              <a:t>: Мова англ., укр. </a:t>
            </a:r>
            <a:r>
              <a:rPr lang="ru-RU" sz="1200" dirty="0" err="1">
                <a:effectLst/>
                <a:latin typeface="+mn-lt"/>
                <a:ea typeface="Times New Roman" panose="02020603050405020304" pitchFamily="18" charset="0"/>
                <a:cs typeface="Times New Roman" panose="02020603050405020304" pitchFamily="18" charset="0"/>
              </a:rPr>
              <a:t>Київ</a:t>
            </a:r>
            <a:r>
              <a:rPr lang="ru-RU" sz="1200" dirty="0">
                <a:effectLst/>
                <a:latin typeface="+mn-lt"/>
                <a:ea typeface="Times New Roman" panose="02020603050405020304" pitchFamily="18" charset="0"/>
                <a:cs typeface="Times New Roman" panose="02020603050405020304" pitchFamily="18" charset="0"/>
              </a:rPr>
              <a:t>: ТОВ «ВП Логос-М», 2020.</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50620" algn="l"/>
              </a:tabLst>
            </a:pPr>
            <a:r>
              <a:rPr lang="ru-RU" sz="1200" dirty="0" err="1">
                <a:effectLst/>
                <a:latin typeface="+mn-lt"/>
                <a:ea typeface="Times New Roman" panose="02020603050405020304" pitchFamily="18" charset="0"/>
                <a:cs typeface="Times New Roman" panose="02020603050405020304" pitchFamily="18" charset="0"/>
              </a:rPr>
              <a:t>Голіцинський</a:t>
            </a:r>
            <a:r>
              <a:rPr lang="ru-RU" sz="1200" dirty="0">
                <a:effectLst/>
                <a:latin typeface="+mn-lt"/>
                <a:ea typeface="Times New Roman" panose="02020603050405020304" pitchFamily="18" charset="0"/>
                <a:cs typeface="Times New Roman" panose="02020603050405020304" pitchFamily="18" charset="0"/>
              </a:rPr>
              <a:t> Ю. </a:t>
            </a:r>
            <a:r>
              <a:rPr lang="ru-RU" sz="1200" dirty="0" err="1">
                <a:effectLst/>
                <a:latin typeface="+mn-lt"/>
                <a:ea typeface="Times New Roman" panose="02020603050405020304" pitchFamily="18" charset="0"/>
                <a:cs typeface="Times New Roman" panose="02020603050405020304" pitchFamily="18" charset="0"/>
              </a:rPr>
              <a:t>Граматика</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Збірник</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вправ</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Київ</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Інкос</a:t>
            </a:r>
            <a:r>
              <a:rPr lang="ru-RU" sz="1200" dirty="0">
                <a:effectLst/>
                <a:latin typeface="+mn-lt"/>
                <a:ea typeface="Times New Roman" panose="02020603050405020304" pitchFamily="18" charset="0"/>
                <a:cs typeface="Times New Roman" panose="02020603050405020304" pitchFamily="18" charset="0"/>
              </a:rPr>
              <a:t>, 2020.</a:t>
            </a:r>
            <a:endParaRPr lang="uk-UA" sz="1200" dirty="0">
              <a:effectLst/>
              <a:latin typeface="+mn-lt"/>
              <a:ea typeface="Times New Roman" panose="02020603050405020304" pitchFamily="18" charset="0"/>
              <a:cs typeface="Times New Roman" panose="02020603050405020304" pitchFamily="18" charset="0"/>
            </a:endParaRPr>
          </a:p>
          <a:p>
            <a:r>
              <a:rPr lang="en-US" sz="1200" dirty="0">
                <a:effectLst/>
                <a:latin typeface="+mn-lt"/>
                <a:ea typeface="Times New Roman" panose="02020603050405020304" pitchFamily="18" charset="0"/>
              </a:rPr>
              <a:t>Murphy R. English Grammar in Use /Murphy R. – Cambridge University Press, 2021</a:t>
            </a:r>
            <a:endParaRPr lang="uk-UA" sz="1200" dirty="0">
              <a:effectLst/>
              <a:latin typeface="+mn-lt"/>
              <a:ea typeface="Times New Roman" panose="02020603050405020304" pitchFamily="18" charset="0"/>
              <a:cs typeface="Times New Roman" panose="02020603050405020304"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err="1"/>
              <a:t>Хід</a:t>
            </a:r>
            <a:r>
              <a:rPr lang="ru-RU" dirty="0"/>
              <a:t> </a:t>
            </a:r>
            <a:r>
              <a:rPr lang="ru-RU" dirty="0" err="1"/>
              <a:t>заняття</a:t>
            </a:r>
            <a:r>
              <a:rPr lang="ru-RU" dirty="0"/>
              <a:t> (</a:t>
            </a:r>
            <a:r>
              <a:rPr lang="en-US" dirty="0"/>
              <a:t>Procedure)</a:t>
            </a:r>
            <a:endParaRPr lang="ru-RU" dirty="0"/>
          </a:p>
        </p:txBody>
      </p:sp>
      <p:sp>
        <p:nvSpPr>
          <p:cNvPr id="3" name="Содержимое 2"/>
          <p:cNvSpPr>
            <a:spLocks noGrp="1"/>
          </p:cNvSpPr>
          <p:nvPr>
            <p:ph idx="1"/>
          </p:nvPr>
        </p:nvSpPr>
        <p:spPr>
          <a:xfrm>
            <a:off x="642910" y="1857364"/>
            <a:ext cx="7467600" cy="4525963"/>
          </a:xfrm>
        </p:spPr>
        <p:txBody>
          <a:bodyPr/>
          <a:lstStyle/>
          <a:p>
            <a:pPr marL="0" indent="0">
              <a:lnSpc>
                <a:spcPct val="115000"/>
              </a:lnSpc>
              <a:spcAft>
                <a:spcPts val="1000"/>
              </a:spcAft>
              <a:buNone/>
            </a:pPr>
            <a:r>
              <a:rPr lang="en-US" sz="1800" dirty="0">
                <a:effectLst/>
                <a:latin typeface="+mn-lt"/>
                <a:ea typeface="Times New Roman" panose="02020603050405020304" pitchFamily="18" charset="0"/>
                <a:cs typeface="Times New Roman" panose="02020603050405020304" pitchFamily="18" charset="0"/>
              </a:rPr>
              <a:t>1.Learn the new words and word combinations.</a:t>
            </a:r>
            <a:endParaRPr lang="uk-UA" sz="1800" dirty="0">
              <a:effectLst/>
              <a:latin typeface="+mn-lt"/>
              <a:ea typeface="Times New Roman" panose="02020603050405020304" pitchFamily="18" charset="0"/>
              <a:cs typeface="Times New Roman" panose="02020603050405020304" pitchFamily="18" charset="0"/>
            </a:endParaRPr>
          </a:p>
          <a:p>
            <a:pPr marL="0" indent="0">
              <a:lnSpc>
                <a:spcPct val="115000"/>
              </a:lnSpc>
              <a:spcAft>
                <a:spcPts val="1000"/>
              </a:spcAft>
              <a:buNone/>
            </a:pPr>
            <a:r>
              <a:rPr lang="en-US" sz="1800" dirty="0">
                <a:effectLst/>
                <a:latin typeface="+mn-lt"/>
                <a:ea typeface="Times New Roman" panose="02020603050405020304" pitchFamily="18" charset="0"/>
                <a:cs typeface="Times New Roman" panose="02020603050405020304" pitchFamily="18" charset="0"/>
              </a:rPr>
              <a:t>2.Make some questions on the text.</a:t>
            </a:r>
            <a:endParaRPr lang="uk-UA" sz="1800" dirty="0">
              <a:effectLst/>
              <a:latin typeface="+mn-lt"/>
              <a:ea typeface="Times New Roman" panose="02020603050405020304" pitchFamily="18" charset="0"/>
              <a:cs typeface="Times New Roman" panose="02020603050405020304" pitchFamily="18" charset="0"/>
            </a:endParaRPr>
          </a:p>
          <a:p>
            <a:pPr marL="0" indent="0">
              <a:lnSpc>
                <a:spcPct val="115000"/>
              </a:lnSpc>
              <a:spcAft>
                <a:spcPts val="1000"/>
              </a:spcAft>
              <a:buNone/>
            </a:pPr>
            <a:r>
              <a:rPr lang="en-US" sz="1800" dirty="0">
                <a:effectLst/>
                <a:latin typeface="+mn-lt"/>
                <a:ea typeface="Times New Roman" panose="02020603050405020304" pitchFamily="18" charset="0"/>
                <a:cs typeface="Times New Roman" panose="02020603050405020304" pitchFamily="18" charset="0"/>
              </a:rPr>
              <a:t>3.Read the text and translate into Ukrainian in the written form.</a:t>
            </a:r>
            <a:endParaRPr lang="uk-UA" sz="1800" dirty="0">
              <a:effectLst/>
              <a:latin typeface="+mn-lt"/>
              <a:ea typeface="Times New Roman" panose="02020603050405020304" pitchFamily="18" charset="0"/>
              <a:cs typeface="Times New Roman" panose="02020603050405020304" pitchFamily="18" charset="0"/>
            </a:endParaRPr>
          </a:p>
          <a:p>
            <a:pPr marL="0" indent="0">
              <a:lnSpc>
                <a:spcPct val="115000"/>
              </a:lnSpc>
              <a:spcAft>
                <a:spcPts val="1000"/>
              </a:spcAft>
              <a:buNone/>
            </a:pPr>
            <a:r>
              <a:rPr lang="en-US" sz="1800" dirty="0">
                <a:effectLst/>
                <a:latin typeface="+mn-lt"/>
                <a:ea typeface="Times New Roman" panose="02020603050405020304" pitchFamily="18" charset="0"/>
                <a:cs typeface="Times New Roman" panose="02020603050405020304" pitchFamily="18" charset="0"/>
              </a:rPr>
              <a:t>4.Make summery of the text in English.</a:t>
            </a:r>
            <a:endParaRPr lang="uk-UA" sz="1800" dirty="0">
              <a:effectLst/>
              <a:latin typeface="+mn-lt"/>
              <a:ea typeface="Times New Roman" panose="02020603050405020304" pitchFamily="18" charset="0"/>
              <a:cs typeface="Times New Roman" panose="02020603050405020304"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963" y="0"/>
            <a:ext cx="9108504" cy="6858000"/>
          </a:xfrm>
        </p:spPr>
        <p:txBody>
          <a:bodyPr>
            <a:noAutofit/>
          </a:bodyPr>
          <a:lstStyle/>
          <a:p>
            <a:pPr indent="0">
              <a:lnSpc>
                <a:spcPct val="115000"/>
              </a:lnSpc>
              <a:spcAft>
                <a:spcPts val="1000"/>
              </a:spcAft>
              <a:buNone/>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Forms Of Business Organization</a:t>
            </a:r>
          </a:p>
          <a:p>
            <a:pPr indent="0">
              <a:lnSpc>
                <a:spcPct val="115000"/>
              </a:lnSpc>
              <a:spcAft>
                <a:spcPts val="1000"/>
              </a:spcAft>
              <a:buNone/>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A business can be organized in one of several ways, and the form its owners choose will affect the company’s and owners’ legal liability and income tax treatment. Here are the most common options and their major defining characteristics. The default option is to be a sole proprietor. With this option there are fewer forms to file than with other business organizations. The business is structured in such a manner that legal documents are not required to determine how profit-sharing from business operations will be allocated. This structure is acceptable if you are the business’s sole owner and you do not need to distinguish the business from yourself. Being a sole proprietor does not preclude you from using a business name that is different from your own name, however. In a sole proprietorship all profits, losses, assets and liabilities are the direct and sole responsibility of the owner. Also, the sole proprietor will pay self-employment tax on his or her income.</a:t>
            </a:r>
          </a:p>
          <a:p>
            <a:pPr indent="0">
              <a:lnSpc>
                <a:spcPct val="115000"/>
              </a:lnSpc>
              <a:spcAft>
                <a:spcPts val="1000"/>
              </a:spcAft>
              <a:buNone/>
            </a:pPr>
            <a:r>
              <a:rPr lang="en-US" sz="1800" dirty="0">
                <a:latin typeface="Times New Roman" panose="02020603050405020304" pitchFamily="18" charset="0"/>
                <a:cs typeface="Times New Roman" panose="02020603050405020304" pitchFamily="18" charset="0"/>
              </a:rPr>
              <a:t>Sole proprietorships are not ideal for high-risk businesses because they put your personal assets at risk. Nolo, a company whose educational books make legal information accessible to the average person, gives several examples of risky businesses, including businesses that involve child care, animal care, manufacturing or selling edible goods, repairing items of value and providing alcohol. If the risks in your line of work are not very high, a good business insurance policy can provide protection and peace of mind while allowing you to remain a sole proprietor. One of the biggest advantages of a sole proprietorship is the ease with which business decisions can be made.</a:t>
            </a:r>
            <a:endParaRPr lang="ru-RU" sz="18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07504" y="116632"/>
            <a:ext cx="8928992" cy="6624736"/>
          </a:xfrm>
        </p:spPr>
        <p:txBody>
          <a:bodyPr>
            <a:noAutofit/>
          </a:bodyPr>
          <a:lstStyle/>
          <a:p>
            <a:pPr marL="0" indent="0" algn="just">
              <a:lnSpc>
                <a:spcPct val="125000"/>
              </a:lnSpc>
              <a:buNone/>
            </a:pPr>
            <a:r>
              <a:rPr lang="en-US" sz="1600" dirty="0">
                <a:effectLst/>
                <a:latin typeface="+mn-lt"/>
                <a:ea typeface="Times New Roman" panose="02020603050405020304" pitchFamily="18" charset="0"/>
              </a:rPr>
              <a:t>An LLC is a limited liability company. This business structure protects the owner’s personal assets from financial liability and provides some protection against personal liability. There are situations where an LLC owner can still be held personally responsible, such as if he intentionally does something fraudulent, reckless or illegal, or if she fails to adequately separate the activities of the LLC from her personal affairs. This structure is established under state law, so the rules governing LLCs vary depending on where your business is located. According to the IRS, most states do not allow banks, insurance companies or nonprofit organizations to be LLCs. Because an LLC is a state structure, there are no special federal tax forms for LLCs. An LLC must elect to be taxed as an individual, partnership or corporation.</a:t>
            </a:r>
          </a:p>
          <a:p>
            <a:pPr marL="0" indent="0" algn="just">
              <a:lnSpc>
                <a:spcPct val="125000"/>
              </a:lnSpc>
              <a:buNone/>
            </a:pPr>
            <a:r>
              <a:rPr lang="en-US" sz="1600" dirty="0">
                <a:effectLst/>
                <a:latin typeface="+mn-lt"/>
                <a:ea typeface="Times New Roman" panose="02020603050405020304" pitchFamily="18" charset="0"/>
              </a:rPr>
              <a:t>You will need to file paperwork with the state if you want to adopt this business structure, and you will need to pay fees that usually range from $100 to $800. In some states, there is an additional annual fee for being an LLC.</a:t>
            </a:r>
          </a:p>
          <a:p>
            <a:pPr marL="0" indent="0" algn="just">
              <a:lnSpc>
                <a:spcPct val="125000"/>
              </a:lnSpc>
              <a:buNone/>
            </a:pPr>
            <a:r>
              <a:rPr lang="en-US" sz="1600" dirty="0">
                <a:latin typeface="+mn-lt"/>
              </a:rPr>
              <a:t>You will also need to name your LLC and file some simple documents, called articles of organization, with your state. Depending on your state’s laws and your business’s needs, you may also need to create an LLC operating agreement that spells out each owner’s percentage interest in the business, responsibilities and voting power, as well as how profits and losses will be shared and what happens if an owner wants to sell her interest in the business. You may also have to publish a notice in your local newspaper stating that you are forming an LLC.</a:t>
            </a:r>
            <a:endParaRPr lang="ru-RU" sz="1600" dirty="0">
              <a:latin typeface="+mn-lt"/>
            </a:endParaRPr>
          </a:p>
        </p:txBody>
      </p:sp>
    </p:spTree>
    <p:extLst>
      <p:ext uri="{BB962C8B-B14F-4D97-AF65-F5344CB8AC3E}">
        <p14:creationId xmlns:p14="http://schemas.microsoft.com/office/powerpoint/2010/main" val="9519666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15516" y="272618"/>
            <a:ext cx="8712968" cy="6312764"/>
          </a:xfrm>
        </p:spPr>
        <p:txBody>
          <a:bodyPr>
            <a:noAutofit/>
          </a:bodyPr>
          <a:lstStyle/>
          <a:p>
            <a:pPr marL="0" indent="0">
              <a:lnSpc>
                <a:spcPct val="125000"/>
              </a:lnSpc>
              <a:buNone/>
            </a:pPr>
            <a:r>
              <a:rPr lang="en-US" sz="1600" dirty="0">
                <a:effectLst/>
                <a:latin typeface="+mn-lt"/>
                <a:ea typeface="Times New Roman" panose="02020603050405020304" pitchFamily="18" charset="0"/>
              </a:rPr>
              <a:t>Like the LLC, the corporate structure distinguishes the business entity from its owner and can reduce liability. However, it is considered more complicated to run a corporation because of tax, accounting, record keeping and paperwork requirements. Unless you want to have shareholders or your potential clients will only do business with a corporation, it may not be logical to establish your business as a corporation  from the start – an LLC may be a better choice.</a:t>
            </a:r>
          </a:p>
          <a:p>
            <a:pPr marL="0" indent="0">
              <a:lnSpc>
                <a:spcPct val="125000"/>
              </a:lnSpc>
              <a:buNone/>
            </a:pPr>
            <a:r>
              <a:rPr lang="en-US" sz="1600" dirty="0">
                <a:effectLst/>
                <a:latin typeface="+mn-lt"/>
                <a:ea typeface="Times New Roman" panose="02020603050405020304" pitchFamily="18" charset="0"/>
              </a:rPr>
              <a:t>The steps for establishing a corporation are very similar to the steps for establishing an LLC. You will need to choose a business name, appoint directors, file articles of incorporation, pay filing fees and follow any other specific state/national  requirements. There are two types of corporations: C corporations (C corps) and S corporations (S corps). C corporations are considered separate tax-paying entities. C corps file their own income tax returns, and income earned remains in the corporation until it is paid as a salary or wages to the corporation’s officers and employees.  Corporate income is often taxed at lower rates than personal income, so you can save</a:t>
            </a:r>
            <a:r>
              <a:rPr lang="en-US" sz="1600" dirty="0">
                <a:latin typeface="+mn-lt"/>
                <a:ea typeface="Times New Roman" panose="02020603050405020304" pitchFamily="18" charset="0"/>
              </a:rPr>
              <a:t> </a:t>
            </a:r>
            <a:r>
              <a:rPr lang="en-US" sz="1600" dirty="0">
                <a:effectLst/>
                <a:latin typeface="+mn-lt"/>
                <a:ea typeface="Times New Roman" panose="02020603050405020304" pitchFamily="18" charset="0"/>
              </a:rPr>
              <a:t>money on taxes by leaving money in the corporation.</a:t>
            </a:r>
          </a:p>
          <a:p>
            <a:pPr marL="0" indent="0">
              <a:lnSpc>
                <a:spcPct val="125000"/>
              </a:lnSpc>
              <a:buNone/>
            </a:pPr>
            <a:r>
              <a:rPr lang="en-US" sz="1600" dirty="0">
                <a:latin typeface="+mn-lt"/>
              </a:rPr>
              <a:t>If the corporation has shareholders, corporate earnings become subject to double taxation in the sense that income earned by the corporation is taxed and dividends distributed to shareholders are also taxed. However, if you are a one-person corporation, you don’t have to worry about double taxation.</a:t>
            </a:r>
            <a:endParaRPr lang="ru-RU" sz="1600" dirty="0">
              <a:latin typeface="+mn-lt"/>
            </a:endParaRPr>
          </a:p>
        </p:txBody>
      </p:sp>
    </p:spTree>
    <p:extLst>
      <p:ext uri="{BB962C8B-B14F-4D97-AF65-F5344CB8AC3E}">
        <p14:creationId xmlns:p14="http://schemas.microsoft.com/office/powerpoint/2010/main" val="4646739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Ион</Template>
  <TotalTime>160</TotalTime>
  <Words>2352</Words>
  <Application>Microsoft Office PowerPoint</Application>
  <PresentationFormat>Экран (4:3)</PresentationFormat>
  <Paragraphs>59</Paragraphs>
  <Slides>16</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16</vt:i4>
      </vt:variant>
    </vt:vector>
  </HeadingPairs>
  <TitlesOfParts>
    <vt:vector size="21" baseType="lpstr">
      <vt:lpstr>Arial</vt:lpstr>
      <vt:lpstr>Century Gothic</vt:lpstr>
      <vt:lpstr>Times New Roman</vt:lpstr>
      <vt:lpstr>Wingdings 3</vt:lpstr>
      <vt:lpstr>Ион</vt:lpstr>
      <vt:lpstr>Конспекти практичних занять з дисципліни «Ділова іноземна мова»  з галузі знань 20 Аграрні науки та продовольство спеціальності: 204 Технологія виробництва і переробки продукції тваринництва </vt:lpstr>
      <vt:lpstr>Практичне заняття 4(2 год.)</vt:lpstr>
      <vt:lpstr>Objectives:</vt:lpstr>
      <vt:lpstr>Plan:</vt:lpstr>
      <vt:lpstr>References:</vt:lpstr>
      <vt:lpstr>Хід заняття (Procedure)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Конспекти практичних занять з дисципліни«Іноземна мова» з галузі знань 12 «Інформаційні технології» спеціальності : 122 «Комп’ютерні науки».</dc:title>
  <dc:creator>user</dc:creator>
  <cp:lastModifiedBy>Dreeg Show</cp:lastModifiedBy>
  <cp:revision>44</cp:revision>
  <dcterms:created xsi:type="dcterms:W3CDTF">2023-02-25T18:05:02Z</dcterms:created>
  <dcterms:modified xsi:type="dcterms:W3CDTF">2023-08-12T11:51:08Z</dcterms:modified>
</cp:coreProperties>
</file>