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4" r:id="rId10"/>
    <p:sldId id="275" r:id="rId11"/>
    <p:sldId id="263" r:id="rId12"/>
    <p:sldId id="264" r:id="rId13"/>
    <p:sldId id="265" r:id="rId14"/>
    <p:sldId id="266"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94660"/>
  </p:normalViewPr>
  <p:slideViewPr>
    <p:cSldViewPr>
      <p:cViewPr varScale="1">
        <p:scale>
          <a:sx n="108" d="100"/>
          <a:sy n="108" d="100"/>
        </p:scale>
        <p:origin x="17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12.08.2023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400" b="1" dirty="0" err="1">
                <a:solidFill>
                  <a:schemeClr val="tx1"/>
                </a:solidFill>
                <a:effectLst/>
                <a:latin typeface="+mn-lt"/>
                <a:ea typeface="Times New Roman" panose="02020603050405020304" pitchFamily="18" charset="0"/>
                <a:cs typeface="Times New Roman" panose="02020603050405020304" pitchFamily="18" charset="0"/>
              </a:rPr>
              <a:t>Конспекти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практичних</a:t>
            </a:r>
            <a:r>
              <a:rPr lang="ru-RU" sz="2400" b="1" dirty="0">
                <a:solidFill>
                  <a:schemeClr val="tx1"/>
                </a:solidFill>
                <a:effectLst/>
                <a:latin typeface="+mn-lt"/>
                <a:ea typeface="Times New Roman" panose="02020603050405020304" pitchFamily="18" charset="0"/>
                <a:cs typeface="Times New Roman" panose="02020603050405020304" pitchFamily="18" charset="0"/>
              </a:rPr>
              <a:t> занять 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дисципліни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Ділова і</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ноземна</a:t>
            </a:r>
            <a:r>
              <a:rPr lang="ru-RU" sz="2400" b="1" dirty="0">
                <a:solidFill>
                  <a:schemeClr val="tx1"/>
                </a:solidFill>
                <a:effectLst/>
                <a:latin typeface="+mn-lt"/>
                <a:ea typeface="Times New Roman" panose="02020603050405020304" pitchFamily="18" charset="0"/>
                <a:cs typeface="Times New Roman" panose="02020603050405020304" pitchFamily="18" charset="0"/>
              </a:rPr>
              <a:t> мова»</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галузі</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знань</a:t>
            </a:r>
            <a:r>
              <a:rPr lang="ru-RU" sz="2400" b="1" dirty="0">
                <a:solidFill>
                  <a:schemeClr val="tx1"/>
                </a:solidFill>
                <a:effectLst/>
                <a:latin typeface="+mn-lt"/>
                <a:ea typeface="Times New Roman" panose="02020603050405020304" pitchFamily="18" charset="0"/>
                <a:cs typeface="Times New Roman" panose="02020603050405020304" pitchFamily="18" charset="0"/>
              </a:rPr>
              <a:t> 20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Аграрні</a:t>
            </a:r>
            <a:r>
              <a:rPr lang="ru-RU" sz="2400" b="1" dirty="0">
                <a:solidFill>
                  <a:schemeClr val="tx1"/>
                </a:solidFill>
                <a:effectLst/>
                <a:latin typeface="+mn-lt"/>
                <a:ea typeface="Times New Roman" panose="02020603050405020304" pitchFamily="18" charset="0"/>
                <a:cs typeface="Times New Roman" panose="02020603050405020304" pitchFamily="18" charset="0"/>
              </a:rPr>
              <a:t> науки та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продовольство</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cs typeface="Times New Roman" panose="02020603050405020304" pitchFamily="18" charset="0"/>
              </a:rPr>
              <a:t>спеціальності</a:t>
            </a:r>
            <a:r>
              <a:rPr lang="ru-RU" sz="2400" b="1" dirty="0">
                <a:solidFill>
                  <a:schemeClr val="tx1"/>
                </a:solidFill>
                <a:effectLst/>
                <a:latin typeface="+mn-lt"/>
                <a:ea typeface="Times New Roman" panose="02020603050405020304" pitchFamily="18" charset="0"/>
                <a:cs typeface="Times New Roman" panose="02020603050405020304" pitchFamily="18" charset="0"/>
              </a:rPr>
              <a:t>: 20</a:t>
            </a:r>
            <a:r>
              <a:rPr lang="uk-UA" sz="2400" b="1" dirty="0">
                <a:solidFill>
                  <a:schemeClr val="tx1"/>
                </a:solidFill>
                <a:effectLst/>
                <a:latin typeface="+mn-lt"/>
                <a:ea typeface="Times New Roman" panose="02020603050405020304" pitchFamily="18" charset="0"/>
                <a:cs typeface="Times New Roman" panose="02020603050405020304" pitchFamily="18" charset="0"/>
              </a:rPr>
              <a:t>4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Технологія</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виробництва</a:t>
            </a:r>
            <a:r>
              <a:rPr lang="ru-RU" sz="2400" b="1" dirty="0">
                <a:solidFill>
                  <a:schemeClr val="tx1"/>
                </a:solidFill>
                <a:effectLst/>
                <a:latin typeface="+mn-lt"/>
                <a:ea typeface="Times New Roman" panose="02020603050405020304" pitchFamily="18" charset="0"/>
                <a:cs typeface="Times New Roman" panose="02020603050405020304" pitchFamily="18" charset="0"/>
              </a:rPr>
              <a:t> і</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rPr>
              <a:t>переробки</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продукції</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тваринництва</a:t>
            </a:r>
            <a:br>
              <a:rPr lang="ru-RU" sz="2400" b="1" dirty="0">
                <a:solidFill>
                  <a:schemeClr val="tx1"/>
                </a:solidFill>
                <a:effectLst/>
                <a:latin typeface="+mn-lt"/>
                <a:ea typeface="Times New Roman" panose="02020603050405020304" pitchFamily="18" charset="0"/>
              </a:rPr>
            </a:br>
            <a:endParaRPr lang="ru-RU" sz="2400" dirty="0">
              <a:solidFill>
                <a:schemeClr val="tx1"/>
              </a:solidFill>
              <a:latin typeface="+mn-lt"/>
            </a:endParaRPr>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9 (30 годин)</a:t>
            </a:r>
          </a:p>
          <a:p>
            <a:br>
              <a:rPr lang="ru-RU" sz="2800" dirty="0"/>
            </a:br>
            <a:r>
              <a:rPr lang="ru-RU" sz="2800" b="1" dirty="0"/>
              <a:t>       </a:t>
            </a:r>
            <a:r>
              <a:rPr lang="ru-RU" sz="2800" b="1" dirty="0" err="1"/>
              <a:t>Атестація</a:t>
            </a:r>
            <a:r>
              <a:rPr lang="ru-RU" sz="2800" b="1" dirty="0"/>
              <a:t> 1 (1</a:t>
            </a:r>
            <a:r>
              <a:rPr lang="uk-UA" sz="2800" b="1" dirty="0"/>
              <a:t>6</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58316"/>
            <a:ext cx="8928992" cy="6741368"/>
          </a:xfrm>
        </p:spPr>
        <p:txBody>
          <a:bodyPr>
            <a:noAutofit/>
          </a:bodyPr>
          <a:lstStyle/>
          <a:p>
            <a:pPr marL="0" indent="0">
              <a:lnSpc>
                <a:spcPct val="125000"/>
              </a:lnSpc>
              <a:buNone/>
            </a:pPr>
            <a:r>
              <a:rPr lang="en-US" sz="1600" dirty="0">
                <a:effectLst/>
                <a:latin typeface="+mn-lt"/>
                <a:ea typeface="Times New Roman" panose="02020603050405020304" pitchFamily="18" charset="0"/>
              </a:rPr>
              <a:t>Text 1</a:t>
            </a:r>
          </a:p>
          <a:p>
            <a:pPr marL="0" indent="0">
              <a:lnSpc>
                <a:spcPct val="125000"/>
              </a:lnSpc>
              <a:buNone/>
            </a:pPr>
            <a:r>
              <a:rPr lang="en-US" sz="1100" dirty="0">
                <a:effectLst/>
                <a:latin typeface="+mn-lt"/>
                <a:ea typeface="Times New Roman" panose="02020603050405020304" pitchFamily="18" charset="0"/>
              </a:rPr>
              <a:t>a) animal</a:t>
            </a:r>
          </a:p>
          <a:p>
            <a:pPr marL="0" indent="0">
              <a:lnSpc>
                <a:spcPct val="125000"/>
              </a:lnSpc>
              <a:buNone/>
            </a:pPr>
            <a:r>
              <a:rPr lang="en-US" sz="1100" dirty="0">
                <a:effectLst/>
                <a:latin typeface="+mn-lt"/>
                <a:ea typeface="Times New Roman" panose="02020603050405020304" pitchFamily="18" charset="0"/>
              </a:rPr>
              <a:t>b) computations</a:t>
            </a:r>
          </a:p>
          <a:p>
            <a:pPr marL="0" indent="0">
              <a:lnSpc>
                <a:spcPct val="125000"/>
              </a:lnSpc>
              <a:buNone/>
            </a:pPr>
            <a:r>
              <a:rPr lang="en-US" sz="1100" dirty="0">
                <a:effectLst/>
                <a:latin typeface="+mn-lt"/>
                <a:ea typeface="Times New Roman" panose="02020603050405020304" pitchFamily="18" charset="0"/>
              </a:rPr>
              <a:t>c) economic</a:t>
            </a:r>
          </a:p>
          <a:p>
            <a:pPr marL="0" indent="0">
              <a:lnSpc>
                <a:spcPct val="125000"/>
              </a:lnSpc>
              <a:buNone/>
            </a:pPr>
            <a:r>
              <a:rPr lang="en-US" sz="1100" dirty="0">
                <a:effectLst/>
                <a:latin typeface="+mn-lt"/>
                <a:ea typeface="Times New Roman" panose="02020603050405020304" pitchFamily="18" charset="0"/>
              </a:rPr>
              <a:t>d) fertilizers</a:t>
            </a:r>
          </a:p>
          <a:p>
            <a:pPr marL="0" indent="0">
              <a:lnSpc>
                <a:spcPct val="125000"/>
              </a:lnSpc>
              <a:buNone/>
            </a:pPr>
            <a:r>
              <a:rPr lang="en-US" sz="1100" dirty="0">
                <a:effectLst/>
                <a:latin typeface="+mn-lt"/>
                <a:ea typeface="Times New Roman" panose="02020603050405020304" pitchFamily="18" charset="0"/>
              </a:rPr>
              <a:t>e) products</a:t>
            </a:r>
          </a:p>
          <a:p>
            <a:pPr marL="0" indent="0">
              <a:lnSpc>
                <a:spcPct val="125000"/>
              </a:lnSpc>
              <a:buNone/>
            </a:pPr>
            <a:r>
              <a:rPr lang="en-US" sz="1100" dirty="0">
                <a:effectLst/>
                <a:latin typeface="+mn-lt"/>
                <a:ea typeface="Times New Roman" panose="02020603050405020304" pitchFamily="18" charset="0"/>
              </a:rPr>
              <a:t>f) agricultural</a:t>
            </a:r>
          </a:p>
          <a:p>
            <a:pPr marL="0" indent="0">
              <a:lnSpc>
                <a:spcPct val="125000"/>
              </a:lnSpc>
              <a:buNone/>
            </a:pPr>
            <a:r>
              <a:rPr lang="en-US" sz="1100" dirty="0">
                <a:effectLst/>
                <a:latin typeface="+mn-lt"/>
                <a:ea typeface="Times New Roman" panose="02020603050405020304" pitchFamily="18" charset="0"/>
              </a:rPr>
              <a:t>g) level</a:t>
            </a:r>
          </a:p>
          <a:p>
            <a:pPr marL="0" indent="0">
              <a:lnSpc>
                <a:spcPct val="125000"/>
              </a:lnSpc>
              <a:buNone/>
            </a:pPr>
            <a:r>
              <a:rPr lang="en-US" sz="1100" dirty="0">
                <a:effectLst/>
                <a:latin typeface="+mn-lt"/>
                <a:ea typeface="Times New Roman" panose="02020603050405020304" pitchFamily="18" charset="0"/>
              </a:rPr>
              <a:t>h) farm</a:t>
            </a:r>
          </a:p>
          <a:p>
            <a:pPr marL="0" indent="0">
              <a:lnSpc>
                <a:spcPct val="125000"/>
              </a:lnSpc>
              <a:buNone/>
            </a:pPr>
            <a:r>
              <a:rPr lang="en-US" sz="1100" dirty="0" err="1">
                <a:effectLst/>
                <a:latin typeface="+mn-lt"/>
                <a:ea typeface="Times New Roman" panose="02020603050405020304" pitchFamily="18" charset="0"/>
              </a:rPr>
              <a:t>i</a:t>
            </a:r>
            <a:r>
              <a:rPr lang="en-US" sz="1100" dirty="0">
                <a:effectLst/>
                <a:latin typeface="+mn-lt"/>
                <a:ea typeface="Times New Roman" panose="02020603050405020304" pitchFamily="18" charset="0"/>
              </a:rPr>
              <a:t>) orders</a:t>
            </a:r>
          </a:p>
          <a:p>
            <a:pPr marL="0" indent="0">
              <a:lnSpc>
                <a:spcPct val="125000"/>
              </a:lnSpc>
              <a:buNone/>
            </a:pPr>
            <a:r>
              <a:rPr lang="en-US" sz="1100" dirty="0">
                <a:effectLst/>
                <a:latin typeface="+mn-lt"/>
                <a:ea typeface="Times New Roman" panose="02020603050405020304" pitchFamily="18" charset="0"/>
              </a:rPr>
              <a:t>j) area</a:t>
            </a:r>
          </a:p>
          <a:p>
            <a:pPr marL="0" indent="0">
              <a:lnSpc>
                <a:spcPct val="125000"/>
              </a:lnSpc>
              <a:buNone/>
            </a:pPr>
            <a:r>
              <a:rPr lang="en-US" sz="1400" dirty="0">
                <a:effectLst/>
                <a:latin typeface="+mn-lt"/>
                <a:ea typeface="Times New Roman" panose="02020603050405020304" pitchFamily="18" charset="0"/>
              </a:rPr>
              <a:t>The growing livestock population, Sequence of tenses. Population growth and (1) growth translate into a growing demand for other livestock (2) as well. This may be shown for two examples, fertilizers and power as (3) inputs, which can, at least in part, be provided by (4) manure and traction. The demand for (5) and power is derived from the demand for crops on one side, the production possibilities and costs on the other. The necessary (6) are complex and require assumptions, country by country and for each crop, about possibilities of (7) expansion, likelihood intensification, level of complementary inputs and the like. They have been carried out at a considerable (8) of detail and sophistication by FAO (AT 2000 1979) but can still only be considered (9) of magnitude. At the same time the figures no longer constitute projections but an assessment of the (10) development path that is desirable and possible given that the necessary resources are found and that certain policies are implemented (FAO AT 2000 1979).</a:t>
            </a:r>
            <a:endParaRPr lang="ru-RU" sz="1400" dirty="0">
              <a:latin typeface="+mn-lt"/>
            </a:endParaRPr>
          </a:p>
        </p:txBody>
      </p:sp>
    </p:spTree>
    <p:extLst>
      <p:ext uri="{BB962C8B-B14F-4D97-AF65-F5344CB8AC3E}">
        <p14:creationId xmlns:p14="http://schemas.microsoft.com/office/powerpoint/2010/main" val="2334352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EE265617-A410-BBB9-9B1C-9D261466F9F7}"/>
              </a:ext>
            </a:extLst>
          </p:cNvPr>
          <p:cNvPicPr>
            <a:picLocks noChangeAspect="1"/>
          </p:cNvPicPr>
          <p:nvPr/>
        </p:nvPicPr>
        <p:blipFill>
          <a:blip r:embed="rId2"/>
          <a:stretch>
            <a:fillRect/>
          </a:stretch>
        </p:blipFill>
        <p:spPr>
          <a:xfrm>
            <a:off x="741936" y="1019671"/>
            <a:ext cx="7660127" cy="481865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F78575F8-A619-162B-A773-CB55393E4556}"/>
              </a:ext>
            </a:extLst>
          </p:cNvPr>
          <p:cNvPicPr>
            <a:picLocks noChangeAspect="1"/>
          </p:cNvPicPr>
          <p:nvPr/>
        </p:nvPicPr>
        <p:blipFill>
          <a:blip r:embed="rId2"/>
          <a:stretch>
            <a:fillRect/>
          </a:stretch>
        </p:blipFill>
        <p:spPr>
          <a:xfrm>
            <a:off x="625271" y="2496034"/>
            <a:ext cx="7893458" cy="186593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5" name="Рисунок 4">
            <a:extLst>
              <a:ext uri="{FF2B5EF4-FFF2-40B4-BE49-F238E27FC236}">
                <a16:creationId xmlns:a16="http://schemas.microsoft.com/office/drawing/2014/main" id="{5E122E77-ADDC-F83E-82EA-C7E9E5C281F3}"/>
              </a:ext>
            </a:extLst>
          </p:cNvPr>
          <p:cNvPicPr>
            <a:picLocks noChangeAspect="1"/>
          </p:cNvPicPr>
          <p:nvPr/>
        </p:nvPicPr>
        <p:blipFill>
          <a:blip r:embed="rId2"/>
          <a:stretch>
            <a:fillRect/>
          </a:stretch>
        </p:blipFill>
        <p:spPr>
          <a:xfrm>
            <a:off x="2061151" y="475921"/>
            <a:ext cx="4978863" cy="590615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5" name="Рисунок 4">
            <a:extLst>
              <a:ext uri="{FF2B5EF4-FFF2-40B4-BE49-F238E27FC236}">
                <a16:creationId xmlns:a16="http://schemas.microsoft.com/office/drawing/2014/main" id="{B22FDA26-D9A6-9100-D878-69DF7FE6A817}"/>
              </a:ext>
            </a:extLst>
          </p:cNvPr>
          <p:cNvPicPr>
            <a:picLocks noChangeAspect="1"/>
          </p:cNvPicPr>
          <p:nvPr/>
        </p:nvPicPr>
        <p:blipFill>
          <a:blip r:embed="rId2"/>
          <a:stretch>
            <a:fillRect/>
          </a:stretch>
        </p:blipFill>
        <p:spPr>
          <a:xfrm>
            <a:off x="646282" y="2074937"/>
            <a:ext cx="7851435" cy="277956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3</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482934" y="3789040"/>
            <a:ext cx="8178132" cy="2114552"/>
          </a:xfrm>
        </p:spPr>
        <p:txBody>
          <a:bodyPr>
            <a:noAutofit/>
          </a:bodyPr>
          <a:lstStyle/>
          <a:p>
            <a:pPr marL="0" indent="0">
              <a:lnSpc>
                <a:spcPct val="115000"/>
              </a:lnSpc>
              <a:spcAft>
                <a:spcPts val="1000"/>
              </a:spcAft>
              <a:buNone/>
            </a:pPr>
            <a:r>
              <a:rPr lang="en-US" sz="2800" b="1" dirty="0">
                <a:effectLst/>
                <a:latin typeface="+mn-lt"/>
                <a:ea typeface="Times New Roman" panose="02020603050405020304" pitchFamily="18" charset="0"/>
                <a:cs typeface="Times New Roman" panose="02020603050405020304" pitchFamily="18" charset="0"/>
              </a:rPr>
              <a:t>Topic «The Notion of Business .The growing livestock population. Active and Passive Voice 1.» Grammar revision</a:t>
            </a:r>
            <a:endParaRPr lang="ru-RU" sz="2800" b="1" dirty="0">
              <a:ln w="19050">
                <a:solidFill>
                  <a:schemeClr val="tx2">
                    <a:tint val="1000"/>
                  </a:schemeClr>
                </a:solidFill>
                <a:prstDash val="solid"/>
              </a:ln>
              <a:effectLst>
                <a:outerShdw blurRad="50000" dist="50800" dir="7500000" algn="tl">
                  <a:srgbClr val="000000">
                    <a:shade val="5000"/>
                    <a:alpha val="35000"/>
                  </a:srgbClr>
                </a:outerShdw>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62500" lnSpcReduction="20000"/>
          </a:bodyPr>
          <a:lstStyle/>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learn new vocabulary;</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   to practice grammar structures;</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enable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talk and write on the topic;</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a:t>
            </a:r>
            <a:r>
              <a:rPr lang="en-US" sz="2900" dirty="0" err="1">
                <a:effectLst/>
                <a:latin typeface="+mn-lt"/>
                <a:ea typeface="Times New Roman" panose="02020603050405020304" pitchFamily="18" charset="0"/>
                <a:cs typeface="Times New Roman" panose="02020603050405020304" pitchFamily="18" charset="0"/>
              </a:rPr>
              <a:t>instil</a:t>
            </a:r>
            <a:r>
              <a:rPr lang="en-US" sz="29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encourage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go on learning English at the next level;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9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Tourism. Present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6632"/>
            <a:ext cx="9108504" cy="6624736"/>
          </a:xfrm>
        </p:spPr>
        <p:txBody>
          <a:bodyPr>
            <a:noAutofit/>
          </a:bodyPr>
          <a:lstStyle/>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 business is an organization or enterprising entity engaged in commercial, industrial or professional activities. Businesses can be for-profit entities or non-profit organizations that operate to fulfil a charitable mission or further a social cause. Business is also the organized efforts and activities of individuals to produce and sell goods and services for profit.</a:t>
            </a:r>
          </a:p>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Generally, a business begins with a business concept (the idea) and a name. Depending on the nature of the business, extensive market research may be necessary to determine whether turning the idea into a business is feasible and if the business can deliver value to consumers. The business name can be one of the most valuable assets of a firm; therefore, careful consideration should be given when choosing it. Businesses operating under fictitious names must be registered with the state. Businesses mainly form after the development of a business plan, which is a formal document detailing a business’s goals and objectives, and its strategies of how it will achieve the goals and objectives. Business plans are almost essential when borrowing capital to begin operations.</a:t>
            </a:r>
          </a:p>
          <a:p>
            <a:pPr indent="0">
              <a:lnSpc>
                <a:spcPct val="115000"/>
              </a:lnSpc>
              <a:spcAft>
                <a:spcPts val="1000"/>
              </a:spcAft>
              <a:buNone/>
            </a:pPr>
            <a:r>
              <a:rPr lang="en-US" sz="1800" dirty="0">
                <a:latin typeface="Times New Roman" panose="02020603050405020304" pitchFamily="18" charset="0"/>
                <a:cs typeface="Times New Roman" panose="02020603050405020304" pitchFamily="18" charset="0"/>
              </a:rPr>
              <a:t>It is also important to determine the legal structure of the business.</a:t>
            </a:r>
          </a:p>
          <a:p>
            <a:pPr indent="0">
              <a:lnSpc>
                <a:spcPct val="115000"/>
              </a:lnSpc>
              <a:spcAft>
                <a:spcPts val="1000"/>
              </a:spcAft>
              <a:buNone/>
            </a:pPr>
            <a:r>
              <a:rPr lang="en-US" sz="1800" dirty="0">
                <a:latin typeface="Times New Roman" panose="02020603050405020304" pitchFamily="18" charset="0"/>
                <a:cs typeface="Times New Roman" panose="02020603050405020304" pitchFamily="18" charset="0"/>
              </a:rPr>
              <a:t>Depending on the type of business, it may need to secure permits, adhere to registration requirements, and obtain licenses to operate legally.</a:t>
            </a:r>
            <a:endParaRPr lang="ru-RU"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16632"/>
            <a:ext cx="8928992" cy="6624736"/>
          </a:xfrm>
        </p:spPr>
        <p:txBody>
          <a:bodyPr>
            <a:noAutofit/>
          </a:bodyPr>
          <a:lstStyle/>
          <a:p>
            <a:pPr marL="0" indent="0" algn="just">
              <a:lnSpc>
                <a:spcPct val="125000"/>
              </a:lnSpc>
              <a:buNone/>
            </a:pPr>
            <a:r>
              <a:rPr lang="en-US" sz="1600" dirty="0">
                <a:effectLst/>
                <a:latin typeface="+mn-lt"/>
                <a:ea typeface="Times New Roman" panose="02020603050405020304" pitchFamily="18" charset="0"/>
              </a:rPr>
              <a:t>The most common structures are sole proprietorships, partnerships, corporations and limited liability companies, with sole proprietorships being the most prevalent. A sole proprietorship, as its name suggests, is a business owned and operated by a single person. There is no legal separation between the business and the owner; therefore, the tax and legal liabilities of the business are that of the owner. A partnership is a business relationship between two or more people who join to conduct business. Each partner contributes resources and money to the business and shares in the profits and losses of the business. The shared profits and losses are recorded on each partner’s tax return. A corporation is a business in which a group of people act together as a single entity; most commonly, owners of a corporation are shareholders who exchange consideration for the corporation’s common stock.</a:t>
            </a:r>
          </a:p>
          <a:p>
            <a:pPr marL="0" indent="0" algn="just">
              <a:lnSpc>
                <a:spcPct val="125000"/>
              </a:lnSpc>
              <a:buNone/>
            </a:pPr>
            <a:r>
              <a:rPr lang="en-US" sz="1600" dirty="0">
                <a:effectLst/>
                <a:latin typeface="+mn-lt"/>
                <a:ea typeface="Times New Roman" panose="02020603050405020304" pitchFamily="18" charset="0"/>
              </a:rPr>
              <a:t>Incorporating a business releases owners of financial liability of business obligations; however, a corporation has </a:t>
            </a:r>
            <a:r>
              <a:rPr lang="en-US" sz="1600" dirty="0" err="1">
                <a:effectLst/>
                <a:latin typeface="+mn-lt"/>
                <a:ea typeface="Times New Roman" panose="02020603050405020304" pitchFamily="18" charset="0"/>
              </a:rPr>
              <a:t>unfavourable</a:t>
            </a:r>
            <a:r>
              <a:rPr lang="en-US" sz="1600" dirty="0">
                <a:effectLst/>
                <a:latin typeface="+mn-lt"/>
                <a:ea typeface="Times New Roman" panose="02020603050405020304" pitchFamily="18" charset="0"/>
              </a:rPr>
              <a:t> taxation rules for the owners of the business. For this reason, a relatively new business structure, a limited liability company (LLC), is available. This structure combines the pass-through taxation benefits of a partnership with the limited-liability benefits of a corporation.</a:t>
            </a:r>
          </a:p>
          <a:p>
            <a:pPr marL="0" indent="0" algn="just">
              <a:lnSpc>
                <a:spcPct val="125000"/>
              </a:lnSpc>
              <a:buNone/>
            </a:pPr>
            <a:r>
              <a:rPr lang="en-US" sz="1600" dirty="0">
                <a:latin typeface="+mn-lt"/>
              </a:rPr>
              <a:t>Business sizes range from small owner-operated companies, such as family restaurants, to multinational conglomerates, such as General Electric. Larger businesses may issue corporate stock to finance operations. In this case, the company is publicly traded and has reporting and operating restrictions. Alternatively, smaller businesses may operate more independently of regulators.</a:t>
            </a:r>
            <a:endParaRPr lang="ru-RU" sz="16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5516" y="272618"/>
            <a:ext cx="8712968" cy="6312764"/>
          </a:xfrm>
        </p:spPr>
        <p:txBody>
          <a:bodyPr>
            <a:noAutofit/>
          </a:bodyPr>
          <a:lstStyle/>
          <a:p>
            <a:pPr marL="0" indent="0">
              <a:lnSpc>
                <a:spcPct val="125000"/>
              </a:lnSpc>
              <a:buNone/>
            </a:pPr>
            <a:r>
              <a:rPr lang="en-US" sz="1600" dirty="0">
                <a:effectLst/>
                <a:latin typeface="+mn-lt"/>
                <a:ea typeface="Times New Roman" panose="02020603050405020304" pitchFamily="18" charset="0"/>
              </a:rPr>
              <a:t>A company may describe its business by communicating the industry in which</a:t>
            </a:r>
          </a:p>
          <a:p>
            <a:pPr marL="0" indent="0">
              <a:lnSpc>
                <a:spcPct val="125000"/>
              </a:lnSpc>
              <a:buNone/>
            </a:pPr>
            <a:r>
              <a:rPr lang="en-US" sz="1600" dirty="0">
                <a:effectLst/>
                <a:latin typeface="+mn-lt"/>
                <a:ea typeface="Times New Roman" panose="02020603050405020304" pitchFamily="18" charset="0"/>
              </a:rPr>
              <a:t>it operates. For example, the real estate business, advertising business or mattress</a:t>
            </a:r>
          </a:p>
          <a:p>
            <a:pPr marL="0" indent="0">
              <a:lnSpc>
                <a:spcPct val="125000"/>
              </a:lnSpc>
              <a:buNone/>
            </a:pPr>
            <a:r>
              <a:rPr lang="en-US" sz="1600" dirty="0">
                <a:effectLst/>
                <a:latin typeface="+mn-lt"/>
                <a:ea typeface="Times New Roman" panose="02020603050405020304" pitchFamily="18" charset="0"/>
              </a:rPr>
              <a:t>production business are industries in which a business can exist. Because the term</a:t>
            </a:r>
          </a:p>
          <a:p>
            <a:pPr marL="0" indent="0">
              <a:lnSpc>
                <a:spcPct val="125000"/>
              </a:lnSpc>
              <a:buNone/>
            </a:pPr>
            <a:r>
              <a:rPr lang="en-US" sz="1600" dirty="0">
                <a:effectLst/>
                <a:latin typeface="+mn-lt"/>
                <a:ea typeface="Times New Roman" panose="02020603050405020304" pitchFamily="18" charset="0"/>
              </a:rPr>
              <a:t>“business” can be interchanged with day-to- day operations as well as the overall</a:t>
            </a:r>
          </a:p>
          <a:p>
            <a:pPr marL="0" indent="0">
              <a:lnSpc>
                <a:spcPct val="125000"/>
              </a:lnSpc>
              <a:buNone/>
            </a:pPr>
            <a:r>
              <a:rPr lang="en-US" sz="1600" dirty="0">
                <a:effectLst/>
                <a:latin typeface="+mn-lt"/>
                <a:ea typeface="Times New Roman" panose="02020603050405020304" pitchFamily="18" charset="0"/>
              </a:rPr>
              <a:t>formation of a company, the term is often used to indicate transactions regarding an</a:t>
            </a:r>
          </a:p>
          <a:p>
            <a:pPr marL="0" indent="0">
              <a:lnSpc>
                <a:spcPct val="125000"/>
              </a:lnSpc>
              <a:buNone/>
            </a:pPr>
            <a:r>
              <a:rPr lang="en-US" sz="1600" dirty="0">
                <a:effectLst/>
                <a:latin typeface="+mn-lt"/>
                <a:ea typeface="Times New Roman" panose="02020603050405020304" pitchFamily="18" charset="0"/>
              </a:rPr>
              <a:t>underlying product or service. For example, ExxonMobil transacts business by</a:t>
            </a:r>
          </a:p>
          <a:p>
            <a:pPr marL="0" indent="0">
              <a:lnSpc>
                <a:spcPct val="125000"/>
              </a:lnSpc>
              <a:buNone/>
            </a:pPr>
            <a:r>
              <a:rPr lang="en-US" sz="1600" dirty="0">
                <a:effectLst/>
                <a:latin typeface="+mn-lt"/>
                <a:ea typeface="Times New Roman" panose="02020603050405020304" pitchFamily="18" charset="0"/>
              </a:rPr>
              <a:t>providing oil .</a:t>
            </a:r>
          </a:p>
          <a:p>
            <a:pPr marL="0" indent="0">
              <a:lnSpc>
                <a:spcPct val="125000"/>
              </a:lnSpc>
              <a:buNone/>
            </a:pPr>
            <a:r>
              <a:rPr lang="en-US" sz="1600" dirty="0">
                <a:effectLst/>
                <a:latin typeface="+mn-lt"/>
                <a:ea typeface="Times New Roman" panose="02020603050405020304" pitchFamily="18" charset="0"/>
              </a:rPr>
              <a:t>Discussion questions:</a:t>
            </a:r>
          </a:p>
          <a:p>
            <a:pPr marL="0" indent="0">
              <a:lnSpc>
                <a:spcPct val="125000"/>
              </a:lnSpc>
              <a:buNone/>
            </a:pPr>
            <a:r>
              <a:rPr lang="en-US" sz="1600" dirty="0">
                <a:effectLst/>
                <a:latin typeface="+mn-lt"/>
                <a:ea typeface="Times New Roman" panose="02020603050405020304" pitchFamily="18" charset="0"/>
              </a:rPr>
              <a:t>1. The general notion of business.</a:t>
            </a:r>
          </a:p>
          <a:p>
            <a:pPr marL="0" indent="0">
              <a:lnSpc>
                <a:spcPct val="125000"/>
              </a:lnSpc>
              <a:buNone/>
            </a:pPr>
            <a:r>
              <a:rPr lang="en-US" sz="1600" dirty="0">
                <a:effectLst/>
                <a:latin typeface="+mn-lt"/>
                <a:ea typeface="Times New Roman" panose="02020603050405020304" pitchFamily="18" charset="0"/>
              </a:rPr>
              <a:t>2. Starting a business.</a:t>
            </a:r>
          </a:p>
          <a:p>
            <a:pPr marL="0" indent="0">
              <a:lnSpc>
                <a:spcPct val="125000"/>
              </a:lnSpc>
              <a:buNone/>
            </a:pPr>
            <a:r>
              <a:rPr lang="en-US" sz="1600" dirty="0">
                <a:effectLst/>
                <a:latin typeface="+mn-lt"/>
                <a:ea typeface="Times New Roman" panose="02020603050405020304" pitchFamily="18" charset="0"/>
              </a:rPr>
              <a:t>3. Business structures.</a:t>
            </a:r>
          </a:p>
          <a:p>
            <a:pPr marL="0" indent="0">
              <a:lnSpc>
                <a:spcPct val="125000"/>
              </a:lnSpc>
              <a:buNone/>
            </a:pPr>
            <a:r>
              <a:rPr lang="en-US" sz="1600" dirty="0">
                <a:effectLst/>
                <a:latin typeface="+mn-lt"/>
                <a:ea typeface="Times New Roman" panose="02020603050405020304" pitchFamily="18" charset="0"/>
              </a:rPr>
              <a:t>4. Business sizes.</a:t>
            </a:r>
          </a:p>
          <a:p>
            <a:pPr marL="0" indent="0">
              <a:lnSpc>
                <a:spcPct val="125000"/>
              </a:lnSpc>
              <a:buNone/>
            </a:pPr>
            <a:r>
              <a:rPr lang="en-US" sz="1600" dirty="0">
                <a:effectLst/>
                <a:latin typeface="+mn-lt"/>
                <a:ea typeface="Times New Roman" panose="02020603050405020304" pitchFamily="18" charset="0"/>
              </a:rPr>
              <a:t>5. Business Operations of a company in Industries</a:t>
            </a:r>
            <a:endParaRPr lang="ru-RU" sz="1600" dirty="0">
              <a:latin typeface="+mn-lt"/>
            </a:endParaRPr>
          </a:p>
        </p:txBody>
      </p:sp>
    </p:spTree>
    <p:extLst>
      <p:ext uri="{BB962C8B-B14F-4D97-AF65-F5344CB8AC3E}">
        <p14:creationId xmlns:p14="http://schemas.microsoft.com/office/powerpoint/2010/main" val="464673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144</TotalTime>
  <Words>1478</Words>
  <Application>Microsoft Office PowerPoint</Application>
  <PresentationFormat>Экран (4:3)</PresentationFormat>
  <Paragraphs>69</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204 Технологія виробництва і переробки продукції тваринництва </vt:lpstr>
      <vt:lpstr>Практичне заняття 3(2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37</cp:revision>
  <dcterms:created xsi:type="dcterms:W3CDTF">2023-02-25T18:05:02Z</dcterms:created>
  <dcterms:modified xsi:type="dcterms:W3CDTF">2023-08-12T11:33:50Z</dcterms:modified>
</cp:coreProperties>
</file>