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72" r:id="rId9"/>
    <p:sldId id="274" r:id="rId10"/>
    <p:sldId id="275" r:id="rId11"/>
    <p:sldId id="276" r:id="rId12"/>
    <p:sldId id="263" r:id="rId13"/>
    <p:sldId id="264" r:id="rId14"/>
    <p:sldId id="265" r:id="rId15"/>
    <p:sldId id="277" r:id="rId16"/>
    <p:sldId id="278" r:id="rId17"/>
    <p:sldId id="27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94660"/>
  </p:normalViewPr>
  <p:slideViewPr>
    <p:cSldViewPr>
      <p:cViewPr varScale="1">
        <p:scale>
          <a:sx n="108" d="100"/>
          <a:sy n="108" d="100"/>
        </p:scale>
        <p:origin x="17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12.08.2023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12.08.2023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pPr algn="ctr">
              <a:lnSpc>
                <a:spcPct val="125000"/>
              </a:lnSpc>
              <a:spcAft>
                <a:spcPts val="1000"/>
              </a:spcAft>
            </a:pPr>
            <a:r>
              <a:rPr lang="ru-RU" sz="2400" b="1" dirty="0" err="1">
                <a:solidFill>
                  <a:schemeClr val="tx1"/>
                </a:solidFill>
                <a:effectLst/>
                <a:latin typeface="+mn-lt"/>
                <a:ea typeface="Times New Roman" panose="02020603050405020304" pitchFamily="18" charset="0"/>
                <a:cs typeface="Times New Roman" panose="02020603050405020304" pitchFamily="18" charset="0"/>
              </a:rPr>
              <a:t>Конспекти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практичних</a:t>
            </a:r>
            <a:r>
              <a:rPr lang="ru-RU" sz="2400" b="1" dirty="0">
                <a:solidFill>
                  <a:schemeClr val="tx1"/>
                </a:solidFill>
                <a:effectLst/>
                <a:latin typeface="+mn-lt"/>
                <a:ea typeface="Times New Roman" panose="02020603050405020304" pitchFamily="18" charset="0"/>
                <a:cs typeface="Times New Roman" panose="02020603050405020304" pitchFamily="18" charset="0"/>
              </a:rPr>
              <a:t> занять 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дисципліни</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Ділова і</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ноземна</a:t>
            </a:r>
            <a:r>
              <a:rPr lang="ru-RU" sz="2400" b="1" dirty="0">
                <a:solidFill>
                  <a:schemeClr val="tx1"/>
                </a:solidFill>
                <a:effectLst/>
                <a:latin typeface="+mn-lt"/>
                <a:ea typeface="Times New Roman" panose="02020603050405020304" pitchFamily="18" charset="0"/>
                <a:cs typeface="Times New Roman" panose="02020603050405020304" pitchFamily="18" charset="0"/>
              </a:rPr>
              <a:t> мова»</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uk-UA" sz="2400" b="1" dirty="0">
                <a:solidFill>
                  <a:schemeClr val="tx1"/>
                </a:solidFill>
                <a:effectLst/>
                <a:latin typeface="+mn-lt"/>
                <a:ea typeface="Times New Roman" panose="02020603050405020304" pitchFamily="18" charset="0"/>
                <a:cs typeface="Times New Roman" panose="02020603050405020304" pitchFamily="18" charset="0"/>
              </a:rPr>
              <a:t>з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галузі</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знань</a:t>
            </a:r>
            <a:r>
              <a:rPr lang="ru-RU" sz="2400" b="1" dirty="0">
                <a:solidFill>
                  <a:schemeClr val="tx1"/>
                </a:solidFill>
                <a:effectLst/>
                <a:latin typeface="+mn-lt"/>
                <a:ea typeface="Times New Roman" panose="02020603050405020304" pitchFamily="18" charset="0"/>
                <a:cs typeface="Times New Roman" panose="02020603050405020304" pitchFamily="18" charset="0"/>
              </a:rPr>
              <a:t> 20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Аграрні</a:t>
            </a:r>
            <a:r>
              <a:rPr lang="ru-RU" sz="2400" b="1" dirty="0">
                <a:solidFill>
                  <a:schemeClr val="tx1"/>
                </a:solidFill>
                <a:effectLst/>
                <a:latin typeface="+mn-lt"/>
                <a:ea typeface="Times New Roman" panose="02020603050405020304" pitchFamily="18" charset="0"/>
                <a:cs typeface="Times New Roman" panose="02020603050405020304" pitchFamily="18" charset="0"/>
              </a:rPr>
              <a:t> науки та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продовольство</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cs typeface="Times New Roman" panose="02020603050405020304" pitchFamily="18" charset="0"/>
              </a:rPr>
              <a:t>спеціальності</a:t>
            </a:r>
            <a:r>
              <a:rPr lang="ru-RU" sz="2400" b="1" dirty="0">
                <a:solidFill>
                  <a:schemeClr val="tx1"/>
                </a:solidFill>
                <a:effectLst/>
                <a:latin typeface="+mn-lt"/>
                <a:ea typeface="Times New Roman" panose="02020603050405020304" pitchFamily="18" charset="0"/>
                <a:cs typeface="Times New Roman" panose="02020603050405020304" pitchFamily="18" charset="0"/>
              </a:rPr>
              <a:t>: 20</a:t>
            </a:r>
            <a:r>
              <a:rPr lang="uk-UA" sz="2400" b="1" dirty="0">
                <a:solidFill>
                  <a:schemeClr val="tx1"/>
                </a:solidFill>
                <a:effectLst/>
                <a:latin typeface="+mn-lt"/>
                <a:ea typeface="Times New Roman" panose="02020603050405020304" pitchFamily="18" charset="0"/>
                <a:cs typeface="Times New Roman" panose="02020603050405020304" pitchFamily="18" charset="0"/>
              </a:rPr>
              <a:t>4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Технологія</a:t>
            </a:r>
            <a:r>
              <a:rPr lang="ru-RU" sz="2400" b="1" dirty="0">
                <a:solidFill>
                  <a:schemeClr val="tx1"/>
                </a:solidFill>
                <a:effectLst/>
                <a:latin typeface="+mn-lt"/>
                <a:ea typeface="Times New Roman" panose="02020603050405020304" pitchFamily="18" charset="0"/>
                <a:cs typeface="Times New Roman" panose="02020603050405020304" pitchFamily="18" charset="0"/>
              </a:rPr>
              <a:t> </a:t>
            </a:r>
            <a:r>
              <a:rPr lang="ru-RU" sz="2400" b="1" dirty="0" err="1">
                <a:solidFill>
                  <a:schemeClr val="tx1"/>
                </a:solidFill>
                <a:effectLst/>
                <a:latin typeface="+mn-lt"/>
                <a:ea typeface="Times New Roman" panose="02020603050405020304" pitchFamily="18" charset="0"/>
                <a:cs typeface="Times New Roman" panose="02020603050405020304" pitchFamily="18" charset="0"/>
              </a:rPr>
              <a:t>виробництва</a:t>
            </a:r>
            <a:r>
              <a:rPr lang="ru-RU" sz="2400" b="1" dirty="0">
                <a:solidFill>
                  <a:schemeClr val="tx1"/>
                </a:solidFill>
                <a:effectLst/>
                <a:latin typeface="+mn-lt"/>
                <a:ea typeface="Times New Roman" panose="02020603050405020304" pitchFamily="18" charset="0"/>
                <a:cs typeface="Times New Roman" panose="02020603050405020304" pitchFamily="18" charset="0"/>
              </a:rPr>
              <a:t> і</a:t>
            </a:r>
            <a:br>
              <a:rPr lang="uk-UA" sz="2400" dirty="0">
                <a:solidFill>
                  <a:schemeClr val="tx1"/>
                </a:solidFill>
                <a:effectLst/>
                <a:latin typeface="+mn-lt"/>
                <a:ea typeface="Times New Roman" panose="02020603050405020304" pitchFamily="18" charset="0"/>
                <a:cs typeface="Times New Roman" panose="02020603050405020304" pitchFamily="18" charset="0"/>
              </a:rPr>
            </a:br>
            <a:r>
              <a:rPr lang="ru-RU" sz="2400" b="1" dirty="0" err="1">
                <a:solidFill>
                  <a:schemeClr val="tx1"/>
                </a:solidFill>
                <a:effectLst/>
                <a:latin typeface="+mn-lt"/>
                <a:ea typeface="Times New Roman" panose="02020603050405020304" pitchFamily="18" charset="0"/>
              </a:rPr>
              <a:t>переробки</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продукції</a:t>
            </a:r>
            <a:r>
              <a:rPr lang="ru-RU" sz="2400" b="1" dirty="0">
                <a:solidFill>
                  <a:schemeClr val="tx1"/>
                </a:solidFill>
                <a:effectLst/>
                <a:latin typeface="+mn-lt"/>
                <a:ea typeface="Times New Roman" panose="02020603050405020304" pitchFamily="18" charset="0"/>
              </a:rPr>
              <a:t> </a:t>
            </a:r>
            <a:r>
              <a:rPr lang="ru-RU" sz="2400" b="1" dirty="0" err="1">
                <a:solidFill>
                  <a:schemeClr val="tx1"/>
                </a:solidFill>
                <a:effectLst/>
                <a:latin typeface="+mn-lt"/>
                <a:ea typeface="Times New Roman" panose="02020603050405020304" pitchFamily="18" charset="0"/>
              </a:rPr>
              <a:t>тваринництва</a:t>
            </a:r>
            <a:br>
              <a:rPr lang="ru-RU" sz="2400" b="1" dirty="0">
                <a:solidFill>
                  <a:schemeClr val="tx1"/>
                </a:solidFill>
                <a:effectLst/>
                <a:latin typeface="+mn-lt"/>
                <a:ea typeface="Times New Roman" panose="02020603050405020304" pitchFamily="18" charset="0"/>
              </a:rPr>
            </a:br>
            <a:endParaRPr lang="ru-RU" sz="2400" dirty="0">
              <a:solidFill>
                <a:schemeClr val="tx1"/>
              </a:solidFill>
              <a:latin typeface="+mn-lt"/>
            </a:endParaRPr>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a:p>
          <a:p>
            <a:endParaRPr lang="uk-UA" sz="2800" dirty="0"/>
          </a:p>
          <a:p>
            <a:endParaRPr lang="uk-UA" sz="2800" dirty="0"/>
          </a:p>
          <a:p>
            <a:r>
              <a:rPr lang="uk-UA" sz="2800" dirty="0"/>
              <a:t>Семестр </a:t>
            </a:r>
            <a:r>
              <a:rPr lang="ru-RU" sz="2800" dirty="0"/>
              <a:t>9 (30 годин)</a:t>
            </a:r>
          </a:p>
          <a:p>
            <a:br>
              <a:rPr lang="ru-RU" sz="2800" dirty="0"/>
            </a:br>
            <a:r>
              <a:rPr lang="ru-RU" sz="2800" b="1" dirty="0"/>
              <a:t>       </a:t>
            </a:r>
            <a:r>
              <a:rPr lang="ru-RU" sz="2800" b="1" dirty="0" err="1"/>
              <a:t>Атестація</a:t>
            </a:r>
            <a:r>
              <a:rPr lang="ru-RU" sz="2800" b="1" dirty="0"/>
              <a:t> 1 (1</a:t>
            </a:r>
            <a:r>
              <a:rPr lang="uk-UA" sz="2800" b="1" dirty="0"/>
              <a:t>6</a:t>
            </a:r>
            <a:r>
              <a:rPr lang="ru-RU" sz="2800" b="1" dirty="0"/>
              <a:t>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58316"/>
            <a:ext cx="8928992" cy="6741368"/>
          </a:xfrm>
        </p:spPr>
        <p:txBody>
          <a:bodyPr>
            <a:noAutofit/>
          </a:bodyPr>
          <a:lstStyle/>
          <a:p>
            <a:pPr marL="0" indent="0">
              <a:lnSpc>
                <a:spcPct val="125000"/>
              </a:lnSpc>
              <a:buNone/>
            </a:pPr>
            <a:r>
              <a:rPr lang="en-US" sz="1400" dirty="0">
                <a:effectLst/>
                <a:latin typeface="+mn-lt"/>
                <a:ea typeface="Times New Roman" panose="02020603050405020304" pitchFamily="18" charset="0"/>
              </a:rPr>
              <a:t>Smaller businesses also usually have limited management resources. A single</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manager, or a very small management team, only has so much time to attend to all</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the business and the same will be true of a small number of employees. This can be a</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problem as it can limit a business’s ability to seek out new opportunities – for</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example developing new product ideas – or address new challenges – for example</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dealing with new competition or new business legislation – simply because nobody</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has time to do so. There is much more that could be said about the differences between large and</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small businesses and also about the differences between businesses of a similar size. </a:t>
            </a:r>
          </a:p>
          <a:p>
            <a:pPr marL="0" indent="0">
              <a:lnSpc>
                <a:spcPct val="125000"/>
              </a:lnSpc>
              <a:buNone/>
            </a:pPr>
            <a:r>
              <a:rPr lang="en-US" sz="1400" dirty="0">
                <a:effectLst/>
                <a:latin typeface="+mn-lt"/>
                <a:ea typeface="Times New Roman" panose="02020603050405020304" pitchFamily="18" charset="0"/>
              </a:rPr>
              <a:t>For the moment, it is enough to be aware that size does matter in business and</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management, not because bigger or smaller is better but because they pose different</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challenges and different opportunities.</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Businesses also differ obviously by what they do. It is very common to</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distinguish businesses by industry or sector. An industry is a group of businesses that</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are related in terms of their main activity, for example manufacturing cars or selling</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groceries. Smaller industries (for example, the car manufacturing industry) can be</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grouped into larger industry sectors (for example, the manufacturing sector in</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general). An individual business is classified as belonging to a certain industry on the</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basis of its main activity. So, for example, a car manufacturing business may also</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have a small financial services arm (to provide finance to customers to help them buy</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a new car) but that</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financial services arm would probably only be about 10% of the</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business’s overall activity, whereas car manufacturing might be 80%. Therefore, this</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business would be classified as belonging to the car manufacturing industry, and not</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financial services.</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Economists often distinguish three broad sectors of the economy:</a:t>
            </a:r>
            <a:r>
              <a:rPr lang="uk-UA" sz="1400" dirty="0">
                <a:effectLst/>
                <a:latin typeface="+mn-lt"/>
                <a:ea typeface="Times New Roman" panose="02020603050405020304" pitchFamily="18" charset="0"/>
              </a:rPr>
              <a:t> </a:t>
            </a:r>
            <a:r>
              <a:rPr lang="en-US" sz="1400" dirty="0">
                <a:effectLst/>
                <a:latin typeface="+mn-lt"/>
                <a:ea typeface="Times New Roman" panose="02020603050405020304" pitchFamily="18" charset="0"/>
              </a:rPr>
              <a:t>The primary sector involves extracting and harvesting natural products from the earth (for example, agriculture, fishing and mining). The secondary sector consists of processing (for example, the processing of food stuffs produced by agriculture), manufacturing and construction. That is to say, the secondary sector takes the products from the primary sector and does something more with them.</a:t>
            </a:r>
            <a:endParaRPr lang="ru-RU" sz="1400" dirty="0">
              <a:latin typeface="+mn-lt"/>
            </a:endParaRPr>
          </a:p>
        </p:txBody>
      </p:sp>
    </p:spTree>
    <p:extLst>
      <p:ext uri="{BB962C8B-B14F-4D97-AF65-F5344CB8AC3E}">
        <p14:creationId xmlns:p14="http://schemas.microsoft.com/office/powerpoint/2010/main" val="2334352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58316"/>
            <a:ext cx="8928992" cy="6741368"/>
          </a:xfrm>
        </p:spPr>
        <p:txBody>
          <a:bodyPr>
            <a:noAutofit/>
          </a:bodyPr>
          <a:lstStyle/>
          <a:p>
            <a:pPr marL="0" indent="0">
              <a:lnSpc>
                <a:spcPct val="125000"/>
              </a:lnSpc>
              <a:buNone/>
            </a:pPr>
            <a:r>
              <a:rPr lang="en-US" sz="1400" dirty="0">
                <a:latin typeface="+mn-lt"/>
              </a:rPr>
              <a:t>The tertiary sector provides services, such as retail services, entertainment or financial services. Some people also distinguish a fourth sector, which is made up of intellectual activities, such as education. It is useful to distinguish these broad economic sectors as we can see that there will be important differences between a business operating in the primary sector and one that provides a service. Nonetheless, it would also seem obvious that there may be big differences between businesses within the same broad economic sector. A farm and a coal mine will be very different although they are both in the primary sector; and a business that makes, say, potato chips and one that builds railway tunnels will also differ along many lines. There are quite a number of different classifications of industries and some of them go into very fine detail. Some of these coding systems have been developed to help government agencies to classify industry groups; others have been developed by financial ratings agencies to help financial investment companies make investment decisions. There is no need to go into detail on any of these classification systems here. What is important, however, is to be aware that the industry a business is in will have an important influence on how that business operates. For example, the operations of a fisheries business, a manufacturing plant or a service provider such as a </a:t>
            </a:r>
            <a:r>
              <a:rPr lang="en-US" sz="1400" dirty="0" err="1">
                <a:latin typeface="+mn-lt"/>
              </a:rPr>
              <a:t>telesales</a:t>
            </a:r>
            <a:r>
              <a:rPr lang="en-US" sz="1400" dirty="0">
                <a:latin typeface="+mn-lt"/>
              </a:rPr>
              <a:t> company, will be very different in terms of complexity, the kind of technology used and the level of investment required to set it up. There are also big differences in marketing a primary agricultural product to food manufacturers and marketing a service such as, say, carpet cleaning to consumers. While a variety of businesses in different industries face similar issues in some respects, many of the particular opportunities and challenges are strongly shaped by their industry context.</a:t>
            </a:r>
          </a:p>
          <a:p>
            <a:pPr marL="0" indent="0">
              <a:lnSpc>
                <a:spcPct val="125000"/>
              </a:lnSpc>
              <a:buNone/>
            </a:pPr>
            <a:r>
              <a:rPr lang="en-US" sz="1400" dirty="0">
                <a:latin typeface="+mn-lt"/>
              </a:rPr>
              <a:t>Businesses vary not only in size and industry but also in their ownership.</a:t>
            </a:r>
            <a:endParaRPr lang="ru-RU" sz="1400" dirty="0">
              <a:latin typeface="+mn-lt"/>
            </a:endParaRPr>
          </a:p>
        </p:txBody>
      </p:sp>
    </p:spTree>
    <p:extLst>
      <p:ext uri="{BB962C8B-B14F-4D97-AF65-F5344CB8AC3E}">
        <p14:creationId xmlns:p14="http://schemas.microsoft.com/office/powerpoint/2010/main" val="1583704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2AFA504-C1F0-393C-7C16-86135B67E7E1}"/>
              </a:ext>
            </a:extLst>
          </p:cNvPr>
          <p:cNvPicPr>
            <a:picLocks noChangeAspect="1"/>
          </p:cNvPicPr>
          <p:nvPr/>
        </p:nvPicPr>
        <p:blipFill>
          <a:blip r:embed="rId2"/>
          <a:stretch>
            <a:fillRect/>
          </a:stretch>
        </p:blipFill>
        <p:spPr>
          <a:xfrm>
            <a:off x="829919" y="1544017"/>
            <a:ext cx="7484161" cy="376996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ECBD8B09-3103-C6B4-1097-4ED43F43FC8C}"/>
              </a:ext>
            </a:extLst>
          </p:cNvPr>
          <p:cNvPicPr>
            <a:picLocks noChangeAspect="1"/>
          </p:cNvPicPr>
          <p:nvPr/>
        </p:nvPicPr>
        <p:blipFill>
          <a:blip r:embed="rId2"/>
          <a:stretch>
            <a:fillRect/>
          </a:stretch>
        </p:blipFill>
        <p:spPr>
          <a:xfrm>
            <a:off x="1342895" y="1811288"/>
            <a:ext cx="6458210" cy="323542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5" name="Рисунок 4">
            <a:extLst>
              <a:ext uri="{FF2B5EF4-FFF2-40B4-BE49-F238E27FC236}">
                <a16:creationId xmlns:a16="http://schemas.microsoft.com/office/drawing/2014/main" id="{0DA44AF0-8E85-7E30-88B2-696D7B1B4A53}"/>
              </a:ext>
            </a:extLst>
          </p:cNvPr>
          <p:cNvPicPr>
            <a:picLocks noChangeAspect="1"/>
          </p:cNvPicPr>
          <p:nvPr/>
        </p:nvPicPr>
        <p:blipFill>
          <a:blip r:embed="rId2"/>
          <a:stretch>
            <a:fillRect/>
          </a:stretch>
        </p:blipFill>
        <p:spPr>
          <a:xfrm>
            <a:off x="861775" y="2151422"/>
            <a:ext cx="7420450" cy="255515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4" name="Рисунок 3">
            <a:extLst>
              <a:ext uri="{FF2B5EF4-FFF2-40B4-BE49-F238E27FC236}">
                <a16:creationId xmlns:a16="http://schemas.microsoft.com/office/drawing/2014/main" id="{3EE1798B-DF0E-69D4-F7B6-AAD1A4B0CB89}"/>
              </a:ext>
            </a:extLst>
          </p:cNvPr>
          <p:cNvPicPr>
            <a:picLocks noChangeAspect="1"/>
          </p:cNvPicPr>
          <p:nvPr/>
        </p:nvPicPr>
        <p:blipFill>
          <a:blip r:embed="rId2"/>
          <a:stretch>
            <a:fillRect/>
          </a:stretch>
        </p:blipFill>
        <p:spPr>
          <a:xfrm>
            <a:off x="1328737" y="1866900"/>
            <a:ext cx="6486525" cy="3124200"/>
          </a:xfrm>
          <a:prstGeom prst="rect">
            <a:avLst/>
          </a:prstGeom>
        </p:spPr>
      </p:pic>
    </p:spTree>
    <p:extLst>
      <p:ext uri="{BB962C8B-B14F-4D97-AF65-F5344CB8AC3E}">
        <p14:creationId xmlns:p14="http://schemas.microsoft.com/office/powerpoint/2010/main" val="226862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br>
              <a:rPr lang="en-US" dirty="0"/>
            </a:br>
            <a:endParaRPr lang="ru-RU" dirty="0"/>
          </a:p>
        </p:txBody>
      </p:sp>
      <p:pic>
        <p:nvPicPr>
          <p:cNvPr id="5" name="Рисунок 4">
            <a:extLst>
              <a:ext uri="{FF2B5EF4-FFF2-40B4-BE49-F238E27FC236}">
                <a16:creationId xmlns:a16="http://schemas.microsoft.com/office/drawing/2014/main" id="{C2A104D5-AEF6-0199-F461-87C80201FF9E}"/>
              </a:ext>
            </a:extLst>
          </p:cNvPr>
          <p:cNvPicPr>
            <a:picLocks noChangeAspect="1"/>
          </p:cNvPicPr>
          <p:nvPr/>
        </p:nvPicPr>
        <p:blipFill>
          <a:blip r:embed="rId2"/>
          <a:stretch>
            <a:fillRect/>
          </a:stretch>
        </p:blipFill>
        <p:spPr>
          <a:xfrm>
            <a:off x="1200150" y="676275"/>
            <a:ext cx="6743700" cy="5505450"/>
          </a:xfrm>
          <a:prstGeom prst="rect">
            <a:avLst/>
          </a:prstGeom>
        </p:spPr>
      </p:pic>
    </p:spTree>
    <p:extLst>
      <p:ext uri="{BB962C8B-B14F-4D97-AF65-F5344CB8AC3E}">
        <p14:creationId xmlns:p14="http://schemas.microsoft.com/office/powerpoint/2010/main" val="4253218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5</a:t>
            </a:r>
            <a:r>
              <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год.)</a:t>
            </a:r>
          </a:p>
        </p:txBody>
      </p:sp>
      <p:sp>
        <p:nvSpPr>
          <p:cNvPr id="3" name="Содержимое 2"/>
          <p:cNvSpPr>
            <a:spLocks noGrp="1"/>
          </p:cNvSpPr>
          <p:nvPr>
            <p:ph idx="1"/>
          </p:nvPr>
        </p:nvSpPr>
        <p:spPr>
          <a:xfrm>
            <a:off x="482934" y="3789040"/>
            <a:ext cx="8178132" cy="2114552"/>
          </a:xfrm>
        </p:spPr>
        <p:txBody>
          <a:bodyPr>
            <a:noAutofit/>
          </a:bodyPr>
          <a:lstStyle/>
          <a:p>
            <a:pPr marL="0" indent="0">
              <a:lnSpc>
                <a:spcPct val="115000"/>
              </a:lnSpc>
              <a:spcAft>
                <a:spcPts val="1000"/>
              </a:spcAft>
              <a:buNone/>
            </a:pPr>
            <a:r>
              <a:rPr lang="en-US" sz="2800" b="1" dirty="0">
                <a:effectLst/>
                <a:latin typeface="+mn-lt"/>
                <a:ea typeface="Times New Roman" panose="02020603050405020304" pitchFamily="18" charset="0"/>
                <a:cs typeface="Times New Roman" panose="02020603050405020304" pitchFamily="18" charset="0"/>
              </a:rPr>
              <a:t>Topic «Different Types of Business. Direct and Reported </a:t>
            </a:r>
            <a:r>
              <a:rPr lang="en-US" sz="2800" b="1" dirty="0" err="1">
                <a:effectLst/>
                <a:latin typeface="+mn-lt"/>
                <a:ea typeface="Times New Roman" panose="02020603050405020304" pitchFamily="18" charset="0"/>
                <a:cs typeface="Times New Roman" panose="02020603050405020304" pitchFamily="18" charset="0"/>
              </a:rPr>
              <a:t>Speech.Modal</a:t>
            </a:r>
            <a:r>
              <a:rPr lang="en-US" sz="2800" b="1" dirty="0">
                <a:effectLst/>
                <a:latin typeface="+mn-lt"/>
                <a:ea typeface="Times New Roman" panose="02020603050405020304" pitchFamily="18" charset="0"/>
                <a:cs typeface="Times New Roman" panose="02020603050405020304" pitchFamily="18" charset="0"/>
              </a:rPr>
              <a:t> verbs 1.» Grammar revision</a:t>
            </a:r>
            <a:endParaRPr lang="ru-RU" sz="2800" b="1" dirty="0">
              <a:ln w="19050">
                <a:solidFill>
                  <a:schemeClr val="tx2">
                    <a:tint val="1000"/>
                  </a:schemeClr>
                </a:solidFill>
                <a:prstDash val="solid"/>
              </a:ln>
              <a:effectLst>
                <a:outerShdw blurRad="50000" dist="50800" dir="7500000" algn="tl">
                  <a:srgbClr val="000000">
                    <a:shade val="5000"/>
                    <a:alpha val="35000"/>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Objectives:</a:t>
            </a:r>
            <a:endParaRPr lang="ru-RU" dirty="0"/>
          </a:p>
        </p:txBody>
      </p:sp>
      <p:sp>
        <p:nvSpPr>
          <p:cNvPr id="3" name="Содержимое 2"/>
          <p:cNvSpPr>
            <a:spLocks noGrp="1"/>
          </p:cNvSpPr>
          <p:nvPr>
            <p:ph idx="1"/>
          </p:nvPr>
        </p:nvSpPr>
        <p:spPr/>
        <p:txBody>
          <a:bodyPr>
            <a:normAutofit fontScale="62500" lnSpcReduction="20000"/>
          </a:bodyPr>
          <a:lstStyle/>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learn new vocabulary;</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   to practice grammar structures;</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enable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talk and write on the topic;</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a:t>
            </a:r>
            <a:r>
              <a:rPr lang="en-US" sz="2900" dirty="0" err="1">
                <a:effectLst/>
                <a:latin typeface="+mn-lt"/>
                <a:ea typeface="Times New Roman" panose="02020603050405020304" pitchFamily="18" charset="0"/>
                <a:cs typeface="Times New Roman" panose="02020603050405020304" pitchFamily="18" charset="0"/>
              </a:rPr>
              <a:t>instil</a:t>
            </a:r>
            <a:r>
              <a:rPr lang="en-US" sz="2900" dirty="0">
                <a:effectLst/>
                <a:latin typeface="+mn-lt"/>
                <a:ea typeface="Times New Roman" panose="02020603050405020304" pitchFamily="18" charset="0"/>
                <a:cs typeface="Times New Roman" panose="02020603050405020304" pitchFamily="18" charset="0"/>
              </a:rPr>
              <a:t> the idea that learning languages is necessary and essential;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encourage </a:t>
            </a:r>
            <a:r>
              <a:rPr lang="en-US" sz="2900" dirty="0" err="1">
                <a:effectLst/>
                <a:latin typeface="+mn-lt"/>
                <a:ea typeface="Times New Roman" panose="02020603050405020304" pitchFamily="18" charset="0"/>
                <a:cs typeface="Times New Roman" panose="02020603050405020304" pitchFamily="18" charset="0"/>
              </a:rPr>
              <a:t>st’s</a:t>
            </a:r>
            <a:r>
              <a:rPr lang="en-US" sz="2900" dirty="0">
                <a:effectLst/>
                <a:latin typeface="+mn-lt"/>
                <a:ea typeface="Times New Roman" panose="02020603050405020304" pitchFamily="18" charset="0"/>
                <a:cs typeface="Times New Roman" panose="02020603050405020304" pitchFamily="18" charset="0"/>
              </a:rPr>
              <a:t> to go on learning English at the next level;</a:t>
            </a:r>
            <a:endParaRPr lang="uk-UA" sz="2900" dirty="0">
              <a:effectLst/>
              <a:latin typeface="+mn-lt"/>
              <a:ea typeface="Times New Roman" panose="02020603050405020304" pitchFamily="18" charset="0"/>
              <a:cs typeface="Times New Roman" panose="02020603050405020304" pitchFamily="18" charset="0"/>
            </a:endParaRPr>
          </a:p>
          <a:p>
            <a:pPr>
              <a:lnSpc>
                <a:spcPct val="115000"/>
              </a:lnSpc>
              <a:spcAft>
                <a:spcPts val="1000"/>
              </a:spcAft>
              <a:tabLst>
                <a:tab pos="180340" algn="l"/>
              </a:tabLst>
            </a:pPr>
            <a:r>
              <a:rPr lang="en-US" sz="2900" dirty="0">
                <a:effectLst/>
                <a:latin typeface="+mn-lt"/>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900" dirty="0">
              <a:effectLst/>
              <a:latin typeface="+mn-lt"/>
              <a:ea typeface="Times New Roman" panose="02020603050405020304" pitchFamily="18" charset="0"/>
              <a:cs typeface="Times New Roman" panose="02020603050405020304" pitchFamily="18" charset="0"/>
            </a:endParaRPr>
          </a:p>
          <a:p>
            <a:pPr>
              <a:buFontTx/>
              <a:buChar char="-"/>
            </a:pPr>
            <a:endParaRPr lang="ru-RU"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Plan:</a:t>
            </a:r>
            <a:endParaRPr lang="ru-RU" dirty="0"/>
          </a:p>
        </p:txBody>
      </p:sp>
      <p:sp>
        <p:nvSpPr>
          <p:cNvPr id="3" name="Содержимое 2"/>
          <p:cNvSpPr>
            <a:spLocks noGrp="1"/>
          </p:cNvSpPr>
          <p:nvPr>
            <p:ph idx="1"/>
          </p:nvPr>
        </p:nvSpPr>
        <p:spPr>
          <a:xfrm>
            <a:off x="457200" y="1600200"/>
            <a:ext cx="8329642" cy="5114948"/>
          </a:xfrm>
        </p:spPr>
        <p:txBody>
          <a:bodyPr>
            <a:normAutofit/>
          </a:bodyPr>
          <a:lstStyle/>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Vocabulary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tabLst>
                <a:tab pos="180340" algn="l"/>
              </a:tabLst>
            </a:pPr>
            <a:r>
              <a:rPr lang="en-US" sz="1600" dirty="0">
                <a:effectLst/>
                <a:latin typeface="+mn-lt"/>
                <a:ea typeface="Times New Roman" panose="02020603050405020304" pitchFamily="18" charset="0"/>
                <a:cs typeface="Times New Roman" panose="02020603050405020304" pitchFamily="18" charset="0"/>
              </a:rPr>
              <a:t>Discussing of the Tourism. Present Perfect Continuous.»  Grammar revision</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Listening, reading, writing, speaking.</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Grammar activity.</a:t>
            </a:r>
            <a:endParaRPr lang="uk-UA" sz="16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mj-lt"/>
              <a:buAutoNum type="arabicPeriod"/>
            </a:pPr>
            <a:r>
              <a:rPr lang="en-US" sz="1600" dirty="0">
                <a:effectLst/>
                <a:latin typeface="+mn-lt"/>
                <a:ea typeface="Times New Roman" panose="02020603050405020304" pitchFamily="18" charset="0"/>
                <a:cs typeface="Times New Roman" panose="02020603050405020304" pitchFamily="18" charset="0"/>
              </a:rPr>
              <a:t>Communicative activities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1. Give the English equivalents the following words and word combinations.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2. Answer the questions to the text.</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3. Fill in the blanks with the necessary words from the active vocabulary. </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4. Complete the following sentences.</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5. Put in the right order. The underlined word is the beginning of the sentence.</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          Task 6. Translate the following sentences into English.</a:t>
            </a:r>
            <a:br>
              <a:rPr lang="en-US" sz="1600" dirty="0">
                <a:effectLst/>
                <a:latin typeface="+mn-lt"/>
                <a:ea typeface="Times New Roman" panose="02020603050405020304" pitchFamily="18" charset="0"/>
                <a:cs typeface="Times New Roman" panose="02020603050405020304" pitchFamily="18" charset="0"/>
              </a:rPr>
            </a:br>
            <a:r>
              <a:rPr lang="en-US" sz="1600" dirty="0">
                <a:effectLst/>
                <a:latin typeface="+mn-lt"/>
                <a:ea typeface="Times New Roman" panose="02020603050405020304" pitchFamily="18" charset="0"/>
                <a:cs typeface="Times New Roman" panose="02020603050405020304" pitchFamily="18" charset="0"/>
              </a:rPr>
              <a:t>Home task: Reading an additional text on the topic </a:t>
            </a:r>
            <a:endParaRPr lang="uk-UA" sz="16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References:</a:t>
            </a:r>
            <a:endParaRPr lang="ru-RU" dirty="0"/>
          </a:p>
        </p:txBody>
      </p:sp>
      <p:sp>
        <p:nvSpPr>
          <p:cNvPr id="3" name="Содержимое 2"/>
          <p:cNvSpPr>
            <a:spLocks noGrp="1"/>
          </p:cNvSpPr>
          <p:nvPr>
            <p:ph idx="1"/>
          </p:nvPr>
        </p:nvSpPr>
        <p:spPr>
          <a:xfrm>
            <a:off x="179512" y="1196752"/>
            <a:ext cx="8856984" cy="5446958"/>
          </a:xfrm>
        </p:spPr>
        <p:txBody>
          <a:bodyPr>
            <a:noAutofit/>
          </a:bodyPr>
          <a:lstStyle/>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en-US" sz="1200" dirty="0" err="1">
                <a:effectLst/>
                <a:latin typeface="+mn-lt"/>
                <a:ea typeface="Times New Roman" panose="02020603050405020304" pitchFamily="18" charset="0"/>
                <a:cs typeface="Times New Roman" panose="02020603050405020304" pitchFamily="18" charset="0"/>
              </a:rPr>
              <a:t>Волошина</a:t>
            </a:r>
            <a:r>
              <a:rPr lang="en-US" sz="1200" dirty="0">
                <a:effectLst/>
                <a:latin typeface="+mn-lt"/>
                <a:ea typeface="Times New Roman" panose="02020603050405020304" pitchFamily="18" charset="0"/>
                <a:cs typeface="Times New Roman" panose="02020603050405020304" pitchFamily="18" charset="0"/>
              </a:rPr>
              <a:t> О.В., English for Computer Science Students: </a:t>
            </a:r>
            <a:r>
              <a:rPr lang="en-US" sz="1200" dirty="0" err="1">
                <a:effectLst/>
                <a:latin typeface="+mn-lt"/>
                <a:ea typeface="Times New Roman" panose="02020603050405020304" pitchFamily="18" charset="0"/>
                <a:cs typeface="Times New Roman" panose="02020603050405020304" pitchFamily="18" charset="0"/>
              </a:rPr>
              <a:t>Методичні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практичних</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занять</a:t>
            </a:r>
            <a:r>
              <a:rPr lang="en-US" sz="1200" dirty="0">
                <a:effectLst/>
                <a:latin typeface="+mn-lt"/>
                <a:ea typeface="Times New Roman" panose="02020603050405020304" pitchFamily="18" charset="0"/>
                <a:cs typeface="Times New Roman" panose="02020603050405020304" pitchFamily="18" charset="0"/>
              </a:rPr>
              <a:t> з </a:t>
            </a:r>
            <a:r>
              <a:rPr lang="en-US" sz="1200" dirty="0" err="1">
                <a:effectLst/>
                <a:latin typeface="+mn-lt"/>
                <a:ea typeface="Times New Roman" panose="02020603050405020304" pitchFamily="18" charset="0"/>
                <a:cs typeface="Times New Roman" panose="02020603050405020304" pitchFamily="18" charset="0"/>
              </a:rPr>
              <a:t>дисципліни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Іноземна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мова</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для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студентів</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денної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форми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навчання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першого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бакалаврського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освітнього</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рівня</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галузі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12 «</a:t>
            </a:r>
            <a:r>
              <a:rPr lang="en-US" sz="1200" dirty="0" err="1">
                <a:effectLst/>
                <a:latin typeface="+mn-lt"/>
                <a:ea typeface="Times New Roman" panose="02020603050405020304" pitchFamily="18" charset="0"/>
                <a:cs typeface="Times New Roman" panose="02020603050405020304" pitchFamily="18" charset="0"/>
              </a:rPr>
              <a:t>Інформаційні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технології</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122 «</a:t>
            </a:r>
            <a:r>
              <a:rPr lang="en-US" sz="1200" dirty="0" err="1">
                <a:effectLst/>
                <a:latin typeface="+mn-lt"/>
                <a:ea typeface="Times New Roman" panose="02020603050405020304" pitchFamily="18" charset="0"/>
                <a:cs typeface="Times New Roman" panose="02020603050405020304" pitchFamily="18" charset="0"/>
              </a:rPr>
              <a:t>Комп’ютерні</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науки</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ВНАУ, 2023. 73 </a:t>
            </a:r>
            <a:r>
              <a:rPr lang="en-US" sz="1200" dirty="0" err="1">
                <a:effectLst/>
                <a:latin typeface="+mn-lt"/>
                <a:ea typeface="Times New Roman" panose="02020603050405020304" pitchFamily="18" charset="0"/>
                <a:cs typeface="Times New Roman" panose="02020603050405020304" pitchFamily="18" charset="0"/>
              </a:rPr>
              <a:t>ст</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Кравець</a:t>
            </a:r>
            <a:r>
              <a:rPr lang="ru-RU"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Лінгвокраїнознавчі</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аспекти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викладання</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граматики</a:t>
            </a:r>
            <a:r>
              <a:rPr lang="ru-RU"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в аграрному ВНЗ</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рекомендації</a:t>
            </a:r>
            <a:r>
              <a:rPr lang="en-US" sz="1200" dirty="0">
                <a:effectLst/>
                <a:latin typeface="+mn-lt"/>
                <a:ea typeface="Times New Roman" panose="02020603050405020304" pitchFamily="18" charset="0"/>
                <a:cs typeface="Times New Roman" panose="02020603050405020304" pitchFamily="18" charset="0"/>
              </a:rPr>
              <a:t> / </a:t>
            </a:r>
            <a:r>
              <a:rPr lang="ru-RU" sz="1200" dirty="0">
                <a:effectLst/>
                <a:latin typeface="+mn-lt"/>
                <a:ea typeface="Times New Roman" panose="02020603050405020304" pitchFamily="18" charset="0"/>
                <a:cs typeface="Times New Roman" panose="02020603050405020304" pitchFamily="18" charset="0"/>
              </a:rPr>
              <a:t>Р</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Кравець</a:t>
            </a:r>
            <a:r>
              <a:rPr lang="en-US" sz="1200" dirty="0">
                <a:effectLst/>
                <a:latin typeface="+mn-lt"/>
                <a:ea typeface="Times New Roman" panose="02020603050405020304" pitchFamily="18" charset="0"/>
                <a:cs typeface="Times New Roman" panose="02020603050405020304" pitchFamily="18" charset="0"/>
              </a:rPr>
              <a:t>. –</a:t>
            </a:r>
            <a:r>
              <a:rPr lang="en-US" sz="1200" spc="5"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Вінниця</a:t>
            </a:r>
            <a:r>
              <a:rPr lang="ru-RU" sz="1200" spc="3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2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ВНАУ</a:t>
            </a:r>
            <a:r>
              <a:rPr lang="en-US" sz="1200" dirty="0">
                <a:effectLst/>
                <a:latin typeface="+mn-lt"/>
                <a:ea typeface="Times New Roman" panose="02020603050405020304" pitchFamily="18" charset="0"/>
                <a:cs typeface="Times New Roman" panose="02020603050405020304" pitchFamily="18" charset="0"/>
              </a:rPr>
              <a:t>,</a:t>
            </a:r>
            <a:r>
              <a:rPr lang="en-US" sz="1200" spc="1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2017.</a:t>
            </a:r>
            <a:r>
              <a:rPr lang="en-US" sz="1200" spc="3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t>
            </a:r>
            <a:r>
              <a:rPr lang="en-US" sz="1200" spc="10"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62</a:t>
            </a:r>
            <a:r>
              <a:rPr lang="en-US" sz="1200" spc="5"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23315" algn="l"/>
              </a:tabLst>
            </a:pPr>
            <a:r>
              <a:rPr lang="ru-RU" sz="1200" dirty="0" err="1">
                <a:effectLst/>
                <a:latin typeface="+mn-lt"/>
                <a:ea typeface="Times New Roman" panose="02020603050405020304" pitchFamily="18" charset="0"/>
                <a:cs typeface="Times New Roman" panose="02020603050405020304" pitchFamily="18" charset="0"/>
              </a:rPr>
              <a:t>Ковальова</a:t>
            </a:r>
            <a:r>
              <a:rPr lang="ru-RU" sz="1200" dirty="0">
                <a:effectLst/>
                <a:latin typeface="+mn-lt"/>
                <a:ea typeface="Times New Roman" panose="02020603050405020304" pitchFamily="18" charset="0"/>
                <a:cs typeface="Times New Roman" panose="02020603050405020304" pitchFamily="18" charset="0"/>
              </a:rPr>
              <a:t> К</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a:t>
            </a:r>
            <a:r>
              <a:rPr lang="en-US" sz="1200" dirty="0">
                <a:effectLst/>
                <a:latin typeface="+mn-lt"/>
                <a:ea typeface="Times New Roman" panose="02020603050405020304" pitchFamily="18" charset="0"/>
                <a:cs typeface="Times New Roman" panose="02020603050405020304" pitchFamily="18" charset="0"/>
              </a:rPr>
              <a:t>. </a:t>
            </a:r>
            <a:r>
              <a:rPr lang="ru-RU" sz="1200" dirty="0">
                <a:effectLst/>
                <a:latin typeface="+mn-lt"/>
                <a:ea typeface="Times New Roman" panose="02020603050405020304" pitchFamily="18" charset="0"/>
                <a:cs typeface="Times New Roman" panose="02020603050405020304" pitchFamily="18" charset="0"/>
              </a:rPr>
              <a:t>Волошина О</a:t>
            </a:r>
            <a:r>
              <a:rPr lang="en-US" sz="1200" dirty="0">
                <a:effectLst/>
                <a:latin typeface="+mn-lt"/>
                <a:ea typeface="Times New Roman" panose="02020603050405020304" pitchFamily="18" charset="0"/>
                <a:cs typeface="Times New Roman" panose="02020603050405020304" pitchFamily="18" charset="0"/>
              </a:rPr>
              <a:t>.</a:t>
            </a:r>
            <a:r>
              <a:rPr lang="ru-RU" sz="1200" dirty="0">
                <a:effectLst/>
                <a:latin typeface="+mn-lt"/>
                <a:ea typeface="Times New Roman" panose="02020603050405020304" pitchFamily="18" charset="0"/>
                <a:cs typeface="Times New Roman" panose="02020603050405020304" pitchFamily="18" charset="0"/>
              </a:rPr>
              <a:t>В </a:t>
            </a:r>
            <a:r>
              <a:rPr lang="ru-RU" sz="1200" dirty="0" err="1">
                <a:effectLst/>
                <a:latin typeface="+mn-lt"/>
                <a:ea typeface="Times New Roman" panose="02020603050405020304" pitchFamily="18" charset="0"/>
                <a:cs typeface="Times New Roman" panose="02020603050405020304" pitchFamily="18" charset="0"/>
              </a:rPr>
              <a:t>Англійська</a:t>
            </a:r>
            <a:r>
              <a:rPr lang="ru-RU" sz="1200" dirty="0">
                <a:effectLst/>
                <a:latin typeface="+mn-lt"/>
                <a:ea typeface="Times New Roman" panose="02020603050405020304" pitchFamily="18" charset="0"/>
                <a:cs typeface="Times New Roman" panose="02020603050405020304" pitchFamily="18" charset="0"/>
              </a:rPr>
              <a:t> мова</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Методичні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вказівки</a:t>
            </a:r>
            <a:r>
              <a:rPr lang="ru-RU" sz="1200" dirty="0">
                <a:effectLst/>
                <a:latin typeface="+mn-lt"/>
                <a:ea typeface="Times New Roman" panose="02020603050405020304" pitchFamily="18" charset="0"/>
                <a:cs typeface="Times New Roman" panose="02020603050405020304" pitchFamily="18" charset="0"/>
              </a:rPr>
              <a:t> для </a:t>
            </a:r>
            <a:r>
              <a:rPr lang="ru-RU" sz="1200" dirty="0" err="1">
                <a:effectLst/>
                <a:latin typeface="+mn-lt"/>
                <a:ea typeface="Times New Roman" panose="02020603050405020304" pitchFamily="18" charset="0"/>
                <a:cs typeface="Times New Roman" panose="02020603050405020304" pitchFamily="18" charset="0"/>
              </a:rPr>
              <a:t>практичних</a:t>
            </a:r>
            <a:r>
              <a:rPr lang="ru-RU" sz="1200" dirty="0">
                <a:effectLst/>
                <a:latin typeface="+mn-lt"/>
                <a:ea typeface="Times New Roman" panose="02020603050405020304" pitchFamily="18" charset="0"/>
                <a:cs typeface="Times New Roman" panose="02020603050405020304" pitchFamily="18" charset="0"/>
              </a:rPr>
              <a:t> занять та </a:t>
            </a:r>
            <a:r>
              <a:rPr lang="ru-RU" sz="1200" dirty="0" err="1">
                <a:effectLst/>
                <a:latin typeface="+mn-lt"/>
                <a:ea typeface="Times New Roman" panose="02020603050405020304" pitchFamily="18" charset="0"/>
                <a:cs typeface="Times New Roman" panose="02020603050405020304" pitchFamily="18" charset="0"/>
              </a:rPr>
              <a:t>самостійної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роботи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студентів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денної</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заочної</a:t>
            </a:r>
            <a:r>
              <a:rPr lang="ru-RU" sz="1200" dirty="0">
                <a:effectLst/>
                <a:latin typeface="+mn-lt"/>
                <a:ea typeface="Times New Roman" panose="02020603050405020304" pitchFamily="18" charset="0"/>
                <a:cs typeface="Times New Roman" panose="02020603050405020304" pitchFamily="18" charset="0"/>
              </a:rPr>
              <a:t> форм </a:t>
            </a:r>
            <a:r>
              <a:rPr lang="ru-RU" sz="1200" dirty="0" err="1">
                <a:effectLst/>
                <a:latin typeface="+mn-lt"/>
                <a:ea typeface="Times New Roman" panose="02020603050405020304" pitchFamily="18" charset="0"/>
                <a:cs typeface="Times New Roman" panose="02020603050405020304" pitchFamily="18" charset="0"/>
              </a:rPr>
              <a:t>навчання</a:t>
            </a:r>
            <a:r>
              <a:rPr lang="ru-RU" sz="1200" dirty="0">
                <a:effectLst/>
                <a:latin typeface="+mn-lt"/>
                <a:ea typeface="Times New Roman" panose="02020603050405020304" pitchFamily="18" charset="0"/>
                <a:cs typeface="Times New Roman" panose="02020603050405020304" pitchFamily="18" charset="0"/>
              </a:rPr>
              <a:t> з </a:t>
            </a:r>
            <a:r>
              <a:rPr lang="ru-RU" sz="1200" dirty="0" err="1">
                <a:effectLst/>
                <a:latin typeface="+mn-lt"/>
                <a:ea typeface="Times New Roman" panose="02020603050405020304" pitchFamily="18" charset="0"/>
                <a:cs typeface="Times New Roman" panose="02020603050405020304" pitchFamily="18" charset="0"/>
              </a:rPr>
              <a:t>іноземної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спеціальності</a:t>
            </a:r>
            <a:r>
              <a:rPr lang="en-US" sz="1200" dirty="0">
                <a:effectLst/>
                <a:latin typeface="+mn-lt"/>
                <a:ea typeface="Times New Roman" panose="02020603050405020304" pitchFamily="18" charset="0"/>
                <a:cs typeface="Times New Roman" panose="02020603050405020304" pitchFamily="18" charset="0"/>
              </a:rPr>
              <a:t> 075 «</a:t>
            </a:r>
            <a:r>
              <a:rPr lang="ru-RU" sz="1200" dirty="0">
                <a:effectLst/>
                <a:latin typeface="+mn-lt"/>
                <a:ea typeface="Times New Roman" panose="02020603050405020304" pitchFamily="18" charset="0"/>
                <a:cs typeface="Times New Roman" panose="02020603050405020304" pitchFamily="18" charset="0"/>
              </a:rPr>
              <a:t>Маркетинг</a:t>
            </a:r>
            <a:r>
              <a:rPr lang="en-US" sz="1200" dirty="0">
                <a:effectLst/>
                <a:latin typeface="+mn-lt"/>
                <a:ea typeface="Times New Roman" panose="02020603050405020304" pitchFamily="18" charset="0"/>
                <a:cs typeface="Times New Roman" panose="02020603050405020304" pitchFamily="18" charset="0"/>
              </a:rPr>
              <a:t>», 073 «</a:t>
            </a:r>
            <a:r>
              <a:rPr lang="ru-RU" sz="1200" dirty="0">
                <a:effectLst/>
                <a:latin typeface="+mn-lt"/>
                <a:ea typeface="Times New Roman" panose="02020603050405020304" pitchFamily="18" charset="0"/>
                <a:cs typeface="Times New Roman" panose="02020603050405020304" pitchFamily="18" charset="0"/>
              </a:rPr>
              <a:t>Менеджмент</a:t>
            </a:r>
            <a:r>
              <a:rPr lang="en-US"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галузі</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знань</a:t>
            </a:r>
            <a:r>
              <a:rPr lang="en-US" sz="1200" dirty="0">
                <a:effectLst/>
                <a:latin typeface="+mn-lt"/>
                <a:ea typeface="Times New Roman" panose="02020603050405020304" pitchFamily="18" charset="0"/>
                <a:cs typeface="Times New Roman" panose="02020603050405020304" pitchFamily="18" charset="0"/>
              </a:rPr>
              <a:t> 07 «</a:t>
            </a:r>
            <a:r>
              <a:rPr lang="ru-RU" sz="1200" dirty="0" err="1">
                <a:effectLst/>
                <a:latin typeface="+mn-lt"/>
                <a:ea typeface="Times New Roman" panose="02020603050405020304" pitchFamily="18" charset="0"/>
                <a:cs typeface="Times New Roman" panose="02020603050405020304" pitchFamily="18" charset="0"/>
              </a:rPr>
              <a:t>Управління</a:t>
            </a:r>
            <a:r>
              <a:rPr lang="ru-RU" sz="1200" dirty="0">
                <a:effectLst/>
                <a:latin typeface="+mn-lt"/>
                <a:ea typeface="Times New Roman" panose="02020603050405020304" pitchFamily="18" charset="0"/>
                <a:cs typeface="Times New Roman" panose="02020603050405020304" pitchFamily="18" charset="0"/>
              </a:rPr>
              <a:t> та </a:t>
            </a:r>
            <a:r>
              <a:rPr lang="ru-RU" sz="1200" dirty="0" err="1">
                <a:effectLst/>
                <a:latin typeface="+mn-lt"/>
                <a:ea typeface="Times New Roman" panose="02020603050405020304" pitchFamily="18" charset="0"/>
                <a:cs typeface="Times New Roman" panose="02020603050405020304" pitchFamily="18" charset="0"/>
              </a:rPr>
              <a:t>адміністрування</a:t>
            </a:r>
            <a:r>
              <a:rPr lang="en-US" sz="1200" dirty="0">
                <a:effectLst/>
                <a:latin typeface="+mn-lt"/>
                <a:ea typeface="Times New Roman" panose="02020603050405020304" pitchFamily="18" charset="0"/>
                <a:cs typeface="Times New Roman" panose="02020603050405020304" pitchFamily="18" charset="0"/>
              </a:rPr>
              <a:t>» – </a:t>
            </a:r>
            <a:r>
              <a:rPr lang="ru-RU" sz="1200" dirty="0" err="1">
                <a:effectLst/>
                <a:latin typeface="+mn-lt"/>
                <a:ea typeface="Times New Roman" panose="02020603050405020304" pitchFamily="18" charset="0"/>
                <a:cs typeface="Times New Roman" panose="02020603050405020304" pitchFamily="18" charset="0"/>
              </a:rPr>
              <a:t>Вінниця</a:t>
            </a:r>
            <a:r>
              <a:rPr lang="en-US" sz="1200" dirty="0">
                <a:effectLst/>
                <a:latin typeface="+mn-lt"/>
                <a:ea typeface="Times New Roman" panose="02020603050405020304" pitchFamily="18" charset="0"/>
                <a:cs typeface="Times New Roman" panose="02020603050405020304" pitchFamily="18" charset="0"/>
              </a:rPr>
              <a:t>, 2020. – 100 </a:t>
            </a:r>
            <a:r>
              <a:rPr lang="ru-RU" sz="1200" dirty="0">
                <a:effectLst/>
                <a:latin typeface="+mn-lt"/>
                <a:ea typeface="Times New Roman" panose="02020603050405020304" pitchFamily="18" charset="0"/>
                <a:cs typeface="Times New Roman" panose="02020603050405020304" pitchFamily="18" charset="0"/>
              </a:rPr>
              <a:t>с</a:t>
            </a:r>
            <a:r>
              <a:rPr lang="en-US" sz="1200" dirty="0">
                <a:effectLst/>
                <a:latin typeface="+mn-lt"/>
                <a:ea typeface="Times New Roman" panose="02020603050405020304" pitchFamily="18" charset="0"/>
                <a:cs typeface="Times New Roman" panose="02020603050405020304" pitchFamily="18" charset="0"/>
              </a:rPr>
              <a:t>.</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Modern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English-Ukrainian</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Dictionary:</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Over</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160,000</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Words</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and</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Expressions / Mykola </a:t>
            </a:r>
            <a:r>
              <a:rPr lang="en-US" sz="1200" dirty="0" err="1">
                <a:effectLst/>
                <a:latin typeface="+mn-lt"/>
                <a:ea typeface="Times New Roman" panose="02020603050405020304" pitchFamily="18" charset="0"/>
                <a:cs typeface="Times New Roman" panose="02020603050405020304" pitchFamily="18" charset="0"/>
              </a:rPr>
              <a:t>Ivanovych</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Balla</a:t>
            </a:r>
            <a:r>
              <a:rPr lang="en-US" sz="1200" dirty="0">
                <a:effectLst/>
                <a:latin typeface="+mn-lt"/>
                <a:ea typeface="Times New Roman" panose="02020603050405020304" pitchFamily="18" charset="0"/>
                <a:cs typeface="Times New Roman" panose="02020603050405020304" pitchFamily="18" charset="0"/>
              </a:rPr>
              <a:t>. – Kyiv: </a:t>
            </a:r>
            <a:r>
              <a:rPr lang="en-US" sz="1200" dirty="0" err="1">
                <a:effectLst/>
                <a:latin typeface="+mn-lt"/>
                <a:ea typeface="Times New Roman" panose="02020603050405020304" pitchFamily="18" charset="0"/>
                <a:cs typeface="Times New Roman" panose="02020603050405020304" pitchFamily="18" charset="0"/>
              </a:rPr>
              <a:t>Chumatskiy</a:t>
            </a:r>
            <a:r>
              <a:rPr lang="en-US" sz="1200" dirty="0">
                <a:effectLst/>
                <a:latin typeface="+mn-lt"/>
                <a:ea typeface="Times New Roman" panose="02020603050405020304" pitchFamily="18" charset="0"/>
                <a:cs typeface="Times New Roman" panose="02020603050405020304" pitchFamily="18" charset="0"/>
              </a:rPr>
              <a:t> </a:t>
            </a:r>
            <a:r>
              <a:rPr lang="en-US" sz="1200" dirty="0" err="1">
                <a:effectLst/>
                <a:latin typeface="+mn-lt"/>
                <a:ea typeface="Times New Roman" panose="02020603050405020304" pitchFamily="18" charset="0"/>
                <a:cs typeface="Times New Roman" panose="02020603050405020304" pitchFamily="18" charset="0"/>
              </a:rPr>
              <a:t>Shliakh</a:t>
            </a:r>
            <a:r>
              <a:rPr lang="en-US" sz="1200" dirty="0">
                <a:effectLst/>
                <a:latin typeface="+mn-lt"/>
                <a:ea typeface="Times New Roman" panose="02020603050405020304" pitchFamily="18" charset="0"/>
                <a:cs typeface="Times New Roman" panose="02020603050405020304" pitchFamily="18" charset="0"/>
              </a:rPr>
              <a:t> pub., 2007. –</a:t>
            </a:r>
            <a:r>
              <a:rPr lang="en-US" sz="1200" spc="5" dirty="0">
                <a:effectLst/>
                <a:latin typeface="+mn-lt"/>
                <a:ea typeface="Times New Roman" panose="02020603050405020304" pitchFamily="18" charset="0"/>
                <a:cs typeface="Times New Roman" panose="02020603050405020304" pitchFamily="18" charset="0"/>
              </a:rPr>
              <a:t> </a:t>
            </a:r>
            <a:r>
              <a:rPr lang="en-US" sz="1200" dirty="0">
                <a:effectLst/>
                <a:latin typeface="+mn-lt"/>
                <a:ea typeface="Times New Roman" panose="02020603050405020304" pitchFamily="18" charset="0"/>
                <a:cs typeface="Times New Roman" panose="02020603050405020304" pitchFamily="18" charset="0"/>
              </a:rPr>
              <a:t>668 p.</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en-US" sz="1200" dirty="0">
                <a:effectLst/>
                <a:latin typeface="+mn-lt"/>
                <a:ea typeface="Times New Roman" panose="02020603050405020304" pitchFamily="18" charset="0"/>
                <a:cs typeface="Times New Roman" panose="02020603050405020304" pitchFamily="18" charset="0"/>
              </a:rPr>
              <a:t>The Oxford Dictionary of Business World. (2020) //</a:t>
            </a:r>
            <a:r>
              <a:rPr lang="en-US" sz="1200" dirty="0" err="1">
                <a:effectLst/>
                <a:latin typeface="+mn-lt"/>
                <a:ea typeface="Times New Roman" panose="02020603050405020304" pitchFamily="18" charset="0"/>
                <a:cs typeface="Times New Roman" panose="02020603050405020304" pitchFamily="18" charset="0"/>
              </a:rPr>
              <a:t>Gen.Editors</a:t>
            </a:r>
            <a:r>
              <a:rPr lang="en-US" sz="1200" dirty="0">
                <a:effectLst/>
                <a:latin typeface="+mn-lt"/>
                <a:ea typeface="Times New Roman" panose="02020603050405020304" pitchFamily="18" charset="0"/>
                <a:cs typeface="Times New Roman" panose="02020603050405020304" pitchFamily="18" charset="0"/>
              </a:rPr>
              <a:t> Dr Alan Isaacs, </a:t>
            </a:r>
            <a:r>
              <a:rPr lang="en-US" sz="1200" dirty="0" err="1">
                <a:effectLst/>
                <a:latin typeface="+mn-lt"/>
                <a:ea typeface="Times New Roman" panose="02020603050405020304" pitchFamily="18" charset="0"/>
                <a:cs typeface="Times New Roman" panose="02020603050405020304" pitchFamily="18" charset="0"/>
              </a:rPr>
              <a:t>Ms</a:t>
            </a:r>
            <a:r>
              <a:rPr lang="en-US" sz="1200" dirty="0">
                <a:effectLst/>
                <a:latin typeface="+mn-lt"/>
                <a:ea typeface="Times New Roman" panose="02020603050405020304" pitchFamily="18" charset="0"/>
                <a:cs typeface="Times New Roman" panose="02020603050405020304" pitchFamily="18" charset="0"/>
              </a:rPr>
              <a:t> Elizabeth Martin.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Oxford</a:t>
            </a:r>
            <a:r>
              <a:rPr lang="ru-RU" sz="1200" dirty="0">
                <a:effectLst/>
                <a:latin typeface="+mn-lt"/>
                <a:ea typeface="Times New Roman" panose="02020603050405020304" pitchFamily="18" charset="0"/>
                <a:cs typeface="Times New Roman" panose="02020603050405020304" pitchFamily="18" charset="0"/>
              </a:rPr>
              <a:t> University Press</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a:effectLst/>
                <a:latin typeface="+mn-lt"/>
                <a:ea typeface="Times New Roman" panose="02020603050405020304" pitchFamily="18" charset="0"/>
                <a:cs typeface="Times New Roman" panose="02020603050405020304" pitchFamily="18" charset="0"/>
              </a:rPr>
              <a:t>Верба Л.Г., Верба Г.В.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сучасної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англійської</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мови</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Довідник</a:t>
            </a:r>
            <a:r>
              <a:rPr lang="ru-RU" sz="1200" dirty="0">
                <a:effectLst/>
                <a:latin typeface="+mn-lt"/>
                <a:ea typeface="Times New Roman" panose="02020603050405020304" pitchFamily="18" charset="0"/>
                <a:cs typeface="Times New Roman" panose="02020603050405020304" pitchFamily="18" charset="0"/>
              </a:rPr>
              <a:t>: Мова англ., укр.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ТОВ «ВП Логос-М», 2020.</a:t>
            </a:r>
            <a:endParaRPr lang="uk-UA" sz="1200" dirty="0">
              <a:effectLst/>
              <a:latin typeface="+mn-lt"/>
              <a:ea typeface="Times New Roman" panose="02020603050405020304" pitchFamily="18" charset="0"/>
              <a:cs typeface="Times New Roman" panose="02020603050405020304" pitchFamily="18" charset="0"/>
            </a:endParaRPr>
          </a:p>
          <a:p>
            <a:pPr marL="342900" lvl="0" indent="-342900">
              <a:lnSpc>
                <a:spcPct val="115000"/>
              </a:lnSpc>
              <a:spcAft>
                <a:spcPts val="1000"/>
              </a:spcAft>
              <a:buSzPts val="1400"/>
              <a:buFont typeface="Times New Roman" panose="02020603050405020304" pitchFamily="18" charset="0"/>
              <a:buAutoNum type="arabicPeriod"/>
              <a:tabLst>
                <a:tab pos="1150620" algn="l"/>
              </a:tabLst>
            </a:pPr>
            <a:r>
              <a:rPr lang="ru-RU" sz="1200" dirty="0" err="1">
                <a:effectLst/>
                <a:latin typeface="+mn-lt"/>
                <a:ea typeface="Times New Roman" panose="02020603050405020304" pitchFamily="18" charset="0"/>
                <a:cs typeface="Times New Roman" panose="02020603050405020304" pitchFamily="18" charset="0"/>
              </a:rPr>
              <a:t>Голіцинський</a:t>
            </a:r>
            <a:r>
              <a:rPr lang="ru-RU" sz="1200" dirty="0">
                <a:effectLst/>
                <a:latin typeface="+mn-lt"/>
                <a:ea typeface="Times New Roman" panose="02020603050405020304" pitchFamily="18" charset="0"/>
                <a:cs typeface="Times New Roman" panose="02020603050405020304" pitchFamily="18" charset="0"/>
              </a:rPr>
              <a:t> Ю. </a:t>
            </a:r>
            <a:r>
              <a:rPr lang="ru-RU" sz="1200" dirty="0" err="1">
                <a:effectLst/>
                <a:latin typeface="+mn-lt"/>
                <a:ea typeface="Times New Roman" panose="02020603050405020304" pitchFamily="18" charset="0"/>
                <a:cs typeface="Times New Roman" panose="02020603050405020304" pitchFamily="18" charset="0"/>
              </a:rPr>
              <a:t>Граматика</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Збірник</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вправ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Київ</a:t>
            </a:r>
            <a:r>
              <a:rPr lang="ru-RU" sz="1200" dirty="0">
                <a:effectLst/>
                <a:latin typeface="+mn-lt"/>
                <a:ea typeface="Times New Roman" panose="02020603050405020304" pitchFamily="18" charset="0"/>
                <a:cs typeface="Times New Roman" panose="02020603050405020304" pitchFamily="18" charset="0"/>
              </a:rPr>
              <a:t>: </a:t>
            </a:r>
            <a:r>
              <a:rPr lang="ru-RU" sz="1200" dirty="0" err="1">
                <a:effectLst/>
                <a:latin typeface="+mn-lt"/>
                <a:ea typeface="Times New Roman" panose="02020603050405020304" pitchFamily="18" charset="0"/>
                <a:cs typeface="Times New Roman" panose="02020603050405020304" pitchFamily="18" charset="0"/>
              </a:rPr>
              <a:t>Інкос</a:t>
            </a:r>
            <a:r>
              <a:rPr lang="ru-RU" sz="1200" dirty="0">
                <a:effectLst/>
                <a:latin typeface="+mn-lt"/>
                <a:ea typeface="Times New Roman" panose="02020603050405020304" pitchFamily="18" charset="0"/>
                <a:cs typeface="Times New Roman" panose="02020603050405020304" pitchFamily="18" charset="0"/>
              </a:rPr>
              <a:t>, 2020.</a:t>
            </a:r>
            <a:endParaRPr lang="uk-UA" sz="1200" dirty="0">
              <a:effectLst/>
              <a:latin typeface="+mn-lt"/>
              <a:ea typeface="Times New Roman" panose="02020603050405020304" pitchFamily="18" charset="0"/>
              <a:cs typeface="Times New Roman" panose="02020603050405020304" pitchFamily="18" charset="0"/>
            </a:endParaRPr>
          </a:p>
          <a:p>
            <a:r>
              <a:rPr lang="en-US" sz="1200" dirty="0">
                <a:effectLst/>
                <a:latin typeface="+mn-lt"/>
                <a:ea typeface="Times New Roman" panose="02020603050405020304" pitchFamily="18" charset="0"/>
              </a:rPr>
              <a:t>Murphy R. English Grammar in Use /Murphy R. – Cambridge University Press, 2021</a:t>
            </a:r>
            <a:endParaRPr lang="uk-UA" sz="12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a:t>Хід</a:t>
            </a:r>
            <a:r>
              <a:rPr lang="ru-RU" dirty="0"/>
              <a:t> </a:t>
            </a:r>
            <a:r>
              <a:rPr lang="ru-RU" dirty="0" err="1"/>
              <a:t>заняття</a:t>
            </a:r>
            <a:r>
              <a:rPr lang="ru-RU" dirty="0"/>
              <a:t> (</a:t>
            </a:r>
            <a:r>
              <a:rPr lang="en-US" dirty="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1.Learn the new words and word combinations.</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2.Make some questions on the text.</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3.Read the text and translate into Ukrainian in the written form.</a:t>
            </a:r>
            <a:endParaRPr lang="uk-UA" sz="1800" dirty="0">
              <a:effectLst/>
              <a:latin typeface="+mn-lt"/>
              <a:ea typeface="Times New Roman" panose="02020603050405020304" pitchFamily="18" charset="0"/>
              <a:cs typeface="Times New Roman" panose="02020603050405020304" pitchFamily="18" charset="0"/>
            </a:endParaRPr>
          </a:p>
          <a:p>
            <a:pPr marL="0" indent="0">
              <a:lnSpc>
                <a:spcPct val="115000"/>
              </a:lnSpc>
              <a:spcAft>
                <a:spcPts val="1000"/>
              </a:spcAft>
              <a:buNone/>
            </a:pPr>
            <a:r>
              <a:rPr lang="en-US" sz="1800" dirty="0">
                <a:effectLst/>
                <a:latin typeface="+mn-lt"/>
                <a:ea typeface="Times New Roman" panose="02020603050405020304" pitchFamily="18" charset="0"/>
                <a:cs typeface="Times New Roman" panose="02020603050405020304" pitchFamily="18" charset="0"/>
              </a:rPr>
              <a:t>4.Make summery of the text in English.</a:t>
            </a:r>
            <a:endParaRPr lang="uk-UA" sz="1800" dirty="0">
              <a:effectLst/>
              <a:latin typeface="+mn-lt"/>
              <a:ea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63" y="0"/>
            <a:ext cx="9108504" cy="6858000"/>
          </a:xfrm>
        </p:spPr>
        <p:txBody>
          <a:bodyPr>
            <a:noAutofit/>
          </a:bodyPr>
          <a:lstStyle/>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One of the most obvious ways in which businesses differ is their size. Most of us know some businesses that are very small – one- person businesses or micro-businesses of fewer than five people. Examples may include a single person running, for example, a web design company, a hairdresser’s or a small catering business, or a small retailer, such as a craft shop or a florist, employing just one or two other people. Small and medium-sized enterprises actually make up over 90% of the number of businesses in most countries (although they do not employ over 90% of all employees or make over 90% of all business deals). At the other end of the scale are businesses that are very large – multinational corporations employing thousands of people and operating in many different countries. We are familiar with at least the names of some, such as Microsoft, Samsung, Siemens, Renault, and many more both well-known and less well-known large corporations. It is less obvious how we should measure the size of a business. </a:t>
            </a:r>
          </a:p>
          <a:p>
            <a:pPr indent="0">
              <a:lnSpc>
                <a:spcPct val="115000"/>
              </a:lnSpc>
              <a:spcAft>
                <a:spcPts val="10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There are several different measurements available, not all of which are suitable for measuring the size of all types of business. For example, measuring a business’s size on the basis of how much profit it makes assumes that it is a for-profit enterprise. Measuring the stock market value of a business assumes that its shares are traded on the stock market, which is by no means true for all businesses.</a:t>
            </a:r>
          </a:p>
          <a:p>
            <a:pPr indent="0">
              <a:lnSpc>
                <a:spcPct val="115000"/>
              </a:lnSpc>
              <a:spcAft>
                <a:spcPts val="1000"/>
              </a:spcAft>
              <a:buNone/>
            </a:pPr>
            <a:r>
              <a:rPr lang="en-US" sz="1800" dirty="0">
                <a:latin typeface="Times New Roman" panose="02020603050405020304" pitchFamily="18" charset="0"/>
                <a:cs typeface="Times New Roman" panose="02020603050405020304" pitchFamily="18" charset="0"/>
              </a:rPr>
              <a:t>Two measures that are applicable to nearly all businesses are number of employees and annual turnover, that is the total value of sales made over the period of a year.</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32791"/>
            <a:ext cx="8928992" cy="6624736"/>
          </a:xfrm>
        </p:spPr>
        <p:txBody>
          <a:bodyPr>
            <a:noAutofit/>
          </a:bodyPr>
          <a:lstStyle/>
          <a:p>
            <a:pPr marL="0" indent="0" algn="just">
              <a:lnSpc>
                <a:spcPct val="125000"/>
              </a:lnSpc>
              <a:buNone/>
            </a:pPr>
            <a:r>
              <a:rPr lang="en-US" sz="1500" dirty="0">
                <a:latin typeface="+mn-lt"/>
              </a:rPr>
              <a:t>These two measurements are not always in accord with each other: there are some businesses with very few employees that nonetheless produce quite a large annual turnover. For example, a single person trading shares on the stock market could make a very large turnover in a year if they were very successful. The European Commission uses a combination of numbers of employees and turnover to define the size of a business:</a:t>
            </a:r>
          </a:p>
          <a:p>
            <a:pPr marL="0" indent="0" algn="just">
              <a:lnSpc>
                <a:spcPct val="125000"/>
              </a:lnSpc>
              <a:buNone/>
            </a:pPr>
            <a:r>
              <a:rPr lang="en-US" sz="1500" dirty="0">
                <a:latin typeface="+mn-lt"/>
              </a:rPr>
              <a:t> Large enterprises employ 250 people or more and have an annual turnover</a:t>
            </a:r>
          </a:p>
          <a:p>
            <a:pPr marL="0" indent="0" algn="just">
              <a:lnSpc>
                <a:spcPct val="125000"/>
              </a:lnSpc>
              <a:buNone/>
            </a:pPr>
            <a:r>
              <a:rPr lang="en-US" sz="1500" dirty="0">
                <a:latin typeface="+mn-lt"/>
              </a:rPr>
              <a:t>of more than €50 million.</a:t>
            </a:r>
          </a:p>
          <a:p>
            <a:pPr marL="0" indent="0" algn="just">
              <a:lnSpc>
                <a:spcPct val="125000"/>
              </a:lnSpc>
              <a:buNone/>
            </a:pPr>
            <a:r>
              <a:rPr lang="en-US" sz="1500" dirty="0">
                <a:latin typeface="+mn-lt"/>
              </a:rPr>
              <a:t> Medium-sized enterprises employ fewer than 250 people and have an</a:t>
            </a:r>
          </a:p>
          <a:p>
            <a:pPr marL="0" indent="0" algn="just">
              <a:lnSpc>
                <a:spcPct val="125000"/>
              </a:lnSpc>
              <a:buNone/>
            </a:pPr>
            <a:r>
              <a:rPr lang="en-US" sz="1500" dirty="0">
                <a:latin typeface="+mn-lt"/>
              </a:rPr>
              <a:t>annual turnover of no more than €50 million.</a:t>
            </a:r>
          </a:p>
          <a:p>
            <a:pPr marL="0" indent="0" algn="just">
              <a:lnSpc>
                <a:spcPct val="125000"/>
              </a:lnSpc>
              <a:buNone/>
            </a:pPr>
            <a:r>
              <a:rPr lang="en-US" sz="1500" dirty="0">
                <a:latin typeface="+mn-lt"/>
              </a:rPr>
              <a:t> Small enterprises employ fewer than 50 people and have an annual turnover</a:t>
            </a:r>
          </a:p>
          <a:p>
            <a:pPr marL="0" indent="0" algn="just">
              <a:lnSpc>
                <a:spcPct val="125000"/>
              </a:lnSpc>
              <a:buNone/>
            </a:pPr>
            <a:r>
              <a:rPr lang="en-US" sz="1500" dirty="0">
                <a:latin typeface="+mn-lt"/>
              </a:rPr>
              <a:t>of no more than €10 million.</a:t>
            </a:r>
          </a:p>
          <a:p>
            <a:pPr marL="0" indent="0" algn="just">
              <a:lnSpc>
                <a:spcPct val="125000"/>
              </a:lnSpc>
              <a:buNone/>
            </a:pPr>
            <a:r>
              <a:rPr lang="en-US" sz="1500" dirty="0">
                <a:latin typeface="+mn-lt"/>
              </a:rPr>
              <a:t> Microenterprises employ fewer than 10 people and have an annual turnover</a:t>
            </a:r>
          </a:p>
          <a:p>
            <a:pPr marL="0" indent="0" algn="just">
              <a:lnSpc>
                <a:spcPct val="125000"/>
              </a:lnSpc>
              <a:buNone/>
            </a:pPr>
            <a:r>
              <a:rPr lang="en-US" sz="1500" dirty="0">
                <a:latin typeface="+mn-lt"/>
              </a:rPr>
              <a:t>of no more than €2 million. Businesses with fewer than 250 employees are often collectively classified as small and medium-sized enterprises (SMEs). In some ways the challenges for small and for large businesses are not so different. All businesses need to make sure they offer goods or services that people want to buy, that they have enough income to cover their costs and something left over, and that people working for them are motivated, well qualified and work well together. In other ways, however, small businesses operate very differently from large businesses.</a:t>
            </a:r>
            <a:endParaRPr lang="ru-RU" sz="1500" dirty="0">
              <a:latin typeface="+mn-lt"/>
            </a:endParaRPr>
          </a:p>
        </p:txBody>
      </p:sp>
    </p:spTree>
    <p:extLst>
      <p:ext uri="{BB962C8B-B14F-4D97-AF65-F5344CB8AC3E}">
        <p14:creationId xmlns:p14="http://schemas.microsoft.com/office/powerpoint/2010/main" val="951966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5516" y="44624"/>
            <a:ext cx="8712968" cy="6312764"/>
          </a:xfrm>
        </p:spPr>
        <p:txBody>
          <a:bodyPr>
            <a:noAutofit/>
          </a:bodyPr>
          <a:lstStyle/>
          <a:p>
            <a:pPr marL="0" indent="0">
              <a:lnSpc>
                <a:spcPct val="125000"/>
              </a:lnSpc>
              <a:buNone/>
            </a:pPr>
            <a:r>
              <a:rPr lang="en-US" sz="1500" dirty="0">
                <a:latin typeface="+mn-lt"/>
              </a:rPr>
              <a:t>Small businesses are often owned and managed by the same person. This ‘owner-manager’ may be the founder of the business, or sometimes a relative, perhaps a son or daughter of the founder. Owner-managers are often more emotionally involved in their business than the managers of large enterprises owned by anonymous shareholders. Because of the small size, managers are often very closely involved in the day-to-day running of the business. They also tend to know many – often all – employees personally. This is different in a large business, where top managers cannot possibly know all their employees personally. It also often makes for a different, more personal management style. • Small businesses have flatter hierarchies. In a small </a:t>
            </a:r>
            <a:r>
              <a:rPr lang="en-US" sz="1500" dirty="0" err="1">
                <a:latin typeface="+mn-lt"/>
              </a:rPr>
              <a:t>organisation</a:t>
            </a:r>
            <a:r>
              <a:rPr lang="en-US" sz="1500" dirty="0">
                <a:latin typeface="+mn-lt"/>
              </a:rPr>
              <a:t> there is no need for many layers of management. In a very small business, it may be just the ‘boss’ and a number of employees. Again, this tends to make for more informal management styles. It can also be useful in terms of  innovation, as people across the business can find it easier to work with each other  and new ideas can be developed and implemented more quickly than in larger </a:t>
            </a:r>
            <a:r>
              <a:rPr lang="en-US" sz="1500" dirty="0" err="1">
                <a:latin typeface="+mn-lt"/>
              </a:rPr>
              <a:t>organisations</a:t>
            </a:r>
            <a:r>
              <a:rPr lang="en-US" sz="1500" dirty="0">
                <a:latin typeface="+mn-lt"/>
              </a:rPr>
              <a:t>, which are often more bureaucratic. This is one reason why many innovations come out of small businesses (often new ones) rather than larger ones, although this is of course not always so. Smaller businesses often have more limited financial resources. They need to be very careful how they spend their money and that they have enough money coming in each month to pay staff and all their bills. This also means that they sometimes do not have the money to make further investments, even if these</a:t>
            </a:r>
          </a:p>
          <a:p>
            <a:pPr marL="0" indent="0">
              <a:lnSpc>
                <a:spcPct val="125000"/>
              </a:lnSpc>
              <a:buNone/>
            </a:pPr>
            <a:r>
              <a:rPr lang="en-US" sz="1500" dirty="0">
                <a:latin typeface="+mn-lt"/>
              </a:rPr>
              <a:t>investments would repay themselves in a relatively short period of time by saving</a:t>
            </a:r>
          </a:p>
          <a:p>
            <a:pPr marL="0" indent="0">
              <a:lnSpc>
                <a:spcPct val="125000"/>
              </a:lnSpc>
              <a:buNone/>
            </a:pPr>
            <a:r>
              <a:rPr lang="en-US" sz="1500" dirty="0">
                <a:latin typeface="+mn-lt"/>
              </a:rPr>
              <a:t>costs (e.g. investment in new, energy-efficient machinery) or bringing in more money</a:t>
            </a:r>
          </a:p>
          <a:p>
            <a:pPr marL="0" indent="0">
              <a:lnSpc>
                <a:spcPct val="125000"/>
              </a:lnSpc>
              <a:buNone/>
            </a:pPr>
            <a:r>
              <a:rPr lang="en-US" sz="1500" dirty="0">
                <a:latin typeface="+mn-lt"/>
              </a:rPr>
              <a:t>(e.g. investment in product development to attract more customers).</a:t>
            </a:r>
            <a:endParaRPr lang="ru-RU" sz="1500" dirty="0">
              <a:latin typeface="+mn-lt"/>
            </a:endParaRPr>
          </a:p>
        </p:txBody>
      </p:sp>
    </p:spTree>
    <p:extLst>
      <p:ext uri="{BB962C8B-B14F-4D97-AF65-F5344CB8AC3E}">
        <p14:creationId xmlns:p14="http://schemas.microsoft.com/office/powerpoint/2010/main" val="464673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190</TotalTime>
  <Words>2264</Words>
  <Application>Microsoft Office PowerPoint</Application>
  <PresentationFormat>Экран (4:3)</PresentationFormat>
  <Paragraphs>58</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Century Gothic</vt:lpstr>
      <vt:lpstr>Times New Roman</vt:lpstr>
      <vt:lpstr>Wingdings 3</vt:lpstr>
      <vt:lpstr>Ион</vt:lpstr>
      <vt:lpstr>Конспекти практичних занять з дисципліни «Ділова іноземна мова»  з галузі знань 20 Аграрні науки та продовольство спеціальності: 204 Технологія виробництва і переробки продукції тваринництва </vt:lpstr>
      <vt:lpstr>Практичне заняття 5(2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Dreeg Show</cp:lastModifiedBy>
  <cp:revision>50</cp:revision>
  <dcterms:created xsi:type="dcterms:W3CDTF">2023-02-25T18:05:02Z</dcterms:created>
  <dcterms:modified xsi:type="dcterms:W3CDTF">2023-08-12T12:23:43Z</dcterms:modified>
</cp:coreProperties>
</file>