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9" r:id="rId5"/>
    <p:sldId id="268" r:id="rId6"/>
    <p:sldId id="267" r:id="rId7"/>
    <p:sldId id="266" r:id="rId8"/>
    <p:sldId id="265" r:id="rId9"/>
    <p:sldId id="264" r:id="rId10"/>
    <p:sldId id="263" r:id="rId11"/>
    <p:sldId id="262" r:id="rId12"/>
    <p:sldId id="261" r:id="rId13"/>
    <p:sldId id="260" r:id="rId14"/>
    <p:sldId id="271" r:id="rId15"/>
    <p:sldId id="272" r:id="rId16"/>
    <p:sldId id="273" r:id="rId17"/>
    <p:sldId id="274" r:id="rId18"/>
    <p:sldId id="270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8/11/2023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4pPr>
      <a:lvl5pPr marL="21145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12192000" cy="64561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5000"/>
              </a:lnSpc>
              <a:spcAft>
                <a:spcPts val="1000"/>
              </a:spcAft>
            </a:pPr>
            <a:r>
              <a:rPr lang="ru-RU" sz="32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Конспекти</a:t>
            </a:r>
            <a:r>
              <a:rPr lang="ru-RU" sz="3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ru-RU" sz="3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занять з </a:t>
            </a:r>
            <a:r>
              <a:rPr lang="ru-RU" sz="32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дисципліни</a:t>
            </a:r>
            <a:r>
              <a:rPr lang="ru-RU" sz="3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«Д</a:t>
            </a:r>
            <a:r>
              <a:rPr lang="uk-UA" sz="32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ілова</a:t>
            </a:r>
            <a:r>
              <a:rPr lang="uk-UA" sz="3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іноземна</a:t>
            </a:r>
            <a:r>
              <a:rPr lang="ru-RU" sz="3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мова»</a:t>
            </a:r>
            <a:endParaRPr lang="uk-UA" sz="3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25000"/>
              </a:lnSpc>
              <a:spcAft>
                <a:spcPts val="1000"/>
              </a:spcAft>
            </a:pPr>
            <a:r>
              <a:rPr lang="ru-RU" sz="3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3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ru-RU" sz="32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3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ru-RU" sz="3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20 </a:t>
            </a:r>
            <a:r>
              <a:rPr lang="ru-RU" sz="32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Аграрні</a:t>
            </a:r>
            <a:r>
              <a:rPr lang="ru-RU" sz="3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науки та </a:t>
            </a:r>
            <a:r>
              <a:rPr lang="ru-RU" sz="32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продовольство</a:t>
            </a:r>
            <a:endParaRPr lang="uk-UA" sz="3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25000"/>
              </a:lnSpc>
              <a:spcAft>
                <a:spcPts val="1000"/>
              </a:spcAft>
            </a:pPr>
            <a:r>
              <a:rPr lang="ru-RU" sz="32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ru-RU" sz="3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206 Садово-</a:t>
            </a:r>
            <a:r>
              <a:rPr lang="ru-RU" sz="32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паркове</a:t>
            </a:r>
            <a:r>
              <a:rPr lang="ru-RU" sz="3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господарство</a:t>
            </a:r>
            <a:br>
              <a:rPr lang="ru-RU" sz="3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</a:t>
            </a:r>
            <a:r>
              <a:rPr lang="ru-RU" sz="28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Атестація</a:t>
            </a:r>
            <a:r>
              <a:rPr lang="en-US" sz="2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2</a:t>
            </a:r>
            <a:r>
              <a:rPr lang="ru-RU" sz="3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Семестр 9 (30 год)</a:t>
            </a:r>
            <a:endParaRPr lang="uk-UA" sz="3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786" b="96071" l="9843" r="89764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1554632">
            <a:off x="1129490" y="2524575"/>
            <a:ext cx="3424443" cy="3774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0134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7086" y="128582"/>
            <a:ext cx="12104914" cy="67710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25000"/>
              </a:lnSpc>
            </a:pP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Businesses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vary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not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only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size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industry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but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also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their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ownership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Some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are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owned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by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just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one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person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or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small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group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people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some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are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owned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by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large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numbers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shareholders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some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are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owned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by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charitable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foundations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or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trusts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some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are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even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owned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by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state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Different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ownership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structures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overlap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with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different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legal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forms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that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can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take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A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business’s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legal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ownership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structure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determines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many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its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legal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responsibilities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including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paperwork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that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owners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need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complete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order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set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up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taxes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has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pay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how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profits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from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are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distributed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owners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’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personal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responsibilities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if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makes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loss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or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goes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bankrupt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indent="450215" algn="just">
              <a:lnSpc>
                <a:spcPct val="125000"/>
              </a:lnSpc>
            </a:pP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It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not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necessary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go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into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great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detail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on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legal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forms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ownership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structures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here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but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short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overview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will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help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you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appreciate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diversity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businesses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At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broadest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level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it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possible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distinguish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between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organisations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that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are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owned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run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by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private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owners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those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that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are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owned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run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by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state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those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that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are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run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by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voluntary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organisations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Here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we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will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first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look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at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different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types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privately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owned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businesses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indent="450215" algn="just">
              <a:lnSpc>
                <a:spcPct val="125000"/>
              </a:lnSpc>
            </a:pP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Legal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forms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ownership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structures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businesses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are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different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from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country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country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United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Kingdom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majority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businesses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but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not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all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are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sole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traders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limited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companies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or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partnerships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indent="450215" algn="just">
              <a:lnSpc>
                <a:spcPct val="125000"/>
              </a:lnSpc>
            </a:pPr>
            <a:r>
              <a:rPr lang="ru-RU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ru-RU" sz="1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sole</a:t>
            </a:r>
            <a:r>
              <a:rPr lang="ru-RU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trader</a:t>
            </a:r>
            <a:r>
              <a:rPr lang="ru-RU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ru-RU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ru-RU" sz="1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person</a:t>
            </a:r>
            <a:r>
              <a:rPr lang="ru-RU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who</a:t>
            </a:r>
            <a:r>
              <a:rPr lang="ru-RU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ru-RU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running</a:t>
            </a:r>
            <a:r>
              <a:rPr lang="ru-RU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ru-RU" sz="1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business</a:t>
            </a:r>
            <a:r>
              <a:rPr lang="ru-RU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as</a:t>
            </a:r>
            <a:r>
              <a:rPr lang="ru-RU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</a:t>
            </a:r>
            <a:r>
              <a:rPr lang="ru-RU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individual</a:t>
            </a:r>
            <a:r>
              <a:rPr lang="ru-RU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Sole</a:t>
            </a:r>
            <a:r>
              <a:rPr lang="ru-RU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traders</a:t>
            </a:r>
            <a:r>
              <a:rPr lang="ru-RU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can</a:t>
            </a:r>
            <a:r>
              <a:rPr lang="ru-RU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keep</a:t>
            </a:r>
            <a:r>
              <a:rPr lang="ru-RU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all</a:t>
            </a:r>
            <a:r>
              <a:rPr lang="ru-RU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business’s</a:t>
            </a:r>
            <a:r>
              <a:rPr lang="ru-RU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profits</a:t>
            </a:r>
            <a:r>
              <a:rPr lang="ru-RU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after</a:t>
            </a:r>
            <a:r>
              <a:rPr lang="ru-RU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paying</a:t>
            </a:r>
            <a:r>
              <a:rPr lang="ru-RU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tax</a:t>
            </a:r>
            <a:r>
              <a:rPr lang="ru-RU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on</a:t>
            </a:r>
            <a:r>
              <a:rPr lang="ru-RU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them</a:t>
            </a:r>
            <a:r>
              <a:rPr lang="ru-RU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but</a:t>
            </a:r>
            <a:r>
              <a:rPr lang="ru-RU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they</a:t>
            </a:r>
            <a:r>
              <a:rPr lang="ru-RU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are</a:t>
            </a:r>
            <a:r>
              <a:rPr lang="ru-RU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personally</a:t>
            </a:r>
            <a:r>
              <a:rPr lang="ru-RU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responsible</a:t>
            </a:r>
            <a:r>
              <a:rPr lang="ru-RU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ru-RU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any</a:t>
            </a:r>
            <a:r>
              <a:rPr lang="ru-RU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losses</a:t>
            </a:r>
            <a:r>
              <a:rPr lang="ru-RU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business</a:t>
            </a:r>
            <a:r>
              <a:rPr lang="ru-RU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makes</a:t>
            </a:r>
            <a:r>
              <a:rPr lang="ru-RU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1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i.e</a:t>
            </a:r>
            <a:r>
              <a:rPr lang="ru-RU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they</a:t>
            </a:r>
            <a:r>
              <a:rPr lang="ru-RU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would</a:t>
            </a:r>
            <a:r>
              <a:rPr lang="ru-RU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have</a:t>
            </a:r>
            <a:r>
              <a:rPr lang="ru-RU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ru-RU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cover</a:t>
            </a:r>
            <a:r>
              <a:rPr lang="ru-RU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them</a:t>
            </a:r>
            <a:r>
              <a:rPr lang="ru-RU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out</a:t>
            </a:r>
            <a:r>
              <a:rPr lang="ru-RU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their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private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money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if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necessary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),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paying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bills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incurred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by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e.g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stock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or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equipment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),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keeping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record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all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sales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expenditures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Sole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traders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can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take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on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employees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–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term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implies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that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they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own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on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their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own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not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that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they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must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work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there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alone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indent="450215" algn="just">
              <a:lnSpc>
                <a:spcPct val="125000"/>
              </a:lnSpc>
            </a:pP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limited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company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organisation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set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up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by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its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owners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run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their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A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limited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company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legal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person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course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a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company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not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person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sense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we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commonly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understand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it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What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term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means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that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law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regards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limited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company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as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having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same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legal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standing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as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person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i.e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it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has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legal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rights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obligations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itself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which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are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independent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from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rights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obligations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its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owners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as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individuals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example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a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limited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company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can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own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property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A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limited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company’s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finances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are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separate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from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finances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its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owners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Any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profit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made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after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taxes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belongs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company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company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can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then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share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its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profits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most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commonly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among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all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owners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Limited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companies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have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‘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members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’,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i.e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people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who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own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shares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A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limited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company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also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has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‘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directors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’.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Directors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may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share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owners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but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they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don’t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have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Shareholders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’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directors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’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responsibilities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company’s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financial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liabilities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such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as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losses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or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debts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are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limited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value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their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shareholdings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This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means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that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they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do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not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have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pay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out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their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personal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income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or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assets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if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company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runs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into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financial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difficulties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There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are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two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main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types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limited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company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: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private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limited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companies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public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limited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companies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shares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public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limited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companies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PLCs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are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traded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stock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market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where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anybody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can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buy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shares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company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if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they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wish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do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so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Private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limited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companies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are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not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traded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stock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market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other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people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can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only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buy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shares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them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with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approval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current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owners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example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if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they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are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invited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invest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company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by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current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owners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).</a:t>
            </a:r>
          </a:p>
          <a:p>
            <a:endParaRPr lang="uk-U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05316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7713" y="327060"/>
            <a:ext cx="11782697" cy="62923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25000"/>
              </a:lnSpc>
            </a:pP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partnership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arrangement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where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two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or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more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individuals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share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ownership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There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are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two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main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types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partnership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: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general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partnerships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limited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partnerships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general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partnership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all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partners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are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personally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responsible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meaning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they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are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liable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any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losses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or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debts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with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their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personal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income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or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wealth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if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necessary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limited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partnership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partners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are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not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personally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liable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if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incurs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any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losses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or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debts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Profits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from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partnership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are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shared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between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partners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each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partner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then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pays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taxes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on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their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share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There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are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lot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fine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details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several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possible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permutations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structure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partnerships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which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are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important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when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setting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one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up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but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need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not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concern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any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further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here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indent="450215" algn="just">
              <a:lnSpc>
                <a:spcPct val="125000"/>
              </a:lnSpc>
            </a:pP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There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are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some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other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legal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ownership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structures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businesses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UK (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including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some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different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laws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relating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partnerships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Scotland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but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three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introduced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above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are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most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common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Similar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ownership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structures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exist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many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other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countries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although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precise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legal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implications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can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differ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important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ways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Legal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ownership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structures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size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industry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sector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are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not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entirely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independent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each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other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example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most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sole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traders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tend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small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businesses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not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least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because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single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individual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rarely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has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financial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capacity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finance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very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large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nor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desire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personally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liable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with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all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that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they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own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if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large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were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run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into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financial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troubles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Certain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industry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sectors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require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large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businesses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example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it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not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viable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run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small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steel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works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because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physical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financial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investment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required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are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so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large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other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cases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industry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sector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legal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form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are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closely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related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example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law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firms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some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other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professional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service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firms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with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more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than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one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professional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working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them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United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Kingdom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are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legally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required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set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up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partnerships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no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other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ownership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or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legal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structure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permitted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.</a:t>
            </a:r>
          </a:p>
          <a:p>
            <a:pPr indent="450215" algn="just">
              <a:lnSpc>
                <a:spcPct val="125000"/>
              </a:lnSpc>
            </a:pPr>
            <a:endParaRPr lang="uk-UA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98084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4137" y="370384"/>
            <a:ext cx="6940731" cy="6466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5000"/>
              </a:lnSpc>
            </a:pPr>
            <a:r>
              <a:rPr lang="uk-UA" sz="18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Discussion</a:t>
            </a:r>
            <a:r>
              <a:rPr lang="uk-UA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questions</a:t>
            </a:r>
            <a:r>
              <a:rPr lang="uk-UA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endParaRPr lang="uk-UA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25000"/>
              </a:lnSpc>
            </a:pP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1.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obvious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ways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differentiation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algn="just">
              <a:lnSpc>
                <a:spcPct val="125000"/>
              </a:lnSpc>
            </a:pP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2.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Classifying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businesses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by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size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algn="just">
              <a:lnSpc>
                <a:spcPct val="125000"/>
              </a:lnSpc>
            </a:pP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3.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Two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measurements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size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algn="just">
              <a:lnSpc>
                <a:spcPct val="125000"/>
              </a:lnSpc>
            </a:pP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4.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Large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enterprises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algn="just">
              <a:lnSpc>
                <a:spcPct val="125000"/>
              </a:lnSpc>
            </a:pP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5.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Medium-sized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enterprises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algn="just">
              <a:lnSpc>
                <a:spcPct val="125000"/>
              </a:lnSpc>
            </a:pP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6.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Small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enterprises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algn="just">
              <a:lnSpc>
                <a:spcPct val="125000"/>
              </a:lnSpc>
            </a:pP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7.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Microenterprises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algn="just">
              <a:lnSpc>
                <a:spcPct val="125000"/>
              </a:lnSpc>
            </a:pP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8.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Classifying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businesses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by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industry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sector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algn="just">
              <a:lnSpc>
                <a:spcPct val="125000"/>
              </a:lnSpc>
            </a:pP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9.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primary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sector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economy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algn="just">
              <a:lnSpc>
                <a:spcPct val="125000"/>
              </a:lnSpc>
            </a:pP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10.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secondary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sector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economy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algn="just">
              <a:lnSpc>
                <a:spcPct val="125000"/>
              </a:lnSpc>
            </a:pP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11.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tertiary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sector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economy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algn="just">
              <a:lnSpc>
                <a:spcPct val="125000"/>
              </a:lnSpc>
            </a:pP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12.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fourth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sector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economy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algn="just">
              <a:lnSpc>
                <a:spcPct val="125000"/>
              </a:lnSpc>
            </a:pP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13.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Ownership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structures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legal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forms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algn="just">
              <a:lnSpc>
                <a:spcPct val="125000"/>
              </a:lnSpc>
            </a:pP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14.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Sole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traders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algn="just">
              <a:lnSpc>
                <a:spcPct val="125000"/>
              </a:lnSpc>
            </a:pP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15.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Limited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companies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algn="just">
              <a:lnSpc>
                <a:spcPct val="125000"/>
              </a:lnSpc>
            </a:pP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16.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partnerships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algn="just">
              <a:lnSpc>
                <a:spcPct val="125000"/>
              </a:lnSpc>
              <a:spcAft>
                <a:spcPts val="0"/>
              </a:spcAft>
            </a:pPr>
            <a:endParaRPr lang="uk-UA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3074" name="Picture 2" descr="Деловая презентация – Бесплатные иконки: люд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9290" y="0"/>
            <a:ext cx="4663576" cy="4663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25595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D217F2A-8EEB-5275-18DC-1C833BA774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5524" y="1034208"/>
            <a:ext cx="9839648" cy="4368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27101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C538B56-BD07-8F8C-0BE5-173693D162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1034" y="911871"/>
            <a:ext cx="9788833" cy="5034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65974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287326D-DC8C-05A4-DC1C-E69D40D83C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809" y="1215982"/>
            <a:ext cx="11478180" cy="407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8486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20DEF66-D9C8-2FFE-941E-EFA667BADF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9192" y="1174950"/>
            <a:ext cx="10913616" cy="4007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7193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E51821D-A9A9-C5D5-BB76-6C4DE9ABAF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0615" y="727596"/>
            <a:ext cx="10490770" cy="5105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81999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ree Vector | Thank you for your attention sign illustration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950" l="5500" r="96150">
                        <a14:foregroundMark x1="39700" y1="30600" x2="39700" y2="30600"/>
                        <a14:foregroundMark x1="43150" y1="33500" x2="43150" y2="33500"/>
                        <a14:foregroundMark x1="46350" y1="34050" x2="46350" y2="34050"/>
                        <a14:foregroundMark x1="46050" y1="31150" x2="46050" y2="31150"/>
                        <a14:foregroundMark x1="49800" y1="32750" x2="49800" y2="32750"/>
                        <a14:foregroundMark x1="50400" y1="31300" x2="50400" y2="31300"/>
                        <a14:foregroundMark x1="50850" y1="31750" x2="50850" y2="32150"/>
                        <a14:foregroundMark x1="51250" y1="35200" x2="51250" y2="35200"/>
                        <a14:foregroundMark x1="39400" y1="30000" x2="39100" y2="35350"/>
                        <a14:foregroundMark x1="54450" y1="30450" x2="57800" y2="36800"/>
                        <a14:foregroundMark x1="59950" y1="30600" x2="62700" y2="36100"/>
                        <a14:foregroundMark x1="70800" y1="30150" x2="69050" y2="35950"/>
                        <a14:foregroundMark x1="73400" y1="30150" x2="74850" y2="36800"/>
                        <a14:foregroundMark x1="78800" y1="30300" x2="78050" y2="36100"/>
                        <a14:foregroundMark x1="75900" y1="31150" x2="75750" y2="35350"/>
                        <a14:foregroundMark x1="81100" y1="36800" x2="81100" y2="36800"/>
                        <a14:foregroundMark x1="73850" y1="41450" x2="76450" y2="49100"/>
                        <a14:foregroundMark x1="70800" y1="41600" x2="70800" y2="48100"/>
                        <a14:foregroundMark x1="67900" y1="41750" x2="68050" y2="47800"/>
                        <a14:foregroundMark x1="63150" y1="41000" x2="65000" y2="44500"/>
                        <a14:foregroundMark x1="60400" y1="41150" x2="59250" y2="48950"/>
                        <a14:foregroundMark x1="50250" y1="41000" x2="53700" y2="48100"/>
                        <a14:foregroundMark x1="45450" y1="41300" x2="47950" y2="48100"/>
                        <a14:foregroundMark x1="41000" y1="41000" x2="41400" y2="48850"/>
                        <a14:foregroundMark x1="44600" y1="43300" x2="46650" y2="49100"/>
                        <a14:foregroundMark x1="32450" y1="55500" x2="32450" y2="55500"/>
                        <a14:foregroundMark x1="30550" y1="57350" x2="35600" y2="61450"/>
                        <a14:foregroundMark x1="34150" y1="56350" x2="90350" y2="56350"/>
                        <a14:foregroundMark x1="82850" y1="61150" x2="27650" y2="60250"/>
                        <a14:foregroundMark x1="41550" y1="32050" x2="84700" y2="33750"/>
                        <a14:foregroundMark x1="83250" y1="36100" x2="43750" y2="37400"/>
                        <a14:foregroundMark x1="60800" y1="41600" x2="68200" y2="56050"/>
                        <a14:foregroundMark x1="87150" y1="60100" x2="87150" y2="60100"/>
                        <a14:foregroundMark x1="73700" y1="46200" x2="73700" y2="46200"/>
                        <a14:foregroundMark x1="56750" y1="54500" x2="29850" y2="555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5119" y="155113"/>
            <a:ext cx="6013883" cy="6013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1603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61257" y="156546"/>
            <a:ext cx="11599817" cy="5639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Практичне заняття 9 (2 год.)</a:t>
            </a:r>
            <a:endParaRPr lang="uk-UA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Topic </a:t>
            </a:r>
            <a:r>
              <a:rPr lang="uk-UA" sz="2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en-US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Different Types of Business</a:t>
            </a:r>
            <a:r>
              <a:rPr lang="en-US" sz="2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Direct and Reported </a:t>
            </a:r>
            <a:r>
              <a:rPr lang="en-US" sz="28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Speech.Modal</a:t>
            </a:r>
            <a:r>
              <a:rPr lang="en-US" sz="2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verbs 1. » Grammar revision</a:t>
            </a:r>
            <a:endParaRPr lang="uk-UA" sz="2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180340" algn="l"/>
                <a:tab pos="3150235" algn="ctr"/>
              </a:tabLst>
            </a:pPr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Objectives: </a:t>
            </a:r>
            <a:endParaRPr lang="uk-UA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	to learn new vocabulary;</a:t>
            </a:r>
            <a:endParaRPr lang="uk-UA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	to practice grammar structures;</a:t>
            </a:r>
            <a:endParaRPr lang="uk-UA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	to enable </a:t>
            </a:r>
            <a:r>
              <a:rPr lang="en-US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to talk and write on the topic;</a:t>
            </a:r>
            <a:endParaRPr lang="uk-UA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	to </a:t>
            </a:r>
            <a:r>
              <a:rPr lang="en-US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instil</a:t>
            </a:r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the idea that learning languages is necessary and essential;</a:t>
            </a:r>
            <a:endParaRPr lang="uk-UA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	to encourage </a:t>
            </a:r>
            <a:r>
              <a:rPr lang="en-US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to go on learning English at the next level;</a:t>
            </a:r>
            <a:endParaRPr lang="uk-UA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	to lay the foundations for future study in terms to basic structures, lexis, language functions and basic study</a:t>
            </a:r>
            <a:endParaRPr lang="uk-UA" sz="20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8243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35429" y="265866"/>
            <a:ext cx="8490857" cy="61093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Plan:</a:t>
            </a:r>
            <a:endParaRPr lang="uk-UA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Vocabulary activity.</a:t>
            </a:r>
            <a:endParaRPr lang="uk-UA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180340" algn="l"/>
              </a:tabLst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Discussing of the Topic «The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Organisation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Busin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Direct and Reported speech. »  Grammar revision</a:t>
            </a:r>
            <a:endParaRPr lang="uk-UA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Listening, reading, writing, speaking.</a:t>
            </a:r>
            <a:endParaRPr lang="uk-UA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Grammar activity.</a:t>
            </a:r>
            <a:endParaRPr lang="uk-UA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Communicative activities :</a:t>
            </a:r>
            <a:b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 1. Give the English equivalents the following words and word combinations.</a:t>
            </a:r>
            <a:b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 2. Answer the questions to the text.</a:t>
            </a:r>
            <a:b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 3. Fill in the blanks with the necessary words from the active vocabulary. </a:t>
            </a:r>
            <a:b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 4. Complete the following sentences.</a:t>
            </a:r>
            <a:b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 5. Put in the right order. The underlined word is the beginning of the sentence.</a:t>
            </a:r>
            <a:b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 6. Translate the following sentences into English.</a:t>
            </a:r>
            <a:b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Home task: Reading an additional text on the topic </a:t>
            </a:r>
            <a:endParaRPr lang="uk-UA" sz="1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54594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2548" y="219884"/>
            <a:ext cx="11599818" cy="54661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References:</a:t>
            </a:r>
            <a:endParaRPr lang="uk-UA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О.В., English for Computer Science Students: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занять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дисципліни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Іноземна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першого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бакалаврського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освітнього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рівня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12 «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Інформаційні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технології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122 «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Комп’ютерні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науки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ВНАУ, 2023. 73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Лінгвокраїнознавчі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аспекти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викладання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граматики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аграрному ВНЗ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–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pc="-2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ВНАУ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pc="1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2017.</a:t>
            </a:r>
            <a:r>
              <a:rPr lang="en-US" spc="3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en-US" spc="1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62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Ковальова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 О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вказівки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занять та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самостійної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заочної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форм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075 «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Маркетинг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», 073 «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Менеджмент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07 «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адміністрування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 –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2020. – 100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Modern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English-Ukrainian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Dictionary: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Over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160,000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Words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Expressions /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Mykola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Ivanovych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Balla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– Kyiv: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Chumatskiy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Shliakh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pub., 2007. –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668 p.</a:t>
            </a:r>
            <a:endParaRPr lang="uk-UA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Oxford Dictionary of Business World. (2020) //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Gen.Editors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Dr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Alan Isaacs,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Elizabeth Martin.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University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Press</a:t>
            </a:r>
            <a:endParaRPr lang="uk-UA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Верба Л.Г., Верба Г.В.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сучасної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Довідник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англ.,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укр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ТОВ «ВП Логос-М», 2020.</a:t>
            </a:r>
            <a:endParaRPr lang="uk-UA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Голіцинський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Ю.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Збірник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вправ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Інкос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2020.</a:t>
            </a:r>
            <a:endParaRPr lang="uk-UA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Murphy R. English Grammar in Use /Murphy R. – Cambridge University Press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2021.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8579867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6090" y="0"/>
            <a:ext cx="11268891" cy="27853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5000"/>
              </a:lnSpc>
              <a:spcAft>
                <a:spcPts val="0"/>
              </a:spcAft>
              <a:tabLst>
                <a:tab pos="1150620" algn="l"/>
              </a:tabLst>
            </a:pPr>
            <a:r>
              <a:rPr lang="ru-RU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Хід</a:t>
            </a:r>
            <a:r>
              <a:rPr lang="ru-RU" sz="2800" b="1" spc="-4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заняття</a:t>
            </a:r>
            <a:r>
              <a:rPr lang="ru-RU" sz="2800" b="1" spc="-4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(Procedure) </a:t>
            </a:r>
            <a:endParaRPr lang="uk-UA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5000"/>
              </a:lnSpc>
              <a:spcAft>
                <a:spcPts val="0"/>
              </a:spcAft>
            </a:pPr>
            <a:r>
              <a:rPr lang="en-US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1.Learn the new words and word combinations.</a:t>
            </a:r>
            <a:endParaRPr lang="uk-UA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5000"/>
              </a:lnSpc>
              <a:spcAft>
                <a:spcPts val="0"/>
              </a:spcAft>
            </a:pPr>
            <a:r>
              <a:rPr lang="en-US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2.Make some questions on the text.</a:t>
            </a:r>
            <a:endParaRPr lang="uk-UA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5000"/>
              </a:lnSpc>
              <a:spcAft>
                <a:spcPts val="0"/>
              </a:spcAft>
            </a:pPr>
            <a:r>
              <a:rPr lang="en-US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3.Read the text and translate into Ukrainian in the written form.</a:t>
            </a:r>
            <a:endParaRPr lang="uk-UA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5000"/>
              </a:lnSpc>
              <a:spcAft>
                <a:spcPts val="0"/>
              </a:spcAft>
            </a:pPr>
            <a:r>
              <a:rPr lang="en-US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Make summery of the text in English.</a:t>
            </a:r>
            <a:endParaRPr lang="uk-UA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Интерактивные шаблоны анимации для презентации PowerPoin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190" y="3134059"/>
            <a:ext cx="10264689" cy="2670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99466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1257" y="266596"/>
            <a:ext cx="11756572" cy="64427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25000"/>
              </a:lnSpc>
            </a:pP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One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most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obvious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ways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which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businesses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differ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their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size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Most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know</a:t>
            </a:r>
            <a:r>
              <a:rPr lang="uk-UA" sz="1600" spc="-38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some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businesses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that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are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very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small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–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one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</a:t>
            </a:r>
            <a:r>
              <a:rPr lang="uk-UA" sz="1600" spc="-38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person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businesses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or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micro-businesses</a:t>
            </a:r>
            <a:r>
              <a:rPr lang="uk-UA" sz="1600" spc="40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fewer</a:t>
            </a:r>
            <a:r>
              <a:rPr lang="uk-UA" sz="1600" spc="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than</a:t>
            </a:r>
            <a:r>
              <a:rPr lang="uk-UA" sz="1600" spc="4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five</a:t>
            </a:r>
            <a:r>
              <a:rPr lang="uk-UA" sz="1600" spc="5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people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r>
              <a:rPr lang="uk-UA" sz="1600" spc="4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Examples</a:t>
            </a:r>
            <a:r>
              <a:rPr lang="uk-UA" sz="1600" spc="4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may</a:t>
            </a:r>
            <a:r>
              <a:rPr lang="uk-UA" sz="1600" spc="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include</a:t>
            </a:r>
            <a:endParaRPr lang="uk-UA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25000"/>
              </a:lnSpc>
            </a:pP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single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person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running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example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web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design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company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hairdresser’s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or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small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catering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or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small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retailer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r>
              <a:rPr lang="uk-UA" sz="1600" spc="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such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as</a:t>
            </a:r>
            <a:r>
              <a:rPr lang="uk-UA" sz="1600" spc="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craft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shop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florist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employing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just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one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two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other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people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Small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medium-sized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enterprises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actually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make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up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over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90%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number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businesses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most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countries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although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do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not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employ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over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90%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all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employees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make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over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90%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all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deals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).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other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600" spc="-38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scale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are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businesses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that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are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very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large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–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multinational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corporations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employing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thousands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people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operating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many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different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countries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We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are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familiar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with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at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least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names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some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such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as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Microsoft,</a:t>
            </a:r>
            <a:r>
              <a:rPr lang="uk-UA" sz="1600" spc="-38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Samsung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Siemens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Renault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many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more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both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well-known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less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well-known</a:t>
            </a:r>
            <a:r>
              <a:rPr lang="uk-UA" sz="16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large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corporations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indent="450215" algn="just">
              <a:lnSpc>
                <a:spcPct val="125000"/>
              </a:lnSpc>
            </a:pP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less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obvious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how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should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measure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size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There</a:t>
            </a:r>
            <a:r>
              <a:rPr lang="uk-UA" sz="1600" spc="-38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are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several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different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measurements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available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not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all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which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are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suitable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measuring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size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all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types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example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measuring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business’s</a:t>
            </a:r>
            <a:r>
              <a:rPr lang="uk-UA" sz="1600" spc="4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size</a:t>
            </a:r>
            <a:r>
              <a:rPr lang="uk-UA" sz="1600" spc="6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on</a:t>
            </a:r>
            <a:r>
              <a:rPr lang="uk-UA" sz="1600" spc="4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600" spc="5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basis</a:t>
            </a:r>
            <a:r>
              <a:rPr lang="uk-UA" sz="1600" spc="6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600" spc="7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how</a:t>
            </a:r>
            <a:r>
              <a:rPr lang="uk-UA" sz="1600" spc="5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much</a:t>
            </a:r>
            <a:r>
              <a:rPr lang="uk-UA" sz="1600" spc="4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profit</a:t>
            </a:r>
            <a:r>
              <a:rPr lang="uk-UA" sz="1600" spc="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it</a:t>
            </a:r>
            <a:r>
              <a:rPr lang="uk-UA" sz="1600" spc="7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makes</a:t>
            </a:r>
            <a:r>
              <a:rPr lang="uk-UA" sz="1600" spc="4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assumes</a:t>
            </a:r>
            <a:r>
              <a:rPr lang="uk-UA" sz="1600" spc="4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that</a:t>
            </a:r>
            <a:r>
              <a:rPr lang="uk-UA" sz="1600" spc="6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it</a:t>
            </a:r>
            <a:r>
              <a:rPr lang="uk-UA" sz="1600" spc="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1600" spc="-39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for-profit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enterprise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Measuring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stock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market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value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assumes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that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its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shares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are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traded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stock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market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which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no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means</a:t>
            </a:r>
            <a:r>
              <a:rPr lang="uk-UA" sz="16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true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all</a:t>
            </a:r>
            <a:r>
              <a:rPr lang="uk-UA" sz="16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businesses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indent="450215" algn="just">
              <a:lnSpc>
                <a:spcPct val="125000"/>
              </a:lnSpc>
            </a:pP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Two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measures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that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are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applicable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nearly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all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businesses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are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number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employees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annual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turnover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that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total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value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600" spc="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sales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made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over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period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year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These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two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measurements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are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not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always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accord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with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each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other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there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are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some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businesses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with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very</a:t>
            </a:r>
            <a:r>
              <a:rPr lang="uk-UA" sz="1600" spc="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few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employees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that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nonetheless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produce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quite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large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annual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turnover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example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r>
              <a:rPr lang="uk-UA" sz="1600" spc="8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</a:t>
            </a:r>
            <a:r>
              <a:rPr lang="uk-UA" sz="1600" spc="9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single</a:t>
            </a:r>
            <a:r>
              <a:rPr lang="uk-UA" sz="1600" spc="9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person</a:t>
            </a:r>
            <a:r>
              <a:rPr lang="uk-UA" sz="1600" spc="8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trading</a:t>
            </a:r>
            <a:r>
              <a:rPr lang="uk-UA" sz="1600" spc="6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shares</a:t>
            </a:r>
            <a:r>
              <a:rPr lang="uk-UA" sz="1600" spc="8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on</a:t>
            </a:r>
            <a:r>
              <a:rPr lang="uk-UA" sz="1600" spc="8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600" spc="9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stock</a:t>
            </a:r>
            <a:r>
              <a:rPr lang="uk-UA" sz="1600" spc="8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market</a:t>
            </a:r>
            <a:r>
              <a:rPr lang="uk-UA" sz="1600" spc="7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could</a:t>
            </a:r>
            <a:r>
              <a:rPr lang="uk-UA" sz="1600" spc="10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make</a:t>
            </a:r>
            <a:r>
              <a:rPr lang="uk-UA" sz="1600" spc="9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very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large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turnover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year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if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were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very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successful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European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Commission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uses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combination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numbers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employees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turnover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define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size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</a:p>
          <a:p>
            <a:pPr marL="342900" lvl="0" indent="-342900" algn="just">
              <a:lnSpc>
                <a:spcPct val="125000"/>
              </a:lnSpc>
              <a:spcAft>
                <a:spcPts val="1000"/>
              </a:spcAft>
              <a:buSzPts val="1200"/>
              <a:buFont typeface="Symbol" panose="05050102010706020507" pitchFamily="18" charset="2"/>
              <a:buChar char=""/>
              <a:tabLst>
                <a:tab pos="803275" algn="l"/>
              </a:tabLst>
            </a:pPr>
            <a:r>
              <a:rPr lang="en-US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Large</a:t>
            </a:r>
            <a:r>
              <a:rPr lang="en-US" sz="1600" spc="195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-US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enterprises</a:t>
            </a:r>
            <a:r>
              <a:rPr lang="en-US" sz="1600" spc="185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-US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employ</a:t>
            </a:r>
            <a:r>
              <a:rPr lang="en-US" sz="1600" spc="165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-US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250</a:t>
            </a:r>
            <a:r>
              <a:rPr lang="en-US" sz="1600" spc="225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-US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people</a:t>
            </a:r>
            <a:r>
              <a:rPr lang="en-US" sz="1600" spc="215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-US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or</a:t>
            </a:r>
            <a:r>
              <a:rPr lang="en-US" sz="1600" spc="21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-US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more</a:t>
            </a:r>
            <a:r>
              <a:rPr lang="en-US" sz="1600" spc="195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-US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and</a:t>
            </a:r>
            <a:r>
              <a:rPr lang="en-US" sz="1600" spc="185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-US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have</a:t>
            </a:r>
            <a:r>
              <a:rPr lang="en-US" sz="1600" spc="2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-US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an</a:t>
            </a:r>
            <a:r>
              <a:rPr lang="en-US" sz="1600" spc="185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-US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annual</a:t>
            </a:r>
            <a:r>
              <a:rPr lang="en-US" sz="1600" spc="-385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-US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turnover of</a:t>
            </a:r>
            <a:r>
              <a:rPr lang="en-US" sz="1600" spc="2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-US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more</a:t>
            </a:r>
            <a:r>
              <a:rPr lang="en-US" sz="1600" spc="5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-US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than</a:t>
            </a:r>
            <a:r>
              <a:rPr lang="en-US" sz="1600" spc="-5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-US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€50 million.</a:t>
            </a:r>
            <a:endParaRPr lang="uk-UA" sz="1600" dirty="0">
              <a:effectLst/>
              <a:latin typeface="Calibri" panose="020F0502020204030204" pitchFamily="34" charset="0"/>
              <a:ea typeface="Symbol" panose="05050102010706020507" pitchFamily="18" charset="2"/>
              <a:cs typeface="Symbol" panose="05050102010706020507" pitchFamily="18" charset="2"/>
            </a:endParaRPr>
          </a:p>
          <a:p>
            <a:pPr marL="342900" lvl="0" indent="-342900" algn="just">
              <a:lnSpc>
                <a:spcPct val="125000"/>
              </a:lnSpc>
              <a:spcAft>
                <a:spcPts val="1000"/>
              </a:spcAft>
              <a:buSzPts val="1200"/>
              <a:buFont typeface="Symbol" panose="05050102010706020507" pitchFamily="18" charset="2"/>
              <a:buChar char=""/>
              <a:tabLst>
                <a:tab pos="803275" algn="l"/>
              </a:tabLst>
            </a:pPr>
            <a:r>
              <a:rPr lang="en-US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Medium-sized</a:t>
            </a:r>
            <a:r>
              <a:rPr lang="en-US" sz="1600" spc="165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-US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enterprises</a:t>
            </a:r>
            <a:r>
              <a:rPr lang="en-US" sz="1600" spc="145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-US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employ</a:t>
            </a:r>
            <a:r>
              <a:rPr lang="en-US" sz="1600" spc="15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-US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fewer</a:t>
            </a:r>
            <a:r>
              <a:rPr lang="en-US" sz="1600" spc="175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-US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than</a:t>
            </a:r>
            <a:r>
              <a:rPr lang="en-US" sz="1600" spc="165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-US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250</a:t>
            </a:r>
            <a:r>
              <a:rPr lang="en-US" sz="1600" spc="145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-US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people</a:t>
            </a:r>
            <a:r>
              <a:rPr lang="en-US" sz="1600" spc="175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-US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and</a:t>
            </a:r>
            <a:r>
              <a:rPr lang="en-US" sz="1600" spc="15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-US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have</a:t>
            </a:r>
            <a:r>
              <a:rPr lang="en-US" sz="1600" spc="-385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-US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an</a:t>
            </a:r>
            <a:r>
              <a:rPr lang="en-US" sz="1600" spc="-5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-US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annual</a:t>
            </a:r>
            <a:r>
              <a:rPr lang="en-US" sz="1600" spc="-5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-US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turnover</a:t>
            </a:r>
            <a:r>
              <a:rPr lang="en-US" sz="1600" spc="5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-US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of no</a:t>
            </a:r>
            <a:r>
              <a:rPr lang="en-US" sz="1600" spc="-5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-US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more</a:t>
            </a:r>
            <a:r>
              <a:rPr lang="en-US" sz="1600" spc="5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-US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than</a:t>
            </a:r>
            <a:r>
              <a:rPr lang="en-US" sz="1600" spc="-5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-US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€50</a:t>
            </a:r>
            <a:r>
              <a:rPr lang="en-US" sz="1600" spc="2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-US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million.</a:t>
            </a:r>
            <a:endParaRPr lang="uk-UA" sz="1600" dirty="0">
              <a:effectLst/>
              <a:latin typeface="Calibri" panose="020F0502020204030204" pitchFamily="34" charset="0"/>
              <a:ea typeface="Symbol" panose="05050102010706020507" pitchFamily="18" charset="2"/>
              <a:cs typeface="Symbol" panose="05050102010706020507" pitchFamily="18" charset="2"/>
            </a:endParaRPr>
          </a:p>
          <a:p>
            <a:r>
              <a:rPr lang="en-US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Small</a:t>
            </a:r>
            <a:r>
              <a:rPr lang="en-US" sz="1600" spc="9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enterprises</a:t>
            </a:r>
            <a:r>
              <a:rPr lang="en-US" sz="1600" spc="8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employ</a:t>
            </a:r>
            <a:r>
              <a:rPr lang="en-US" sz="1600" spc="8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fewer</a:t>
            </a:r>
            <a:r>
              <a:rPr lang="en-US" sz="1600" spc="1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than</a:t>
            </a:r>
            <a:r>
              <a:rPr lang="en-US" sz="1600" spc="8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50</a:t>
            </a:r>
            <a:r>
              <a:rPr lang="en-US" sz="1600" spc="10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people</a:t>
            </a:r>
            <a:r>
              <a:rPr lang="en-US" sz="1600" spc="9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en-US" sz="1600" spc="10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have</a:t>
            </a:r>
            <a:r>
              <a:rPr lang="en-US" sz="1600" spc="1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</a:t>
            </a:r>
            <a:r>
              <a:rPr lang="en-US" sz="1600" spc="8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annual</a:t>
            </a:r>
            <a:r>
              <a:rPr lang="en-US" sz="1600" spc="-38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turnover </a:t>
            </a:r>
            <a:endParaRPr lang="uk-UA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14586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1554" y="368672"/>
            <a:ext cx="11303726" cy="59881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25000"/>
              </a:lnSpc>
              <a:spcAft>
                <a:spcPts val="1000"/>
              </a:spcAft>
              <a:buSzPts val="1200"/>
              <a:buFont typeface="Symbol" panose="05050102010706020507" pitchFamily="18" charset="2"/>
              <a:buChar char=""/>
              <a:tabLst>
                <a:tab pos="803275" algn="l"/>
              </a:tabLst>
            </a:pPr>
            <a:r>
              <a:rPr lang="en-US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of</a:t>
            </a:r>
            <a:r>
              <a:rPr lang="en-US" sz="1600" spc="5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-US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no</a:t>
            </a:r>
            <a:r>
              <a:rPr lang="en-US" sz="1600" spc="-5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-US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more</a:t>
            </a:r>
            <a:r>
              <a:rPr lang="en-US" sz="1600" spc="5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-US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than</a:t>
            </a:r>
            <a:r>
              <a:rPr lang="en-US" sz="1600" spc="-5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-US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€10 million.</a:t>
            </a:r>
            <a:endParaRPr lang="uk-UA" sz="1600" dirty="0">
              <a:effectLst/>
              <a:latin typeface="Calibri" panose="020F0502020204030204" pitchFamily="34" charset="0"/>
              <a:ea typeface="Symbol" panose="05050102010706020507" pitchFamily="18" charset="2"/>
              <a:cs typeface="Symbol" panose="05050102010706020507" pitchFamily="18" charset="2"/>
            </a:endParaRPr>
          </a:p>
          <a:p>
            <a:pPr marL="342900" lvl="0" indent="-342900" algn="just">
              <a:lnSpc>
                <a:spcPct val="125000"/>
              </a:lnSpc>
              <a:spcAft>
                <a:spcPts val="1000"/>
              </a:spcAft>
              <a:buSzPts val="1200"/>
              <a:buFont typeface="Symbol" panose="05050102010706020507" pitchFamily="18" charset="2"/>
              <a:buChar char=""/>
              <a:tabLst>
                <a:tab pos="803275" algn="l"/>
              </a:tabLst>
            </a:pPr>
            <a:r>
              <a:rPr lang="en-US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Microenterprises</a:t>
            </a:r>
            <a:r>
              <a:rPr lang="en-US" sz="1600" spc="13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-US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employ</a:t>
            </a:r>
            <a:r>
              <a:rPr lang="en-US" sz="1600" spc="115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-US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fewer</a:t>
            </a:r>
            <a:r>
              <a:rPr lang="en-US" sz="1600" spc="145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-US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than</a:t>
            </a:r>
            <a:r>
              <a:rPr lang="en-US" sz="1600" spc="13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-US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10</a:t>
            </a:r>
            <a:r>
              <a:rPr lang="en-US" sz="1600" spc="135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-US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people</a:t>
            </a:r>
            <a:r>
              <a:rPr lang="en-US" sz="1600" spc="135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-US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and</a:t>
            </a:r>
            <a:r>
              <a:rPr lang="en-US" sz="1600" spc="135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-US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have</a:t>
            </a:r>
            <a:r>
              <a:rPr lang="en-US" sz="1600" spc="14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-US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an</a:t>
            </a:r>
            <a:r>
              <a:rPr lang="en-US" sz="1600" spc="13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-US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annual</a:t>
            </a:r>
            <a:r>
              <a:rPr lang="en-US" sz="1600" spc="-385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-US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turnover of</a:t>
            </a:r>
            <a:r>
              <a:rPr lang="en-US" sz="1600" spc="5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-US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no</a:t>
            </a:r>
            <a:r>
              <a:rPr lang="en-US" sz="1600" spc="-5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-US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more</a:t>
            </a:r>
            <a:r>
              <a:rPr lang="en-US" sz="1600" spc="5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-US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than</a:t>
            </a:r>
            <a:r>
              <a:rPr lang="en-US" sz="1600" spc="-5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-US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€2 million.</a:t>
            </a:r>
            <a:endParaRPr lang="uk-UA" sz="1600" dirty="0">
              <a:effectLst/>
              <a:latin typeface="Calibri" panose="020F0502020204030204" pitchFamily="34" charset="0"/>
              <a:ea typeface="Symbol" panose="05050102010706020507" pitchFamily="18" charset="2"/>
              <a:cs typeface="Symbol" panose="05050102010706020507" pitchFamily="18" charset="2"/>
            </a:endParaRPr>
          </a:p>
          <a:p>
            <a:pPr indent="450215" algn="just">
              <a:lnSpc>
                <a:spcPct val="125000"/>
              </a:lnSpc>
            </a:pP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Businesses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with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fewer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than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250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employees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are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often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collectively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classified</a:t>
            </a:r>
            <a:r>
              <a:rPr lang="uk-UA" sz="16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small</a:t>
            </a:r>
            <a:r>
              <a:rPr lang="uk-UA" sz="16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6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medium-sized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enterprises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SMEs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).</a:t>
            </a:r>
          </a:p>
          <a:p>
            <a:pPr indent="450215" algn="just">
              <a:lnSpc>
                <a:spcPct val="125000"/>
              </a:lnSpc>
            </a:pP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some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ways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challenges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small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large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businesses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are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not</a:t>
            </a:r>
            <a:r>
              <a:rPr lang="uk-UA" sz="1600" spc="-38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so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different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All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businesses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need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make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sure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offer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goods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services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that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people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want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that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have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enough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income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cover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their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costs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something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left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over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that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people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working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them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are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motivated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well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qualified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work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well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together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other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ways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however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small</a:t>
            </a:r>
            <a:r>
              <a:rPr lang="uk-UA" sz="1600" spc="-38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businesses</a:t>
            </a:r>
            <a:r>
              <a:rPr lang="uk-UA" sz="16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operate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very</a:t>
            </a:r>
            <a:r>
              <a:rPr lang="uk-UA" sz="1600" spc="-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differently</a:t>
            </a:r>
            <a:r>
              <a:rPr lang="uk-UA" sz="1600" spc="-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from</a:t>
            </a:r>
            <a:r>
              <a:rPr lang="uk-UA" sz="1600" spc="-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large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businesses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marL="342900" lvl="0" indent="-342900" algn="just">
              <a:lnSpc>
                <a:spcPct val="125000"/>
              </a:lnSpc>
              <a:spcAft>
                <a:spcPts val="1000"/>
              </a:spcAft>
              <a:buSzPts val="1200"/>
              <a:buFont typeface="Symbol" panose="05050102010706020507" pitchFamily="18" charset="2"/>
              <a:buChar char=""/>
              <a:tabLst>
                <a:tab pos="803275" algn="l"/>
              </a:tabLst>
            </a:pPr>
            <a:r>
              <a:rPr lang="en-US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Small businesses are often owned and managed by the same person.</a:t>
            </a:r>
            <a:r>
              <a:rPr lang="en-US" sz="1600" spc="-385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-US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This ‘owner-manager’ may be the founder of the business, or sometimes a</a:t>
            </a:r>
            <a:r>
              <a:rPr lang="en-US" sz="1600" spc="5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-US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relative, perhaps a son or daughter of the founder. Owner-managers are</a:t>
            </a:r>
            <a:r>
              <a:rPr lang="en-US" sz="1600" spc="5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-US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often more emotionally involved in their business than the managers of</a:t>
            </a:r>
            <a:r>
              <a:rPr lang="en-US" sz="1600" spc="5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-US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large enterprises owned</a:t>
            </a:r>
            <a:r>
              <a:rPr lang="en-US" sz="1600" spc="-5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-US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by</a:t>
            </a:r>
            <a:r>
              <a:rPr lang="en-US" sz="1600" spc="-2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 </a:t>
            </a:r>
            <a:r>
              <a:rPr lang="en-US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  <a:t>anonymous shareholders.</a:t>
            </a:r>
            <a:endParaRPr lang="uk-UA" sz="1600" dirty="0">
              <a:effectLst/>
              <a:latin typeface="Calibri" panose="020F0502020204030204" pitchFamily="34" charset="0"/>
              <a:ea typeface="Symbol" panose="05050102010706020507" pitchFamily="18" charset="2"/>
              <a:cs typeface="Symbol" panose="05050102010706020507" pitchFamily="18" charset="2"/>
            </a:endParaRPr>
          </a:p>
          <a:p>
            <a:pPr indent="450215" algn="just">
              <a:lnSpc>
                <a:spcPct val="125000"/>
              </a:lnSpc>
            </a:pP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Because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small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size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managers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are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often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very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closely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involved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day-to-day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running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also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tend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know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many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–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often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all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–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employees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personally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This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different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large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where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top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managers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cannot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possibly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know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all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their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employees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personally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r>
              <a:rPr lang="uk-UA" sz="16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It</a:t>
            </a:r>
            <a:r>
              <a:rPr lang="uk-UA" sz="16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also</a:t>
            </a:r>
            <a:r>
              <a:rPr lang="uk-UA" sz="16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often</a:t>
            </a:r>
            <a:r>
              <a:rPr lang="uk-UA" sz="16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makes</a:t>
            </a:r>
            <a:r>
              <a:rPr lang="uk-UA" sz="16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</a:t>
            </a:r>
            <a:r>
              <a:rPr lang="uk-UA" sz="16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different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r>
              <a:rPr lang="uk-UA" sz="16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more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personal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management</a:t>
            </a:r>
            <a:r>
              <a:rPr lang="uk-UA" sz="16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style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•	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Small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businesses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have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flatter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hierarchies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small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organisation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there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no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need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many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layers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management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very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small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just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‘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boss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’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number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employees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Again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this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tends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make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more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informal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management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styles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can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also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useful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terms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innovation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people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across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can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find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easier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work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with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each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other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new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ideas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can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developed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implemented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more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quickly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than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larger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organisations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which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are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often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more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bureaucratic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This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one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reason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why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many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innovations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out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small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businesses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often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new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ones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rather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than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larger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ones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although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this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course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not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always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so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64310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9303" y="439720"/>
            <a:ext cx="11295017" cy="65267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25000"/>
              </a:lnSpc>
            </a:pP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•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Smaller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businesses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often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have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more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limited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financial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resources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need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very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careful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how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spend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their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money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that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have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enough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money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coming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each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month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pay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staff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all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their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bills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This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also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means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that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sometimes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do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not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have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money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make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further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investments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even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if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these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investments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would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repay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themselves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relatively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short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period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time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saving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costs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e.g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investment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new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energy-efficient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machinery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bringing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more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money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e.g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investment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product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development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attract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more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customers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).</a:t>
            </a:r>
          </a:p>
          <a:p>
            <a:pPr indent="450215" algn="just">
              <a:lnSpc>
                <a:spcPct val="125000"/>
              </a:lnSpc>
            </a:pP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•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Smaller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businesses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also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usually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have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limited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management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resources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A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single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manager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very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small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management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team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only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has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so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much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time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attend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all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same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will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true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small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number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employees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This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can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problem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can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limit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business’s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ability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seek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out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new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opportunities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–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example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developing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new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product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ideas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–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address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new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challenges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–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example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dealing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with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new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competition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new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legislation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–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simply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because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nobody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has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time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do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so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There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much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more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that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could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said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about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differences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between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large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small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businesses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also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about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differences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between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businesses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similar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size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moment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enough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aware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that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size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does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matter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management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not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because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bigger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smaller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better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because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pose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different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challenges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different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opportunities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indent="450215" algn="just">
              <a:lnSpc>
                <a:spcPct val="125000"/>
              </a:lnSpc>
            </a:pP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Businesses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also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differ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obviously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what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do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very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common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distinguish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businesses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industry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sector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industry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group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businesses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that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are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related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terms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their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main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activity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example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manufacturing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cars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selling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groceries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Smaller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industries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example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car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manufacturing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industry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can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grouped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into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larger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industry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sectors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example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manufacturing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sector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general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).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individual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classified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belonging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certain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industry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basis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its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main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activity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So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example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a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car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manufacturing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also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have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small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financial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services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arm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provide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finance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customers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help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them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new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car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that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financial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services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arm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would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probably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only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about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10%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business’s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overall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activity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whereas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car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manufacturing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might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80%.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Therefore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this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would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classified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belonging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car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manufacturing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industry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not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financial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services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indent="450215" algn="just">
              <a:lnSpc>
                <a:spcPct val="125000"/>
              </a:lnSpc>
            </a:pPr>
            <a:endParaRPr lang="uk-UA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79443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8046" y="229004"/>
            <a:ext cx="11765280" cy="59112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25000"/>
              </a:lnSpc>
            </a:pP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Economists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often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distinguish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three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broad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sectors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economy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</a:p>
          <a:p>
            <a:pPr indent="450215" algn="just">
              <a:lnSpc>
                <a:spcPct val="125000"/>
              </a:lnSpc>
            </a:pP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•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primary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sector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involves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extracting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harvesting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natural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products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from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earth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example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agriculture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fishing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mining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).</a:t>
            </a:r>
          </a:p>
          <a:p>
            <a:pPr indent="450215" algn="just">
              <a:lnSpc>
                <a:spcPct val="125000"/>
              </a:lnSpc>
            </a:pP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•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secondary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sector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consists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processing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example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processing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food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stuffs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produced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agriculture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manufacturing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construction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That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say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secondary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sector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takes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products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from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primary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sector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does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something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more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with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them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indent="450215" algn="just">
              <a:lnSpc>
                <a:spcPct val="125000"/>
              </a:lnSpc>
            </a:pP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•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tertiary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sector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provides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services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such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retail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services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entertainment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financial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services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indent="450215" algn="just">
              <a:lnSpc>
                <a:spcPct val="125000"/>
              </a:lnSpc>
            </a:pP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Some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people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also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distinguish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fourth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sector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which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made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up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intellectual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activities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such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education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indent="450215" algn="just">
              <a:lnSpc>
                <a:spcPct val="125000"/>
              </a:lnSpc>
            </a:pP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useful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distinguish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these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broad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economic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sectors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can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that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there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will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important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differences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between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operating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primary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sector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one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that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provides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service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Nonetheless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would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also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seem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obvious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that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there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big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differences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between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businesses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within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same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broad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economic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sector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A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farm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coal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mine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will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very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different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although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are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both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primary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sector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;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that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makes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say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potato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chips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one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that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builds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railway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tunnels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will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also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differ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along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many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lines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There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are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quite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number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different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classifications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industries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some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them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go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into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very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fine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detail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Some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these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coding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systems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have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been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developed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help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government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agencies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classify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industry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groups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;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others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have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been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developed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financial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ratings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agencies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help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financial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investment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companies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make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investment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decisions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There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no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need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go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into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detail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these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classification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systems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here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What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important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however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aware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that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industry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will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have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important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influence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how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that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operates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example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operations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fisheries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a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manufacturing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plant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service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provider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such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telesales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company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will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very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different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terms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complexity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kind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technology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used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level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investment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required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up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There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are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also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big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differences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marketing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primary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agricultural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product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food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manufacturers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marketing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service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such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say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carpet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cleaning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consumers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While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variety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businesses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different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industries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face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similar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issues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some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respects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many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particular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opportunities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challenges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are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strongly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shaped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their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industry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context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75686101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Slice">
      <a:dk1>
        <a:sysClr val="windowText" lastClr="000000"/>
      </a:dk1>
      <a:lt1>
        <a:sysClr val="window" lastClr="FFFFFF"/>
      </a:lt1>
      <a:dk2>
        <a:srgbClr val="D06F1E"/>
      </a:dk2>
      <a:lt2>
        <a:srgbClr val="F0BE21"/>
      </a:lt2>
      <a:accent1>
        <a:srgbClr val="760603"/>
      </a:accent1>
      <a:accent2>
        <a:srgbClr val="9F761A"/>
      </a:accent2>
      <a:accent3>
        <a:srgbClr val="92A200"/>
      </a:accent3>
      <a:accent4>
        <a:srgbClr val="4AA157"/>
      </a:accent4>
      <a:accent5>
        <a:srgbClr val="46788D"/>
      </a:accent5>
      <a:accent6>
        <a:srgbClr val="A848A8"/>
      </a:accent6>
      <a:hlink>
        <a:srgbClr val="460402"/>
      </a:hlink>
      <a:folHlink>
        <a:srgbClr val="991111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162000"/>
                <a:satMod val="200000"/>
                <a:lumMod val="124000"/>
              </a:schemeClr>
            </a:gs>
            <a:gs pos="100000">
              <a:schemeClr val="phClr">
                <a:shade val="96000"/>
                <a:hueMod val="88000"/>
                <a:satMod val="220000"/>
                <a:lumMod val="82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142000"/>
                <a:satMod val="200000"/>
                <a:lumMod val="118000"/>
              </a:schemeClr>
            </a:gs>
            <a:gs pos="100000">
              <a:schemeClr val="phClr">
                <a:shade val="92000"/>
                <a:hueMod val="22000"/>
                <a:satMod val="220000"/>
                <a:lumMod val="62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282EB108-EDE6-4B8E-957B-D4A69BF580E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25</TotalTime>
  <Words>3380</Words>
  <Application>Microsoft Office PowerPoint</Application>
  <PresentationFormat>Широкоэкранный</PresentationFormat>
  <Paragraphs>78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4" baseType="lpstr">
      <vt:lpstr>Calibri</vt:lpstr>
      <vt:lpstr>Century Gothic</vt:lpstr>
      <vt:lpstr>Symbol</vt:lpstr>
      <vt:lpstr>Times New Roman</vt:lpstr>
      <vt:lpstr>Wingdings 3</vt:lpstr>
      <vt:lpstr>Сектор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Lenovo</dc:creator>
  <cp:lastModifiedBy>Saho</cp:lastModifiedBy>
  <cp:revision>3</cp:revision>
  <dcterms:created xsi:type="dcterms:W3CDTF">2023-08-10T15:30:45Z</dcterms:created>
  <dcterms:modified xsi:type="dcterms:W3CDTF">2023-08-11T07:06:45Z</dcterms:modified>
</cp:coreProperties>
</file>