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9" r:id="rId5"/>
    <p:sldId id="268" r:id="rId6"/>
    <p:sldId id="267" r:id="rId7"/>
    <p:sldId id="266" r:id="rId8"/>
    <p:sldId id="260" r:id="rId9"/>
    <p:sldId id="271" r:id="rId10"/>
    <p:sldId id="272" r:id="rId11"/>
    <p:sldId id="273" r:id="rId12"/>
    <p:sldId id="270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8/11/2023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456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Конспекти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«Д</a:t>
            </a:r>
            <a:r>
              <a:rPr lang="uk-UA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ілова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мова»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Аграрні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науки та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продовольство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spcAft>
                <a:spcPts val="1000"/>
              </a:spcAft>
            </a:pP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206 Садово-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паркове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господарство</a:t>
            </a: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</a:t>
            </a:r>
            <a:r>
              <a:rPr lang="ru-RU" sz="2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Атестація</a:t>
            </a:r>
            <a:r>
              <a: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2</a:t>
            </a:r>
            <a:r>
              <a:rPr lang="ru-RU" sz="3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 Семестр 9 (30 год)</a:t>
            </a:r>
            <a:endParaRPr lang="uk-UA" sz="3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786" b="96071" l="9843" r="89764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554632">
            <a:off x="1129490" y="2524575"/>
            <a:ext cx="3424443" cy="377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3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CDB7333-04AF-81E5-3375-7C758B50D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590550"/>
            <a:ext cx="8020050" cy="56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48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23820EF-D2E8-25FF-7FBA-29010BA0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9787" y="1452562"/>
            <a:ext cx="7972425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193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ree Vector | Thank you for your attention sign illustration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950" l="5500" r="96150">
                        <a14:foregroundMark x1="39700" y1="30600" x2="39700" y2="30600"/>
                        <a14:foregroundMark x1="43150" y1="33500" x2="43150" y2="33500"/>
                        <a14:foregroundMark x1="46350" y1="34050" x2="46350" y2="34050"/>
                        <a14:foregroundMark x1="46050" y1="31150" x2="46050" y2="31150"/>
                        <a14:foregroundMark x1="49800" y1="32750" x2="49800" y2="32750"/>
                        <a14:foregroundMark x1="50400" y1="31300" x2="50400" y2="31300"/>
                        <a14:foregroundMark x1="50850" y1="31750" x2="50850" y2="32150"/>
                        <a14:foregroundMark x1="51250" y1="35200" x2="51250" y2="35200"/>
                        <a14:foregroundMark x1="39400" y1="30000" x2="39100" y2="35350"/>
                        <a14:foregroundMark x1="54450" y1="30450" x2="57800" y2="36800"/>
                        <a14:foregroundMark x1="59950" y1="30600" x2="62700" y2="36100"/>
                        <a14:foregroundMark x1="70800" y1="30150" x2="69050" y2="35950"/>
                        <a14:foregroundMark x1="73400" y1="30150" x2="74850" y2="36800"/>
                        <a14:foregroundMark x1="78800" y1="30300" x2="78050" y2="36100"/>
                        <a14:foregroundMark x1="75900" y1="31150" x2="75750" y2="35350"/>
                        <a14:foregroundMark x1="81100" y1="36800" x2="81100" y2="36800"/>
                        <a14:foregroundMark x1="73850" y1="41450" x2="76450" y2="49100"/>
                        <a14:foregroundMark x1="70800" y1="41600" x2="70800" y2="48100"/>
                        <a14:foregroundMark x1="67900" y1="41750" x2="68050" y2="47800"/>
                        <a14:foregroundMark x1="63150" y1="41000" x2="65000" y2="44500"/>
                        <a14:foregroundMark x1="60400" y1="41150" x2="59250" y2="48950"/>
                        <a14:foregroundMark x1="50250" y1="41000" x2="53700" y2="48100"/>
                        <a14:foregroundMark x1="45450" y1="41300" x2="47950" y2="48100"/>
                        <a14:foregroundMark x1="41000" y1="41000" x2="41400" y2="48850"/>
                        <a14:foregroundMark x1="44600" y1="43300" x2="46650" y2="49100"/>
                        <a14:foregroundMark x1="32450" y1="55500" x2="32450" y2="55500"/>
                        <a14:foregroundMark x1="30550" y1="57350" x2="35600" y2="61450"/>
                        <a14:foregroundMark x1="34150" y1="56350" x2="90350" y2="56350"/>
                        <a14:foregroundMark x1="82850" y1="61150" x2="27650" y2="60250"/>
                        <a14:foregroundMark x1="41550" y1="32050" x2="84700" y2="33750"/>
                        <a14:foregroundMark x1="83250" y1="36100" x2="43750" y2="37400"/>
                        <a14:foregroundMark x1="60800" y1="41600" x2="68200" y2="56050"/>
                        <a14:foregroundMark x1="87150" y1="60100" x2="87150" y2="60100"/>
                        <a14:foregroundMark x1="73700" y1="46200" x2="73700" y2="46200"/>
                        <a14:foregroundMark x1="56750" y1="54500" x2="29850" y2="5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5119" y="155113"/>
            <a:ext cx="6013883" cy="601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60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257" y="156546"/>
            <a:ext cx="11599817" cy="549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uk-UA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Практичне заняття 9 (2 год.)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Business Etiquette. The Essentials of Business Etiquette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Conditional Mood 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2400" b="1" spc="-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en-US" sz="2400" b="1" spc="-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2400" b="1" spc="-1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2400" b="1" spc="-1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="1" spc="-13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did</a:t>
            </a:r>
            <a:r>
              <a:rPr lang="en-US" sz="2400" b="1" spc="-1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r>
              <a:rPr lang="uk-UA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.» Grammar revision</a:t>
            </a:r>
            <a:endParaRPr lang="uk-UA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  <a:tab pos="3150235" algn="ctr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Objectives: 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learn new vocabulary;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practice grammar structures;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enable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talk and write on the topic;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instil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idea that learning languages is necessary and essential;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encourage </a:t>
            </a:r>
            <a:r>
              <a:rPr lang="en-US" sz="2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st’s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go on learning English at the next level;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	to lay the foundations for future study in terms to basic structures, lexis, language functions and basic study</a:t>
            </a:r>
            <a:endParaRPr lang="uk-UA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43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429" y="265866"/>
            <a:ext cx="8490857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Plan: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Vocabulary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180340" algn="l"/>
              </a:tabLst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Discussing of the Topic «The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Organisation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Busin</a:t>
            </a: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Direct and Reported speech. »  Grammar revision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Listening, reading, writing, speaking.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Grammar activity.</a:t>
            </a:r>
            <a:endParaRPr lang="uk-UA" sz="16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Communicative activities :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1. Give the English equivalents the following words and word combinations.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2. Answer the questions to the text.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3. Fill in the blanks with the necessary words from the active vocabulary. 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4. Complete the following sentences.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5. Put in the right order. The underlined word is the beginning of the sentence.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6. Translate the following sentences into English.</a:t>
            </a:r>
            <a:b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Home task: Reading an additional text on the topic </a:t>
            </a:r>
            <a:endParaRPr lang="uk-UA" sz="1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459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548" y="219884"/>
            <a:ext cx="11599818" cy="54661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References: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О.В., English for Computer Science Students: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дисципліни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першого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бакалаврського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освітнього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рівня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Інформаційні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122 «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Комп’ютерні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науки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ВНАУ, 2023. 73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Лінгвокраїнознавчі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аспекти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викладання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граматики</a:t>
            </a:r>
            <a:r>
              <a:rPr lang="ru-RU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аграрному ВНЗ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рекомендації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/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Кравець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pc="-2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ВНАУ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pc="1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2017.</a:t>
            </a:r>
            <a:r>
              <a:rPr lang="en-US" spc="3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pc="1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62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23315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Ковальова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Волошина О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Методичні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вказівки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практичних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занять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самостійної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студентів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денної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заочної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форм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навчання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іноземної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спеціальності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075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Маркетинг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073 «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Менеджмент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галузі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знань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 «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Управління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адміністрування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 –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Вінниця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 – 100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English-Ukrainian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Dictionary: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160,000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Words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Expressions /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Mykola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Ivanovych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Balla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– Kyiv: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Chumatskiy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Shliakh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pub., 2007. –</a:t>
            </a:r>
            <a:r>
              <a:rPr lang="en-US" spc="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668 p.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Oxford Dictionary of Business World. (2020) //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Gen.Editors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Alan Isaacs, </a:t>
            </a:r>
            <a:r>
              <a:rPr lang="en-US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Ms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Elizabeth Martin.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Oxford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University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Press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 Л.Г., Верба Г.В.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сучасної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англійської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Довідник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Мова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англ.,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укр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ТОВ «ВП Логос-М»,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400"/>
              <a:buFont typeface="Times New Roman" panose="02020603050405020304" pitchFamily="18" charset="0"/>
              <a:buAutoNum type="arabicPeriod"/>
              <a:tabLst>
                <a:tab pos="1150620" algn="l"/>
              </a:tabLs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Голіцинський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Ю.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Граматика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Збірник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вправ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Київ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Інкос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2020.</a:t>
            </a:r>
            <a:endParaRPr lang="uk-UA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Murphy R. English Grammar in Use /Murphy R. – Cambridge University Press</a:t>
            </a: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2021.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857986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090" y="0"/>
            <a:ext cx="11268891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  <a:spcAft>
                <a:spcPts val="0"/>
              </a:spcAft>
              <a:tabLst>
                <a:tab pos="1150620" algn="l"/>
              </a:tabLst>
            </a:pP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Хід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заняття</a:t>
            </a:r>
            <a:r>
              <a:rPr lang="ru-RU" sz="2800" b="1" spc="-45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(Procedure) 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1.Learn the new words and word combinations.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2.Make some questions on the text.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3.Read the text and translate into Ukrainian in the written form.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  <a:spcAft>
                <a:spcPts val="0"/>
              </a:spcAft>
            </a:pPr>
            <a:r>
              <a:rPr lang="en-US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Make summery of the text in English.</a:t>
            </a:r>
            <a:endParaRPr lang="uk-UA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Интерактивные шаблоны анимации для презентации PowerPoi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90" y="3134059"/>
            <a:ext cx="10264689" cy="2670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9946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1257" y="266596"/>
            <a:ext cx="11756572" cy="6511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Exercise 1. When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start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working,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it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will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important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to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understand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basic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business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etiquette.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Look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through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following</a:t>
            </a:r>
            <a:r>
              <a:rPr lang="en-US" sz="1800" b="1" spc="-38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suggestions, which are generally appropriate for most organizations, and</a:t>
            </a:r>
            <a:r>
              <a:rPr lang="en-US" sz="1800" b="1" spc="-38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put</a:t>
            </a:r>
            <a:r>
              <a:rPr lang="en-US" sz="1800" b="1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them</a:t>
            </a:r>
            <a:r>
              <a:rPr lang="en-US" sz="1800" b="1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</a:t>
            </a:r>
            <a:r>
              <a:rPr lang="en-US" sz="1800" b="1" spc="-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n-US" sz="1800" b="1" spc="5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correct</a:t>
            </a:r>
            <a:r>
              <a:rPr lang="en-US" sz="1800" b="1" spc="1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columns.</a:t>
            </a:r>
            <a:endParaRPr lang="uk-U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125000"/>
              </a:lnSpc>
            </a:pPr>
            <a:br>
              <a:rPr lang="ru-RU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</a:br>
            <a:br>
              <a:rPr lang="ru-RU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</a:br>
            <a:br>
              <a:rPr lang="ru-RU" sz="1600" dirty="0">
                <a:effectLst/>
                <a:latin typeface="Times New Roman" panose="02020603050405020304" pitchFamily="18" charset="0"/>
                <a:ea typeface="Symbol" panose="05050102010706020507" pitchFamily="18" charset="2"/>
                <a:cs typeface="Symbol" panose="05050102010706020507" pitchFamily="18" charset="2"/>
              </a:rPr>
            </a:br>
            <a:endParaRPr lang="uk-UA" sz="1600" dirty="0">
              <a:effectLst/>
              <a:latin typeface="Calibri" panose="020F0502020204030204" pitchFamily="34" charset="0"/>
              <a:ea typeface="Symbol" panose="05050102010706020507" pitchFamily="18" charset="2"/>
              <a:cs typeface="Symbol" panose="05050102010706020507" pitchFamily="18" charset="2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late for work. Call if you must be late. Consistent lateness and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rescheduling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2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2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grounds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dismissal.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Treat your superior with respect, but do not act afraid or submissive.</a:t>
            </a:r>
            <a:r>
              <a:rPr lang="en-US" sz="12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Treat all people with respect, regardless of status, gender, race, ability and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background.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Bring</a:t>
            </a:r>
            <a:r>
              <a:rPr lang="en-US" sz="12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controversial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topics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(politics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religion).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 yourself adequately prepared for a successful job search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 you are ready to say the following with confidence: “I have prepared</a:t>
            </a:r>
            <a:r>
              <a:rPr lang="en-US" sz="12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resume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cover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letter.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practiced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developed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effective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interviewing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skills.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explored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</a:t>
            </a:r>
            <a:r>
              <a:rPr lang="en-US" sz="1200" spc="40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search</a:t>
            </a:r>
            <a:r>
              <a:rPr lang="en-US" sz="12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strategies.</a:t>
            </a:r>
            <a:r>
              <a:rPr lang="en-US" sz="12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200" spc="25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en-US" sz="1200" spc="28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identified</a:t>
            </a:r>
            <a:r>
              <a:rPr lang="en-US" sz="12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different</a:t>
            </a:r>
            <a:r>
              <a:rPr lang="en-US" sz="1200" spc="26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industries</a:t>
            </a:r>
            <a:r>
              <a:rPr lang="en-US" sz="1200" spc="27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26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organizations</a:t>
            </a:r>
            <a:r>
              <a:rPr lang="en-US" sz="1200" spc="2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200" spc="-39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good potential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employers”.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Show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attitude.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Avoid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gossiping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complaining,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cheerful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constructive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2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 dealings with</a:t>
            </a:r>
            <a:r>
              <a:rPr lang="en-US" sz="12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others.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Listen: When you are talking to people, look directly into their eyes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 time to time. Show your interest in the other person by using open-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ended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acknowledging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 are hearing.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slang</a:t>
            </a:r>
            <a:r>
              <a:rPr lang="en-US" sz="12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crude language.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friendly</a:t>
            </a:r>
            <a:r>
              <a:rPr lang="ru-RU" sz="1200" spc="-4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cooperative</a:t>
            </a: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803275" algn="l"/>
              </a:tabLst>
            </a:pP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2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negative</a:t>
            </a:r>
            <a:r>
              <a:rPr lang="ru-RU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12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complain</a:t>
            </a:r>
            <a:r>
              <a: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Dress for success – dress neatly and appropriately for the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job.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Observe how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en-US" sz="12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staff members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dress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2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suit.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Interrupt</a:t>
            </a:r>
            <a:r>
              <a:rPr lang="en-US" sz="12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12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sz="12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en-US" sz="12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  <a:r>
              <a:rPr lang="en-US" sz="12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speaking.</a:t>
            </a:r>
            <a:endParaRPr lang="uk-UA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6CA2AB8-EEA3-431B-611F-881083788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8711" y="989953"/>
            <a:ext cx="5677362" cy="108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586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1554" y="368672"/>
            <a:ext cx="11303726" cy="57866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cell</a:t>
            </a:r>
            <a:r>
              <a:rPr lang="en-US" sz="1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phone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while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Watch your language – learn the office jargon, refrain from using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slang and profanity. Concentrate on expressing yourself clearly in both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written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verbal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communications.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 willing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-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new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skills.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Whenever you are without an immediate assigned task, offer to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assist others where needed. Personal business should be conducted on your</a:t>
            </a:r>
            <a:r>
              <a:rPr lang="en-US" sz="14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time, not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company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Invade others’ personal space; maintain a physical distance of 2-3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feet,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because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coming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close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another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person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aggressive</a:t>
            </a:r>
            <a:r>
              <a:rPr lang="en-US" sz="14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 rude.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Standing</a:t>
            </a:r>
            <a:r>
              <a:rPr lang="ru-RU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too</a:t>
            </a:r>
            <a:r>
              <a:rPr lang="ru-RU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far</a:t>
            </a:r>
            <a:r>
              <a:rPr lang="ru-RU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away</a:t>
            </a:r>
            <a:r>
              <a:rPr lang="ru-RU" sz="1400" spc="-3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may</a:t>
            </a:r>
            <a:r>
              <a:rPr lang="ru-RU" sz="1400" spc="-4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ru-RU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aloof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Keep your supervisor informed of the status and completion of the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work. Periodically ask your supervisor: “How can I improve?” Make sure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become aware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accomplishments, but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boast.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rules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learn,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organization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rules,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especially</a:t>
            </a:r>
            <a:r>
              <a:rPr lang="en-US" sz="1400" spc="-5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those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dealing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ethics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confidentiality.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Talk about personal issues (boyfriend/girlfriend, parties and so on)</a:t>
            </a:r>
            <a:r>
              <a:rPr lang="en-US" sz="1400" spc="-3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workplace.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know,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ask!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However,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respect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commitments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others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wait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appropriate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ask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assistance.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en-US" sz="14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know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n-US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</a:t>
            </a:r>
            <a:r>
              <a:rPr lang="en-US" sz="1400" spc="2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en-US" sz="1400" spc="-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working</a:t>
            </a:r>
            <a:r>
              <a:rPr lang="en-US" sz="1400" spc="-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25000"/>
              </a:lnSpc>
              <a:spcAft>
                <a:spcPts val="1000"/>
              </a:spcAft>
              <a:buSzPts val="1600"/>
              <a:buFont typeface="Times New Roman" panose="02020603050405020304" pitchFamily="18" charset="0"/>
              <a:buAutoNum type="arabicPeriod"/>
              <a:tabLst>
                <a:tab pos="912495" algn="l"/>
              </a:tabLst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Engage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excessive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socializing,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en-US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productivity</a:t>
            </a:r>
            <a:r>
              <a:rPr lang="en-US" sz="1400" spc="-2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that</a:t>
            </a:r>
            <a:r>
              <a:rPr lang="en-US" sz="14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en-US" sz="1400" spc="1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your co-workers.</a:t>
            </a:r>
            <a:endParaRPr lang="uk-UA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5000"/>
              </a:lnSpc>
            </a:pP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Have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unrealistic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expectations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patient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and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never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prove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yourself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before</a:t>
            </a:r>
            <a:r>
              <a:rPr lang="uk-UA" sz="1400" spc="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you</a:t>
            </a:r>
            <a:r>
              <a:rPr lang="uk-UA" sz="1400" spc="1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get</a:t>
            </a:r>
            <a:r>
              <a:rPr lang="uk-UA" sz="1400" spc="-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higher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4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responsibilities</a:t>
            </a:r>
            <a:r>
              <a:rPr lang="uk-UA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310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341B4C-BC9D-6CA4-4813-C139727B0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232" y="572955"/>
            <a:ext cx="10251535" cy="5364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710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3CE524E-3238-698E-F4A8-12B8C3CC90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2649" y="157578"/>
            <a:ext cx="6406701" cy="6542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9740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30</TotalTime>
  <Words>1130</Words>
  <Application>Microsoft Office PowerPoint</Application>
  <PresentationFormat>Широкоэкранный</PresentationFormat>
  <Paragraphs>57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Calibri</vt:lpstr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Saho</cp:lastModifiedBy>
  <cp:revision>4</cp:revision>
  <dcterms:created xsi:type="dcterms:W3CDTF">2023-08-10T15:30:45Z</dcterms:created>
  <dcterms:modified xsi:type="dcterms:W3CDTF">2023-08-11T07:11:26Z</dcterms:modified>
</cp:coreProperties>
</file>