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7" r:id="rId5"/>
    <p:sldId id="266" r:id="rId6"/>
    <p:sldId id="264" r:id="rId7"/>
    <p:sldId id="263" r:id="rId8"/>
    <p:sldId id="262" r:id="rId9"/>
    <p:sldId id="261" r:id="rId10"/>
    <p:sldId id="260" r:id="rId11"/>
    <p:sldId id="259" r:id="rId12"/>
    <p:sldId id="271" r:id="rId13"/>
    <p:sldId id="270" r:id="rId14"/>
    <p:sldId id="269" r:id="rId15"/>
    <p:sldId id="273" r:id="rId16"/>
    <p:sldId id="272" r:id="rId17"/>
    <p:sldId id="258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74423" y="802298"/>
            <a:ext cx="8637073" cy="2920713"/>
          </a:xfrm>
        </p:spPr>
        <p:txBody>
          <a:bodyPr bIns="0"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4424" y="3724074"/>
            <a:ext cx="8637072" cy="977621"/>
          </a:xfrm>
        </p:spPr>
        <p:txBody>
          <a:bodyPr tIns="91440" bIns="91440">
            <a:normAutofit/>
          </a:bodyPr>
          <a:lstStyle>
            <a:lvl1pPr marL="0" indent="0" algn="ctr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1579" y="329307"/>
            <a:ext cx="5626774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683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7052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518654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4423" y="1756130"/>
            <a:ext cx="8643154" cy="1969007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4423" y="3725137"/>
            <a:ext cx="8643154" cy="1093987"/>
          </a:xfrm>
        </p:spPr>
        <p:txBody>
          <a:bodyPr tIns="91440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293577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488654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54140" y="2017343"/>
            <a:ext cx="4488654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295603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488794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488794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56025" y="2023003"/>
            <a:ext cx="4488794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56025" y="2821491"/>
            <a:ext cx="4488794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2961967" cy="2406518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032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2961967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blipFill dpi="0" rotWithShape="1">
              <a:blip r:embed="rId2">
                <a:alphaModFix amt="30000"/>
              </a:blip>
              <a:srcRect/>
              <a:tile tx="0" ty="0" sx="100000" sy="100000" flip="none" algn="ctr"/>
            </a:blip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extrusionH="76200" contourW="12700" prstMaterial="matte">
              <a:bevelT w="152400" h="50800" prst="softRound"/>
              <a:extrusionClr>
                <a:schemeClr val="tx2"/>
              </a:extrusionClr>
              <a:contourClr>
                <a:schemeClr val="bg2"/>
              </a:contourClr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38100" cmpd="sng">
              <a:solidFill>
                <a:schemeClr val="tx2">
                  <a:lumMod val="25000"/>
                </a:schemeClr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2"/>
            <a:ext cx="5532328" cy="1922299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50000"/>
              <a:lumOff val="50000"/>
              <a:alpha val="80000"/>
            </a:schemeClr>
          </a:solidFill>
          <a:ln w="9525" cap="sq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 dirty="0"/>
            </a:lvl1pPr>
          </a:lstStyle>
          <a:p>
            <a:pPr lvl="0" algn="ctr"/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059600"/>
            <a:ext cx="5524404" cy="2090134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291215" cy="1049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29121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42079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62677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622291"/>
            <a:ext cx="12192000" cy="250598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>
                  <a:alpha val="8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>
          <a:xfrm>
            <a:off x="0" y="6129338"/>
            <a:ext cx="12192000" cy="742950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138142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357529"/>
            <a:ext cx="12191999" cy="1665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для презентации люди - 8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765" y="2720609"/>
            <a:ext cx="4766763" cy="3984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204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1" y="306246"/>
            <a:ext cx="11068594" cy="5486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2807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79" y="339635"/>
            <a:ext cx="10833292" cy="540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828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85" y="426721"/>
            <a:ext cx="11632370" cy="4631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40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7909" y="118934"/>
            <a:ext cx="9622971" cy="654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4181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8834" y="125025"/>
            <a:ext cx="8757574" cy="591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179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614" y="289279"/>
            <a:ext cx="11528500" cy="3897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2082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83" y="326014"/>
            <a:ext cx="10894421" cy="527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9175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ee Vector | Thank you for your attention 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778" b="95556" l="4889" r="9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212" y="461645"/>
            <a:ext cx="5468984" cy="546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6312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549" y="313509"/>
            <a:ext cx="116520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err="1">
                <a:latin typeface="Times New Roman" panose="02020603050405020304" pitchFamily="18" charset="0"/>
              </a:rPr>
              <a:t>Практичне</a:t>
            </a:r>
            <a:r>
              <a:rPr lang="ru-RU" sz="3600" dirty="0">
                <a:latin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</a:rPr>
              <a:t>заняття</a:t>
            </a:r>
            <a:r>
              <a:rPr lang="en-US" sz="3600" dirty="0">
                <a:latin typeface="Times New Roman" panose="02020603050405020304" pitchFamily="18" charset="0"/>
              </a:rPr>
              <a:t> 4 (2 </a:t>
            </a:r>
            <a:r>
              <a:rPr lang="ru-RU" sz="3600" dirty="0">
                <a:latin typeface="Times New Roman" panose="02020603050405020304" pitchFamily="18" charset="0"/>
              </a:rPr>
              <a:t>год</a:t>
            </a:r>
            <a:r>
              <a:rPr lang="en-US" sz="3600" dirty="0" smtClean="0">
                <a:latin typeface="Times New Roman" panose="02020603050405020304" pitchFamily="18" charset="0"/>
              </a:rPr>
              <a:t>.)</a:t>
            </a:r>
            <a:endParaRPr lang="uk-UA" sz="3600" dirty="0" smtClean="0">
              <a:latin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uk-UA" sz="2400" dirty="0">
              <a:latin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uk-UA" sz="2400" dirty="0"/>
          </a:p>
          <a:p>
            <a:pPr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</a:rPr>
              <a:t>Topic </a:t>
            </a:r>
            <a:r>
              <a:rPr lang="uk-UA" sz="2400" b="1" dirty="0">
                <a:latin typeface="Times New Roman" panose="02020603050405020304" pitchFamily="18" charset="0"/>
              </a:rPr>
              <a:t>«</a:t>
            </a:r>
            <a:r>
              <a:rPr lang="en-US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Launching and Managing a Business</a:t>
            </a:r>
            <a:r>
              <a:rPr lang="en-US" sz="2400" b="1" dirty="0">
                <a:latin typeface="Times New Roman" panose="02020603050405020304" pitchFamily="18" charset="0"/>
              </a:rPr>
              <a:t>. Modal verbs 2</a:t>
            </a:r>
            <a:r>
              <a:rPr lang="en-US" sz="2400" dirty="0">
                <a:latin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</a:rPr>
              <a:t>» Grammar revision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latin typeface="Times New Roman" panose="02020603050405020304" pitchFamily="18" charset="0"/>
              </a:rPr>
              <a:t>Objectives: 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learn new vocabulary;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practice grammar structures;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</a:rPr>
              <a:t> to talk and write on the topic;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</a:rPr>
              <a:t> the idea that learning languages is necessary and essential;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</a:rPr>
              <a:t> to go on learning English at the next level;</a:t>
            </a:r>
            <a:endParaRPr lang="uk-UA" sz="2400" dirty="0"/>
          </a:p>
          <a:p>
            <a:pPr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86264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2" y="100403"/>
            <a:ext cx="1149531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«Launching and Managing a Business. Modal verbs 2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25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9" y="0"/>
            <a:ext cx="1175657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20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0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20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1649367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66" y="0"/>
            <a:ext cx="1162594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32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32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</a:t>
            </a:r>
            <a:r>
              <a:rPr lang="en-US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для презентации люди - 84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734" y="2942476"/>
            <a:ext cx="4575175" cy="3824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87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8675" y="278006"/>
            <a:ext cx="11652068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Exercise 1. Complete the text with an appropriate form of the verbs</a:t>
            </a:r>
            <a:r>
              <a:rPr lang="en-US" sz="2400" b="1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b="1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</a:t>
            </a:r>
            <a:r>
              <a:rPr lang="en-US" sz="2400" b="1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simple</a:t>
            </a:r>
            <a:r>
              <a:rPr lang="en-US" sz="2400" b="1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present</a:t>
            </a:r>
            <a:r>
              <a:rPr lang="en-US" sz="2400" b="1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continuous.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450215" algn="just">
              <a:lnSpc>
                <a:spcPct val="125000"/>
              </a:lnSpc>
              <a:spcAft>
                <a:spcPts val="0"/>
              </a:spcAft>
              <a:tabLst>
                <a:tab pos="826135" algn="l"/>
                <a:tab pos="297878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(expand) its operations in Latin America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sz="2400" spc="2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spc="2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moment.</a:t>
            </a:r>
            <a:r>
              <a:rPr lang="en-US" sz="2400" spc="2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24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Following</a:t>
            </a:r>
            <a:r>
              <a:rPr lang="en-US" sz="2400" spc="2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spc="2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takeover</a:t>
            </a:r>
            <a:r>
              <a:rPr lang="en-US" sz="2400" spc="2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spc="2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1999,</a:t>
            </a:r>
            <a:r>
              <a:rPr lang="en-US" sz="2400" spc="2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en-US" sz="2400" spc="2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(own)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YPF,</a:t>
            </a:r>
            <a:r>
              <a:rPr lang="en-US" sz="2400" spc="1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2400" spc="1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biggest</a:t>
            </a:r>
            <a:r>
              <a:rPr lang="en-US" sz="2400" spc="10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industrial</a:t>
            </a:r>
            <a:r>
              <a:rPr lang="en-US" sz="2400" spc="1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en-US" sz="2400" spc="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spc="1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Argentina.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  <a:tabLst>
                <a:tab pos="2294890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YPF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400" spc="2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spc="2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sells</a:t>
            </a:r>
            <a:r>
              <a:rPr lang="uk-UA" sz="2400" spc="2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uk-UA" sz="2400" spc="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spc="2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  <a:r>
              <a:rPr lang="uk-UA" sz="2400" spc="2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spc="3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seven</a:t>
            </a:r>
            <a:r>
              <a:rPr lang="uk-UA" sz="2400" spc="2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South</a:t>
            </a:r>
            <a:r>
              <a:rPr lang="uk-UA" sz="24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countries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Indonesia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USA. 4.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67.86%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</a:t>
            </a:r>
            <a:r>
              <a:rPr lang="uk-UA" sz="2400" spc="2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spc="2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Argentinian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Astra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C.A.P.S.A.,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	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(specialize)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  <a:tabLst>
                <a:tab pos="2294890" algn="l"/>
              </a:tabLst>
            </a:pPr>
            <a:r>
              <a:rPr lang="en-US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2400" spc="-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en-US" sz="24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exploration</a:t>
            </a:r>
            <a:r>
              <a:rPr lang="en-US" sz="24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production.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5.The</a:t>
            </a:r>
            <a:r>
              <a:rPr lang="ru-RU" sz="24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ru-RU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ru-RU" sz="24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YPF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)a</a:t>
            </a:r>
            <a:r>
              <a:rPr lang="ru-RU" sz="24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worldwide</a:t>
            </a:r>
            <a:r>
              <a:rPr lang="ru-RU" sz="24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production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1.2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million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barrels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oil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364,000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barrels</a:t>
            </a:r>
            <a:r>
              <a:rPr lang="ru-RU" sz="2400" spc="4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ru-RU" sz="2400" spc="4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produced</a:t>
            </a:r>
            <a:r>
              <a:rPr lang="ru-RU" sz="2400" spc="4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spc="39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Argentina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spc="4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</a:t>
            </a:r>
            <a:r>
              <a:rPr lang="ru-RU" sz="2400" spc="4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spc="4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distribution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4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ru-RU" sz="2400" spc="4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YPF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		     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petrol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3,300</a:t>
            </a:r>
            <a:r>
              <a:rPr lang="ru-RU" sz="2400" spc="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service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stations</a:t>
            </a:r>
            <a:r>
              <a:rPr lang="ru-RU" sz="2400" spc="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ru-RU" sz="2400" spc="6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Argentina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compared</a:t>
            </a:r>
            <a:r>
              <a:rPr lang="ru-RU" sz="2400" spc="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ru-RU" sz="2400" spc="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800</a:t>
            </a:r>
            <a:r>
              <a:rPr lang="ru-RU" sz="2400" spc="7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3260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423" y="0"/>
            <a:ext cx="11530148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  <a:tabLst>
                <a:tab pos="4789170" algn="l"/>
              </a:tabLs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  <a:r>
              <a:rPr lang="uk-UA" sz="2800" spc="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these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stations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same</a:t>
            </a:r>
            <a:r>
              <a:rPr lang="uk-UA" sz="2800" spc="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uk-UA" sz="2800" spc="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Argentinian</a:t>
            </a:r>
            <a:r>
              <a:rPr lang="uk-UA" sz="2800" spc="3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petrol</a:t>
            </a:r>
            <a:r>
              <a:rPr lang="uk-UA" sz="2800" spc="35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r>
              <a:rPr lang="uk-UA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grow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uk-UA" sz="2800" spc="3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uk-UA" sz="2800" spc="3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quickly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uk-UA" sz="2800" spc="37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uk-UA" sz="2800" spc="36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prospects</a:t>
            </a:r>
            <a:r>
              <a:rPr lang="uk-UA" sz="2800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further</a:t>
            </a:r>
            <a:r>
              <a:rPr lang="uk-UA" sz="2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expansion</a:t>
            </a:r>
            <a:r>
              <a:rPr lang="uk-UA" sz="28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uk-UA" sz="28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uk-UA" sz="2800" spc="-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Currently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Repsol</a:t>
            </a:r>
            <a:r>
              <a:rPr lang="ru-RU" sz="2800" spc="-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YPF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help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Latin</a:t>
            </a:r>
            <a:r>
              <a:rPr lang="ru-RU" sz="2800" spc="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</a:t>
            </a:r>
            <a:r>
              <a:rPr lang="ru-RU" sz="2800" spc="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8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discover</a:t>
            </a:r>
            <a:r>
              <a:rPr lang="ru-RU" sz="2800" spc="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ru-RU" sz="2800" spc="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cultural</a:t>
            </a:r>
            <a:r>
              <a:rPr lang="ru-RU" sz="2800" spc="3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history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spc="4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sponsor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8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ru-RU" sz="28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community</a:t>
            </a:r>
            <a:r>
              <a:rPr lang="ru-RU" sz="2800" spc="2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ru-RU" sz="2800" spc="26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28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spc="2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spc="2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traditional</a:t>
            </a:r>
            <a:r>
              <a:rPr lang="ru-RU" sz="28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music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8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Latin</a:t>
            </a:r>
            <a:r>
              <a:rPr lang="ru-RU" sz="28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America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ru-RU" sz="2800" spc="-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ru-RU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ru-RU" sz="28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800" spc="-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19</a:t>
            </a:r>
            <a:r>
              <a:rPr lang="ru-RU" sz="28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ru-RU" sz="28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century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317" b="99228" l="1871" r="97842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35932" y="2714433"/>
            <a:ext cx="4607976" cy="3434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791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019" y="148046"/>
            <a:ext cx="9993745" cy="17722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5463" y="2109408"/>
            <a:ext cx="11686903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  <a:tabLst>
                <a:tab pos="3117215" algn="l"/>
                <a:tab pos="3414395" algn="l"/>
                <a:tab pos="5090160" algn="l"/>
                <a:tab pos="5175250" algn="l"/>
                <a:tab pos="5748655" algn="l"/>
              </a:tabLst>
            </a:pPr>
            <a:r>
              <a:rPr lang="uk-UA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uk-UA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uk-UA" sz="2400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uk-UA" sz="2400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uk-UA" sz="2400" spc="-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</a:t>
            </a:r>
            <a:r>
              <a:rPr lang="uk-UA" sz="2400" spc="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                       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giving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capital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2.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them</a:t>
            </a:r>
            <a:r>
              <a:rPr lang="uk-UA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uk-UA" sz="2400" spc="4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one</a:t>
            </a:r>
            <a:r>
              <a:rPr lang="uk-UA" sz="2400" spc="4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uk-UA" sz="2400" spc="4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spc="4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spc="4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400" spc="4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spc="4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       </a:t>
            </a:r>
            <a:r>
              <a:rPr lang="ru-RU" sz="2400" spc="-5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4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shareholders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agree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spc="1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spc="1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400" spc="10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spc="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  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limited</a:t>
            </a:r>
            <a:r>
              <a:rPr lang="ru-RU" sz="2400" spc="9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ru-RU" sz="2400" spc="9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400" spc="9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2400" spc="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bought</a:t>
            </a:r>
            <a:r>
              <a:rPr lang="ru-RU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sold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freely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Exchange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5.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ru-RU" sz="2400" spc="1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spc="1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paying</a:t>
            </a:r>
            <a:r>
              <a:rPr lang="ru-RU" sz="2400" spc="1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              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1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ru-RU" sz="24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spc="1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might</a:t>
            </a:r>
            <a:r>
              <a:rPr lang="ru-RU" sz="2400" spc="1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ru-RU" sz="2400" spc="1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more</a:t>
            </a:r>
            <a:r>
              <a:rPr lang="ru-RU" sz="2400" spc="1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2400" spc="1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spc="-39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doing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badly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spc="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might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spc="2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nominal</a:t>
            </a:r>
            <a:r>
              <a:rPr lang="ru-RU" sz="2400" spc="2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ru-RU" sz="2400" spc="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spc="27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spc="2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spc="28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spc="-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             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pay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spc="-38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Stock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Exchange</a:t>
            </a:r>
            <a:r>
              <a:rPr lang="ru-RU" sz="24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ru-RU" sz="24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24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shareholder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ru-RU" sz="2400" spc="5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ru-RU" sz="2400" spc="7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shares</a:t>
            </a:r>
            <a:r>
              <a:rPr lang="ru-RU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ru-RU" sz="2400" spc="2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ru-RU" sz="2400" spc="3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r>
              <a:rPr lang="ru-RU" sz="2400" spc="4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value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uk-U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128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2845" y="439720"/>
            <a:ext cx="11146971" cy="5589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  <a:tabLst>
                <a:tab pos="3117215" algn="l"/>
                <a:tab pos="3414395" algn="l"/>
                <a:tab pos="5090160" algn="l"/>
                <a:tab pos="5175250" algn="l"/>
                <a:tab pos="5748655" algn="l"/>
              </a:tabLst>
            </a:pP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en-US" sz="2400" spc="1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en-US" sz="2400" spc="1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fails,</a:t>
            </a:r>
            <a:r>
              <a:rPr lang="en-US" sz="2400" spc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en-US" sz="2400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en-US" sz="2400" spc="1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stop</a:t>
            </a:r>
            <a:r>
              <a:rPr lang="en-US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trading</a:t>
            </a:r>
            <a:r>
              <a:rPr lang="en-US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go</a:t>
            </a:r>
            <a:r>
              <a:rPr lang="en-US" sz="2400" spc="1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8.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en-US" sz="2400" spc="16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means</a:t>
            </a:r>
            <a:r>
              <a:rPr lang="en-US" sz="2400" spc="1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en-US" sz="2400" spc="1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en-US" sz="2400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7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company’s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en-US" sz="2400" spc="16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equipment</a:t>
            </a:r>
            <a:r>
              <a:rPr lang="en-US" sz="2400" spc="1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(its</a:t>
            </a:r>
            <a:r>
              <a:rPr lang="en-US" sz="2400" spc="-3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assets) must be sold and the money from the sale will be used to pay its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debts to its creditors. The shareholders may lose the money they paid for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shares.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</a:t>
            </a:r>
            <a:r>
              <a:rPr lang="en-US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en-US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en-US" sz="2400" spc="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still</a:t>
            </a:r>
            <a:r>
              <a:rPr lang="en-US" sz="2400" spc="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does</a:t>
            </a:r>
            <a:r>
              <a:rPr lang="en-US" sz="2400" spc="1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not</a:t>
            </a:r>
            <a:r>
              <a:rPr lang="en-US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en-US" sz="2400" spc="1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enough</a:t>
            </a:r>
            <a:r>
              <a:rPr lang="en-US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en-US" sz="2400" spc="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en-US" sz="2400" spc="9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pay</a:t>
            </a:r>
            <a:r>
              <a:rPr lang="en-US" sz="2400" spc="7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all</a:t>
            </a:r>
            <a:r>
              <a:rPr lang="en-US" sz="2400" spc="-38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its debts, the shareholders do not have to pay any more money. In other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words,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shareholders’ </a:t>
            </a:r>
            <a:r>
              <a:rPr lang="en-US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</a:t>
            </a:r>
            <a:r>
              <a:rPr lang="uk-UA" sz="24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en-US" sz="2400" spc="1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debts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en-US" sz="2400" spc="1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en-US" sz="2400" spc="1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2400" spc="1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en-US" sz="2400" spc="-39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of their shares. 10. On the other hand, if you are an owner of a business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which is not limited, for example a sole proprietorship (owned by one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person) or a partnership (owned by between 2 and 20 people) and your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business fails, you will go bankrupt. In this case you might have to sell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your own private possessions (your house, car, furniture, etc.) to pay all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your</a:t>
            </a:r>
            <a:r>
              <a:rPr lang="en-US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uk-UA" sz="24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In other words, sole proprietors and partners have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unlimited</a:t>
            </a:r>
            <a:r>
              <a:rPr lang="en-US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en-US" sz="24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en-US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their firm’s</a:t>
            </a:r>
            <a:r>
              <a:rPr lang="en-US" sz="24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debts.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582130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9D5"/>
      </a:lt2>
      <a:accent1>
        <a:srgbClr val="FB8C29"/>
      </a:accent1>
      <a:accent2>
        <a:srgbClr val="F2C351"/>
      </a:accent2>
      <a:accent3>
        <a:srgbClr val="D0CBA5"/>
      </a:accent3>
      <a:accent4>
        <a:srgbClr val="A2C476"/>
      </a:accent4>
      <a:accent5>
        <a:srgbClr val="57C293"/>
      </a:accent5>
      <a:accent6>
        <a:srgbClr val="06BFDE"/>
      </a:accent6>
      <a:hlink>
        <a:srgbClr val="FBAE29"/>
      </a:hlink>
      <a:folHlink>
        <a:srgbClr val="EDC47E"/>
      </a:folHlink>
    </a:clrScheme>
    <a:fontScheme name="Gallery">
      <a:majorFont>
        <a:latin typeface="Rockwell" panose="020606030202050204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BB5F5D82-B5E9-469E-A815-C655ED4AF24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12</TotalTime>
  <Words>422</Words>
  <Application>Microsoft Office PowerPoint</Application>
  <PresentationFormat>Широкоэкранный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Rockwell</vt:lpstr>
      <vt:lpstr>Times New Roman</vt:lpstr>
      <vt:lpstr>Gallery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2023-08-10T15:00:48Z</dcterms:created>
  <dcterms:modified xsi:type="dcterms:W3CDTF">2023-08-10T15:13:32Z</dcterms:modified>
</cp:coreProperties>
</file>