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65" r:id="rId3"/>
    <p:sldId id="257" r:id="rId4"/>
    <p:sldId id="258" r:id="rId5"/>
    <p:sldId id="266" r:id="rId6"/>
    <p:sldId id="259" r:id="rId7"/>
    <p:sldId id="267" r:id="rId8"/>
    <p:sldId id="260" r:id="rId9"/>
    <p:sldId id="261" r:id="rId10"/>
    <p:sldId id="262" r:id="rId11"/>
    <p:sldId id="263" r:id="rId12"/>
    <p:sldId id="264" r:id="rId13"/>
    <p:sldId id="268" r:id="rId14"/>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9" d="100"/>
          <a:sy n="99" d="100"/>
        </p:scale>
        <p:origin x="-324"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media/image2.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sp>
        <p:nvSpPr>
          <p:cNvPr id="10" name="Прямоугольный треугольник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Заголовок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ru-RU" smtClean="0"/>
              <a:t>Образец заголовка</a:t>
            </a:r>
            <a:endParaRPr kumimoji="0" lang="en-US"/>
          </a:p>
        </p:txBody>
      </p:sp>
      <p:sp>
        <p:nvSpPr>
          <p:cNvPr id="17" name="Подзаголовок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ru-RU" smtClean="0"/>
              <a:t>Образец подзаголовка</a:t>
            </a:r>
            <a:endParaRPr kumimoji="0" lang="en-US"/>
          </a:p>
        </p:txBody>
      </p:sp>
      <p:grpSp>
        <p:nvGrpSpPr>
          <p:cNvPr id="2" name="Группа 1"/>
          <p:cNvGrpSpPr/>
          <p:nvPr/>
        </p:nvGrpSpPr>
        <p:grpSpPr>
          <a:xfrm>
            <a:off x="-3765" y="4953000"/>
            <a:ext cx="9147765" cy="1912088"/>
            <a:chOff x="-3765" y="4832896"/>
            <a:chExt cx="9147765" cy="2032192"/>
          </a:xfrm>
        </p:grpSpPr>
        <p:sp>
          <p:nvSpPr>
            <p:cNvPr id="7" name="Полилиния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Полилиния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Полилиния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Прямая соединительная линия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Дата 29"/>
          <p:cNvSpPr>
            <a:spLocks noGrp="1"/>
          </p:cNvSpPr>
          <p:nvPr>
            <p:ph type="dt" sz="half" idx="10"/>
          </p:nvPr>
        </p:nvSpPr>
        <p:spPr/>
        <p:txBody>
          <a:bodyPr/>
          <a:lstStyle>
            <a:lvl1pPr>
              <a:defRPr>
                <a:solidFill>
                  <a:srgbClr val="FFFFFF"/>
                </a:solidFill>
              </a:defRPr>
            </a:lvl1pPr>
            <a:extLst/>
          </a:lstStyle>
          <a:p>
            <a:fld id="{5B106E36-FD25-4E2D-B0AA-010F637433A0}" type="datetimeFigureOut">
              <a:rPr lang="ru-RU" smtClean="0"/>
              <a:pPr/>
              <a:t>26.08.2024</a:t>
            </a:fld>
            <a:endParaRPr lang="ru-RU"/>
          </a:p>
        </p:txBody>
      </p:sp>
      <p:sp>
        <p:nvSpPr>
          <p:cNvPr id="19" name="Нижний колонтитул 18"/>
          <p:cNvSpPr>
            <a:spLocks noGrp="1"/>
          </p:cNvSpPr>
          <p:nvPr>
            <p:ph type="ftr" sz="quarter" idx="11"/>
          </p:nvPr>
        </p:nvSpPr>
        <p:spPr/>
        <p:txBody>
          <a:bodyPr/>
          <a:lstStyle>
            <a:lvl1pPr>
              <a:defRPr>
                <a:solidFill>
                  <a:schemeClr val="accent1">
                    <a:tint val="20000"/>
                  </a:schemeClr>
                </a:solidFill>
              </a:defRPr>
            </a:lvl1pPr>
            <a:extLst/>
          </a:lstStyle>
          <a:p>
            <a:endParaRPr lang="ru-RU"/>
          </a:p>
        </p:txBody>
      </p:sp>
      <p:sp>
        <p:nvSpPr>
          <p:cNvPr id="27" name="Номер слайда 26"/>
          <p:cNvSpPr>
            <a:spLocks noGrp="1"/>
          </p:cNvSpPr>
          <p:nvPr>
            <p:ph type="sldNum" sz="quarter" idx="12"/>
          </p:nvPr>
        </p:nvSpPr>
        <p:spPr/>
        <p:txBody>
          <a:bodyPr/>
          <a:lstStyle>
            <a:lvl1pPr>
              <a:defRPr>
                <a:solidFill>
                  <a:srgbClr val="FFFFFF"/>
                </a:solidFill>
              </a:defRPr>
            </a:lvl1pPr>
            <a:extLst/>
          </a:lstStyle>
          <a:p>
            <a:fld id="{725C68B6-61C2-468F-89AB-4B9F7531AA68}" type="slidenum">
              <a:rPr lang="ru-RU" smtClean="0"/>
              <a:pPr/>
              <a:t>‹#›</a:t>
            </a:fld>
            <a:endParaRPr lang="ru-R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extLs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1481329"/>
            <a:ext cx="8229600" cy="4386071"/>
          </a:xfrm>
        </p:spPr>
        <p:txBody>
          <a:bodyPr vert="eaVert"/>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extLst/>
          </a:lstStyle>
          <a:p>
            <a:fld id="{5B106E36-FD25-4E2D-B0AA-010F637433A0}" type="datetimeFigureOut">
              <a:rPr lang="ru-RU" smtClean="0"/>
              <a:pPr/>
              <a:t>26.08.2024</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844013" y="274640"/>
            <a:ext cx="1777470" cy="5592761"/>
          </a:xfrm>
        </p:spPr>
        <p:txBody>
          <a:bodyPr vert="eaVert"/>
          <a:lstStyle>
            <a:extLs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274641"/>
            <a:ext cx="6324600" cy="5592760"/>
          </a:xfrm>
        </p:spPr>
        <p:txBody>
          <a:bodyPr vert="eaVert"/>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extLst/>
          </a:lstStyle>
          <a:p>
            <a:fld id="{5B106E36-FD25-4E2D-B0AA-010F637433A0}" type="datetimeFigureOut">
              <a:rPr lang="ru-RU" smtClean="0"/>
              <a:pPr/>
              <a:t>26.08.2024</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3" name="Содержимое 2"/>
          <p:cNvSpPr>
            <a:spLocks noGrp="1"/>
          </p:cNvSpPr>
          <p:nvPr>
            <p:ph idx="1"/>
          </p:nvPr>
        </p:nvSpPr>
        <p:spPr/>
        <p:txBody>
          <a:bodyPr/>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extLst/>
          </a:lstStyle>
          <a:p>
            <a:fld id="{5B106E36-FD25-4E2D-B0AA-010F637433A0}" type="datetimeFigureOut">
              <a:rPr lang="ru-RU" smtClean="0"/>
              <a:pPr/>
              <a:t>26.08.2024</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725C68B6-61C2-468F-89AB-4B9F7531AA68}" type="slidenum">
              <a:rPr lang="ru-RU" smtClean="0"/>
              <a:pPr/>
              <a:t>‹#›</a:t>
            </a:fld>
            <a:endParaRPr lang="ru-RU"/>
          </a:p>
        </p:txBody>
      </p:sp>
      <p:sp>
        <p:nvSpPr>
          <p:cNvPr id="7" name="Заголовок 6"/>
          <p:cNvSpPr>
            <a:spLocks noGrp="1"/>
          </p:cNvSpPr>
          <p:nvPr>
            <p:ph type="title"/>
          </p:nvPr>
        </p:nvSpPr>
        <p:spPr/>
        <p:txBody>
          <a:bodyPr rtlCol="0"/>
          <a:lstStyle>
            <a:extLst/>
          </a:lstStyle>
          <a:p>
            <a:r>
              <a:rPr kumimoji="0" lang="ru-RU" smtClean="0"/>
              <a:t>Образец заголовка</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bg>
      <p:bgRef idx="1002">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ru-RU" smtClean="0"/>
              <a:t>Образец заголовка</a:t>
            </a:r>
            <a:endParaRPr kumimoji="0" lang="en-US"/>
          </a:p>
        </p:txBody>
      </p:sp>
      <p:sp>
        <p:nvSpPr>
          <p:cNvPr id="3" name="Текст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ru-RU" smtClean="0"/>
              <a:t>Образец текста</a:t>
            </a:r>
          </a:p>
        </p:txBody>
      </p:sp>
      <p:sp>
        <p:nvSpPr>
          <p:cNvPr id="4" name="Дата 3"/>
          <p:cNvSpPr>
            <a:spLocks noGrp="1"/>
          </p:cNvSpPr>
          <p:nvPr>
            <p:ph type="dt" sz="half" idx="10"/>
          </p:nvPr>
        </p:nvSpPr>
        <p:spPr/>
        <p:txBody>
          <a:bodyPr/>
          <a:lstStyle>
            <a:extLst/>
          </a:lstStyle>
          <a:p>
            <a:fld id="{5B106E36-FD25-4E2D-B0AA-010F637433A0}" type="datetimeFigureOut">
              <a:rPr lang="ru-RU" smtClean="0"/>
              <a:pPr/>
              <a:t>26.08.2024</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725C68B6-61C2-468F-89AB-4B9F7531AA68}" type="slidenum">
              <a:rPr lang="ru-RU" smtClean="0"/>
              <a:pPr/>
              <a:t>‹#›</a:t>
            </a:fld>
            <a:endParaRPr lang="ru-RU"/>
          </a:p>
        </p:txBody>
      </p:sp>
      <p:sp>
        <p:nvSpPr>
          <p:cNvPr id="7" name="Нашивка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Нашивка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bg>
      <p:bgRef idx="1002">
        <a:schemeClr val="bg1"/>
      </p:bgRef>
    </p:bg>
    <p:spTree>
      <p:nvGrpSpPr>
        <p:cNvPr id="1" name=""/>
        <p:cNvGrpSpPr/>
        <p:nvPr/>
      </p:nvGrpSpPr>
      <p:grpSpPr>
        <a:xfrm>
          <a:off x="0" y="0"/>
          <a:ext cx="0" cy="0"/>
          <a:chOff x="0" y="0"/>
          <a:chExt cx="0" cy="0"/>
        </a:xfrm>
      </p:grpSpPr>
      <p:sp>
        <p:nvSpPr>
          <p:cNvPr id="3" name="Содержимое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Содержимое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extLst/>
          </a:lstStyle>
          <a:p>
            <a:fld id="{5B106E36-FD25-4E2D-B0AA-010F637433A0}" type="datetimeFigureOut">
              <a:rPr lang="ru-RU" smtClean="0"/>
              <a:pPr/>
              <a:t>26.08.2024</a:t>
            </a:fld>
            <a:endParaRPr lang="ru-RU"/>
          </a:p>
        </p:txBody>
      </p:sp>
      <p:sp>
        <p:nvSpPr>
          <p:cNvPr id="6" name="Нижний колонтитул 5"/>
          <p:cNvSpPr>
            <a:spLocks noGrp="1"/>
          </p:cNvSpPr>
          <p:nvPr>
            <p:ph type="ftr" sz="quarter" idx="11"/>
          </p:nvPr>
        </p:nvSpPr>
        <p:spPr/>
        <p:txBody>
          <a:bodyPr/>
          <a:lstStyle>
            <a:extLst/>
          </a:lstStyle>
          <a:p>
            <a:endParaRPr lang="ru-RU"/>
          </a:p>
        </p:txBody>
      </p:sp>
      <p:sp>
        <p:nvSpPr>
          <p:cNvPr id="7" name="Номер слайда 6"/>
          <p:cNvSpPr>
            <a:spLocks noGrp="1"/>
          </p:cNvSpPr>
          <p:nvPr>
            <p:ph type="sldNum" sz="quarter" idx="12"/>
          </p:nvPr>
        </p:nvSpPr>
        <p:spPr/>
        <p:txBody>
          <a:bodyPr/>
          <a:lstStyle>
            <a:extLst/>
          </a:lstStyle>
          <a:p>
            <a:fld id="{725C68B6-61C2-468F-89AB-4B9F7531AA68}" type="slidenum">
              <a:rPr lang="ru-RU" smtClean="0"/>
              <a:pPr/>
              <a:t>‹#›</a:t>
            </a:fld>
            <a:endParaRPr lang="ru-RU"/>
          </a:p>
        </p:txBody>
      </p:sp>
      <p:sp>
        <p:nvSpPr>
          <p:cNvPr id="8" name="Заголовок 7"/>
          <p:cNvSpPr>
            <a:spLocks noGrp="1"/>
          </p:cNvSpPr>
          <p:nvPr>
            <p:ph type="title"/>
          </p:nvPr>
        </p:nvSpPr>
        <p:spPr/>
        <p:txBody>
          <a:bodyPr rtlCol="0"/>
          <a:lstStyle>
            <a:extLst/>
          </a:lstStyle>
          <a:p>
            <a:r>
              <a:rPr kumimoji="0" lang="ru-RU" smtClean="0"/>
              <a:t>Образец заголовка</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Сравнение">
    <p:bg>
      <p:bgRef idx="1003">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8229600" cy="1143000"/>
          </a:xfrm>
        </p:spPr>
        <p:txBody>
          <a:bodyPr anchor="ctr"/>
          <a:lstStyle>
            <a:lvl1pPr>
              <a:defRPr/>
            </a:lvl1pPr>
            <a:extLst/>
          </a:lstStyle>
          <a:p>
            <a:r>
              <a:rPr kumimoji="0" lang="ru-RU" smtClean="0"/>
              <a:t>Образец заголовка</a:t>
            </a:r>
            <a:endParaRPr kumimoji="0" lang="en-US"/>
          </a:p>
        </p:txBody>
      </p:sp>
      <p:sp>
        <p:nvSpPr>
          <p:cNvPr id="3" name="Текст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ru-RU" smtClean="0"/>
              <a:t>Образец текста</a:t>
            </a:r>
          </a:p>
        </p:txBody>
      </p:sp>
      <p:sp>
        <p:nvSpPr>
          <p:cNvPr id="4" name="Текст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ru-RU" smtClean="0"/>
              <a:t>Образец текста</a:t>
            </a:r>
          </a:p>
        </p:txBody>
      </p:sp>
      <p:sp>
        <p:nvSpPr>
          <p:cNvPr id="5" name="Содержимое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6" name="Содержимое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7" name="Дата 6"/>
          <p:cNvSpPr>
            <a:spLocks noGrp="1"/>
          </p:cNvSpPr>
          <p:nvPr>
            <p:ph type="dt" sz="half" idx="10"/>
          </p:nvPr>
        </p:nvSpPr>
        <p:spPr/>
        <p:txBody>
          <a:bodyPr/>
          <a:lstStyle>
            <a:extLst/>
          </a:lstStyle>
          <a:p>
            <a:fld id="{5B106E36-FD25-4E2D-B0AA-010F637433A0}" type="datetimeFigureOut">
              <a:rPr lang="ru-RU" smtClean="0"/>
              <a:pPr/>
              <a:t>26.08.2024</a:t>
            </a:fld>
            <a:endParaRPr lang="ru-RU"/>
          </a:p>
        </p:txBody>
      </p:sp>
      <p:sp>
        <p:nvSpPr>
          <p:cNvPr id="8" name="Нижний колонтитул 7"/>
          <p:cNvSpPr>
            <a:spLocks noGrp="1"/>
          </p:cNvSpPr>
          <p:nvPr>
            <p:ph type="ftr" sz="quarter" idx="11"/>
          </p:nvPr>
        </p:nvSpPr>
        <p:spPr/>
        <p:txBody>
          <a:bodyPr/>
          <a:lstStyle>
            <a:extLst/>
          </a:lstStyle>
          <a:p>
            <a:endParaRPr lang="ru-RU"/>
          </a:p>
        </p:txBody>
      </p:sp>
      <p:sp>
        <p:nvSpPr>
          <p:cNvPr id="9" name="Номер слайда 8"/>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bg>
      <p:bgRef idx="1002">
        <a:schemeClr val="bg1"/>
      </p:bgRef>
    </p:bg>
    <p:spTree>
      <p:nvGrpSpPr>
        <p:cNvPr id="1" name=""/>
        <p:cNvGrpSpPr/>
        <p:nvPr/>
      </p:nvGrpSpPr>
      <p:grpSpPr>
        <a:xfrm>
          <a:off x="0" y="0"/>
          <a:ext cx="0" cy="0"/>
          <a:chOff x="0" y="0"/>
          <a:chExt cx="0" cy="0"/>
        </a:xfrm>
      </p:grpSpPr>
      <p:sp>
        <p:nvSpPr>
          <p:cNvPr id="3" name="Дата 2"/>
          <p:cNvSpPr>
            <a:spLocks noGrp="1"/>
          </p:cNvSpPr>
          <p:nvPr>
            <p:ph type="dt" sz="half" idx="10"/>
          </p:nvPr>
        </p:nvSpPr>
        <p:spPr/>
        <p:txBody>
          <a:bodyPr/>
          <a:lstStyle>
            <a:extLst/>
          </a:lstStyle>
          <a:p>
            <a:fld id="{5B106E36-FD25-4E2D-B0AA-010F637433A0}" type="datetimeFigureOut">
              <a:rPr lang="ru-RU" smtClean="0"/>
              <a:pPr/>
              <a:t>26.08.2024</a:t>
            </a:fld>
            <a:endParaRPr lang="ru-RU"/>
          </a:p>
        </p:txBody>
      </p:sp>
      <p:sp>
        <p:nvSpPr>
          <p:cNvPr id="4" name="Нижний колонтитул 3"/>
          <p:cNvSpPr>
            <a:spLocks noGrp="1"/>
          </p:cNvSpPr>
          <p:nvPr>
            <p:ph type="ftr" sz="quarter" idx="11"/>
          </p:nvPr>
        </p:nvSpPr>
        <p:spPr/>
        <p:txBody>
          <a:bodyPr/>
          <a:lstStyle>
            <a:extLst/>
          </a:lstStyle>
          <a:p>
            <a:endParaRPr lang="ru-RU"/>
          </a:p>
        </p:txBody>
      </p:sp>
      <p:sp>
        <p:nvSpPr>
          <p:cNvPr id="5" name="Номер слайда 4"/>
          <p:cNvSpPr>
            <a:spLocks noGrp="1"/>
          </p:cNvSpPr>
          <p:nvPr>
            <p:ph type="sldNum" sz="quarter" idx="12"/>
          </p:nvPr>
        </p:nvSpPr>
        <p:spPr/>
        <p:txBody>
          <a:bodyPr/>
          <a:lstStyle>
            <a:extLst/>
          </a:lstStyle>
          <a:p>
            <a:fld id="{725C68B6-61C2-468F-89AB-4B9F7531AA68}" type="slidenum">
              <a:rPr lang="ru-RU" smtClean="0"/>
              <a:pPr/>
              <a:t>‹#›</a:t>
            </a:fld>
            <a:endParaRPr lang="ru-RU"/>
          </a:p>
        </p:txBody>
      </p:sp>
      <p:sp>
        <p:nvSpPr>
          <p:cNvPr id="6" name="Заголовок 5"/>
          <p:cNvSpPr>
            <a:spLocks noGrp="1"/>
          </p:cNvSpPr>
          <p:nvPr>
            <p:ph type="title"/>
          </p:nvPr>
        </p:nvSpPr>
        <p:spPr/>
        <p:txBody>
          <a:bodyPr rtlCol="0"/>
          <a:lstStyle>
            <a:extLst/>
          </a:lstStyle>
          <a:p>
            <a:r>
              <a:rPr kumimoji="0" lang="ru-RU" smtClean="0"/>
              <a:t>Образец заголовка</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extLst/>
          </a:lstStyle>
          <a:p>
            <a:fld id="{5B106E36-FD25-4E2D-B0AA-010F637433A0}" type="datetimeFigureOut">
              <a:rPr lang="ru-RU" smtClean="0"/>
              <a:pPr/>
              <a:t>26.08.2024</a:t>
            </a:fld>
            <a:endParaRPr lang="ru-RU"/>
          </a:p>
        </p:txBody>
      </p:sp>
      <p:sp>
        <p:nvSpPr>
          <p:cNvPr id="3" name="Нижний колонтитул 2"/>
          <p:cNvSpPr>
            <a:spLocks noGrp="1"/>
          </p:cNvSpPr>
          <p:nvPr>
            <p:ph type="ftr" sz="quarter" idx="11"/>
          </p:nvPr>
        </p:nvSpPr>
        <p:spPr/>
        <p:txBody>
          <a:bodyPr/>
          <a:lstStyle>
            <a:extLst/>
          </a:lstStyle>
          <a:p>
            <a:endParaRPr lang="ru-RU"/>
          </a:p>
        </p:txBody>
      </p:sp>
      <p:sp>
        <p:nvSpPr>
          <p:cNvPr id="4" name="Номер слайда 3"/>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Объект с подписью">
    <p:bg>
      <p:bgRef idx="1003">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ru-RU" smtClean="0"/>
              <a:t>Образец заголовка</a:t>
            </a:r>
            <a:endParaRPr kumimoji="0" lang="en-US"/>
          </a:p>
        </p:txBody>
      </p:sp>
      <p:sp>
        <p:nvSpPr>
          <p:cNvPr id="3" name="Текст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ru-RU" smtClean="0"/>
              <a:t>Образец текста</a:t>
            </a:r>
          </a:p>
        </p:txBody>
      </p:sp>
      <p:sp>
        <p:nvSpPr>
          <p:cNvPr id="4" name="Содержимое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a:xfrm>
            <a:off x="6727032" y="6407944"/>
            <a:ext cx="1920240" cy="365760"/>
          </a:xfrm>
        </p:spPr>
        <p:txBody>
          <a:bodyPr/>
          <a:lstStyle>
            <a:extLst/>
          </a:lstStyle>
          <a:p>
            <a:fld id="{5B106E36-FD25-4E2D-B0AA-010F637433A0}" type="datetimeFigureOut">
              <a:rPr lang="ru-RU" smtClean="0"/>
              <a:pPr/>
              <a:t>26.08.2024</a:t>
            </a:fld>
            <a:endParaRPr lang="ru-RU"/>
          </a:p>
        </p:txBody>
      </p:sp>
      <p:sp>
        <p:nvSpPr>
          <p:cNvPr id="6" name="Нижний колонтитул 5"/>
          <p:cNvSpPr>
            <a:spLocks noGrp="1"/>
          </p:cNvSpPr>
          <p:nvPr>
            <p:ph type="ftr" sz="quarter" idx="11"/>
          </p:nvPr>
        </p:nvSpPr>
        <p:spPr/>
        <p:txBody>
          <a:bodyPr/>
          <a:lstStyle>
            <a:extLst/>
          </a:lstStyle>
          <a:p>
            <a:endParaRPr lang="ru-RU"/>
          </a:p>
        </p:txBody>
      </p:sp>
      <p:sp>
        <p:nvSpPr>
          <p:cNvPr id="7" name="Номер слайда 6"/>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bg>
      <p:bgRef idx="1002">
        <a:schemeClr val="bg1"/>
      </p:bgRef>
    </p:bg>
    <p:spTree>
      <p:nvGrpSpPr>
        <p:cNvPr id="1" name=""/>
        <p:cNvGrpSpPr/>
        <p:nvPr/>
      </p:nvGrpSpPr>
      <p:grpSpPr>
        <a:xfrm>
          <a:off x="0" y="0"/>
          <a:ext cx="0" cy="0"/>
          <a:chOff x="0" y="0"/>
          <a:chExt cx="0" cy="0"/>
        </a:xfrm>
      </p:grpSpPr>
      <p:sp>
        <p:nvSpPr>
          <p:cNvPr id="4" name="Текст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ru-RU" smtClean="0"/>
              <a:t>Образец текста</a:t>
            </a:r>
          </a:p>
        </p:txBody>
      </p:sp>
      <p:sp>
        <p:nvSpPr>
          <p:cNvPr id="3" name="Рисунок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ru-RU" smtClean="0"/>
              <a:t>Вставка рисунка</a:t>
            </a:r>
            <a:endParaRPr kumimoji="0" lang="en-US" dirty="0"/>
          </a:p>
        </p:txBody>
      </p:sp>
      <p:sp>
        <p:nvSpPr>
          <p:cNvPr id="5" name="Дата 4"/>
          <p:cNvSpPr>
            <a:spLocks noGrp="1"/>
          </p:cNvSpPr>
          <p:nvPr>
            <p:ph type="dt" sz="half" idx="10"/>
          </p:nvPr>
        </p:nvSpPr>
        <p:spPr/>
        <p:txBody>
          <a:bodyPr/>
          <a:lstStyle>
            <a:lvl1pPr>
              <a:defRPr>
                <a:solidFill>
                  <a:schemeClr val="tx1"/>
                </a:solidFill>
              </a:defRPr>
            </a:lvl1pPr>
            <a:extLst/>
          </a:lstStyle>
          <a:p>
            <a:fld id="{5B106E36-FD25-4E2D-B0AA-010F637433A0}" type="datetimeFigureOut">
              <a:rPr lang="ru-RU" smtClean="0"/>
              <a:pPr/>
              <a:t>26.08.2024</a:t>
            </a:fld>
            <a:endParaRPr lang="ru-RU"/>
          </a:p>
        </p:txBody>
      </p:sp>
      <p:sp>
        <p:nvSpPr>
          <p:cNvPr id="6" name="Нижний колонтитул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ru-RU"/>
          </a:p>
        </p:txBody>
      </p:sp>
      <p:sp>
        <p:nvSpPr>
          <p:cNvPr id="7" name="Номер слайда 6"/>
          <p:cNvSpPr>
            <a:spLocks noGrp="1"/>
          </p:cNvSpPr>
          <p:nvPr>
            <p:ph type="sldNum" sz="quarter" idx="12"/>
          </p:nvPr>
        </p:nvSpPr>
        <p:spPr/>
        <p:txBody>
          <a:bodyPr/>
          <a:lstStyle>
            <a:lvl1pPr>
              <a:defRPr>
                <a:solidFill>
                  <a:schemeClr val="tx1"/>
                </a:solidFill>
              </a:defRPr>
            </a:lvl1pPr>
            <a:extLst/>
          </a:lstStyle>
          <a:p>
            <a:fld id="{725C68B6-61C2-468F-89AB-4B9F7531AA68}" type="slidenum">
              <a:rPr lang="ru-RU" smtClean="0"/>
              <a:pPr/>
              <a:t>‹#›</a:t>
            </a:fld>
            <a:endParaRPr lang="ru-RU"/>
          </a:p>
        </p:txBody>
      </p:sp>
      <p:sp>
        <p:nvSpPr>
          <p:cNvPr id="2" name="Заголовок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ru-RU" smtClean="0"/>
              <a:t>Образец заголовка</a:t>
            </a:r>
            <a:endParaRPr kumimoji="0" lang="en-US"/>
          </a:p>
        </p:txBody>
      </p:sp>
      <p:sp>
        <p:nvSpPr>
          <p:cNvPr id="8" name="Полилиния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Полилиния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Прямоугольный треугольник 9"/>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Прямая соединительная линия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Нашивка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Нашивка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Полилиния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Полилиния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Прямоугольный треугольник 13"/>
          <p:cNvSpPr>
            <a:spLocks/>
          </p:cNvSpPr>
          <p:nvPr/>
        </p:nvSpPr>
        <p:spPr bwMode="auto">
          <a:xfrm>
            <a:off x="-6042" y="5791253"/>
            <a:ext cx="3402314" cy="1080868"/>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Прямая соединительная линия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Заголовок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ru-RU" smtClean="0"/>
              <a:t>Образец заголовка</a:t>
            </a:r>
            <a:endParaRPr kumimoji="0" lang="en-US"/>
          </a:p>
        </p:txBody>
      </p:sp>
      <p:sp>
        <p:nvSpPr>
          <p:cNvPr id="30" name="Текст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
        <p:nvSpPr>
          <p:cNvPr id="10" name="Дата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5B106E36-FD25-4E2D-B0AA-010F637433A0}" type="datetimeFigureOut">
              <a:rPr lang="ru-RU" smtClean="0"/>
              <a:pPr/>
              <a:t>26.08.2024</a:t>
            </a:fld>
            <a:endParaRPr lang="ru-RU"/>
          </a:p>
        </p:txBody>
      </p:sp>
      <p:sp>
        <p:nvSpPr>
          <p:cNvPr id="22" name="Нижний колонтитул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ru-RU"/>
          </a:p>
        </p:txBody>
      </p:sp>
      <p:sp>
        <p:nvSpPr>
          <p:cNvPr id="18" name="Номер слайда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725C68B6-61C2-468F-89AB-4B9F7531AA68}" type="slidenum">
              <a:rPr lang="ru-RU" smtClean="0"/>
              <a:pPr/>
              <a:t>‹#›</a:t>
            </a:fld>
            <a:endParaRPr lang="ru-RU"/>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0" y="980728"/>
            <a:ext cx="7772400" cy="1829761"/>
          </a:xfrm>
        </p:spPr>
        <p:txBody>
          <a:bodyPr>
            <a:normAutofit fontScale="90000"/>
          </a:bodyPr>
          <a:lstStyle/>
          <a:p>
            <a:r>
              <a:rPr lang="ru-RU" sz="2700" dirty="0" err="1" smtClean="0"/>
              <a:t>Практичне</a:t>
            </a:r>
            <a:r>
              <a:rPr lang="ru-RU" sz="2700" dirty="0" smtClean="0"/>
              <a:t> </a:t>
            </a:r>
            <a:r>
              <a:rPr lang="ru-RU" sz="2700" dirty="0" err="1" smtClean="0"/>
              <a:t>заняття</a:t>
            </a:r>
            <a:r>
              <a:rPr lang="ru-RU" sz="2700" dirty="0" smtClean="0"/>
              <a:t> </a:t>
            </a:r>
            <a:r>
              <a:rPr lang="uk-UA" sz="2700" dirty="0" smtClean="0"/>
              <a:t>26</a:t>
            </a:r>
            <a:r>
              <a:rPr lang="en-US" sz="2700" dirty="0" smtClean="0"/>
              <a:t>(2 </a:t>
            </a:r>
            <a:r>
              <a:rPr lang="ru-RU" sz="2700" dirty="0" smtClean="0"/>
              <a:t>год</a:t>
            </a:r>
            <a:r>
              <a:rPr lang="en-US" sz="2700" dirty="0" smtClean="0"/>
              <a:t>.)</a:t>
            </a:r>
            <a:r>
              <a:rPr lang="ru-RU" sz="2700" dirty="0" smtClean="0"/>
              <a:t/>
            </a:r>
            <a:br>
              <a:rPr lang="ru-RU" sz="2700" dirty="0" smtClean="0"/>
            </a:br>
            <a:r>
              <a:rPr lang="en-US" sz="2700" dirty="0" smtClean="0"/>
              <a:t>Topic The impact of the geographical position of Great Britain and the USA on agriculture.</a:t>
            </a:r>
            <a:r>
              <a:rPr lang="uk-UA" sz="2700" dirty="0" smtClean="0"/>
              <a:t> </a:t>
            </a:r>
            <a:r>
              <a:rPr lang="uk-UA" sz="2700" dirty="0" err="1" smtClean="0"/>
              <a:t>Verb</a:t>
            </a:r>
            <a:r>
              <a:rPr lang="uk-UA" sz="2700" dirty="0" smtClean="0"/>
              <a:t> (+ </a:t>
            </a:r>
            <a:r>
              <a:rPr lang="uk-UA" sz="2700" dirty="0" err="1" smtClean="0"/>
              <a:t>object</a:t>
            </a:r>
            <a:r>
              <a:rPr lang="uk-UA" sz="2700" dirty="0" smtClean="0"/>
              <a:t>) + </a:t>
            </a:r>
            <a:r>
              <a:rPr lang="uk-UA" sz="2700" dirty="0" err="1" smtClean="0"/>
              <a:t>to</a:t>
            </a:r>
            <a:r>
              <a:rPr lang="uk-UA" sz="2700" dirty="0" smtClean="0"/>
              <a:t> … (I </a:t>
            </a:r>
            <a:r>
              <a:rPr lang="uk-UA" sz="2700" dirty="0" err="1" smtClean="0"/>
              <a:t>want</a:t>
            </a:r>
            <a:r>
              <a:rPr lang="uk-UA" sz="2700" dirty="0" smtClean="0"/>
              <a:t> </a:t>
            </a:r>
            <a:r>
              <a:rPr lang="uk-UA" sz="2700" dirty="0" err="1" smtClean="0"/>
              <a:t>you</a:t>
            </a:r>
            <a:r>
              <a:rPr lang="uk-UA" sz="2700" dirty="0" smtClean="0"/>
              <a:t> </a:t>
            </a:r>
            <a:r>
              <a:rPr lang="uk-UA" sz="2700" dirty="0" err="1" smtClean="0"/>
              <a:t>to</a:t>
            </a:r>
            <a:r>
              <a:rPr lang="uk-UA" sz="2700" dirty="0" smtClean="0"/>
              <a:t> …) </a:t>
            </a:r>
            <a:r>
              <a:rPr lang="en-US" sz="2700" dirty="0" smtClean="0"/>
              <a:t>Grammar revision</a:t>
            </a:r>
            <a:r>
              <a:rPr lang="ru-RU" dirty="0" smtClean="0"/>
              <a:t/>
            </a:r>
            <a:br>
              <a:rPr lang="ru-RU" dirty="0" smtClean="0"/>
            </a:br>
            <a:endParaRPr lang="ru-RU" dirty="0"/>
          </a:p>
        </p:txBody>
      </p:sp>
      <p:sp>
        <p:nvSpPr>
          <p:cNvPr id="3" name="Подзаголовок 2"/>
          <p:cNvSpPr>
            <a:spLocks noGrp="1"/>
          </p:cNvSpPr>
          <p:nvPr>
            <p:ph type="subTitle" idx="1"/>
          </p:nvPr>
        </p:nvSpPr>
        <p:spPr>
          <a:xfrm>
            <a:off x="685800" y="2852936"/>
            <a:ext cx="7772400" cy="1958375"/>
          </a:xfrm>
        </p:spPr>
        <p:txBody>
          <a:bodyPr>
            <a:normAutofit/>
          </a:bodyPr>
          <a:lstStyle/>
          <a:p>
            <a:endParaRPr lang="ru-RU"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одержимое 1"/>
          <p:cNvSpPr>
            <a:spLocks noGrp="1"/>
          </p:cNvSpPr>
          <p:nvPr>
            <p:ph idx="1"/>
          </p:nvPr>
        </p:nvSpPr>
        <p:spPr/>
        <p:txBody>
          <a:bodyPr>
            <a:normAutofit fontScale="77500" lnSpcReduction="20000"/>
          </a:bodyPr>
          <a:lstStyle/>
          <a:p>
            <a:endParaRPr lang="uk-UA" dirty="0" smtClean="0"/>
          </a:p>
          <a:p>
            <a:endParaRPr lang="uk-UA" dirty="0" smtClean="0"/>
          </a:p>
          <a:p>
            <a:endParaRPr lang="uk-UA" dirty="0" smtClean="0"/>
          </a:p>
          <a:p>
            <a:pPr lvl="0"/>
            <a:r>
              <a:rPr lang="en-US" dirty="0" smtClean="0"/>
              <a:t>Do you want to go alone, or</a:t>
            </a:r>
            <a:r>
              <a:rPr lang="en-US" u="dotted" dirty="0" smtClean="0"/>
              <a:t> do you want me to come with you                                 </a:t>
            </a:r>
            <a:r>
              <a:rPr lang="en-US" dirty="0" smtClean="0"/>
              <a:t>?</a:t>
            </a:r>
            <a:endParaRPr lang="ru-RU" dirty="0" smtClean="0"/>
          </a:p>
          <a:p>
            <a:pPr lvl="0"/>
            <a:r>
              <a:rPr lang="en-US" dirty="0" smtClean="0"/>
              <a:t>Do you have enough money, or do you want</a:t>
            </a:r>
            <a:r>
              <a:rPr lang="en-US" u="dotted" dirty="0" smtClean="0"/>
              <a:t>                                                    </a:t>
            </a:r>
            <a:r>
              <a:rPr lang="en-US" dirty="0" smtClean="0"/>
              <a:t>?</a:t>
            </a:r>
            <a:endParaRPr lang="ru-RU" dirty="0" smtClean="0"/>
          </a:p>
          <a:p>
            <a:pPr lvl="0"/>
            <a:r>
              <a:rPr lang="en-US" dirty="0" smtClean="0"/>
              <a:t>Shall I leave the window open, or would you</a:t>
            </a:r>
            <a:r>
              <a:rPr lang="en-US" u="dotted" dirty="0" smtClean="0"/>
              <a:t>                                                   </a:t>
            </a:r>
            <a:r>
              <a:rPr lang="en-US" dirty="0" smtClean="0"/>
              <a:t>?</a:t>
            </a:r>
            <a:endParaRPr lang="ru-RU" dirty="0" smtClean="0"/>
          </a:p>
          <a:p>
            <a:pPr lvl="0"/>
            <a:r>
              <a:rPr lang="en-US" dirty="0" smtClean="0"/>
              <a:t>Do you know how to use the printer, or would</a:t>
            </a:r>
            <a:r>
              <a:rPr lang="en-US" u="dotted" dirty="0" smtClean="0"/>
              <a:t>                                                  </a:t>
            </a:r>
            <a:r>
              <a:rPr lang="en-US" dirty="0" smtClean="0"/>
              <a:t>?</a:t>
            </a:r>
            <a:endParaRPr lang="ru-RU" dirty="0" smtClean="0"/>
          </a:p>
          <a:p>
            <a:pPr lvl="0"/>
            <a:r>
              <a:rPr lang="en-US" dirty="0" smtClean="0"/>
              <a:t>Did you hear what I said, or do</a:t>
            </a:r>
            <a:r>
              <a:rPr lang="en-US" u="dotted" dirty="0" smtClean="0"/>
              <a:t>                                                                </a:t>
            </a:r>
            <a:r>
              <a:rPr lang="en-US" dirty="0" smtClean="0"/>
              <a:t>?</a:t>
            </a:r>
            <a:endParaRPr lang="ru-RU" dirty="0" smtClean="0"/>
          </a:p>
          <a:p>
            <a:pPr lvl="0"/>
            <a:r>
              <a:rPr lang="en-US" dirty="0" smtClean="0"/>
              <a:t>Can I go now, or do</a:t>
            </a:r>
            <a:r>
              <a:rPr lang="en-US" u="dotted" dirty="0" smtClean="0"/>
              <a:t>                                                                          </a:t>
            </a:r>
            <a:r>
              <a:rPr lang="en-US" dirty="0" smtClean="0"/>
              <a:t>?</a:t>
            </a:r>
            <a:endParaRPr lang="ru-RU" dirty="0" smtClean="0"/>
          </a:p>
          <a:p>
            <a:endParaRPr lang="ru-RU" dirty="0"/>
          </a:p>
        </p:txBody>
      </p:sp>
      <p:sp>
        <p:nvSpPr>
          <p:cNvPr id="3" name="Заголовок 2"/>
          <p:cNvSpPr>
            <a:spLocks noGrp="1"/>
          </p:cNvSpPr>
          <p:nvPr>
            <p:ph type="title"/>
          </p:nvPr>
        </p:nvSpPr>
        <p:spPr/>
        <p:txBody>
          <a:bodyPr>
            <a:normAutofit fontScale="90000"/>
          </a:bodyPr>
          <a:lstStyle/>
          <a:p>
            <a:r>
              <a:rPr lang="en-US" sz="2700" dirty="0" smtClean="0"/>
              <a:t>Complete the questions. Use </a:t>
            </a:r>
            <a:r>
              <a:rPr lang="en-US" sz="2700" i="1" dirty="0" smtClean="0"/>
              <a:t>do you want me to … ?</a:t>
            </a:r>
            <a:r>
              <a:rPr lang="en-US" sz="2700" dirty="0" smtClean="0"/>
              <a:t> or </a:t>
            </a:r>
            <a:r>
              <a:rPr lang="en-US" sz="2700" i="1" dirty="0" smtClean="0"/>
              <a:t>would you like me to … ? </a:t>
            </a:r>
            <a:r>
              <a:rPr lang="en-US" sz="2700" dirty="0" smtClean="0"/>
              <a:t>with these verbs (and any other necessary words):</a:t>
            </a:r>
            <a:r>
              <a:rPr lang="ru-RU" dirty="0" smtClean="0"/>
              <a:t/>
            </a:r>
            <a:br>
              <a:rPr lang="ru-RU" dirty="0" smtClean="0"/>
            </a:br>
            <a:endParaRPr lang="ru-RU" dirty="0"/>
          </a:p>
        </p:txBody>
      </p:sp>
      <p:grpSp>
        <p:nvGrpSpPr>
          <p:cNvPr id="2050" name="Группа 1859"/>
          <p:cNvGrpSpPr>
            <a:grpSpLocks/>
          </p:cNvGrpSpPr>
          <p:nvPr/>
        </p:nvGrpSpPr>
        <p:grpSpPr bwMode="auto">
          <a:xfrm>
            <a:off x="2555875" y="1700213"/>
            <a:ext cx="3313113" cy="215900"/>
            <a:chOff x="1814" y="623"/>
            <a:chExt cx="5216" cy="340"/>
          </a:xfrm>
        </p:grpSpPr>
        <p:sp>
          <p:nvSpPr>
            <p:cNvPr id="1860" name="Line 208"/>
            <p:cNvSpPr>
              <a:spLocks noChangeShapeType="1"/>
            </p:cNvSpPr>
            <p:nvPr/>
          </p:nvSpPr>
          <p:spPr bwMode="auto">
            <a:xfrm>
              <a:off x="1944" y="800"/>
              <a:ext cx="575" cy="0"/>
            </a:xfrm>
            <a:prstGeom prst="line">
              <a:avLst/>
            </a:prstGeom>
            <a:noFill/>
            <a:ln w="6350">
              <a:solidFill>
                <a:srgbClr val="6FCCDD"/>
              </a:solidFill>
              <a:round/>
              <a:headEnd/>
              <a:tailEnd/>
            </a:ln>
          </p:spPr>
          <p:txBody>
            <a:bodyPr vert="horz" wrap="square" lIns="91440" tIns="45720" rIns="91440" bIns="45720" numCol="1" anchor="t" anchorCtr="0" compatLnSpc="1">
              <a:prstTxWarp prst="textNoShape">
                <a:avLst/>
              </a:prstTxWarp>
            </a:bodyPr>
            <a:lstStyle/>
            <a:p>
              <a:endParaRPr lang="ru-RU"/>
            </a:p>
          </p:txBody>
        </p:sp>
        <p:sp>
          <p:nvSpPr>
            <p:cNvPr id="1861" name="Freeform 209"/>
            <p:cNvSpPr>
              <a:spLocks/>
            </p:cNvSpPr>
            <p:nvPr/>
          </p:nvSpPr>
          <p:spPr bwMode="auto">
            <a:xfrm>
              <a:off x="1818" y="627"/>
              <a:ext cx="5206" cy="330"/>
            </a:xfrm>
            <a:custGeom>
              <a:avLst/>
              <a:gdLst>
                <a:gd name="T0" fmla="*/ 140 w 5206"/>
                <a:gd name="T1" fmla="*/ 628 h 330"/>
                <a:gd name="T2" fmla="*/ 59 w 5206"/>
                <a:gd name="T3" fmla="*/ 630 h 330"/>
                <a:gd name="T4" fmla="*/ 17 w 5206"/>
                <a:gd name="T5" fmla="*/ 645 h 330"/>
                <a:gd name="T6" fmla="*/ 2 w 5206"/>
                <a:gd name="T7" fmla="*/ 687 h 330"/>
                <a:gd name="T8" fmla="*/ 0 w 5206"/>
                <a:gd name="T9" fmla="*/ 768 h 330"/>
                <a:gd name="T10" fmla="*/ 0 w 5206"/>
                <a:gd name="T11" fmla="*/ 818 h 330"/>
                <a:gd name="T12" fmla="*/ 2 w 5206"/>
                <a:gd name="T13" fmla="*/ 899 h 330"/>
                <a:gd name="T14" fmla="*/ 17 w 5206"/>
                <a:gd name="T15" fmla="*/ 940 h 330"/>
                <a:gd name="T16" fmla="*/ 59 w 5206"/>
                <a:gd name="T17" fmla="*/ 955 h 330"/>
                <a:gd name="T18" fmla="*/ 140 w 5206"/>
                <a:gd name="T19" fmla="*/ 958 h 330"/>
                <a:gd name="T20" fmla="*/ 5066 w 5206"/>
                <a:gd name="T21" fmla="*/ 958 h 330"/>
                <a:gd name="T22" fmla="*/ 5147 w 5206"/>
                <a:gd name="T23" fmla="*/ 955 h 330"/>
                <a:gd name="T24" fmla="*/ 5188 w 5206"/>
                <a:gd name="T25" fmla="*/ 940 h 330"/>
                <a:gd name="T26" fmla="*/ 5203 w 5206"/>
                <a:gd name="T27" fmla="*/ 899 h 330"/>
                <a:gd name="T28" fmla="*/ 5206 w 5206"/>
                <a:gd name="T29" fmla="*/ 818 h 330"/>
                <a:gd name="T30" fmla="*/ 5206 w 5206"/>
                <a:gd name="T31" fmla="*/ 768 h 330"/>
                <a:gd name="T32" fmla="*/ 5203 w 5206"/>
                <a:gd name="T33" fmla="*/ 687 h 330"/>
                <a:gd name="T34" fmla="*/ 5188 w 5206"/>
                <a:gd name="T35" fmla="*/ 645 h 330"/>
                <a:gd name="T36" fmla="*/ 5147 w 5206"/>
                <a:gd name="T37" fmla="*/ 630 h 330"/>
                <a:gd name="T38" fmla="*/ 5066 w 5206"/>
                <a:gd name="T39" fmla="*/ 628 h 330"/>
                <a:gd name="T40" fmla="*/ 140 w 5206"/>
                <a:gd name="T41" fmla="*/ 628 h 330"/>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Lst>
              <a:ahLst/>
              <a:cxnLst>
                <a:cxn ang="T42">
                  <a:pos x="T0" y="T1"/>
                </a:cxn>
                <a:cxn ang="T43">
                  <a:pos x="T2" y="T3"/>
                </a:cxn>
                <a:cxn ang="T44">
                  <a:pos x="T4" y="T5"/>
                </a:cxn>
                <a:cxn ang="T45">
                  <a:pos x="T6" y="T7"/>
                </a:cxn>
                <a:cxn ang="T46">
                  <a:pos x="T8" y="T9"/>
                </a:cxn>
                <a:cxn ang="T47">
                  <a:pos x="T10" y="T11"/>
                </a:cxn>
                <a:cxn ang="T48">
                  <a:pos x="T12" y="T13"/>
                </a:cxn>
                <a:cxn ang="T49">
                  <a:pos x="T14" y="T15"/>
                </a:cxn>
                <a:cxn ang="T50">
                  <a:pos x="T16" y="T17"/>
                </a:cxn>
                <a:cxn ang="T51">
                  <a:pos x="T18" y="T19"/>
                </a:cxn>
                <a:cxn ang="T52">
                  <a:pos x="T20" y="T21"/>
                </a:cxn>
                <a:cxn ang="T53">
                  <a:pos x="T22" y="T23"/>
                </a:cxn>
                <a:cxn ang="T54">
                  <a:pos x="T24" y="T25"/>
                </a:cxn>
                <a:cxn ang="T55">
                  <a:pos x="T26" y="T27"/>
                </a:cxn>
                <a:cxn ang="T56">
                  <a:pos x="T28" y="T29"/>
                </a:cxn>
                <a:cxn ang="T57">
                  <a:pos x="T30" y="T31"/>
                </a:cxn>
                <a:cxn ang="T58">
                  <a:pos x="T32" y="T33"/>
                </a:cxn>
                <a:cxn ang="T59">
                  <a:pos x="T34" y="T35"/>
                </a:cxn>
                <a:cxn ang="T60">
                  <a:pos x="T36" y="T37"/>
                </a:cxn>
                <a:cxn ang="T61">
                  <a:pos x="T38" y="T39"/>
                </a:cxn>
                <a:cxn ang="T62">
                  <a:pos x="T40" y="T41"/>
                </a:cxn>
              </a:cxnLst>
              <a:rect l="0" t="0" r="r" b="b"/>
              <a:pathLst>
                <a:path w="5206" h="330">
                  <a:moveTo>
                    <a:pt x="140" y="0"/>
                  </a:moveTo>
                  <a:lnTo>
                    <a:pt x="59" y="2"/>
                  </a:lnTo>
                  <a:lnTo>
                    <a:pt x="17" y="17"/>
                  </a:lnTo>
                  <a:lnTo>
                    <a:pt x="2" y="59"/>
                  </a:lnTo>
                  <a:lnTo>
                    <a:pt x="0" y="140"/>
                  </a:lnTo>
                  <a:lnTo>
                    <a:pt x="0" y="190"/>
                  </a:lnTo>
                  <a:lnTo>
                    <a:pt x="2" y="271"/>
                  </a:lnTo>
                  <a:lnTo>
                    <a:pt x="17" y="312"/>
                  </a:lnTo>
                  <a:lnTo>
                    <a:pt x="59" y="327"/>
                  </a:lnTo>
                  <a:lnTo>
                    <a:pt x="140" y="330"/>
                  </a:lnTo>
                  <a:lnTo>
                    <a:pt x="5066" y="330"/>
                  </a:lnTo>
                  <a:lnTo>
                    <a:pt x="5147" y="327"/>
                  </a:lnTo>
                  <a:lnTo>
                    <a:pt x="5188" y="312"/>
                  </a:lnTo>
                  <a:lnTo>
                    <a:pt x="5203" y="271"/>
                  </a:lnTo>
                  <a:lnTo>
                    <a:pt x="5206" y="190"/>
                  </a:lnTo>
                  <a:lnTo>
                    <a:pt x="5206" y="140"/>
                  </a:lnTo>
                  <a:lnTo>
                    <a:pt x="5203" y="59"/>
                  </a:lnTo>
                  <a:lnTo>
                    <a:pt x="5188" y="17"/>
                  </a:lnTo>
                  <a:lnTo>
                    <a:pt x="5147" y="2"/>
                  </a:lnTo>
                  <a:lnTo>
                    <a:pt x="5066" y="0"/>
                  </a:lnTo>
                  <a:lnTo>
                    <a:pt x="140" y="0"/>
                  </a:lnTo>
                  <a:close/>
                </a:path>
              </a:pathLst>
            </a:custGeom>
            <a:noFill/>
            <a:ln w="6350">
              <a:solidFill>
                <a:srgbClr val="FEE6A0"/>
              </a:solidFill>
              <a:round/>
              <a:headEnd/>
              <a:tailEnd/>
            </a:ln>
          </p:spPr>
          <p:txBody>
            <a:bodyPr vert="horz" wrap="square" lIns="91440" tIns="45720" rIns="91440" bIns="45720" numCol="1" anchor="t" anchorCtr="0" compatLnSpc="1">
              <a:prstTxWarp prst="textNoShape">
                <a:avLst/>
              </a:prstTxWarp>
            </a:bodyPr>
            <a:lstStyle/>
            <a:p>
              <a:endParaRPr lang="ru-RU"/>
            </a:p>
          </p:txBody>
        </p:sp>
        <p:sp>
          <p:nvSpPr>
            <p:cNvPr id="1862" name="Text Box 210"/>
            <p:cNvSpPr txBox="1">
              <a:spLocks noChangeArrowheads="1"/>
            </p:cNvSpPr>
            <p:nvPr/>
          </p:nvSpPr>
          <p:spPr bwMode="auto">
            <a:xfrm>
              <a:off x="1986" y="695"/>
              <a:ext cx="511" cy="200"/>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0" marR="0" lvl="0" indent="0" algn="l" defTabSz="914400" rtl="0" eaLnBrk="1" fontAlgn="base" latinLnBrk="0" hangingPunct="1">
                <a:lnSpc>
                  <a:spcPct val="79000"/>
                </a:lnSpc>
                <a:spcBef>
                  <a:spcPct val="0"/>
                </a:spcBef>
                <a:spcAft>
                  <a:spcPts val="1000"/>
                </a:spcAft>
                <a:buClrTx/>
                <a:buSzTx/>
                <a:buFontTx/>
                <a:buNone/>
                <a:tabLst/>
              </a:pPr>
              <a:r>
                <a:rPr kumimoji="0" lang="ru-RU" sz="1000" b="1" i="0" u="none" strike="noStrike" cap="none" normalizeH="0" baseline="0" smtClean="0">
                  <a:ln>
                    <a:noFill/>
                  </a:ln>
                  <a:solidFill>
                    <a:srgbClr val="010202"/>
                  </a:solidFill>
                  <a:effectLst/>
                  <a:latin typeface="Yu Gothic UI Semibold" charset="-128"/>
                  <a:cs typeface="Arial" pitchFamily="34" charset="0"/>
                </a:rPr>
                <a:t>come</a:t>
              </a: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sp>
          <p:nvSpPr>
            <p:cNvPr id="1863" name="Text Box 211"/>
            <p:cNvSpPr txBox="1">
              <a:spLocks noChangeArrowheads="1"/>
            </p:cNvSpPr>
            <p:nvPr/>
          </p:nvSpPr>
          <p:spPr bwMode="auto">
            <a:xfrm>
              <a:off x="2939" y="695"/>
              <a:ext cx="420" cy="200"/>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0" marR="0" lvl="0" indent="0" algn="l" defTabSz="914400" rtl="0" eaLnBrk="1" fontAlgn="base" latinLnBrk="0" hangingPunct="1">
                <a:lnSpc>
                  <a:spcPct val="79000"/>
                </a:lnSpc>
                <a:spcBef>
                  <a:spcPct val="0"/>
                </a:spcBef>
                <a:spcAft>
                  <a:spcPts val="1000"/>
                </a:spcAft>
                <a:buClrTx/>
                <a:buSzTx/>
                <a:buFontTx/>
                <a:buNone/>
                <a:tabLst/>
              </a:pPr>
              <a:r>
                <a:rPr kumimoji="0" lang="ru-RU" sz="1000" b="1" i="0" u="none" strike="noStrike" cap="none" normalizeH="0" baseline="0" smtClean="0">
                  <a:ln>
                    <a:noFill/>
                  </a:ln>
                  <a:solidFill>
                    <a:srgbClr val="010202"/>
                  </a:solidFill>
                  <a:effectLst/>
                  <a:latin typeface="Yu Gothic UI Semibold" charset="-128"/>
                  <a:cs typeface="Arial" pitchFamily="34" charset="0"/>
                </a:rPr>
                <a:t>lend</a:t>
              </a: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sp>
          <p:nvSpPr>
            <p:cNvPr id="1864" name="Text Box 212"/>
            <p:cNvSpPr txBox="1">
              <a:spLocks noChangeArrowheads="1"/>
            </p:cNvSpPr>
            <p:nvPr/>
          </p:nvSpPr>
          <p:spPr bwMode="auto">
            <a:xfrm>
              <a:off x="3758" y="695"/>
              <a:ext cx="611" cy="200"/>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0" marR="0" lvl="0" indent="0" algn="l" defTabSz="914400" rtl="0" eaLnBrk="1" fontAlgn="base" latinLnBrk="0" hangingPunct="1">
                <a:lnSpc>
                  <a:spcPct val="79000"/>
                </a:lnSpc>
                <a:spcBef>
                  <a:spcPct val="0"/>
                </a:spcBef>
                <a:spcAft>
                  <a:spcPts val="1000"/>
                </a:spcAft>
                <a:buClrTx/>
                <a:buSzTx/>
                <a:buFontTx/>
                <a:buNone/>
                <a:tabLst/>
              </a:pPr>
              <a:r>
                <a:rPr kumimoji="0" lang="ru-RU" sz="1000" b="1" i="0" u="none" strike="noStrike" cap="none" normalizeH="0" baseline="0" smtClean="0">
                  <a:ln>
                    <a:noFill/>
                  </a:ln>
                  <a:solidFill>
                    <a:srgbClr val="010202"/>
                  </a:solidFill>
                  <a:effectLst/>
                  <a:latin typeface="Yu Gothic UI Semibold" charset="-128"/>
                  <a:cs typeface="Arial" pitchFamily="34" charset="0"/>
                </a:rPr>
                <a:t>repeat</a:t>
              </a: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sp>
          <p:nvSpPr>
            <p:cNvPr id="1865" name="Text Box 213"/>
            <p:cNvSpPr txBox="1">
              <a:spLocks noChangeArrowheads="1"/>
            </p:cNvSpPr>
            <p:nvPr/>
          </p:nvSpPr>
          <p:spPr bwMode="auto">
            <a:xfrm>
              <a:off x="4769" y="695"/>
              <a:ext cx="499" cy="200"/>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0" marR="0" lvl="0" indent="0" algn="l" defTabSz="914400" rtl="0" eaLnBrk="1" fontAlgn="base" latinLnBrk="0" hangingPunct="1">
                <a:lnSpc>
                  <a:spcPct val="79000"/>
                </a:lnSpc>
                <a:spcBef>
                  <a:spcPct val="0"/>
                </a:spcBef>
                <a:spcAft>
                  <a:spcPts val="1000"/>
                </a:spcAft>
                <a:buClrTx/>
                <a:buSzTx/>
                <a:buFontTx/>
                <a:buNone/>
                <a:tabLst/>
              </a:pPr>
              <a:r>
                <a:rPr kumimoji="0" lang="ru-RU" sz="1000" b="1" i="0" u="none" strike="noStrike" cap="none" normalizeH="0" baseline="0" smtClean="0">
                  <a:ln>
                    <a:noFill/>
                  </a:ln>
                  <a:solidFill>
                    <a:srgbClr val="010202"/>
                  </a:solidFill>
                  <a:effectLst/>
                  <a:latin typeface="Yu Gothic UI Semibold" charset="-128"/>
                  <a:cs typeface="Arial" pitchFamily="34" charset="0"/>
                </a:rPr>
                <a:t>show</a:t>
              </a: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sp>
          <p:nvSpPr>
            <p:cNvPr id="1866" name="Text Box 214"/>
            <p:cNvSpPr txBox="1">
              <a:spLocks noChangeArrowheads="1"/>
            </p:cNvSpPr>
            <p:nvPr/>
          </p:nvSpPr>
          <p:spPr bwMode="auto">
            <a:xfrm>
              <a:off x="5667" y="695"/>
              <a:ext cx="421" cy="200"/>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0" marR="0" lvl="0" indent="0" algn="l" defTabSz="914400" rtl="0" eaLnBrk="1" fontAlgn="base" latinLnBrk="0" hangingPunct="1">
                <a:lnSpc>
                  <a:spcPct val="79000"/>
                </a:lnSpc>
                <a:spcBef>
                  <a:spcPct val="0"/>
                </a:spcBef>
                <a:spcAft>
                  <a:spcPts val="1000"/>
                </a:spcAft>
                <a:buClrTx/>
                <a:buSzTx/>
                <a:buFontTx/>
                <a:buNone/>
                <a:tabLst/>
              </a:pPr>
              <a:r>
                <a:rPr kumimoji="0" lang="ru-RU" sz="1000" b="1" i="0" u="none" strike="noStrike" cap="none" normalizeH="0" baseline="0" smtClean="0">
                  <a:ln>
                    <a:noFill/>
                  </a:ln>
                  <a:solidFill>
                    <a:srgbClr val="010202"/>
                  </a:solidFill>
                  <a:effectLst/>
                  <a:latin typeface="Yu Gothic UI Semibold" charset="-128"/>
                  <a:cs typeface="Arial" pitchFamily="34" charset="0"/>
                </a:rPr>
                <a:t>shut</a:t>
              </a: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sp>
          <p:nvSpPr>
            <p:cNvPr id="1867" name="Text Box 215"/>
            <p:cNvSpPr txBox="1">
              <a:spLocks noChangeArrowheads="1"/>
            </p:cNvSpPr>
            <p:nvPr/>
          </p:nvSpPr>
          <p:spPr bwMode="auto">
            <a:xfrm>
              <a:off x="6488" y="695"/>
              <a:ext cx="416" cy="200"/>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0" marR="0" lvl="0" indent="0" algn="l" defTabSz="914400" rtl="0" eaLnBrk="1" fontAlgn="base" latinLnBrk="0" hangingPunct="1">
                <a:lnSpc>
                  <a:spcPct val="79000"/>
                </a:lnSpc>
                <a:spcBef>
                  <a:spcPct val="0"/>
                </a:spcBef>
                <a:spcAft>
                  <a:spcPts val="1000"/>
                </a:spcAft>
                <a:buClrTx/>
                <a:buSzTx/>
                <a:buFontTx/>
                <a:buNone/>
                <a:tabLst/>
              </a:pPr>
              <a:r>
                <a:rPr kumimoji="0" lang="ru-RU" sz="1000" b="1" i="0" u="none" strike="noStrike" cap="none" normalizeH="0" baseline="0" smtClean="0">
                  <a:ln>
                    <a:noFill/>
                  </a:ln>
                  <a:solidFill>
                    <a:srgbClr val="010202"/>
                  </a:solidFill>
                  <a:effectLst/>
                  <a:latin typeface="Yu Gothic UI Semibold" charset="-128"/>
                  <a:cs typeface="Arial" pitchFamily="34" charset="0"/>
                </a:rPr>
                <a:t>wait</a:t>
              </a: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gr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одержимое 1"/>
          <p:cNvSpPr>
            <a:spLocks noGrp="1"/>
          </p:cNvSpPr>
          <p:nvPr>
            <p:ph idx="1"/>
          </p:nvPr>
        </p:nvSpPr>
        <p:spPr/>
        <p:txBody>
          <a:bodyPr>
            <a:normAutofit fontScale="55000" lnSpcReduction="20000"/>
          </a:bodyPr>
          <a:lstStyle/>
          <a:p>
            <a:pPr lvl="0"/>
            <a:r>
              <a:rPr lang="en-US" dirty="0" smtClean="0"/>
              <a:t>My father said I could use his car. My father allowed</a:t>
            </a:r>
            <a:r>
              <a:rPr lang="en-US" u="dotted" dirty="0" smtClean="0"/>
              <a:t> me to use his car.                          .</a:t>
            </a:r>
            <a:endParaRPr lang="ru-RU" dirty="0" smtClean="0"/>
          </a:p>
          <a:p>
            <a:pPr lvl="0"/>
            <a:r>
              <a:rPr lang="en-US" dirty="0" smtClean="0"/>
              <a:t>I was surprised that it rained. </a:t>
            </a:r>
            <a:r>
              <a:rPr lang="ru-RU" dirty="0" smtClean="0"/>
              <a:t>I </a:t>
            </a:r>
            <a:r>
              <a:rPr lang="ru-RU" dirty="0" err="1" smtClean="0"/>
              <a:t>didn’t</a:t>
            </a:r>
            <a:r>
              <a:rPr lang="ru-RU" dirty="0" smtClean="0"/>
              <a:t> </a:t>
            </a:r>
            <a:r>
              <a:rPr lang="ru-RU" dirty="0" err="1" smtClean="0"/>
              <a:t>expect</a:t>
            </a:r>
            <a:r>
              <a:rPr lang="ru-RU" dirty="0" smtClean="0"/>
              <a:t> </a:t>
            </a:r>
            <a:r>
              <a:rPr lang="en-US" u="dotted" dirty="0" smtClean="0"/>
              <a:t>                                                   </a:t>
            </a:r>
            <a:r>
              <a:rPr lang="uk-UA" dirty="0" smtClean="0"/>
              <a:t>.</a:t>
            </a:r>
            <a:endParaRPr lang="ru-RU" dirty="0" smtClean="0"/>
          </a:p>
          <a:p>
            <a:pPr lvl="0"/>
            <a:r>
              <a:rPr lang="en-US" dirty="0" smtClean="0"/>
              <a:t>Don’t stop him doing what he wants. Let</a:t>
            </a:r>
            <a:r>
              <a:rPr lang="en-US" u="dotted" dirty="0" smtClean="0"/>
              <a:t>                                                       </a:t>
            </a:r>
            <a:r>
              <a:rPr lang="uk-UA" u="dotted" dirty="0" smtClean="0"/>
              <a:t>.</a:t>
            </a:r>
            <a:endParaRPr lang="ru-RU" dirty="0" smtClean="0"/>
          </a:p>
          <a:p>
            <a:pPr lvl="0"/>
            <a:r>
              <a:rPr lang="en-US" dirty="0" smtClean="0"/>
              <a:t>Tom looks older when he wears glasses. Tom’s glasses make</a:t>
            </a:r>
            <a:r>
              <a:rPr lang="en-US" u="dotted" dirty="0" smtClean="0"/>
              <a:t>                                      </a:t>
            </a:r>
            <a:r>
              <a:rPr lang="uk-UA" u="dotted" dirty="0" smtClean="0"/>
              <a:t>.</a:t>
            </a:r>
            <a:endParaRPr lang="ru-RU" dirty="0" smtClean="0"/>
          </a:p>
          <a:p>
            <a:pPr lvl="0"/>
            <a:r>
              <a:rPr lang="en-US" dirty="0" smtClean="0"/>
              <a:t>I think you should know the truth. I want</a:t>
            </a:r>
            <a:r>
              <a:rPr lang="en-US" u="dotted" dirty="0" smtClean="0"/>
              <a:t>                                                        </a:t>
            </a:r>
            <a:r>
              <a:rPr lang="uk-UA" u="dotted" dirty="0" smtClean="0"/>
              <a:t>.</a:t>
            </a:r>
            <a:endParaRPr lang="ru-RU" dirty="0" smtClean="0"/>
          </a:p>
          <a:p>
            <a:pPr lvl="0"/>
            <a:r>
              <a:rPr lang="en-US" dirty="0" smtClean="0"/>
              <a:t>At first I didn’t want to apply for the Sarah persuaded </a:t>
            </a:r>
            <a:r>
              <a:rPr lang="en-US" u="dotted" dirty="0" smtClean="0"/>
              <a:t>                                           </a:t>
            </a:r>
            <a:r>
              <a:rPr lang="uk-UA" u="dotted" dirty="0" smtClean="0"/>
              <a:t>.</a:t>
            </a:r>
            <a:endParaRPr lang="ru-RU" dirty="0" smtClean="0"/>
          </a:p>
          <a:p>
            <a:r>
              <a:rPr lang="en-US" u="dotted" dirty="0" smtClean="0"/>
              <a:t> </a:t>
            </a:r>
            <a:r>
              <a:rPr lang="en-US" dirty="0" smtClean="0"/>
              <a:t>job, but Sarah persuaded me</a:t>
            </a:r>
            <a:r>
              <a:rPr lang="uk-UA" dirty="0" smtClean="0"/>
              <a:t>.</a:t>
            </a:r>
            <a:r>
              <a:rPr lang="en-US" u="dotted" dirty="0" smtClean="0"/>
              <a:t>                                                                   </a:t>
            </a:r>
            <a:r>
              <a:rPr lang="en-US" dirty="0" smtClean="0"/>
              <a:t>.</a:t>
            </a:r>
            <a:endParaRPr lang="ru-RU" dirty="0" smtClean="0"/>
          </a:p>
          <a:p>
            <a:pPr lvl="0"/>
            <a:r>
              <a:rPr lang="en-US" dirty="0" smtClean="0"/>
              <a:t>My lawyer said I shouldn’t say My lawyer advised</a:t>
            </a:r>
            <a:r>
              <a:rPr lang="en-US" u="dotted" dirty="0" smtClean="0"/>
              <a:t>                                               .</a:t>
            </a:r>
            <a:endParaRPr lang="ru-RU" dirty="0" smtClean="0"/>
          </a:p>
          <a:p>
            <a:r>
              <a:rPr lang="en-US" dirty="0" smtClean="0"/>
              <a:t>anything to the police. </a:t>
            </a:r>
            <a:r>
              <a:rPr lang="en-US" u="dotted" dirty="0" smtClean="0"/>
              <a:t>                                                                        </a:t>
            </a:r>
            <a:r>
              <a:rPr lang="uk-UA" dirty="0" smtClean="0"/>
              <a:t>.</a:t>
            </a:r>
            <a:endParaRPr lang="ru-RU" dirty="0" smtClean="0"/>
          </a:p>
          <a:p>
            <a:pPr lvl="0"/>
            <a:r>
              <a:rPr lang="en-US" dirty="0" smtClean="0"/>
              <a:t>I was told that I shouldn’t believe I was warned </a:t>
            </a:r>
            <a:r>
              <a:rPr lang="en-US" u="dotted" dirty="0" smtClean="0"/>
              <a:t>                                                 </a:t>
            </a:r>
            <a:r>
              <a:rPr lang="uk-UA" dirty="0" smtClean="0"/>
              <a:t>.</a:t>
            </a:r>
            <a:endParaRPr lang="ru-RU" dirty="0" smtClean="0"/>
          </a:p>
          <a:p>
            <a:r>
              <a:rPr lang="en-US" dirty="0" smtClean="0"/>
              <a:t>everything he says.</a:t>
            </a:r>
            <a:r>
              <a:rPr lang="en-US" u="dotted" dirty="0" smtClean="0"/>
              <a:t>                                                                            </a:t>
            </a:r>
            <a:r>
              <a:rPr lang="uk-UA" dirty="0" smtClean="0"/>
              <a:t>.</a:t>
            </a:r>
            <a:endParaRPr lang="ru-RU" dirty="0" smtClean="0"/>
          </a:p>
          <a:p>
            <a:pPr lvl="0"/>
            <a:r>
              <a:rPr lang="en-US" dirty="0" smtClean="0"/>
              <a:t>If you’ve got a car, you are able to get Having a car enables </a:t>
            </a:r>
            <a:r>
              <a:rPr lang="en-US" u="dotted" dirty="0" smtClean="0"/>
              <a:t>                                      </a:t>
            </a:r>
            <a:r>
              <a:rPr lang="uk-UA" dirty="0" smtClean="0"/>
              <a:t>.</a:t>
            </a:r>
            <a:endParaRPr lang="ru-RU" dirty="0" smtClean="0"/>
          </a:p>
          <a:p>
            <a:r>
              <a:rPr lang="en-US" dirty="0" smtClean="0"/>
              <a:t>around more easily.</a:t>
            </a:r>
            <a:r>
              <a:rPr lang="en-US" u="dotted" dirty="0" smtClean="0"/>
              <a:t>                                                                           </a:t>
            </a:r>
            <a:r>
              <a:rPr lang="en-US" dirty="0" smtClean="0"/>
              <a:t>.</a:t>
            </a:r>
            <a:endParaRPr lang="ru-RU" dirty="0" smtClean="0"/>
          </a:p>
          <a:p>
            <a:endParaRPr lang="ru-RU" dirty="0"/>
          </a:p>
        </p:txBody>
      </p:sp>
      <p:sp>
        <p:nvSpPr>
          <p:cNvPr id="3" name="Заголовок 2"/>
          <p:cNvSpPr>
            <a:spLocks noGrp="1"/>
          </p:cNvSpPr>
          <p:nvPr>
            <p:ph type="title"/>
          </p:nvPr>
        </p:nvSpPr>
        <p:spPr/>
        <p:txBody>
          <a:bodyPr>
            <a:normAutofit fontScale="90000"/>
          </a:bodyPr>
          <a:lstStyle/>
          <a:p>
            <a:r>
              <a:rPr lang="en-US" sz="2700" dirty="0" smtClean="0"/>
              <a:t>Complete the second sentence so that the meaning is similar to the first sentence.</a:t>
            </a:r>
            <a:r>
              <a:rPr lang="ru-RU" dirty="0" smtClean="0"/>
              <a:t/>
            </a:r>
            <a:br>
              <a:rPr lang="ru-RU" dirty="0" smtClean="0"/>
            </a:br>
            <a:endParaRPr lang="ru-RU"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одержимое 1"/>
          <p:cNvSpPr>
            <a:spLocks noGrp="1"/>
          </p:cNvSpPr>
          <p:nvPr>
            <p:ph idx="1"/>
          </p:nvPr>
        </p:nvSpPr>
        <p:spPr/>
        <p:txBody>
          <a:bodyPr>
            <a:normAutofit fontScale="70000" lnSpcReduction="20000"/>
          </a:bodyPr>
          <a:lstStyle/>
          <a:p>
            <a:pPr lvl="0"/>
            <a:r>
              <a:rPr lang="en-US" dirty="0" smtClean="0"/>
              <a:t>You aren’t allowed</a:t>
            </a:r>
            <a:r>
              <a:rPr lang="en-US" strike="sngStrike" dirty="0" smtClean="0"/>
              <a:t> </a:t>
            </a:r>
            <a:r>
              <a:rPr lang="en-US" u="sng" strike="sngStrike" dirty="0" smtClean="0"/>
              <a:t>take </a:t>
            </a:r>
            <a:r>
              <a:rPr lang="en-US" u="sng" dirty="0" smtClean="0"/>
              <a:t>/ to take</a:t>
            </a:r>
            <a:r>
              <a:rPr lang="en-US" dirty="0" smtClean="0"/>
              <a:t> pictures here. </a:t>
            </a:r>
            <a:r>
              <a:rPr lang="ru-RU" dirty="0" smtClean="0"/>
              <a:t>(</a:t>
            </a:r>
            <a:r>
              <a:rPr lang="ru-RU" u="sng" dirty="0" err="1" smtClean="0"/>
              <a:t>to</a:t>
            </a:r>
            <a:r>
              <a:rPr lang="ru-RU" u="sng" dirty="0" smtClean="0"/>
              <a:t> </a:t>
            </a:r>
            <a:r>
              <a:rPr lang="ru-RU" u="sng" dirty="0" err="1" smtClean="0"/>
              <a:t>take</a:t>
            </a:r>
            <a:r>
              <a:rPr lang="ru-RU" dirty="0" smtClean="0"/>
              <a:t> </a:t>
            </a:r>
            <a:r>
              <a:rPr lang="ru-RU" i="1" dirty="0" err="1" smtClean="0"/>
              <a:t>is</a:t>
            </a:r>
            <a:r>
              <a:rPr lang="ru-RU" i="1" dirty="0" smtClean="0"/>
              <a:t> </a:t>
            </a:r>
            <a:r>
              <a:rPr lang="ru-RU" i="1" dirty="0" err="1" smtClean="0"/>
              <a:t>correct</a:t>
            </a:r>
            <a:r>
              <a:rPr lang="ru-RU" dirty="0" smtClean="0"/>
              <a:t>)</a:t>
            </a:r>
          </a:p>
          <a:p>
            <a:pPr lvl="0"/>
            <a:r>
              <a:rPr lang="en-US" dirty="0" smtClean="0"/>
              <a:t>I’m in a difficult position. What do you advise me </a:t>
            </a:r>
            <a:r>
              <a:rPr lang="en-US" u="sng" dirty="0" smtClean="0"/>
              <a:t>do / to do</a:t>
            </a:r>
            <a:r>
              <a:rPr lang="en-US" dirty="0" smtClean="0"/>
              <a:t>?</a:t>
            </a:r>
            <a:endParaRPr lang="ru-RU" dirty="0" smtClean="0"/>
          </a:p>
          <a:p>
            <a:pPr lvl="0"/>
            <a:r>
              <a:rPr lang="en-US" dirty="0" smtClean="0"/>
              <a:t>The film was very sad. It made me </a:t>
            </a:r>
            <a:r>
              <a:rPr lang="en-US" u="sng" dirty="0" smtClean="0"/>
              <a:t>cry / to cry</a:t>
            </a:r>
            <a:r>
              <a:rPr lang="en-US" dirty="0" smtClean="0"/>
              <a:t>.</a:t>
            </a:r>
            <a:endParaRPr lang="ru-RU" dirty="0" smtClean="0"/>
          </a:p>
          <a:p>
            <a:pPr lvl="0"/>
            <a:r>
              <a:rPr lang="en-US" dirty="0" smtClean="0"/>
              <a:t>Lisa’s parents always encouraged her </a:t>
            </a:r>
            <a:r>
              <a:rPr lang="en-US" u="sng" dirty="0" smtClean="0"/>
              <a:t>study / to study</a:t>
            </a:r>
            <a:r>
              <a:rPr lang="en-US" dirty="0" smtClean="0"/>
              <a:t> hard at school.</a:t>
            </a:r>
            <a:endParaRPr lang="ru-RU" dirty="0" smtClean="0"/>
          </a:p>
          <a:p>
            <a:pPr lvl="0"/>
            <a:r>
              <a:rPr lang="en-US" dirty="0" smtClean="0"/>
              <a:t>Please don’t interrupt me. Let me </a:t>
            </a:r>
            <a:r>
              <a:rPr lang="en-US" u="sng" dirty="0" smtClean="0"/>
              <a:t>finish / to finish</a:t>
            </a:r>
            <a:r>
              <a:rPr lang="en-US" dirty="0" smtClean="0"/>
              <a:t>.</a:t>
            </a:r>
            <a:endParaRPr lang="ru-RU" dirty="0" smtClean="0"/>
          </a:p>
          <a:p>
            <a:pPr lvl="0"/>
            <a:r>
              <a:rPr lang="en-US" dirty="0" smtClean="0"/>
              <a:t>You can’t make people </a:t>
            </a:r>
            <a:r>
              <a:rPr lang="en-US" u="sng" dirty="0" smtClean="0"/>
              <a:t>do / to do</a:t>
            </a:r>
            <a:r>
              <a:rPr lang="en-US" dirty="0" smtClean="0"/>
              <a:t> things they don’t want to do.</a:t>
            </a:r>
            <a:endParaRPr lang="ru-RU" dirty="0" smtClean="0"/>
          </a:p>
          <a:p>
            <a:pPr lvl="0"/>
            <a:r>
              <a:rPr lang="en-US" dirty="0" smtClean="0"/>
              <a:t>You can’t force people </a:t>
            </a:r>
            <a:r>
              <a:rPr lang="en-US" u="sng" dirty="0" smtClean="0"/>
              <a:t>do / to do</a:t>
            </a:r>
            <a:r>
              <a:rPr lang="en-US" dirty="0" smtClean="0"/>
              <a:t> things they don’t want to do.</a:t>
            </a:r>
            <a:endParaRPr lang="ru-RU" dirty="0" smtClean="0"/>
          </a:p>
          <a:p>
            <a:pPr lvl="0"/>
            <a:r>
              <a:rPr lang="en-US" dirty="0" smtClean="0"/>
              <a:t>Sarah won’t let me </a:t>
            </a:r>
            <a:r>
              <a:rPr lang="en-US" u="sng" dirty="0" smtClean="0"/>
              <a:t>drive / to drive</a:t>
            </a:r>
            <a:r>
              <a:rPr lang="en-US" dirty="0" smtClean="0"/>
              <a:t> her car. </a:t>
            </a:r>
            <a:r>
              <a:rPr lang="ru-RU" dirty="0" err="1" smtClean="0"/>
              <a:t>She</a:t>
            </a:r>
            <a:r>
              <a:rPr lang="ru-RU" dirty="0" smtClean="0"/>
              <a:t> </a:t>
            </a:r>
            <a:r>
              <a:rPr lang="ru-RU" dirty="0" err="1" smtClean="0"/>
              <a:t>doesn’t</a:t>
            </a:r>
            <a:r>
              <a:rPr lang="ru-RU" dirty="0" smtClean="0"/>
              <a:t> </a:t>
            </a:r>
            <a:r>
              <a:rPr lang="ru-RU" dirty="0" err="1" smtClean="0"/>
              <a:t>trust</a:t>
            </a:r>
            <a:r>
              <a:rPr lang="ru-RU" dirty="0" smtClean="0"/>
              <a:t> </a:t>
            </a:r>
            <a:r>
              <a:rPr lang="ru-RU" dirty="0" err="1" smtClean="0"/>
              <a:t>me</a:t>
            </a:r>
            <a:r>
              <a:rPr lang="ru-RU" dirty="0" smtClean="0"/>
              <a:t>.</a:t>
            </a:r>
          </a:p>
          <a:p>
            <a:pPr lvl="0"/>
            <a:r>
              <a:rPr lang="en-US" dirty="0" smtClean="0"/>
              <a:t>Why did you change your decision? What made you </a:t>
            </a:r>
            <a:r>
              <a:rPr lang="en-US" u="sng" dirty="0" smtClean="0"/>
              <a:t>change / to change</a:t>
            </a:r>
            <a:r>
              <a:rPr lang="en-US" dirty="0" smtClean="0"/>
              <a:t> your mind?</a:t>
            </a:r>
            <a:endParaRPr lang="ru-RU" dirty="0" smtClean="0"/>
          </a:p>
          <a:p>
            <a:pPr lvl="0"/>
            <a:r>
              <a:rPr lang="en-US" dirty="0" smtClean="0"/>
              <a:t>If you enter a country with a tourist visa, you are not allowed </a:t>
            </a:r>
            <a:r>
              <a:rPr lang="en-US" u="sng" dirty="0" smtClean="0"/>
              <a:t>work / to work</a:t>
            </a:r>
            <a:r>
              <a:rPr lang="en-US" dirty="0" smtClean="0"/>
              <a:t> there.</a:t>
            </a:r>
            <a:endParaRPr lang="ru-RU" dirty="0" smtClean="0"/>
          </a:p>
          <a:p>
            <a:r>
              <a:rPr lang="en-US" dirty="0" smtClean="0"/>
              <a:t> </a:t>
            </a:r>
            <a:endParaRPr lang="ru-RU" smtClean="0"/>
          </a:p>
          <a:p>
            <a:endParaRPr lang="ru-RU"/>
          </a:p>
        </p:txBody>
      </p:sp>
      <p:sp>
        <p:nvSpPr>
          <p:cNvPr id="3" name="Заголовок 2"/>
          <p:cNvSpPr>
            <a:spLocks noGrp="1"/>
          </p:cNvSpPr>
          <p:nvPr>
            <p:ph type="title"/>
          </p:nvPr>
        </p:nvSpPr>
        <p:spPr/>
        <p:txBody>
          <a:bodyPr/>
          <a:lstStyle/>
          <a:p>
            <a:r>
              <a:rPr lang="en-US" dirty="0" smtClean="0"/>
              <a:t>Which is right?</a:t>
            </a:r>
            <a:endParaRPr lang="ru-RU"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Заголовок 2"/>
          <p:cNvSpPr>
            <a:spLocks noGrp="1"/>
          </p:cNvSpPr>
          <p:nvPr>
            <p:ph type="title"/>
          </p:nvPr>
        </p:nvSpPr>
        <p:spPr/>
        <p:txBody>
          <a:bodyPr/>
          <a:lstStyle/>
          <a:p>
            <a:endParaRPr lang="ru-RU"/>
          </a:p>
        </p:txBody>
      </p:sp>
      <p:pic>
        <p:nvPicPr>
          <p:cNvPr id="1026" name="Picture 2" descr="C:\Users\User\Desktop\unnamed.jpg"/>
          <p:cNvPicPr>
            <a:picLocks noGrp="1" noChangeAspect="1" noChangeArrowheads="1"/>
          </p:cNvPicPr>
          <p:nvPr>
            <p:ph idx="1"/>
          </p:nvPr>
        </p:nvPicPr>
        <p:blipFill>
          <a:blip r:embed="rId2" cstate="print"/>
          <a:srcRect/>
          <a:stretch>
            <a:fillRect/>
          </a:stretch>
        </p:blipFill>
        <p:spPr bwMode="auto">
          <a:xfrm>
            <a:off x="2133600" y="2129631"/>
            <a:ext cx="4876800" cy="3228975"/>
          </a:xfrm>
          <a:prstGeom prst="rect">
            <a:avLst/>
          </a:prstGeom>
          <a:noFill/>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одержимое 1"/>
          <p:cNvSpPr>
            <a:spLocks noGrp="1"/>
          </p:cNvSpPr>
          <p:nvPr>
            <p:ph idx="1"/>
          </p:nvPr>
        </p:nvSpPr>
        <p:spPr/>
        <p:txBody>
          <a:bodyPr>
            <a:normAutofit fontScale="92500" lnSpcReduction="10000"/>
          </a:bodyPr>
          <a:lstStyle/>
          <a:p>
            <a:r>
              <a:rPr lang="en-US" dirty="0" smtClean="0"/>
              <a:t>Objectives: 	</a:t>
            </a:r>
            <a:endParaRPr lang="ru-RU" dirty="0" smtClean="0"/>
          </a:p>
          <a:p>
            <a:r>
              <a:rPr lang="en-US" dirty="0" smtClean="0"/>
              <a:t>-	to learn new vocabulary;</a:t>
            </a:r>
            <a:endParaRPr lang="ru-RU" dirty="0" smtClean="0"/>
          </a:p>
          <a:p>
            <a:r>
              <a:rPr lang="en-US" dirty="0" smtClean="0"/>
              <a:t>   -  to practice grammar structures;</a:t>
            </a:r>
            <a:endParaRPr lang="ru-RU" dirty="0" smtClean="0"/>
          </a:p>
          <a:p>
            <a:r>
              <a:rPr lang="en-US" dirty="0" smtClean="0"/>
              <a:t>-	to enable </a:t>
            </a:r>
            <a:r>
              <a:rPr lang="en-US" dirty="0" err="1" smtClean="0"/>
              <a:t>st’s</a:t>
            </a:r>
            <a:r>
              <a:rPr lang="en-US" dirty="0" smtClean="0"/>
              <a:t> to talk and write on the topic;</a:t>
            </a:r>
            <a:endParaRPr lang="ru-RU" dirty="0" smtClean="0"/>
          </a:p>
          <a:p>
            <a:r>
              <a:rPr lang="en-US" dirty="0" smtClean="0"/>
              <a:t>-	to </a:t>
            </a:r>
            <a:r>
              <a:rPr lang="en-US" dirty="0" err="1" smtClean="0"/>
              <a:t>instil</a:t>
            </a:r>
            <a:r>
              <a:rPr lang="en-US" dirty="0" smtClean="0"/>
              <a:t> the idea that learning languages is necessary and essential;</a:t>
            </a:r>
            <a:endParaRPr lang="ru-RU" dirty="0" smtClean="0"/>
          </a:p>
          <a:p>
            <a:r>
              <a:rPr lang="en-US" dirty="0" smtClean="0"/>
              <a:t>-	to encourage </a:t>
            </a:r>
            <a:r>
              <a:rPr lang="en-US" dirty="0" err="1" smtClean="0"/>
              <a:t>st’s</a:t>
            </a:r>
            <a:r>
              <a:rPr lang="en-US" dirty="0" smtClean="0"/>
              <a:t> to go on learning English at the next level;</a:t>
            </a:r>
            <a:endParaRPr lang="ru-RU" dirty="0" smtClean="0"/>
          </a:p>
          <a:p>
            <a:r>
              <a:rPr lang="en-US" dirty="0" smtClean="0"/>
              <a:t>-	to lay the foundations for future study in terms to basic structures, lexis, language functions and basic study</a:t>
            </a:r>
            <a:endParaRPr lang="ru-RU" dirty="0" smtClean="0"/>
          </a:p>
          <a:p>
            <a:endParaRPr lang="ru-RU" dirty="0"/>
          </a:p>
        </p:txBody>
      </p:sp>
      <p:sp>
        <p:nvSpPr>
          <p:cNvPr id="3" name="Заголовок 2"/>
          <p:cNvSpPr>
            <a:spLocks noGrp="1"/>
          </p:cNvSpPr>
          <p:nvPr>
            <p:ph type="title"/>
          </p:nvPr>
        </p:nvSpPr>
        <p:spPr/>
        <p:txBody>
          <a:bodyPr/>
          <a:lstStyle/>
          <a:p>
            <a:endParaRPr lang="ru-RU"/>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одержимое 1"/>
          <p:cNvSpPr>
            <a:spLocks noGrp="1"/>
          </p:cNvSpPr>
          <p:nvPr>
            <p:ph idx="1"/>
          </p:nvPr>
        </p:nvSpPr>
        <p:spPr/>
        <p:txBody>
          <a:bodyPr/>
          <a:lstStyle/>
          <a:p>
            <a:pPr algn="ctr"/>
            <a:r>
              <a:rPr lang="ru-RU" b="1" dirty="0" err="1" smtClean="0"/>
              <a:t>Хід</a:t>
            </a:r>
            <a:r>
              <a:rPr lang="ru-RU" b="1" dirty="0" smtClean="0"/>
              <a:t> </a:t>
            </a:r>
            <a:r>
              <a:rPr lang="ru-RU" b="1" dirty="0" err="1" smtClean="0"/>
              <a:t>заняття</a:t>
            </a:r>
            <a:r>
              <a:rPr lang="ru-RU" b="1" dirty="0" smtClean="0"/>
              <a:t> </a:t>
            </a:r>
            <a:r>
              <a:rPr lang="en-US" b="1" dirty="0" smtClean="0"/>
              <a:t>(Procedure)</a:t>
            </a:r>
            <a:endParaRPr lang="ru-RU" dirty="0" smtClean="0"/>
          </a:p>
          <a:p>
            <a:r>
              <a:rPr lang="en-US" b="1" dirty="0" smtClean="0"/>
              <a:t> </a:t>
            </a:r>
            <a:endParaRPr lang="ru-RU" dirty="0" smtClean="0"/>
          </a:p>
          <a:p>
            <a:r>
              <a:rPr lang="en-US" b="1" dirty="0" smtClean="0"/>
              <a:t>1) Read the text and translate into Ukrainian in the written form. </a:t>
            </a:r>
            <a:endParaRPr lang="ru-RU" dirty="0" smtClean="0"/>
          </a:p>
          <a:p>
            <a:r>
              <a:rPr lang="en-US" b="1" dirty="0" smtClean="0"/>
              <a:t>2) Learn the new words and word combinations. </a:t>
            </a:r>
            <a:endParaRPr lang="ru-RU" dirty="0" smtClean="0"/>
          </a:p>
          <a:p>
            <a:r>
              <a:rPr lang="en-US" b="1" dirty="0" smtClean="0"/>
              <a:t>3) Make summery of the text in English. </a:t>
            </a:r>
            <a:endParaRPr lang="ru-RU" dirty="0" smtClean="0"/>
          </a:p>
          <a:p>
            <a:r>
              <a:rPr lang="en-US" b="1" dirty="0" smtClean="0"/>
              <a:t>4) Make some questions on the text. </a:t>
            </a:r>
            <a:endParaRPr lang="ru-RU" dirty="0" smtClean="0"/>
          </a:p>
          <a:p>
            <a:endParaRPr lang="ru-RU" dirty="0"/>
          </a:p>
        </p:txBody>
      </p:sp>
      <p:sp>
        <p:nvSpPr>
          <p:cNvPr id="3" name="Заголовок 2"/>
          <p:cNvSpPr>
            <a:spLocks noGrp="1"/>
          </p:cNvSpPr>
          <p:nvPr>
            <p:ph type="title"/>
          </p:nvPr>
        </p:nvSpPr>
        <p:spPr/>
        <p:txBody>
          <a:bodyPr/>
          <a:lstStyle/>
          <a:p>
            <a:endParaRPr lang="ru-RU"/>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одержимое 1"/>
          <p:cNvSpPr>
            <a:spLocks noGrp="1"/>
          </p:cNvSpPr>
          <p:nvPr>
            <p:ph idx="1"/>
          </p:nvPr>
        </p:nvSpPr>
        <p:spPr/>
        <p:txBody>
          <a:bodyPr>
            <a:noAutofit/>
          </a:bodyPr>
          <a:lstStyle/>
          <a:p>
            <a:r>
              <a:rPr lang="en-US" sz="1800" dirty="0" smtClean="0"/>
              <a:t>The full and official name of the country is the United Kingdom of Great Britain and Northern Ireland. It is situated on the group of islands lying just off the mainland of the north-western Europe. The total area </a:t>
            </a:r>
            <a:r>
              <a:rPr lang="en-US" sz="1800" dirty="0" err="1" smtClean="0"/>
              <a:t>оf</a:t>
            </a:r>
            <a:r>
              <a:rPr lang="en-US" sz="1800" dirty="0" smtClean="0"/>
              <a:t> the country is over 244,000 square </a:t>
            </a:r>
            <a:r>
              <a:rPr lang="en-US" sz="1800" dirty="0" err="1" smtClean="0"/>
              <a:t>kilometres</a:t>
            </a:r>
            <a:r>
              <a:rPr lang="en-US" sz="1800" dirty="0" smtClean="0"/>
              <a:t>.</a:t>
            </a:r>
            <a:endParaRPr lang="ru-RU" sz="1800" dirty="0" smtClean="0"/>
          </a:p>
          <a:p>
            <a:r>
              <a:rPr lang="en-US" sz="1800" dirty="0" smtClean="0"/>
              <a:t>The British Isles include Great Britain proper, Ireland and a number of smaller islands. Great Britain consists of England, Scotland and Wales. The southern part of Ireland is the Republic of Eire. The population of the UK is 57 million people. The largest and the most populated part of the UK is England. Its population is over 47 million people and its capital is London. London is also a federal capital where the official residences of the government and royal family are located. Scotland is the most northern part of Great Britain. Its population is over 5 million people. The rest part of the population is spread over Wales and Northern Ireland</a:t>
            </a:r>
            <a:r>
              <a:rPr lang="en-US" sz="1800" dirty="0" smtClean="0"/>
              <a:t>.</a:t>
            </a:r>
            <a:endParaRPr lang="ru-RU" sz="1800" dirty="0" smtClean="0"/>
          </a:p>
        </p:txBody>
      </p:sp>
      <p:sp>
        <p:nvSpPr>
          <p:cNvPr id="3" name="Заголовок 2"/>
          <p:cNvSpPr>
            <a:spLocks noGrp="1"/>
          </p:cNvSpPr>
          <p:nvPr>
            <p:ph type="title"/>
          </p:nvPr>
        </p:nvSpPr>
        <p:spPr/>
        <p:txBody>
          <a:bodyPr>
            <a:normAutofit fontScale="90000"/>
          </a:bodyPr>
          <a:lstStyle/>
          <a:p>
            <a:r>
              <a:rPr lang="en-US" sz="2700" dirty="0" smtClean="0"/>
              <a:t>The United Kingdom of Great Britain and Northern Ireland: the geographical position, climate and the political structure of the country</a:t>
            </a:r>
            <a:r>
              <a:rPr lang="ru-RU" dirty="0" smtClean="0"/>
              <a:t/>
            </a:r>
            <a:br>
              <a:rPr lang="ru-RU" dirty="0" smtClean="0"/>
            </a:br>
            <a:endParaRPr lang="ru-RU"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одержимое 1"/>
          <p:cNvSpPr>
            <a:spLocks noGrp="1"/>
          </p:cNvSpPr>
          <p:nvPr>
            <p:ph idx="1"/>
          </p:nvPr>
        </p:nvSpPr>
        <p:spPr/>
        <p:txBody>
          <a:bodyPr>
            <a:normAutofit fontScale="70000" lnSpcReduction="20000"/>
          </a:bodyPr>
          <a:lstStyle/>
          <a:p>
            <a:r>
              <a:rPr lang="en-US" sz="2800" dirty="0" smtClean="0"/>
              <a:t>Great Britain is separated from the continent by the English Channel, the narrowest part of which is called the Strait of Dover. The British Isles are surrounded by the shallow waters of the Irish Sea and the North Sea, the Norwegian Sea, the North Channel and the Atlantic Ocean. The rivers of the region are short and of no great importance as waterways. The longest of them is the "Father of London", the Thames, which is a little over 200 miles. Britain's principal ports are London, Liverpool, Manchester, Hull and Glasgow. They have splendid </a:t>
            </a:r>
            <a:r>
              <a:rPr lang="en-US" sz="2800" dirty="0" err="1" smtClean="0"/>
              <a:t>harbours</a:t>
            </a:r>
            <a:r>
              <a:rPr lang="en-US" sz="2800" dirty="0" smtClean="0"/>
              <a:t>, for the coast line is very indented.</a:t>
            </a:r>
            <a:endParaRPr lang="ru-RU" sz="2800" dirty="0" smtClean="0"/>
          </a:p>
          <a:p>
            <a:r>
              <a:rPr lang="en-US" sz="2800" dirty="0" smtClean="0"/>
              <a:t>The warm currents in the Atlantic Ocean influence the climate of Great Britain. The south-western winds carry the warmth and moisture into Britain. The winters are not severely cold, while summers are rarely hot so the climate is rather mild, temperate and humid. The average range of temperature (from winter to summer) is from 15 to 23 degrees above zero</a:t>
            </a:r>
            <a:endParaRPr lang="ru-RU" dirty="0"/>
          </a:p>
        </p:txBody>
      </p:sp>
      <p:sp>
        <p:nvSpPr>
          <p:cNvPr id="3" name="Заголовок 2"/>
          <p:cNvSpPr>
            <a:spLocks noGrp="1"/>
          </p:cNvSpPr>
          <p:nvPr>
            <p:ph type="title"/>
          </p:nvPr>
        </p:nvSpPr>
        <p:spPr/>
        <p:txBody>
          <a:bodyPr/>
          <a:lstStyle/>
          <a:p>
            <a:endParaRPr lang="ru-RU"/>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одержимое 1"/>
          <p:cNvSpPr>
            <a:spLocks noGrp="1"/>
          </p:cNvSpPr>
          <p:nvPr>
            <p:ph idx="1"/>
          </p:nvPr>
        </p:nvSpPr>
        <p:spPr/>
        <p:txBody>
          <a:bodyPr>
            <a:normAutofit fontScale="70000" lnSpcReduction="20000"/>
          </a:bodyPr>
          <a:lstStyle/>
          <a:p>
            <a:r>
              <a:rPr lang="en-US" sz="2900" dirty="0" smtClean="0"/>
              <a:t>It seldom snows heavily in winter, the frost is rare. January and February are usually the coldest months, July and August the warmest. Still the wind may bring winter cold in spring or summer days. Sometimes it brings the whirlwinds or hurricanes.</a:t>
            </a:r>
            <a:endParaRPr lang="ru-RU" sz="2900" dirty="0" smtClean="0"/>
          </a:p>
          <a:p>
            <a:r>
              <a:rPr lang="en-US" sz="2900" dirty="0" smtClean="0"/>
              <a:t>British people say: "Other countries have a climate, in England we have weather." because the weather in Britain changes very quickly. One day may be fine and the next day may be wet. The Englishmen joke that they have three variants of weather: when it rains in the morning, when it rains in the afternoon or when in rains all day long. The UK is a highly developed industrial country. It is the world largest producer of marine navigational equipment as the main industrial branch of the country is shipbuilding. The UK enterprises are also widely-known for textile, television and radio sets production.</a:t>
            </a:r>
            <a:endParaRPr lang="ru-RU" sz="2900" dirty="0" smtClean="0"/>
          </a:p>
          <a:p>
            <a:endParaRPr lang="ru-RU" dirty="0"/>
          </a:p>
        </p:txBody>
      </p:sp>
      <p:sp>
        <p:nvSpPr>
          <p:cNvPr id="3" name="Заголовок 2"/>
          <p:cNvSpPr>
            <a:spLocks noGrp="1"/>
          </p:cNvSpPr>
          <p:nvPr>
            <p:ph type="title"/>
          </p:nvPr>
        </p:nvSpPr>
        <p:spPr/>
        <p:txBody>
          <a:bodyPr/>
          <a:lstStyle/>
          <a:p>
            <a:endParaRPr lang="ru-RU"/>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одержимое 1"/>
          <p:cNvSpPr>
            <a:spLocks noGrp="1"/>
          </p:cNvSpPr>
          <p:nvPr>
            <p:ph idx="1"/>
          </p:nvPr>
        </p:nvSpPr>
        <p:spPr/>
        <p:txBody>
          <a:bodyPr>
            <a:normAutofit fontScale="62500" lnSpcReduction="20000"/>
          </a:bodyPr>
          <a:lstStyle/>
          <a:p>
            <a:r>
              <a:rPr lang="en-US" sz="2800" dirty="0" smtClean="0"/>
              <a:t>The United Kingdom of Great Britain and Northern Ireland is a parliamentary republic. It means that the head of the state is a monarch but his powers are restricted by the elected government and the parliament. So that the monarch reigns but does not rule. For the last 50 years Queen Elizabeth II has been the monarch of the United Kingdom of Great Britain and Northern Ireland.</a:t>
            </a:r>
            <a:endParaRPr lang="ru-RU" sz="2800" dirty="0" smtClean="0"/>
          </a:p>
          <a:p>
            <a:r>
              <a:rPr lang="en-US" sz="2800" dirty="0" smtClean="0"/>
              <a:t>The parliament consists of two chambers: House of Lords and House of Commons. House of Lords includes those members who are given a privilege to be referred to as peers and consider being a nobility of the country. House of Commons is an elected legislative body consisting of members of the different political parties. The main function of the parliament is to issue the bills, laws and regulations. They are obligatory for every citizen of the UK. The Prime-minister of the country is elected in a 4- year-cycle by the total elections. The political party taken the most part of votes becomes the ruling party and its leader becomes a Prime-minister of the country. The ruling party nowadays is the Liberal party. The Prime-minister is Gordon Brown. </a:t>
            </a:r>
            <a:endParaRPr lang="ru-RU" sz="2800" dirty="0" smtClean="0"/>
          </a:p>
          <a:p>
            <a:endParaRPr lang="ru-RU" dirty="0"/>
          </a:p>
        </p:txBody>
      </p:sp>
      <p:sp>
        <p:nvSpPr>
          <p:cNvPr id="3" name="Заголовок 2"/>
          <p:cNvSpPr>
            <a:spLocks noGrp="1"/>
          </p:cNvSpPr>
          <p:nvPr>
            <p:ph type="title"/>
          </p:nvPr>
        </p:nvSpPr>
        <p:spPr/>
        <p:txBody>
          <a:bodyPr/>
          <a:lstStyle/>
          <a:p>
            <a:endParaRPr lang="ru-RU"/>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одержимое 1"/>
          <p:cNvSpPr>
            <a:spLocks noGrp="1"/>
          </p:cNvSpPr>
          <p:nvPr>
            <p:ph idx="1"/>
          </p:nvPr>
        </p:nvSpPr>
        <p:spPr/>
        <p:txBody>
          <a:bodyPr>
            <a:normAutofit fontScale="47500" lnSpcReduction="20000"/>
          </a:bodyPr>
          <a:lstStyle/>
          <a:p>
            <a:r>
              <a:rPr lang="en-US" dirty="0" smtClean="0"/>
              <a:t>The land area of the United States. The area of the United States is approximately 1,9 billion acres (770 million hectares). Alaska, separated from the contiguous United States by Canada, is the largest state at 365 million acres (150 million hectares). Hawaii, occupying an archipelago in the Pacific, has 4 million acres (1,6 million hectares). After Russia and Canada, the United States is the world’s third or fourth largest country by total area, ranking above or below China (ranking varies depending on how two territories disputed by China and India are counted). It also depends on different </a:t>
            </a:r>
            <a:r>
              <a:rPr lang="en-US" dirty="0" err="1" smtClean="0"/>
              <a:t>factbooks</a:t>
            </a:r>
            <a:r>
              <a:rPr lang="en-US" dirty="0" smtClean="0"/>
              <a:t> and statistics:</a:t>
            </a:r>
            <a:endParaRPr lang="ru-RU" dirty="0" smtClean="0"/>
          </a:p>
          <a:p>
            <a:r>
              <a:rPr lang="en-US" dirty="0" smtClean="0"/>
              <a:t>    The CIA World </a:t>
            </a:r>
            <a:r>
              <a:rPr lang="en-US" dirty="0" err="1" smtClean="0"/>
              <a:t>Factbook</a:t>
            </a:r>
            <a:r>
              <a:rPr lang="en-US" dirty="0" smtClean="0"/>
              <a:t> gives – 3,794,101 squares miles (9,826,675 sq km.)1;</a:t>
            </a:r>
            <a:endParaRPr lang="ru-RU" dirty="0" smtClean="0"/>
          </a:p>
          <a:p>
            <a:r>
              <a:rPr lang="en-US" dirty="0" smtClean="0"/>
              <a:t>    The United States Statistics Division gives 3,717,813 sq mi (9,629,091 sq km);</a:t>
            </a:r>
            <a:endParaRPr lang="ru-RU" dirty="0" smtClean="0"/>
          </a:p>
          <a:p>
            <a:r>
              <a:rPr lang="en-US" dirty="0" smtClean="0"/>
              <a:t>    The Encyclopedia Britannica gives 3,676 sq mi (9,522,055 sq km). </a:t>
            </a:r>
            <a:endParaRPr lang="ru-RU" dirty="0" smtClean="0"/>
          </a:p>
          <a:p>
            <a:r>
              <a:rPr lang="en-US" dirty="0" smtClean="0"/>
              <a:t>Including only land area (without Alaska and Hawaii), the United States is third in size behind Russia and China, just ahead of Canada. The Geography of the United States. The United States is bordered by Canada to the north, the Atlantic Ocean to the east, Mexico to the south, and the Pacific Ocean to the west. The United States has great geographic variety. The Mississippi–Missouri River, the world's fourth longest river systems, runs mainly north–south through the heart of the country. The flat, fertile prairie of the Great Plains stretches to the west, interrupted by a highland region in the southeast.</a:t>
            </a:r>
            <a:endParaRPr lang="ru-RU" dirty="0" smtClean="0"/>
          </a:p>
          <a:p>
            <a:r>
              <a:rPr lang="en-US" dirty="0" smtClean="0"/>
              <a:t>The mountains, at the western edge of the Great Plains, extend north to south across the country, reaching altitudes higher than 14,000 feet (4,300 m) in Colorado. Farther west are the rocky Great Basin and deserts such as the Mojave. The Sierra Nevada and Cascade mountain ranges run close to the Pacific coast.</a:t>
            </a:r>
            <a:endParaRPr lang="ru-RU" dirty="0" smtClean="0"/>
          </a:p>
          <a:p>
            <a:endParaRPr lang="ru-RU" dirty="0"/>
          </a:p>
        </p:txBody>
      </p:sp>
      <p:sp>
        <p:nvSpPr>
          <p:cNvPr id="3" name="Заголовок 2"/>
          <p:cNvSpPr>
            <a:spLocks noGrp="1"/>
          </p:cNvSpPr>
          <p:nvPr>
            <p:ph type="title"/>
          </p:nvPr>
        </p:nvSpPr>
        <p:spPr/>
        <p:txBody>
          <a:bodyPr>
            <a:normAutofit fontScale="90000"/>
          </a:bodyPr>
          <a:lstStyle/>
          <a:p>
            <a:r>
              <a:rPr lang="en-US" sz="2200" dirty="0" smtClean="0"/>
              <a:t>United States of America Outline of geographical position, climate, states of the </a:t>
            </a:r>
            <a:r>
              <a:rPr lang="en-US" sz="2200" dirty="0" err="1" smtClean="0"/>
              <a:t>usa</a:t>
            </a:r>
            <a:r>
              <a:rPr lang="ru-RU" dirty="0" smtClean="0"/>
              <a:t/>
            </a:r>
            <a:br>
              <a:rPr lang="ru-RU" dirty="0" smtClean="0"/>
            </a:br>
            <a:endParaRPr lang="ru-RU"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одержимое 1"/>
          <p:cNvSpPr>
            <a:spLocks noGrp="1"/>
          </p:cNvSpPr>
          <p:nvPr>
            <p:ph idx="1"/>
          </p:nvPr>
        </p:nvSpPr>
        <p:spPr/>
        <p:txBody>
          <a:bodyPr>
            <a:normAutofit fontScale="55000" lnSpcReduction="20000"/>
          </a:bodyPr>
          <a:lstStyle/>
          <a:p>
            <a:r>
              <a:rPr lang="en-US" dirty="0" smtClean="0"/>
              <a:t>At 20,320 feet (6,194 m), Alaska's Mount McKinley is the tallest peak in the country and in North America. Active volcanoes are common throughout Alaska's Alexander and Aleutian Islands, and Hawaii consists of volcanic islands. The </a:t>
            </a:r>
            <a:r>
              <a:rPr lang="en-US" dirty="0" err="1" smtClean="0"/>
              <a:t>supervolcano</a:t>
            </a:r>
            <a:r>
              <a:rPr lang="en-US" dirty="0" smtClean="0"/>
              <a:t> underlying Yellowstone National Park in the Rockies is the continent's largest volcanic feature.</a:t>
            </a:r>
            <a:endParaRPr lang="ru-RU" dirty="0" smtClean="0"/>
          </a:p>
          <a:p>
            <a:r>
              <a:rPr lang="en-US" dirty="0" smtClean="0"/>
              <a:t>The climate. The United States is the only country that includes within its territory each of the world’s climates and ecosystems. At the extremes are frigid arctic conditions in northern Alaska, the steaming tropics of Hawaii, and the parched deserts of the Southwest. Varied climatic conditions are important. Because of its many climates, the United States has a tremendous diversity of natural vegetation, animal life, soil conditions, and water features.</a:t>
            </a:r>
            <a:endParaRPr lang="ru-RU" dirty="0" smtClean="0"/>
          </a:p>
          <a:p>
            <a:r>
              <a:rPr lang="en-US" dirty="0" smtClean="0"/>
              <a:t>The states. The United States of America comprises fifty states and a federal district. Forty-eight contiguous states and Washington, D.C., the capital district, are situated in central North America. The state of Alaska is in the northwest of the continent, with Canada to the east and Russia to the west across the Bering Strait. The state of Hawaii is an archipelago in the mid-Pacific. The country also has several territories in the Caribbean and Pacific. Thus, the USA is the only country in the world to have 11 of the world climates and ecosystems within its territory. It has great extremes of temperature. Nature has blessed and in some ways cursed the United States. No country on Earth can match America’s diverse physical conditions and the resulting natural landscapes. </a:t>
            </a:r>
            <a:br>
              <a:rPr lang="en-US" dirty="0" smtClean="0"/>
            </a:br>
            <a:endParaRPr lang="ru-RU" dirty="0" smtClean="0"/>
          </a:p>
          <a:p>
            <a:endParaRPr lang="ru-RU" dirty="0"/>
          </a:p>
        </p:txBody>
      </p:sp>
      <p:sp>
        <p:nvSpPr>
          <p:cNvPr id="3" name="Заголовок 2"/>
          <p:cNvSpPr>
            <a:spLocks noGrp="1"/>
          </p:cNvSpPr>
          <p:nvPr>
            <p:ph type="title"/>
          </p:nvPr>
        </p:nvSpPr>
        <p:spPr/>
        <p:txBody>
          <a:bodyPr/>
          <a:lstStyle/>
          <a:p>
            <a:endParaRPr lang="ru-RU"/>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Открытая">
  <a:themeElements>
    <a:clrScheme name="Открытая">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Открытая">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Открытая">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1</TotalTime>
  <Words>1816</Words>
  <Application>Microsoft Office PowerPoint</Application>
  <PresentationFormat>Экран (4:3)</PresentationFormat>
  <Paragraphs>75</Paragraphs>
  <Slides>13</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13</vt:i4>
      </vt:variant>
    </vt:vector>
  </HeadingPairs>
  <TitlesOfParts>
    <vt:vector size="14" baseType="lpstr">
      <vt:lpstr>Открытая</vt:lpstr>
      <vt:lpstr>Практичне заняття 26(2 год.) Topic The impact of the geographical position of Great Britain and the USA on agriculture. Verb (+ object) + to … (I want you to …) Grammar revision </vt:lpstr>
      <vt:lpstr>Слайд 2</vt:lpstr>
      <vt:lpstr>Слайд 3</vt:lpstr>
      <vt:lpstr>The United Kingdom of Great Britain and Northern Ireland: the geographical position, climate and the political structure of the country </vt:lpstr>
      <vt:lpstr>Слайд 5</vt:lpstr>
      <vt:lpstr>Слайд 6</vt:lpstr>
      <vt:lpstr>Слайд 7</vt:lpstr>
      <vt:lpstr>United States of America Outline of geographical position, climate, states of the usa </vt:lpstr>
      <vt:lpstr>Слайд 9</vt:lpstr>
      <vt:lpstr>Complete the questions. Use do you want me to … ? or would you like me to … ? with these verbs (and any other necessary words): </vt:lpstr>
      <vt:lpstr>Complete the second sentence so that the meaning is similar to the first sentence. </vt:lpstr>
      <vt:lpstr>Which is right?</vt:lpstr>
      <vt:lpstr>Слайд 13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Практичне заняття 26(2 год.) Topic The impact of the geographical position of Great Britain and the USA on agriculture. Verb (+ object) + to … (I want you to …) Grammar revision </dc:title>
  <dc:creator>User</dc:creator>
  <cp:lastModifiedBy>User Windows</cp:lastModifiedBy>
  <cp:revision>2</cp:revision>
  <dcterms:created xsi:type="dcterms:W3CDTF">2024-08-25T16:30:00Z</dcterms:created>
  <dcterms:modified xsi:type="dcterms:W3CDTF">2024-08-26T13:38:02Z</dcterms:modified>
</cp:coreProperties>
</file>

<file path=docProps/thumbnail.jpeg>
</file>