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5" r:id="rId10"/>
    <p:sldId id="266" r:id="rId11"/>
    <p:sldId id="267" r:id="rId12"/>
    <p:sldId id="270" r:id="rId13"/>
    <p:sldId id="271" r:id="rId14"/>
    <p:sldId id="268" r:id="rId15"/>
  </p:sldIdLst>
  <p:sldSz cx="12192000" cy="6858000"/>
  <p:notesSz cx="6858000" cy="9144000"/>
  <p:defaultText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AAD674"/>
    <a:srgbClr val="9ADF81"/>
    <a:srgbClr val="ACC7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1" d="100"/>
          <a:sy n="71" d="100"/>
        </p:scale>
        <p:origin x="-822" y="-9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6.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524000" y="1122363"/>
            <a:ext cx="9144000" cy="2387600"/>
          </a:xfrm>
        </p:spPr>
        <p:txBody>
          <a:bodyPr anchor="b"/>
          <a:lstStyle>
            <a:lvl1pPr algn="ctr">
              <a:defRPr sz="6000"/>
            </a:lvl1pPr>
          </a:lstStyle>
          <a:p>
            <a:r>
              <a:rPr lang="ru-RU" smtClean="0"/>
              <a:t>Образец заголовка</a:t>
            </a:r>
            <a:endParaRPr lang="uk-UA"/>
          </a:p>
        </p:txBody>
      </p:sp>
      <p:sp>
        <p:nvSpPr>
          <p:cNvPr id="3" name="Подзаголовок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ru-RU" smtClean="0"/>
              <a:t>Образец подзаголовка</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782498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5892491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724900" y="365125"/>
            <a:ext cx="2628900" cy="5811838"/>
          </a:xfrm>
        </p:spPr>
        <p:txBody>
          <a:bodyPr vert="eaVert"/>
          <a:lstStyle/>
          <a:p>
            <a:r>
              <a:rPr lang="ru-RU" smtClean="0"/>
              <a:t>Образец заголовка</a:t>
            </a:r>
            <a:endParaRPr lang="uk-UA"/>
          </a:p>
        </p:txBody>
      </p:sp>
      <p:sp>
        <p:nvSpPr>
          <p:cNvPr id="3" name="Вертикальный текст 2"/>
          <p:cNvSpPr>
            <a:spLocks noGrp="1"/>
          </p:cNvSpPr>
          <p:nvPr>
            <p:ph type="body" orient="vert" idx="1"/>
          </p:nvPr>
        </p:nvSpPr>
        <p:spPr>
          <a:xfrm>
            <a:off x="838200" y="365125"/>
            <a:ext cx="7734300" cy="5811838"/>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1466222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4785942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1850" y="1709738"/>
            <a:ext cx="10515600" cy="2852737"/>
          </a:xfrm>
        </p:spPr>
        <p:txBody>
          <a:bodyPr anchor="b"/>
          <a:lstStyle>
            <a:lvl1pPr>
              <a:defRPr sz="6000"/>
            </a:lvl1pPr>
          </a:lstStyle>
          <a:p>
            <a:r>
              <a:rPr lang="ru-RU" smtClean="0"/>
              <a:t>Образец заголовка</a:t>
            </a:r>
            <a:endParaRPr lang="uk-UA"/>
          </a:p>
        </p:txBody>
      </p:sp>
      <p:sp>
        <p:nvSpPr>
          <p:cNvPr id="3" name="Текст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9717711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sz="half" idx="1"/>
          </p:nvPr>
        </p:nvSpPr>
        <p:spPr>
          <a:xfrm>
            <a:off x="838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Объект 3"/>
          <p:cNvSpPr>
            <a:spLocks noGrp="1"/>
          </p:cNvSpPr>
          <p:nvPr>
            <p:ph sz="half" idx="2"/>
          </p:nvPr>
        </p:nvSpPr>
        <p:spPr>
          <a:xfrm>
            <a:off x="6172200" y="1825625"/>
            <a:ext cx="5181600" cy="435133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78396164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365125"/>
            <a:ext cx="10515600" cy="1325563"/>
          </a:xfrm>
        </p:spPr>
        <p:txBody>
          <a:bodyPr/>
          <a:lstStyle/>
          <a:p>
            <a:r>
              <a:rPr lang="ru-RU" smtClean="0"/>
              <a:t>Образец заголовка</a:t>
            </a:r>
            <a:endParaRPr lang="uk-UA"/>
          </a:p>
        </p:txBody>
      </p:sp>
      <p:sp>
        <p:nvSpPr>
          <p:cNvPr id="3" name="Текст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839788" y="2505075"/>
            <a:ext cx="5157787"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Текст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6172200" y="2505075"/>
            <a:ext cx="5183188" cy="3684588"/>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7" name="Дата 6"/>
          <p:cNvSpPr>
            <a:spLocks noGrp="1"/>
          </p:cNvSpPr>
          <p:nvPr>
            <p:ph type="dt" sz="half" idx="10"/>
          </p:nvPr>
        </p:nvSpPr>
        <p:spPr/>
        <p:txBody>
          <a:bodyPr/>
          <a:lstStyle/>
          <a:p>
            <a:fld id="{7DAF3113-D596-4B49-8FAE-458878600028}" type="datetimeFigureOut">
              <a:rPr lang="uk-UA" smtClean="0"/>
              <a:t>29.07.2024</a:t>
            </a:fld>
            <a:endParaRPr lang="uk-UA"/>
          </a:p>
        </p:txBody>
      </p:sp>
      <p:sp>
        <p:nvSpPr>
          <p:cNvPr id="8" name="Нижний колонтитул 7"/>
          <p:cNvSpPr>
            <a:spLocks noGrp="1"/>
          </p:cNvSpPr>
          <p:nvPr>
            <p:ph type="ftr" sz="quarter" idx="11"/>
          </p:nvPr>
        </p:nvSpPr>
        <p:spPr/>
        <p:txBody>
          <a:bodyPr/>
          <a:lstStyle/>
          <a:p>
            <a:endParaRPr lang="uk-UA"/>
          </a:p>
        </p:txBody>
      </p:sp>
      <p:sp>
        <p:nvSpPr>
          <p:cNvPr id="9" name="Номер слайда 8"/>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38591395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Дата 2"/>
          <p:cNvSpPr>
            <a:spLocks noGrp="1"/>
          </p:cNvSpPr>
          <p:nvPr>
            <p:ph type="dt" sz="half" idx="10"/>
          </p:nvPr>
        </p:nvSpPr>
        <p:spPr/>
        <p:txBody>
          <a:bodyPr/>
          <a:lstStyle/>
          <a:p>
            <a:fld id="{7DAF3113-D596-4B49-8FAE-458878600028}" type="datetimeFigureOut">
              <a:rPr lang="uk-UA" smtClean="0"/>
              <a:t>29.07.2024</a:t>
            </a:fld>
            <a:endParaRPr lang="uk-UA"/>
          </a:p>
        </p:txBody>
      </p:sp>
      <p:sp>
        <p:nvSpPr>
          <p:cNvPr id="4" name="Нижний колонтитул 3"/>
          <p:cNvSpPr>
            <a:spLocks noGrp="1"/>
          </p:cNvSpPr>
          <p:nvPr>
            <p:ph type="ftr" sz="quarter" idx="11"/>
          </p:nvPr>
        </p:nvSpPr>
        <p:spPr/>
        <p:txBody>
          <a:bodyPr/>
          <a:lstStyle/>
          <a:p>
            <a:endParaRPr lang="uk-UA"/>
          </a:p>
        </p:txBody>
      </p:sp>
      <p:sp>
        <p:nvSpPr>
          <p:cNvPr id="5" name="Номер слайда 4"/>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23420590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7DAF3113-D596-4B49-8FAE-458878600028}" type="datetimeFigureOut">
              <a:rPr lang="uk-UA" smtClean="0"/>
              <a:t>29.07.2024</a:t>
            </a:fld>
            <a:endParaRPr lang="uk-UA"/>
          </a:p>
        </p:txBody>
      </p:sp>
      <p:sp>
        <p:nvSpPr>
          <p:cNvPr id="3" name="Нижний колонтитул 2"/>
          <p:cNvSpPr>
            <a:spLocks noGrp="1"/>
          </p:cNvSpPr>
          <p:nvPr>
            <p:ph type="ftr" sz="quarter" idx="11"/>
          </p:nvPr>
        </p:nvSpPr>
        <p:spPr/>
        <p:txBody>
          <a:bodyPr/>
          <a:lstStyle/>
          <a:p>
            <a:endParaRPr lang="uk-UA"/>
          </a:p>
        </p:txBody>
      </p:sp>
      <p:sp>
        <p:nvSpPr>
          <p:cNvPr id="4" name="Номер слайда 3"/>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24191330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Объект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41538005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9788" y="457200"/>
            <a:ext cx="3932237" cy="1600200"/>
          </a:xfrm>
        </p:spPr>
        <p:txBody>
          <a:bodyPr anchor="b"/>
          <a:lstStyle>
            <a:lvl1pPr>
              <a:defRPr sz="3200"/>
            </a:lvl1pPr>
          </a:lstStyle>
          <a:p>
            <a:r>
              <a:rPr lang="ru-RU" smtClean="0"/>
              <a:t>Образец заголовка</a:t>
            </a:r>
            <a:endParaRPr lang="uk-UA"/>
          </a:p>
        </p:txBody>
      </p:sp>
      <p:sp>
        <p:nvSpPr>
          <p:cNvPr id="3" name="Рисунок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uk-UA"/>
          </a:p>
        </p:txBody>
      </p:sp>
      <p:sp>
        <p:nvSpPr>
          <p:cNvPr id="4" name="Текст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ru-RU" smtClean="0"/>
              <a:t>Образец текста</a:t>
            </a:r>
          </a:p>
        </p:txBody>
      </p:sp>
      <p:sp>
        <p:nvSpPr>
          <p:cNvPr id="5" name="Дата 4"/>
          <p:cNvSpPr>
            <a:spLocks noGrp="1"/>
          </p:cNvSpPr>
          <p:nvPr>
            <p:ph type="dt" sz="half" idx="10"/>
          </p:nvPr>
        </p:nvSpPr>
        <p:spPr/>
        <p:txBody>
          <a:bodyPr/>
          <a:lstStyle/>
          <a:p>
            <a:fld id="{7DAF3113-D596-4B49-8FAE-458878600028}" type="datetimeFigureOut">
              <a:rPr lang="uk-UA" smtClean="0"/>
              <a:t>29.07.2024</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8B042CAB-24DE-43C6-A9C5-D5130FDE2093}" type="slidenum">
              <a:rPr lang="uk-UA" smtClean="0"/>
              <a:t>‹#›</a:t>
            </a:fld>
            <a:endParaRPr lang="uk-UA"/>
          </a:p>
        </p:txBody>
      </p:sp>
    </p:spTree>
    <p:extLst>
      <p:ext uri="{BB962C8B-B14F-4D97-AF65-F5344CB8AC3E}">
        <p14:creationId xmlns:p14="http://schemas.microsoft.com/office/powerpoint/2010/main" val="16632841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2"/>
            </a:gs>
            <a:gs pos="47000">
              <a:srgbClr val="FFC000"/>
            </a:gs>
            <a:gs pos="22000">
              <a:schemeClr val="accent2"/>
            </a:gs>
            <a:gs pos="74000">
              <a:schemeClr val="accent2"/>
            </a:gs>
            <a:gs pos="81000">
              <a:schemeClr val="accent2"/>
            </a:gs>
            <a:gs pos="100000">
              <a:schemeClr val="accent2"/>
            </a:gs>
          </a:gsLst>
          <a:lin ang="5400000" scaled="1"/>
          <a:tileRect/>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ru-RU" smtClean="0"/>
              <a:t>Образец заголовка</a:t>
            </a:r>
            <a:endParaRPr lang="uk-UA"/>
          </a:p>
        </p:txBody>
      </p:sp>
      <p:sp>
        <p:nvSpPr>
          <p:cNvPr id="3" name="Текст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DAF3113-D596-4B49-8FAE-458878600028}" type="datetimeFigureOut">
              <a:rPr lang="uk-UA" smtClean="0"/>
              <a:t>29.07.2024</a:t>
            </a:fld>
            <a:endParaRPr lang="uk-UA"/>
          </a:p>
        </p:txBody>
      </p:sp>
      <p:sp>
        <p:nvSpPr>
          <p:cNvPr id="5" name="Нижний колонтитул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uk-UA"/>
          </a:p>
        </p:txBody>
      </p:sp>
      <p:sp>
        <p:nvSpPr>
          <p:cNvPr id="6" name="Номер слайда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B042CAB-24DE-43C6-A9C5-D5130FDE2093}" type="slidenum">
              <a:rPr lang="uk-UA" smtClean="0"/>
              <a:t>‹#›</a:t>
            </a:fld>
            <a:endParaRPr lang="uk-UA"/>
          </a:p>
        </p:txBody>
      </p:sp>
    </p:spTree>
    <p:extLst>
      <p:ext uri="{BB962C8B-B14F-4D97-AF65-F5344CB8AC3E}">
        <p14:creationId xmlns:p14="http://schemas.microsoft.com/office/powerpoint/2010/main" val="29796809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6.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98120" y="447378"/>
            <a:ext cx="11811000" cy="563231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ru-RU" sz="4000" dirty="0" err="1" smtClean="0"/>
              <a:t>Презентац</a:t>
            </a:r>
            <a:r>
              <a:rPr lang="uk-UA" sz="4000" dirty="0" err="1" smtClean="0"/>
              <a:t>ія</a:t>
            </a:r>
            <a:r>
              <a:rPr lang="uk-UA" sz="4000" dirty="0" smtClean="0"/>
              <a:t> </a:t>
            </a:r>
            <a:r>
              <a:rPr lang="ru-RU" sz="4000" dirty="0" err="1" smtClean="0"/>
              <a:t>практичних</a:t>
            </a:r>
            <a:r>
              <a:rPr lang="ru-RU" sz="4000" dirty="0" smtClean="0"/>
              <a:t> занять з </a:t>
            </a:r>
            <a:r>
              <a:rPr lang="ru-RU" sz="4000" dirty="0" err="1" smtClean="0"/>
              <a:t>дисципліни</a:t>
            </a:r>
            <a:r>
              <a:rPr lang="ru-RU" sz="4000" dirty="0" smtClean="0"/>
              <a:t> «</a:t>
            </a:r>
            <a:r>
              <a:rPr lang="ru-RU" sz="4000" dirty="0" err="1" smtClean="0"/>
              <a:t>Іноземна</a:t>
            </a:r>
            <a:r>
              <a:rPr lang="ru-RU" sz="4000" dirty="0" smtClean="0"/>
              <a:t> </a:t>
            </a:r>
            <a:r>
              <a:rPr lang="ru-RU" sz="4000" dirty="0" err="1" smtClean="0"/>
              <a:t>мова</a:t>
            </a:r>
            <a:r>
              <a:rPr lang="ru-RU" sz="4000" dirty="0" smtClean="0"/>
              <a:t>»</a:t>
            </a:r>
          </a:p>
          <a:p>
            <a:pPr algn="ctr"/>
            <a:r>
              <a:rPr lang="ru-RU" sz="4000" dirty="0" smtClean="0"/>
              <a:t> з </a:t>
            </a:r>
            <a:r>
              <a:rPr lang="ru-RU" sz="4000" dirty="0" err="1" smtClean="0"/>
              <a:t>галузі</a:t>
            </a:r>
            <a:r>
              <a:rPr lang="ru-RU" sz="4000" dirty="0" smtClean="0"/>
              <a:t> </a:t>
            </a:r>
            <a:r>
              <a:rPr lang="ru-RU" sz="4000" dirty="0" err="1" smtClean="0"/>
              <a:t>знань</a:t>
            </a:r>
            <a:r>
              <a:rPr lang="ru-RU" sz="4000" dirty="0" smtClean="0"/>
              <a:t> </a:t>
            </a:r>
            <a:r>
              <a:rPr lang="ru-RU" sz="4000" dirty="0"/>
              <a:t>24 «Сфера </a:t>
            </a:r>
            <a:r>
              <a:rPr lang="ru-RU" sz="4000" dirty="0" err="1"/>
              <a:t>обслуговування</a:t>
            </a:r>
            <a:r>
              <a:rPr lang="ru-RU" sz="4000" dirty="0"/>
              <a:t>»</a:t>
            </a:r>
            <a:endParaRPr lang="ru-RU" sz="4000" dirty="0" smtClean="0"/>
          </a:p>
          <a:p>
            <a:pPr algn="ctr"/>
            <a:r>
              <a:rPr lang="ru-RU" sz="4000" dirty="0" err="1" smtClean="0"/>
              <a:t>спеціальності</a:t>
            </a:r>
            <a:r>
              <a:rPr lang="ru-RU" sz="4000" dirty="0" smtClean="0"/>
              <a:t> : </a:t>
            </a:r>
            <a:r>
              <a:rPr lang="ru-RU" sz="4000" dirty="0"/>
              <a:t>241 «</a:t>
            </a:r>
            <a:r>
              <a:rPr lang="ru-RU" sz="4000" dirty="0" err="1"/>
              <a:t>Готельно-ресторанна</a:t>
            </a:r>
            <a:r>
              <a:rPr lang="ru-RU" sz="4000" dirty="0"/>
              <a:t> справа».</a:t>
            </a:r>
            <a:endParaRPr lang="ru-RU" sz="4000" dirty="0" smtClean="0"/>
          </a:p>
          <a:p>
            <a:pPr algn="ctr"/>
            <a:r>
              <a:rPr lang="ru-RU" sz="4000" dirty="0" smtClean="0"/>
              <a:t>    </a:t>
            </a:r>
          </a:p>
          <a:p>
            <a:pPr algn="ctr"/>
            <a:r>
              <a:rPr lang="ru-RU" sz="4000" dirty="0" smtClean="0"/>
              <a:t>Семестр </a:t>
            </a:r>
            <a:r>
              <a:rPr lang="en-US" sz="4000" smtClean="0"/>
              <a:t>5,6</a:t>
            </a:r>
            <a:r>
              <a:rPr lang="ru-RU" sz="4000" smtClean="0"/>
              <a:t> </a:t>
            </a:r>
            <a:r>
              <a:rPr lang="ru-RU" sz="4000" dirty="0" smtClean="0"/>
              <a:t>(56 годин)</a:t>
            </a:r>
          </a:p>
          <a:p>
            <a:pPr algn="ctr"/>
            <a:endParaRPr lang="ru-RU" sz="4000" dirty="0" smtClean="0"/>
          </a:p>
          <a:p>
            <a:pPr algn="ctr"/>
            <a:endParaRPr lang="ru-RU" sz="4000" dirty="0" smtClean="0"/>
          </a:p>
          <a:p>
            <a:pPr algn="ctr"/>
            <a:r>
              <a:rPr lang="ru-RU" sz="4000" dirty="0" err="1" smtClean="0"/>
              <a:t>Атестація</a:t>
            </a:r>
            <a:r>
              <a:rPr lang="ru-RU" sz="4000" dirty="0" smtClean="0"/>
              <a:t> 2 (14 год.)</a:t>
            </a:r>
            <a:endParaRPr lang="ru-RU" sz="4000" dirty="0"/>
          </a:p>
        </p:txBody>
      </p:sp>
    </p:spTree>
    <p:extLst>
      <p:ext uri="{BB962C8B-B14F-4D97-AF65-F5344CB8AC3E}">
        <p14:creationId xmlns:p14="http://schemas.microsoft.com/office/powerpoint/2010/main" val="7529049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Рисунок 1"/>
          <p:cNvPicPr>
            <a:picLocks noChangeAspect="1"/>
          </p:cNvPicPr>
          <p:nvPr/>
        </p:nvPicPr>
        <p:blipFill>
          <a:blip r:embed="rId2"/>
          <a:stretch>
            <a:fillRect/>
          </a:stretch>
        </p:blipFill>
        <p:spPr>
          <a:xfrm>
            <a:off x="539646" y="1409075"/>
            <a:ext cx="11212643" cy="4017363"/>
          </a:xfrm>
          <a:prstGeom prst="rect">
            <a:avLst/>
          </a:prstGeom>
        </p:spPr>
        <p:style>
          <a:lnRef idx="1">
            <a:schemeClr val="accent2"/>
          </a:lnRef>
          <a:fillRef idx="2">
            <a:schemeClr val="accent2"/>
          </a:fillRef>
          <a:effectRef idx="1">
            <a:schemeClr val="accent2"/>
          </a:effectRef>
          <a:fontRef idx="minor">
            <a:schemeClr val="dk1"/>
          </a:fontRef>
        </p:style>
      </p:pic>
    </p:spTree>
    <p:extLst>
      <p:ext uri="{BB962C8B-B14F-4D97-AF65-F5344CB8AC3E}">
        <p14:creationId xmlns:p14="http://schemas.microsoft.com/office/powerpoint/2010/main" val="36630107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Рисунок 1"/>
          <p:cNvPicPr>
            <a:picLocks noChangeAspect="1"/>
          </p:cNvPicPr>
          <p:nvPr/>
        </p:nvPicPr>
        <p:blipFill>
          <a:blip r:embed="rId2"/>
          <a:stretch>
            <a:fillRect/>
          </a:stretch>
        </p:blipFill>
        <p:spPr>
          <a:xfrm>
            <a:off x="164742" y="1439057"/>
            <a:ext cx="11847376" cy="4107304"/>
          </a:xfrm>
          <a:prstGeom prst="rect">
            <a:avLst/>
          </a:prstGeom>
        </p:spPr>
        <p:style>
          <a:lnRef idx="1">
            <a:schemeClr val="accent2"/>
          </a:lnRef>
          <a:fillRef idx="2">
            <a:schemeClr val="accent2"/>
          </a:fillRef>
          <a:effectRef idx="1">
            <a:schemeClr val="accent2"/>
          </a:effectRef>
          <a:fontRef idx="minor">
            <a:schemeClr val="dk1"/>
          </a:fontRef>
        </p:style>
      </p:pic>
    </p:spTree>
    <p:extLst>
      <p:ext uri="{BB962C8B-B14F-4D97-AF65-F5344CB8AC3E}">
        <p14:creationId xmlns:p14="http://schemas.microsoft.com/office/powerpoint/2010/main" val="177237592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Рисунок 1"/>
          <p:cNvPicPr>
            <a:picLocks noChangeAspect="1"/>
          </p:cNvPicPr>
          <p:nvPr/>
        </p:nvPicPr>
        <p:blipFill>
          <a:blip r:embed="rId2"/>
          <a:stretch>
            <a:fillRect/>
          </a:stretch>
        </p:blipFill>
        <p:spPr>
          <a:xfrm>
            <a:off x="310992" y="1618938"/>
            <a:ext cx="11469776" cy="3357795"/>
          </a:xfrm>
          <a:prstGeom prst="rect">
            <a:avLst/>
          </a:prstGeom>
        </p:spPr>
        <p:style>
          <a:lnRef idx="1">
            <a:schemeClr val="accent2"/>
          </a:lnRef>
          <a:fillRef idx="2">
            <a:schemeClr val="accent2"/>
          </a:fillRef>
          <a:effectRef idx="1">
            <a:schemeClr val="accent2"/>
          </a:effectRef>
          <a:fontRef idx="minor">
            <a:schemeClr val="dk1"/>
          </a:fontRef>
        </p:style>
      </p:pic>
    </p:spTree>
    <p:extLst>
      <p:ext uri="{BB962C8B-B14F-4D97-AF65-F5344CB8AC3E}">
        <p14:creationId xmlns:p14="http://schemas.microsoft.com/office/powerpoint/2010/main" val="312045960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Рисунок 3"/>
          <p:cNvPicPr>
            <a:picLocks noChangeAspect="1"/>
          </p:cNvPicPr>
          <p:nvPr/>
        </p:nvPicPr>
        <p:blipFill>
          <a:blip r:embed="rId2"/>
          <a:stretch>
            <a:fillRect/>
          </a:stretch>
        </p:blipFill>
        <p:spPr>
          <a:xfrm>
            <a:off x="143221" y="194872"/>
            <a:ext cx="11863900" cy="6430780"/>
          </a:xfrm>
          <a:prstGeom prst="rect">
            <a:avLst/>
          </a:prstGeom>
        </p:spPr>
        <p:style>
          <a:lnRef idx="1">
            <a:schemeClr val="accent2"/>
          </a:lnRef>
          <a:fillRef idx="2">
            <a:schemeClr val="accent2"/>
          </a:fillRef>
          <a:effectRef idx="1">
            <a:schemeClr val="accent2"/>
          </a:effectRef>
          <a:fontRef idx="minor">
            <a:schemeClr val="dk1"/>
          </a:fontRef>
        </p:style>
      </p:pic>
    </p:spTree>
    <p:extLst>
      <p:ext uri="{BB962C8B-B14F-4D97-AF65-F5344CB8AC3E}">
        <p14:creationId xmlns:p14="http://schemas.microsoft.com/office/powerpoint/2010/main" val="3671875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Рисунок 4"/>
          <p:cNvPicPr>
            <a:picLocks noChangeAspect="1"/>
          </p:cNvPicPr>
          <p:nvPr/>
        </p:nvPicPr>
        <p:blipFill>
          <a:blip r:embed="rId2"/>
          <a:stretch>
            <a:fillRect/>
          </a:stretch>
        </p:blipFill>
        <p:spPr>
          <a:xfrm>
            <a:off x="2446020" y="529332"/>
            <a:ext cx="7185660" cy="5703035"/>
          </a:xfrm>
          <a:prstGeom prst="rect">
            <a:avLst/>
          </a:prstGeom>
        </p:spPr>
      </p:pic>
    </p:spTree>
    <p:extLst>
      <p:ext uri="{BB962C8B-B14F-4D97-AF65-F5344CB8AC3E}">
        <p14:creationId xmlns:p14="http://schemas.microsoft.com/office/powerpoint/2010/main" val="27660728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0" y="647437"/>
            <a:ext cx="12192000" cy="64633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3600" dirty="0" err="1" smtClean="0">
                <a:solidFill>
                  <a:srgbClr val="FF0000"/>
                </a:solidFill>
              </a:rPr>
              <a:t>Практичне</a:t>
            </a:r>
            <a:r>
              <a:rPr lang="en-US" sz="3600" dirty="0" smtClean="0">
                <a:solidFill>
                  <a:srgbClr val="FF0000"/>
                </a:solidFill>
              </a:rPr>
              <a:t> </a:t>
            </a:r>
            <a:r>
              <a:rPr lang="en-US" sz="3600" dirty="0" err="1" smtClean="0">
                <a:solidFill>
                  <a:srgbClr val="FF0000"/>
                </a:solidFill>
              </a:rPr>
              <a:t>заняття</a:t>
            </a:r>
            <a:r>
              <a:rPr lang="en-US" sz="3600" dirty="0" smtClean="0">
                <a:solidFill>
                  <a:srgbClr val="FF0000"/>
                </a:solidFill>
              </a:rPr>
              <a:t> </a:t>
            </a:r>
            <a:r>
              <a:rPr lang="ru-RU" sz="3600" dirty="0">
                <a:solidFill>
                  <a:srgbClr val="FF0000"/>
                </a:solidFill>
              </a:rPr>
              <a:t>9</a:t>
            </a:r>
            <a:r>
              <a:rPr lang="en-US" sz="3600" dirty="0" smtClean="0">
                <a:solidFill>
                  <a:srgbClr val="FF0000"/>
                </a:solidFill>
              </a:rPr>
              <a:t>(2 </a:t>
            </a:r>
            <a:r>
              <a:rPr lang="en-US" sz="3600" dirty="0" err="1" smtClean="0">
                <a:solidFill>
                  <a:srgbClr val="FF0000"/>
                </a:solidFill>
              </a:rPr>
              <a:t>год</a:t>
            </a:r>
            <a:r>
              <a:rPr lang="en-US" sz="3600" dirty="0" smtClean="0">
                <a:solidFill>
                  <a:srgbClr val="FF0000"/>
                </a:solidFill>
              </a:rPr>
              <a:t>.)</a:t>
            </a:r>
          </a:p>
        </p:txBody>
      </p:sp>
      <p:sp>
        <p:nvSpPr>
          <p:cNvPr id="5" name="Прямоугольник 4"/>
          <p:cNvSpPr/>
          <p:nvPr/>
        </p:nvSpPr>
        <p:spPr>
          <a:xfrm>
            <a:off x="176048" y="3203818"/>
            <a:ext cx="11839903" cy="132343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a:t>Topic «Cross-cultural and International Management. Modal verbs 1. »  Grammar revision</a:t>
            </a:r>
          </a:p>
        </p:txBody>
      </p:sp>
    </p:spTree>
    <p:extLst>
      <p:ext uri="{BB962C8B-B14F-4D97-AF65-F5344CB8AC3E}">
        <p14:creationId xmlns:p14="http://schemas.microsoft.com/office/powerpoint/2010/main" val="1892787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46841" y="815425"/>
            <a:ext cx="11508827" cy="452431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3200" dirty="0"/>
              <a:t>Objectives: 	</a:t>
            </a:r>
          </a:p>
          <a:p>
            <a:r>
              <a:rPr lang="en-US" sz="3200" dirty="0"/>
              <a:t>-	to learn new vocabulary;</a:t>
            </a:r>
          </a:p>
          <a:p>
            <a:r>
              <a:rPr lang="en-US" sz="3200" dirty="0"/>
              <a:t>     -   to practice grammar structures;</a:t>
            </a:r>
          </a:p>
          <a:p>
            <a:r>
              <a:rPr lang="en-US" sz="3200" dirty="0"/>
              <a:t>-	to enable </a:t>
            </a:r>
            <a:r>
              <a:rPr lang="en-US" sz="3200" dirty="0" err="1"/>
              <a:t>st’s</a:t>
            </a:r>
            <a:r>
              <a:rPr lang="en-US" sz="3200" dirty="0"/>
              <a:t> to talk and write on the topic;</a:t>
            </a:r>
          </a:p>
          <a:p>
            <a:r>
              <a:rPr lang="en-US" sz="3200" dirty="0"/>
              <a:t>-	to </a:t>
            </a:r>
            <a:r>
              <a:rPr lang="en-US" sz="3200" dirty="0" err="1"/>
              <a:t>instil</a:t>
            </a:r>
            <a:r>
              <a:rPr lang="en-US" sz="3200" dirty="0"/>
              <a:t> the idea that learning languages is necessary and essential;</a:t>
            </a:r>
          </a:p>
          <a:p>
            <a:r>
              <a:rPr lang="en-US" sz="3200" dirty="0"/>
              <a:t>-	to encourage </a:t>
            </a:r>
            <a:r>
              <a:rPr lang="en-US" sz="3200" dirty="0" err="1"/>
              <a:t>st’s</a:t>
            </a:r>
            <a:r>
              <a:rPr lang="en-US" sz="3200" dirty="0"/>
              <a:t> to go on learning English at the next level;</a:t>
            </a:r>
          </a:p>
          <a:p>
            <a:r>
              <a:rPr lang="en-US" sz="3200" dirty="0"/>
              <a:t>-	to lay the foundations for future study in terms to basic structures, lexis, language functions and basic study</a:t>
            </a:r>
          </a:p>
        </p:txBody>
      </p:sp>
    </p:spTree>
    <p:extLst>
      <p:ext uri="{BB962C8B-B14F-4D97-AF65-F5344CB8AC3E}">
        <p14:creationId xmlns:p14="http://schemas.microsoft.com/office/powerpoint/2010/main" val="28558362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57655" y="693683"/>
            <a:ext cx="11824138" cy="5262979"/>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Plan:</a:t>
            </a:r>
          </a:p>
          <a:p>
            <a:r>
              <a:rPr lang="en-US" sz="2400" dirty="0"/>
              <a:t>1.	Vocabulary activity.</a:t>
            </a:r>
          </a:p>
          <a:p>
            <a:r>
              <a:rPr lang="en-US" sz="2400" dirty="0"/>
              <a:t>2.	Discussing of the topic «Cross-cultural and International Management. Modal verbs 1.»  Grammar revision</a:t>
            </a:r>
          </a:p>
          <a:p>
            <a:r>
              <a:rPr lang="en-US" sz="2400" dirty="0"/>
              <a:t>3.	Listening, reading, writing, speaking.</a:t>
            </a:r>
          </a:p>
          <a:p>
            <a:r>
              <a:rPr lang="en-US" sz="2400" dirty="0"/>
              <a:t>4.	Grammar activity.</a:t>
            </a:r>
          </a:p>
          <a:p>
            <a:r>
              <a:rPr lang="en-US" sz="2400" dirty="0"/>
              <a:t>5.	Communicative activities :</a:t>
            </a:r>
          </a:p>
          <a:p>
            <a:r>
              <a:rPr lang="en-US" sz="2400" dirty="0"/>
              <a:t>        Task 1. Give the English equivalents the following words and word combinations.</a:t>
            </a:r>
          </a:p>
          <a:p>
            <a:r>
              <a:rPr lang="en-US" sz="2400" dirty="0"/>
              <a:t>         Task 2. Answer the questions to the text.</a:t>
            </a:r>
          </a:p>
          <a:p>
            <a:r>
              <a:rPr lang="en-US" sz="2400" dirty="0"/>
              <a:t>         Task 3. Fill in the blanks with the necessary words from the active vocabulary. </a:t>
            </a:r>
          </a:p>
          <a:p>
            <a:r>
              <a:rPr lang="en-US" sz="2400" dirty="0"/>
              <a:t>         Task 4. Complete the following sentences.</a:t>
            </a:r>
          </a:p>
          <a:p>
            <a:r>
              <a:rPr lang="en-US" sz="2400" dirty="0"/>
              <a:t>         Task 5. Put in the right order. The underlined word is the beginning of the sentence.</a:t>
            </a:r>
          </a:p>
          <a:p>
            <a:r>
              <a:rPr lang="en-US" sz="2400" dirty="0"/>
              <a:t>          Task 6. Translate the following sentences into English.</a:t>
            </a:r>
          </a:p>
          <a:p>
            <a:r>
              <a:rPr lang="en-US" sz="2400" dirty="0"/>
              <a:t>Home task: Reading an additional text on the topic</a:t>
            </a:r>
          </a:p>
        </p:txBody>
      </p:sp>
    </p:spTree>
    <p:extLst>
      <p:ext uri="{BB962C8B-B14F-4D97-AF65-F5344CB8AC3E}">
        <p14:creationId xmlns:p14="http://schemas.microsoft.com/office/powerpoint/2010/main" val="14460491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236482" y="461970"/>
            <a:ext cx="11713779" cy="6001643"/>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r>
              <a:rPr lang="en-US" sz="2400" dirty="0"/>
              <a:t>References:</a:t>
            </a:r>
          </a:p>
          <a:p>
            <a:r>
              <a:rPr lang="en-US" sz="2400" dirty="0"/>
              <a:t>1.	</a:t>
            </a:r>
            <a:r>
              <a:rPr lang="uk-UA" sz="2400" dirty="0"/>
              <a:t>Кравець Р.А. Лінгвокраїнознавчі аспекти викладання граматики англійської мови в аграрному ВНЗ: методичні рекомендації / Р.А. Кравець. – Вінниця : ВНАУ, 2017. – 62 с.</a:t>
            </a:r>
          </a:p>
          <a:p>
            <a:r>
              <a:rPr lang="uk-UA" sz="2400" dirty="0"/>
              <a:t>2.	Ковальова К. В. Волошина О.В Англійська мова: Методичні вказівки для практичних занять та самостійної роботи студентів денної та заочної форм навчання з іноземної мови спеціальності 075 «Маркетинг», 073 «Менеджмент», галузі знань 07 «Управління та адміністрування» – Вінниця, 2020. – 100 с.</a:t>
            </a:r>
          </a:p>
          <a:p>
            <a:r>
              <a:rPr lang="uk-UA" sz="2400" dirty="0"/>
              <a:t>3.	</a:t>
            </a:r>
            <a:r>
              <a:rPr lang="en-US" sz="2400" dirty="0"/>
              <a:t>Modern English-Ukrainian Dictionary: Over 160,000 Words and Expressions / </a:t>
            </a:r>
            <a:r>
              <a:rPr lang="en-US" sz="2400" dirty="0" err="1"/>
              <a:t>Mykola</a:t>
            </a:r>
            <a:r>
              <a:rPr lang="en-US" sz="2400" dirty="0"/>
              <a:t> </a:t>
            </a:r>
            <a:r>
              <a:rPr lang="en-US" sz="2400" dirty="0" err="1"/>
              <a:t>Ivanovych</a:t>
            </a:r>
            <a:r>
              <a:rPr lang="en-US" sz="2400" dirty="0"/>
              <a:t> </a:t>
            </a:r>
            <a:r>
              <a:rPr lang="en-US" sz="2400" dirty="0" err="1"/>
              <a:t>Balla</a:t>
            </a:r>
            <a:r>
              <a:rPr lang="en-US" sz="2400" dirty="0"/>
              <a:t>. – Kyiv: </a:t>
            </a:r>
            <a:r>
              <a:rPr lang="en-US" sz="2400" dirty="0" err="1"/>
              <a:t>Chumatskiy</a:t>
            </a:r>
            <a:r>
              <a:rPr lang="en-US" sz="2400" dirty="0"/>
              <a:t> </a:t>
            </a:r>
            <a:r>
              <a:rPr lang="en-US" sz="2400" dirty="0" err="1"/>
              <a:t>Shliakh</a:t>
            </a:r>
            <a:r>
              <a:rPr lang="en-US" sz="2400" dirty="0"/>
              <a:t> pub., 2007. – 668 p.</a:t>
            </a:r>
          </a:p>
          <a:p>
            <a:r>
              <a:rPr lang="en-US" sz="2400" dirty="0"/>
              <a:t>4.	The Oxford Dictionary of Business World. (2020) //</a:t>
            </a:r>
            <a:r>
              <a:rPr lang="en-US" sz="2400" dirty="0" err="1"/>
              <a:t>Gen.Editors</a:t>
            </a:r>
            <a:r>
              <a:rPr lang="en-US" sz="2400" dirty="0"/>
              <a:t> </a:t>
            </a:r>
            <a:r>
              <a:rPr lang="en-US" sz="2400" dirty="0" err="1"/>
              <a:t>Dr</a:t>
            </a:r>
            <a:r>
              <a:rPr lang="en-US" sz="2400" dirty="0"/>
              <a:t> Alan Isaacs, </a:t>
            </a:r>
            <a:r>
              <a:rPr lang="en-US" sz="2400" dirty="0" err="1"/>
              <a:t>Ms</a:t>
            </a:r>
            <a:r>
              <a:rPr lang="en-US" sz="2400" dirty="0"/>
              <a:t> Elizabeth Martin. Oxford: Oxford University Press</a:t>
            </a:r>
          </a:p>
          <a:p>
            <a:r>
              <a:rPr lang="en-US" sz="2400" dirty="0"/>
              <a:t>5.	</a:t>
            </a:r>
            <a:r>
              <a:rPr lang="uk-UA" sz="2400" dirty="0"/>
              <a:t>Верба Л.Г., Верба Г.В. Граматика сучасної англійської мови. Довідник: Мова </a:t>
            </a:r>
            <a:r>
              <a:rPr lang="uk-UA" sz="2400" dirty="0" err="1"/>
              <a:t>англ</a:t>
            </a:r>
            <a:r>
              <a:rPr lang="uk-UA" sz="2400" dirty="0"/>
              <a:t>., </a:t>
            </a:r>
            <a:r>
              <a:rPr lang="uk-UA" sz="2400" dirty="0" err="1"/>
              <a:t>укр</a:t>
            </a:r>
            <a:r>
              <a:rPr lang="uk-UA" sz="2400" dirty="0"/>
              <a:t>. Київ: ТОВ «ВП Логос-М», 2020.</a:t>
            </a:r>
          </a:p>
          <a:p>
            <a:r>
              <a:rPr lang="uk-UA" sz="2400" dirty="0"/>
              <a:t>6.	</a:t>
            </a:r>
            <a:r>
              <a:rPr lang="uk-UA" sz="2400" dirty="0" err="1"/>
              <a:t>Голіцинський</a:t>
            </a:r>
            <a:r>
              <a:rPr lang="uk-UA" sz="2400" dirty="0"/>
              <a:t> Ю. Граматика. Збірник вправ. Київ: </a:t>
            </a:r>
            <a:r>
              <a:rPr lang="uk-UA" sz="2400" dirty="0" err="1"/>
              <a:t>Інкос</a:t>
            </a:r>
            <a:r>
              <a:rPr lang="uk-UA" sz="2400" dirty="0"/>
              <a:t>, 2020.</a:t>
            </a:r>
          </a:p>
          <a:p>
            <a:r>
              <a:rPr lang="uk-UA" sz="2400" dirty="0"/>
              <a:t>7.	</a:t>
            </a:r>
            <a:r>
              <a:rPr lang="en-US" sz="2400" dirty="0"/>
              <a:t>Murphy R. English Grammar in Use /Murphy R. – Cambridge University Press, 2021.</a:t>
            </a:r>
          </a:p>
          <a:p>
            <a:endParaRPr lang="en-US" sz="2400" dirty="0"/>
          </a:p>
        </p:txBody>
      </p:sp>
    </p:spTree>
    <p:extLst>
      <p:ext uri="{BB962C8B-B14F-4D97-AF65-F5344CB8AC3E}">
        <p14:creationId xmlns:p14="http://schemas.microsoft.com/office/powerpoint/2010/main" val="266289781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62607" y="1040523"/>
            <a:ext cx="11477296" cy="4401205"/>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algn="ctr"/>
            <a:r>
              <a:rPr lang="en-US" sz="4000" dirty="0" err="1" smtClean="0">
                <a:solidFill>
                  <a:schemeClr val="bg1"/>
                </a:solidFill>
              </a:rPr>
              <a:t>Хід</a:t>
            </a:r>
            <a:r>
              <a:rPr lang="en-US" sz="4000" dirty="0" smtClean="0">
                <a:solidFill>
                  <a:schemeClr val="bg1"/>
                </a:solidFill>
              </a:rPr>
              <a:t> </a:t>
            </a:r>
            <a:r>
              <a:rPr lang="en-US" sz="4000" dirty="0" err="1" smtClean="0">
                <a:solidFill>
                  <a:schemeClr val="bg1"/>
                </a:solidFill>
              </a:rPr>
              <a:t>заняття</a:t>
            </a:r>
            <a:r>
              <a:rPr lang="en-US" sz="4000" dirty="0" smtClean="0">
                <a:solidFill>
                  <a:schemeClr val="bg1"/>
                </a:solidFill>
              </a:rPr>
              <a:t> (Procedure)</a:t>
            </a:r>
          </a:p>
          <a:p>
            <a:endParaRPr lang="en-US" sz="4000" dirty="0" smtClean="0">
              <a:solidFill>
                <a:schemeClr val="bg1"/>
              </a:solidFill>
            </a:endParaRPr>
          </a:p>
          <a:p>
            <a:r>
              <a:rPr lang="en-US" sz="4000" dirty="0" smtClean="0">
                <a:solidFill>
                  <a:schemeClr val="bg1"/>
                </a:solidFill>
              </a:rPr>
              <a:t>1) Read the text and translate into Ukrainian in the written form. </a:t>
            </a:r>
          </a:p>
          <a:p>
            <a:r>
              <a:rPr lang="en-US" sz="4000" dirty="0" smtClean="0">
                <a:solidFill>
                  <a:schemeClr val="bg1"/>
                </a:solidFill>
              </a:rPr>
              <a:t>2) Learn the new words and word combinations. </a:t>
            </a:r>
          </a:p>
          <a:p>
            <a:r>
              <a:rPr lang="en-US" sz="4000" dirty="0" smtClean="0">
                <a:solidFill>
                  <a:schemeClr val="bg1"/>
                </a:solidFill>
              </a:rPr>
              <a:t>3) Make summery of the text in English. </a:t>
            </a:r>
          </a:p>
          <a:p>
            <a:r>
              <a:rPr lang="en-US" sz="4000" dirty="0" smtClean="0">
                <a:solidFill>
                  <a:schemeClr val="bg1"/>
                </a:solidFill>
              </a:rPr>
              <a:t>4) Make some questions on the text. </a:t>
            </a:r>
            <a:endParaRPr lang="en-US" sz="4000" dirty="0">
              <a:solidFill>
                <a:schemeClr val="bg1"/>
              </a:solidFill>
            </a:endParaRPr>
          </a:p>
        </p:txBody>
      </p:sp>
    </p:spTree>
    <p:extLst>
      <p:ext uri="{BB962C8B-B14F-4D97-AF65-F5344CB8AC3E}">
        <p14:creationId xmlns:p14="http://schemas.microsoft.com/office/powerpoint/2010/main" val="228556068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04931" y="764499"/>
            <a:ext cx="11947160" cy="5170646"/>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indent="457200"/>
            <a:r>
              <a:rPr lang="en-US" sz="2200" dirty="0"/>
              <a:t>In different circumstances, managers perform a range of different roles. These include leading, acting as figurehead, communicating information, negotiating, allocating re-sources, handling disturbances, planning, overseeing implementation of plans, and evaluating. Factors that influence which of these roles a PARTICULAR manager exercises, and how much emphasis he/she gives to them, include</a:t>
            </a:r>
          </a:p>
          <a:p>
            <a:pPr indent="457200"/>
            <a:r>
              <a:rPr lang="en-US" sz="2200" dirty="0"/>
              <a:t>his/her personal psychology; his/her functional responsibilities;</a:t>
            </a:r>
          </a:p>
          <a:p>
            <a:pPr indent="457200"/>
            <a:r>
              <a:rPr lang="en-US" sz="2200" dirty="0"/>
              <a:t>the organizational culture and history of the company; industry factors.</a:t>
            </a:r>
          </a:p>
          <a:p>
            <a:pPr indent="457200"/>
            <a:r>
              <a:rPr lang="en-US" sz="2200" dirty="0"/>
              <a:t>Banks have relatively greater needs for hierarchical structures   and controls than do advertising agencies. Advertising agencies need structures that facilitate rapid creativity;</a:t>
            </a:r>
          </a:p>
          <a:p>
            <a:pPr indent="457200"/>
            <a:r>
              <a:rPr lang="en-US" sz="2200" dirty="0"/>
              <a:t>NATIONAL CULTURE. For example, in some cultures the manager is expected to emphasize control and direction elsewhere, to facilitate and participate. The national culture of the workforce influences how they respond to the structures and systems planned and implemented by management. This means that a workforce in one culture may respond differently to a workforce in another. That is, in different cultural and industrial contexts, different management roles are emphasized. The </a:t>
            </a:r>
            <a:r>
              <a:rPr lang="en-US" sz="2200" dirty="0" err="1"/>
              <a:t>intenational</a:t>
            </a:r>
            <a:r>
              <a:rPr lang="en-US" sz="2200" dirty="0"/>
              <a:t> manager must be prepared for these different responses, and he/she adapts to the different contexts.</a:t>
            </a:r>
          </a:p>
        </p:txBody>
      </p:sp>
    </p:spTree>
    <p:extLst>
      <p:ext uri="{BB962C8B-B14F-4D97-AF65-F5344CB8AC3E}">
        <p14:creationId xmlns:p14="http://schemas.microsoft.com/office/powerpoint/2010/main" val="13066203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0" y="539646"/>
            <a:ext cx="12192000" cy="5632311"/>
          </a:xfrm>
          <a:prstGeom prst="rect">
            <a:avLst/>
          </a:prstGeom>
          <a:solidFill>
            <a:schemeClr val="dk1">
              <a:alpha val="50000"/>
            </a:schemeClr>
          </a:solidFill>
          <a:ln>
            <a:noFill/>
          </a:ln>
        </p:spPr>
        <p:style>
          <a:lnRef idx="0">
            <a:scrgbClr r="0" g="0" b="0"/>
          </a:lnRef>
          <a:fillRef idx="0">
            <a:scrgbClr r="0" g="0" b="0"/>
          </a:fillRef>
          <a:effectRef idx="0">
            <a:scrgbClr r="0" g="0" b="0"/>
          </a:effectRef>
          <a:fontRef idx="minor">
            <a:schemeClr val="lt1"/>
          </a:fontRef>
        </p:style>
        <p:txBody>
          <a:bodyPr wrap="square">
            <a:spAutoFit/>
          </a:bodyPr>
          <a:lstStyle/>
          <a:p>
            <a:pPr indent="457200"/>
            <a:r>
              <a:rPr lang="en-US" sz="2400" dirty="0"/>
              <a:t>CROSS-CULTURAL MANAGEMENT is defined here as development and application of knowledge about cultures in the practice of international management, when the people involved have different cultural identities. These</a:t>
            </a:r>
          </a:p>
          <a:p>
            <a:pPr indent="457200"/>
            <a:r>
              <a:rPr lang="en-US" sz="2400" dirty="0"/>
              <a:t>people may or may not belong to the same business unit. Gooderham and </a:t>
            </a:r>
            <a:r>
              <a:rPr lang="en-US" sz="2400" dirty="0" err="1"/>
              <a:t>Nordhaug</a:t>
            </a:r>
            <a:r>
              <a:rPr lang="en-US" sz="2400" dirty="0"/>
              <a:t> (2004) define INTERNATIONAL MANAGEMENT as the generation and transfer of knowledge across settings and organizations. 0’Connell(1998) defines the notion as the planning, staffing, and control of   international business activities). These activities occur between  business units that are located in different countries, whether joint venture partners, headquarters and subsidiary principal and agent, supplier and customer. Both emphases - international management as a knowledge- based activity and as a function- based activity — are applied at different points in this book.</a:t>
            </a:r>
          </a:p>
          <a:p>
            <a:pPr indent="457200"/>
            <a:r>
              <a:rPr lang="en-US" sz="2400" dirty="0"/>
              <a:t>The two terms do not correspond entirely. Some international managers in senior positions may have no face-to-face interactions with the other-culture workforce; many home-based managers deal with immigrant groups assimilated into a workforce that serves domestic markets.</a:t>
            </a:r>
          </a:p>
          <a:p>
            <a:endParaRPr lang="en-US" sz="2400" dirty="0"/>
          </a:p>
        </p:txBody>
      </p:sp>
    </p:spTree>
    <p:extLst>
      <p:ext uri="{BB962C8B-B14F-4D97-AF65-F5344CB8AC3E}">
        <p14:creationId xmlns:p14="http://schemas.microsoft.com/office/powerpoint/2010/main" val="244213206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Рисунок 1"/>
          <p:cNvPicPr>
            <a:picLocks noChangeAspect="1"/>
          </p:cNvPicPr>
          <p:nvPr/>
        </p:nvPicPr>
        <p:blipFill>
          <a:blip r:embed="rId2"/>
          <a:stretch>
            <a:fillRect/>
          </a:stretch>
        </p:blipFill>
        <p:spPr>
          <a:xfrm>
            <a:off x="383849" y="1364105"/>
            <a:ext cx="11471139" cy="4047343"/>
          </a:xfrm>
          <a:prstGeom prst="rect">
            <a:avLst/>
          </a:prstGeom>
        </p:spPr>
        <p:style>
          <a:lnRef idx="1">
            <a:schemeClr val="accent2"/>
          </a:lnRef>
          <a:fillRef idx="2">
            <a:schemeClr val="accent2"/>
          </a:fillRef>
          <a:effectRef idx="1">
            <a:schemeClr val="accent2"/>
          </a:effectRef>
          <a:fontRef idx="minor">
            <a:schemeClr val="dk1"/>
          </a:fontRef>
        </p:style>
      </p:pic>
    </p:spTree>
    <p:extLst>
      <p:ext uri="{BB962C8B-B14F-4D97-AF65-F5344CB8AC3E}">
        <p14:creationId xmlns:p14="http://schemas.microsoft.com/office/powerpoint/2010/main" val="2136461699"/>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Wisp</Template>
  <TotalTime>69</TotalTime>
  <Words>498</Words>
  <Application>Microsoft Office PowerPoint</Application>
  <PresentationFormat>Произвольный</PresentationFormat>
  <Paragraphs>52</Paragraphs>
  <Slides>14</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14</vt:i4>
      </vt:variant>
    </vt:vector>
  </HeadingPairs>
  <TitlesOfParts>
    <vt:vector size="15" baseType="lpstr">
      <vt:lpstr>Тема Office</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admin</dc:creator>
  <cp:lastModifiedBy>Юзер_в_углу</cp:lastModifiedBy>
  <cp:revision>53</cp:revision>
  <dcterms:created xsi:type="dcterms:W3CDTF">2023-07-12T10:27:08Z</dcterms:created>
  <dcterms:modified xsi:type="dcterms:W3CDTF">2024-07-29T10:20:23Z</dcterms:modified>
</cp:coreProperties>
</file>

<file path=docProps/thumbnail.jpeg>
</file>