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5" r:id="rId9"/>
    <p:sldId id="266" r:id="rId10"/>
    <p:sldId id="267" r:id="rId11"/>
    <p:sldId id="269" r:id="rId12"/>
    <p:sldId id="268" r:id="rId13"/>
  </p:sldIdLst>
  <p:sldSz cx="12192000" cy="6858000"/>
  <p:notesSz cx="6858000" cy="9144000"/>
  <p:defaultText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AAD674"/>
    <a:srgbClr val="9ADF81"/>
    <a:srgbClr val="ACC7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p:scale>
          <a:sx n="63" d="100"/>
          <a:sy n="63" d="100"/>
        </p:scale>
        <p:origin x="-1140" y="-27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5.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524000" y="1122363"/>
            <a:ext cx="9144000" cy="2387600"/>
          </a:xfrm>
        </p:spPr>
        <p:txBody>
          <a:bodyPr anchor="b"/>
          <a:lstStyle>
            <a:lvl1pPr algn="ctr">
              <a:defRPr sz="6000"/>
            </a:lvl1pPr>
          </a:lstStyle>
          <a:p>
            <a:r>
              <a:rPr lang="ru-RU" smtClean="0"/>
              <a:t>Образец заголовка</a:t>
            </a:r>
            <a:endParaRPr lang="uk-UA"/>
          </a:p>
        </p:txBody>
      </p:sp>
      <p:sp>
        <p:nvSpPr>
          <p:cNvPr id="3" name="Подзаголовок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smtClean="0"/>
              <a:t>Образец подзаголовка</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782498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5892491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724900" y="365125"/>
            <a:ext cx="2628900" cy="5811838"/>
          </a:xfrm>
        </p:spPr>
        <p:txBody>
          <a:bodyPr vert="eaVert"/>
          <a:lstStyle/>
          <a:p>
            <a:r>
              <a:rPr lang="ru-RU" smtClean="0"/>
              <a:t>Образец заголовка</a:t>
            </a:r>
            <a:endParaRPr lang="uk-UA"/>
          </a:p>
        </p:txBody>
      </p:sp>
      <p:sp>
        <p:nvSpPr>
          <p:cNvPr id="3" name="Вертикальный текст 2"/>
          <p:cNvSpPr>
            <a:spLocks noGrp="1"/>
          </p:cNvSpPr>
          <p:nvPr>
            <p:ph type="body" orient="vert" idx="1"/>
          </p:nvPr>
        </p:nvSpPr>
        <p:spPr>
          <a:xfrm>
            <a:off x="838200" y="365125"/>
            <a:ext cx="7734300" cy="5811838"/>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1466222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4785942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1850" y="1709738"/>
            <a:ext cx="10515600" cy="2852737"/>
          </a:xfrm>
        </p:spPr>
        <p:txBody>
          <a:bodyPr anchor="b"/>
          <a:lstStyle>
            <a:lvl1pPr>
              <a:defRPr sz="6000"/>
            </a:lvl1pPr>
          </a:lstStyle>
          <a:p>
            <a:r>
              <a:rPr lang="ru-RU" smtClean="0"/>
              <a:t>Образец заголовка</a:t>
            </a:r>
            <a:endParaRPr lang="uk-UA"/>
          </a:p>
        </p:txBody>
      </p:sp>
      <p:sp>
        <p:nvSpPr>
          <p:cNvPr id="3" name="Текст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9717711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sz="half" idx="1"/>
          </p:nvPr>
        </p:nvSpPr>
        <p:spPr>
          <a:xfrm>
            <a:off x="838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Объект 3"/>
          <p:cNvSpPr>
            <a:spLocks noGrp="1"/>
          </p:cNvSpPr>
          <p:nvPr>
            <p:ph sz="half" idx="2"/>
          </p:nvPr>
        </p:nvSpPr>
        <p:spPr>
          <a:xfrm>
            <a:off x="6172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7839616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365125"/>
            <a:ext cx="10515600" cy="1325563"/>
          </a:xfrm>
        </p:spPr>
        <p:txBody>
          <a:bodyPr/>
          <a:lstStyle/>
          <a:p>
            <a:r>
              <a:rPr lang="ru-RU" smtClean="0"/>
              <a:t>Образец заголовка</a:t>
            </a:r>
            <a:endParaRPr lang="uk-UA"/>
          </a:p>
        </p:txBody>
      </p:sp>
      <p:sp>
        <p:nvSpPr>
          <p:cNvPr id="3" name="Текст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839788" y="2505075"/>
            <a:ext cx="5157787"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Текст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6172200" y="2505075"/>
            <a:ext cx="5183188"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7" name="Дата 6"/>
          <p:cNvSpPr>
            <a:spLocks noGrp="1"/>
          </p:cNvSpPr>
          <p:nvPr>
            <p:ph type="dt" sz="half" idx="10"/>
          </p:nvPr>
        </p:nvSpPr>
        <p:spPr/>
        <p:txBody>
          <a:bodyPr/>
          <a:lstStyle/>
          <a:p>
            <a:fld id="{7DAF3113-D596-4B49-8FAE-458878600028}" type="datetimeFigureOut">
              <a:rPr lang="uk-UA" smtClean="0"/>
              <a:t>29.07.2024</a:t>
            </a:fld>
            <a:endParaRPr lang="uk-UA"/>
          </a:p>
        </p:txBody>
      </p:sp>
      <p:sp>
        <p:nvSpPr>
          <p:cNvPr id="8" name="Нижний колонтитул 7"/>
          <p:cNvSpPr>
            <a:spLocks noGrp="1"/>
          </p:cNvSpPr>
          <p:nvPr>
            <p:ph type="ftr" sz="quarter" idx="11"/>
          </p:nvPr>
        </p:nvSpPr>
        <p:spPr/>
        <p:txBody>
          <a:bodyPr/>
          <a:lstStyle/>
          <a:p>
            <a:endParaRPr lang="uk-UA"/>
          </a:p>
        </p:txBody>
      </p:sp>
      <p:sp>
        <p:nvSpPr>
          <p:cNvPr id="9" name="Номер слайда 8"/>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8591395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Дата 2"/>
          <p:cNvSpPr>
            <a:spLocks noGrp="1"/>
          </p:cNvSpPr>
          <p:nvPr>
            <p:ph type="dt" sz="half" idx="10"/>
          </p:nvPr>
        </p:nvSpPr>
        <p:spPr/>
        <p:txBody>
          <a:bodyPr/>
          <a:lstStyle/>
          <a:p>
            <a:fld id="{7DAF3113-D596-4B49-8FAE-458878600028}" type="datetimeFigureOut">
              <a:rPr lang="uk-UA" smtClean="0"/>
              <a:t>29.07.2024</a:t>
            </a:fld>
            <a:endParaRPr lang="uk-UA"/>
          </a:p>
        </p:txBody>
      </p:sp>
      <p:sp>
        <p:nvSpPr>
          <p:cNvPr id="4" name="Нижний колонтитул 3"/>
          <p:cNvSpPr>
            <a:spLocks noGrp="1"/>
          </p:cNvSpPr>
          <p:nvPr>
            <p:ph type="ftr" sz="quarter" idx="11"/>
          </p:nvPr>
        </p:nvSpPr>
        <p:spPr/>
        <p:txBody>
          <a:bodyPr/>
          <a:lstStyle/>
          <a:p>
            <a:endParaRPr lang="uk-UA"/>
          </a:p>
        </p:txBody>
      </p:sp>
      <p:sp>
        <p:nvSpPr>
          <p:cNvPr id="5" name="Номер слайда 4"/>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23420590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7DAF3113-D596-4B49-8FAE-458878600028}" type="datetimeFigureOut">
              <a:rPr lang="uk-UA" smtClean="0"/>
              <a:t>29.07.2024</a:t>
            </a:fld>
            <a:endParaRPr lang="uk-UA"/>
          </a:p>
        </p:txBody>
      </p:sp>
      <p:sp>
        <p:nvSpPr>
          <p:cNvPr id="3" name="Нижний колонтитул 2"/>
          <p:cNvSpPr>
            <a:spLocks noGrp="1"/>
          </p:cNvSpPr>
          <p:nvPr>
            <p:ph type="ftr" sz="quarter" idx="11"/>
          </p:nvPr>
        </p:nvSpPr>
        <p:spPr/>
        <p:txBody>
          <a:bodyPr/>
          <a:lstStyle/>
          <a:p>
            <a:endParaRPr lang="uk-UA"/>
          </a:p>
        </p:txBody>
      </p:sp>
      <p:sp>
        <p:nvSpPr>
          <p:cNvPr id="4" name="Номер слайда 3"/>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4191330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Объект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538005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Рисунок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6632841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2"/>
            </a:gs>
            <a:gs pos="47000">
              <a:srgbClr val="FFC000"/>
            </a:gs>
            <a:gs pos="22000">
              <a:schemeClr val="accent2"/>
            </a:gs>
            <a:gs pos="74000">
              <a:schemeClr val="accent2"/>
            </a:gs>
            <a:gs pos="81000">
              <a:schemeClr val="accent2"/>
            </a:gs>
            <a:gs pos="100000">
              <a:schemeClr val="accent2"/>
            </a:gs>
          </a:gsLst>
          <a:lin ang="5400000" scaled="1"/>
          <a:tileRect/>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smtClean="0"/>
              <a:t>Образец заголовка</a:t>
            </a:r>
            <a:endParaRPr lang="uk-UA"/>
          </a:p>
        </p:txBody>
      </p:sp>
      <p:sp>
        <p:nvSpPr>
          <p:cNvPr id="3" name="Текст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uk-UA"/>
          </a:p>
        </p:txBody>
      </p:sp>
      <p:sp>
        <p:nvSpPr>
          <p:cNvPr id="6" name="Номер слайда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B042CAB-24DE-43C6-A9C5-D5130FDE2093}" type="slidenum">
              <a:rPr lang="uk-UA" smtClean="0"/>
              <a:t>‹#›</a:t>
            </a:fld>
            <a:endParaRPr lang="uk-UA"/>
          </a:p>
        </p:txBody>
      </p:sp>
    </p:spTree>
    <p:extLst>
      <p:ext uri="{BB962C8B-B14F-4D97-AF65-F5344CB8AC3E}">
        <p14:creationId xmlns:p14="http://schemas.microsoft.com/office/powerpoint/2010/main" val="29796809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98120" y="447378"/>
            <a:ext cx="11811000" cy="563231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ru-RU" sz="4000" dirty="0" err="1" smtClean="0"/>
              <a:t>Презентац</a:t>
            </a:r>
            <a:r>
              <a:rPr lang="uk-UA" sz="4000" dirty="0" err="1" smtClean="0"/>
              <a:t>ія</a:t>
            </a:r>
            <a:r>
              <a:rPr lang="uk-UA" sz="4000" dirty="0" smtClean="0"/>
              <a:t> </a:t>
            </a:r>
            <a:r>
              <a:rPr lang="ru-RU" sz="4000" dirty="0" err="1" smtClean="0"/>
              <a:t>практичних</a:t>
            </a:r>
            <a:r>
              <a:rPr lang="ru-RU" sz="4000" dirty="0" smtClean="0"/>
              <a:t> занять з </a:t>
            </a:r>
            <a:r>
              <a:rPr lang="ru-RU" sz="4000" dirty="0" err="1" smtClean="0"/>
              <a:t>дисципліни</a:t>
            </a:r>
            <a:r>
              <a:rPr lang="ru-RU" sz="4000" dirty="0" smtClean="0"/>
              <a:t> «</a:t>
            </a:r>
            <a:r>
              <a:rPr lang="ru-RU" sz="4000" dirty="0" err="1" smtClean="0"/>
              <a:t>Іноземна</a:t>
            </a:r>
            <a:r>
              <a:rPr lang="ru-RU" sz="4000" dirty="0" smtClean="0"/>
              <a:t> </a:t>
            </a:r>
            <a:r>
              <a:rPr lang="ru-RU" sz="4000" dirty="0" err="1" smtClean="0"/>
              <a:t>мова</a:t>
            </a:r>
            <a:r>
              <a:rPr lang="ru-RU" sz="4000" dirty="0" smtClean="0"/>
              <a:t>»</a:t>
            </a:r>
          </a:p>
          <a:p>
            <a:pPr algn="ctr"/>
            <a:r>
              <a:rPr lang="ru-RU" sz="4000" dirty="0" smtClean="0"/>
              <a:t> з </a:t>
            </a:r>
            <a:r>
              <a:rPr lang="ru-RU" sz="4000" dirty="0" err="1" smtClean="0"/>
              <a:t>галузі</a:t>
            </a:r>
            <a:r>
              <a:rPr lang="ru-RU" sz="4000" dirty="0" smtClean="0"/>
              <a:t> </a:t>
            </a:r>
            <a:r>
              <a:rPr lang="ru-RU" sz="4000" dirty="0" err="1" smtClean="0"/>
              <a:t>знань</a:t>
            </a:r>
            <a:r>
              <a:rPr lang="ru-RU" sz="4000" dirty="0" smtClean="0"/>
              <a:t> </a:t>
            </a:r>
            <a:r>
              <a:rPr lang="ru-RU" sz="4000" dirty="0"/>
              <a:t>24 «Сфера </a:t>
            </a:r>
            <a:r>
              <a:rPr lang="ru-RU" sz="4000" dirty="0" err="1"/>
              <a:t>обслуговування</a:t>
            </a:r>
            <a:r>
              <a:rPr lang="ru-RU" sz="4000" dirty="0"/>
              <a:t>»</a:t>
            </a:r>
            <a:endParaRPr lang="ru-RU" sz="4000" dirty="0" smtClean="0"/>
          </a:p>
          <a:p>
            <a:pPr algn="ctr"/>
            <a:r>
              <a:rPr lang="ru-RU" sz="4000" dirty="0" err="1" smtClean="0"/>
              <a:t>спеціальності</a:t>
            </a:r>
            <a:r>
              <a:rPr lang="ru-RU" sz="4000" dirty="0" smtClean="0"/>
              <a:t> : </a:t>
            </a:r>
            <a:r>
              <a:rPr lang="ru-RU" sz="4000" dirty="0"/>
              <a:t>241 «</a:t>
            </a:r>
            <a:r>
              <a:rPr lang="ru-RU" sz="4000" dirty="0" err="1"/>
              <a:t>Готельно-ресторанна</a:t>
            </a:r>
            <a:r>
              <a:rPr lang="ru-RU" sz="4000" dirty="0"/>
              <a:t> справа».</a:t>
            </a:r>
            <a:endParaRPr lang="ru-RU" sz="4000" dirty="0" smtClean="0"/>
          </a:p>
          <a:p>
            <a:pPr algn="ctr"/>
            <a:r>
              <a:rPr lang="ru-RU" sz="4000" dirty="0" smtClean="0"/>
              <a:t>    </a:t>
            </a:r>
          </a:p>
          <a:p>
            <a:pPr algn="ctr"/>
            <a:r>
              <a:rPr lang="ru-RU" sz="4000" dirty="0" smtClean="0"/>
              <a:t>Семестр </a:t>
            </a:r>
            <a:r>
              <a:rPr lang="en-US" sz="4000" smtClean="0"/>
              <a:t>5,6</a:t>
            </a:r>
            <a:r>
              <a:rPr lang="ru-RU" sz="4000" smtClean="0"/>
              <a:t> </a:t>
            </a:r>
            <a:r>
              <a:rPr lang="ru-RU" sz="4000" dirty="0" smtClean="0"/>
              <a:t>(56 годин)</a:t>
            </a:r>
          </a:p>
          <a:p>
            <a:pPr algn="ctr"/>
            <a:endParaRPr lang="ru-RU" sz="4000" dirty="0" smtClean="0"/>
          </a:p>
          <a:p>
            <a:pPr algn="ctr"/>
            <a:endParaRPr lang="ru-RU" sz="4000" dirty="0" smtClean="0"/>
          </a:p>
          <a:p>
            <a:pPr algn="ctr"/>
            <a:r>
              <a:rPr lang="ru-RU" sz="4000" dirty="0" err="1" smtClean="0"/>
              <a:t>Атестація</a:t>
            </a:r>
            <a:r>
              <a:rPr lang="ru-RU" sz="4000" dirty="0" smtClean="0"/>
              <a:t> </a:t>
            </a:r>
            <a:r>
              <a:rPr lang="en-US" sz="4000" dirty="0" smtClean="0"/>
              <a:t>4</a:t>
            </a:r>
            <a:r>
              <a:rPr lang="ru-RU" sz="4000" dirty="0" smtClean="0"/>
              <a:t> (14 год.)</a:t>
            </a:r>
            <a:endParaRPr lang="ru-RU" sz="4000" dirty="0"/>
          </a:p>
        </p:txBody>
      </p:sp>
    </p:spTree>
    <p:extLst>
      <p:ext uri="{BB962C8B-B14F-4D97-AF65-F5344CB8AC3E}">
        <p14:creationId xmlns:p14="http://schemas.microsoft.com/office/powerpoint/2010/main" val="7529049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074"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471805" y="509270"/>
            <a:ext cx="11217275" cy="304340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77237592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098"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26875" y="548644"/>
            <a:ext cx="11243205" cy="27357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78820579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Рисунок 4"/>
          <p:cNvPicPr>
            <a:picLocks noChangeAspect="1"/>
          </p:cNvPicPr>
          <p:nvPr/>
        </p:nvPicPr>
        <p:blipFill>
          <a:blip r:embed="rId2"/>
          <a:stretch>
            <a:fillRect/>
          </a:stretch>
        </p:blipFill>
        <p:spPr>
          <a:xfrm>
            <a:off x="2446020" y="529332"/>
            <a:ext cx="7185660" cy="5703035"/>
          </a:xfrm>
          <a:prstGeom prst="rect">
            <a:avLst/>
          </a:prstGeom>
        </p:spPr>
      </p:pic>
    </p:spTree>
    <p:extLst>
      <p:ext uri="{BB962C8B-B14F-4D97-AF65-F5344CB8AC3E}">
        <p14:creationId xmlns:p14="http://schemas.microsoft.com/office/powerpoint/2010/main" val="27660728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0" y="647437"/>
            <a:ext cx="12192000" cy="64633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3600" dirty="0" err="1" smtClean="0">
                <a:solidFill>
                  <a:srgbClr val="FF0000"/>
                </a:solidFill>
              </a:rPr>
              <a:t>Практичне</a:t>
            </a:r>
            <a:r>
              <a:rPr lang="en-US" sz="3600" dirty="0" smtClean="0">
                <a:solidFill>
                  <a:srgbClr val="FF0000"/>
                </a:solidFill>
              </a:rPr>
              <a:t> </a:t>
            </a:r>
            <a:r>
              <a:rPr lang="en-US" sz="3600" dirty="0" err="1" smtClean="0">
                <a:solidFill>
                  <a:srgbClr val="FF0000"/>
                </a:solidFill>
              </a:rPr>
              <a:t>заняття</a:t>
            </a:r>
            <a:r>
              <a:rPr lang="en-US" sz="3600" dirty="0" smtClean="0">
                <a:solidFill>
                  <a:srgbClr val="FF0000"/>
                </a:solidFill>
              </a:rPr>
              <a:t> 25(2 </a:t>
            </a:r>
            <a:r>
              <a:rPr lang="en-US" sz="3600" dirty="0" err="1" smtClean="0">
                <a:solidFill>
                  <a:srgbClr val="FF0000"/>
                </a:solidFill>
              </a:rPr>
              <a:t>год</a:t>
            </a:r>
            <a:r>
              <a:rPr lang="en-US" sz="3600" dirty="0" smtClean="0">
                <a:solidFill>
                  <a:srgbClr val="FF0000"/>
                </a:solidFill>
              </a:rPr>
              <a:t>.)</a:t>
            </a:r>
          </a:p>
        </p:txBody>
      </p:sp>
      <p:sp>
        <p:nvSpPr>
          <p:cNvPr id="5" name="Прямоугольник 4"/>
          <p:cNvSpPr/>
          <p:nvPr/>
        </p:nvSpPr>
        <p:spPr>
          <a:xfrm>
            <a:off x="176048" y="3203818"/>
            <a:ext cx="11839903" cy="132343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a:t>Topic Marketing Research for Small Companies Verb + to … (decide to … / forget to … etc.) Grammar revision</a:t>
            </a:r>
          </a:p>
        </p:txBody>
      </p:sp>
    </p:spTree>
    <p:extLst>
      <p:ext uri="{BB962C8B-B14F-4D97-AF65-F5344CB8AC3E}">
        <p14:creationId xmlns:p14="http://schemas.microsoft.com/office/powerpoint/2010/main" val="1892787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46841" y="815425"/>
            <a:ext cx="11508827" cy="452431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3200" dirty="0"/>
              <a:t>Objectives: 	</a:t>
            </a:r>
          </a:p>
          <a:p>
            <a:r>
              <a:rPr lang="en-US" sz="3200" dirty="0"/>
              <a:t>-	to learn new vocabulary;</a:t>
            </a:r>
          </a:p>
          <a:p>
            <a:r>
              <a:rPr lang="en-US" sz="3200" dirty="0"/>
              <a:t>     -   to practice grammar structures;</a:t>
            </a:r>
          </a:p>
          <a:p>
            <a:r>
              <a:rPr lang="en-US" sz="3200" dirty="0"/>
              <a:t>-	to enable </a:t>
            </a:r>
            <a:r>
              <a:rPr lang="en-US" sz="3200" dirty="0" err="1"/>
              <a:t>st’s</a:t>
            </a:r>
            <a:r>
              <a:rPr lang="en-US" sz="3200" dirty="0"/>
              <a:t> to talk and write on the topic;</a:t>
            </a:r>
          </a:p>
          <a:p>
            <a:r>
              <a:rPr lang="en-US" sz="3200" dirty="0"/>
              <a:t>-	to </a:t>
            </a:r>
            <a:r>
              <a:rPr lang="en-US" sz="3200" dirty="0" err="1"/>
              <a:t>instil</a:t>
            </a:r>
            <a:r>
              <a:rPr lang="en-US" sz="3200" dirty="0"/>
              <a:t> the idea that learning languages is necessary and essential;</a:t>
            </a:r>
          </a:p>
          <a:p>
            <a:r>
              <a:rPr lang="en-US" sz="3200" dirty="0"/>
              <a:t>-	to encourage </a:t>
            </a:r>
            <a:r>
              <a:rPr lang="en-US" sz="3200" dirty="0" err="1"/>
              <a:t>st’s</a:t>
            </a:r>
            <a:r>
              <a:rPr lang="en-US" sz="3200" dirty="0"/>
              <a:t> to go on learning English at the next level;</a:t>
            </a:r>
          </a:p>
          <a:p>
            <a:r>
              <a:rPr lang="en-US" sz="3200" dirty="0"/>
              <a:t>-	to lay the foundations for future study in terms to basic structures, lexis, language functions and basic study</a:t>
            </a:r>
          </a:p>
        </p:txBody>
      </p:sp>
    </p:spTree>
    <p:extLst>
      <p:ext uri="{BB962C8B-B14F-4D97-AF65-F5344CB8AC3E}">
        <p14:creationId xmlns:p14="http://schemas.microsoft.com/office/powerpoint/2010/main" val="28558362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57655" y="693683"/>
            <a:ext cx="11824138" cy="526297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Plan:</a:t>
            </a:r>
          </a:p>
          <a:p>
            <a:r>
              <a:rPr lang="en-US" sz="2400" dirty="0"/>
              <a:t>1.	Vocabulary activity.</a:t>
            </a:r>
          </a:p>
          <a:p>
            <a:r>
              <a:rPr lang="en-US" sz="2400" dirty="0"/>
              <a:t>2.	Discussing of the topic Marketing Research for Small Companies Verb + to … (decide to … / forget to … etc.) Grammar revision</a:t>
            </a:r>
          </a:p>
          <a:p>
            <a:r>
              <a:rPr lang="en-US" sz="2400" dirty="0"/>
              <a:t>3.	Listening, reading, writing, speaking.</a:t>
            </a:r>
          </a:p>
          <a:p>
            <a:r>
              <a:rPr lang="en-US" sz="2400" dirty="0"/>
              <a:t>4.	Grammar activity.</a:t>
            </a:r>
          </a:p>
          <a:p>
            <a:r>
              <a:rPr lang="en-US" sz="2400" dirty="0"/>
              <a:t>5.	Communicative activities :</a:t>
            </a:r>
          </a:p>
          <a:p>
            <a:r>
              <a:rPr lang="en-US" sz="2400" dirty="0"/>
              <a:t>        Task 1. Give the English equivalents the following words and word combinations.</a:t>
            </a:r>
          </a:p>
          <a:p>
            <a:r>
              <a:rPr lang="en-US" sz="2400" dirty="0"/>
              <a:t>         Task 2. Answer the questions to the text.</a:t>
            </a:r>
          </a:p>
          <a:p>
            <a:r>
              <a:rPr lang="en-US" sz="2400" dirty="0"/>
              <a:t>         Task 3. Fill in the blanks with the necessary words from the active vocabulary. </a:t>
            </a:r>
          </a:p>
          <a:p>
            <a:r>
              <a:rPr lang="en-US" sz="2400" dirty="0"/>
              <a:t>         Task 4. Complete the following sentences.</a:t>
            </a:r>
          </a:p>
          <a:p>
            <a:r>
              <a:rPr lang="en-US" sz="2400" dirty="0"/>
              <a:t>         Task 5. Put in the right order. The underlined word is the beginning of the sentence.</a:t>
            </a:r>
          </a:p>
          <a:p>
            <a:r>
              <a:rPr lang="en-US" sz="2400" dirty="0"/>
              <a:t>          Task 6. Translate the following sentences into English.</a:t>
            </a:r>
          </a:p>
          <a:p>
            <a:r>
              <a:rPr lang="en-US" sz="2400" dirty="0"/>
              <a:t>Home task: Reading an additional text on the topic </a:t>
            </a:r>
            <a:r>
              <a:rPr lang="en-US" sz="2400" dirty="0" smtClean="0"/>
              <a:t> </a:t>
            </a:r>
            <a:endParaRPr lang="en-US" sz="2400" dirty="0"/>
          </a:p>
        </p:txBody>
      </p:sp>
    </p:spTree>
    <p:extLst>
      <p:ext uri="{BB962C8B-B14F-4D97-AF65-F5344CB8AC3E}">
        <p14:creationId xmlns:p14="http://schemas.microsoft.com/office/powerpoint/2010/main" val="14460491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236482" y="461970"/>
            <a:ext cx="11713779" cy="6001643"/>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References:</a:t>
            </a:r>
          </a:p>
          <a:p>
            <a:r>
              <a:rPr lang="en-US" sz="2400" dirty="0"/>
              <a:t>1.	</a:t>
            </a:r>
            <a:r>
              <a:rPr lang="uk-UA" sz="2400" dirty="0"/>
              <a:t>Кравець Р.А. Лінгвокраїнознавчі аспекти викладання граматики англійської мови в аграрному ВНЗ: методичні рекомендації / Р.А. Кравець. – Вінниця : ВНАУ, 2017. – 62 с.</a:t>
            </a:r>
          </a:p>
          <a:p>
            <a:r>
              <a:rPr lang="uk-UA" sz="2400" dirty="0"/>
              <a:t>2.	Ковальова К. В. Волошина О.В Англійська мова: Методичні вказівки для практичних занять та самостійної роботи студентів денної та заочної форм навчання з іноземної мови спеціальності 075 «Маркетинг», 073 «Менеджмент», галузі знань 07 «Управління та адміністрування» – Вінниця, 2020. – 100 с.</a:t>
            </a:r>
          </a:p>
          <a:p>
            <a:r>
              <a:rPr lang="uk-UA" sz="2400" dirty="0"/>
              <a:t>3.	</a:t>
            </a:r>
            <a:r>
              <a:rPr lang="en-US" sz="2400" dirty="0"/>
              <a:t>Modern English-Ukrainian Dictionary: Over 160,000 Words and Expressions / </a:t>
            </a:r>
            <a:r>
              <a:rPr lang="en-US" sz="2400" dirty="0" err="1"/>
              <a:t>Mykola</a:t>
            </a:r>
            <a:r>
              <a:rPr lang="en-US" sz="2400" dirty="0"/>
              <a:t> </a:t>
            </a:r>
            <a:r>
              <a:rPr lang="en-US" sz="2400" dirty="0" err="1"/>
              <a:t>Ivanovych</a:t>
            </a:r>
            <a:r>
              <a:rPr lang="en-US" sz="2400" dirty="0"/>
              <a:t> </a:t>
            </a:r>
            <a:r>
              <a:rPr lang="en-US" sz="2400" dirty="0" err="1"/>
              <a:t>Balla</a:t>
            </a:r>
            <a:r>
              <a:rPr lang="en-US" sz="2400" dirty="0"/>
              <a:t>. – Kyiv: </a:t>
            </a:r>
            <a:r>
              <a:rPr lang="en-US" sz="2400" dirty="0" err="1"/>
              <a:t>Chumatskiy</a:t>
            </a:r>
            <a:r>
              <a:rPr lang="en-US" sz="2400" dirty="0"/>
              <a:t> </a:t>
            </a:r>
            <a:r>
              <a:rPr lang="en-US" sz="2400" dirty="0" err="1"/>
              <a:t>Shliakh</a:t>
            </a:r>
            <a:r>
              <a:rPr lang="en-US" sz="2400" dirty="0"/>
              <a:t> pub., 2007. – 668 p.</a:t>
            </a:r>
          </a:p>
          <a:p>
            <a:r>
              <a:rPr lang="en-US" sz="2400" dirty="0"/>
              <a:t>4.	The Oxford Dictionary of Business World. (2020) //</a:t>
            </a:r>
            <a:r>
              <a:rPr lang="en-US" sz="2400" dirty="0" err="1"/>
              <a:t>Gen.Editors</a:t>
            </a:r>
            <a:r>
              <a:rPr lang="en-US" sz="2400" dirty="0"/>
              <a:t> </a:t>
            </a:r>
            <a:r>
              <a:rPr lang="en-US" sz="2400" dirty="0" err="1"/>
              <a:t>Dr</a:t>
            </a:r>
            <a:r>
              <a:rPr lang="en-US" sz="2400" dirty="0"/>
              <a:t> Alan Isaacs, </a:t>
            </a:r>
            <a:r>
              <a:rPr lang="en-US" sz="2400" dirty="0" err="1"/>
              <a:t>Ms</a:t>
            </a:r>
            <a:r>
              <a:rPr lang="en-US" sz="2400" dirty="0"/>
              <a:t> Elizabeth Martin. Oxford: Oxford University Press</a:t>
            </a:r>
          </a:p>
          <a:p>
            <a:r>
              <a:rPr lang="en-US" sz="2400" dirty="0"/>
              <a:t>5.	</a:t>
            </a:r>
            <a:r>
              <a:rPr lang="uk-UA" sz="2400" dirty="0"/>
              <a:t>Верба Л.Г., Верба Г.В. Граматика сучасної англійської мови. Довідник: Мова </a:t>
            </a:r>
            <a:r>
              <a:rPr lang="uk-UA" sz="2400" dirty="0" err="1"/>
              <a:t>англ</a:t>
            </a:r>
            <a:r>
              <a:rPr lang="uk-UA" sz="2400" dirty="0"/>
              <a:t>., </a:t>
            </a:r>
            <a:r>
              <a:rPr lang="uk-UA" sz="2400" dirty="0" err="1"/>
              <a:t>укр</a:t>
            </a:r>
            <a:r>
              <a:rPr lang="uk-UA" sz="2400" dirty="0"/>
              <a:t>. Київ: ТОВ «ВП Логос-М», 2020.</a:t>
            </a:r>
          </a:p>
          <a:p>
            <a:r>
              <a:rPr lang="uk-UA" sz="2400" dirty="0"/>
              <a:t>6.	</a:t>
            </a:r>
            <a:r>
              <a:rPr lang="uk-UA" sz="2400" dirty="0" err="1"/>
              <a:t>Голіцинський</a:t>
            </a:r>
            <a:r>
              <a:rPr lang="uk-UA" sz="2400" dirty="0"/>
              <a:t> Ю. Граматика. Збірник вправ. Київ: </a:t>
            </a:r>
            <a:r>
              <a:rPr lang="uk-UA" sz="2400" dirty="0" err="1"/>
              <a:t>Інкос</a:t>
            </a:r>
            <a:r>
              <a:rPr lang="uk-UA" sz="2400" dirty="0"/>
              <a:t>, 2020.</a:t>
            </a:r>
          </a:p>
          <a:p>
            <a:r>
              <a:rPr lang="uk-UA" sz="2400" dirty="0"/>
              <a:t>7.	</a:t>
            </a:r>
            <a:r>
              <a:rPr lang="en-US" sz="2400" dirty="0"/>
              <a:t>Murphy R. English Grammar in Use /Murphy R. – Cambridge University Press, 2021.</a:t>
            </a:r>
          </a:p>
          <a:p>
            <a:endParaRPr lang="en-US" sz="2400" dirty="0"/>
          </a:p>
        </p:txBody>
      </p:sp>
    </p:spTree>
    <p:extLst>
      <p:ext uri="{BB962C8B-B14F-4D97-AF65-F5344CB8AC3E}">
        <p14:creationId xmlns:p14="http://schemas.microsoft.com/office/powerpoint/2010/main" val="266289781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62607" y="1040523"/>
            <a:ext cx="11477296" cy="440120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err="1" smtClean="0">
                <a:solidFill>
                  <a:schemeClr val="bg1"/>
                </a:solidFill>
              </a:rPr>
              <a:t>Хід</a:t>
            </a:r>
            <a:r>
              <a:rPr lang="en-US" sz="4000" dirty="0" smtClean="0">
                <a:solidFill>
                  <a:schemeClr val="bg1"/>
                </a:solidFill>
              </a:rPr>
              <a:t> </a:t>
            </a:r>
            <a:r>
              <a:rPr lang="en-US" sz="4000" dirty="0" err="1" smtClean="0">
                <a:solidFill>
                  <a:schemeClr val="bg1"/>
                </a:solidFill>
              </a:rPr>
              <a:t>заняття</a:t>
            </a:r>
            <a:r>
              <a:rPr lang="en-US" sz="4000" dirty="0" smtClean="0">
                <a:solidFill>
                  <a:schemeClr val="bg1"/>
                </a:solidFill>
              </a:rPr>
              <a:t> (Procedure)</a:t>
            </a:r>
          </a:p>
          <a:p>
            <a:endParaRPr lang="en-US" sz="4000" dirty="0" smtClean="0">
              <a:solidFill>
                <a:schemeClr val="bg1"/>
              </a:solidFill>
            </a:endParaRPr>
          </a:p>
          <a:p>
            <a:r>
              <a:rPr lang="en-US" sz="4000" dirty="0" smtClean="0">
                <a:solidFill>
                  <a:schemeClr val="bg1"/>
                </a:solidFill>
              </a:rPr>
              <a:t>1) Read the text and translate into Ukrainian in the written form. </a:t>
            </a:r>
          </a:p>
          <a:p>
            <a:r>
              <a:rPr lang="en-US" sz="4000" dirty="0" smtClean="0">
                <a:solidFill>
                  <a:schemeClr val="bg1"/>
                </a:solidFill>
              </a:rPr>
              <a:t>2) Learn the new words and word combinations. </a:t>
            </a:r>
          </a:p>
          <a:p>
            <a:r>
              <a:rPr lang="en-US" sz="4000" dirty="0" smtClean="0">
                <a:solidFill>
                  <a:schemeClr val="bg1"/>
                </a:solidFill>
              </a:rPr>
              <a:t>3) Make summery of the text in English. </a:t>
            </a:r>
          </a:p>
          <a:p>
            <a:r>
              <a:rPr lang="en-US" sz="4000" dirty="0" smtClean="0">
                <a:solidFill>
                  <a:schemeClr val="bg1"/>
                </a:solidFill>
              </a:rPr>
              <a:t>4) Make some questions on the text. </a:t>
            </a:r>
            <a:endParaRPr lang="en-US" sz="4000" dirty="0">
              <a:solidFill>
                <a:schemeClr val="bg1"/>
              </a:solidFill>
            </a:endParaRPr>
          </a:p>
        </p:txBody>
      </p:sp>
    </p:spTree>
    <p:extLst>
      <p:ext uri="{BB962C8B-B14F-4D97-AF65-F5344CB8AC3E}">
        <p14:creationId xmlns:p14="http://schemas.microsoft.com/office/powerpoint/2010/main" val="228556068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4919" y="179882"/>
            <a:ext cx="11947160" cy="6247864"/>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000" dirty="0"/>
              <a:t>Because most small businesses have limited financial resources and expertise, they often conclude that doing marketing research and creating an information system isn't worth the cost. Instead, managers of small businesses may rely on hunches or intuition when designing their marketing mix. In the absence of feedback from their customers, they sometimes institute practices that customers object to. Over time, the customer base begins to erode. </a:t>
            </a:r>
          </a:p>
          <a:p>
            <a:r>
              <a:rPr lang="en-US" sz="2000" dirty="0"/>
              <a:t>Many small-business owners who feel they are doing an outstanding job are unaware of the serious problems confronting them in the area of customer relations. For example, the owner-manager of a car dealership in a small community had this policy: "To present a high-volume, low-price dealership that has a reputation for good service." However, a random survey of customers who had used his service department showed they were dissatisfied and would no longer do business with him. If the dealer had asked some friends to pose as "mystery shoppers," the problem might not have ever occurred. </a:t>
            </a:r>
          </a:p>
          <a:p>
            <a:r>
              <a:rPr lang="en-US" sz="2000" dirty="0"/>
              <a:t>Marketing research could help small businesses avoid similar misapprehensions. However, "turn-key" marketing research projects, in which a research firm conducts the entire study and makes recommendations, tend to be expensive. A much less expensive alternative is for the small business to do everything but the interviewing, which can be assigned to a market research field service. Perhaps the owner and employees can do the interviewing. Or perhaps an inexpensive mail survey would be better than personal interviews. Another money-saving idea is to create a simple database from customer information cards gathered by offering a drawing for a free lunch or prize. Finally, the Internet offers a wealth of information that can help the small businessperson better understand the competitive environment. For example, the Census County and City Data Book has demographic information of a: types broken down by cities and even smaller units</a:t>
            </a:r>
          </a:p>
        </p:txBody>
      </p:sp>
    </p:spTree>
    <p:extLst>
      <p:ext uri="{BB962C8B-B14F-4D97-AF65-F5344CB8AC3E}">
        <p14:creationId xmlns:p14="http://schemas.microsoft.com/office/powerpoint/2010/main" val="13066203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244303" y="411483"/>
            <a:ext cx="11947697" cy="24861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13646169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050"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380365" y="463552"/>
            <a:ext cx="11430635" cy="36877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663010782"/>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Wisp</Template>
  <TotalTime>57</TotalTime>
  <Words>464</Words>
  <Application>Microsoft Office PowerPoint</Application>
  <PresentationFormat>Произвольный</PresentationFormat>
  <Paragraphs>47</Paragraphs>
  <Slides>12</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12</vt:i4>
      </vt:variant>
    </vt:vector>
  </HeadingPairs>
  <TitlesOfParts>
    <vt:vector size="13" baseType="lpstr">
      <vt:lpstr>Тема Office</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admin</dc:creator>
  <cp:lastModifiedBy>Юзер_в_углу</cp:lastModifiedBy>
  <cp:revision>27</cp:revision>
  <dcterms:created xsi:type="dcterms:W3CDTF">2023-07-12T10:27:08Z</dcterms:created>
  <dcterms:modified xsi:type="dcterms:W3CDTF">2024-07-29T10:23:40Z</dcterms:modified>
</cp:coreProperties>
</file>

<file path=docProps/thumbnail.jpeg>
</file>