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5" r:id="rId9"/>
    <p:sldId id="266" r:id="rId10"/>
    <p:sldId id="267" r:id="rId11"/>
    <p:sldId id="268" r:id="rId12"/>
  </p:sldIdLst>
  <p:sldSz cx="12192000" cy="6858000"/>
  <p:notesSz cx="6858000" cy="9144000"/>
  <p:defaultText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AAD674"/>
    <a:srgbClr val="9ADF81"/>
    <a:srgbClr val="ACC7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p:scale>
          <a:sx n="63" d="100"/>
          <a:sy n="63" d="100"/>
        </p:scale>
        <p:origin x="-1140" y="-276"/>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4.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524000" y="1122363"/>
            <a:ext cx="9144000" cy="2387600"/>
          </a:xfrm>
        </p:spPr>
        <p:txBody>
          <a:bodyPr anchor="b"/>
          <a:lstStyle>
            <a:lvl1pPr algn="ctr">
              <a:defRPr sz="6000"/>
            </a:lvl1pPr>
          </a:lstStyle>
          <a:p>
            <a:r>
              <a:rPr lang="ru-RU" smtClean="0"/>
              <a:t>Образец заголовка</a:t>
            </a:r>
            <a:endParaRPr lang="uk-UA"/>
          </a:p>
        </p:txBody>
      </p:sp>
      <p:sp>
        <p:nvSpPr>
          <p:cNvPr id="3" name="Подзаголовок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u-RU" smtClean="0"/>
              <a:t>Образец подзаголовка</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782498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25892491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724900" y="365125"/>
            <a:ext cx="2628900" cy="5811838"/>
          </a:xfrm>
        </p:spPr>
        <p:txBody>
          <a:bodyPr vert="eaVert"/>
          <a:lstStyle/>
          <a:p>
            <a:r>
              <a:rPr lang="ru-RU" smtClean="0"/>
              <a:t>Образец заголовка</a:t>
            </a:r>
            <a:endParaRPr lang="uk-UA"/>
          </a:p>
        </p:txBody>
      </p:sp>
      <p:sp>
        <p:nvSpPr>
          <p:cNvPr id="3" name="Вертикальный текст 2"/>
          <p:cNvSpPr>
            <a:spLocks noGrp="1"/>
          </p:cNvSpPr>
          <p:nvPr>
            <p:ph type="body" orient="vert" idx="1"/>
          </p:nvPr>
        </p:nvSpPr>
        <p:spPr>
          <a:xfrm>
            <a:off x="838200" y="365125"/>
            <a:ext cx="7734300" cy="5811838"/>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1466222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414785942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1850" y="1709738"/>
            <a:ext cx="10515600" cy="2852737"/>
          </a:xfrm>
        </p:spPr>
        <p:txBody>
          <a:bodyPr anchor="b"/>
          <a:lstStyle>
            <a:lvl1pPr>
              <a:defRPr sz="6000"/>
            </a:lvl1pPr>
          </a:lstStyle>
          <a:p>
            <a:r>
              <a:rPr lang="ru-RU" smtClean="0"/>
              <a:t>Образец заголовка</a:t>
            </a:r>
            <a:endParaRPr lang="uk-UA"/>
          </a:p>
        </p:txBody>
      </p:sp>
      <p:sp>
        <p:nvSpPr>
          <p:cNvPr id="3" name="Текст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9717711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sz="half" idx="1"/>
          </p:nvPr>
        </p:nvSpPr>
        <p:spPr>
          <a:xfrm>
            <a:off x="838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Объект 3"/>
          <p:cNvSpPr>
            <a:spLocks noGrp="1"/>
          </p:cNvSpPr>
          <p:nvPr>
            <p:ph sz="half" idx="2"/>
          </p:nvPr>
        </p:nvSpPr>
        <p:spPr>
          <a:xfrm>
            <a:off x="6172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7839616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365125"/>
            <a:ext cx="10515600" cy="1325563"/>
          </a:xfrm>
        </p:spPr>
        <p:txBody>
          <a:bodyPr/>
          <a:lstStyle/>
          <a:p>
            <a:r>
              <a:rPr lang="ru-RU" smtClean="0"/>
              <a:t>Образец заголовка</a:t>
            </a:r>
            <a:endParaRPr lang="uk-UA"/>
          </a:p>
        </p:txBody>
      </p:sp>
      <p:sp>
        <p:nvSpPr>
          <p:cNvPr id="3" name="Текст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839788" y="2505075"/>
            <a:ext cx="5157787"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Текст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6172200" y="2505075"/>
            <a:ext cx="5183188"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7" name="Дата 6"/>
          <p:cNvSpPr>
            <a:spLocks noGrp="1"/>
          </p:cNvSpPr>
          <p:nvPr>
            <p:ph type="dt" sz="half" idx="10"/>
          </p:nvPr>
        </p:nvSpPr>
        <p:spPr/>
        <p:txBody>
          <a:bodyPr/>
          <a:lstStyle/>
          <a:p>
            <a:fld id="{7DAF3113-D596-4B49-8FAE-458878600028}" type="datetimeFigureOut">
              <a:rPr lang="uk-UA" smtClean="0"/>
              <a:t>29.07.2024</a:t>
            </a:fld>
            <a:endParaRPr lang="uk-UA"/>
          </a:p>
        </p:txBody>
      </p:sp>
      <p:sp>
        <p:nvSpPr>
          <p:cNvPr id="8" name="Нижний колонтитул 7"/>
          <p:cNvSpPr>
            <a:spLocks noGrp="1"/>
          </p:cNvSpPr>
          <p:nvPr>
            <p:ph type="ftr" sz="quarter" idx="11"/>
          </p:nvPr>
        </p:nvSpPr>
        <p:spPr/>
        <p:txBody>
          <a:bodyPr/>
          <a:lstStyle/>
          <a:p>
            <a:endParaRPr lang="uk-UA"/>
          </a:p>
        </p:txBody>
      </p:sp>
      <p:sp>
        <p:nvSpPr>
          <p:cNvPr id="9" name="Номер слайда 8"/>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8591395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Дата 2"/>
          <p:cNvSpPr>
            <a:spLocks noGrp="1"/>
          </p:cNvSpPr>
          <p:nvPr>
            <p:ph type="dt" sz="half" idx="10"/>
          </p:nvPr>
        </p:nvSpPr>
        <p:spPr/>
        <p:txBody>
          <a:bodyPr/>
          <a:lstStyle/>
          <a:p>
            <a:fld id="{7DAF3113-D596-4B49-8FAE-458878600028}" type="datetimeFigureOut">
              <a:rPr lang="uk-UA" smtClean="0"/>
              <a:t>29.07.2024</a:t>
            </a:fld>
            <a:endParaRPr lang="uk-UA"/>
          </a:p>
        </p:txBody>
      </p:sp>
      <p:sp>
        <p:nvSpPr>
          <p:cNvPr id="4" name="Нижний колонтитул 3"/>
          <p:cNvSpPr>
            <a:spLocks noGrp="1"/>
          </p:cNvSpPr>
          <p:nvPr>
            <p:ph type="ftr" sz="quarter" idx="11"/>
          </p:nvPr>
        </p:nvSpPr>
        <p:spPr/>
        <p:txBody>
          <a:bodyPr/>
          <a:lstStyle/>
          <a:p>
            <a:endParaRPr lang="uk-UA"/>
          </a:p>
        </p:txBody>
      </p:sp>
      <p:sp>
        <p:nvSpPr>
          <p:cNvPr id="5" name="Номер слайда 4"/>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123420590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7DAF3113-D596-4B49-8FAE-458878600028}" type="datetimeFigureOut">
              <a:rPr lang="uk-UA" smtClean="0"/>
              <a:t>29.07.2024</a:t>
            </a:fld>
            <a:endParaRPr lang="uk-UA"/>
          </a:p>
        </p:txBody>
      </p:sp>
      <p:sp>
        <p:nvSpPr>
          <p:cNvPr id="3" name="Нижний колонтитул 2"/>
          <p:cNvSpPr>
            <a:spLocks noGrp="1"/>
          </p:cNvSpPr>
          <p:nvPr>
            <p:ph type="ftr" sz="quarter" idx="11"/>
          </p:nvPr>
        </p:nvSpPr>
        <p:spPr/>
        <p:txBody>
          <a:bodyPr/>
          <a:lstStyle/>
          <a:p>
            <a:endParaRPr lang="uk-UA"/>
          </a:p>
        </p:txBody>
      </p:sp>
      <p:sp>
        <p:nvSpPr>
          <p:cNvPr id="4" name="Номер слайда 3"/>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24191330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uk-UA"/>
          </a:p>
        </p:txBody>
      </p:sp>
      <p:sp>
        <p:nvSpPr>
          <p:cNvPr id="3" name="Объект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41538005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uk-UA"/>
          </a:p>
        </p:txBody>
      </p:sp>
      <p:sp>
        <p:nvSpPr>
          <p:cNvPr id="3" name="Рисунок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uk-UA"/>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16632841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accent2"/>
            </a:gs>
            <a:gs pos="47000">
              <a:srgbClr val="FFC000"/>
            </a:gs>
            <a:gs pos="22000">
              <a:schemeClr val="accent2"/>
            </a:gs>
            <a:gs pos="74000">
              <a:schemeClr val="accent2"/>
            </a:gs>
            <a:gs pos="81000">
              <a:schemeClr val="accent2"/>
            </a:gs>
            <a:gs pos="100000">
              <a:schemeClr val="accent2"/>
            </a:gs>
          </a:gsLst>
          <a:lin ang="5400000" scaled="1"/>
          <a:tileRect/>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u-RU" smtClean="0"/>
              <a:t>Образец заголовка</a:t>
            </a:r>
            <a:endParaRPr lang="uk-UA"/>
          </a:p>
        </p:txBody>
      </p:sp>
      <p:sp>
        <p:nvSpPr>
          <p:cNvPr id="3" name="Текст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uk-UA"/>
          </a:p>
        </p:txBody>
      </p:sp>
      <p:sp>
        <p:nvSpPr>
          <p:cNvPr id="6" name="Номер слайда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B042CAB-24DE-43C6-A9C5-D5130FDE2093}" type="slidenum">
              <a:rPr lang="uk-UA" smtClean="0"/>
              <a:t>‹#›</a:t>
            </a:fld>
            <a:endParaRPr lang="uk-UA"/>
          </a:p>
        </p:txBody>
      </p:sp>
    </p:spTree>
    <p:extLst>
      <p:ext uri="{BB962C8B-B14F-4D97-AF65-F5344CB8AC3E}">
        <p14:creationId xmlns:p14="http://schemas.microsoft.com/office/powerpoint/2010/main" val="29796809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4.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98120" y="447378"/>
            <a:ext cx="11811000" cy="563231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ru-RU" sz="4000" dirty="0" err="1" smtClean="0"/>
              <a:t>Презентац</a:t>
            </a:r>
            <a:r>
              <a:rPr lang="uk-UA" sz="4000" dirty="0" err="1" smtClean="0"/>
              <a:t>ія</a:t>
            </a:r>
            <a:r>
              <a:rPr lang="uk-UA" sz="4000" dirty="0" smtClean="0"/>
              <a:t> </a:t>
            </a:r>
            <a:r>
              <a:rPr lang="ru-RU" sz="4000" dirty="0" err="1" smtClean="0"/>
              <a:t>практичних</a:t>
            </a:r>
            <a:r>
              <a:rPr lang="ru-RU" sz="4000" dirty="0" smtClean="0"/>
              <a:t> занять з </a:t>
            </a:r>
            <a:r>
              <a:rPr lang="ru-RU" sz="4000" dirty="0" err="1" smtClean="0"/>
              <a:t>дисципліни</a:t>
            </a:r>
            <a:r>
              <a:rPr lang="ru-RU" sz="4000" dirty="0" smtClean="0"/>
              <a:t> «</a:t>
            </a:r>
            <a:r>
              <a:rPr lang="ru-RU" sz="4000" dirty="0" err="1" smtClean="0"/>
              <a:t>Іноземна</a:t>
            </a:r>
            <a:r>
              <a:rPr lang="ru-RU" sz="4000" dirty="0" smtClean="0"/>
              <a:t> </a:t>
            </a:r>
            <a:r>
              <a:rPr lang="ru-RU" sz="4000" dirty="0" err="1" smtClean="0"/>
              <a:t>мова</a:t>
            </a:r>
            <a:r>
              <a:rPr lang="ru-RU" sz="4000" dirty="0" smtClean="0"/>
              <a:t>»</a:t>
            </a:r>
          </a:p>
          <a:p>
            <a:pPr algn="ctr"/>
            <a:r>
              <a:rPr lang="ru-RU" sz="4000" dirty="0" smtClean="0"/>
              <a:t> з </a:t>
            </a:r>
            <a:r>
              <a:rPr lang="ru-RU" sz="4000" dirty="0" err="1" smtClean="0"/>
              <a:t>галузі</a:t>
            </a:r>
            <a:r>
              <a:rPr lang="ru-RU" sz="4000" dirty="0" smtClean="0"/>
              <a:t> </a:t>
            </a:r>
            <a:r>
              <a:rPr lang="ru-RU" sz="4000" dirty="0" err="1" smtClean="0"/>
              <a:t>знань</a:t>
            </a:r>
            <a:r>
              <a:rPr lang="ru-RU" sz="4000" dirty="0" smtClean="0"/>
              <a:t> </a:t>
            </a:r>
            <a:r>
              <a:rPr lang="ru-RU" sz="4000" dirty="0"/>
              <a:t>24 «Сфера </a:t>
            </a:r>
            <a:r>
              <a:rPr lang="ru-RU" sz="4000" dirty="0" err="1"/>
              <a:t>обслуговування</a:t>
            </a:r>
            <a:r>
              <a:rPr lang="ru-RU" sz="4000" dirty="0"/>
              <a:t>»</a:t>
            </a:r>
            <a:endParaRPr lang="ru-RU" sz="4000" dirty="0" smtClean="0"/>
          </a:p>
          <a:p>
            <a:pPr algn="ctr"/>
            <a:r>
              <a:rPr lang="ru-RU" sz="4000" dirty="0" err="1" smtClean="0"/>
              <a:t>спеціальності</a:t>
            </a:r>
            <a:r>
              <a:rPr lang="ru-RU" sz="4000" dirty="0" smtClean="0"/>
              <a:t> : </a:t>
            </a:r>
            <a:r>
              <a:rPr lang="ru-RU" sz="4000" dirty="0"/>
              <a:t>241 «</a:t>
            </a:r>
            <a:r>
              <a:rPr lang="ru-RU" sz="4000" dirty="0" err="1"/>
              <a:t>Готельно-ресторанна</a:t>
            </a:r>
            <a:r>
              <a:rPr lang="ru-RU" sz="4000" dirty="0"/>
              <a:t> справа».</a:t>
            </a:r>
            <a:endParaRPr lang="ru-RU" sz="4000" dirty="0" smtClean="0"/>
          </a:p>
          <a:p>
            <a:pPr algn="ctr"/>
            <a:r>
              <a:rPr lang="ru-RU" sz="4000" dirty="0" smtClean="0"/>
              <a:t>    </a:t>
            </a:r>
          </a:p>
          <a:p>
            <a:pPr algn="ctr"/>
            <a:r>
              <a:rPr lang="ru-RU" sz="4000" dirty="0" smtClean="0"/>
              <a:t>Семестр </a:t>
            </a:r>
            <a:r>
              <a:rPr lang="en-US" sz="4000" smtClean="0"/>
              <a:t>5,6</a:t>
            </a:r>
            <a:r>
              <a:rPr lang="ru-RU" sz="4000" smtClean="0"/>
              <a:t> </a:t>
            </a:r>
            <a:r>
              <a:rPr lang="ru-RU" sz="4000" dirty="0" smtClean="0"/>
              <a:t>(56 годин)</a:t>
            </a:r>
          </a:p>
          <a:p>
            <a:pPr algn="ctr"/>
            <a:endParaRPr lang="ru-RU" sz="4000" dirty="0" smtClean="0"/>
          </a:p>
          <a:p>
            <a:pPr algn="ctr"/>
            <a:endParaRPr lang="ru-RU" sz="4000" dirty="0" smtClean="0"/>
          </a:p>
          <a:p>
            <a:pPr algn="ctr"/>
            <a:r>
              <a:rPr lang="ru-RU" sz="4000" dirty="0" err="1" smtClean="0"/>
              <a:t>Атестація</a:t>
            </a:r>
            <a:r>
              <a:rPr lang="ru-RU" sz="4000" dirty="0" smtClean="0"/>
              <a:t> </a:t>
            </a:r>
            <a:r>
              <a:rPr lang="en-US" sz="4000" dirty="0" smtClean="0"/>
              <a:t>4</a:t>
            </a:r>
            <a:r>
              <a:rPr lang="ru-RU" sz="4000" dirty="0" smtClean="0"/>
              <a:t> (14 год.)</a:t>
            </a:r>
            <a:endParaRPr lang="ru-RU" sz="4000" dirty="0"/>
          </a:p>
        </p:txBody>
      </p:sp>
    </p:spTree>
    <p:extLst>
      <p:ext uri="{BB962C8B-B14F-4D97-AF65-F5344CB8AC3E}">
        <p14:creationId xmlns:p14="http://schemas.microsoft.com/office/powerpoint/2010/main" val="7529049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074" name="Picture 2"/>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410845" y="457519"/>
            <a:ext cx="11781155" cy="376422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77237592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Рисунок 4"/>
          <p:cNvPicPr>
            <a:picLocks noChangeAspect="1"/>
          </p:cNvPicPr>
          <p:nvPr/>
        </p:nvPicPr>
        <p:blipFill>
          <a:blip r:embed="rId2"/>
          <a:stretch>
            <a:fillRect/>
          </a:stretch>
        </p:blipFill>
        <p:spPr>
          <a:xfrm>
            <a:off x="2446020" y="529332"/>
            <a:ext cx="7185660" cy="5703035"/>
          </a:xfrm>
          <a:prstGeom prst="rect">
            <a:avLst/>
          </a:prstGeom>
        </p:spPr>
      </p:pic>
    </p:spTree>
    <p:extLst>
      <p:ext uri="{BB962C8B-B14F-4D97-AF65-F5344CB8AC3E}">
        <p14:creationId xmlns:p14="http://schemas.microsoft.com/office/powerpoint/2010/main" val="27660728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0" y="647437"/>
            <a:ext cx="12192000" cy="64633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3600" dirty="0" err="1" smtClean="0">
                <a:solidFill>
                  <a:srgbClr val="FF0000"/>
                </a:solidFill>
              </a:rPr>
              <a:t>Практичне</a:t>
            </a:r>
            <a:r>
              <a:rPr lang="en-US" sz="3600" dirty="0" smtClean="0">
                <a:solidFill>
                  <a:srgbClr val="FF0000"/>
                </a:solidFill>
              </a:rPr>
              <a:t> </a:t>
            </a:r>
            <a:r>
              <a:rPr lang="en-US" sz="3600" dirty="0" err="1" smtClean="0">
                <a:solidFill>
                  <a:srgbClr val="FF0000"/>
                </a:solidFill>
              </a:rPr>
              <a:t>заняття</a:t>
            </a:r>
            <a:r>
              <a:rPr lang="en-US" sz="3600" dirty="0" smtClean="0">
                <a:solidFill>
                  <a:srgbClr val="FF0000"/>
                </a:solidFill>
              </a:rPr>
              <a:t> 26(2 </a:t>
            </a:r>
            <a:r>
              <a:rPr lang="en-US" sz="3600" dirty="0" err="1" smtClean="0">
                <a:solidFill>
                  <a:srgbClr val="FF0000"/>
                </a:solidFill>
              </a:rPr>
              <a:t>год</a:t>
            </a:r>
            <a:r>
              <a:rPr lang="en-US" sz="3600" dirty="0" smtClean="0">
                <a:solidFill>
                  <a:srgbClr val="FF0000"/>
                </a:solidFill>
              </a:rPr>
              <a:t>.)</a:t>
            </a:r>
          </a:p>
        </p:txBody>
      </p:sp>
      <p:sp>
        <p:nvSpPr>
          <p:cNvPr id="5" name="Прямоугольник 4"/>
          <p:cNvSpPr/>
          <p:nvPr/>
        </p:nvSpPr>
        <p:spPr>
          <a:xfrm>
            <a:off x="176048" y="3203817"/>
            <a:ext cx="11839903" cy="1323439"/>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4000" dirty="0"/>
              <a:t>Topic Databases Can Probe into Your Life Verb (+ object) + to … (I want you to …) Grammar revision</a:t>
            </a:r>
          </a:p>
        </p:txBody>
      </p:sp>
    </p:spTree>
    <p:extLst>
      <p:ext uri="{BB962C8B-B14F-4D97-AF65-F5344CB8AC3E}">
        <p14:creationId xmlns:p14="http://schemas.microsoft.com/office/powerpoint/2010/main" val="18927878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46841" y="815425"/>
            <a:ext cx="11508827" cy="4524315"/>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3200" dirty="0"/>
              <a:t>Objectives: 	</a:t>
            </a:r>
          </a:p>
          <a:p>
            <a:r>
              <a:rPr lang="en-US" sz="3200" dirty="0"/>
              <a:t>-	to learn new vocabulary;</a:t>
            </a:r>
          </a:p>
          <a:p>
            <a:r>
              <a:rPr lang="en-US" sz="3200" dirty="0"/>
              <a:t>     -   to practice grammar structures;</a:t>
            </a:r>
          </a:p>
          <a:p>
            <a:r>
              <a:rPr lang="en-US" sz="3200" dirty="0"/>
              <a:t>-	to enable </a:t>
            </a:r>
            <a:r>
              <a:rPr lang="en-US" sz="3200" dirty="0" err="1"/>
              <a:t>st’s</a:t>
            </a:r>
            <a:r>
              <a:rPr lang="en-US" sz="3200" dirty="0"/>
              <a:t> to talk and write on the topic;</a:t>
            </a:r>
          </a:p>
          <a:p>
            <a:r>
              <a:rPr lang="en-US" sz="3200" dirty="0"/>
              <a:t>-	to </a:t>
            </a:r>
            <a:r>
              <a:rPr lang="en-US" sz="3200" dirty="0" err="1"/>
              <a:t>instil</a:t>
            </a:r>
            <a:r>
              <a:rPr lang="en-US" sz="3200" dirty="0"/>
              <a:t> the idea that learning languages is necessary and essential;</a:t>
            </a:r>
          </a:p>
          <a:p>
            <a:r>
              <a:rPr lang="en-US" sz="3200" dirty="0"/>
              <a:t>-	to encourage </a:t>
            </a:r>
            <a:r>
              <a:rPr lang="en-US" sz="3200" dirty="0" err="1"/>
              <a:t>st’s</a:t>
            </a:r>
            <a:r>
              <a:rPr lang="en-US" sz="3200" dirty="0"/>
              <a:t> to go on learning English at the next level;</a:t>
            </a:r>
          </a:p>
          <a:p>
            <a:r>
              <a:rPr lang="en-US" sz="3200" dirty="0"/>
              <a:t>-	to lay the foundations for future study in terms to basic structures, lexis, language functions and basic study</a:t>
            </a:r>
          </a:p>
        </p:txBody>
      </p:sp>
    </p:spTree>
    <p:extLst>
      <p:ext uri="{BB962C8B-B14F-4D97-AF65-F5344CB8AC3E}">
        <p14:creationId xmlns:p14="http://schemas.microsoft.com/office/powerpoint/2010/main" val="285583624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57655" y="693683"/>
            <a:ext cx="11824138" cy="5262979"/>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Plan:</a:t>
            </a:r>
          </a:p>
          <a:p>
            <a:r>
              <a:rPr lang="en-US" sz="2400" dirty="0"/>
              <a:t>1.	Vocabulary activity.</a:t>
            </a:r>
          </a:p>
          <a:p>
            <a:r>
              <a:rPr lang="en-US" sz="2400" dirty="0"/>
              <a:t>2.	Discussing of the topic Databases Can Probe into Your Life Verb (+ object) + to … (I want you to …)Grammar revision</a:t>
            </a:r>
          </a:p>
          <a:p>
            <a:r>
              <a:rPr lang="en-US" sz="2400" dirty="0"/>
              <a:t>3.	Listening, reading, writing, speaking.</a:t>
            </a:r>
          </a:p>
          <a:p>
            <a:r>
              <a:rPr lang="en-US" sz="2400" dirty="0"/>
              <a:t>4.	Grammar activity.</a:t>
            </a:r>
          </a:p>
          <a:p>
            <a:r>
              <a:rPr lang="en-US" sz="2400" dirty="0"/>
              <a:t>5.	Communicative activities :</a:t>
            </a:r>
          </a:p>
          <a:p>
            <a:r>
              <a:rPr lang="en-US" sz="2400" dirty="0"/>
              <a:t>        Task 1. Give the English equivalents the following words and word combinations.</a:t>
            </a:r>
          </a:p>
          <a:p>
            <a:r>
              <a:rPr lang="en-US" sz="2400" dirty="0"/>
              <a:t>         Task 2. Answer the questions to the text.</a:t>
            </a:r>
          </a:p>
          <a:p>
            <a:r>
              <a:rPr lang="en-US" sz="2400" dirty="0"/>
              <a:t>         Task 3. Fill in the blanks with the necessary words from the active vocabulary. </a:t>
            </a:r>
          </a:p>
          <a:p>
            <a:r>
              <a:rPr lang="en-US" sz="2400" dirty="0"/>
              <a:t>         Task 4. Complete the following sentences.</a:t>
            </a:r>
          </a:p>
          <a:p>
            <a:r>
              <a:rPr lang="en-US" sz="2400" dirty="0"/>
              <a:t>         Task 5. Put in the right order. The underlined word is the beginning of the sentence.</a:t>
            </a:r>
          </a:p>
          <a:p>
            <a:r>
              <a:rPr lang="en-US" sz="2400" dirty="0"/>
              <a:t>          Task 6. Translate the following sentences into English.</a:t>
            </a:r>
          </a:p>
          <a:p>
            <a:r>
              <a:rPr lang="en-US" sz="2400" dirty="0"/>
              <a:t>Home task: Reading an additional text on the topic </a:t>
            </a:r>
            <a:r>
              <a:rPr lang="en-US" sz="2400" dirty="0" smtClean="0"/>
              <a:t> </a:t>
            </a:r>
            <a:endParaRPr lang="en-US" sz="2400" dirty="0"/>
          </a:p>
        </p:txBody>
      </p:sp>
    </p:spTree>
    <p:extLst>
      <p:ext uri="{BB962C8B-B14F-4D97-AF65-F5344CB8AC3E}">
        <p14:creationId xmlns:p14="http://schemas.microsoft.com/office/powerpoint/2010/main" val="14460491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236482" y="461970"/>
            <a:ext cx="11713779" cy="6001643"/>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References:</a:t>
            </a:r>
          </a:p>
          <a:p>
            <a:r>
              <a:rPr lang="en-US" sz="2400" dirty="0"/>
              <a:t>1.	</a:t>
            </a:r>
            <a:r>
              <a:rPr lang="uk-UA" sz="2400" dirty="0"/>
              <a:t>Кравець Р.А. Лінгвокраїнознавчі аспекти викладання граматики англійської мови в аграрному ВНЗ: методичні рекомендації / Р.А. Кравець. – Вінниця : ВНАУ, 2017. – 62 с.</a:t>
            </a:r>
          </a:p>
          <a:p>
            <a:r>
              <a:rPr lang="uk-UA" sz="2400" dirty="0"/>
              <a:t>2.	Ковальова К. В. Волошина О.В Англійська мова: Методичні вказівки для практичних занять та самостійної роботи студентів денної та заочної форм навчання з іноземної мови спеціальності 075 «Маркетинг», 073 «Менеджмент», галузі знань 07 «Управління та адміністрування» – Вінниця, 2020. – 100 с.</a:t>
            </a:r>
          </a:p>
          <a:p>
            <a:r>
              <a:rPr lang="uk-UA" sz="2400" dirty="0"/>
              <a:t>3.	</a:t>
            </a:r>
            <a:r>
              <a:rPr lang="en-US" sz="2400" dirty="0"/>
              <a:t>Modern English-Ukrainian Dictionary: Over 160,000 Words and Expressions / </a:t>
            </a:r>
            <a:r>
              <a:rPr lang="en-US" sz="2400" dirty="0" err="1"/>
              <a:t>Mykola</a:t>
            </a:r>
            <a:r>
              <a:rPr lang="en-US" sz="2400" dirty="0"/>
              <a:t> </a:t>
            </a:r>
            <a:r>
              <a:rPr lang="en-US" sz="2400" dirty="0" err="1"/>
              <a:t>Ivanovych</a:t>
            </a:r>
            <a:r>
              <a:rPr lang="en-US" sz="2400" dirty="0"/>
              <a:t> </a:t>
            </a:r>
            <a:r>
              <a:rPr lang="en-US" sz="2400" dirty="0" err="1"/>
              <a:t>Balla</a:t>
            </a:r>
            <a:r>
              <a:rPr lang="en-US" sz="2400" dirty="0"/>
              <a:t>. – Kyiv: </a:t>
            </a:r>
            <a:r>
              <a:rPr lang="en-US" sz="2400" dirty="0" err="1"/>
              <a:t>Chumatskiy</a:t>
            </a:r>
            <a:r>
              <a:rPr lang="en-US" sz="2400" dirty="0"/>
              <a:t> </a:t>
            </a:r>
            <a:r>
              <a:rPr lang="en-US" sz="2400" dirty="0" err="1"/>
              <a:t>Shliakh</a:t>
            </a:r>
            <a:r>
              <a:rPr lang="en-US" sz="2400" dirty="0"/>
              <a:t> pub., 2007. – 668 p.</a:t>
            </a:r>
          </a:p>
          <a:p>
            <a:r>
              <a:rPr lang="en-US" sz="2400" dirty="0"/>
              <a:t>4.	The Oxford Dictionary of Business World. (2020) //</a:t>
            </a:r>
            <a:r>
              <a:rPr lang="en-US" sz="2400" dirty="0" err="1"/>
              <a:t>Gen.Editors</a:t>
            </a:r>
            <a:r>
              <a:rPr lang="en-US" sz="2400" dirty="0"/>
              <a:t> </a:t>
            </a:r>
            <a:r>
              <a:rPr lang="en-US" sz="2400" dirty="0" err="1"/>
              <a:t>Dr</a:t>
            </a:r>
            <a:r>
              <a:rPr lang="en-US" sz="2400" dirty="0"/>
              <a:t> Alan Isaacs, </a:t>
            </a:r>
            <a:r>
              <a:rPr lang="en-US" sz="2400" dirty="0" err="1"/>
              <a:t>Ms</a:t>
            </a:r>
            <a:r>
              <a:rPr lang="en-US" sz="2400" dirty="0"/>
              <a:t> Elizabeth Martin. Oxford: Oxford University Press</a:t>
            </a:r>
          </a:p>
          <a:p>
            <a:r>
              <a:rPr lang="en-US" sz="2400" dirty="0"/>
              <a:t>5.	</a:t>
            </a:r>
            <a:r>
              <a:rPr lang="uk-UA" sz="2400" dirty="0"/>
              <a:t>Верба Л.Г., Верба Г.В. Граматика сучасної англійської мови. Довідник: Мова </a:t>
            </a:r>
            <a:r>
              <a:rPr lang="uk-UA" sz="2400" dirty="0" err="1"/>
              <a:t>англ</a:t>
            </a:r>
            <a:r>
              <a:rPr lang="uk-UA" sz="2400" dirty="0"/>
              <a:t>., </a:t>
            </a:r>
            <a:r>
              <a:rPr lang="uk-UA" sz="2400" dirty="0" err="1"/>
              <a:t>укр</a:t>
            </a:r>
            <a:r>
              <a:rPr lang="uk-UA" sz="2400" dirty="0"/>
              <a:t>. Київ: ТОВ «ВП Логос-М», 2020.</a:t>
            </a:r>
          </a:p>
          <a:p>
            <a:r>
              <a:rPr lang="uk-UA" sz="2400" dirty="0"/>
              <a:t>6.	</a:t>
            </a:r>
            <a:r>
              <a:rPr lang="uk-UA" sz="2400" dirty="0" err="1"/>
              <a:t>Голіцинський</a:t>
            </a:r>
            <a:r>
              <a:rPr lang="uk-UA" sz="2400" dirty="0"/>
              <a:t> Ю. Граматика. Збірник вправ. Київ: </a:t>
            </a:r>
            <a:r>
              <a:rPr lang="uk-UA" sz="2400" dirty="0" err="1"/>
              <a:t>Інкос</a:t>
            </a:r>
            <a:r>
              <a:rPr lang="uk-UA" sz="2400" dirty="0"/>
              <a:t>, 2020.</a:t>
            </a:r>
          </a:p>
          <a:p>
            <a:r>
              <a:rPr lang="uk-UA" sz="2400" dirty="0"/>
              <a:t>7.	</a:t>
            </a:r>
            <a:r>
              <a:rPr lang="en-US" sz="2400" dirty="0"/>
              <a:t>Murphy R. English Grammar in Use /Murphy R. – Cambridge University Press, 2021.</a:t>
            </a:r>
          </a:p>
          <a:p>
            <a:endParaRPr lang="en-US" sz="2400" dirty="0"/>
          </a:p>
        </p:txBody>
      </p:sp>
    </p:spTree>
    <p:extLst>
      <p:ext uri="{BB962C8B-B14F-4D97-AF65-F5344CB8AC3E}">
        <p14:creationId xmlns:p14="http://schemas.microsoft.com/office/powerpoint/2010/main" val="266289781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62607" y="1040523"/>
            <a:ext cx="11477296" cy="4401205"/>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4000" dirty="0" err="1" smtClean="0">
                <a:solidFill>
                  <a:schemeClr val="bg1"/>
                </a:solidFill>
              </a:rPr>
              <a:t>Хід</a:t>
            </a:r>
            <a:r>
              <a:rPr lang="en-US" sz="4000" dirty="0" smtClean="0">
                <a:solidFill>
                  <a:schemeClr val="bg1"/>
                </a:solidFill>
              </a:rPr>
              <a:t> </a:t>
            </a:r>
            <a:r>
              <a:rPr lang="en-US" sz="4000" dirty="0" err="1" smtClean="0">
                <a:solidFill>
                  <a:schemeClr val="bg1"/>
                </a:solidFill>
              </a:rPr>
              <a:t>заняття</a:t>
            </a:r>
            <a:r>
              <a:rPr lang="en-US" sz="4000" dirty="0" smtClean="0">
                <a:solidFill>
                  <a:schemeClr val="bg1"/>
                </a:solidFill>
              </a:rPr>
              <a:t> (Procedure)</a:t>
            </a:r>
          </a:p>
          <a:p>
            <a:endParaRPr lang="en-US" sz="4000" dirty="0" smtClean="0">
              <a:solidFill>
                <a:schemeClr val="bg1"/>
              </a:solidFill>
            </a:endParaRPr>
          </a:p>
          <a:p>
            <a:r>
              <a:rPr lang="en-US" sz="4000" dirty="0" smtClean="0">
                <a:solidFill>
                  <a:schemeClr val="bg1"/>
                </a:solidFill>
              </a:rPr>
              <a:t>1) Read the text and translate into Ukrainian in the written form. </a:t>
            </a:r>
          </a:p>
          <a:p>
            <a:r>
              <a:rPr lang="en-US" sz="4000" dirty="0" smtClean="0">
                <a:solidFill>
                  <a:schemeClr val="bg1"/>
                </a:solidFill>
              </a:rPr>
              <a:t>2) Learn the new words and word combinations. </a:t>
            </a:r>
          </a:p>
          <a:p>
            <a:r>
              <a:rPr lang="en-US" sz="4000" dirty="0" smtClean="0">
                <a:solidFill>
                  <a:schemeClr val="bg1"/>
                </a:solidFill>
              </a:rPr>
              <a:t>3) Make summery of the text in English. </a:t>
            </a:r>
          </a:p>
          <a:p>
            <a:r>
              <a:rPr lang="en-US" sz="4000" dirty="0" smtClean="0">
                <a:solidFill>
                  <a:schemeClr val="bg1"/>
                </a:solidFill>
              </a:rPr>
              <a:t>4) Make some questions on the text. </a:t>
            </a:r>
            <a:endParaRPr lang="en-US" sz="4000" dirty="0">
              <a:solidFill>
                <a:schemeClr val="bg1"/>
              </a:solidFill>
            </a:endParaRPr>
          </a:p>
        </p:txBody>
      </p:sp>
    </p:spTree>
    <p:extLst>
      <p:ext uri="{BB962C8B-B14F-4D97-AF65-F5344CB8AC3E}">
        <p14:creationId xmlns:p14="http://schemas.microsoft.com/office/powerpoint/2010/main" val="228556068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4919" y="179882"/>
            <a:ext cx="11947160" cy="5755422"/>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1600" dirty="0"/>
              <a:t>Some companies rent their internal databases to obtain extra revenue. At times, this practice can raise important ethical questions. At one time Blockbuster planned to rent lists of customer rentals at its video stores. The plan was quickly dropped, however, when management found that federal law forbids video stores from disclosing information on movies that-customers rent. Burger King doesn't rent its database. A spokesperson for the company noted, "We were concerned that if people knew their names would be sold, it would hamper participation in our Kid's Club." </a:t>
            </a:r>
          </a:p>
          <a:p>
            <a:r>
              <a:rPr lang="en-US" sz="1600" dirty="0"/>
              <a:t>One way information technology may invade privacy is through computer matching. This typically occurs when a manager accesses several large databases and matches data about an individual in one database with information about him or her in other databases. Usually, the match is made on the Social Security number because it is included on most documents and records pertaining to individuals. </a:t>
            </a:r>
          </a:p>
          <a:p>
            <a:r>
              <a:rPr lang="en-US" sz="1600" dirty="0"/>
              <a:t>By combining databases through matching, a more extensive profile of individuals is obtained and, in this way, the manager learns a great deal about an individual's shopping habits and personal characteristics—so that, ostensibly, better decisions can be made. </a:t>
            </a:r>
          </a:p>
          <a:p>
            <a:r>
              <a:rPr lang="en-US" sz="1600" dirty="0"/>
              <a:t>Database marketers can provide information on temptingly specific markets. For example, marketers can rent the names, addresses, and phone numbers of 16,000 Jewish singles with incomes of $50,000- plus compiled by Jewish Introductions International. Or perhaps they want to target National Credit Database's 6.2 million bank and retail credit accounts that had fallen behind 60 days or target 80,000 purchasers of Omega Artificial Intelligence Software's "Eliza" psychotherapy software. </a:t>
            </a:r>
          </a:p>
          <a:p>
            <a:r>
              <a:rPr lang="en-US" sz="1600" dirty="0"/>
              <a:t>Under pressure from New York State authorities, American Express disclosed it was telling merchants more about its cardholders' spending habits than it had previously acknowledged. The company revealed that information about cardholders' lifestyles and spending habits was used to create joint marketing efforts with merchants. Previously, the company told cardholders that it merely provided merchants with a mailing list for marketing or promotions based on information in the initial application for the card. </a:t>
            </a:r>
          </a:p>
          <a:p>
            <a:r>
              <a:rPr lang="en-US" sz="1600" dirty="0"/>
              <a:t>As a result of an agreement with the New York Attorney General's office, American Express had to notify more than 20 million cardholders nationwide that it compiles profiles of spending behavior and that it uses the information for "target marketing" purposes. The cardholders would then have the option of having their information excluded from any future marketing efforts. </a:t>
            </a:r>
          </a:p>
          <a:p>
            <a:r>
              <a:rPr lang="en-US" sz="1600" dirty="0"/>
              <a:t>Should marketers be allowed to rent out their databases? What if they first offer consumers in the database the right to "opt out" by telling the businesses not to use their names for other purposes? Do you feel that legislation is needed to regulate the use of consumer information?</a:t>
            </a:r>
          </a:p>
        </p:txBody>
      </p:sp>
    </p:spTree>
    <p:extLst>
      <p:ext uri="{BB962C8B-B14F-4D97-AF65-F5344CB8AC3E}">
        <p14:creationId xmlns:p14="http://schemas.microsoft.com/office/powerpoint/2010/main" val="13066203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321591" y="228600"/>
            <a:ext cx="11622970" cy="330708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13646169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050" name="Picture 2"/>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471805" y="443548"/>
            <a:ext cx="11445204" cy="511905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663010782"/>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Wisp</Template>
  <TotalTime>54</TotalTime>
  <Words>607</Words>
  <Application>Microsoft Office PowerPoint</Application>
  <PresentationFormat>Произвольный</PresentationFormat>
  <Paragraphs>51</Paragraphs>
  <Slides>11</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11</vt:i4>
      </vt:variant>
    </vt:vector>
  </HeadingPairs>
  <TitlesOfParts>
    <vt:vector size="12" baseType="lpstr">
      <vt:lpstr>Тема Office</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admin</dc:creator>
  <cp:lastModifiedBy>Юзер_в_углу</cp:lastModifiedBy>
  <cp:revision>27</cp:revision>
  <dcterms:created xsi:type="dcterms:W3CDTF">2023-07-12T10:27:08Z</dcterms:created>
  <dcterms:modified xsi:type="dcterms:W3CDTF">2024-07-29T10:23:49Z</dcterms:modified>
</cp:coreProperties>
</file>

<file path=docProps/thumbnail.jpeg>
</file>