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5" r:id="rId9"/>
    <p:sldId id="266" r:id="rId10"/>
    <p:sldId id="267" r:id="rId11"/>
    <p:sldId id="269" r:id="rId12"/>
    <p:sldId id="268" r:id="rId13"/>
  </p:sldIdLst>
  <p:sldSz cx="12192000" cy="6858000"/>
  <p:notesSz cx="6858000" cy="9144000"/>
  <p:defaultText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AAD674"/>
    <a:srgbClr val="9ADF81"/>
    <a:srgbClr val="ACC7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1" d="100"/>
          <a:sy n="71" d="100"/>
        </p:scale>
        <p:origin x="-822" y="-9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3.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524000" y="1122363"/>
            <a:ext cx="9144000" cy="2387600"/>
          </a:xfrm>
        </p:spPr>
        <p:txBody>
          <a:bodyPr anchor="b"/>
          <a:lstStyle>
            <a:lvl1pPr algn="ctr">
              <a:defRPr sz="6000"/>
            </a:lvl1pPr>
          </a:lstStyle>
          <a:p>
            <a:r>
              <a:rPr lang="ru-RU" smtClean="0"/>
              <a:t>Образец заголовка</a:t>
            </a:r>
            <a:endParaRPr lang="uk-UA"/>
          </a:p>
        </p:txBody>
      </p:sp>
      <p:sp>
        <p:nvSpPr>
          <p:cNvPr id="3" name="Подзаголовок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smtClean="0"/>
              <a:t>Образец подзаголовка</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782498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5892491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724900" y="365125"/>
            <a:ext cx="2628900" cy="5811838"/>
          </a:xfrm>
        </p:spPr>
        <p:txBody>
          <a:bodyPr vert="eaVert"/>
          <a:lstStyle/>
          <a:p>
            <a:r>
              <a:rPr lang="ru-RU" smtClean="0"/>
              <a:t>Образец заголовка</a:t>
            </a:r>
            <a:endParaRPr lang="uk-UA"/>
          </a:p>
        </p:txBody>
      </p:sp>
      <p:sp>
        <p:nvSpPr>
          <p:cNvPr id="3" name="Вертикальный текст 2"/>
          <p:cNvSpPr>
            <a:spLocks noGrp="1"/>
          </p:cNvSpPr>
          <p:nvPr>
            <p:ph type="body" orient="vert" idx="1"/>
          </p:nvPr>
        </p:nvSpPr>
        <p:spPr>
          <a:xfrm>
            <a:off x="838200" y="365125"/>
            <a:ext cx="7734300" cy="5811838"/>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1466222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4785942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1850" y="1709738"/>
            <a:ext cx="10515600" cy="2852737"/>
          </a:xfrm>
        </p:spPr>
        <p:txBody>
          <a:bodyPr anchor="b"/>
          <a:lstStyle>
            <a:lvl1pPr>
              <a:defRPr sz="6000"/>
            </a:lvl1pPr>
          </a:lstStyle>
          <a:p>
            <a:r>
              <a:rPr lang="ru-RU" smtClean="0"/>
              <a:t>Образец заголовка</a:t>
            </a:r>
            <a:endParaRPr lang="uk-UA"/>
          </a:p>
        </p:txBody>
      </p:sp>
      <p:sp>
        <p:nvSpPr>
          <p:cNvPr id="3" name="Текст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9717711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sz="half" idx="1"/>
          </p:nvPr>
        </p:nvSpPr>
        <p:spPr>
          <a:xfrm>
            <a:off x="838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Объект 3"/>
          <p:cNvSpPr>
            <a:spLocks noGrp="1"/>
          </p:cNvSpPr>
          <p:nvPr>
            <p:ph sz="half" idx="2"/>
          </p:nvPr>
        </p:nvSpPr>
        <p:spPr>
          <a:xfrm>
            <a:off x="6172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7839616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365125"/>
            <a:ext cx="10515600" cy="1325563"/>
          </a:xfrm>
        </p:spPr>
        <p:txBody>
          <a:bodyPr/>
          <a:lstStyle/>
          <a:p>
            <a:r>
              <a:rPr lang="ru-RU" smtClean="0"/>
              <a:t>Образец заголовка</a:t>
            </a:r>
            <a:endParaRPr lang="uk-UA"/>
          </a:p>
        </p:txBody>
      </p:sp>
      <p:sp>
        <p:nvSpPr>
          <p:cNvPr id="3" name="Текст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839788" y="2505075"/>
            <a:ext cx="5157787"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Текст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6172200" y="2505075"/>
            <a:ext cx="5183188"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7" name="Дата 6"/>
          <p:cNvSpPr>
            <a:spLocks noGrp="1"/>
          </p:cNvSpPr>
          <p:nvPr>
            <p:ph type="dt" sz="half" idx="10"/>
          </p:nvPr>
        </p:nvSpPr>
        <p:spPr/>
        <p:txBody>
          <a:bodyPr/>
          <a:lstStyle/>
          <a:p>
            <a:fld id="{7DAF3113-D596-4B49-8FAE-458878600028}" type="datetimeFigureOut">
              <a:rPr lang="uk-UA" smtClean="0"/>
              <a:t>29.07.2024</a:t>
            </a:fld>
            <a:endParaRPr lang="uk-UA"/>
          </a:p>
        </p:txBody>
      </p:sp>
      <p:sp>
        <p:nvSpPr>
          <p:cNvPr id="8" name="Нижний колонтитул 7"/>
          <p:cNvSpPr>
            <a:spLocks noGrp="1"/>
          </p:cNvSpPr>
          <p:nvPr>
            <p:ph type="ftr" sz="quarter" idx="11"/>
          </p:nvPr>
        </p:nvSpPr>
        <p:spPr/>
        <p:txBody>
          <a:bodyPr/>
          <a:lstStyle/>
          <a:p>
            <a:endParaRPr lang="uk-UA"/>
          </a:p>
        </p:txBody>
      </p:sp>
      <p:sp>
        <p:nvSpPr>
          <p:cNvPr id="9" name="Номер слайда 8"/>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8591395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Дата 2"/>
          <p:cNvSpPr>
            <a:spLocks noGrp="1"/>
          </p:cNvSpPr>
          <p:nvPr>
            <p:ph type="dt" sz="half" idx="10"/>
          </p:nvPr>
        </p:nvSpPr>
        <p:spPr/>
        <p:txBody>
          <a:bodyPr/>
          <a:lstStyle/>
          <a:p>
            <a:fld id="{7DAF3113-D596-4B49-8FAE-458878600028}" type="datetimeFigureOut">
              <a:rPr lang="uk-UA" smtClean="0"/>
              <a:t>29.07.2024</a:t>
            </a:fld>
            <a:endParaRPr lang="uk-UA"/>
          </a:p>
        </p:txBody>
      </p:sp>
      <p:sp>
        <p:nvSpPr>
          <p:cNvPr id="4" name="Нижний колонтитул 3"/>
          <p:cNvSpPr>
            <a:spLocks noGrp="1"/>
          </p:cNvSpPr>
          <p:nvPr>
            <p:ph type="ftr" sz="quarter" idx="11"/>
          </p:nvPr>
        </p:nvSpPr>
        <p:spPr/>
        <p:txBody>
          <a:bodyPr/>
          <a:lstStyle/>
          <a:p>
            <a:endParaRPr lang="uk-UA"/>
          </a:p>
        </p:txBody>
      </p:sp>
      <p:sp>
        <p:nvSpPr>
          <p:cNvPr id="5" name="Номер слайда 4"/>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23420590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7DAF3113-D596-4B49-8FAE-458878600028}" type="datetimeFigureOut">
              <a:rPr lang="uk-UA" smtClean="0"/>
              <a:t>29.07.2024</a:t>
            </a:fld>
            <a:endParaRPr lang="uk-UA"/>
          </a:p>
        </p:txBody>
      </p:sp>
      <p:sp>
        <p:nvSpPr>
          <p:cNvPr id="3" name="Нижний колонтитул 2"/>
          <p:cNvSpPr>
            <a:spLocks noGrp="1"/>
          </p:cNvSpPr>
          <p:nvPr>
            <p:ph type="ftr" sz="quarter" idx="11"/>
          </p:nvPr>
        </p:nvSpPr>
        <p:spPr/>
        <p:txBody>
          <a:bodyPr/>
          <a:lstStyle/>
          <a:p>
            <a:endParaRPr lang="uk-UA"/>
          </a:p>
        </p:txBody>
      </p:sp>
      <p:sp>
        <p:nvSpPr>
          <p:cNvPr id="4" name="Номер слайда 3"/>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4191330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Объект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538005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Рисунок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6632841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2"/>
            </a:gs>
            <a:gs pos="47000">
              <a:srgbClr val="FFC000"/>
            </a:gs>
            <a:gs pos="22000">
              <a:schemeClr val="accent2"/>
            </a:gs>
            <a:gs pos="74000">
              <a:schemeClr val="accent2"/>
            </a:gs>
            <a:gs pos="81000">
              <a:schemeClr val="accent2"/>
            </a:gs>
            <a:gs pos="100000">
              <a:schemeClr val="accent2"/>
            </a:gs>
          </a:gsLst>
          <a:lin ang="5400000" scaled="1"/>
          <a:tileRect/>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smtClean="0"/>
              <a:t>Образец заголовка</a:t>
            </a:r>
            <a:endParaRPr lang="uk-UA"/>
          </a:p>
        </p:txBody>
      </p:sp>
      <p:sp>
        <p:nvSpPr>
          <p:cNvPr id="3" name="Текст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uk-UA"/>
          </a:p>
        </p:txBody>
      </p:sp>
      <p:sp>
        <p:nvSpPr>
          <p:cNvPr id="6" name="Номер слайда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B042CAB-24DE-43C6-A9C5-D5130FDE2093}" type="slidenum">
              <a:rPr lang="uk-UA" smtClean="0"/>
              <a:t>‹#›</a:t>
            </a:fld>
            <a:endParaRPr lang="uk-UA"/>
          </a:p>
        </p:txBody>
      </p:sp>
    </p:spTree>
    <p:extLst>
      <p:ext uri="{BB962C8B-B14F-4D97-AF65-F5344CB8AC3E}">
        <p14:creationId xmlns:p14="http://schemas.microsoft.com/office/powerpoint/2010/main" val="29796809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98120" y="447378"/>
            <a:ext cx="11811000" cy="563231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ru-RU" sz="4000" dirty="0" err="1" smtClean="0"/>
              <a:t>Презентац</a:t>
            </a:r>
            <a:r>
              <a:rPr lang="uk-UA" sz="4000" dirty="0" err="1" smtClean="0"/>
              <a:t>ія</a:t>
            </a:r>
            <a:r>
              <a:rPr lang="uk-UA" sz="4000" dirty="0" smtClean="0"/>
              <a:t> </a:t>
            </a:r>
            <a:r>
              <a:rPr lang="ru-RU" sz="4000" dirty="0" err="1" smtClean="0"/>
              <a:t>практичних</a:t>
            </a:r>
            <a:r>
              <a:rPr lang="ru-RU" sz="4000" dirty="0" smtClean="0"/>
              <a:t> занять з </a:t>
            </a:r>
            <a:r>
              <a:rPr lang="ru-RU" sz="4000" dirty="0" err="1" smtClean="0"/>
              <a:t>дисципліни</a:t>
            </a:r>
            <a:r>
              <a:rPr lang="ru-RU" sz="4000" dirty="0" smtClean="0"/>
              <a:t> «</a:t>
            </a:r>
            <a:r>
              <a:rPr lang="ru-RU" sz="4000" dirty="0" err="1" smtClean="0"/>
              <a:t>Іноземна</a:t>
            </a:r>
            <a:r>
              <a:rPr lang="ru-RU" sz="4000" dirty="0" smtClean="0"/>
              <a:t> </a:t>
            </a:r>
            <a:r>
              <a:rPr lang="ru-RU" sz="4000" dirty="0" err="1" smtClean="0"/>
              <a:t>мова</a:t>
            </a:r>
            <a:r>
              <a:rPr lang="ru-RU" sz="4000" dirty="0" smtClean="0"/>
              <a:t>»</a:t>
            </a:r>
          </a:p>
          <a:p>
            <a:pPr algn="ctr"/>
            <a:r>
              <a:rPr lang="ru-RU" sz="4000" dirty="0" smtClean="0"/>
              <a:t> з </a:t>
            </a:r>
            <a:r>
              <a:rPr lang="ru-RU" sz="4000" dirty="0" err="1" smtClean="0"/>
              <a:t>галузі</a:t>
            </a:r>
            <a:r>
              <a:rPr lang="ru-RU" sz="4000" dirty="0" smtClean="0"/>
              <a:t> </a:t>
            </a:r>
            <a:r>
              <a:rPr lang="ru-RU" sz="4000" dirty="0" err="1" smtClean="0"/>
              <a:t>знань</a:t>
            </a:r>
            <a:r>
              <a:rPr lang="ru-RU" sz="4000" dirty="0" smtClean="0"/>
              <a:t> </a:t>
            </a:r>
            <a:r>
              <a:rPr lang="ru-RU" sz="4000" dirty="0"/>
              <a:t>24 «Сфера </a:t>
            </a:r>
            <a:r>
              <a:rPr lang="ru-RU" sz="4000" dirty="0" err="1"/>
              <a:t>обслуговування</a:t>
            </a:r>
            <a:r>
              <a:rPr lang="ru-RU" sz="4000" dirty="0"/>
              <a:t>»</a:t>
            </a:r>
            <a:endParaRPr lang="ru-RU" sz="4000" dirty="0" smtClean="0"/>
          </a:p>
          <a:p>
            <a:pPr algn="ctr"/>
            <a:r>
              <a:rPr lang="ru-RU" sz="4000" dirty="0" err="1" smtClean="0"/>
              <a:t>спеціальності</a:t>
            </a:r>
            <a:r>
              <a:rPr lang="ru-RU" sz="4000" dirty="0" smtClean="0"/>
              <a:t> : </a:t>
            </a:r>
            <a:r>
              <a:rPr lang="ru-RU" sz="4000" dirty="0"/>
              <a:t>241 «</a:t>
            </a:r>
            <a:r>
              <a:rPr lang="ru-RU" sz="4000" dirty="0" err="1"/>
              <a:t>Готельно-ресторанна</a:t>
            </a:r>
            <a:r>
              <a:rPr lang="ru-RU" sz="4000" dirty="0"/>
              <a:t> справа».</a:t>
            </a:r>
            <a:endParaRPr lang="ru-RU" sz="4000" dirty="0" smtClean="0"/>
          </a:p>
          <a:p>
            <a:pPr algn="ctr"/>
            <a:r>
              <a:rPr lang="ru-RU" sz="4000" dirty="0" smtClean="0"/>
              <a:t>    </a:t>
            </a:r>
          </a:p>
          <a:p>
            <a:pPr algn="ctr"/>
            <a:r>
              <a:rPr lang="ru-RU" sz="4000" dirty="0" smtClean="0"/>
              <a:t>Семестр </a:t>
            </a:r>
            <a:r>
              <a:rPr lang="en-US" sz="4000" smtClean="0"/>
              <a:t>5,6</a:t>
            </a:r>
            <a:r>
              <a:rPr lang="ru-RU" sz="4000" smtClean="0"/>
              <a:t> </a:t>
            </a:r>
            <a:r>
              <a:rPr lang="ru-RU" sz="4000" dirty="0" smtClean="0"/>
              <a:t>(56 годин)</a:t>
            </a:r>
          </a:p>
          <a:p>
            <a:pPr algn="ctr"/>
            <a:endParaRPr lang="ru-RU" sz="4000" dirty="0" smtClean="0"/>
          </a:p>
          <a:p>
            <a:pPr algn="ctr"/>
            <a:endParaRPr lang="ru-RU" sz="4000" dirty="0" smtClean="0"/>
          </a:p>
          <a:p>
            <a:pPr algn="ctr"/>
            <a:r>
              <a:rPr lang="ru-RU" sz="4000" dirty="0" err="1" smtClean="0"/>
              <a:t>Атестація</a:t>
            </a:r>
            <a:r>
              <a:rPr lang="ru-RU" sz="4000" dirty="0" smtClean="0"/>
              <a:t> 1 (14 год.)</a:t>
            </a:r>
            <a:endParaRPr lang="ru-RU" sz="4000" dirty="0"/>
          </a:p>
        </p:txBody>
      </p:sp>
    </p:spTree>
    <p:extLst>
      <p:ext uri="{BB962C8B-B14F-4D97-AF65-F5344CB8AC3E}">
        <p14:creationId xmlns:p14="http://schemas.microsoft.com/office/powerpoint/2010/main" val="7529049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544142" y="1397484"/>
            <a:ext cx="11521440" cy="4893647"/>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7)	</a:t>
            </a:r>
            <a:r>
              <a:rPr lang="en-US" sz="2400" b="1" dirty="0"/>
              <a:t>Complete the sentences with a suitable word. Use only one word each time.</a:t>
            </a:r>
          </a:p>
          <a:p>
            <a:r>
              <a:rPr lang="en-US" sz="2400" dirty="0"/>
              <a:t>1	We ran ten </a:t>
            </a:r>
            <a:r>
              <a:rPr lang="en-US" sz="2400" dirty="0" err="1"/>
              <a:t>kilometres</a:t>
            </a:r>
            <a:r>
              <a:rPr lang="en-US" sz="2400" dirty="0"/>
              <a:t> without stopping .</a:t>
            </a:r>
          </a:p>
          <a:p>
            <a:r>
              <a:rPr lang="en-US" sz="2400" dirty="0"/>
              <a:t>2	Dan left the hotel without	his bill.</a:t>
            </a:r>
          </a:p>
          <a:p>
            <a:r>
              <a:rPr lang="en-US" sz="2400" dirty="0"/>
              <a:t>3	It’s a nice morning. How </a:t>
            </a:r>
            <a:r>
              <a:rPr lang="en-US" sz="2400" dirty="0" smtClean="0"/>
              <a:t>about</a:t>
            </a:r>
            <a:r>
              <a:rPr lang="ru-RU" sz="2400" dirty="0" smtClean="0"/>
              <a:t>_____________</a:t>
            </a:r>
            <a:r>
              <a:rPr lang="en-US" sz="2400" dirty="0" smtClean="0"/>
              <a:t>for </a:t>
            </a:r>
            <a:r>
              <a:rPr lang="en-US" sz="2400" dirty="0"/>
              <a:t>a walk?</a:t>
            </a:r>
          </a:p>
          <a:p>
            <a:r>
              <a:rPr lang="en-US" sz="2400" dirty="0"/>
              <a:t>4	You need to think carefully </a:t>
            </a:r>
            <a:r>
              <a:rPr lang="en-US" sz="2400" dirty="0" smtClean="0"/>
              <a:t>before</a:t>
            </a:r>
            <a:r>
              <a:rPr lang="ru-RU" sz="2400" dirty="0" smtClean="0"/>
              <a:t>__________</a:t>
            </a:r>
            <a:r>
              <a:rPr lang="en-US" sz="2400" dirty="0" smtClean="0"/>
              <a:t>an </a:t>
            </a:r>
            <a:r>
              <a:rPr lang="en-US" sz="2400" dirty="0"/>
              <a:t>important decision.</a:t>
            </a:r>
          </a:p>
          <a:p>
            <a:r>
              <a:rPr lang="en-US" sz="2400" dirty="0"/>
              <a:t>5	It was a long trip. We were tired </a:t>
            </a:r>
            <a:r>
              <a:rPr lang="en-US" sz="2400" dirty="0" smtClean="0"/>
              <a:t>after</a:t>
            </a:r>
            <a:r>
              <a:rPr lang="ru-RU" sz="2400" dirty="0" smtClean="0"/>
              <a:t>________</a:t>
            </a:r>
            <a:r>
              <a:rPr lang="en-US" sz="2400" dirty="0" smtClean="0"/>
              <a:t>on </a:t>
            </a:r>
            <a:r>
              <a:rPr lang="en-US" sz="2400" dirty="0"/>
              <a:t>a train for 36 hours.</a:t>
            </a:r>
          </a:p>
          <a:p>
            <a:r>
              <a:rPr lang="en-US" sz="2400" dirty="0"/>
              <a:t>6	I’m not looking forward </a:t>
            </a:r>
            <a:r>
              <a:rPr lang="en-US" sz="2400" dirty="0" smtClean="0"/>
              <a:t>to</a:t>
            </a:r>
            <a:r>
              <a:rPr lang="ru-RU" sz="2400" dirty="0" smtClean="0"/>
              <a:t>___________</a:t>
            </a:r>
            <a:r>
              <a:rPr lang="en-US" sz="2400" dirty="0" smtClean="0"/>
              <a:t>away</a:t>
            </a:r>
            <a:r>
              <a:rPr lang="en-US" sz="2400" dirty="0"/>
              <a:t>. I’d prefer to stay here.</a:t>
            </a:r>
          </a:p>
          <a:p>
            <a:r>
              <a:rPr lang="en-US" sz="2400" dirty="0"/>
              <a:t>7	I was annoyed because the decision was made without </a:t>
            </a:r>
            <a:r>
              <a:rPr lang="en-US" sz="2400" dirty="0" smtClean="0"/>
              <a:t>anybody</a:t>
            </a:r>
            <a:r>
              <a:rPr lang="ru-RU" sz="2400" dirty="0" smtClean="0"/>
              <a:t>________</a:t>
            </a:r>
            <a:r>
              <a:rPr lang="en-US" sz="2400" dirty="0" smtClean="0"/>
              <a:t>me</a:t>
            </a:r>
            <a:r>
              <a:rPr lang="en-US" sz="2400" dirty="0"/>
              <a:t>.</a:t>
            </a:r>
          </a:p>
          <a:p>
            <a:r>
              <a:rPr lang="en-US" sz="2400" dirty="0"/>
              <a:t>8	</a:t>
            </a:r>
            <a:r>
              <a:rPr lang="en-US" sz="2400" dirty="0" smtClean="0"/>
              <a:t>After</a:t>
            </a:r>
            <a:r>
              <a:rPr lang="ru-RU" sz="2400" dirty="0" smtClean="0"/>
              <a:t>_____________</a:t>
            </a:r>
            <a:r>
              <a:rPr lang="en-US" sz="2400" dirty="0" smtClean="0"/>
              <a:t>the </a:t>
            </a:r>
            <a:r>
              <a:rPr lang="en-US" sz="2400" dirty="0"/>
              <a:t>same job for ten years, Ellie felt she needed a change.</a:t>
            </a:r>
          </a:p>
          <a:p>
            <a:r>
              <a:rPr lang="en-US" sz="2400" dirty="0"/>
              <a:t>9	We got lost because we went straight on instead of	</a:t>
            </a:r>
            <a:r>
              <a:rPr lang="ru-RU" sz="2400" dirty="0" smtClean="0"/>
              <a:t>_________</a:t>
            </a:r>
            <a:r>
              <a:rPr lang="en-US" sz="2400" dirty="0" smtClean="0"/>
              <a:t>left</a:t>
            </a:r>
            <a:r>
              <a:rPr lang="en-US" sz="2400" dirty="0"/>
              <a:t>.</a:t>
            </a:r>
          </a:p>
          <a:p>
            <a:r>
              <a:rPr lang="en-US" sz="2400" dirty="0"/>
              <a:t>10	I like these pictures you took. You’re good </a:t>
            </a:r>
            <a:r>
              <a:rPr lang="en-US" sz="2400" dirty="0" smtClean="0"/>
              <a:t>at</a:t>
            </a:r>
            <a:r>
              <a:rPr lang="en-US" sz="2400" dirty="0"/>
              <a:t>	</a:t>
            </a:r>
            <a:r>
              <a:rPr lang="ru-RU" sz="2400" dirty="0" smtClean="0"/>
              <a:t>__________</a:t>
            </a:r>
            <a:r>
              <a:rPr lang="en-US" sz="2400" dirty="0" smtClean="0"/>
              <a:t>pictures</a:t>
            </a:r>
            <a:r>
              <a:rPr lang="en-US" sz="2400" dirty="0"/>
              <a:t>.</a:t>
            </a:r>
          </a:p>
          <a:p>
            <a:r>
              <a:rPr lang="en-US" sz="2400" dirty="0"/>
              <a:t>11	Can you touch your toes </a:t>
            </a:r>
            <a:r>
              <a:rPr lang="en-US" sz="2400" dirty="0" smtClean="0"/>
              <a:t>without</a:t>
            </a:r>
            <a:r>
              <a:rPr lang="ru-RU" sz="2400" dirty="0" smtClean="0"/>
              <a:t>____________</a:t>
            </a:r>
            <a:r>
              <a:rPr lang="en-US" sz="2400" dirty="0" smtClean="0"/>
              <a:t>your </a:t>
            </a:r>
            <a:r>
              <a:rPr lang="en-US" sz="2400" dirty="0"/>
              <a:t>knees?</a:t>
            </a:r>
          </a:p>
          <a:p>
            <a:r>
              <a:rPr lang="en-US" sz="2400" dirty="0"/>
              <a:t>12	We’ve decided to sell our car. Are you interested </a:t>
            </a:r>
            <a:r>
              <a:rPr lang="en-US" sz="2400" dirty="0" smtClean="0"/>
              <a:t>in</a:t>
            </a:r>
            <a:r>
              <a:rPr lang="ru-RU" sz="2400" dirty="0" smtClean="0"/>
              <a:t>____________</a:t>
            </a:r>
            <a:r>
              <a:rPr lang="en-US" sz="2400" dirty="0" smtClean="0"/>
              <a:t>it</a:t>
            </a:r>
            <a:r>
              <a:rPr lang="en-US" sz="2400" dirty="0"/>
              <a:t>?</a:t>
            </a:r>
          </a:p>
        </p:txBody>
      </p:sp>
    </p:spTree>
    <p:extLst>
      <p:ext uri="{BB962C8B-B14F-4D97-AF65-F5344CB8AC3E}">
        <p14:creationId xmlns:p14="http://schemas.microsoft.com/office/powerpoint/2010/main" val="177237592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Рисунок 1"/>
          <p:cNvPicPr>
            <a:picLocks noChangeAspect="1"/>
          </p:cNvPicPr>
          <p:nvPr/>
        </p:nvPicPr>
        <p:blipFill>
          <a:blip r:embed="rId2"/>
          <a:stretch>
            <a:fillRect/>
          </a:stretch>
        </p:blipFill>
        <p:spPr>
          <a:xfrm>
            <a:off x="554636" y="599606"/>
            <a:ext cx="11107711" cy="5426439"/>
          </a:xfrm>
          <a:prstGeom prst="rect">
            <a:avLst/>
          </a:prstGeom>
        </p:spPr>
        <p:style>
          <a:lnRef idx="1">
            <a:schemeClr val="accent2"/>
          </a:lnRef>
          <a:fillRef idx="2">
            <a:schemeClr val="accent2"/>
          </a:fillRef>
          <a:effectRef idx="1">
            <a:schemeClr val="accent2"/>
          </a:effectRef>
          <a:fontRef idx="minor">
            <a:schemeClr val="dk1"/>
          </a:fontRef>
        </p:style>
      </p:pic>
    </p:spTree>
    <p:extLst>
      <p:ext uri="{BB962C8B-B14F-4D97-AF65-F5344CB8AC3E}">
        <p14:creationId xmlns:p14="http://schemas.microsoft.com/office/powerpoint/2010/main" val="278820579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Рисунок 4"/>
          <p:cNvPicPr>
            <a:picLocks noChangeAspect="1"/>
          </p:cNvPicPr>
          <p:nvPr/>
        </p:nvPicPr>
        <p:blipFill>
          <a:blip r:embed="rId2"/>
          <a:stretch>
            <a:fillRect/>
          </a:stretch>
        </p:blipFill>
        <p:spPr>
          <a:xfrm>
            <a:off x="2446020" y="529332"/>
            <a:ext cx="7185660" cy="5703035"/>
          </a:xfrm>
          <a:prstGeom prst="rect">
            <a:avLst/>
          </a:prstGeom>
        </p:spPr>
      </p:pic>
    </p:spTree>
    <p:extLst>
      <p:ext uri="{BB962C8B-B14F-4D97-AF65-F5344CB8AC3E}">
        <p14:creationId xmlns:p14="http://schemas.microsoft.com/office/powerpoint/2010/main" val="27660728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0" y="647437"/>
            <a:ext cx="12192000" cy="64633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3600" dirty="0" err="1" smtClean="0">
                <a:solidFill>
                  <a:srgbClr val="FF0000"/>
                </a:solidFill>
              </a:rPr>
              <a:t>Практичне</a:t>
            </a:r>
            <a:r>
              <a:rPr lang="en-US" sz="3600" dirty="0" smtClean="0">
                <a:solidFill>
                  <a:srgbClr val="FF0000"/>
                </a:solidFill>
              </a:rPr>
              <a:t> </a:t>
            </a:r>
            <a:r>
              <a:rPr lang="en-US" sz="3600" dirty="0" err="1" smtClean="0">
                <a:solidFill>
                  <a:srgbClr val="FF0000"/>
                </a:solidFill>
              </a:rPr>
              <a:t>заняття</a:t>
            </a:r>
            <a:r>
              <a:rPr lang="en-US" sz="3600" dirty="0" smtClean="0">
                <a:solidFill>
                  <a:srgbClr val="FF0000"/>
                </a:solidFill>
              </a:rPr>
              <a:t> </a:t>
            </a:r>
            <a:r>
              <a:rPr lang="ru-RU" sz="3600" dirty="0" smtClean="0">
                <a:solidFill>
                  <a:srgbClr val="FF0000"/>
                </a:solidFill>
              </a:rPr>
              <a:t>3</a:t>
            </a:r>
            <a:r>
              <a:rPr lang="en-US" sz="3600" dirty="0" smtClean="0">
                <a:solidFill>
                  <a:srgbClr val="FF0000"/>
                </a:solidFill>
              </a:rPr>
              <a:t>(2 </a:t>
            </a:r>
            <a:r>
              <a:rPr lang="en-US" sz="3600" dirty="0" err="1" smtClean="0">
                <a:solidFill>
                  <a:srgbClr val="FF0000"/>
                </a:solidFill>
              </a:rPr>
              <a:t>год</a:t>
            </a:r>
            <a:r>
              <a:rPr lang="en-US" sz="3600" dirty="0" smtClean="0">
                <a:solidFill>
                  <a:srgbClr val="FF0000"/>
                </a:solidFill>
              </a:rPr>
              <a:t>.)</a:t>
            </a:r>
          </a:p>
        </p:txBody>
      </p:sp>
      <p:sp>
        <p:nvSpPr>
          <p:cNvPr id="5" name="Прямоугольник 4"/>
          <p:cNvSpPr/>
          <p:nvPr/>
        </p:nvSpPr>
        <p:spPr>
          <a:xfrm>
            <a:off x="176048" y="3203818"/>
            <a:ext cx="11839903" cy="132343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a:t>Topic «The Organization. Prepositions.»  Grammar revision</a:t>
            </a:r>
          </a:p>
        </p:txBody>
      </p:sp>
    </p:spTree>
    <p:extLst>
      <p:ext uri="{BB962C8B-B14F-4D97-AF65-F5344CB8AC3E}">
        <p14:creationId xmlns:p14="http://schemas.microsoft.com/office/powerpoint/2010/main" val="1892787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46841" y="815425"/>
            <a:ext cx="11508827" cy="452431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3200" dirty="0"/>
              <a:t>Objectives: 	</a:t>
            </a:r>
          </a:p>
          <a:p>
            <a:r>
              <a:rPr lang="en-US" sz="3200" dirty="0"/>
              <a:t>-	to learn new vocabulary;</a:t>
            </a:r>
          </a:p>
          <a:p>
            <a:r>
              <a:rPr lang="en-US" sz="3200" dirty="0"/>
              <a:t>     -   to practice grammar structures;</a:t>
            </a:r>
          </a:p>
          <a:p>
            <a:r>
              <a:rPr lang="en-US" sz="3200" dirty="0"/>
              <a:t>-	to enable </a:t>
            </a:r>
            <a:r>
              <a:rPr lang="en-US" sz="3200" dirty="0" err="1"/>
              <a:t>st’s</a:t>
            </a:r>
            <a:r>
              <a:rPr lang="en-US" sz="3200" dirty="0"/>
              <a:t> to talk and write on the topic;</a:t>
            </a:r>
          </a:p>
          <a:p>
            <a:r>
              <a:rPr lang="en-US" sz="3200" dirty="0"/>
              <a:t>-	to </a:t>
            </a:r>
            <a:r>
              <a:rPr lang="en-US" sz="3200" dirty="0" err="1"/>
              <a:t>instil</a:t>
            </a:r>
            <a:r>
              <a:rPr lang="en-US" sz="3200" dirty="0"/>
              <a:t> the idea that learning languages is necessary and essential;</a:t>
            </a:r>
          </a:p>
          <a:p>
            <a:r>
              <a:rPr lang="en-US" sz="3200" dirty="0"/>
              <a:t>-	to encourage </a:t>
            </a:r>
            <a:r>
              <a:rPr lang="en-US" sz="3200" dirty="0" err="1"/>
              <a:t>st’s</a:t>
            </a:r>
            <a:r>
              <a:rPr lang="en-US" sz="3200" dirty="0"/>
              <a:t> to go on learning English at the next level;</a:t>
            </a:r>
          </a:p>
          <a:p>
            <a:r>
              <a:rPr lang="en-US" sz="3200" dirty="0"/>
              <a:t>-	to lay the foundations for future study in terms to basic structures, lexis, language functions and basic study</a:t>
            </a:r>
          </a:p>
        </p:txBody>
      </p:sp>
    </p:spTree>
    <p:extLst>
      <p:ext uri="{BB962C8B-B14F-4D97-AF65-F5344CB8AC3E}">
        <p14:creationId xmlns:p14="http://schemas.microsoft.com/office/powerpoint/2010/main" val="28558362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57655" y="693683"/>
            <a:ext cx="11824138" cy="526297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Plan:</a:t>
            </a:r>
          </a:p>
          <a:p>
            <a:r>
              <a:rPr lang="en-US" sz="2400" dirty="0"/>
              <a:t>1.	Vocabulary activity.</a:t>
            </a:r>
          </a:p>
          <a:p>
            <a:r>
              <a:rPr lang="en-US" sz="2400" dirty="0"/>
              <a:t>2.	Discussing of the topic «The Organization. Prepositions.» Grammar revision</a:t>
            </a:r>
          </a:p>
          <a:p>
            <a:r>
              <a:rPr lang="en-US" sz="2400" dirty="0"/>
              <a:t>3.	Listening, reading, writing, speaking.</a:t>
            </a:r>
          </a:p>
          <a:p>
            <a:r>
              <a:rPr lang="en-US" sz="2400" dirty="0"/>
              <a:t>4.	Grammar activity.</a:t>
            </a:r>
          </a:p>
          <a:p>
            <a:r>
              <a:rPr lang="en-US" sz="2400" dirty="0"/>
              <a:t>5.	Communicative activities :</a:t>
            </a:r>
          </a:p>
          <a:p>
            <a:r>
              <a:rPr lang="en-US" sz="2400" dirty="0"/>
              <a:t>        Task 1. Give the English equivalents the following words and word combinations.</a:t>
            </a:r>
          </a:p>
          <a:p>
            <a:r>
              <a:rPr lang="en-US" sz="2400" dirty="0"/>
              <a:t>         Task 2. Answer the questions to the text.</a:t>
            </a:r>
          </a:p>
          <a:p>
            <a:r>
              <a:rPr lang="en-US" sz="2400" dirty="0"/>
              <a:t>         Task 3. Fill in the blanks with the necessary words from the active vocabulary. </a:t>
            </a:r>
          </a:p>
          <a:p>
            <a:r>
              <a:rPr lang="en-US" sz="2400" dirty="0"/>
              <a:t>         Task 4. Complete the following sentences.</a:t>
            </a:r>
          </a:p>
          <a:p>
            <a:r>
              <a:rPr lang="en-US" sz="2400" dirty="0"/>
              <a:t>         Task 5. Put in the right order. The underlined word is the beginning of the sentence.</a:t>
            </a:r>
          </a:p>
          <a:p>
            <a:r>
              <a:rPr lang="en-US" sz="2400" dirty="0"/>
              <a:t>          Task 6. Translate the following sentences into English.</a:t>
            </a:r>
          </a:p>
          <a:p>
            <a:r>
              <a:rPr lang="en-US" sz="2400" dirty="0"/>
              <a:t>Home task: Reading an additional text on the topic</a:t>
            </a:r>
          </a:p>
          <a:p>
            <a:r>
              <a:rPr lang="en-US" sz="2400" dirty="0" smtClean="0"/>
              <a:t> </a:t>
            </a:r>
            <a:endParaRPr lang="en-US" sz="2400" dirty="0"/>
          </a:p>
        </p:txBody>
      </p:sp>
    </p:spTree>
    <p:extLst>
      <p:ext uri="{BB962C8B-B14F-4D97-AF65-F5344CB8AC3E}">
        <p14:creationId xmlns:p14="http://schemas.microsoft.com/office/powerpoint/2010/main" val="14460491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236482" y="461970"/>
            <a:ext cx="11713779" cy="6001643"/>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References:</a:t>
            </a:r>
          </a:p>
          <a:p>
            <a:r>
              <a:rPr lang="en-US" sz="2400" dirty="0"/>
              <a:t>1.	</a:t>
            </a:r>
            <a:r>
              <a:rPr lang="uk-UA" sz="2400" dirty="0"/>
              <a:t>Кравець Р.А. Лінгвокраїнознавчі аспекти викладання граматики англійської мови в аграрному ВНЗ: методичні рекомендації / Р.А. Кравець. – Вінниця : ВНАУ, 2017. – 62 с.</a:t>
            </a:r>
          </a:p>
          <a:p>
            <a:r>
              <a:rPr lang="uk-UA" sz="2400" dirty="0"/>
              <a:t>2.	Ковальова К. В. Волошина О.В Англійська мова: Методичні вказівки для практичних занять та самостійної роботи студентів денної та заочної форм навчання з іноземної мови спеціальності 075 «Маркетинг», 073 «Менеджмент», галузі знань 07 «Управління та адміністрування» – Вінниця, 2020. – 100 с.</a:t>
            </a:r>
          </a:p>
          <a:p>
            <a:r>
              <a:rPr lang="uk-UA" sz="2400" dirty="0"/>
              <a:t>3.	</a:t>
            </a:r>
            <a:r>
              <a:rPr lang="en-US" sz="2400" dirty="0"/>
              <a:t>Modern English-Ukrainian Dictionary: Over 160,000 Words and Expressions / </a:t>
            </a:r>
            <a:r>
              <a:rPr lang="en-US" sz="2400" dirty="0" err="1"/>
              <a:t>Mykola</a:t>
            </a:r>
            <a:r>
              <a:rPr lang="en-US" sz="2400" dirty="0"/>
              <a:t> </a:t>
            </a:r>
            <a:r>
              <a:rPr lang="en-US" sz="2400" dirty="0" err="1"/>
              <a:t>Ivanovych</a:t>
            </a:r>
            <a:r>
              <a:rPr lang="en-US" sz="2400" dirty="0"/>
              <a:t> </a:t>
            </a:r>
            <a:r>
              <a:rPr lang="en-US" sz="2400" dirty="0" err="1"/>
              <a:t>Balla</a:t>
            </a:r>
            <a:r>
              <a:rPr lang="en-US" sz="2400" dirty="0"/>
              <a:t>. – Kyiv: </a:t>
            </a:r>
            <a:r>
              <a:rPr lang="en-US" sz="2400" dirty="0" err="1"/>
              <a:t>Chumatskiy</a:t>
            </a:r>
            <a:r>
              <a:rPr lang="en-US" sz="2400" dirty="0"/>
              <a:t> </a:t>
            </a:r>
            <a:r>
              <a:rPr lang="en-US" sz="2400" dirty="0" err="1"/>
              <a:t>Shliakh</a:t>
            </a:r>
            <a:r>
              <a:rPr lang="en-US" sz="2400" dirty="0"/>
              <a:t> pub., 2007. – 668 p.</a:t>
            </a:r>
          </a:p>
          <a:p>
            <a:r>
              <a:rPr lang="en-US" sz="2400" dirty="0"/>
              <a:t>4.	The Oxford Dictionary of Business World. (2020) //</a:t>
            </a:r>
            <a:r>
              <a:rPr lang="en-US" sz="2400" dirty="0" err="1"/>
              <a:t>Gen.Editors</a:t>
            </a:r>
            <a:r>
              <a:rPr lang="en-US" sz="2400" dirty="0"/>
              <a:t> </a:t>
            </a:r>
            <a:r>
              <a:rPr lang="en-US" sz="2400" dirty="0" err="1"/>
              <a:t>Dr</a:t>
            </a:r>
            <a:r>
              <a:rPr lang="en-US" sz="2400" dirty="0"/>
              <a:t> Alan Isaacs, </a:t>
            </a:r>
            <a:r>
              <a:rPr lang="en-US" sz="2400" dirty="0" err="1"/>
              <a:t>Ms</a:t>
            </a:r>
            <a:r>
              <a:rPr lang="en-US" sz="2400" dirty="0"/>
              <a:t> Elizabeth Martin. Oxford: Oxford University Press</a:t>
            </a:r>
          </a:p>
          <a:p>
            <a:r>
              <a:rPr lang="en-US" sz="2400" dirty="0"/>
              <a:t>5.	</a:t>
            </a:r>
            <a:r>
              <a:rPr lang="uk-UA" sz="2400" dirty="0"/>
              <a:t>Верба Л.Г., Верба Г.В. Граматика сучасної англійської мови. Довідник: Мова </a:t>
            </a:r>
            <a:r>
              <a:rPr lang="uk-UA" sz="2400" dirty="0" err="1"/>
              <a:t>англ</a:t>
            </a:r>
            <a:r>
              <a:rPr lang="uk-UA" sz="2400" dirty="0"/>
              <a:t>., </a:t>
            </a:r>
            <a:r>
              <a:rPr lang="uk-UA" sz="2400" dirty="0" err="1"/>
              <a:t>укр</a:t>
            </a:r>
            <a:r>
              <a:rPr lang="uk-UA" sz="2400" dirty="0"/>
              <a:t>. Київ: ТОВ «ВП Логос-М», 2020.</a:t>
            </a:r>
          </a:p>
          <a:p>
            <a:r>
              <a:rPr lang="uk-UA" sz="2400" dirty="0"/>
              <a:t>6.	</a:t>
            </a:r>
            <a:r>
              <a:rPr lang="uk-UA" sz="2400" dirty="0" err="1"/>
              <a:t>Голіцинський</a:t>
            </a:r>
            <a:r>
              <a:rPr lang="uk-UA" sz="2400" dirty="0"/>
              <a:t> Ю. Граматика. Збірник вправ. Київ: </a:t>
            </a:r>
            <a:r>
              <a:rPr lang="uk-UA" sz="2400" dirty="0" err="1"/>
              <a:t>Інкос</a:t>
            </a:r>
            <a:r>
              <a:rPr lang="uk-UA" sz="2400" dirty="0"/>
              <a:t>, 2020.</a:t>
            </a:r>
          </a:p>
          <a:p>
            <a:r>
              <a:rPr lang="uk-UA" sz="2400" dirty="0"/>
              <a:t>7.	</a:t>
            </a:r>
            <a:r>
              <a:rPr lang="en-US" sz="2400" dirty="0"/>
              <a:t>Murphy R. English Grammar in Use /Murphy R. – Cambridge University Press, 2021.</a:t>
            </a:r>
          </a:p>
          <a:p>
            <a:endParaRPr lang="en-US" sz="2400" dirty="0"/>
          </a:p>
        </p:txBody>
      </p:sp>
    </p:spTree>
    <p:extLst>
      <p:ext uri="{BB962C8B-B14F-4D97-AF65-F5344CB8AC3E}">
        <p14:creationId xmlns:p14="http://schemas.microsoft.com/office/powerpoint/2010/main" val="266289781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62607" y="1040523"/>
            <a:ext cx="11477296" cy="440120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err="1" smtClean="0">
                <a:solidFill>
                  <a:schemeClr val="bg1"/>
                </a:solidFill>
              </a:rPr>
              <a:t>Хід</a:t>
            </a:r>
            <a:r>
              <a:rPr lang="en-US" sz="4000" dirty="0" smtClean="0">
                <a:solidFill>
                  <a:schemeClr val="bg1"/>
                </a:solidFill>
              </a:rPr>
              <a:t> </a:t>
            </a:r>
            <a:r>
              <a:rPr lang="en-US" sz="4000" dirty="0" err="1" smtClean="0">
                <a:solidFill>
                  <a:schemeClr val="bg1"/>
                </a:solidFill>
              </a:rPr>
              <a:t>заняття</a:t>
            </a:r>
            <a:r>
              <a:rPr lang="en-US" sz="4000" dirty="0" smtClean="0">
                <a:solidFill>
                  <a:schemeClr val="bg1"/>
                </a:solidFill>
              </a:rPr>
              <a:t> (Procedure)</a:t>
            </a:r>
          </a:p>
          <a:p>
            <a:endParaRPr lang="en-US" sz="4000" dirty="0" smtClean="0">
              <a:solidFill>
                <a:schemeClr val="bg1"/>
              </a:solidFill>
            </a:endParaRPr>
          </a:p>
          <a:p>
            <a:r>
              <a:rPr lang="en-US" sz="4000" dirty="0" smtClean="0">
                <a:solidFill>
                  <a:schemeClr val="bg1"/>
                </a:solidFill>
              </a:rPr>
              <a:t>1) Read the text and translate into Ukrainian in the written form. </a:t>
            </a:r>
          </a:p>
          <a:p>
            <a:r>
              <a:rPr lang="en-US" sz="4000" dirty="0" smtClean="0">
                <a:solidFill>
                  <a:schemeClr val="bg1"/>
                </a:solidFill>
              </a:rPr>
              <a:t>2) Learn the new words and word combinations. </a:t>
            </a:r>
          </a:p>
          <a:p>
            <a:r>
              <a:rPr lang="en-US" sz="4000" dirty="0" smtClean="0">
                <a:solidFill>
                  <a:schemeClr val="bg1"/>
                </a:solidFill>
              </a:rPr>
              <a:t>3) Make summery of the text in English. </a:t>
            </a:r>
          </a:p>
          <a:p>
            <a:r>
              <a:rPr lang="en-US" sz="4000" dirty="0" smtClean="0">
                <a:solidFill>
                  <a:schemeClr val="bg1"/>
                </a:solidFill>
              </a:rPr>
              <a:t>4) Make some questions on the text. </a:t>
            </a:r>
            <a:endParaRPr lang="en-US" sz="4000" dirty="0">
              <a:solidFill>
                <a:schemeClr val="bg1"/>
              </a:solidFill>
            </a:endParaRPr>
          </a:p>
        </p:txBody>
      </p:sp>
    </p:spTree>
    <p:extLst>
      <p:ext uri="{BB962C8B-B14F-4D97-AF65-F5344CB8AC3E}">
        <p14:creationId xmlns:p14="http://schemas.microsoft.com/office/powerpoint/2010/main" val="228556068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4919" y="179882"/>
            <a:ext cx="11947160" cy="655564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000" dirty="0"/>
              <a:t>The organization’s relationship with its organizational environment - the set of forces and conditions that operate beyond an organization’s boundaries but affect a manager’s ability to acquire and utilize resources. Resources in the organizational environment include the raw materials and skilled people that an organization requires to produce goods and services, as well as the support of groups including customers who buy these goods and services and provide the organization with financial resources. The importance of studying the environment became clear after the development of open - systems theory.</a:t>
            </a:r>
          </a:p>
          <a:p>
            <a:r>
              <a:rPr lang="en-US" sz="2000" dirty="0"/>
              <a:t>The Open - Systems</a:t>
            </a:r>
          </a:p>
          <a:p>
            <a:r>
              <a:rPr lang="en-US" sz="2000" dirty="0"/>
              <a:t>An open systems - a system that takes in resources from its external environment and transforms them into goods and services that are then sent back to than environment, where they are bought by customers. At the conversion stage, the organization’s workforce, using appropriate tools, techniques, machinery, and equipment, transforms the inputs into outputs of finished goods and services, such as cars, appliances, clothing, and hamburgers. At the output stage, the organization releases finished goods and services to its external environment where customers purchase and use them to satisfy their needs. The money the organization obtains from the sales of its outputs allows the organization to acquire more resources so that the cycle can begin again.</a:t>
            </a:r>
          </a:p>
          <a:p>
            <a:r>
              <a:rPr lang="en-US" sz="2000" dirty="0"/>
              <a:t>The system just described is said to be “open” because the organization draws from and interacts with the external environment in order to survive: in other words, the organization is open to its environment.</a:t>
            </a:r>
          </a:p>
          <a:p>
            <a:r>
              <a:rPr lang="en-US" sz="2000" dirty="0"/>
              <a:t>The Closed – Systems</a:t>
            </a:r>
          </a:p>
          <a:p>
            <a:r>
              <a:rPr lang="en-US" sz="2000" dirty="0"/>
              <a:t>A closed - system, in contrast, is a self - contained system that is not affected by changes that occur in its external environment. Organizations that operate as closed systems that ignore the external environment, and that fail to acquire inputs are likely to experience entropy, the tendency of a system to lose its ability to control itself and thus to dissolve and disintegrate.</a:t>
            </a:r>
          </a:p>
        </p:txBody>
      </p:sp>
    </p:spTree>
    <p:extLst>
      <p:ext uri="{BB962C8B-B14F-4D97-AF65-F5344CB8AC3E}">
        <p14:creationId xmlns:p14="http://schemas.microsoft.com/office/powerpoint/2010/main" val="13066203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0" y="509666"/>
            <a:ext cx="12192000" cy="563231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000" dirty="0"/>
              <a:t>5)	Complete the second sentence so that it means the same as the first.</a:t>
            </a:r>
          </a:p>
          <a:p>
            <a:r>
              <a:rPr lang="en-US" sz="2000" dirty="0"/>
              <a:t>1 Why is it useful to have a car?</a:t>
            </a:r>
          </a:p>
          <a:p>
            <a:r>
              <a:rPr lang="en-US" sz="2000" dirty="0"/>
              <a:t>What are the advantages of having a car?</a:t>
            </a:r>
          </a:p>
          <a:p>
            <a:r>
              <a:rPr lang="en-US" sz="2000" dirty="0"/>
              <a:t>2 I don’t intend to apply for the job.</a:t>
            </a:r>
          </a:p>
          <a:p>
            <a:r>
              <a:rPr lang="en-US" sz="2000" dirty="0"/>
              <a:t>I have no intention of.</a:t>
            </a:r>
          </a:p>
          <a:p>
            <a:r>
              <a:rPr lang="en-US" sz="2000" dirty="0"/>
              <a:t>3 Helen has a good memory for names.</a:t>
            </a:r>
          </a:p>
          <a:p>
            <a:r>
              <a:rPr lang="en-US" sz="2000" dirty="0"/>
              <a:t>Helen is good at.</a:t>
            </a:r>
          </a:p>
          <a:p>
            <a:r>
              <a:rPr lang="en-US" sz="2000" dirty="0"/>
              <a:t>4 You probably won’t win the lottery. You have little chance.</a:t>
            </a:r>
          </a:p>
          <a:p>
            <a:r>
              <a:rPr lang="en-US" sz="2000" dirty="0"/>
              <a:t>You have little chance of.</a:t>
            </a:r>
          </a:p>
          <a:p>
            <a:r>
              <a:rPr lang="en-US" sz="2000" dirty="0"/>
              <a:t>5 Did you get into trouble because you were late?</a:t>
            </a:r>
          </a:p>
          <a:p>
            <a:r>
              <a:rPr lang="en-US" sz="2000" dirty="0"/>
              <a:t>Did you get into trouble for?</a:t>
            </a:r>
          </a:p>
          <a:p>
            <a:r>
              <a:rPr lang="en-US" sz="2000" dirty="0"/>
              <a:t>6 We didn’t eat at home. We went to a restaurant instead.</a:t>
            </a:r>
          </a:p>
          <a:p>
            <a:r>
              <a:rPr lang="en-US" sz="2000" dirty="0"/>
              <a:t>We went to a restaurant instead of.</a:t>
            </a:r>
          </a:p>
          <a:p>
            <a:r>
              <a:rPr lang="en-US" sz="2000" dirty="0"/>
              <a:t>7 We got into the exhibition. We didn’t have to queue.</a:t>
            </a:r>
          </a:p>
          <a:p>
            <a:r>
              <a:rPr lang="en-US" sz="2000" dirty="0"/>
              <a:t>We got into the exhibition without.</a:t>
            </a:r>
          </a:p>
          <a:p>
            <a:r>
              <a:rPr lang="en-US" sz="2000" dirty="0"/>
              <a:t>8 Amy is 90 years old, but she’s fit and healthy.</a:t>
            </a:r>
          </a:p>
          <a:p>
            <a:r>
              <a:rPr lang="en-US" sz="2000" dirty="0"/>
              <a:t>Amy is fit and healthy despite</a:t>
            </a:r>
          </a:p>
          <a:p>
            <a:endParaRPr lang="en-US" sz="2000" dirty="0"/>
          </a:p>
        </p:txBody>
      </p:sp>
    </p:spTree>
    <p:extLst>
      <p:ext uri="{BB962C8B-B14F-4D97-AF65-F5344CB8AC3E}">
        <p14:creationId xmlns:p14="http://schemas.microsoft.com/office/powerpoint/2010/main" val="213646169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410231" y="897721"/>
            <a:ext cx="11506200" cy="4832092"/>
          </a:xfrm>
          <a:prstGeom prst="rect">
            <a:avLst/>
          </a:prstGeom>
          <a:ln/>
        </p:spPr>
        <p:style>
          <a:lnRef idx="1">
            <a:schemeClr val="accent2"/>
          </a:lnRef>
          <a:fillRef idx="2">
            <a:schemeClr val="accent2"/>
          </a:fillRef>
          <a:effectRef idx="1">
            <a:schemeClr val="accent2"/>
          </a:effectRef>
          <a:fontRef idx="minor">
            <a:schemeClr val="dk1"/>
          </a:fontRef>
        </p:style>
        <p:txBody>
          <a:bodyPr wrap="square">
            <a:spAutoFit/>
          </a:bodyPr>
          <a:lstStyle/>
          <a:p>
            <a:r>
              <a:rPr lang="en-US" sz="2800" dirty="0"/>
              <a:t>6)	Complete the sentences using by -</a:t>
            </a:r>
            <a:r>
              <a:rPr lang="en-US" sz="2800" dirty="0" err="1"/>
              <a:t>ing</a:t>
            </a:r>
            <a:r>
              <a:rPr lang="en-US" sz="2800" dirty="0"/>
              <a:t>. Choose from these verbs:</a:t>
            </a:r>
          </a:p>
          <a:p>
            <a:r>
              <a:rPr lang="en-US" sz="2800" dirty="0"/>
              <a:t> </a:t>
            </a:r>
            <a:endParaRPr lang="ru-RU" sz="2800" dirty="0" smtClean="0"/>
          </a:p>
          <a:p>
            <a:endParaRPr lang="ru-RU" sz="2800" dirty="0"/>
          </a:p>
          <a:p>
            <a:endParaRPr lang="ru-RU" sz="2800" dirty="0" smtClean="0"/>
          </a:p>
          <a:p>
            <a:endParaRPr lang="en-US" sz="2800" dirty="0"/>
          </a:p>
          <a:p>
            <a:r>
              <a:rPr lang="en-US" sz="2800" dirty="0"/>
              <a:t>1 The burglars got into the house by breaking a window.</a:t>
            </a:r>
          </a:p>
          <a:p>
            <a:r>
              <a:rPr lang="en-US" sz="2800" dirty="0"/>
              <a:t>2 I was able to reach the top </a:t>
            </a:r>
            <a:r>
              <a:rPr lang="en-US" sz="2800" dirty="0" smtClean="0"/>
              <a:t>shelf</a:t>
            </a:r>
            <a:r>
              <a:rPr lang="ru-RU" sz="2800" dirty="0" smtClean="0"/>
              <a:t>_______</a:t>
            </a:r>
            <a:r>
              <a:rPr lang="en-US" sz="2800" dirty="0" smtClean="0"/>
              <a:t>on </a:t>
            </a:r>
            <a:r>
              <a:rPr lang="en-US" sz="2800" dirty="0"/>
              <a:t>a chair.</a:t>
            </a:r>
          </a:p>
          <a:p>
            <a:r>
              <a:rPr lang="en-US" sz="2800" dirty="0"/>
              <a:t>3 You turn on the </a:t>
            </a:r>
            <a:r>
              <a:rPr lang="en-US" sz="2800" dirty="0" smtClean="0"/>
              <a:t>computer</a:t>
            </a:r>
            <a:r>
              <a:rPr lang="ru-RU" sz="2800" dirty="0" smtClean="0"/>
              <a:t>_________</a:t>
            </a:r>
            <a:r>
              <a:rPr lang="en-US" sz="2800" dirty="0" smtClean="0"/>
              <a:t>the </a:t>
            </a:r>
            <a:r>
              <a:rPr lang="en-US" sz="2800" dirty="0"/>
              <a:t>button at the back.</a:t>
            </a:r>
          </a:p>
          <a:p>
            <a:r>
              <a:rPr lang="en-US" sz="2800" dirty="0"/>
              <a:t>4 Kevin got himself into financial </a:t>
            </a:r>
            <a:r>
              <a:rPr lang="en-US" sz="2800" dirty="0" smtClean="0"/>
              <a:t>trouble</a:t>
            </a:r>
            <a:r>
              <a:rPr lang="ru-RU" sz="2800" dirty="0" smtClean="0"/>
              <a:t>_________</a:t>
            </a:r>
            <a:r>
              <a:rPr lang="en-US" sz="2800" dirty="0" smtClean="0"/>
              <a:t>too </a:t>
            </a:r>
            <a:r>
              <a:rPr lang="en-US" sz="2800" dirty="0"/>
              <a:t>much money.</a:t>
            </a:r>
          </a:p>
          <a:p>
            <a:r>
              <a:rPr lang="en-US" sz="2800" dirty="0"/>
              <a:t>5 You can put people’s lives in danger	</a:t>
            </a:r>
            <a:r>
              <a:rPr lang="ru-RU" sz="2800" dirty="0" smtClean="0"/>
              <a:t>__________</a:t>
            </a:r>
            <a:r>
              <a:rPr lang="en-US" sz="2800" dirty="0" smtClean="0"/>
              <a:t>too </a:t>
            </a:r>
            <a:r>
              <a:rPr lang="en-US" sz="2800" dirty="0"/>
              <a:t>fast.</a:t>
            </a:r>
          </a:p>
          <a:p>
            <a:r>
              <a:rPr lang="en-US" sz="2800" dirty="0"/>
              <a:t>6 We made the room look nicer	</a:t>
            </a:r>
            <a:r>
              <a:rPr lang="ru-RU" sz="2800" dirty="0" smtClean="0"/>
              <a:t>_______</a:t>
            </a:r>
            <a:r>
              <a:rPr lang="en-US" sz="2800" dirty="0" smtClean="0"/>
              <a:t>some </a:t>
            </a:r>
            <a:r>
              <a:rPr lang="en-US" sz="2800" dirty="0"/>
              <a:t>pictures on the walls.</a:t>
            </a:r>
          </a:p>
        </p:txBody>
      </p:sp>
      <p:pic>
        <p:nvPicPr>
          <p:cNvPr id="33" name="Рисунок 32"/>
          <p:cNvPicPr>
            <a:picLocks noChangeAspect="1"/>
          </p:cNvPicPr>
          <p:nvPr/>
        </p:nvPicPr>
        <p:blipFill>
          <a:blip r:embed="rId2"/>
          <a:stretch>
            <a:fillRect/>
          </a:stretch>
        </p:blipFill>
        <p:spPr>
          <a:xfrm>
            <a:off x="1716106" y="1963711"/>
            <a:ext cx="11671820" cy="799306"/>
          </a:xfrm>
          <a:prstGeom prst="rect">
            <a:avLst/>
          </a:prstGeom>
        </p:spPr>
      </p:pic>
    </p:spTree>
    <p:extLst>
      <p:ext uri="{BB962C8B-B14F-4D97-AF65-F5344CB8AC3E}">
        <p14:creationId xmlns:p14="http://schemas.microsoft.com/office/powerpoint/2010/main" val="3663010782"/>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Wisp</Template>
  <TotalTime>51</TotalTime>
  <Words>460</Words>
  <Application>Microsoft Office PowerPoint</Application>
  <PresentationFormat>Произвольный</PresentationFormat>
  <Paragraphs>92</Paragraphs>
  <Slides>12</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12</vt:i4>
      </vt:variant>
    </vt:vector>
  </HeadingPairs>
  <TitlesOfParts>
    <vt:vector size="13" baseType="lpstr">
      <vt:lpstr>Тема Office</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admin</dc:creator>
  <cp:lastModifiedBy>Юзер_в_углу</cp:lastModifiedBy>
  <cp:revision>26</cp:revision>
  <dcterms:created xsi:type="dcterms:W3CDTF">2023-07-12T10:27:08Z</dcterms:created>
  <dcterms:modified xsi:type="dcterms:W3CDTF">2024-07-29T10:19:14Z</dcterms:modified>
</cp:coreProperties>
</file>

<file path=docProps/thumbnail.jpeg>
</file>