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9" r:id="rId10"/>
    <p:sldId id="270" r:id="rId11"/>
    <p:sldId id="265" r:id="rId12"/>
    <p:sldId id="266" r:id="rId13"/>
    <p:sldId id="267" r:id="rId14"/>
    <p:sldId id="268" r:id="rId15"/>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AD674"/>
    <a:srgbClr val="9ADF81"/>
    <a:srgbClr val="ACC7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1" d="100"/>
          <a:sy n="71" d="100"/>
        </p:scale>
        <p:origin x="-822" y="-9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4.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uk-UA"/>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782498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5892491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146622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478594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uk-UA"/>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971771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7839616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uk-UA"/>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7DAF3113-D596-4B49-8FAE-458878600028}" type="datetimeFigureOut">
              <a:rPr lang="uk-UA" smtClean="0"/>
              <a:t>29.07.2024</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859139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7DAF3113-D596-4B49-8FAE-458878600028}" type="datetimeFigureOut">
              <a:rPr lang="uk-UA" smtClean="0"/>
              <a:t>29.07.2024</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2342059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7DAF3113-D596-4B49-8FAE-458878600028}" type="datetimeFigureOut">
              <a:rPr lang="uk-UA" smtClean="0"/>
              <a:t>29.07.2024</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419133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53800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663284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2"/>
            </a:gs>
            <a:gs pos="47000">
              <a:srgbClr val="FFC000"/>
            </a:gs>
            <a:gs pos="22000">
              <a:schemeClr val="accent2"/>
            </a:gs>
            <a:gs pos="74000">
              <a:schemeClr val="accent2"/>
            </a:gs>
            <a:gs pos="81000">
              <a:schemeClr val="accent2"/>
            </a:gs>
            <a:gs pos="100000">
              <a:schemeClr val="accent2"/>
            </a:gs>
          </a:gsLst>
          <a:lin ang="5400000" scaled="1"/>
          <a:tileRect/>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042CAB-24DE-43C6-A9C5-D5130FDE2093}" type="slidenum">
              <a:rPr lang="uk-UA" smtClean="0"/>
              <a:t>‹#›</a:t>
            </a:fld>
            <a:endParaRPr lang="uk-UA"/>
          </a:p>
        </p:txBody>
      </p:sp>
    </p:spTree>
    <p:extLst>
      <p:ext uri="{BB962C8B-B14F-4D97-AF65-F5344CB8AC3E}">
        <p14:creationId xmlns:p14="http://schemas.microsoft.com/office/powerpoint/2010/main" val="297968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98120" y="447378"/>
            <a:ext cx="11811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ru-RU" sz="4000" dirty="0" err="1" smtClean="0"/>
              <a:t>Презентац</a:t>
            </a:r>
            <a:r>
              <a:rPr lang="uk-UA" sz="4000" dirty="0" err="1" smtClean="0"/>
              <a:t>ія</a:t>
            </a:r>
            <a:r>
              <a:rPr lang="uk-UA" sz="4000" dirty="0" smtClean="0"/>
              <a:t> </a:t>
            </a:r>
            <a:r>
              <a:rPr lang="ru-RU" sz="4000" dirty="0" err="1" smtClean="0"/>
              <a:t>практичних</a:t>
            </a:r>
            <a:r>
              <a:rPr lang="ru-RU" sz="4000" dirty="0" smtClean="0"/>
              <a:t> занять з </a:t>
            </a:r>
            <a:r>
              <a:rPr lang="ru-RU" sz="4000" dirty="0" err="1" smtClean="0"/>
              <a:t>дисципліни</a:t>
            </a:r>
            <a:r>
              <a:rPr lang="ru-RU" sz="4000" dirty="0" smtClean="0"/>
              <a:t> «</a:t>
            </a:r>
            <a:r>
              <a:rPr lang="ru-RU" sz="4000" dirty="0" err="1" smtClean="0"/>
              <a:t>Іноземна</a:t>
            </a:r>
            <a:r>
              <a:rPr lang="ru-RU" sz="4000" dirty="0" smtClean="0"/>
              <a:t> </a:t>
            </a:r>
            <a:r>
              <a:rPr lang="ru-RU" sz="4000" dirty="0" err="1" smtClean="0"/>
              <a:t>мова</a:t>
            </a:r>
            <a:r>
              <a:rPr lang="ru-RU" sz="4000" dirty="0" smtClean="0"/>
              <a:t>»</a:t>
            </a:r>
          </a:p>
          <a:p>
            <a:pPr algn="ctr"/>
            <a:r>
              <a:rPr lang="ru-RU" sz="4000" dirty="0" smtClean="0"/>
              <a:t> з </a:t>
            </a:r>
            <a:r>
              <a:rPr lang="ru-RU" sz="4000" dirty="0" err="1" smtClean="0"/>
              <a:t>галузі</a:t>
            </a:r>
            <a:r>
              <a:rPr lang="ru-RU" sz="4000" dirty="0" smtClean="0"/>
              <a:t> </a:t>
            </a:r>
            <a:r>
              <a:rPr lang="ru-RU" sz="4000" dirty="0" err="1" smtClean="0"/>
              <a:t>знань</a:t>
            </a:r>
            <a:r>
              <a:rPr lang="ru-RU" sz="4000" dirty="0" smtClean="0"/>
              <a:t> </a:t>
            </a:r>
            <a:r>
              <a:rPr lang="ru-RU" sz="4000" dirty="0"/>
              <a:t>24 «Сфера </a:t>
            </a:r>
            <a:r>
              <a:rPr lang="ru-RU" sz="4000" dirty="0" err="1"/>
              <a:t>обслуговування</a:t>
            </a:r>
            <a:r>
              <a:rPr lang="ru-RU" sz="4000" dirty="0"/>
              <a:t>»</a:t>
            </a:r>
            <a:endParaRPr lang="ru-RU" sz="4000" dirty="0" smtClean="0"/>
          </a:p>
          <a:p>
            <a:pPr algn="ctr"/>
            <a:r>
              <a:rPr lang="ru-RU" sz="4000" dirty="0" err="1" smtClean="0"/>
              <a:t>спеціальності</a:t>
            </a:r>
            <a:r>
              <a:rPr lang="ru-RU" sz="4000" dirty="0" smtClean="0"/>
              <a:t> : </a:t>
            </a:r>
            <a:r>
              <a:rPr lang="ru-RU" sz="4000" dirty="0"/>
              <a:t>241 «</a:t>
            </a:r>
            <a:r>
              <a:rPr lang="ru-RU" sz="4000" dirty="0" err="1"/>
              <a:t>Готельно-ресторанна</a:t>
            </a:r>
            <a:r>
              <a:rPr lang="ru-RU" sz="4000" dirty="0"/>
              <a:t> справа».</a:t>
            </a:r>
            <a:endParaRPr lang="ru-RU" sz="4000" dirty="0" smtClean="0"/>
          </a:p>
          <a:p>
            <a:pPr algn="ctr"/>
            <a:r>
              <a:rPr lang="ru-RU" sz="4000" dirty="0" smtClean="0"/>
              <a:t>    </a:t>
            </a:r>
          </a:p>
          <a:p>
            <a:pPr algn="ctr"/>
            <a:r>
              <a:rPr lang="ru-RU" sz="4000" dirty="0" smtClean="0"/>
              <a:t>Семестр </a:t>
            </a:r>
            <a:r>
              <a:rPr lang="en-US" sz="4000" smtClean="0"/>
              <a:t>5,6</a:t>
            </a:r>
            <a:r>
              <a:rPr lang="ru-RU" sz="4000" smtClean="0"/>
              <a:t> </a:t>
            </a:r>
            <a:r>
              <a:rPr lang="ru-RU" sz="4000" dirty="0" smtClean="0"/>
              <a:t>(56 годин)</a:t>
            </a:r>
          </a:p>
          <a:p>
            <a:pPr algn="ctr"/>
            <a:endParaRPr lang="ru-RU" sz="4000" dirty="0" smtClean="0"/>
          </a:p>
          <a:p>
            <a:pPr algn="ctr"/>
            <a:endParaRPr lang="ru-RU" sz="4000" dirty="0" smtClean="0"/>
          </a:p>
          <a:p>
            <a:pPr algn="ctr"/>
            <a:r>
              <a:rPr lang="ru-RU" sz="4000" dirty="0" err="1" smtClean="0"/>
              <a:t>Атестація</a:t>
            </a:r>
            <a:r>
              <a:rPr lang="ru-RU" sz="4000" dirty="0" smtClean="0"/>
              <a:t> 1 (14 год.)</a:t>
            </a:r>
            <a:endParaRPr lang="ru-RU" sz="4000" dirty="0"/>
          </a:p>
        </p:txBody>
      </p:sp>
    </p:spTree>
    <p:extLst>
      <p:ext uri="{BB962C8B-B14F-4D97-AF65-F5344CB8AC3E}">
        <p14:creationId xmlns:p14="http://schemas.microsoft.com/office/powerpoint/2010/main" val="7529049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89745" y="347248"/>
            <a:ext cx="11572406"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7.	The employee employer relationships domain concerns labor relations law and compliance and procedures designed to maintain good working relationships between employees and employers. A critical part of Human Resource Management is the establishment and maintenance of a good working relationship with employees. Communications is an important component of this domain. This domain include the negotiation of collective bargaining agreements, which require employers to negotiate with unionized workers over the conditions of employment.</a:t>
            </a:r>
          </a:p>
          <a:p>
            <a:r>
              <a:rPr lang="en-US" sz="2400" dirty="0"/>
              <a:t>8.	The final domain is employee health and safety and includes compliance with a number of laws and regulations concerned with the work environment and its effect on workers and the general public.</a:t>
            </a:r>
          </a:p>
          <a:p>
            <a:r>
              <a:rPr lang="en-US" sz="2400" dirty="0"/>
              <a:t>All these domains are concerned with sharing information among employees, management, and outside constituents, including customers. Information systems , personnel research, attitude surveys, and company publications are all included here. The manner in which the organization treats its employees, pays its executives, outsources work and to whom, promotes workforce diversity, and uses its workers can affect customer satisfaction and is thus an important Human Resource activity.</a:t>
            </a:r>
          </a:p>
        </p:txBody>
      </p:sp>
    </p:spTree>
    <p:extLst>
      <p:ext uri="{BB962C8B-B14F-4D97-AF65-F5344CB8AC3E}">
        <p14:creationId xmlns:p14="http://schemas.microsoft.com/office/powerpoint/2010/main" val="93751363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419725" y="222124"/>
            <a:ext cx="11242623" cy="6334462"/>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21364616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166207" y="1169232"/>
            <a:ext cx="11885885" cy="4557009"/>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366301078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720304" y="854440"/>
            <a:ext cx="10783346" cy="5096656"/>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177237592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Рисунок 4"/>
          <p:cNvPicPr>
            <a:picLocks noChangeAspect="1"/>
          </p:cNvPicPr>
          <p:nvPr/>
        </p:nvPicPr>
        <p:blipFill>
          <a:blip r:embed="rId2"/>
          <a:stretch>
            <a:fillRect/>
          </a:stretch>
        </p:blipFill>
        <p:spPr>
          <a:xfrm>
            <a:off x="2446020" y="529332"/>
            <a:ext cx="7185660" cy="5703035"/>
          </a:xfrm>
          <a:prstGeom prst="rect">
            <a:avLst/>
          </a:prstGeom>
        </p:spPr>
      </p:pic>
    </p:spTree>
    <p:extLst>
      <p:ext uri="{BB962C8B-B14F-4D97-AF65-F5344CB8AC3E}">
        <p14:creationId xmlns:p14="http://schemas.microsoft.com/office/powerpoint/2010/main" val="2766072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647437"/>
            <a:ext cx="12192000" cy="64633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3600" dirty="0" err="1" smtClean="0">
                <a:solidFill>
                  <a:srgbClr val="FF0000"/>
                </a:solidFill>
              </a:rPr>
              <a:t>Практичне</a:t>
            </a:r>
            <a:r>
              <a:rPr lang="en-US" sz="3600" dirty="0" smtClean="0">
                <a:solidFill>
                  <a:srgbClr val="FF0000"/>
                </a:solidFill>
              </a:rPr>
              <a:t> </a:t>
            </a:r>
            <a:r>
              <a:rPr lang="en-US" sz="3600" dirty="0" err="1" smtClean="0">
                <a:solidFill>
                  <a:srgbClr val="FF0000"/>
                </a:solidFill>
              </a:rPr>
              <a:t>заняття</a:t>
            </a:r>
            <a:r>
              <a:rPr lang="en-US" sz="3600" dirty="0" smtClean="0">
                <a:solidFill>
                  <a:srgbClr val="FF0000"/>
                </a:solidFill>
              </a:rPr>
              <a:t> </a:t>
            </a:r>
            <a:r>
              <a:rPr lang="ru-RU" sz="3600" dirty="0">
                <a:solidFill>
                  <a:srgbClr val="FF0000"/>
                </a:solidFill>
              </a:rPr>
              <a:t>7</a:t>
            </a:r>
            <a:r>
              <a:rPr lang="en-US" sz="3600" dirty="0" smtClean="0">
                <a:solidFill>
                  <a:srgbClr val="FF0000"/>
                </a:solidFill>
              </a:rPr>
              <a:t>(2 </a:t>
            </a:r>
            <a:r>
              <a:rPr lang="en-US" sz="3600" dirty="0" err="1" smtClean="0">
                <a:solidFill>
                  <a:srgbClr val="FF0000"/>
                </a:solidFill>
              </a:rPr>
              <a:t>год</a:t>
            </a:r>
            <a:r>
              <a:rPr lang="en-US" sz="3600" dirty="0" smtClean="0">
                <a:solidFill>
                  <a:srgbClr val="FF0000"/>
                </a:solidFill>
              </a:rPr>
              <a:t>.)</a:t>
            </a:r>
          </a:p>
        </p:txBody>
      </p:sp>
      <p:sp>
        <p:nvSpPr>
          <p:cNvPr id="5" name="Прямоугольник 4"/>
          <p:cNvSpPr/>
          <p:nvPr/>
        </p:nvSpPr>
        <p:spPr>
          <a:xfrm>
            <a:off x="176048" y="3203818"/>
            <a:ext cx="11839903" cy="132343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a:t>Topic «The activities of human resource management. Direct and Reported speech. »  Grammar revision</a:t>
            </a:r>
          </a:p>
        </p:txBody>
      </p:sp>
    </p:spTree>
    <p:extLst>
      <p:ext uri="{BB962C8B-B14F-4D97-AF65-F5344CB8AC3E}">
        <p14:creationId xmlns:p14="http://schemas.microsoft.com/office/powerpoint/2010/main" val="1892787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46841" y="815425"/>
            <a:ext cx="11508827" cy="452431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3200" dirty="0"/>
              <a:t>Objectives: 	</a:t>
            </a:r>
          </a:p>
          <a:p>
            <a:r>
              <a:rPr lang="en-US" sz="3200" dirty="0"/>
              <a:t>-	to learn new vocabulary;</a:t>
            </a:r>
          </a:p>
          <a:p>
            <a:r>
              <a:rPr lang="en-US" sz="3200" dirty="0"/>
              <a:t>     -   to practice grammar structures;</a:t>
            </a:r>
          </a:p>
          <a:p>
            <a:r>
              <a:rPr lang="en-US" sz="3200" dirty="0"/>
              <a:t>-	to enable </a:t>
            </a:r>
            <a:r>
              <a:rPr lang="en-US" sz="3200" dirty="0" err="1"/>
              <a:t>st’s</a:t>
            </a:r>
            <a:r>
              <a:rPr lang="en-US" sz="3200" dirty="0"/>
              <a:t> to talk and write on the topic;</a:t>
            </a:r>
          </a:p>
          <a:p>
            <a:r>
              <a:rPr lang="en-US" sz="3200" dirty="0"/>
              <a:t>-	to </a:t>
            </a:r>
            <a:r>
              <a:rPr lang="en-US" sz="3200" dirty="0" err="1"/>
              <a:t>instil</a:t>
            </a:r>
            <a:r>
              <a:rPr lang="en-US" sz="3200" dirty="0"/>
              <a:t> the idea that learning languages is necessary and essential;</a:t>
            </a:r>
          </a:p>
          <a:p>
            <a:r>
              <a:rPr lang="en-US" sz="3200" dirty="0"/>
              <a:t>-	to encourage </a:t>
            </a:r>
            <a:r>
              <a:rPr lang="en-US" sz="3200" dirty="0" err="1"/>
              <a:t>st’s</a:t>
            </a:r>
            <a:r>
              <a:rPr lang="en-US" sz="3200" dirty="0"/>
              <a:t> to go on learning English at the next level;</a:t>
            </a:r>
          </a:p>
          <a:p>
            <a:r>
              <a:rPr lang="en-US" sz="3200" dirty="0"/>
              <a:t>-	to lay the foundations for future study in terms to basic structures, lexis, language functions and basic study</a:t>
            </a:r>
          </a:p>
        </p:txBody>
      </p:sp>
    </p:spTree>
    <p:extLst>
      <p:ext uri="{BB962C8B-B14F-4D97-AF65-F5344CB8AC3E}">
        <p14:creationId xmlns:p14="http://schemas.microsoft.com/office/powerpoint/2010/main" val="28558362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655" y="693683"/>
            <a:ext cx="11824138" cy="526297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Plan:</a:t>
            </a:r>
          </a:p>
          <a:p>
            <a:r>
              <a:rPr lang="en-US" sz="2400" dirty="0"/>
              <a:t>1.	Vocabulary activity.</a:t>
            </a:r>
          </a:p>
          <a:p>
            <a:pPr marL="457200" indent="-457200">
              <a:buAutoNum type="arabicPeriod" startAt="2"/>
            </a:pPr>
            <a:r>
              <a:rPr lang="en-US" sz="2400" dirty="0" smtClean="0"/>
              <a:t>Discussing </a:t>
            </a:r>
            <a:r>
              <a:rPr lang="en-US" sz="2400" dirty="0"/>
              <a:t>of the topic «The activities of human resource management. Direct and </a:t>
            </a:r>
            <a:r>
              <a:rPr lang="en-US" sz="2400" dirty="0" err="1"/>
              <a:t>Reportedspeech</a:t>
            </a:r>
            <a:r>
              <a:rPr lang="en-US" sz="2400" dirty="0"/>
              <a:t>. »  Grammar </a:t>
            </a:r>
            <a:r>
              <a:rPr lang="en-US" sz="2400" dirty="0" smtClean="0"/>
              <a:t>revision</a:t>
            </a:r>
            <a:endParaRPr lang="ru-RU" sz="2400" dirty="0" smtClean="0"/>
          </a:p>
          <a:p>
            <a:r>
              <a:rPr lang="en-US" sz="2400" dirty="0" smtClean="0"/>
              <a:t>3</a:t>
            </a:r>
            <a:r>
              <a:rPr lang="en-US" sz="2400" dirty="0"/>
              <a:t>.	Listening, reading, writing, speaking.</a:t>
            </a:r>
          </a:p>
          <a:p>
            <a:r>
              <a:rPr lang="en-US" sz="2400" dirty="0"/>
              <a:t>4.	Grammar activity.</a:t>
            </a:r>
          </a:p>
          <a:p>
            <a:r>
              <a:rPr lang="en-US" sz="2400" dirty="0"/>
              <a:t>5.	Communicative activities :</a:t>
            </a:r>
          </a:p>
          <a:p>
            <a:r>
              <a:rPr lang="en-US" sz="2400" dirty="0"/>
              <a:t>        Task 1. Give the English equivalents the following words and word combinations.</a:t>
            </a:r>
          </a:p>
          <a:p>
            <a:r>
              <a:rPr lang="en-US" sz="2400" dirty="0"/>
              <a:t>         Task 2. Answer the questions to the text.</a:t>
            </a:r>
          </a:p>
          <a:p>
            <a:r>
              <a:rPr lang="en-US" sz="2400" dirty="0"/>
              <a:t>         Task 3. Fill in the blanks with the necessary words from the active vocabulary. </a:t>
            </a:r>
          </a:p>
          <a:p>
            <a:r>
              <a:rPr lang="en-US" sz="2400" dirty="0"/>
              <a:t>         Task 4. Complete the following sentences.</a:t>
            </a:r>
          </a:p>
          <a:p>
            <a:r>
              <a:rPr lang="en-US" sz="2400" dirty="0"/>
              <a:t>         Task 5. Put in the right order. The underlined word is the beginning of the sentence.</a:t>
            </a:r>
          </a:p>
          <a:p>
            <a:r>
              <a:rPr lang="en-US" sz="2400" dirty="0"/>
              <a:t>          Task 6. Translate the following sentences into English.</a:t>
            </a:r>
          </a:p>
          <a:p>
            <a:r>
              <a:rPr lang="en-US" sz="2400" dirty="0"/>
              <a:t>Home task: Reading an additional text on the topic</a:t>
            </a:r>
          </a:p>
        </p:txBody>
      </p:sp>
    </p:spTree>
    <p:extLst>
      <p:ext uri="{BB962C8B-B14F-4D97-AF65-F5344CB8AC3E}">
        <p14:creationId xmlns:p14="http://schemas.microsoft.com/office/powerpoint/2010/main" val="1446049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236482" y="461970"/>
            <a:ext cx="11713779"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References:</a:t>
            </a:r>
          </a:p>
          <a:p>
            <a:r>
              <a:rPr lang="en-US" sz="2400" dirty="0"/>
              <a:t>1.	</a:t>
            </a:r>
            <a:r>
              <a:rPr lang="uk-UA" sz="2400" dirty="0"/>
              <a:t>Кравець Р.А. Лінгвокраїнознавчі аспекти викладання граматики англійської мови в аграрному ВНЗ: методичні рекомендації / Р.А. Кравець. – Вінниця : ВНАУ, 2017. – 62 с.</a:t>
            </a:r>
          </a:p>
          <a:p>
            <a:r>
              <a:rPr lang="uk-UA" sz="2400" dirty="0"/>
              <a:t>2.	Ковальова К. В. Волошина О.В Англійська мова: Методичні вказівки для практичних занять та самостійної роботи студентів денної та заочної форм навчання з іноземної мови спеціальності 075 «Маркетинг», 073 «Менеджмент», галузі знань 07 «Управління та адміністрування» – Вінниця, 2020. – 100 с.</a:t>
            </a:r>
          </a:p>
          <a:p>
            <a:r>
              <a:rPr lang="uk-UA" sz="2400" dirty="0"/>
              <a:t>3.	</a:t>
            </a:r>
            <a:r>
              <a:rPr lang="en-US" sz="2400" dirty="0"/>
              <a:t>Modern English-Ukrainian Dictionary: Over 160,000 Words and Expressions / </a:t>
            </a:r>
            <a:r>
              <a:rPr lang="en-US" sz="2400" dirty="0" err="1"/>
              <a:t>Mykola</a:t>
            </a:r>
            <a:r>
              <a:rPr lang="en-US" sz="2400" dirty="0"/>
              <a:t> </a:t>
            </a:r>
            <a:r>
              <a:rPr lang="en-US" sz="2400" dirty="0" err="1"/>
              <a:t>Ivanovych</a:t>
            </a:r>
            <a:r>
              <a:rPr lang="en-US" sz="2400" dirty="0"/>
              <a:t> </a:t>
            </a:r>
            <a:r>
              <a:rPr lang="en-US" sz="2400" dirty="0" err="1"/>
              <a:t>Balla</a:t>
            </a:r>
            <a:r>
              <a:rPr lang="en-US" sz="2400" dirty="0"/>
              <a:t>. – Kyiv: </a:t>
            </a:r>
            <a:r>
              <a:rPr lang="en-US" sz="2400" dirty="0" err="1"/>
              <a:t>Chumatskiy</a:t>
            </a:r>
            <a:r>
              <a:rPr lang="en-US" sz="2400" dirty="0"/>
              <a:t> </a:t>
            </a:r>
            <a:r>
              <a:rPr lang="en-US" sz="2400" dirty="0" err="1"/>
              <a:t>Shliakh</a:t>
            </a:r>
            <a:r>
              <a:rPr lang="en-US" sz="2400" dirty="0"/>
              <a:t> pub., 2007. – 668 p.</a:t>
            </a:r>
          </a:p>
          <a:p>
            <a:r>
              <a:rPr lang="en-US" sz="2400" dirty="0"/>
              <a:t>4.	The Oxford Dictionary of Business World. (2020) //</a:t>
            </a:r>
            <a:r>
              <a:rPr lang="en-US" sz="2400" dirty="0" err="1"/>
              <a:t>Gen.Editors</a:t>
            </a:r>
            <a:r>
              <a:rPr lang="en-US" sz="2400" dirty="0"/>
              <a:t> </a:t>
            </a:r>
            <a:r>
              <a:rPr lang="en-US" sz="2400" dirty="0" err="1"/>
              <a:t>Dr</a:t>
            </a:r>
            <a:r>
              <a:rPr lang="en-US" sz="2400" dirty="0"/>
              <a:t> Alan Isaacs, </a:t>
            </a:r>
            <a:r>
              <a:rPr lang="en-US" sz="2400" dirty="0" err="1"/>
              <a:t>Ms</a:t>
            </a:r>
            <a:r>
              <a:rPr lang="en-US" sz="2400" dirty="0"/>
              <a:t> Elizabeth Martin. Oxford: Oxford University Press</a:t>
            </a:r>
          </a:p>
          <a:p>
            <a:r>
              <a:rPr lang="en-US" sz="2400" dirty="0"/>
              <a:t>5.	</a:t>
            </a:r>
            <a:r>
              <a:rPr lang="uk-UA" sz="2400" dirty="0"/>
              <a:t>Верба Л.Г., Верба Г.В. Граматика сучасної англійської мови. Довідник: Мова </a:t>
            </a:r>
            <a:r>
              <a:rPr lang="uk-UA" sz="2400" dirty="0" err="1"/>
              <a:t>англ</a:t>
            </a:r>
            <a:r>
              <a:rPr lang="uk-UA" sz="2400" dirty="0"/>
              <a:t>., </a:t>
            </a:r>
            <a:r>
              <a:rPr lang="uk-UA" sz="2400" dirty="0" err="1"/>
              <a:t>укр</a:t>
            </a:r>
            <a:r>
              <a:rPr lang="uk-UA" sz="2400" dirty="0"/>
              <a:t>. Київ: ТОВ «ВП Логос-М», 2020.</a:t>
            </a:r>
          </a:p>
          <a:p>
            <a:r>
              <a:rPr lang="uk-UA" sz="2400" dirty="0"/>
              <a:t>6.	</a:t>
            </a:r>
            <a:r>
              <a:rPr lang="uk-UA" sz="2400" dirty="0" err="1"/>
              <a:t>Голіцинський</a:t>
            </a:r>
            <a:r>
              <a:rPr lang="uk-UA" sz="2400" dirty="0"/>
              <a:t> Ю. Граматика. Збірник вправ. Київ: </a:t>
            </a:r>
            <a:r>
              <a:rPr lang="uk-UA" sz="2400" dirty="0" err="1"/>
              <a:t>Інкос</a:t>
            </a:r>
            <a:r>
              <a:rPr lang="uk-UA" sz="2400" dirty="0"/>
              <a:t>, 2020.</a:t>
            </a:r>
          </a:p>
          <a:p>
            <a:r>
              <a:rPr lang="uk-UA" sz="2400" dirty="0"/>
              <a:t>7.	</a:t>
            </a:r>
            <a:r>
              <a:rPr lang="en-US" sz="2400" dirty="0"/>
              <a:t>Murphy R. English Grammar in Use /Murphy R. – Cambridge University Press, 2021.</a:t>
            </a:r>
          </a:p>
          <a:p>
            <a:endParaRPr lang="en-US" sz="2400" dirty="0"/>
          </a:p>
        </p:txBody>
      </p:sp>
    </p:spTree>
    <p:extLst>
      <p:ext uri="{BB962C8B-B14F-4D97-AF65-F5344CB8AC3E}">
        <p14:creationId xmlns:p14="http://schemas.microsoft.com/office/powerpoint/2010/main" val="26628978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62607" y="1040523"/>
            <a:ext cx="11477296" cy="440120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err="1" smtClean="0">
                <a:solidFill>
                  <a:schemeClr val="bg1"/>
                </a:solidFill>
              </a:rPr>
              <a:t>Хід</a:t>
            </a:r>
            <a:r>
              <a:rPr lang="en-US" sz="4000" dirty="0" smtClean="0">
                <a:solidFill>
                  <a:schemeClr val="bg1"/>
                </a:solidFill>
              </a:rPr>
              <a:t> </a:t>
            </a:r>
            <a:r>
              <a:rPr lang="en-US" sz="4000" dirty="0" err="1" smtClean="0">
                <a:solidFill>
                  <a:schemeClr val="bg1"/>
                </a:solidFill>
              </a:rPr>
              <a:t>заняття</a:t>
            </a:r>
            <a:r>
              <a:rPr lang="en-US" sz="4000" dirty="0" smtClean="0">
                <a:solidFill>
                  <a:schemeClr val="bg1"/>
                </a:solidFill>
              </a:rPr>
              <a:t> (Procedure)</a:t>
            </a:r>
          </a:p>
          <a:p>
            <a:endParaRPr lang="en-US" sz="4000" dirty="0" smtClean="0">
              <a:solidFill>
                <a:schemeClr val="bg1"/>
              </a:solidFill>
            </a:endParaRPr>
          </a:p>
          <a:p>
            <a:r>
              <a:rPr lang="en-US" sz="4000" dirty="0" smtClean="0">
                <a:solidFill>
                  <a:schemeClr val="bg1"/>
                </a:solidFill>
              </a:rPr>
              <a:t>1) Read the text and translate into Ukrainian in the written form. </a:t>
            </a:r>
          </a:p>
          <a:p>
            <a:r>
              <a:rPr lang="en-US" sz="4000" dirty="0" smtClean="0">
                <a:solidFill>
                  <a:schemeClr val="bg1"/>
                </a:solidFill>
              </a:rPr>
              <a:t>2) Learn the new words and word combinations. </a:t>
            </a:r>
          </a:p>
          <a:p>
            <a:r>
              <a:rPr lang="en-US" sz="4000" dirty="0" smtClean="0">
                <a:solidFill>
                  <a:schemeClr val="bg1"/>
                </a:solidFill>
              </a:rPr>
              <a:t>3) Make summery of the text in English. </a:t>
            </a:r>
          </a:p>
          <a:p>
            <a:r>
              <a:rPr lang="en-US" sz="4000" dirty="0" smtClean="0">
                <a:solidFill>
                  <a:schemeClr val="bg1"/>
                </a:solidFill>
              </a:rPr>
              <a:t>4) Make some questions on the text. </a:t>
            </a:r>
            <a:endParaRPr lang="en-US" sz="4000" dirty="0">
              <a:solidFill>
                <a:schemeClr val="bg1"/>
              </a:solidFill>
            </a:endParaRPr>
          </a:p>
        </p:txBody>
      </p:sp>
    </p:spTree>
    <p:extLst>
      <p:ext uri="{BB962C8B-B14F-4D97-AF65-F5344CB8AC3E}">
        <p14:creationId xmlns:p14="http://schemas.microsoft.com/office/powerpoint/2010/main" val="2285560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04931" y="494676"/>
            <a:ext cx="11947160" cy="5940088"/>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indent="457200"/>
            <a:r>
              <a:rPr lang="en-US" sz="2000" dirty="0"/>
              <a:t>"The Human Resource function must become a partner in developing an organization's strategic plan" [Edward Lawler].</a:t>
            </a:r>
          </a:p>
          <a:p>
            <a:pPr indent="457200"/>
            <a:r>
              <a:rPr lang="en-US" sz="2000" dirty="0"/>
              <a:t>The	Human   Resource   Management	activities	fall   under   eight	major human resource policy domain :</a:t>
            </a:r>
          </a:p>
          <a:p>
            <a:pPr indent="457200"/>
            <a:r>
              <a:rPr lang="en-US" sz="2000" dirty="0"/>
              <a:t>1.	Organizational design</a:t>
            </a:r>
          </a:p>
          <a:p>
            <a:pPr indent="457200"/>
            <a:r>
              <a:rPr lang="en-US" sz="2000" dirty="0"/>
              <a:t>2.	Staffing</a:t>
            </a:r>
          </a:p>
          <a:p>
            <a:pPr indent="457200"/>
            <a:r>
              <a:rPr lang="en-US" sz="2000" dirty="0"/>
              <a:t>3.	Employee and  organizational  development.</a:t>
            </a:r>
          </a:p>
          <a:p>
            <a:pPr indent="457200"/>
            <a:r>
              <a:rPr lang="en-US" sz="2000" dirty="0"/>
              <a:t>4.	Performance appraisal and management.</a:t>
            </a:r>
          </a:p>
          <a:p>
            <a:pPr indent="457200"/>
            <a:r>
              <a:rPr lang="en-US" sz="2000" dirty="0"/>
              <a:t>5.	Reward systems and benefits.</a:t>
            </a:r>
          </a:p>
          <a:p>
            <a:pPr indent="457200"/>
            <a:r>
              <a:rPr lang="en-US" sz="2000" dirty="0"/>
              <a:t>6.	Productivity improvement.</a:t>
            </a:r>
          </a:p>
          <a:p>
            <a:pPr indent="457200"/>
            <a:r>
              <a:rPr lang="en-US" sz="2000" dirty="0"/>
              <a:t>7.	Employee/employer relationships, including labor relations.</a:t>
            </a:r>
          </a:p>
          <a:p>
            <a:pPr indent="457200"/>
            <a:r>
              <a:rPr lang="en-US" sz="2000" dirty="0"/>
              <a:t>8.	Health and safety.</a:t>
            </a:r>
          </a:p>
          <a:p>
            <a:pPr indent="457200"/>
            <a:r>
              <a:rPr lang="en-US" sz="2000" dirty="0"/>
              <a:t>The activities subsumed under these domains are at least conceptually interdependent , although many organizations pursue various activities and domains as if they had no implications for any of the other domains. For example, many organizations have reduced or eliminated health care benefits without considering the effects of the new compensation package on staffing and employee retention. Companies have installed new  staffing procedures without considering the effects on its diversity or affirmative action program. Complementary Human Resource Management activities are also considered to be a key to competitive advantage. Let us introduce the eight domains next.</a:t>
            </a:r>
          </a:p>
        </p:txBody>
      </p:sp>
    </p:spTree>
    <p:extLst>
      <p:ext uri="{BB962C8B-B14F-4D97-AF65-F5344CB8AC3E}">
        <p14:creationId xmlns:p14="http://schemas.microsoft.com/office/powerpoint/2010/main" val="1306620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449705"/>
            <a:ext cx="12192000"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indent="457200"/>
            <a:r>
              <a:rPr lang="en-US" sz="2400" dirty="0"/>
              <a:t>1.	Organizational design involves the arrangement of work tasks based on the interaction of people, technology, and the tasks to be performed in the context of the mission, goals, and strategic plan of the organization. Human Resource Management activities such as human resources   planning,   job analysis, organizational restructuring, job design, computerization, and worker - machine interfaces are under this policy area.</a:t>
            </a:r>
          </a:p>
          <a:p>
            <a:pPr indent="457200"/>
            <a:r>
              <a:rPr lang="en-US" sz="2400" dirty="0"/>
              <a:t>After the organization is structured and jobs are clearly defined in terms of the necessary knowledge , skills, and abilities, positions must be staffed .</a:t>
            </a:r>
          </a:p>
          <a:p>
            <a:pPr indent="457200"/>
            <a:r>
              <a:rPr lang="en-US" sz="2400" dirty="0"/>
              <a:t>2.	Staffing has to do with the flow of people into, through, and out of the organization. Recruitment, employee orientation, staffing, promotion, and outplacement, which is assistance for terminated employees , are among the functions that fit into this domain . Of all the Human Resource domains, staffing is probably the one most likely affected by litigation.</a:t>
            </a:r>
          </a:p>
          <a:p>
            <a:pPr indent="457200"/>
            <a:r>
              <a:rPr lang="en-US" sz="2400" dirty="0"/>
              <a:t>3.	Employee training and organizational development programs are concerned with establishing, fostering , and maintaining employee skills based on organizational and employee needs. Developmental activities may include specialized training, career development plans, self-directed learning, and retirement programs .</a:t>
            </a:r>
          </a:p>
          <a:p>
            <a:endParaRPr lang="en-US" sz="2400" dirty="0"/>
          </a:p>
        </p:txBody>
      </p:sp>
    </p:spTree>
    <p:extLst>
      <p:ext uri="{BB962C8B-B14F-4D97-AF65-F5344CB8AC3E}">
        <p14:creationId xmlns:p14="http://schemas.microsoft.com/office/powerpoint/2010/main" val="244213206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34911" y="1305342"/>
            <a:ext cx="12057089" cy="4154984"/>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4.	Performance appraisal and management activities include assessments of individual, unit, or other levels of performance to measure and improve, work performance. This domain includes employee discipline .</a:t>
            </a:r>
          </a:p>
          <a:p>
            <a:r>
              <a:rPr lang="en-US" sz="2400" dirty="0"/>
              <a:t>5.	Reward systems and benefits have to do with any type of reward or benefit available to employees. Direct and indirect compensation, merit pay, profit sharing, health care, parental leave programs, vacation leave,   and pensions are among the critical areas within this domain. The activities also include domestic and international compliance requirements from local, state, and federal agencies..</a:t>
            </a:r>
          </a:p>
          <a:p>
            <a:r>
              <a:rPr lang="en-US" sz="2400" dirty="0"/>
              <a:t>6.	Productivity improvement programs have become a major emphasis of Human Resource activity as companies pursue a variety of different programs designed to increase effectiveness and efficiency.</a:t>
            </a:r>
          </a:p>
        </p:txBody>
      </p:sp>
    </p:spTree>
    <p:extLst>
      <p:ext uri="{BB962C8B-B14F-4D97-AF65-F5344CB8AC3E}">
        <p14:creationId xmlns:p14="http://schemas.microsoft.com/office/powerpoint/2010/main" val="400120693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56</TotalTime>
  <Words>147</Words>
  <Application>Microsoft Office PowerPoint</Application>
  <PresentationFormat>Произвольный</PresentationFormat>
  <Paragraphs>65</Paragraphs>
  <Slides>14</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14</vt:i4>
      </vt:variant>
    </vt:vector>
  </HeadingPairs>
  <TitlesOfParts>
    <vt:vector size="15" baseType="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admin</dc:creator>
  <cp:lastModifiedBy>Юзер_в_углу</cp:lastModifiedBy>
  <cp:revision>36</cp:revision>
  <dcterms:created xsi:type="dcterms:W3CDTF">2023-07-12T10:27:08Z</dcterms:created>
  <dcterms:modified xsi:type="dcterms:W3CDTF">2024-07-29T10:19:58Z</dcterms:modified>
</cp:coreProperties>
</file>

<file path=docProps/thumbnail.jpeg>
</file>