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58" r:id="rId4"/>
    <p:sldId id="259" r:id="rId5"/>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5" d="100"/>
          <a:sy n="65" d="100"/>
        </p:scale>
        <p:origin x="-1452"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ru-RU" smtClean="0"/>
              <a:t>Образец заголовка</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FB6A0EBF-BBF0-4271-8E58-61084ED3BCC5}" type="datetimeFigureOut">
              <a:rPr lang="ru-RU" smtClean="0"/>
              <a:t>13.06.2017</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3F350A11-C4BD-4442-80FA-29DE2AC5FE65}" type="slidenum">
              <a:rPr lang="ru-RU" smtClean="0"/>
              <a:t>‹#›</a:t>
            </a:fld>
            <a:endParaRPr lang="ru-RU"/>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FB6A0EBF-BBF0-4271-8E58-61084ED3BCC5}" type="datetimeFigureOut">
              <a:rPr lang="ru-RU" smtClean="0"/>
              <a:t>13.06.2017</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3F350A11-C4BD-4442-80FA-29DE2AC5FE65}"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1"/>
            <a:ext cx="1828800" cy="5410199"/>
          </a:xfrm>
        </p:spPr>
        <p:txBody>
          <a:bodyPr vert="eaVert"/>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FB6A0EBF-BBF0-4271-8E58-61084ED3BCC5}" type="datetimeFigureOut">
              <a:rPr lang="ru-RU" smtClean="0"/>
              <a:t>13.06.2017</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3F350A11-C4BD-4442-80FA-29DE2AC5FE65}"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FB6A0EBF-BBF0-4271-8E58-61084ED3BCC5}" type="datetimeFigureOut">
              <a:rPr lang="ru-RU" smtClean="0"/>
              <a:t>13.06.2017</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3F350A11-C4BD-4442-80FA-29DE2AC5FE65}"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ru-RU" smtClean="0"/>
              <a:t>Образец заголовка</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FB6A0EBF-BBF0-4271-8E58-61084ED3BCC5}" type="datetimeFigureOut">
              <a:rPr lang="ru-RU" smtClean="0"/>
              <a:t>13.06.2017</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3F350A11-C4BD-4442-80FA-29DE2AC5FE65}" type="slidenum">
              <a:rPr lang="ru-RU" smtClean="0"/>
              <a:t>‹#›</a:t>
            </a:fld>
            <a:endParaRPr lang="ru-RU"/>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5" name="Date Placeholder 4"/>
          <p:cNvSpPr>
            <a:spLocks noGrp="1"/>
          </p:cNvSpPr>
          <p:nvPr>
            <p:ph type="dt" sz="half" idx="10"/>
          </p:nvPr>
        </p:nvSpPr>
        <p:spPr/>
        <p:txBody>
          <a:bodyPr/>
          <a:lstStyle/>
          <a:p>
            <a:fld id="{FB6A0EBF-BBF0-4271-8E58-61084ED3BCC5}" type="datetimeFigureOut">
              <a:rPr lang="ru-RU" smtClean="0"/>
              <a:t>13.06.2017</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3F350A11-C4BD-4442-80FA-29DE2AC5FE65}" type="slidenum">
              <a:rPr lang="ru-RU" smtClean="0"/>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7" name="Date Placeholder 6"/>
          <p:cNvSpPr>
            <a:spLocks noGrp="1"/>
          </p:cNvSpPr>
          <p:nvPr>
            <p:ph type="dt" sz="half" idx="10"/>
          </p:nvPr>
        </p:nvSpPr>
        <p:spPr/>
        <p:txBody>
          <a:bodyPr/>
          <a:lstStyle/>
          <a:p>
            <a:fld id="{FB6A0EBF-BBF0-4271-8E58-61084ED3BCC5}" type="datetimeFigureOut">
              <a:rPr lang="ru-RU" smtClean="0"/>
              <a:t>13.06.2017</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3F350A11-C4BD-4442-80FA-29DE2AC5FE65}" type="slidenum">
              <a:rPr lang="ru-RU" smtClean="0"/>
              <a:t>‹#›</a:t>
            </a:fld>
            <a:endParaRPr lang="ru-RU"/>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FB6A0EBF-BBF0-4271-8E58-61084ED3BCC5}" type="datetimeFigureOut">
              <a:rPr lang="ru-RU" smtClean="0"/>
              <a:t>13.06.2017</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3F350A11-C4BD-4442-80FA-29DE2AC5FE65}"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B6A0EBF-BBF0-4271-8E58-61084ED3BCC5}" type="datetimeFigureOut">
              <a:rPr lang="ru-RU" smtClean="0"/>
              <a:t>13.06.2017</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3F350A11-C4BD-4442-80FA-29DE2AC5FE65}"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ru-RU" smtClean="0"/>
              <a:t>Образец заголовка</a:t>
            </a:r>
            <a:endParaRPr lang="en-US"/>
          </a:p>
        </p:txBody>
      </p:sp>
      <p:sp>
        <p:nvSpPr>
          <p:cNvPr id="3" name="Content Placeholder 2"/>
          <p:cNvSpPr>
            <a:spLocks noGrp="1"/>
          </p:cNvSpPr>
          <p:nvPr>
            <p:ph idx="1"/>
          </p:nvPr>
        </p:nvSpPr>
        <p:spPr>
          <a:xfrm>
            <a:off x="3710866" y="457200"/>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762001"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FB6A0EBF-BBF0-4271-8E58-61084ED3BCC5}" type="datetimeFigureOut">
              <a:rPr lang="ru-RU" smtClean="0"/>
              <a:t>13.06.2017</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3F350A11-C4BD-4442-80FA-29DE2AC5FE65}" type="slidenum">
              <a:rPr lang="ru-RU" smtClean="0"/>
              <a:t>‹#›</a:t>
            </a:fld>
            <a:endParaRPr lang="ru-RU"/>
          </a:p>
        </p:txBody>
      </p:sp>
      <p:cxnSp>
        <p:nvCxnSpPr>
          <p:cNvPr id="10" name="Straight Connector 9"/>
          <p:cNvCxnSpPr/>
          <p:nvPr/>
        </p:nvCxnSpPr>
        <p:spPr>
          <a:xfrm rot="5400000">
            <a:off x="1677194" y="2514600"/>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ru-RU" smtClean="0"/>
              <a:t>Образец заголовка</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FB6A0EBF-BBF0-4271-8E58-61084ED3BCC5}" type="datetimeFigureOut">
              <a:rPr lang="ru-RU" smtClean="0"/>
              <a:t>13.06.2017</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3F350A11-C4BD-4442-80FA-29DE2AC5FE65}" type="slidenum">
              <a:rPr lang="ru-RU" smtClean="0"/>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6248400" y="6208776"/>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FB6A0EBF-BBF0-4271-8E58-61084ED3BCC5}" type="datetimeFigureOut">
              <a:rPr lang="ru-RU" smtClean="0"/>
              <a:t>13.06.2017</a:t>
            </a:fld>
            <a:endParaRPr lang="ru-RU"/>
          </a:p>
        </p:txBody>
      </p:sp>
      <p:sp>
        <p:nvSpPr>
          <p:cNvPr id="5" name="Footer Placeholder 4"/>
          <p:cNvSpPr>
            <a:spLocks noGrp="1"/>
          </p:cNvSpPr>
          <p:nvPr>
            <p:ph type="ftr" sz="quarter" idx="3"/>
          </p:nvPr>
        </p:nvSpPr>
        <p:spPr>
          <a:xfrm>
            <a:off x="761999" y="6208776"/>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endParaRPr lang="ru-RU"/>
          </a:p>
        </p:txBody>
      </p:sp>
      <p:sp>
        <p:nvSpPr>
          <p:cNvPr id="6" name="Slide Number Placeholder 5"/>
          <p:cNvSpPr>
            <a:spLocks noGrp="1"/>
          </p:cNvSpPr>
          <p:nvPr>
            <p:ph type="sldNum" sz="quarter" idx="4"/>
          </p:nvPr>
        </p:nvSpPr>
        <p:spPr>
          <a:xfrm>
            <a:off x="7620000" y="5687568"/>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3F350A11-C4BD-4442-80FA-29DE2AC5FE65}" type="slidenum">
              <a:rPr lang="ru-RU" smtClean="0"/>
              <a:t>‹#›</a:t>
            </a:fld>
            <a:endParaRPr lang="ru-RU"/>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279921" y="1340768"/>
            <a:ext cx="4572000" cy="954107"/>
          </a:xfrm>
          <a:prstGeom prst="rect">
            <a:avLst/>
          </a:prstGeom>
        </p:spPr>
        <p:txBody>
          <a:bodyPr>
            <a:spAutoFit/>
          </a:bodyPr>
          <a:lstStyle/>
          <a:p>
            <a:pPr algn="ctr"/>
            <a:r>
              <a:rPr lang="en-US" sz="2800" b="1" dirty="0" smtClean="0"/>
              <a:t>PECULIARITIES OF THE BRITISH LEGAL SYSTEM </a:t>
            </a:r>
            <a:endParaRPr lang="ru-RU" sz="2800" b="1" dirty="0"/>
          </a:p>
        </p:txBody>
      </p:sp>
      <p:pic>
        <p:nvPicPr>
          <p:cNvPr id="3" name="Рисунок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59632" y="2690812"/>
            <a:ext cx="6768752" cy="3258468"/>
          </a:xfrm>
          <a:prstGeom prst="rect">
            <a:avLst/>
          </a:prstGeom>
        </p:spPr>
      </p:pic>
    </p:spTree>
    <p:extLst>
      <p:ext uri="{BB962C8B-B14F-4D97-AF65-F5344CB8AC3E}">
        <p14:creationId xmlns:p14="http://schemas.microsoft.com/office/powerpoint/2010/main" val="31491537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539552" y="692696"/>
            <a:ext cx="8136904" cy="525658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t>The United Kingdom is a parliamentary democracy operating within a constitutional monarchy. The monarch is the head of state and the Prime Minister – appointed by the monarch – is, in practice, the political leader of the U.K. and acts as the head of Her Majesty’s Government. The administration of justice in Britain is independent of both the Parliament and the government. Every citizen has the right to equal treatment before the law. People accused of more serious crimes are tried in the open court by a judge and jury. Less serious cases are tried by law magistrates. Fines, probation or imprisonment may be imposed on a convicted person. There is a mandatory sentence of life imprisonment for murder throughout Britain. Life imprisonment is the maximum sentence of a number of other serious offenses, such as robbery, rape and manslaughter. England and Wales, Scotland and Northern Ireland all have their own legal systems. </a:t>
            </a:r>
            <a:endParaRPr lang="ru-RU" sz="2000" dirty="0"/>
          </a:p>
        </p:txBody>
      </p:sp>
    </p:spTree>
    <p:extLst>
      <p:ext uri="{BB962C8B-B14F-4D97-AF65-F5344CB8AC3E}">
        <p14:creationId xmlns:p14="http://schemas.microsoft.com/office/powerpoint/2010/main" val="39074282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611560" y="908720"/>
            <a:ext cx="8064896" cy="518457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In England and Wales responsibilities for the administration and management of the legal system are divided between various government departments and agencies, including: - the Ministry of Justice has overall responsibility for the court system, the appointment or advising on the appointment of judges, the provision of legal aid and legal services and the promotion of reform and revision of 63 English civil law; - the Home Secretary has overall responsibility for criminal law, the police service, the prison system and the probation service. The legal system in Scotland has legal principles, rules and concepts that are </a:t>
            </a:r>
            <a:r>
              <a:rPr lang="en-US" dirty="0" err="1" smtClean="0"/>
              <a:t>modelled</a:t>
            </a:r>
            <a:r>
              <a:rPr lang="en-US" dirty="0" smtClean="0"/>
              <a:t> both on Roman and English law. The Scottish Executive Justice Department is responsible for civil law and criminal justice, including police, prisons and courts </a:t>
            </a:r>
            <a:r>
              <a:rPr lang="en-US" dirty="0" err="1" smtClean="0"/>
              <a:t>administration.The</a:t>
            </a:r>
            <a:r>
              <a:rPr lang="en-US" dirty="0" smtClean="0"/>
              <a:t> role of the Scottish Parliament is to make laws in relations to devolved matters in Scotland. Northern Ireland’s legal system is similar to that of England and Wales. The Northern Ireland Office under the secretary of State, has responsibility for policy and legislation concerning criminal law, the police and the penal system. In principle, all UK courts hear and adjudicate on similar kinds of offences, although there are some differences in the way they work in different countries.</a:t>
            </a:r>
            <a:endParaRPr lang="ru-RU" dirty="0"/>
          </a:p>
        </p:txBody>
      </p:sp>
    </p:spTree>
    <p:extLst>
      <p:ext uri="{BB962C8B-B14F-4D97-AF65-F5344CB8AC3E}">
        <p14:creationId xmlns:p14="http://schemas.microsoft.com/office/powerpoint/2010/main" val="35549526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268641" y="1700808"/>
            <a:ext cx="4572000" cy="369332"/>
          </a:xfrm>
          <a:prstGeom prst="rect">
            <a:avLst/>
          </a:prstGeom>
        </p:spPr>
        <p:txBody>
          <a:bodyPr>
            <a:spAutoFit/>
          </a:bodyPr>
          <a:lstStyle/>
          <a:p>
            <a:pPr algn="ctr"/>
            <a:r>
              <a:rPr lang="en-US" dirty="0" smtClean="0"/>
              <a:t> </a:t>
            </a:r>
            <a:endParaRPr lang="ru-RU" sz="3200" dirty="0"/>
          </a:p>
        </p:txBody>
      </p:sp>
      <p:pic>
        <p:nvPicPr>
          <p:cNvPr id="3" name="Рисунок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39552" y="332656"/>
            <a:ext cx="8604448" cy="5688632"/>
          </a:xfrm>
          <a:prstGeom prst="rect">
            <a:avLst/>
          </a:prstGeom>
        </p:spPr>
      </p:pic>
      <p:sp>
        <p:nvSpPr>
          <p:cNvPr id="4" name="Прямоугольник 3"/>
          <p:cNvSpPr/>
          <p:nvPr/>
        </p:nvSpPr>
        <p:spPr>
          <a:xfrm>
            <a:off x="683568" y="332656"/>
            <a:ext cx="7200800" cy="6247864"/>
          </a:xfrm>
          <a:prstGeom prst="rect">
            <a:avLst/>
          </a:prstGeom>
        </p:spPr>
        <p:txBody>
          <a:bodyPr wrap="square">
            <a:spAutoFit/>
          </a:bodyPr>
          <a:lstStyle/>
          <a:p>
            <a:r>
              <a:rPr lang="en-US" sz="2000" b="1" dirty="0" smtClean="0"/>
              <a:t>Answer the following questions:</a:t>
            </a:r>
          </a:p>
          <a:p>
            <a:r>
              <a:rPr lang="en-US" sz="2000" dirty="0" smtClean="0"/>
              <a:t> 1. How can you characterize the political system of the U.K.?</a:t>
            </a:r>
          </a:p>
          <a:p>
            <a:r>
              <a:rPr lang="en-US" sz="2000" dirty="0" smtClean="0"/>
              <a:t> 2. What functions do the British monarch and Prime Minister perform?</a:t>
            </a:r>
          </a:p>
          <a:p>
            <a:r>
              <a:rPr lang="en-US" sz="2000" dirty="0" smtClean="0"/>
              <a:t> 3. Where are people accused of crimes tried in?</a:t>
            </a:r>
          </a:p>
          <a:p>
            <a:r>
              <a:rPr lang="en-US" sz="2000" dirty="0" smtClean="0"/>
              <a:t> 4. How can a convicted person be punished? </a:t>
            </a:r>
          </a:p>
          <a:p>
            <a:r>
              <a:rPr lang="en-US" sz="2000" dirty="0" smtClean="0"/>
              <a:t>5. What is the maximum sentence of such serious offences as robbery, rape and manslaughter? </a:t>
            </a:r>
          </a:p>
          <a:p>
            <a:r>
              <a:rPr lang="en-US" sz="2000" dirty="0" smtClean="0"/>
              <a:t>6. Do you know which responsibilities the Ministry of Justice and the Home Secretary have in the legal system of England and Wales? Speak in detail.</a:t>
            </a:r>
          </a:p>
          <a:p>
            <a:r>
              <a:rPr lang="en-US" sz="2000" dirty="0" smtClean="0"/>
              <a:t> 7. Who is responsible for civil law and criminal justice in Scotland and Northern Ireland? </a:t>
            </a:r>
          </a:p>
          <a:p>
            <a:r>
              <a:rPr lang="en-US" sz="2000" dirty="0" smtClean="0"/>
              <a:t>8. What is civil law concerned with?</a:t>
            </a:r>
          </a:p>
          <a:p>
            <a:r>
              <a:rPr lang="en-US" sz="2000" dirty="0" smtClean="0"/>
              <a:t> 9. Who oversees and coordinates the </a:t>
            </a:r>
            <a:r>
              <a:rPr lang="en-US" sz="2000" dirty="0" err="1" smtClean="0"/>
              <a:t>modernisation</a:t>
            </a:r>
            <a:r>
              <a:rPr lang="en-US" sz="2000" dirty="0" smtClean="0"/>
              <a:t> of the civil justice system in the United Kingdom? 69 </a:t>
            </a:r>
          </a:p>
          <a:p>
            <a:r>
              <a:rPr lang="en-US" sz="2000" dirty="0" smtClean="0"/>
              <a:t>10. What is criminal law concerned with?</a:t>
            </a:r>
          </a:p>
          <a:p>
            <a:r>
              <a:rPr lang="en-US" sz="2000" dirty="0" smtClean="0"/>
              <a:t> 11. How much responsibility do the Crown Prosecution Service, the Crown Office and Procurator Fiscal Service, the Public Prosecution Service for Northern Ireland have in making the U.K. a safer place?</a:t>
            </a:r>
            <a:endParaRPr lang="ru-RU" sz="2000" dirty="0"/>
          </a:p>
        </p:txBody>
      </p:sp>
    </p:spTree>
    <p:extLst>
      <p:ext uri="{BB962C8B-B14F-4D97-AF65-F5344CB8AC3E}">
        <p14:creationId xmlns:p14="http://schemas.microsoft.com/office/powerpoint/2010/main" val="178531609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NewsPrint">
  <a:themeElements>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NewsPrint">
      <a:majorFont>
        <a:latin typeface="Impact"/>
        <a:ea typeface=""/>
        <a:cs typeface=""/>
        <a:font script="Jpan" typeface="HGP創英角ｺﾞｼｯｸUB"/>
        <a:font script="Hang" typeface="HY견고딕"/>
        <a:font script="Hans" typeface="微软雅黑"/>
        <a:font script="Hant" typeface="微軟正黑體"/>
        <a:font script="Arab" typeface="Tahoma"/>
        <a:font script="Hebr" typeface="Tohoma"/>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imes New Roman"/>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NewsPrint">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Newsprint</Template>
  <TotalTime>7</TotalTime>
  <Words>594</Words>
  <Application>Microsoft Office PowerPoint</Application>
  <PresentationFormat>Экран (4:3)</PresentationFormat>
  <Paragraphs>16</Paragraphs>
  <Slides>4</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4</vt:i4>
      </vt:variant>
    </vt:vector>
  </HeadingPairs>
  <TitlesOfParts>
    <vt:vector size="5" baseType="lpstr">
      <vt:lpstr>NewsPrint</vt:lpstr>
      <vt:lpstr>Презентация PowerPoint</vt:lpstr>
      <vt:lpstr>Презентация PowerPoint</vt:lpstr>
      <vt:lpstr>Презентация PowerPoint</vt:lpstr>
      <vt:lpstr>Презентация PowerPoint</vt:lpstr>
    </vt:vector>
  </TitlesOfParts>
  <Company>SPecialiST RePack</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User</dc:creator>
  <cp:lastModifiedBy>User</cp:lastModifiedBy>
  <cp:revision>1</cp:revision>
  <dcterms:created xsi:type="dcterms:W3CDTF">2017-06-13T19:28:22Z</dcterms:created>
  <dcterms:modified xsi:type="dcterms:W3CDTF">2017-06-13T19:35:43Z</dcterms:modified>
</cp:coreProperties>
</file>