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3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dirty="0"/>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6/19/2017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dirty="0"/>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dirty="0"/>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dirty="0"/>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dirty="0"/>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dirty="0"/>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dirty="0"/>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dirty="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dirty="0"/>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dirty="0"/>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6/19/2017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dirty="0"/>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6/19/2017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E7BC3E1-0DB5-A941-9115-B408856FA0A1}"/>
              </a:ext>
            </a:extLst>
          </p:cNvPr>
          <p:cNvSpPr>
            <a:spLocks noGrp="1"/>
          </p:cNvSpPr>
          <p:nvPr>
            <p:ph type="ctrTitle"/>
          </p:nvPr>
        </p:nvSpPr>
        <p:spPr>
          <a:xfrm>
            <a:off x="1752600" y="2362200"/>
            <a:ext cx="8679915" cy="1748729"/>
          </a:xfrm>
        </p:spPr>
        <p:txBody>
          <a:bodyPr>
            <a:normAutofit fontScale="90000"/>
          </a:bodyPr>
          <a:lstStyle/>
          <a:p>
            <a:r>
              <a:rPr lang="en-GB" b="1" dirty="0"/>
              <a:t>Marketing communications, promotion management and</a:t>
            </a:r>
            <a:br>
              <a:rPr lang="en-GB" b="1" dirty="0"/>
            </a:br>
            <a:r>
              <a:rPr lang="en-GB" b="1" dirty="0"/>
              <a:t>advertising strategy</a:t>
            </a:r>
            <a:endParaRPr lang="ru-RU" dirty="0"/>
          </a:p>
        </p:txBody>
      </p:sp>
    </p:spTree>
    <p:extLst>
      <p:ext uri="{BB962C8B-B14F-4D97-AF65-F5344CB8AC3E}">
        <p14:creationId xmlns:p14="http://schemas.microsoft.com/office/powerpoint/2010/main" val="425007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3155D0-CAD4-BD42-8FE8-BC355AA3500E}"/>
              </a:ext>
            </a:extLst>
          </p:cNvPr>
          <p:cNvSpPr>
            <a:spLocks noGrp="1"/>
          </p:cNvSpPr>
          <p:nvPr>
            <p:ph type="title"/>
          </p:nvPr>
        </p:nvSpPr>
        <p:spPr/>
        <p:txBody>
          <a:bodyPr>
            <a:noAutofit/>
          </a:bodyPr>
          <a:lstStyle/>
          <a:p>
            <a:r>
              <a:rPr lang="af-ZA" sz="2000"/>
              <a:t>1) Read the text and translate into Ukrainian in the written form.</a:t>
            </a:r>
            <a:r>
              <a:rPr lang="ru-RU" sz="2000"/>
              <a:t/>
            </a:r>
            <a:br>
              <a:rPr lang="ru-RU" sz="2000"/>
            </a:br>
            <a:r>
              <a:rPr lang="af-ZA" sz="2000"/>
              <a:t>2) Learn the new words and word combinations.</a:t>
            </a:r>
            <a:r>
              <a:rPr lang="ru-RU" sz="2000"/>
              <a:t/>
            </a:r>
            <a:br>
              <a:rPr lang="ru-RU" sz="2000"/>
            </a:br>
            <a:r>
              <a:rPr lang="af-ZA" sz="2000"/>
              <a:t>3) Make summery of the text in English.</a:t>
            </a:r>
            <a:r>
              <a:rPr lang="ru-RU" sz="2000"/>
              <a:t/>
            </a:r>
            <a:br>
              <a:rPr lang="ru-RU" sz="2000"/>
            </a:br>
            <a:r>
              <a:rPr lang="af-ZA" sz="2000"/>
              <a:t>4) Make some questions on the text</a:t>
            </a:r>
            <a:r>
              <a:rPr lang="x-none" sz="2000"/>
              <a:t>.</a:t>
            </a:r>
            <a:endParaRPr lang="ru-RU" sz="2000"/>
          </a:p>
        </p:txBody>
      </p:sp>
      <p:sp>
        <p:nvSpPr>
          <p:cNvPr id="3" name="Объект 2">
            <a:extLst>
              <a:ext uri="{FF2B5EF4-FFF2-40B4-BE49-F238E27FC236}">
                <a16:creationId xmlns:a16="http://schemas.microsoft.com/office/drawing/2014/main" xmlns="" id="{028CAD8E-56CB-EC46-8191-55E219B612D4}"/>
              </a:ext>
            </a:extLst>
          </p:cNvPr>
          <p:cNvSpPr>
            <a:spLocks noGrp="1"/>
          </p:cNvSpPr>
          <p:nvPr>
            <p:ph idx="1"/>
          </p:nvPr>
        </p:nvSpPr>
        <p:spPr>
          <a:xfrm>
            <a:off x="4401466" y="0"/>
            <a:ext cx="7804389" cy="6858000"/>
          </a:xfrm>
        </p:spPr>
        <p:txBody>
          <a:bodyPr>
            <a:normAutofit/>
          </a:bodyPr>
          <a:lstStyle/>
          <a:p>
            <a:r>
              <a:rPr lang="en-US" dirty="0"/>
              <a:t>Together with marketing, marketing communications had dramatically</a:t>
            </a:r>
          </a:p>
          <a:p>
            <a:r>
              <a:rPr lang="en-US" dirty="0"/>
              <a:t>increased in importance in the 1980s and 1990s to the extent that effective,</a:t>
            </a:r>
          </a:p>
          <a:p>
            <a:r>
              <a:rPr lang="en-US" dirty="0"/>
              <a:t>sustained communications with customers is now seen as critical to the</a:t>
            </a:r>
          </a:p>
          <a:p>
            <a:r>
              <a:rPr lang="en-US" dirty="0"/>
              <a:t>success of any organization – whether in the private, public or not-for-profit</a:t>
            </a:r>
          </a:p>
          <a:p>
            <a:r>
              <a:rPr lang="en-US" dirty="0"/>
              <a:t>sector – from global airlines to tourism destinations and museums, theatres</a:t>
            </a:r>
          </a:p>
          <a:p>
            <a:r>
              <a:rPr lang="en-US" dirty="0"/>
              <a:t>and local arts groups. Organizations communicate with a variety of audiences,</a:t>
            </a:r>
          </a:p>
          <a:p>
            <a:r>
              <a:rPr lang="en-GB" dirty="0"/>
              <a:t>principally to:</a:t>
            </a:r>
          </a:p>
          <a:p>
            <a:r>
              <a:rPr lang="en-GB" dirty="0"/>
              <a:t> inform</a:t>
            </a:r>
          </a:p>
          <a:p>
            <a:r>
              <a:rPr lang="en-GB" dirty="0"/>
              <a:t> persuade</a:t>
            </a:r>
          </a:p>
          <a:p>
            <a:r>
              <a:rPr lang="en-GB" dirty="0"/>
              <a:t> induce action.</a:t>
            </a:r>
            <a:endParaRPr lang="ru-RU" dirty="0"/>
          </a:p>
        </p:txBody>
      </p:sp>
    </p:spTree>
    <p:extLst>
      <p:ext uri="{BB962C8B-B14F-4D97-AF65-F5344CB8AC3E}">
        <p14:creationId xmlns:p14="http://schemas.microsoft.com/office/powerpoint/2010/main" val="313465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5EAE441-610A-9D46-8B92-4844680D5055}"/>
              </a:ext>
            </a:extLst>
          </p:cNvPr>
          <p:cNvSpPr>
            <a:spLocks noGrp="1"/>
          </p:cNvSpPr>
          <p:nvPr>
            <p:ph idx="1"/>
          </p:nvPr>
        </p:nvSpPr>
        <p:spPr>
          <a:xfrm>
            <a:off x="4648200" y="152400"/>
            <a:ext cx="7279481" cy="6629401"/>
          </a:xfrm>
        </p:spPr>
        <p:txBody>
          <a:bodyPr>
            <a:normAutofit fontScale="70000" lnSpcReduction="20000"/>
          </a:bodyPr>
          <a:lstStyle/>
          <a:p>
            <a:r>
              <a:rPr lang="en-US" dirty="0"/>
              <a:t>For instance, organizations may want to </a:t>
            </a:r>
            <a:r>
              <a:rPr lang="en-US" i="1" dirty="0"/>
              <a:t>inform </a:t>
            </a:r>
            <a:r>
              <a:rPr lang="en-US" dirty="0"/>
              <a:t>prospective customers about</a:t>
            </a:r>
          </a:p>
          <a:p>
            <a:r>
              <a:rPr lang="en-US" dirty="0"/>
              <a:t>their products; </a:t>
            </a:r>
            <a:r>
              <a:rPr lang="en-US" i="1" dirty="0"/>
              <a:t>persuade </a:t>
            </a:r>
            <a:r>
              <a:rPr lang="en-US" dirty="0"/>
              <a:t>them to prefer certain brands, products or venues,</a:t>
            </a:r>
          </a:p>
          <a:p>
            <a:r>
              <a:rPr lang="en-US" dirty="0"/>
              <a:t>attend particular entertainment events or perform a variety of </a:t>
            </a:r>
            <a:r>
              <a:rPr lang="en-US" dirty="0" err="1"/>
              <a:t>behaviours</a:t>
            </a:r>
            <a:r>
              <a:rPr lang="en-US" dirty="0"/>
              <a:t>; and</a:t>
            </a:r>
          </a:p>
          <a:p>
            <a:r>
              <a:rPr lang="en-US" i="1" dirty="0"/>
              <a:t>induce </a:t>
            </a:r>
            <a:r>
              <a:rPr lang="en-US" dirty="0"/>
              <a:t>customer action so buying </a:t>
            </a:r>
            <a:r>
              <a:rPr lang="en-US" dirty="0" err="1"/>
              <a:t>behaviour</a:t>
            </a:r>
            <a:r>
              <a:rPr lang="en-US" dirty="0"/>
              <a:t> is directed towards their offering</a:t>
            </a:r>
          </a:p>
          <a:p>
            <a:r>
              <a:rPr lang="en-US" dirty="0"/>
              <a:t>and purchase occurs sooner rather than later. These and other promotional</a:t>
            </a:r>
          </a:p>
          <a:p>
            <a:r>
              <a:rPr lang="en-US" dirty="0"/>
              <a:t>objectives are achieved by a variety of activities, such as:</a:t>
            </a:r>
          </a:p>
          <a:p>
            <a:r>
              <a:rPr lang="en-GB" dirty="0"/>
              <a:t> advertising</a:t>
            </a:r>
          </a:p>
          <a:p>
            <a:r>
              <a:rPr lang="en-GB" dirty="0"/>
              <a:t> sales promotions</a:t>
            </a:r>
          </a:p>
          <a:p>
            <a:r>
              <a:rPr lang="en-GB" dirty="0"/>
              <a:t> salespeople</a:t>
            </a:r>
          </a:p>
          <a:p>
            <a:r>
              <a:rPr lang="en-GB" dirty="0"/>
              <a:t> point-of-purchase displays</a:t>
            </a:r>
          </a:p>
          <a:p>
            <a:r>
              <a:rPr lang="en-GB" dirty="0"/>
              <a:t> direct mailings</a:t>
            </a:r>
          </a:p>
          <a:p>
            <a:r>
              <a:rPr lang="en-GB" dirty="0"/>
              <a:t> product packaging</a:t>
            </a:r>
          </a:p>
          <a:p>
            <a:r>
              <a:rPr lang="en-US" dirty="0"/>
              <a:t> sponsorship and other event marketing</a:t>
            </a:r>
          </a:p>
          <a:p>
            <a:r>
              <a:rPr lang="en-GB" dirty="0"/>
              <a:t> public relations.</a:t>
            </a:r>
          </a:p>
          <a:p>
            <a:r>
              <a:rPr lang="en-US" dirty="0"/>
              <a:t>Although our focus is on tourism and leisure advertising, it is important to</a:t>
            </a:r>
          </a:p>
          <a:p>
            <a:r>
              <a:rPr lang="en-US" dirty="0"/>
              <a:t>note that all these activities and other promotional devices (see Table 1.1) are</a:t>
            </a:r>
          </a:p>
          <a:p>
            <a:r>
              <a:rPr lang="en-US" dirty="0"/>
              <a:t>collectively known as </a:t>
            </a:r>
            <a:r>
              <a:rPr lang="en-US" i="1" dirty="0"/>
              <a:t>promotion management</a:t>
            </a:r>
            <a:r>
              <a:rPr lang="en-US" dirty="0"/>
              <a:t>. As such, they are part of the</a:t>
            </a:r>
          </a:p>
          <a:p>
            <a:r>
              <a:rPr lang="en-US" dirty="0"/>
              <a:t>overall marketing mix outlined above and thus promotion is that aspect of</a:t>
            </a:r>
          </a:p>
          <a:p>
            <a:r>
              <a:rPr lang="en-US" dirty="0"/>
              <a:t>marketing that promotion management deals with explicitly. In contrast,</a:t>
            </a:r>
          </a:p>
          <a:p>
            <a:r>
              <a:rPr lang="en-US" i="1" dirty="0"/>
              <a:t>marketing communications </a:t>
            </a:r>
            <a:r>
              <a:rPr lang="en-US" dirty="0"/>
              <a:t>is a much more ambiguous and all-encompassing</a:t>
            </a:r>
            <a:endParaRPr lang="ru-RU" dirty="0"/>
          </a:p>
        </p:txBody>
      </p:sp>
    </p:spTree>
    <p:extLst>
      <p:ext uri="{BB962C8B-B14F-4D97-AF65-F5344CB8AC3E}">
        <p14:creationId xmlns:p14="http://schemas.microsoft.com/office/powerpoint/2010/main" val="26176302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2</TotalTime>
  <Words>275</Words>
  <Application>Microsoft Office PowerPoint</Application>
  <PresentationFormat>Произвольный</PresentationFormat>
  <Paragraphs>32</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Atlas</vt:lpstr>
      <vt:lpstr>Marketing communications, promotion management and advertising strategy</vt:lpstr>
      <vt:lpstr>1) Read the text and translate into Ukrainian in the written form. 2) Learn the new words and word combinations. 3) Make summery of the text in English. 4) Make some questions on the text.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User</cp:lastModifiedBy>
  <cp:revision>6</cp:revision>
  <dcterms:modified xsi:type="dcterms:W3CDTF">2017-06-19T07:45:40Z</dcterms:modified>
</cp:coreProperties>
</file>