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6/17/2017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6/17/2017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F05039-12D4-6F43-B510-B981276E9BA8}"/>
              </a:ext>
            </a:extLst>
          </p:cNvPr>
          <p:cNvSpPr>
            <a:spLocks noGrp="1"/>
          </p:cNvSpPr>
          <p:nvPr>
            <p:ph type="title"/>
          </p:nvPr>
        </p:nvSpPr>
        <p:spPr>
          <a:xfrm>
            <a:off x="3291586" y="0"/>
            <a:ext cx="6025707" cy="625079"/>
          </a:xfrm>
        </p:spPr>
        <p:txBody>
          <a:bodyPr>
            <a:normAutofit fontScale="90000"/>
          </a:bodyPr>
          <a:lstStyle/>
          <a:p>
            <a:r>
              <a:rPr lang="en-US" dirty="0"/>
              <a:t>LEGAL SYSTEMS OF THE WORLD</a:t>
            </a:r>
            <a:endParaRPr lang="ru-RU" dirty="0"/>
          </a:p>
        </p:txBody>
      </p:sp>
      <p:sp>
        <p:nvSpPr>
          <p:cNvPr id="3" name="Объект 2">
            <a:extLst>
              <a:ext uri="{FF2B5EF4-FFF2-40B4-BE49-F238E27FC236}">
                <a16:creationId xmlns:a16="http://schemas.microsoft.com/office/drawing/2014/main" id="{427668A5-5B4D-0B43-8775-5A65CB0B813F}"/>
              </a:ext>
            </a:extLst>
          </p:cNvPr>
          <p:cNvSpPr>
            <a:spLocks noGrp="1"/>
          </p:cNvSpPr>
          <p:nvPr>
            <p:ph idx="1"/>
          </p:nvPr>
        </p:nvSpPr>
        <p:spPr>
          <a:xfrm>
            <a:off x="409444" y="625078"/>
            <a:ext cx="8596668" cy="6232921"/>
          </a:xfrm>
        </p:spPr>
        <p:txBody>
          <a:bodyPr>
            <a:noAutofit/>
          </a:bodyPr>
          <a:lstStyle/>
          <a:p>
            <a:r>
              <a:rPr lang="en-US" sz="1600" dirty="0" smtClean="0">
                <a:latin typeface="Times New Roman" panose="02020603050405020304" pitchFamily="18" charset="0"/>
                <a:cs typeface="Times New Roman" panose="02020603050405020304" pitchFamily="18" charset="0"/>
              </a:rPr>
              <a:t>Nowadays there are three basic legal systems in the world: civil law, common law and religious law </a:t>
            </a:r>
            <a:r>
              <a:rPr lang="en-US" sz="1600" dirty="0">
                <a:latin typeface="Times New Roman" panose="02020603050405020304" pitchFamily="18" charset="0"/>
                <a:cs typeface="Times New Roman" panose="02020603050405020304" pitchFamily="18" charset="0"/>
              </a:rPr>
              <a:t>– or combinations of these. However, the legal system of each country is shaped by its unique history and incorporates individual variations</a:t>
            </a:r>
            <a:r>
              <a:rPr lang="en-US" sz="1600" dirty="0" smtClean="0">
                <a:latin typeface="Times New Roman" panose="02020603050405020304" pitchFamily="18" charset="0"/>
                <a:cs typeface="Times New Roman" panose="02020603050405020304" pitchFamily="18" charset="0"/>
              </a:rPr>
              <a:t>.</a:t>
            </a:r>
          </a:p>
          <a:p>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The civil law system has drawn its inspiration largely from the Roman law heritage (precedence to written law) and </a:t>
            </a:r>
            <a:r>
              <a:rPr lang="en-US" sz="1600" dirty="0" err="1">
                <a:latin typeface="Times New Roman" panose="02020603050405020304" pitchFamily="18" charset="0"/>
                <a:cs typeface="Times New Roman" panose="02020603050405020304" pitchFamily="18" charset="0"/>
              </a:rPr>
              <a:t>hasbeen</a:t>
            </a:r>
            <a:r>
              <a:rPr lang="en-US" sz="1600" dirty="0">
                <a:latin typeface="Times New Roman" panose="02020603050405020304" pitchFamily="18" charset="0"/>
                <a:cs typeface="Times New Roman" panose="02020603050405020304" pitchFamily="18" charset="0"/>
              </a:rPr>
              <a:t> resolutely opted for a systematic codification of the general law. It is the most widespread system of law around the </a:t>
            </a:r>
            <a:r>
              <a:rPr lang="en-US" sz="1600" dirty="0" err="1">
                <a:latin typeface="Times New Roman" panose="02020603050405020304" pitchFamily="18" charset="0"/>
                <a:cs typeface="Times New Roman" panose="02020603050405020304" pitchFamily="18" charset="0"/>
              </a:rPr>
              <a:t>world.Sometimes</a:t>
            </a:r>
            <a:r>
              <a:rPr lang="en-US" sz="1600" dirty="0">
                <a:latin typeface="Times New Roman" panose="02020603050405020304" pitchFamily="18" charset="0"/>
                <a:cs typeface="Times New Roman" panose="02020603050405020304" pitchFamily="18" charset="0"/>
              </a:rPr>
              <a:t> this legal system is also called Continental European law. Codifications and amendments in a constitution or statute passed by legislature are </a:t>
            </a:r>
            <a:r>
              <a:rPr lang="en-US" sz="1600" dirty="0" smtClean="0">
                <a:latin typeface="Times New Roman" panose="02020603050405020304" pitchFamily="18" charset="0"/>
                <a:cs typeface="Times New Roman" panose="02020603050405020304" pitchFamily="18" charset="0"/>
              </a:rPr>
              <a:t>recognized </a:t>
            </a:r>
            <a:r>
              <a:rPr lang="en-US" sz="1600" dirty="0">
                <a:latin typeface="Times New Roman" panose="02020603050405020304" pitchFamily="18" charset="0"/>
                <a:cs typeface="Times New Roman" panose="02020603050405020304" pitchFamily="18" charset="0"/>
              </a:rPr>
              <a:t>as the central authoritative source of such law.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Modern </a:t>
            </a:r>
            <a:r>
              <a:rPr lang="en-US" sz="1600" dirty="0">
                <a:latin typeface="Times New Roman" panose="02020603050405020304" pitchFamily="18" charset="0"/>
                <a:cs typeface="Times New Roman" panose="02020603050405020304" pitchFamily="18" charset="0"/>
              </a:rPr>
              <a:t>civil law, in practice, is interpreted rather than developed or made by judges. Only legislative enactments (rather than legal precedents, as in common law) are considered legally binding</a:t>
            </a:r>
            <a:r>
              <a:rPr lang="en-US" sz="1600" dirty="0" smtClean="0">
                <a:latin typeface="Times New Roman" panose="02020603050405020304" pitchFamily="18" charset="0"/>
                <a:cs typeface="Times New Roman" panose="02020603050405020304" pitchFamily="18" charset="0"/>
              </a:rPr>
              <a:t>.</a:t>
            </a:r>
          </a:p>
          <a:p>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As for the common law system</a:t>
            </a:r>
            <a:r>
              <a:rPr lang="en-US" sz="1600" dirty="0" smtClean="0">
                <a:latin typeface="Times New Roman" panose="02020603050405020304" pitchFamily="18" charset="0"/>
                <a:cs typeface="Times New Roman" panose="02020603050405020304" pitchFamily="18" charset="0"/>
              </a:rPr>
              <a:t>, it </a:t>
            </a:r>
            <a:r>
              <a:rPr lang="en-US" sz="1600" dirty="0">
                <a:latin typeface="Times New Roman" panose="02020603050405020304" pitchFamily="18" charset="0"/>
                <a:cs typeface="Times New Roman" panose="02020603050405020304" pitchFamily="18" charset="0"/>
              </a:rPr>
              <a:t>is a legal system founded not on laws made by legislatures but on judge-made laws, which in turn are based on custom, culture, habit and previous judicial decisions throughout the world. The common law system may exist in a form of the customary law system, traditional common rule or practice which have become an intrinsic part of the accepted and expected conduct in a community, profession or trade and are treated as a legal requirement. Today, hardly any political entity in the world operates under a legal system which could be said to be typically and wholly customary.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Now </a:t>
            </a:r>
            <a:r>
              <a:rPr lang="en-US" sz="1600" dirty="0">
                <a:latin typeface="Times New Roman" panose="02020603050405020304" pitchFamily="18" charset="0"/>
                <a:cs typeface="Times New Roman" panose="02020603050405020304" pitchFamily="18" charset="0"/>
              </a:rPr>
              <a:t>comes </a:t>
            </a:r>
            <a:r>
              <a:rPr lang="en-US" sz="1600" dirty="0" smtClean="0">
                <a:latin typeface="Times New Roman" panose="02020603050405020304" pitchFamily="18" charset="0"/>
                <a:cs typeface="Times New Roman" panose="02020603050405020304" pitchFamily="18" charset="0"/>
              </a:rPr>
              <a:t>a turn </a:t>
            </a:r>
            <a:r>
              <a:rPr lang="en-US" sz="1600" dirty="0">
                <a:latin typeface="Times New Roman" panose="02020603050405020304" pitchFamily="18" charset="0"/>
                <a:cs typeface="Times New Roman" panose="02020603050405020304" pitchFamily="18" charset="0"/>
              </a:rPr>
              <a:t>for the religious law system. The religious law system refers to ethical and moral codes taught by religious traditions. </a:t>
            </a:r>
            <a:r>
              <a:rPr lang="en-US" sz="1600" dirty="0" smtClean="0">
                <a:latin typeface="Times New Roman" panose="02020603050405020304" pitchFamily="18" charset="0"/>
                <a:cs typeface="Times New Roman" panose="02020603050405020304" pitchFamily="18" charset="0"/>
              </a:rPr>
              <a:t>It includes </a:t>
            </a:r>
            <a:r>
              <a:rPr lang="en-US" sz="1600" dirty="0">
                <a:latin typeface="Times New Roman" panose="02020603050405020304" pitchFamily="18" charset="0"/>
                <a:cs typeface="Times New Roman" panose="02020603050405020304" pitchFamily="18" charset="0"/>
              </a:rPr>
              <a:t>such varieties as Jewish law, Hindu law, Islamic law and Canon 5 law (Christian law). The Islamic (Muslim) law system is one of the most influential of them. This autonomous legal system </a:t>
            </a:r>
            <a:r>
              <a:rPr lang="en-US" sz="1600" dirty="0" err="1">
                <a:latin typeface="Times New Roman" panose="02020603050405020304" pitchFamily="18" charset="0"/>
                <a:cs typeface="Times New Roman" panose="02020603050405020304" pitchFamily="18" charset="0"/>
              </a:rPr>
              <a:t>predominantlyrests</a:t>
            </a:r>
            <a:r>
              <a:rPr lang="en-US" sz="1600" dirty="0">
                <a:latin typeface="Times New Roman" panose="02020603050405020304" pitchFamily="18" charset="0"/>
                <a:cs typeface="Times New Roman" panose="02020603050405020304" pitchFamily="18" charset="0"/>
              </a:rPr>
              <a:t> upon the Koran. The mixed law system is more typical for African, Asian and Indonesian countries. </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8615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8341" y="833234"/>
            <a:ext cx="8596668" cy="3880773"/>
          </a:xfrm>
        </p:spPr>
        <p:txBody>
          <a:bodyPr/>
          <a:lstStyle/>
          <a:p>
            <a:r>
              <a:rPr lang="en-US" dirty="0"/>
              <a:t>Political entities of the hybrid legal system (two or more systems applied cumulatively or interactively) follow a mixture of civil, common or religious law</a:t>
            </a:r>
            <a:r>
              <a:rPr lang="en-US" dirty="0" smtClean="0"/>
              <a:t>. The </a:t>
            </a:r>
            <a:r>
              <a:rPr lang="en-US" dirty="0"/>
              <a:t>most prominent example of the mixed legal system is the Indian legal system. Despite the usefulness of the given above classification, every legal system has its own individual identity. That’s why some researchers classify legal systems according to the geographical location of a country. Among them scientists may distinguish the law of Africa, the law of North America, the law of South America, the law of Asia, the law of Europe and the law of Oceania.</a:t>
            </a:r>
            <a:endParaRPr lang="ru-RU" dirty="0"/>
          </a:p>
        </p:txBody>
      </p:sp>
    </p:spTree>
    <p:extLst>
      <p:ext uri="{BB962C8B-B14F-4D97-AF65-F5344CB8AC3E}">
        <p14:creationId xmlns:p14="http://schemas.microsoft.com/office/powerpoint/2010/main" val="537759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0354" y="508769"/>
            <a:ext cx="8953362" cy="6201747"/>
          </a:xfrm>
        </p:spPr>
        <p:txBody>
          <a:bodyPr>
            <a:normAutofit/>
          </a:bodyPr>
          <a:lstStyle/>
          <a:p>
            <a:r>
              <a:rPr lang="en-US" sz="1600" dirty="0">
                <a:latin typeface="Times New Roman" panose="02020603050405020304" pitchFamily="18" charset="0"/>
                <a:cs typeface="Times New Roman" panose="02020603050405020304" pitchFamily="18" charset="0"/>
              </a:rPr>
              <a:t>Answer the following questions</a:t>
            </a:r>
            <a:r>
              <a:rPr lang="en-US" sz="1600" dirty="0" smtClean="0">
                <a:latin typeface="Times New Roman" panose="02020603050405020304" pitchFamily="18" charset="0"/>
                <a:cs typeface="Times New Roman" panose="02020603050405020304" pitchFamily="18" charset="0"/>
              </a:rPr>
              <a:t>:</a:t>
            </a:r>
          </a:p>
          <a:p>
            <a:r>
              <a:rPr lang="en-US" sz="1600" dirty="0" smtClean="0">
                <a:latin typeface="Times New Roman" panose="02020603050405020304" pitchFamily="18" charset="0"/>
                <a:cs typeface="Times New Roman" panose="02020603050405020304" pitchFamily="18" charset="0"/>
              </a:rPr>
              <a:t>1</a:t>
            </a:r>
            <a:r>
              <a:rPr lang="en-US" sz="1600" dirty="0">
                <a:latin typeface="Times New Roman" panose="02020603050405020304" pitchFamily="18" charset="0"/>
                <a:cs typeface="Times New Roman" panose="02020603050405020304" pitchFamily="18" charset="0"/>
              </a:rPr>
              <a:t>. Can you enumerate the basic legal systems of the modern world?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2</a:t>
            </a:r>
            <a:r>
              <a:rPr lang="en-US" sz="1600" dirty="0">
                <a:latin typeface="Times New Roman" panose="02020603050405020304" pitchFamily="18" charset="0"/>
                <a:cs typeface="Times New Roman" panose="02020603050405020304" pitchFamily="18" charset="0"/>
              </a:rPr>
              <a:t>. What is the legal system shaped by?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3</a:t>
            </a:r>
            <a:r>
              <a:rPr lang="en-US" sz="1600" dirty="0">
                <a:latin typeface="Times New Roman" panose="02020603050405020304" pitchFamily="18" charset="0"/>
                <a:cs typeface="Times New Roman" panose="02020603050405020304" pitchFamily="18" charset="0"/>
              </a:rPr>
              <a:t>. Where has the civil law system drawn its inspirations from and why has it been opted by many nations</a:t>
            </a:r>
            <a:r>
              <a:rPr lang="en-US" sz="1600" dirty="0" smtClean="0">
                <a:latin typeface="Times New Roman" panose="02020603050405020304" pitchFamily="18" charset="0"/>
                <a:cs typeface="Times New Roman" panose="02020603050405020304" pitchFamily="18" charset="0"/>
              </a:rPr>
              <a:t>?</a:t>
            </a:r>
          </a:p>
          <a:p>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4. Which role do codifications and amendments play in such law system</a:t>
            </a:r>
            <a:r>
              <a:rPr lang="en-US" sz="1600" dirty="0" smtClean="0">
                <a:latin typeface="Times New Roman" panose="02020603050405020304" pitchFamily="18" charset="0"/>
                <a:cs typeface="Times New Roman" panose="02020603050405020304" pitchFamily="18" charset="0"/>
              </a:rPr>
              <a:t>?</a:t>
            </a:r>
          </a:p>
          <a:p>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5. How can you describe the common law system</a:t>
            </a:r>
            <a:r>
              <a:rPr lang="en-US" sz="1600" dirty="0" smtClean="0">
                <a:latin typeface="Times New Roman" panose="02020603050405020304" pitchFamily="18" charset="0"/>
                <a:cs typeface="Times New Roman" panose="02020603050405020304" pitchFamily="18" charset="0"/>
              </a:rPr>
              <a:t>?</a:t>
            </a:r>
          </a:p>
          <a:p>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6. What is recognized as the central authoritative source of the religious law system</a:t>
            </a:r>
            <a:r>
              <a:rPr lang="en-US" sz="1600" dirty="0" smtClean="0">
                <a:latin typeface="Times New Roman" panose="02020603050405020304" pitchFamily="18" charset="0"/>
                <a:cs typeface="Times New Roman" panose="02020603050405020304" pitchFamily="18" charset="0"/>
              </a:rPr>
              <a:t>?</a:t>
            </a:r>
          </a:p>
          <a:p>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7. How many varieties of religious law do you know? Enumerate them.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8</a:t>
            </a:r>
            <a:r>
              <a:rPr lang="en-US" sz="1600" dirty="0">
                <a:latin typeface="Times New Roman" panose="02020603050405020304" pitchFamily="18" charset="0"/>
                <a:cs typeface="Times New Roman" panose="02020603050405020304" pitchFamily="18" charset="0"/>
              </a:rPr>
              <a:t>. What does the notion “mixed law system” mean?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9</a:t>
            </a:r>
            <a:r>
              <a:rPr lang="en-US" sz="1600" dirty="0">
                <a:latin typeface="Times New Roman" panose="02020603050405020304" pitchFamily="18" charset="0"/>
                <a:cs typeface="Times New Roman" panose="02020603050405020304" pitchFamily="18" charset="0"/>
              </a:rPr>
              <a:t>. Why do some researchers classify legal systems according to a certain geographical region? Give you arguments.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10.Ukraine </a:t>
            </a:r>
            <a:r>
              <a:rPr lang="en-US" sz="1600" dirty="0">
                <a:latin typeface="Times New Roman" panose="02020603050405020304" pitchFamily="18" charset="0"/>
                <a:cs typeface="Times New Roman" panose="02020603050405020304" pitchFamily="18" charset="0"/>
              </a:rPr>
              <a:t>is a bright example of the mixed law system (a mixture of civil and common law), isn’t it?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11.Which </a:t>
            </a:r>
            <a:r>
              <a:rPr lang="en-US" sz="1600" dirty="0">
                <a:latin typeface="Times New Roman" panose="02020603050405020304" pitchFamily="18" charset="0"/>
                <a:cs typeface="Times New Roman" panose="02020603050405020304" pitchFamily="18" charset="0"/>
              </a:rPr>
              <a:t>of three basic world legal systems is the most effective in your opinion? Explain your choice. </a:t>
            </a:r>
            <a:endParaRPr lang="en-US" sz="1600" dirty="0" smtClean="0">
              <a:latin typeface="Times New Roman" panose="02020603050405020304" pitchFamily="18" charset="0"/>
              <a:cs typeface="Times New Roman" panose="02020603050405020304" pitchFamily="18" charset="0"/>
            </a:endParaRPr>
          </a:p>
          <a:p>
            <a:r>
              <a:rPr lang="en-US" sz="1600" dirty="0" smtClean="0">
                <a:latin typeface="Times New Roman" panose="02020603050405020304" pitchFamily="18" charset="0"/>
                <a:cs typeface="Times New Roman" panose="02020603050405020304" pitchFamily="18" charset="0"/>
              </a:rPr>
              <a:t>12.Can </a:t>
            </a:r>
            <a:r>
              <a:rPr lang="en-US" sz="1600" dirty="0">
                <a:latin typeface="Times New Roman" panose="02020603050405020304" pitchFamily="18" charset="0"/>
                <a:cs typeface="Times New Roman" panose="02020603050405020304" pitchFamily="18" charset="0"/>
              </a:rPr>
              <a:t>you define the notion “legal system”? </a:t>
            </a: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5397577"/>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8</TotalTime>
  <Words>672</Words>
  <Application>Microsoft Office PowerPoint</Application>
  <PresentationFormat>Широкоэкранный</PresentationFormat>
  <Paragraphs>20</Paragraphs>
  <Slides>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Times New Roman</vt:lpstr>
      <vt:lpstr>Trebuchet MS</vt:lpstr>
      <vt:lpstr>Wingdings 3</vt:lpstr>
      <vt:lpstr>Аспект</vt:lpstr>
      <vt:lpstr>LEGAL SYSTEMS OF THE WORLD</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BUSINESS</dc:title>
  <dc:creator>user</dc:creator>
  <cp:lastModifiedBy>user</cp:lastModifiedBy>
  <cp:revision>6</cp:revision>
  <dcterms:modified xsi:type="dcterms:W3CDTF">2017-06-17T18:08:39Z</dcterms:modified>
</cp:coreProperties>
</file>