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674"/>
    <a:srgbClr val="9ADF81"/>
    <a:srgbClr val="AC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4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924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62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77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6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13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20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38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328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ADF81"/>
            </a:gs>
            <a:gs pos="47000">
              <a:srgbClr val="AAD674"/>
            </a:gs>
            <a:gs pos="22000">
              <a:srgbClr val="AAD674"/>
            </a:gs>
            <a:gs pos="74000">
              <a:srgbClr val="AAD674"/>
            </a:gs>
            <a:gs pos="81000">
              <a:srgbClr val="9ADF81"/>
            </a:gs>
            <a:gs pos="100000">
              <a:srgbClr val="9ADF8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3113-D596-4B49-8FAE-458878600028}" type="datetimeFigureOut">
              <a:rPr lang="uk-UA" smtClean="0"/>
              <a:t>12.07.2023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2CAB-24DE-43C6-A9C5-D5130FDE209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9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120" y="447378"/>
            <a:ext cx="11811000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err="1" smtClean="0"/>
              <a:t>Презентац</a:t>
            </a:r>
            <a:r>
              <a:rPr lang="uk-UA" sz="4000" dirty="0" err="1" smtClean="0"/>
              <a:t>ія</a:t>
            </a:r>
            <a:r>
              <a:rPr lang="uk-UA" sz="4000" dirty="0" smtClean="0"/>
              <a:t> </a:t>
            </a:r>
            <a:r>
              <a:rPr lang="ru-RU" sz="4000" dirty="0" err="1" smtClean="0"/>
              <a:t>практичних</a:t>
            </a:r>
            <a:r>
              <a:rPr lang="ru-RU" sz="4000" dirty="0" smtClean="0"/>
              <a:t> занять з </a:t>
            </a:r>
            <a:r>
              <a:rPr lang="ru-RU" sz="4000" dirty="0" err="1" smtClean="0"/>
              <a:t>дисципліни«Іноземна</a:t>
            </a:r>
            <a:r>
              <a:rPr lang="ru-RU" sz="4000" dirty="0" smtClean="0"/>
              <a:t>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»</a:t>
            </a:r>
          </a:p>
          <a:p>
            <a:pPr algn="ctr"/>
            <a:r>
              <a:rPr lang="ru-RU" sz="4000" dirty="0" smtClean="0"/>
              <a:t> з </a:t>
            </a:r>
            <a:r>
              <a:rPr lang="ru-RU" sz="4000" dirty="0" err="1" smtClean="0"/>
              <a:t>галузі</a:t>
            </a:r>
            <a:r>
              <a:rPr lang="ru-RU" sz="4000" dirty="0" smtClean="0"/>
              <a:t> </a:t>
            </a:r>
            <a:r>
              <a:rPr lang="ru-RU" sz="4000" dirty="0" err="1" smtClean="0"/>
              <a:t>знань</a:t>
            </a:r>
            <a:r>
              <a:rPr lang="ru-RU" sz="4000" dirty="0" smtClean="0"/>
              <a:t> 08 «Право»</a:t>
            </a:r>
          </a:p>
          <a:p>
            <a:pPr algn="ctr"/>
            <a:r>
              <a:rPr lang="ru-RU" sz="4000" dirty="0" err="1" smtClean="0"/>
              <a:t>спеціальності</a:t>
            </a:r>
            <a:r>
              <a:rPr lang="ru-RU" sz="4000" dirty="0" smtClean="0"/>
              <a:t> : 081 Право.</a:t>
            </a:r>
          </a:p>
          <a:p>
            <a:pPr algn="ctr"/>
            <a:r>
              <a:rPr lang="ru-RU" sz="4000" dirty="0" smtClean="0"/>
              <a:t>    </a:t>
            </a:r>
          </a:p>
          <a:p>
            <a:pPr algn="ctr"/>
            <a:r>
              <a:rPr lang="ru-RU" sz="4000" dirty="0" smtClean="0"/>
              <a:t>Семестр 1,2 (56 годин)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err="1" smtClean="0"/>
              <a:t>Атестація</a:t>
            </a:r>
            <a:r>
              <a:rPr lang="ru-RU" sz="4000" dirty="0" smtClean="0"/>
              <a:t> </a:t>
            </a:r>
            <a:r>
              <a:rPr lang="en-US" sz="4000" smtClean="0"/>
              <a:t>3 </a:t>
            </a:r>
            <a:r>
              <a:rPr lang="ru-RU" sz="4000" smtClean="0"/>
              <a:t>(14 </a:t>
            </a:r>
            <a:r>
              <a:rPr lang="ru-RU" sz="4000" dirty="0" smtClean="0"/>
              <a:t>год.)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29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931" y="414694"/>
            <a:ext cx="11829393" cy="612475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u="sng" dirty="0"/>
              <a:t>7) Write sentences beginning I wish … .</a:t>
            </a:r>
          </a:p>
          <a:p>
            <a:r>
              <a:rPr lang="en-US" sz="2800" dirty="0"/>
              <a:t>1 I don’t know many people (and I’m lonely). I wish I knew more people                          .</a:t>
            </a:r>
          </a:p>
          <a:p>
            <a:r>
              <a:rPr lang="en-US" sz="2800" dirty="0"/>
              <a:t>2 I don’t have much free time (and I need more). I wish                                             .</a:t>
            </a:r>
          </a:p>
          <a:p>
            <a:r>
              <a:rPr lang="en-US" sz="2800" dirty="0"/>
              <a:t>3 Helen isn’t here (and I need to see her)                                                          .</a:t>
            </a:r>
          </a:p>
          <a:p>
            <a:r>
              <a:rPr lang="en-US" sz="2800" dirty="0"/>
              <a:t>4 It’s cold (and I hate cold weather)                                                              .</a:t>
            </a:r>
          </a:p>
          <a:p>
            <a:r>
              <a:rPr lang="en-US" sz="2800" dirty="0"/>
              <a:t>5 I live in a big city (and I don’t like it)                                                           .</a:t>
            </a:r>
          </a:p>
          <a:p>
            <a:r>
              <a:rPr lang="en-US" sz="2800" dirty="0"/>
              <a:t>6 I can’t find my phone (which is a problem)                                                      .</a:t>
            </a:r>
          </a:p>
          <a:p>
            <a:r>
              <a:rPr lang="en-US" sz="2800" dirty="0"/>
              <a:t>7 I’m not feeling well (which isn’t good)                                                         .</a:t>
            </a:r>
          </a:p>
          <a:p>
            <a:r>
              <a:rPr lang="en-US" sz="2800" dirty="0"/>
              <a:t>8 I have to get up early tomorrow (but I’d prefer to sleep late)                                        .</a:t>
            </a:r>
          </a:p>
          <a:p>
            <a:r>
              <a:rPr lang="en-US" sz="2800" dirty="0"/>
              <a:t>9 I don’t know much about science (and I should know more)             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213646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280" y="243900"/>
            <a:ext cx="11506200" cy="649408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b="1" u="sng" dirty="0"/>
              <a:t>8)Write your own sentences beginning I wish … .</a:t>
            </a:r>
          </a:p>
          <a:p>
            <a:r>
              <a:rPr lang="en-US" sz="3200" dirty="0"/>
              <a:t>1 (somewhere you’d like to be now – on the beach, in New York, in bed etc.)</a:t>
            </a:r>
          </a:p>
          <a:p>
            <a:r>
              <a:rPr lang="en-US" sz="3200" dirty="0"/>
              <a:t>I wish I                                                                               .</a:t>
            </a:r>
          </a:p>
          <a:p>
            <a:r>
              <a:rPr lang="en-US" sz="3200" dirty="0"/>
              <a:t>2 (something you’d like to have – a motorbike, more friends, lots of money etc.)</a:t>
            </a:r>
          </a:p>
          <a:p>
            <a:r>
              <a:rPr lang="en-US" sz="3200" dirty="0"/>
              <a:t>                                                                                    .</a:t>
            </a:r>
          </a:p>
          <a:p>
            <a:r>
              <a:rPr lang="en-US" sz="3200" dirty="0"/>
              <a:t>3 (something you’d like to be able to do – sing, travel more, cook etc.)</a:t>
            </a:r>
          </a:p>
          <a:p>
            <a:r>
              <a:rPr lang="en-US" sz="3200" dirty="0"/>
              <a:t>                                                                                    .</a:t>
            </a:r>
          </a:p>
          <a:p>
            <a:r>
              <a:rPr lang="en-US" sz="3200" dirty="0"/>
              <a:t>4 (something you’d like to be – famous, more intelligent, good at sport etc.)</a:t>
            </a:r>
          </a:p>
          <a:p>
            <a:r>
              <a:rPr lang="en-US" sz="3200" dirty="0"/>
              <a:t>                                                          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366301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020" y="529332"/>
            <a:ext cx="7185660" cy="570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0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7437"/>
            <a:ext cx="121920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Практичне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заняття</a:t>
            </a:r>
            <a:r>
              <a:rPr lang="en-US" sz="3600" dirty="0" smtClean="0">
                <a:solidFill>
                  <a:srgbClr val="FF0000"/>
                </a:solidFill>
              </a:rPr>
              <a:t> 17(2 </a:t>
            </a:r>
            <a:r>
              <a:rPr lang="en-US" sz="3600" dirty="0" err="1" smtClean="0">
                <a:solidFill>
                  <a:srgbClr val="FF0000"/>
                </a:solidFill>
              </a:rPr>
              <a:t>год</a:t>
            </a:r>
            <a:r>
              <a:rPr lang="en-US" sz="3600" dirty="0" smtClean="0">
                <a:solidFill>
                  <a:srgbClr val="FF0000"/>
                </a:solidFill>
              </a:rPr>
              <a:t>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048" y="3203818"/>
            <a:ext cx="11839903" cy="132343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/>
              <a:t>Topic«Shops</a:t>
            </a:r>
            <a:r>
              <a:rPr lang="en-US" sz="4000" dirty="0"/>
              <a:t> and Shopping Subjunctive 2.» Grammar revision</a:t>
            </a:r>
          </a:p>
        </p:txBody>
      </p:sp>
    </p:spTree>
    <p:extLst>
      <p:ext uri="{BB962C8B-B14F-4D97-AF65-F5344CB8AC3E}">
        <p14:creationId xmlns:p14="http://schemas.microsoft.com/office/powerpoint/2010/main" val="18927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815425"/>
            <a:ext cx="11508827" cy="452431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dirty="0" smtClean="0"/>
              <a:t>Objectives: 	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to learn new vocabulary;</a:t>
            </a:r>
            <a:endParaRPr lang="uk-UA" sz="3200" dirty="0" smtClean="0"/>
          </a:p>
          <a:p>
            <a:pPr marL="457200" indent="-457200">
              <a:buFontTx/>
              <a:buChar char="-"/>
            </a:pPr>
            <a:r>
              <a:rPr lang="en-US" sz="3200" dirty="0" smtClean="0"/>
              <a:t>    </a:t>
            </a:r>
            <a:r>
              <a:rPr lang="uk-UA" sz="3200" dirty="0" smtClean="0"/>
              <a:t> </a:t>
            </a:r>
            <a:r>
              <a:rPr lang="en-US" sz="3200" dirty="0" smtClean="0"/>
              <a:t>to practice grammar structures;</a:t>
            </a:r>
          </a:p>
          <a:p>
            <a:r>
              <a:rPr lang="en-US" sz="3200" dirty="0" smtClean="0"/>
              <a:t>-	to enable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talk and write on the topic;</a:t>
            </a:r>
          </a:p>
          <a:p>
            <a:r>
              <a:rPr lang="en-US" sz="3200" dirty="0" smtClean="0"/>
              <a:t>-	to </a:t>
            </a:r>
            <a:r>
              <a:rPr lang="en-US" sz="3200" dirty="0" err="1" smtClean="0"/>
              <a:t>instil</a:t>
            </a:r>
            <a:r>
              <a:rPr lang="en-US" sz="3200" dirty="0" smtClean="0"/>
              <a:t> the idea that learning languages is necessary and essential;</a:t>
            </a:r>
          </a:p>
          <a:p>
            <a:r>
              <a:rPr lang="en-US" sz="3200" dirty="0" smtClean="0"/>
              <a:t>-	to encourage </a:t>
            </a:r>
            <a:r>
              <a:rPr lang="en-US" sz="3200" dirty="0" err="1" smtClean="0"/>
              <a:t>st’s</a:t>
            </a:r>
            <a:r>
              <a:rPr lang="en-US" sz="3200" dirty="0" smtClean="0"/>
              <a:t> to go on learning English at the next level;</a:t>
            </a:r>
          </a:p>
          <a:p>
            <a:r>
              <a:rPr lang="en-US" sz="3200" dirty="0" smtClean="0"/>
              <a:t>-	to lay the foundations for future study in terms to basic structures, lexis, language functions and basic study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5583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655" y="693683"/>
            <a:ext cx="11824138" cy="489364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Plan:</a:t>
            </a:r>
          </a:p>
          <a:p>
            <a:r>
              <a:rPr lang="en-US" sz="2400" dirty="0"/>
              <a:t>1.Vocabulary activity.</a:t>
            </a:r>
          </a:p>
          <a:p>
            <a:r>
              <a:rPr lang="en-US" sz="2400" dirty="0"/>
              <a:t>2.Discussing of the topic «Shops and Shopping. Subjunctive 2.» Grammar revision</a:t>
            </a:r>
          </a:p>
          <a:p>
            <a:r>
              <a:rPr lang="en-US" sz="2400" dirty="0"/>
              <a:t>3.Listening, reading, writing, speaking.</a:t>
            </a:r>
          </a:p>
          <a:p>
            <a:r>
              <a:rPr lang="en-US" sz="2400" dirty="0"/>
              <a:t>4.Grammar activity.</a:t>
            </a:r>
          </a:p>
          <a:p>
            <a:r>
              <a:rPr lang="en-US" sz="2400" dirty="0"/>
              <a:t>5.Communicative activities :</a:t>
            </a:r>
          </a:p>
          <a:p>
            <a:r>
              <a:rPr lang="en-US" sz="2400" dirty="0"/>
              <a:t>    Task 1. Give the English equivalents the following words and word combinations.</a:t>
            </a:r>
          </a:p>
          <a:p>
            <a:r>
              <a:rPr lang="en-US" sz="2400" dirty="0"/>
              <a:t>     Task 2. Answer the questions to the text.</a:t>
            </a:r>
          </a:p>
          <a:p>
            <a:r>
              <a:rPr lang="en-US" sz="2400" dirty="0"/>
              <a:t>     Task 3. Fill in the blanks with the necessary words from the active vocabulary. </a:t>
            </a:r>
          </a:p>
          <a:p>
            <a:r>
              <a:rPr lang="en-US" sz="2400" dirty="0"/>
              <a:t>     Task 4. Complete the following sentences.</a:t>
            </a:r>
          </a:p>
          <a:p>
            <a:r>
              <a:rPr lang="en-US" sz="2400" dirty="0"/>
              <a:t>     Task 5. Put in the right order. The underlined word is the beginning of the sentence.</a:t>
            </a:r>
          </a:p>
          <a:p>
            <a:r>
              <a:rPr lang="en-US" sz="2400" dirty="0"/>
              <a:t>     Task 6. Translate the following sentences into English.</a:t>
            </a:r>
          </a:p>
          <a:p>
            <a:r>
              <a:rPr lang="en-US" sz="2400" dirty="0"/>
              <a:t>Home task: Reading an additional text on the topic </a:t>
            </a:r>
          </a:p>
        </p:txBody>
      </p:sp>
    </p:spTree>
    <p:extLst>
      <p:ext uri="{BB962C8B-B14F-4D97-AF65-F5344CB8AC3E}">
        <p14:creationId xmlns:p14="http://schemas.microsoft.com/office/powerpoint/2010/main" val="14460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482" y="461970"/>
            <a:ext cx="11713779" cy="563231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References:</a:t>
            </a:r>
          </a:p>
          <a:p>
            <a:r>
              <a:rPr lang="en-US" sz="2400" dirty="0" smtClean="0"/>
              <a:t>1.</a:t>
            </a:r>
            <a:r>
              <a:rPr lang="uk-UA" sz="2400" dirty="0" smtClean="0"/>
              <a:t>Кравець Р.А. Лінгвокраїнознавчі аспекти викладання граматики англійської мови в аграрному ВНЗ: методичні рекомендації / Р.А. Кравець. – Вінниця : ВНАУ, 2017. – 62 с.</a:t>
            </a:r>
          </a:p>
          <a:p>
            <a:r>
              <a:rPr lang="uk-UA" sz="2400" dirty="0" smtClean="0"/>
              <a:t>2.Ковальова К. В. Волошина О.В Англійська мова: Методичні вказівки для практичних занять та самостійної роботи студентів денної та заочної форм навчання з іноземної мови спеціальності 075 «Маркетинг», 073 «Менеджмент», галузі знань 07 «Управління та адміністрування» – Вінниця, 2020. – 100 с.</a:t>
            </a:r>
          </a:p>
          <a:p>
            <a:r>
              <a:rPr lang="uk-UA" sz="2400" dirty="0" smtClean="0"/>
              <a:t>3.</a:t>
            </a:r>
            <a:r>
              <a:rPr lang="en-US" sz="2400" dirty="0" smtClean="0"/>
              <a:t>Modern English-Ukrainian Dictionary: Over 160,000 Words and Expressions / </a:t>
            </a:r>
            <a:r>
              <a:rPr lang="en-US" sz="2400" dirty="0" err="1" smtClean="0"/>
              <a:t>Mykola</a:t>
            </a:r>
            <a:r>
              <a:rPr lang="en-US" sz="2400" dirty="0" smtClean="0"/>
              <a:t> </a:t>
            </a:r>
            <a:r>
              <a:rPr lang="en-US" sz="2400" dirty="0" err="1" smtClean="0"/>
              <a:t>Ivanovych</a:t>
            </a:r>
            <a:r>
              <a:rPr lang="en-US" sz="2400" dirty="0" smtClean="0"/>
              <a:t> </a:t>
            </a:r>
            <a:r>
              <a:rPr lang="en-US" sz="2400" dirty="0" err="1" smtClean="0"/>
              <a:t>Balla</a:t>
            </a:r>
            <a:r>
              <a:rPr lang="en-US" sz="2400" dirty="0" smtClean="0"/>
              <a:t>. – Kyiv: </a:t>
            </a:r>
            <a:r>
              <a:rPr lang="en-US" sz="2400" dirty="0" err="1" smtClean="0"/>
              <a:t>Chumatskiy</a:t>
            </a:r>
            <a:r>
              <a:rPr lang="en-US" sz="2400" dirty="0" smtClean="0"/>
              <a:t> </a:t>
            </a:r>
            <a:r>
              <a:rPr lang="en-US" sz="2400" dirty="0" err="1" smtClean="0"/>
              <a:t>Shliakh</a:t>
            </a:r>
            <a:r>
              <a:rPr lang="en-US" sz="2400" dirty="0" smtClean="0"/>
              <a:t> pub., 2007. – 668 p.</a:t>
            </a:r>
          </a:p>
          <a:p>
            <a:r>
              <a:rPr lang="en-US" sz="2400" dirty="0" smtClean="0"/>
              <a:t>4.The Oxford Dictionary of Business World. (2020) //</a:t>
            </a:r>
            <a:r>
              <a:rPr lang="en-US" sz="2400" dirty="0" err="1" smtClean="0"/>
              <a:t>Gen.Editors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Alan Isaacs, </a:t>
            </a:r>
            <a:r>
              <a:rPr lang="en-US" sz="2400" dirty="0" err="1" smtClean="0"/>
              <a:t>Ms</a:t>
            </a:r>
            <a:r>
              <a:rPr lang="en-US" sz="2400" dirty="0" smtClean="0"/>
              <a:t> Elizabeth Martin. Oxford: Oxford University Press</a:t>
            </a:r>
          </a:p>
          <a:p>
            <a:r>
              <a:rPr lang="en-US" sz="2400" dirty="0" smtClean="0"/>
              <a:t>5.</a:t>
            </a:r>
            <a:r>
              <a:rPr lang="uk-UA" sz="2400" dirty="0" smtClean="0"/>
              <a:t>Верба Л.Г., Верба Г.В. Граматика сучасної англійської мови. Довідник: Мова </a:t>
            </a:r>
            <a:r>
              <a:rPr lang="uk-UA" sz="2400" dirty="0" err="1" smtClean="0"/>
              <a:t>англ</a:t>
            </a:r>
            <a:r>
              <a:rPr lang="uk-UA" sz="2400" dirty="0" smtClean="0"/>
              <a:t>., </a:t>
            </a:r>
            <a:r>
              <a:rPr lang="uk-UA" sz="2400" dirty="0" err="1" smtClean="0"/>
              <a:t>укр</a:t>
            </a:r>
            <a:r>
              <a:rPr lang="uk-UA" sz="2400" dirty="0" smtClean="0"/>
              <a:t>. Київ: ТОВ «ВП Логос-М», 2020.</a:t>
            </a:r>
          </a:p>
          <a:p>
            <a:r>
              <a:rPr lang="uk-UA" sz="2400" dirty="0" smtClean="0"/>
              <a:t>6.Голіцинський Ю. Граматика. Збірник вправ. Київ: </a:t>
            </a:r>
            <a:r>
              <a:rPr lang="uk-UA" sz="2400" dirty="0" err="1" smtClean="0"/>
              <a:t>Інкос</a:t>
            </a:r>
            <a:r>
              <a:rPr lang="uk-UA" sz="2400" dirty="0" smtClean="0"/>
              <a:t>, 2020.</a:t>
            </a:r>
          </a:p>
          <a:p>
            <a:r>
              <a:rPr lang="uk-UA" sz="2400" dirty="0" smtClean="0"/>
              <a:t>7.</a:t>
            </a:r>
            <a:r>
              <a:rPr lang="en-US" sz="2400" dirty="0" smtClean="0"/>
              <a:t>Murphy R. English Grammar in Use /Murphy R. – Cambridge University Press, 2021.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89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1040523"/>
            <a:ext cx="11477296" cy="440120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bg1"/>
                </a:solidFill>
              </a:rPr>
              <a:t>Хід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заняття</a:t>
            </a:r>
            <a:r>
              <a:rPr lang="en-US" sz="4000" dirty="0" smtClean="0">
                <a:solidFill>
                  <a:schemeClr val="bg1"/>
                </a:solidFill>
              </a:rPr>
              <a:t> (Procedure)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1) Read the text and translate into Ukrainian in the written form.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2) Learn the new words and word combinations.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3) Make summery of the text in English.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4) Make some questions on the text.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028" y="79911"/>
            <a:ext cx="11114689" cy="680186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/>
              <a:t>HELEN SMITH GOES SHOPPING</a:t>
            </a:r>
          </a:p>
          <a:p>
            <a:r>
              <a:rPr lang="en-US" sz="2000" b="1" dirty="0"/>
              <a:t> </a:t>
            </a:r>
            <a:r>
              <a:rPr lang="en-US" dirty="0"/>
              <a:t>When both her children are at home from University for the holidays , Helen Smith often has to go shopping . Mary and Charles eat her out of house and home . Usually Helen does a big shop once every two or three weeks . On these occasions she drives to a supermarket near her home . She takes with her a list of all the things she wants to buy . If John goes with her , he takes calculator to add up the price as they go along and to work out the most economical buy . At the entrance to the supermarket , Helen collects a trolley . She then walks up and down the aisles picking out the items she wants . If Charles is helping , she usually ends up with things she doesn't want as well . When all the aisles have been covered , Helen goes to the checkout and waits in the queue until it's her turn to pay . Then she packs up her car with the goods she's bought and drives home . Helen does not often buy fruit and vegetables in the supermarket , because they are cheaper at the market . Every Friday lunchtime she meets John there and together they buy </a:t>
            </a:r>
            <a:r>
              <a:rPr lang="en-US" dirty="0" err="1"/>
              <a:t>nough</a:t>
            </a:r>
            <a:r>
              <a:rPr lang="en-US" dirty="0"/>
              <a:t> fruit and vegetables to last them the week . When the children are at home , Helen will often have to stock up at a local greengrocer's or small supermarket , which are within easy reach of her home . If Helen wants to buy something other than food , she goes into the city </a:t>
            </a:r>
            <a:r>
              <a:rPr lang="en-US" dirty="0" err="1"/>
              <a:t>centre</a:t>
            </a:r>
            <a:r>
              <a:rPr lang="en-US" dirty="0"/>
              <a:t> . Often she will take an afternoon off from her work and browse around the shops . If there's a sale on she may find a good bargain on a skirt or jacket . Helen buys most of her clothes when she is s for her cousin's wedding last year , it is impossible to find the right thing . Helen is not as g looking for anything in particular . Whenever she needs something , for example , a new </a:t>
            </a:r>
            <a:r>
              <a:rPr lang="en-US" dirty="0" err="1"/>
              <a:t>ou</a:t>
            </a:r>
            <a:r>
              <a:rPr lang="en-US" dirty="0"/>
              <a:t> as Mary in that . She cannot find any old outfit at a jumble sale and make something a delights her family and friends by giving them just the right thing . She picks things up when out of it . However , she is good at buying presents for people . At birthdays and </a:t>
            </a:r>
            <a:r>
              <a:rPr lang="en-US" dirty="0" err="1"/>
              <a:t>Christma</a:t>
            </a:r>
            <a:r>
              <a:rPr lang="en-US" dirty="0"/>
              <a:t> sees them and often visits Stratford . This is the town where Shakespeare was born . It is not f from </a:t>
            </a:r>
            <a:r>
              <a:rPr lang="en-US" dirty="0" err="1"/>
              <a:t>Wgham</a:t>
            </a:r>
            <a:r>
              <a:rPr lang="en-US" dirty="0"/>
              <a:t> and is a tourist </a:t>
            </a:r>
            <a:r>
              <a:rPr lang="en-US" dirty="0" err="1"/>
              <a:t>centre</a:t>
            </a:r>
            <a:r>
              <a:rPr lang="en-US" dirty="0"/>
              <a:t> , so it has many gift shops . for housework . She cleans the house twice a week . One time is a thorough going - over . The other time is just a quick flick . When Mary and Charles are at home , they help a lot . Charles will son all this shopping and with her translating work , it is surprising that Helen haste the washing out and put it in the machine . Mary will do the ironing . Having children at home may mean buying more food , but it also means more help around the house .</a:t>
            </a:r>
          </a:p>
        </p:txBody>
      </p:sp>
    </p:spTree>
    <p:extLst>
      <p:ext uri="{BB962C8B-B14F-4D97-AF65-F5344CB8AC3E}">
        <p14:creationId xmlns:p14="http://schemas.microsoft.com/office/powerpoint/2010/main" val="130662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120" y="151120"/>
            <a:ext cx="11003280" cy="532453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u="sng" dirty="0"/>
              <a:t>5) Put the verb into the correct form.</a:t>
            </a:r>
          </a:p>
          <a:p>
            <a:r>
              <a:rPr lang="en-US" sz="2000" dirty="0"/>
              <a:t>1 If I knew (I / know) his number, I would phone him.</a:t>
            </a:r>
          </a:p>
          <a:p>
            <a:r>
              <a:rPr lang="en-US" sz="2000" dirty="0"/>
              <a:t>2  I wouldn’t buy (I / not / buy) that coat if I were you.</a:t>
            </a:r>
          </a:p>
          <a:p>
            <a:r>
              <a:rPr lang="en-US" sz="2000" dirty="0"/>
              <a:t>3                                                (I / help) you if I could, but I’m afraid I can’t.</a:t>
            </a:r>
          </a:p>
          <a:p>
            <a:r>
              <a:rPr lang="en-US" sz="2000" dirty="0"/>
              <a:t>4 This soup isn’t very nice.                                (it / taste) better if it wasn’t so salty.</a:t>
            </a:r>
          </a:p>
          <a:p>
            <a:r>
              <a:rPr lang="en-US" sz="2000" dirty="0"/>
              <a:t>5 We live in a city and don’t need a car, but we would need one if                              (we / live) in the country.</a:t>
            </a:r>
          </a:p>
          <a:p>
            <a:r>
              <a:rPr lang="en-US" sz="2000" dirty="0"/>
              <a:t>6 If we had the choice,	                               (we / live) in the country.</a:t>
            </a:r>
          </a:p>
          <a:p>
            <a:r>
              <a:rPr lang="en-US" sz="2000" dirty="0"/>
              <a:t>7 I’d make a lot of changes if                              (I / be) the manager of the company.</a:t>
            </a:r>
          </a:p>
          <a:p>
            <a:r>
              <a:rPr lang="en-US" sz="2000" dirty="0"/>
              <a:t>8 I wouldn’t call someone in the middle of the night if                    (it / not / be) important.</a:t>
            </a:r>
          </a:p>
          <a:p>
            <a:r>
              <a:rPr lang="en-US" sz="2000" dirty="0"/>
              <a:t>9 If I were you,                        (I / not / wait).                       (I / go) now.</a:t>
            </a:r>
          </a:p>
          <a:p>
            <a:r>
              <a:rPr lang="en-US" sz="2000" dirty="0"/>
              <a:t>10 You’re always tired because you go to bed so late. If                             (you / not / go) to bed so late every night,                                      (you / not / be) tired all the time.</a:t>
            </a:r>
          </a:p>
          <a:p>
            <a:r>
              <a:rPr lang="en-US" sz="2000" dirty="0"/>
              <a:t>11 I think there are too many cars. If                               (there / not / be) so many cars,</a:t>
            </a:r>
          </a:p>
          <a:p>
            <a:r>
              <a:rPr lang="en-US" sz="2000" dirty="0"/>
              <a:t> 	 (there / not / be) so much pollution.</a:t>
            </a:r>
          </a:p>
          <a:p>
            <a:r>
              <a:rPr lang="en-US" sz="2000" dirty="0"/>
              <a:t>12 We all need jobs and money, but what	(you / do) if</a:t>
            </a:r>
          </a:p>
          <a:p>
            <a:r>
              <a:rPr lang="en-US" sz="2000" dirty="0"/>
              <a:t> 	 (you / not / have) to work?</a:t>
            </a:r>
          </a:p>
        </p:txBody>
      </p:sp>
    </p:spTree>
    <p:extLst>
      <p:ext uri="{BB962C8B-B14F-4D97-AF65-F5344CB8AC3E}">
        <p14:creationId xmlns:p14="http://schemas.microsoft.com/office/powerpoint/2010/main" val="244213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60" y="441960"/>
            <a:ext cx="11628120" cy="600164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200" b="1" u="sng" dirty="0"/>
              <a:t>6) Write a sentence with if … for each situation.</a:t>
            </a:r>
          </a:p>
          <a:p>
            <a:r>
              <a:rPr lang="en-US" sz="3200" dirty="0"/>
              <a:t>1 We don’t see you very often because you live so far away.</a:t>
            </a:r>
          </a:p>
          <a:p>
            <a:r>
              <a:rPr lang="en-US" sz="3200" dirty="0"/>
              <a:t> If you didn’t live so far away, we’d see you more often.</a:t>
            </a:r>
          </a:p>
          <a:p>
            <a:r>
              <a:rPr lang="en-US" sz="3200" dirty="0"/>
              <a:t>2 I like these shoes but they’re too expensive, so I’m not going to buy them.</a:t>
            </a:r>
          </a:p>
          <a:p>
            <a:r>
              <a:rPr lang="en-US" sz="3200" dirty="0"/>
              <a:t>I	them if	so            .</a:t>
            </a:r>
          </a:p>
          <a:p>
            <a:r>
              <a:rPr lang="en-US" sz="3200" dirty="0"/>
              <a:t>3 We’d like to go on holiday, but we can’t afford it.</a:t>
            </a:r>
          </a:p>
          <a:p>
            <a:r>
              <a:rPr lang="en-US" sz="3200" dirty="0"/>
              <a:t>We	if                         .</a:t>
            </a:r>
          </a:p>
          <a:p>
            <a:r>
              <a:rPr lang="en-US" sz="3200" dirty="0"/>
              <a:t>4 It would be nice to have lunch outside but it’s raining, so we can’t.</a:t>
            </a:r>
          </a:p>
          <a:p>
            <a:r>
              <a:rPr lang="en-US" sz="3200" dirty="0"/>
              <a:t>We                                                                                 .</a:t>
            </a:r>
          </a:p>
          <a:p>
            <a:r>
              <a:rPr lang="en-US" sz="3200" dirty="0"/>
              <a:t>5 I don’t want his advice, and that’s why I’m not going to ask for it.</a:t>
            </a:r>
          </a:p>
          <a:p>
            <a:r>
              <a:rPr lang="en-US" sz="3200" dirty="0"/>
              <a:t>If                                                                                   .</a:t>
            </a:r>
          </a:p>
        </p:txBody>
      </p:sp>
    </p:spTree>
    <p:extLst>
      <p:ext uri="{BB962C8B-B14F-4D97-AF65-F5344CB8AC3E}">
        <p14:creationId xmlns:p14="http://schemas.microsoft.com/office/powerpoint/2010/main" val="2338566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</TotalTime>
  <Words>1378</Words>
  <Application>Microsoft Office PowerPoint</Application>
  <PresentationFormat>Произвольный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2023-07-12T10:27:08Z</dcterms:created>
  <dcterms:modified xsi:type="dcterms:W3CDTF">2023-07-12T18:51:09Z</dcterms:modified>
</cp:coreProperties>
</file>