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9" r:id="rId9"/>
    <p:sldId id="270" r:id="rId10"/>
    <p:sldId id="263" r:id="rId11"/>
    <p:sldId id="264" r:id="rId12"/>
    <p:sldId id="265" r:id="rId13"/>
    <p:sldId id="266" r:id="rId14"/>
    <p:sldId id="268"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3" d="100"/>
          <a:sy n="63" d="100"/>
        </p:scale>
        <p:origin x="-12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smtClean="0"/>
              <a:t>4</a:t>
            </a:r>
            <a:r>
              <a:rPr lang="ru-RU" sz="400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9120" y="364480"/>
            <a:ext cx="11003280" cy="612475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u="sng" dirty="0"/>
              <a:t>5) Complete the sentences. Choose from these verbs (in the correct form): answer apply forget interrupt listen live</a:t>
            </a:r>
          </a:p>
          <a:p>
            <a:r>
              <a:rPr lang="en-US" sz="2800" dirty="0"/>
              <a:t>1 He tried to avoid	 answering	my question.</a:t>
            </a:r>
          </a:p>
          <a:p>
            <a:r>
              <a:rPr lang="en-US" sz="2800" dirty="0"/>
              <a:t>2 I’m trying to concentrate. Please stop	so much noise!</a:t>
            </a:r>
          </a:p>
          <a:p>
            <a:r>
              <a:rPr lang="en-US" sz="2800" dirty="0"/>
              <a:t>3 I enjoy		to music.</a:t>
            </a:r>
          </a:p>
          <a:p>
            <a:r>
              <a:rPr lang="en-US" sz="2800" dirty="0"/>
              <a:t>4 I considered		for the job, but in the end I decided against it.</a:t>
            </a:r>
          </a:p>
          <a:p>
            <a:r>
              <a:rPr lang="en-US" sz="2800" dirty="0"/>
              <a:t>5 Have you finished		the newspaper yet?</a:t>
            </a:r>
          </a:p>
          <a:p>
            <a:r>
              <a:rPr lang="en-US" sz="2800" dirty="0"/>
              <a:t>6 We need to change our routine. We can’t go on	like this.</a:t>
            </a:r>
          </a:p>
          <a:p>
            <a:r>
              <a:rPr lang="en-US" sz="2800" dirty="0"/>
              <a:t>7 It’s better to avoid	during the rush hour.</a:t>
            </a:r>
          </a:p>
          <a:p>
            <a:r>
              <a:rPr lang="en-US" sz="2800" dirty="0"/>
              <a:t>8 My memory is getting worse. I keep	things.</a:t>
            </a:r>
          </a:p>
          <a:p>
            <a:r>
              <a:rPr lang="en-US" sz="2800" dirty="0"/>
              <a:t>9 I’ve put off		this bill so many times. I really must do it today.</a:t>
            </a:r>
          </a:p>
          <a:p>
            <a:r>
              <a:rPr lang="en-US" sz="2800" dirty="0"/>
              <a:t>10 I’ve given up		to learn Japanese. I was making no progress.</a:t>
            </a:r>
          </a:p>
          <a:p>
            <a:r>
              <a:rPr lang="en-US" sz="2800" dirty="0"/>
              <a:t>11 If you gamble, you risk	your money.</a:t>
            </a:r>
          </a:p>
          <a:p>
            <a:r>
              <a:rPr lang="en-US" sz="2800" dirty="0"/>
              <a:t>12 Would you mind not	me all the time? Let me speak!</a:t>
            </a:r>
          </a:p>
        </p:txBody>
      </p:sp>
    </p:spTree>
    <p:extLst>
      <p:ext uri="{BB962C8B-B14F-4D97-AF65-F5344CB8AC3E}">
        <p14:creationId xmlns:p14="http://schemas.microsoft.com/office/powerpoint/2010/main" val="2442132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182880"/>
            <a:ext cx="1162812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6) Put the words in the right order.</a:t>
            </a:r>
          </a:p>
          <a:p>
            <a:r>
              <a:rPr lang="en-US" sz="3200" dirty="0"/>
              <a:t>1 Did she really say that? I (that / remember / her / saying / don’t).</a:t>
            </a:r>
          </a:p>
          <a:p>
            <a:r>
              <a:rPr lang="en-US" sz="3200" dirty="0"/>
              <a:t>I don’t remember her saying that                                                              .</a:t>
            </a:r>
          </a:p>
          <a:p>
            <a:r>
              <a:rPr lang="en-US" sz="3200" dirty="0"/>
              <a:t>2 It’s OK if you want to drive my car. I (driving / don’t / it / you / mind).</a:t>
            </a:r>
          </a:p>
          <a:p>
            <a:r>
              <a:rPr lang="en-US" sz="3200" dirty="0"/>
              <a:t>I                                                                                    .</a:t>
            </a:r>
          </a:p>
          <a:p>
            <a:r>
              <a:rPr lang="en-US" sz="3200" dirty="0"/>
              <a:t>3 What a stupid thing to do! Can (imagine / so stupid / being / you / anybody)?</a:t>
            </a:r>
          </a:p>
          <a:p>
            <a:r>
              <a:rPr lang="en-US" sz="3200" dirty="0"/>
              <a:t>Can                                                                                 .</a:t>
            </a:r>
          </a:p>
          <a:p>
            <a:r>
              <a:rPr lang="en-US" sz="3200" dirty="0"/>
              <a:t>4 We can’t control the weather. We (raining / stop / it / can’t).</a:t>
            </a:r>
          </a:p>
          <a:p>
            <a:r>
              <a:rPr lang="en-US" sz="3200" dirty="0"/>
              <a:t>We                                                                                 .</a:t>
            </a:r>
          </a:p>
          <a:p>
            <a:r>
              <a:rPr lang="en-US" sz="3200" dirty="0"/>
              <a:t>5 I’ll be as quick as I can. I (waiting / want / keep / you / don’t / to).</a:t>
            </a:r>
          </a:p>
          <a:p>
            <a:r>
              <a:rPr lang="en-US" sz="3200" dirty="0"/>
              <a:t>I                                                                                    .</a:t>
            </a:r>
          </a:p>
        </p:txBody>
      </p:sp>
    </p:spTree>
    <p:extLst>
      <p:ext uri="{BB962C8B-B14F-4D97-AF65-F5344CB8AC3E}">
        <p14:creationId xmlns:p14="http://schemas.microsoft.com/office/powerpoint/2010/main" val="2338566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7) Use your own ideas to complete these sentences. Use -</a:t>
            </a:r>
            <a:r>
              <a:rPr lang="en-US" sz="3200" b="1" u="sng" dirty="0" err="1"/>
              <a:t>ing</a:t>
            </a:r>
            <a:r>
              <a:rPr lang="en-US" sz="3200" b="1" u="sng" dirty="0"/>
              <a:t>.</a:t>
            </a:r>
          </a:p>
          <a:p>
            <a:r>
              <a:rPr lang="en-US" sz="3200" dirty="0"/>
              <a:t>1 She’s a very interesting person. I always enjoy talking to her                                    .</a:t>
            </a:r>
          </a:p>
          <a:p>
            <a:r>
              <a:rPr lang="en-US" sz="3200" dirty="0"/>
              <a:t>2 I’m not feeling very well. I don’t fancy                                                         .</a:t>
            </a:r>
          </a:p>
          <a:p>
            <a:r>
              <a:rPr lang="en-US" sz="3200" dirty="0"/>
              <a:t>3 I’m afraid there aren’t any chairs. I hope you don’t mind                                          .</a:t>
            </a:r>
          </a:p>
          <a:p>
            <a:r>
              <a:rPr lang="en-US" sz="3200" dirty="0"/>
              <a:t>4 It was a beautiful day, so I suggested                                                            .</a:t>
            </a:r>
          </a:p>
          <a:p>
            <a:r>
              <a:rPr lang="en-US" sz="3200" dirty="0"/>
              <a:t>5 The movie was very funny. I couldn’t stop                                                      .</a:t>
            </a:r>
          </a:p>
          <a:p>
            <a:r>
              <a:rPr lang="en-US" sz="3200" dirty="0"/>
              <a:t>6 My car is unreliable. It keeps                                                                  .</a:t>
            </a:r>
          </a:p>
        </p:txBody>
      </p:sp>
    </p:spTree>
    <p:extLst>
      <p:ext uri="{BB962C8B-B14F-4D97-AF65-F5344CB8AC3E}">
        <p14:creationId xmlns:p14="http://schemas.microsoft.com/office/powerpoint/2010/main" val="2136461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403187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u="sng" dirty="0"/>
              <a:t>8) Write sentences about yourself. Do you like these activities? Choose from these verbs: </a:t>
            </a:r>
            <a:r>
              <a:rPr lang="en-US" sz="3200" b="1" dirty="0"/>
              <a:t>like / </a:t>
            </a:r>
            <a:r>
              <a:rPr lang="en-US" sz="3200" b="1" dirty="0" smtClean="0"/>
              <a:t>don’t, love, hate, enjoy, </a:t>
            </a:r>
            <a:r>
              <a:rPr lang="en-US" sz="3200" b="1" dirty="0"/>
              <a:t>don’t mind</a:t>
            </a:r>
          </a:p>
          <a:p>
            <a:r>
              <a:rPr lang="en-US" sz="3200" dirty="0"/>
              <a:t>1 (flying) I don’t like flying.   or I don’t like to fly                     </a:t>
            </a:r>
            <a:r>
              <a:rPr lang="en-US" sz="3200" dirty="0" smtClean="0"/>
              <a:t>.</a:t>
            </a:r>
            <a:endParaRPr lang="en-US" sz="3200" dirty="0"/>
          </a:p>
          <a:p>
            <a:r>
              <a:rPr lang="en-US" sz="3200" dirty="0"/>
              <a:t>2 (playing cards)                               </a:t>
            </a:r>
            <a:r>
              <a:rPr lang="en-US" sz="3200" dirty="0" smtClean="0"/>
              <a:t>.</a:t>
            </a:r>
            <a:endParaRPr lang="en-US" sz="3200" dirty="0"/>
          </a:p>
          <a:p>
            <a:r>
              <a:rPr lang="en-US" sz="3200" dirty="0"/>
              <a:t>3 (being alone)                                  </a:t>
            </a:r>
            <a:r>
              <a:rPr lang="en-US" sz="3200" dirty="0" smtClean="0"/>
              <a:t>.</a:t>
            </a:r>
            <a:endParaRPr lang="en-US" sz="3200" dirty="0"/>
          </a:p>
          <a:p>
            <a:r>
              <a:rPr lang="en-US" sz="3200" dirty="0"/>
              <a:t>4 (going to museums)                              </a:t>
            </a:r>
            <a:r>
              <a:rPr lang="en-US" sz="3200" dirty="0" smtClean="0"/>
              <a:t>.</a:t>
            </a:r>
            <a:endParaRPr lang="en-US" sz="3200" dirty="0"/>
          </a:p>
          <a:p>
            <a:r>
              <a:rPr lang="en-US" sz="3200" dirty="0"/>
              <a:t>5 (cooking)                                             </a:t>
            </a:r>
            <a:r>
              <a:rPr lang="en-US" sz="3200" dirty="0" smtClean="0"/>
              <a:t>.</a:t>
            </a:r>
            <a:endParaRPr lang="en-US" sz="3200" dirty="0"/>
          </a:p>
          <a:p>
            <a:r>
              <a:rPr lang="en-US" sz="3200" dirty="0"/>
              <a:t>6 (getting up early)                           </a:t>
            </a:r>
            <a:r>
              <a:rPr lang="en-US" sz="3200" dirty="0" smtClean="0"/>
              <a:t>.</a:t>
            </a:r>
            <a:endParaRPr lang="en-US" sz="3200" dirty="0"/>
          </a:p>
        </p:txBody>
      </p:sp>
    </p:spTree>
    <p:extLst>
      <p:ext uri="{BB962C8B-B14F-4D97-AF65-F5344CB8AC3E}">
        <p14:creationId xmlns:p14="http://schemas.microsoft.com/office/powerpoint/2010/main" val="3663010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24(2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9389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Poland Agriculture of Ukraine. Verb + -</a:t>
            </a:r>
            <a:r>
              <a:rPr lang="en-US" sz="4000" dirty="0" err="1"/>
              <a:t>ing</a:t>
            </a:r>
            <a:r>
              <a:rPr lang="en-US" sz="4000" dirty="0"/>
              <a:t> (enjoy doing / stop doing etc.) + -</a:t>
            </a:r>
            <a:r>
              <a:rPr lang="en-US" sz="4000" dirty="0" err="1"/>
              <a:t>ing</a:t>
            </a:r>
            <a:r>
              <a:rPr lang="en-US" sz="4000" dirty="0"/>
              <a:t> or to … 3 (like / would like etc.) Grammar revision</a:t>
            </a:r>
          </a:p>
        </p:txBody>
      </p:sp>
    </p:spTree>
    <p:extLst>
      <p:ext uri="{BB962C8B-B14F-4D97-AF65-F5344CB8AC3E}">
        <p14:creationId xmlns:p14="http://schemas.microsoft.com/office/powerpoint/2010/main" val="18927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smtClean="0"/>
              <a:t>Objectives: 	</a:t>
            </a:r>
          </a:p>
          <a:p>
            <a:pPr marL="457200" indent="-457200">
              <a:buFontTx/>
              <a:buChar char="-"/>
            </a:pPr>
            <a:r>
              <a:rPr lang="en-US" sz="3200" dirty="0" smtClean="0"/>
              <a:t>to learn new vocabulary;</a:t>
            </a:r>
            <a:endParaRPr lang="uk-UA" sz="3200" dirty="0" smtClean="0"/>
          </a:p>
          <a:p>
            <a:pPr marL="457200" indent="-457200">
              <a:buFontTx/>
              <a:buChar char="-"/>
            </a:pPr>
            <a:r>
              <a:rPr lang="en-US" sz="3200" dirty="0" smtClean="0"/>
              <a:t>    </a:t>
            </a:r>
            <a:r>
              <a:rPr lang="uk-UA" sz="3200" dirty="0" smtClean="0"/>
              <a:t> </a:t>
            </a:r>
            <a:r>
              <a:rPr lang="en-US" sz="3200" dirty="0" smtClean="0"/>
              <a:t>to practice grammar structures;</a:t>
            </a:r>
          </a:p>
          <a:p>
            <a:r>
              <a:rPr lang="en-US" sz="3200" dirty="0" smtClean="0"/>
              <a:t>-	to enable </a:t>
            </a:r>
            <a:r>
              <a:rPr lang="en-US" sz="3200" dirty="0" err="1" smtClean="0"/>
              <a:t>st’s</a:t>
            </a:r>
            <a:r>
              <a:rPr lang="en-US" sz="3200" dirty="0" smtClean="0"/>
              <a:t> to talk and write on the topic;</a:t>
            </a:r>
          </a:p>
          <a:p>
            <a:r>
              <a:rPr lang="en-US" sz="3200" dirty="0" smtClean="0"/>
              <a:t>-	to </a:t>
            </a:r>
            <a:r>
              <a:rPr lang="en-US" sz="3200" dirty="0" err="1" smtClean="0"/>
              <a:t>instil</a:t>
            </a:r>
            <a:r>
              <a:rPr lang="en-US" sz="3200" dirty="0" smtClean="0"/>
              <a:t> the idea that learning languages is necessary and essential;</a:t>
            </a:r>
          </a:p>
          <a:p>
            <a:r>
              <a:rPr lang="en-US" sz="3200" dirty="0" smtClean="0"/>
              <a:t>-	to encourage </a:t>
            </a:r>
            <a:r>
              <a:rPr lang="en-US" sz="3200" dirty="0" err="1" smtClean="0"/>
              <a:t>st’s</a:t>
            </a:r>
            <a:r>
              <a:rPr lang="en-US" sz="3200" dirty="0" smtClean="0"/>
              <a:t> to go on learning English at the next level;</a:t>
            </a:r>
          </a:p>
          <a:p>
            <a:r>
              <a:rPr lang="en-US" sz="3200" dirty="0" smtClean="0"/>
              <a:t>-	to lay the foundations for future study in terms to basic structures, lexis, language functions and basic study</a:t>
            </a:r>
            <a:endParaRPr lang="en-US" sz="3200" dirty="0"/>
          </a:p>
        </p:txBody>
      </p:sp>
    </p:spTree>
    <p:extLst>
      <p:ext uri="{BB962C8B-B14F-4D97-AF65-F5344CB8AC3E}">
        <p14:creationId xmlns:p14="http://schemas.microsoft.com/office/powerpoint/2010/main" val="285583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«Agriculture of Ukraine. Verb + -</a:t>
            </a:r>
            <a:r>
              <a:rPr lang="en-US" sz="2400" dirty="0" err="1"/>
              <a:t>ing</a:t>
            </a:r>
            <a:r>
              <a:rPr lang="en-US" sz="2400" dirty="0"/>
              <a:t> (enjoy doing / stop doing etc.) + -</a:t>
            </a:r>
            <a:r>
              <a:rPr lang="en-US" sz="2400" dirty="0" err="1"/>
              <a:t>ing</a:t>
            </a:r>
            <a:r>
              <a:rPr lang="en-US" sz="2400" dirty="0"/>
              <a:t> or to … 3 (like / would like etc.)»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 </a:t>
            </a:r>
          </a:p>
        </p:txBody>
      </p:sp>
    </p:spTree>
    <p:extLst>
      <p:ext uri="{BB962C8B-B14F-4D97-AF65-F5344CB8AC3E}">
        <p14:creationId xmlns:p14="http://schemas.microsoft.com/office/powerpoint/2010/main" val="144604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26226"/>
            <a:ext cx="11114689"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b="1" dirty="0"/>
              <a:t>The transformation of agriculture in Ukraine: From collective farms to </a:t>
            </a:r>
            <a:r>
              <a:rPr lang="en-US" b="1" dirty="0" err="1"/>
              <a:t>agroholdings</a:t>
            </a:r>
            <a:endParaRPr lang="en-US" b="1" dirty="0"/>
          </a:p>
          <a:p>
            <a:r>
              <a:rPr lang="en-US" dirty="0"/>
              <a:t>In recent years, Ukraine’s agriculture has been consistently improving and has been the only part of the country’s economy to buck the recession. According to preliminary estimates, in 2013 agricultural production increased by 13.7% - in contrast to a 4.7% decline in the industrial sector. According to official statistics, Ukraine’s industrial production was up 40% in the final months of 2013 when compared to the same period of 2012. This translated into an unexpected gain in fourth-quarter GDP growth (+3.7%) and prevented an annual drop in GDP. Crop production, and particularly the production of grain, hit a record high: in 2013, Ukraine produced 63 million </a:t>
            </a:r>
            <a:r>
              <a:rPr lang="en-US" dirty="0" err="1"/>
              <a:t>tonnes</a:t>
            </a:r>
            <a:r>
              <a:rPr lang="en-US" dirty="0"/>
              <a:t> of grain, outperforming its best ever harvest of 2011 (56.7 million </a:t>
            </a:r>
            <a:r>
              <a:rPr lang="en-US" dirty="0" err="1"/>
              <a:t>tonnes</a:t>
            </a:r>
            <a:r>
              <a:rPr lang="en-US" dirty="0"/>
              <a:t>). The value of Ukraine’s agricultural and food exports increased from US$4.3 billion in 2005 to US$17.9 billion in 2012, and currently accounts for a quarter of Ukraine’s total exports. Economic forecasts suggest that in the current marketing year (July 2013 - June 2014) Ukraine will sell more than 30 million </a:t>
            </a:r>
            <a:r>
              <a:rPr lang="en-US" dirty="0" err="1"/>
              <a:t>tonnes</a:t>
            </a:r>
            <a:r>
              <a:rPr lang="en-US" dirty="0"/>
              <a:t> of grain to foreign markets, making it the world's second biggest grain exporter, after the United States.</a:t>
            </a:r>
          </a:p>
          <a:p>
            <a:r>
              <a:rPr lang="en-US" dirty="0"/>
              <a:t>Ukraine’s government hopes that the growing agricultural production and booming exports will help the country overcome the recession which has been ongoing since mid-2012, and that the sector will become a driving force for sustained economic growth. However, the success of this plan is contingent on several factors: primarily, on the economic situation in Ukraine’s export markets, a better investment climate inside the country, as well as on future government policy, including the completion of an agrarian reform launched over 20 years ago. Despite pressing ahead with land ownership reform, the government has so far been reluctant to permit the free purchase and sale of agricultural land. Consequently, the growth of the agricultural sector has led to a concentration of production within very large agricultural holdings, known locally as </a:t>
            </a:r>
            <a:r>
              <a:rPr lang="en-US" dirty="0" err="1"/>
              <a:t>agroholdings</a:t>
            </a:r>
            <a:r>
              <a:rPr lang="en-US" dirty="0"/>
              <a:t>, </a:t>
            </a:r>
            <a:r>
              <a:rPr lang="en-US" dirty="0" err="1"/>
              <a:t>characterised</a:t>
            </a:r>
            <a:r>
              <a:rPr lang="en-US" dirty="0"/>
              <a:t> by large-scale intensive farming. The top one hundred holdings already control over 30% of all the land (6.7 million hectares) farmed by all agricultural companies operating in Ukraine (about 50,000 of them), corresponding to more than 16% of the total agricultural land in the country. This agricultural model has led to growing socio-economic disparities in Ukraine’s crisis-stricken countryside.</a:t>
            </a:r>
          </a:p>
        </p:txBody>
      </p:sp>
    </p:spTree>
    <p:extLst>
      <p:ext uri="{BB962C8B-B14F-4D97-AF65-F5344CB8AC3E}">
        <p14:creationId xmlns:p14="http://schemas.microsoft.com/office/powerpoint/2010/main" val="13066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4107" y="259080"/>
            <a:ext cx="11114689" cy="55092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b="1" dirty="0"/>
              <a:t>The significance of agriculture to Ukraine’s economy</a:t>
            </a:r>
          </a:p>
          <a:p>
            <a:r>
              <a:rPr lang="en-US" sz="1600" dirty="0"/>
              <a:t>Agriculture accounts for about 8% of Ukraine’s gross domestic product - a rate several times higher than among Europe’s major agricultural producers[1]. Its significance to the economy stems mainly from crop production, which accounted for nearly 67% of all domestic agricultural production in 2012. Despite showing signs of recovery from a severe crisis in the 1990s, animal production in Ukraine remains tied to small farms and is used largely for the personal consumption of the producers.</a:t>
            </a:r>
          </a:p>
          <a:p>
            <a:r>
              <a:rPr lang="en-US" sz="1600" dirty="0"/>
              <a:t>Ukraine has the second largest acreage of farmland in Europe (after Russia) with a total of 41.5 million hectares of agricultural land (about 70% of the total area of the country), of which arable land accounts for over 32 million hectares. Ukraine benefits from a </a:t>
            </a:r>
            <a:r>
              <a:rPr lang="en-US" sz="1600" dirty="0" err="1"/>
              <a:t>favourable</a:t>
            </a:r>
            <a:r>
              <a:rPr lang="en-US" sz="1600" dirty="0"/>
              <a:t> climate and good quality soils, of which about half are the highly fertile </a:t>
            </a:r>
            <a:r>
              <a:rPr lang="en-US" sz="1600" dirty="0" err="1"/>
              <a:t>chernozem</a:t>
            </a:r>
            <a:r>
              <a:rPr lang="en-US" sz="1600" dirty="0"/>
              <a:t> (or black earth). Ukraine is one of Europe’s leading grain producers: it is the continent’s largest producer and exporter of corn, the second largest producer of sunflower seeds and sunflower oil (and the world's largest exporter), as well as being a leading producer and exporter of wheat and barley (see Appendix 1).</a:t>
            </a:r>
          </a:p>
          <a:p>
            <a:r>
              <a:rPr lang="en-US" sz="1600" dirty="0"/>
              <a:t>Between 2005-2012, the export of food and agricultural products[2] increased by 315% (in 2013, Ukraine’s agricultural exports were worth an estimated US$17-18 billion). This makes agriculture Ukraine’s second most important export sector, after the country’s traditional export leader – the steel industry[3]. In the previous marketing year (July 2012 - June 2013), Ukraine exported about 23 million </a:t>
            </a:r>
            <a:r>
              <a:rPr lang="en-US" sz="1600" dirty="0" err="1"/>
              <a:t>tonnes</a:t>
            </a:r>
            <a:r>
              <a:rPr lang="en-US" sz="1600" dirty="0"/>
              <a:t> of grain; in the 2013/2014 marketing year, which started in July, Ukraine is planning to export 30-32 million </a:t>
            </a:r>
            <a:r>
              <a:rPr lang="en-US" sz="1600" dirty="0" err="1"/>
              <a:t>tonnes</a:t>
            </a:r>
            <a:r>
              <a:rPr lang="en-US" sz="1600" dirty="0"/>
              <a:t> of grain, which would break the 1991 record. In August of last year, the US Department of Agriculture estimated that with grain exports of over 30 million </a:t>
            </a:r>
            <a:r>
              <a:rPr lang="en-US" sz="1600" dirty="0" err="1"/>
              <a:t>tonnes</a:t>
            </a:r>
            <a:r>
              <a:rPr lang="en-US" sz="1600" dirty="0"/>
              <a:t>, Ukraine may become the world's second biggest grain exporter in the current marketing year (second only to the United States).</a:t>
            </a:r>
          </a:p>
          <a:p>
            <a:r>
              <a:rPr lang="en-US" sz="1600" dirty="0"/>
              <a:t>This year’s record high production and exports of food and agricultural products have become a driving force behind the “propaganda of success”, which the Kyiv government has actively engaged itself in to divert public opinion from the exceptionally poor overall performance of the Ukrainian economy. In fact, the record-breaking results are obscuring the grave problems that both this sector and the entire Ukrainian countryside have been facing for many </a:t>
            </a:r>
            <a:r>
              <a:rPr lang="en-US" sz="1600" dirty="0" smtClean="0"/>
              <a:t>years.</a:t>
            </a:r>
            <a:endParaRPr lang="en-US" sz="1600" dirty="0"/>
          </a:p>
        </p:txBody>
      </p:sp>
    </p:spTree>
    <p:extLst>
      <p:ext uri="{BB962C8B-B14F-4D97-AF65-F5344CB8AC3E}">
        <p14:creationId xmlns:p14="http://schemas.microsoft.com/office/powerpoint/2010/main" val="203611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6027" y="126226"/>
            <a:ext cx="11114689" cy="61555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1600" dirty="0"/>
              <a:t>From </a:t>
            </a:r>
            <a:r>
              <a:rPr lang="en-US" sz="1600" dirty="0" err="1"/>
              <a:t>kolkhozniks</a:t>
            </a:r>
            <a:r>
              <a:rPr lang="en-US" sz="1600" dirty="0"/>
              <a:t> to farmers...</a:t>
            </a:r>
          </a:p>
          <a:p>
            <a:r>
              <a:rPr lang="en-US" sz="1600" dirty="0"/>
              <a:t>A period of economic growth from 2000 to 2008 (averaging about 7% of GDP per year) and low land lease rates and cheap </a:t>
            </a:r>
            <a:r>
              <a:rPr lang="en-US" sz="1600" dirty="0" err="1"/>
              <a:t>labour</a:t>
            </a:r>
            <a:r>
              <a:rPr lang="en-US" sz="1600" dirty="0"/>
              <a:t> (wages in agriculture are among the lowest in the economy) have improved the business conditions in the sector and the possibility of state support for Ukrainian agriculture. The most significant changes included: the introduction by parliament of the so-called “fixed agricultural tax”[10] in December 1998, VAT rebates, and state subsidies for agricultural production, which mainly benefitted the largest players[11]. The development of large-scale farms, however, was most directly facilitated by the increasingly appealing export opportunities. Since 2005, global markets have seen a systematic increase in the price of food and agricultural products (see Appendix 2); this has translated into higher prices for the main grains produced in Ukraine: wheat, barley and corn. Even after taking into account the interim (although admittedly, painful) price falls (2008-2009 crisis), by 2013 the price of the three main grains mentioned earlier had increased significantly: two-fold for wheat, two and a half times for barley, and three-fold for corn. Importantly, the global increase in grain prices was accompanied by growing demand generated mostly by developing countries[12].</a:t>
            </a:r>
          </a:p>
          <a:p>
            <a:r>
              <a:rPr lang="en-US" sz="1600" dirty="0"/>
              <a:t>Between 1996-2000, Ukraine’s total wheat exports reached 9.3 million </a:t>
            </a:r>
            <a:r>
              <a:rPr lang="en-US" sz="1600" dirty="0" err="1"/>
              <a:t>tonnes</a:t>
            </a:r>
            <a:r>
              <a:rPr lang="en-US" sz="1600" dirty="0"/>
              <a:t> - since 1991, wheat has been the main grain produced in the country. Over the next five years, this figure more than doubled (to 21.3 million </a:t>
            </a:r>
            <a:r>
              <a:rPr lang="en-US" sz="1600" dirty="0" err="1"/>
              <a:t>tonnes</a:t>
            </a:r>
            <a:r>
              <a:rPr lang="en-US" sz="1600" dirty="0"/>
              <a:t>) and between 2006-2010, Ukraine’s wheat exports rose by another 50%, to almost 33 million </a:t>
            </a:r>
            <a:r>
              <a:rPr lang="en-US" sz="1600" dirty="0" err="1"/>
              <a:t>tonnes</a:t>
            </a:r>
            <a:r>
              <a:rPr lang="en-US" sz="1600" dirty="0"/>
              <a:t>[13].</a:t>
            </a:r>
          </a:p>
          <a:p>
            <a:r>
              <a:rPr lang="en-US" sz="1600" dirty="0"/>
              <a:t>Initially, wheat exports from Ukraine were dominated by large global players, such as </a:t>
            </a:r>
            <a:r>
              <a:rPr lang="en-US" sz="1600" dirty="0" err="1"/>
              <a:t>Toepfer</a:t>
            </a:r>
            <a:r>
              <a:rPr lang="en-US" sz="1600" dirty="0"/>
              <a:t>, Cargill, and Serna. Thanks to the cooperation developed between international players and the local intermediaries in the supply chain, Ukraine saw the emergence of local players who gradually invested their profits in production, and began to export their produce themselves. Many of Ukraine’s largest agricultural companies started out as small-scale private farms, established back in the 1990s by the managers of former collective farms. They then quickly increased their size, especially in the last 5-8 years, mainly on the basis of leased agricultural land.</a:t>
            </a:r>
          </a:p>
          <a:p>
            <a:r>
              <a:rPr lang="en-US" sz="1600" dirty="0"/>
              <a:t>The development of private farms - which constitute the majority of all agricultural businesses established after 1991 (around 80%) and which operate an average area of about 100 hectares - began to slow down in the middle of the past decade. The number of such farms fell from 42,400 in 2005 to 40,700 in 2012. However, also this category of agricultural business shifted towards large-scale farming: at present 16.2% of the largest private farms manage 80% of all the land cultivated by this type of agricultural business (a total of about 4.4 million hectares).</a:t>
            </a:r>
          </a:p>
        </p:txBody>
      </p:sp>
    </p:spTree>
    <p:extLst>
      <p:ext uri="{BB962C8B-B14F-4D97-AF65-F5344CB8AC3E}">
        <p14:creationId xmlns:p14="http://schemas.microsoft.com/office/powerpoint/2010/main" val="133370132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39</TotalTime>
  <Words>2172</Words>
  <Application>Microsoft Office PowerPoint</Application>
  <PresentationFormat>Произвольный</PresentationFormat>
  <Paragraphs>95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7</cp:revision>
  <dcterms:created xsi:type="dcterms:W3CDTF">2023-07-12T10:27:08Z</dcterms:created>
  <dcterms:modified xsi:type="dcterms:W3CDTF">2023-07-12T18:48:52Z</dcterms:modified>
</cp:coreProperties>
</file>