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8" r:id="rId13"/>
  </p:sldIdLst>
  <p:sldSz cx="12192000" cy="6858000"/>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AD674"/>
    <a:srgbClr val="9ADF81"/>
    <a:srgbClr val="ACC7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51" d="100"/>
          <a:sy n="51" d="100"/>
        </p:scale>
        <p:origin x="826" y="4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uk-UA"/>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782498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25892491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uk-UA"/>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1466222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1478594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uk-UA"/>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9717711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Дата 4"/>
          <p:cNvSpPr>
            <a:spLocks noGrp="1"/>
          </p:cNvSpPr>
          <p:nvPr>
            <p:ph type="dt" sz="half" idx="10"/>
          </p:nvPr>
        </p:nvSpPr>
        <p:spPr/>
        <p:txBody>
          <a:bodyPr/>
          <a:lstStyle/>
          <a:p>
            <a:fld id="{7DAF3113-D596-4B49-8FAE-458878600028}" type="datetimeFigureOut">
              <a:rPr lang="uk-UA" smtClean="0"/>
              <a:t>12.07.2023</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7839616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uk-UA"/>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7" name="Дата 6"/>
          <p:cNvSpPr>
            <a:spLocks noGrp="1"/>
          </p:cNvSpPr>
          <p:nvPr>
            <p:ph type="dt" sz="half" idx="10"/>
          </p:nvPr>
        </p:nvSpPr>
        <p:spPr/>
        <p:txBody>
          <a:bodyPr/>
          <a:lstStyle/>
          <a:p>
            <a:fld id="{7DAF3113-D596-4B49-8FAE-458878600028}" type="datetimeFigureOut">
              <a:rPr lang="uk-UA" smtClean="0"/>
              <a:t>12.07.2023</a:t>
            </a:fld>
            <a:endParaRPr lang="uk-UA"/>
          </a:p>
        </p:txBody>
      </p:sp>
      <p:sp>
        <p:nvSpPr>
          <p:cNvPr id="8" name="Нижний колонтитул 7"/>
          <p:cNvSpPr>
            <a:spLocks noGrp="1"/>
          </p:cNvSpPr>
          <p:nvPr>
            <p:ph type="ftr" sz="quarter" idx="11"/>
          </p:nvPr>
        </p:nvSpPr>
        <p:spPr/>
        <p:txBody>
          <a:bodyPr/>
          <a:lstStyle/>
          <a:p>
            <a:endParaRPr lang="uk-UA"/>
          </a:p>
        </p:txBody>
      </p:sp>
      <p:sp>
        <p:nvSpPr>
          <p:cNvPr id="9" name="Номер слайда 8"/>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8591395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Дата 2"/>
          <p:cNvSpPr>
            <a:spLocks noGrp="1"/>
          </p:cNvSpPr>
          <p:nvPr>
            <p:ph type="dt" sz="half" idx="10"/>
          </p:nvPr>
        </p:nvSpPr>
        <p:spPr/>
        <p:txBody>
          <a:bodyPr/>
          <a:lstStyle/>
          <a:p>
            <a:fld id="{7DAF3113-D596-4B49-8FAE-458878600028}" type="datetimeFigureOut">
              <a:rPr lang="uk-UA" smtClean="0"/>
              <a:t>12.07.2023</a:t>
            </a:fld>
            <a:endParaRPr lang="uk-UA"/>
          </a:p>
        </p:txBody>
      </p:sp>
      <p:sp>
        <p:nvSpPr>
          <p:cNvPr id="4" name="Нижний колонтитул 3"/>
          <p:cNvSpPr>
            <a:spLocks noGrp="1"/>
          </p:cNvSpPr>
          <p:nvPr>
            <p:ph type="ftr" sz="quarter" idx="11"/>
          </p:nvPr>
        </p:nvSpPr>
        <p:spPr/>
        <p:txBody>
          <a:bodyPr/>
          <a:lstStyle/>
          <a:p>
            <a:endParaRPr lang="uk-UA"/>
          </a:p>
        </p:txBody>
      </p:sp>
      <p:sp>
        <p:nvSpPr>
          <p:cNvPr id="5" name="Номер слайда 4"/>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12342059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DAF3113-D596-4B49-8FAE-458878600028}" type="datetimeFigureOut">
              <a:rPr lang="uk-UA" smtClean="0"/>
              <a:t>12.07.2023</a:t>
            </a:fld>
            <a:endParaRPr lang="uk-UA"/>
          </a:p>
        </p:txBody>
      </p:sp>
      <p:sp>
        <p:nvSpPr>
          <p:cNvPr id="3" name="Нижний колонтитул 2"/>
          <p:cNvSpPr>
            <a:spLocks noGrp="1"/>
          </p:cNvSpPr>
          <p:nvPr>
            <p:ph type="ftr" sz="quarter" idx="11"/>
          </p:nvPr>
        </p:nvSpPr>
        <p:spPr/>
        <p:txBody>
          <a:bodyPr/>
          <a:lstStyle/>
          <a:p>
            <a:endParaRPr lang="uk-UA"/>
          </a:p>
        </p:txBody>
      </p:sp>
      <p:sp>
        <p:nvSpPr>
          <p:cNvPr id="4" name="Номер слайда 3"/>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2419133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uk-UA"/>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DAF3113-D596-4B49-8FAE-458878600028}" type="datetimeFigureOut">
              <a:rPr lang="uk-UA" smtClean="0"/>
              <a:t>12.07.2023</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1538005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uk-UA"/>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uk-UA"/>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DAF3113-D596-4B49-8FAE-458878600028}" type="datetimeFigureOut">
              <a:rPr lang="uk-UA" smtClean="0"/>
              <a:t>12.07.2023</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16632841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9ADF81"/>
            </a:gs>
            <a:gs pos="47000">
              <a:srgbClr val="AAD674"/>
            </a:gs>
            <a:gs pos="22000">
              <a:srgbClr val="AAD674"/>
            </a:gs>
            <a:gs pos="74000">
              <a:srgbClr val="AAD674"/>
            </a:gs>
            <a:gs pos="81000">
              <a:srgbClr val="9ADF81"/>
            </a:gs>
            <a:gs pos="100000">
              <a:srgbClr val="9ADF81"/>
            </a:gs>
          </a:gsLst>
          <a:lin ang="5400000" scaled="1"/>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uk-UA"/>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uk-UA"/>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B042CAB-24DE-43C6-A9C5-D5130FDE2093}" type="slidenum">
              <a:rPr lang="uk-UA" smtClean="0"/>
              <a:t>‹#›</a:t>
            </a:fld>
            <a:endParaRPr lang="uk-UA"/>
          </a:p>
        </p:txBody>
      </p:sp>
    </p:spTree>
    <p:extLst>
      <p:ext uri="{BB962C8B-B14F-4D97-AF65-F5344CB8AC3E}">
        <p14:creationId xmlns:p14="http://schemas.microsoft.com/office/powerpoint/2010/main" val="2979680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98120" y="447378"/>
            <a:ext cx="11811000" cy="563231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ru-RU" sz="4000" dirty="0" err="1" smtClean="0"/>
              <a:t>Презентац</a:t>
            </a:r>
            <a:r>
              <a:rPr lang="uk-UA" sz="4000" dirty="0" err="1" smtClean="0"/>
              <a:t>ія</a:t>
            </a:r>
            <a:r>
              <a:rPr lang="uk-UA" sz="4000" dirty="0" smtClean="0"/>
              <a:t> </a:t>
            </a:r>
            <a:r>
              <a:rPr lang="ru-RU" sz="4000" dirty="0" err="1" smtClean="0"/>
              <a:t>практичних</a:t>
            </a:r>
            <a:r>
              <a:rPr lang="ru-RU" sz="4000" dirty="0" smtClean="0"/>
              <a:t> занять з </a:t>
            </a:r>
            <a:r>
              <a:rPr lang="ru-RU" sz="4000" dirty="0" err="1" smtClean="0"/>
              <a:t>дисципліни«Іноземна</a:t>
            </a:r>
            <a:r>
              <a:rPr lang="ru-RU" sz="4000" dirty="0" smtClean="0"/>
              <a:t> </a:t>
            </a:r>
            <a:r>
              <a:rPr lang="ru-RU" sz="4000" dirty="0" err="1" smtClean="0"/>
              <a:t>мова</a:t>
            </a:r>
            <a:r>
              <a:rPr lang="ru-RU" sz="4000" dirty="0" smtClean="0"/>
              <a:t>»</a:t>
            </a:r>
          </a:p>
          <a:p>
            <a:pPr algn="ctr"/>
            <a:r>
              <a:rPr lang="ru-RU" sz="4000" dirty="0" smtClean="0"/>
              <a:t> з </a:t>
            </a:r>
            <a:r>
              <a:rPr lang="ru-RU" sz="4000" dirty="0" err="1" smtClean="0"/>
              <a:t>галузі</a:t>
            </a:r>
            <a:r>
              <a:rPr lang="ru-RU" sz="4000" dirty="0" smtClean="0"/>
              <a:t> </a:t>
            </a:r>
            <a:r>
              <a:rPr lang="ru-RU" sz="4000" dirty="0" err="1" smtClean="0"/>
              <a:t>знань</a:t>
            </a:r>
            <a:r>
              <a:rPr lang="ru-RU" sz="4000" dirty="0" smtClean="0"/>
              <a:t> 08 «Право»</a:t>
            </a:r>
          </a:p>
          <a:p>
            <a:pPr algn="ctr"/>
            <a:r>
              <a:rPr lang="ru-RU" sz="4000" dirty="0" err="1" smtClean="0"/>
              <a:t>спеціальності</a:t>
            </a:r>
            <a:r>
              <a:rPr lang="ru-RU" sz="4000" dirty="0" smtClean="0"/>
              <a:t> : 081 Право.</a:t>
            </a:r>
          </a:p>
          <a:p>
            <a:pPr algn="ctr"/>
            <a:r>
              <a:rPr lang="ru-RU" sz="4000" dirty="0" smtClean="0"/>
              <a:t>    </a:t>
            </a:r>
          </a:p>
          <a:p>
            <a:pPr algn="ctr"/>
            <a:r>
              <a:rPr lang="ru-RU" sz="4000" dirty="0" smtClean="0"/>
              <a:t>Семестр 1,2 (56 годин)</a:t>
            </a:r>
          </a:p>
          <a:p>
            <a:pPr algn="ctr"/>
            <a:endParaRPr lang="ru-RU" sz="4000" dirty="0" smtClean="0"/>
          </a:p>
          <a:p>
            <a:pPr algn="ctr"/>
            <a:endParaRPr lang="ru-RU" sz="4000" dirty="0" smtClean="0"/>
          </a:p>
          <a:p>
            <a:pPr algn="ctr"/>
            <a:r>
              <a:rPr lang="ru-RU" sz="4000" dirty="0" err="1" smtClean="0"/>
              <a:t>Атестація</a:t>
            </a:r>
            <a:r>
              <a:rPr lang="ru-RU" sz="4000" dirty="0" smtClean="0"/>
              <a:t> 1 (14 год.)</a:t>
            </a:r>
            <a:endParaRPr lang="ru-RU" sz="4000" dirty="0"/>
          </a:p>
        </p:txBody>
      </p:sp>
    </p:spTree>
    <p:extLst>
      <p:ext uri="{BB962C8B-B14F-4D97-AF65-F5344CB8AC3E}">
        <p14:creationId xmlns:p14="http://schemas.microsoft.com/office/powerpoint/2010/main" val="75290497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83932" y="582334"/>
            <a:ext cx="11829393" cy="5693866"/>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800" b="1" dirty="0"/>
              <a:t>7) Complete the sentences with a suitable word. Use only one word each time.</a:t>
            </a:r>
          </a:p>
          <a:p>
            <a:r>
              <a:rPr lang="en-US" sz="2800" dirty="0"/>
              <a:t>1	We ran ten </a:t>
            </a:r>
            <a:r>
              <a:rPr lang="en-US" sz="2800" dirty="0" err="1"/>
              <a:t>kilometres</a:t>
            </a:r>
            <a:r>
              <a:rPr lang="en-US" sz="2800" dirty="0"/>
              <a:t> without stopping .</a:t>
            </a:r>
          </a:p>
          <a:p>
            <a:r>
              <a:rPr lang="en-US" sz="2800" dirty="0"/>
              <a:t>2	Dan left the hotel </a:t>
            </a:r>
            <a:r>
              <a:rPr lang="en-US" sz="2800" dirty="0" smtClean="0"/>
              <a:t>without</a:t>
            </a:r>
            <a:r>
              <a:rPr lang="uk-UA" sz="2800" dirty="0" smtClean="0"/>
              <a:t>___</a:t>
            </a:r>
            <a:r>
              <a:rPr lang="en-US" sz="2800" dirty="0" smtClean="0"/>
              <a:t>his </a:t>
            </a:r>
            <a:r>
              <a:rPr lang="en-US" sz="2800" dirty="0"/>
              <a:t>bill.</a:t>
            </a:r>
          </a:p>
          <a:p>
            <a:r>
              <a:rPr lang="en-US" sz="2800" dirty="0"/>
              <a:t>3	It’s a nice morning. How </a:t>
            </a:r>
            <a:r>
              <a:rPr lang="en-US" sz="2800" dirty="0" smtClean="0"/>
              <a:t>about</a:t>
            </a:r>
            <a:r>
              <a:rPr lang="uk-UA" sz="2800" dirty="0" smtClean="0"/>
              <a:t>___</a:t>
            </a:r>
            <a:r>
              <a:rPr lang="en-US" sz="2800" dirty="0" smtClean="0"/>
              <a:t>for </a:t>
            </a:r>
            <a:r>
              <a:rPr lang="en-US" sz="2800" dirty="0"/>
              <a:t>a walk?</a:t>
            </a:r>
          </a:p>
          <a:p>
            <a:r>
              <a:rPr lang="en-US" sz="2800" dirty="0"/>
              <a:t>4	You need to think carefully </a:t>
            </a:r>
            <a:r>
              <a:rPr lang="en-US" sz="2800" dirty="0" smtClean="0"/>
              <a:t>before</a:t>
            </a:r>
            <a:r>
              <a:rPr lang="uk-UA" sz="2800" dirty="0" smtClean="0"/>
              <a:t>___</a:t>
            </a:r>
            <a:r>
              <a:rPr lang="en-US" sz="2800" dirty="0" smtClean="0"/>
              <a:t>an </a:t>
            </a:r>
            <a:r>
              <a:rPr lang="en-US" sz="2800" dirty="0"/>
              <a:t>important decision.</a:t>
            </a:r>
          </a:p>
          <a:p>
            <a:r>
              <a:rPr lang="en-US" sz="2800" dirty="0"/>
              <a:t>5	It was a long trip. We were tired </a:t>
            </a:r>
            <a:r>
              <a:rPr lang="en-US" sz="2800" dirty="0" smtClean="0"/>
              <a:t>after</a:t>
            </a:r>
            <a:r>
              <a:rPr lang="uk-UA" sz="2800" dirty="0" smtClean="0"/>
              <a:t> ___ </a:t>
            </a:r>
            <a:r>
              <a:rPr lang="en-US" sz="2800" dirty="0" smtClean="0"/>
              <a:t>on </a:t>
            </a:r>
            <a:r>
              <a:rPr lang="en-US" sz="2800" dirty="0"/>
              <a:t>a train for 36 hours.</a:t>
            </a:r>
          </a:p>
          <a:p>
            <a:r>
              <a:rPr lang="en-US" sz="2800" dirty="0"/>
              <a:t>6	I’m not looking forward </a:t>
            </a:r>
            <a:r>
              <a:rPr lang="en-US" sz="2800" dirty="0" smtClean="0"/>
              <a:t>to</a:t>
            </a:r>
            <a:r>
              <a:rPr lang="uk-UA" sz="2800" dirty="0" smtClean="0"/>
              <a:t> ___ </a:t>
            </a:r>
            <a:r>
              <a:rPr lang="en-US" sz="2800" dirty="0" smtClean="0"/>
              <a:t>away</a:t>
            </a:r>
            <a:r>
              <a:rPr lang="en-US" sz="2800" dirty="0"/>
              <a:t>. I’d prefer to stay here.</a:t>
            </a:r>
          </a:p>
          <a:p>
            <a:r>
              <a:rPr lang="en-US" sz="2800" dirty="0"/>
              <a:t>7	I was annoyed because the decision was made without </a:t>
            </a:r>
            <a:r>
              <a:rPr lang="en-US" sz="2800" dirty="0" smtClean="0"/>
              <a:t>anybody</a:t>
            </a:r>
            <a:r>
              <a:rPr lang="uk-UA" sz="2800" dirty="0" smtClean="0"/>
              <a:t>___</a:t>
            </a:r>
            <a:r>
              <a:rPr lang="en-US" sz="2800" dirty="0"/>
              <a:t>	me.</a:t>
            </a:r>
          </a:p>
          <a:p>
            <a:r>
              <a:rPr lang="en-US" sz="2800" dirty="0"/>
              <a:t>8	</a:t>
            </a:r>
            <a:r>
              <a:rPr lang="en-US" sz="2800" dirty="0" smtClean="0"/>
              <a:t>After</a:t>
            </a:r>
            <a:r>
              <a:rPr lang="uk-UA" sz="2800" dirty="0" smtClean="0"/>
              <a:t> ___ </a:t>
            </a:r>
            <a:r>
              <a:rPr lang="en-US" sz="2800" dirty="0" smtClean="0"/>
              <a:t>the </a:t>
            </a:r>
            <a:r>
              <a:rPr lang="en-US" sz="2800" dirty="0"/>
              <a:t>same job for ten years, Ellie felt she needed a change.</a:t>
            </a:r>
          </a:p>
          <a:p>
            <a:r>
              <a:rPr lang="en-US" sz="2800" dirty="0"/>
              <a:t>9	We got lost because we went straight on instead </a:t>
            </a:r>
            <a:r>
              <a:rPr lang="en-US" sz="2800" dirty="0" smtClean="0"/>
              <a:t>of</a:t>
            </a:r>
            <a:r>
              <a:rPr lang="uk-UA" sz="2800" dirty="0" smtClean="0"/>
              <a:t> ___</a:t>
            </a:r>
            <a:r>
              <a:rPr lang="en-US" sz="2800" dirty="0"/>
              <a:t>	left.</a:t>
            </a:r>
          </a:p>
          <a:p>
            <a:r>
              <a:rPr lang="en-US" sz="2800" dirty="0"/>
              <a:t>10	I like these pictures you took. You’re good </a:t>
            </a:r>
            <a:r>
              <a:rPr lang="en-US" sz="2800" dirty="0" smtClean="0"/>
              <a:t>at</a:t>
            </a:r>
            <a:r>
              <a:rPr lang="uk-UA" sz="2800" dirty="0" smtClean="0"/>
              <a:t> ___ </a:t>
            </a:r>
            <a:r>
              <a:rPr lang="en-US" sz="2800" dirty="0" smtClean="0"/>
              <a:t>pictures</a:t>
            </a:r>
            <a:r>
              <a:rPr lang="en-US" sz="2800" dirty="0"/>
              <a:t>.</a:t>
            </a:r>
          </a:p>
          <a:p>
            <a:r>
              <a:rPr lang="en-US" sz="2800" dirty="0"/>
              <a:t>11	Can you touch your toes </a:t>
            </a:r>
            <a:r>
              <a:rPr lang="en-US" sz="2800" dirty="0" smtClean="0"/>
              <a:t>without</a:t>
            </a:r>
            <a:r>
              <a:rPr lang="uk-UA" sz="2800" dirty="0" smtClean="0"/>
              <a:t> ___ </a:t>
            </a:r>
            <a:r>
              <a:rPr lang="en-US" sz="2800" dirty="0" smtClean="0"/>
              <a:t>your </a:t>
            </a:r>
            <a:r>
              <a:rPr lang="en-US" sz="2800" dirty="0"/>
              <a:t>knees?</a:t>
            </a:r>
          </a:p>
          <a:p>
            <a:r>
              <a:rPr lang="en-US" sz="2800" dirty="0"/>
              <a:t>12	We’ve decided to sell our car. Are you interested </a:t>
            </a:r>
            <a:r>
              <a:rPr lang="en-US" sz="2800" dirty="0" smtClean="0"/>
              <a:t>in</a:t>
            </a:r>
            <a:r>
              <a:rPr lang="uk-UA" sz="2800" dirty="0" smtClean="0"/>
              <a:t>___</a:t>
            </a:r>
            <a:r>
              <a:rPr lang="en-US" sz="2800" dirty="0" smtClean="0"/>
              <a:t>it</a:t>
            </a:r>
            <a:r>
              <a:rPr lang="en-US" sz="2800" dirty="0"/>
              <a:t>?</a:t>
            </a:r>
            <a:endParaRPr lang="en-US" sz="2800" dirty="0"/>
          </a:p>
        </p:txBody>
      </p:sp>
    </p:spTree>
    <p:extLst>
      <p:ext uri="{BB962C8B-B14F-4D97-AF65-F5344CB8AC3E}">
        <p14:creationId xmlns:p14="http://schemas.microsoft.com/office/powerpoint/2010/main" val="21364616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90310" y="539646"/>
            <a:ext cx="11506200" cy="5693866"/>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b="1" dirty="0"/>
              <a:t>8) For each situation, write a sentence with I’m (not) looking forward to.</a:t>
            </a:r>
          </a:p>
          <a:p>
            <a:r>
              <a:rPr lang="en-US" sz="2400" dirty="0"/>
              <a:t>1 You are going on holiday next week. How do you feel?</a:t>
            </a:r>
          </a:p>
          <a:p>
            <a:r>
              <a:rPr lang="en-US" sz="2400" dirty="0"/>
              <a:t> I’m looking forward to going on holiday.</a:t>
            </a:r>
          </a:p>
          <a:p>
            <a:r>
              <a:rPr lang="en-US" sz="2400" dirty="0"/>
              <a:t>2 A good friend of yours is coming to visit you soon. It will be good to see her again. How do you feel?</a:t>
            </a:r>
          </a:p>
          <a:p>
            <a:r>
              <a:rPr lang="en-US" sz="2400" dirty="0"/>
              <a:t>I’m </a:t>
            </a:r>
            <a:r>
              <a:rPr lang="uk-UA" sz="2400" dirty="0" smtClean="0"/>
              <a:t>_______</a:t>
            </a:r>
            <a:endParaRPr lang="en-US" sz="2400" dirty="0"/>
          </a:p>
          <a:p>
            <a:r>
              <a:rPr lang="en-US" sz="2400" dirty="0"/>
              <a:t>3 You’re going to the dentist tomorrow. You don’t enjoy visits to the dentist. How do you feel?</a:t>
            </a:r>
          </a:p>
          <a:p>
            <a:r>
              <a:rPr lang="en-US" sz="2400" dirty="0"/>
              <a:t>I’m not </a:t>
            </a:r>
            <a:r>
              <a:rPr lang="uk-UA" sz="2400" dirty="0" smtClean="0"/>
              <a:t>_______</a:t>
            </a:r>
            <a:endParaRPr lang="en-US" sz="2400" dirty="0"/>
          </a:p>
          <a:p>
            <a:r>
              <a:rPr lang="en-US" sz="2400" dirty="0"/>
              <a:t>4 Rachel doesn’t like school, but she’s leaving next summer. How does she feel?</a:t>
            </a:r>
          </a:p>
          <a:p>
            <a:r>
              <a:rPr lang="uk-UA" sz="2400" dirty="0" smtClean="0"/>
              <a:t>_________</a:t>
            </a:r>
            <a:endParaRPr lang="en-US" sz="2400" dirty="0"/>
          </a:p>
          <a:p>
            <a:r>
              <a:rPr lang="en-US" sz="2400" dirty="0"/>
              <a:t>5 Joe and Helen are moving to a new apartment soon. It’s much nicer than where they live now.</a:t>
            </a:r>
          </a:p>
          <a:p>
            <a:r>
              <a:rPr lang="en-US" sz="2400" dirty="0"/>
              <a:t>How do they feel</a:t>
            </a:r>
            <a:r>
              <a:rPr lang="en-US" sz="2400" dirty="0" smtClean="0"/>
              <a:t>?</a:t>
            </a:r>
            <a:r>
              <a:rPr lang="uk-UA" sz="2400" dirty="0" smtClean="0"/>
              <a:t> ________</a:t>
            </a:r>
            <a:endParaRPr lang="en-US" sz="2400" dirty="0"/>
          </a:p>
          <a:p>
            <a:r>
              <a:rPr lang="en-US" sz="2800" b="1" dirty="0"/>
              <a:t> </a:t>
            </a:r>
            <a:endParaRPr lang="en-US" sz="2800" b="1" dirty="0"/>
          </a:p>
        </p:txBody>
      </p:sp>
    </p:spTree>
    <p:extLst>
      <p:ext uri="{BB962C8B-B14F-4D97-AF65-F5344CB8AC3E}">
        <p14:creationId xmlns:p14="http://schemas.microsoft.com/office/powerpoint/2010/main" val="36630107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2"/>
          <a:stretch>
            <a:fillRect/>
          </a:stretch>
        </p:blipFill>
        <p:spPr>
          <a:xfrm>
            <a:off x="2446020" y="529332"/>
            <a:ext cx="7185660" cy="5703035"/>
          </a:xfrm>
          <a:prstGeom prst="rect">
            <a:avLst/>
          </a:prstGeom>
        </p:spPr>
      </p:pic>
    </p:spTree>
    <p:extLst>
      <p:ext uri="{BB962C8B-B14F-4D97-AF65-F5344CB8AC3E}">
        <p14:creationId xmlns:p14="http://schemas.microsoft.com/office/powerpoint/2010/main" val="27660728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647437"/>
            <a:ext cx="12192000" cy="64633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3600" dirty="0" err="1" smtClean="0">
                <a:solidFill>
                  <a:srgbClr val="FF0000"/>
                </a:solidFill>
              </a:rPr>
              <a:t>Практичне</a:t>
            </a:r>
            <a:r>
              <a:rPr lang="en-US" sz="3600" dirty="0" smtClean="0">
                <a:solidFill>
                  <a:srgbClr val="FF0000"/>
                </a:solidFill>
              </a:rPr>
              <a:t> </a:t>
            </a:r>
            <a:r>
              <a:rPr lang="en-US" sz="3600" dirty="0" err="1" smtClean="0">
                <a:solidFill>
                  <a:srgbClr val="FF0000"/>
                </a:solidFill>
              </a:rPr>
              <a:t>заняття</a:t>
            </a:r>
            <a:r>
              <a:rPr lang="en-US" sz="3600" dirty="0" smtClean="0">
                <a:solidFill>
                  <a:srgbClr val="FF0000"/>
                </a:solidFill>
              </a:rPr>
              <a:t> </a:t>
            </a:r>
            <a:r>
              <a:rPr lang="uk-UA" sz="3600" dirty="0" smtClean="0">
                <a:solidFill>
                  <a:srgbClr val="FF0000"/>
                </a:solidFill>
              </a:rPr>
              <a:t>2 </a:t>
            </a:r>
            <a:r>
              <a:rPr lang="en-US" sz="3600" dirty="0" smtClean="0">
                <a:solidFill>
                  <a:srgbClr val="FF0000"/>
                </a:solidFill>
              </a:rPr>
              <a:t>(2 </a:t>
            </a:r>
            <a:r>
              <a:rPr lang="en-US" sz="3600" dirty="0" err="1" smtClean="0">
                <a:solidFill>
                  <a:srgbClr val="FF0000"/>
                </a:solidFill>
              </a:rPr>
              <a:t>год</a:t>
            </a:r>
            <a:r>
              <a:rPr lang="en-US" sz="3600" dirty="0" smtClean="0">
                <a:solidFill>
                  <a:srgbClr val="FF0000"/>
                </a:solidFill>
              </a:rPr>
              <a:t>.)</a:t>
            </a:r>
          </a:p>
        </p:txBody>
      </p:sp>
      <p:sp>
        <p:nvSpPr>
          <p:cNvPr id="5" name="Прямоугольник 4"/>
          <p:cNvSpPr/>
          <p:nvPr/>
        </p:nvSpPr>
        <p:spPr>
          <a:xfrm>
            <a:off x="176048" y="3203818"/>
            <a:ext cx="11839903" cy="1323439"/>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4000" dirty="0"/>
              <a:t>Topic «Families and Family Life. Prepositions.» Grammar revision</a:t>
            </a:r>
            <a:endParaRPr lang="en-US" sz="4000" dirty="0"/>
          </a:p>
        </p:txBody>
      </p:sp>
    </p:spTree>
    <p:extLst>
      <p:ext uri="{BB962C8B-B14F-4D97-AF65-F5344CB8AC3E}">
        <p14:creationId xmlns:p14="http://schemas.microsoft.com/office/powerpoint/2010/main" val="1892787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46841" y="815425"/>
            <a:ext cx="11508827" cy="452431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3200" dirty="0"/>
              <a:t>Objectives: 	</a:t>
            </a:r>
          </a:p>
          <a:p>
            <a:r>
              <a:rPr lang="en-US" sz="3200" dirty="0"/>
              <a:t>-	to learn new vocabulary;</a:t>
            </a:r>
          </a:p>
          <a:p>
            <a:r>
              <a:rPr lang="en-US" sz="3200" dirty="0"/>
              <a:t>     -   to practice grammar structures;</a:t>
            </a:r>
          </a:p>
          <a:p>
            <a:r>
              <a:rPr lang="en-US" sz="3200" dirty="0"/>
              <a:t>-	to enable </a:t>
            </a:r>
            <a:r>
              <a:rPr lang="en-US" sz="3200" dirty="0" err="1"/>
              <a:t>st’s</a:t>
            </a:r>
            <a:r>
              <a:rPr lang="en-US" sz="3200" dirty="0"/>
              <a:t> to talk and write on the topic;</a:t>
            </a:r>
          </a:p>
          <a:p>
            <a:r>
              <a:rPr lang="en-US" sz="3200" dirty="0"/>
              <a:t>-	to </a:t>
            </a:r>
            <a:r>
              <a:rPr lang="en-US" sz="3200" dirty="0" err="1"/>
              <a:t>instil</a:t>
            </a:r>
            <a:r>
              <a:rPr lang="en-US" sz="3200" dirty="0"/>
              <a:t> the idea that learning languages is necessary and essential;</a:t>
            </a:r>
          </a:p>
          <a:p>
            <a:r>
              <a:rPr lang="en-US" sz="3200" dirty="0"/>
              <a:t>-	to encourage </a:t>
            </a:r>
            <a:r>
              <a:rPr lang="en-US" sz="3200" dirty="0" err="1"/>
              <a:t>st’s</a:t>
            </a:r>
            <a:r>
              <a:rPr lang="en-US" sz="3200" dirty="0"/>
              <a:t> to go on learning English at the next level;</a:t>
            </a:r>
          </a:p>
          <a:p>
            <a:r>
              <a:rPr lang="en-US" sz="3200" dirty="0"/>
              <a:t>-	to lay the foundations for future study in terms to basic structures, lexis, language functions and basic study</a:t>
            </a:r>
          </a:p>
        </p:txBody>
      </p:sp>
    </p:spTree>
    <p:extLst>
      <p:ext uri="{BB962C8B-B14F-4D97-AF65-F5344CB8AC3E}">
        <p14:creationId xmlns:p14="http://schemas.microsoft.com/office/powerpoint/2010/main" val="285583624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57655" y="693683"/>
            <a:ext cx="11824138" cy="4893647"/>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dirty="0"/>
              <a:t>Plan:</a:t>
            </a:r>
          </a:p>
          <a:p>
            <a:r>
              <a:rPr lang="en-US" sz="2400" dirty="0"/>
              <a:t>1.Vocabulary activity.</a:t>
            </a:r>
          </a:p>
          <a:p>
            <a:r>
              <a:rPr lang="en-US" sz="2400" dirty="0"/>
              <a:t>2.Discussing of the topic «Families and Family Life. Prepositions.» Grammar revision</a:t>
            </a:r>
          </a:p>
          <a:p>
            <a:r>
              <a:rPr lang="en-US" sz="2400" dirty="0"/>
              <a:t>3.Listening, reading, writing, speaking.</a:t>
            </a:r>
          </a:p>
          <a:p>
            <a:r>
              <a:rPr lang="en-US" sz="2400" dirty="0"/>
              <a:t>4.Grammar activity.</a:t>
            </a:r>
          </a:p>
          <a:p>
            <a:r>
              <a:rPr lang="en-US" sz="2400" dirty="0"/>
              <a:t>5.Communicative activities :</a:t>
            </a:r>
          </a:p>
          <a:p>
            <a:r>
              <a:rPr lang="en-US" sz="2400" dirty="0"/>
              <a:t>    Task 1. Give the English equivalents the following words and word combinations.</a:t>
            </a:r>
          </a:p>
          <a:p>
            <a:r>
              <a:rPr lang="en-US" sz="2400" dirty="0"/>
              <a:t>     Task 2. Answer the questions to the text.</a:t>
            </a:r>
          </a:p>
          <a:p>
            <a:r>
              <a:rPr lang="en-US" sz="2400" dirty="0"/>
              <a:t>     Task 3. Fill in the blanks with the necessary words from the active vocabulary. </a:t>
            </a:r>
          </a:p>
          <a:p>
            <a:r>
              <a:rPr lang="en-US" sz="2400" dirty="0"/>
              <a:t>     Task 4. Complete the following sentences.</a:t>
            </a:r>
          </a:p>
          <a:p>
            <a:r>
              <a:rPr lang="en-US" sz="2400" dirty="0"/>
              <a:t>     Task 5. Put in the right order. The underlined word is the beginning of the sentence.</a:t>
            </a:r>
          </a:p>
          <a:p>
            <a:r>
              <a:rPr lang="en-US" sz="2400" dirty="0"/>
              <a:t>     Task 6. Translate the following sentences into English.</a:t>
            </a:r>
          </a:p>
          <a:p>
            <a:r>
              <a:rPr lang="en-US" sz="2400" dirty="0"/>
              <a:t>Home task: Reading an additional text on the topic </a:t>
            </a:r>
            <a:endParaRPr lang="en-US" sz="2400" dirty="0"/>
          </a:p>
        </p:txBody>
      </p:sp>
    </p:spTree>
    <p:extLst>
      <p:ext uri="{BB962C8B-B14F-4D97-AF65-F5344CB8AC3E}">
        <p14:creationId xmlns:p14="http://schemas.microsoft.com/office/powerpoint/2010/main" val="144604910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36482" y="461970"/>
            <a:ext cx="11713779" cy="563231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dirty="0" smtClean="0"/>
              <a:t>References:</a:t>
            </a:r>
          </a:p>
          <a:p>
            <a:r>
              <a:rPr lang="en-US" sz="2400" dirty="0" smtClean="0"/>
              <a:t>1.</a:t>
            </a:r>
            <a:r>
              <a:rPr lang="uk-UA" sz="2400" dirty="0" smtClean="0"/>
              <a:t>Кравець Р.А. Лінгвокраїнознавчі аспекти викладання граматики англійської мови в аграрному ВНЗ: методичні рекомендації / Р.А. Кравець. – Вінниця : ВНАУ, 2017. – 62 с.</a:t>
            </a:r>
          </a:p>
          <a:p>
            <a:r>
              <a:rPr lang="uk-UA" sz="2400" dirty="0" smtClean="0"/>
              <a:t>2.Ковальова К. В. Волошина О.В Англійська мова: Методичні вказівки для практичних занять та самостійної роботи студентів денної та заочної форм навчання з іноземної мови спеціальності 075 «Маркетинг», 073 «Менеджмент», галузі знань 07 «Управління та адміністрування» – Вінниця, 2020. – 100 с.</a:t>
            </a:r>
          </a:p>
          <a:p>
            <a:r>
              <a:rPr lang="uk-UA" sz="2400" dirty="0" smtClean="0"/>
              <a:t>3.</a:t>
            </a:r>
            <a:r>
              <a:rPr lang="en-US" sz="2400" dirty="0" smtClean="0"/>
              <a:t>Modern English-Ukrainian Dictionary: Over 160,000 Words and Expressions / </a:t>
            </a:r>
            <a:r>
              <a:rPr lang="en-US" sz="2400" dirty="0" err="1" smtClean="0"/>
              <a:t>Mykola</a:t>
            </a:r>
            <a:r>
              <a:rPr lang="en-US" sz="2400" dirty="0" smtClean="0"/>
              <a:t> </a:t>
            </a:r>
            <a:r>
              <a:rPr lang="en-US" sz="2400" dirty="0" err="1" smtClean="0"/>
              <a:t>Ivanovych</a:t>
            </a:r>
            <a:r>
              <a:rPr lang="en-US" sz="2400" dirty="0" smtClean="0"/>
              <a:t> </a:t>
            </a:r>
            <a:r>
              <a:rPr lang="en-US" sz="2400" dirty="0" err="1" smtClean="0"/>
              <a:t>Balla</a:t>
            </a:r>
            <a:r>
              <a:rPr lang="en-US" sz="2400" dirty="0" smtClean="0"/>
              <a:t>. – Kyiv: </a:t>
            </a:r>
            <a:r>
              <a:rPr lang="en-US" sz="2400" dirty="0" err="1" smtClean="0"/>
              <a:t>Chumatskiy</a:t>
            </a:r>
            <a:r>
              <a:rPr lang="en-US" sz="2400" dirty="0" smtClean="0"/>
              <a:t> </a:t>
            </a:r>
            <a:r>
              <a:rPr lang="en-US" sz="2400" dirty="0" err="1" smtClean="0"/>
              <a:t>Shliakh</a:t>
            </a:r>
            <a:r>
              <a:rPr lang="en-US" sz="2400" dirty="0" smtClean="0"/>
              <a:t> pub., 2007. – 668 p.</a:t>
            </a:r>
          </a:p>
          <a:p>
            <a:r>
              <a:rPr lang="en-US" sz="2400" dirty="0" smtClean="0"/>
              <a:t>4.The Oxford Dictionary of Business World. (2020) //</a:t>
            </a:r>
            <a:r>
              <a:rPr lang="en-US" sz="2400" dirty="0" err="1" smtClean="0"/>
              <a:t>Gen.Editors</a:t>
            </a:r>
            <a:r>
              <a:rPr lang="en-US" sz="2400" dirty="0" smtClean="0"/>
              <a:t> </a:t>
            </a:r>
            <a:r>
              <a:rPr lang="en-US" sz="2400" dirty="0" err="1" smtClean="0"/>
              <a:t>Dr</a:t>
            </a:r>
            <a:r>
              <a:rPr lang="en-US" sz="2400" dirty="0" smtClean="0"/>
              <a:t> Alan Isaacs, </a:t>
            </a:r>
            <a:r>
              <a:rPr lang="en-US" sz="2400" dirty="0" err="1" smtClean="0"/>
              <a:t>Ms</a:t>
            </a:r>
            <a:r>
              <a:rPr lang="en-US" sz="2400" dirty="0" smtClean="0"/>
              <a:t> Elizabeth Martin. Oxford: Oxford University Press</a:t>
            </a:r>
          </a:p>
          <a:p>
            <a:r>
              <a:rPr lang="en-US" sz="2400" dirty="0" smtClean="0"/>
              <a:t>5.</a:t>
            </a:r>
            <a:r>
              <a:rPr lang="uk-UA" sz="2400" dirty="0" smtClean="0"/>
              <a:t>Верба Л.Г., Верба Г.В. Граматика сучасної англійської мови. Довідник: Мова </a:t>
            </a:r>
            <a:r>
              <a:rPr lang="uk-UA" sz="2400" dirty="0" err="1" smtClean="0"/>
              <a:t>англ</a:t>
            </a:r>
            <a:r>
              <a:rPr lang="uk-UA" sz="2400" dirty="0" smtClean="0"/>
              <a:t>., </a:t>
            </a:r>
            <a:r>
              <a:rPr lang="uk-UA" sz="2400" dirty="0" err="1" smtClean="0"/>
              <a:t>укр</a:t>
            </a:r>
            <a:r>
              <a:rPr lang="uk-UA" sz="2400" dirty="0" smtClean="0"/>
              <a:t>. Київ: ТОВ «ВП Логос-М», 2020.</a:t>
            </a:r>
          </a:p>
          <a:p>
            <a:r>
              <a:rPr lang="uk-UA" sz="2400" dirty="0" smtClean="0"/>
              <a:t>6.Голіцинський Ю. Граматика. Збірник вправ. Київ: </a:t>
            </a:r>
            <a:r>
              <a:rPr lang="uk-UA" sz="2400" dirty="0" err="1" smtClean="0"/>
              <a:t>Інкос</a:t>
            </a:r>
            <a:r>
              <a:rPr lang="uk-UA" sz="2400" dirty="0" smtClean="0"/>
              <a:t>, 2020.</a:t>
            </a:r>
          </a:p>
          <a:p>
            <a:r>
              <a:rPr lang="uk-UA" sz="2400" dirty="0" smtClean="0"/>
              <a:t>7.</a:t>
            </a:r>
            <a:r>
              <a:rPr lang="en-US" sz="2400" dirty="0" smtClean="0"/>
              <a:t>Murphy R. English Grammar in Use /Murphy R. – Cambridge University Press, 2021.</a:t>
            </a:r>
            <a:endParaRPr lang="en-US" sz="2400" dirty="0"/>
          </a:p>
        </p:txBody>
      </p:sp>
    </p:spTree>
    <p:extLst>
      <p:ext uri="{BB962C8B-B14F-4D97-AF65-F5344CB8AC3E}">
        <p14:creationId xmlns:p14="http://schemas.microsoft.com/office/powerpoint/2010/main" val="266289781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62607" y="1040523"/>
            <a:ext cx="11477296" cy="440120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4000" dirty="0" err="1" smtClean="0">
                <a:solidFill>
                  <a:schemeClr val="bg1"/>
                </a:solidFill>
              </a:rPr>
              <a:t>Хід</a:t>
            </a:r>
            <a:r>
              <a:rPr lang="en-US" sz="4000" dirty="0" smtClean="0">
                <a:solidFill>
                  <a:schemeClr val="bg1"/>
                </a:solidFill>
              </a:rPr>
              <a:t> </a:t>
            </a:r>
            <a:r>
              <a:rPr lang="en-US" sz="4000" dirty="0" err="1" smtClean="0">
                <a:solidFill>
                  <a:schemeClr val="bg1"/>
                </a:solidFill>
              </a:rPr>
              <a:t>заняття</a:t>
            </a:r>
            <a:r>
              <a:rPr lang="en-US" sz="4000" dirty="0" smtClean="0">
                <a:solidFill>
                  <a:schemeClr val="bg1"/>
                </a:solidFill>
              </a:rPr>
              <a:t> (Procedure)</a:t>
            </a:r>
          </a:p>
          <a:p>
            <a:endParaRPr lang="en-US" sz="4000" dirty="0" smtClean="0">
              <a:solidFill>
                <a:schemeClr val="bg1"/>
              </a:solidFill>
            </a:endParaRPr>
          </a:p>
          <a:p>
            <a:r>
              <a:rPr lang="en-US" sz="4000" dirty="0" smtClean="0">
                <a:solidFill>
                  <a:schemeClr val="bg1"/>
                </a:solidFill>
              </a:rPr>
              <a:t>1) Read the text and translate into Ukrainian in the written form. </a:t>
            </a:r>
          </a:p>
          <a:p>
            <a:r>
              <a:rPr lang="en-US" sz="4000" dirty="0" smtClean="0">
                <a:solidFill>
                  <a:schemeClr val="bg1"/>
                </a:solidFill>
              </a:rPr>
              <a:t>2) Learn the new words and word combinations. </a:t>
            </a:r>
          </a:p>
          <a:p>
            <a:r>
              <a:rPr lang="en-US" sz="4000" dirty="0" smtClean="0">
                <a:solidFill>
                  <a:schemeClr val="bg1"/>
                </a:solidFill>
              </a:rPr>
              <a:t>3) Make summery of the text in English. </a:t>
            </a:r>
          </a:p>
          <a:p>
            <a:r>
              <a:rPr lang="en-US" sz="4000" dirty="0" smtClean="0">
                <a:solidFill>
                  <a:schemeClr val="bg1"/>
                </a:solidFill>
              </a:rPr>
              <a:t>4) Make some questions on the text. </a:t>
            </a:r>
            <a:endParaRPr lang="en-US" sz="4000" dirty="0">
              <a:solidFill>
                <a:schemeClr val="bg1"/>
              </a:solidFill>
            </a:endParaRPr>
          </a:p>
        </p:txBody>
      </p:sp>
    </p:spTree>
    <p:extLst>
      <p:ext uri="{BB962C8B-B14F-4D97-AF65-F5344CB8AC3E}">
        <p14:creationId xmlns:p14="http://schemas.microsoft.com/office/powerpoint/2010/main" val="228556068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551019" y="148941"/>
            <a:ext cx="11114689" cy="6463308"/>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b="1" dirty="0"/>
              <a:t>MY </a:t>
            </a:r>
            <a:r>
              <a:rPr lang="en-US" b="1" dirty="0" smtClean="0"/>
              <a:t>FAMILY</a:t>
            </a:r>
            <a:endParaRPr lang="uk-UA" b="1" dirty="0" smtClean="0"/>
          </a:p>
          <a:p>
            <a:r>
              <a:rPr lang="en-US" dirty="0" smtClean="0"/>
              <a:t>Before </a:t>
            </a:r>
            <a:r>
              <a:rPr lang="en-US" dirty="0"/>
              <a:t>I start talking about my family let me introduce myself. I am Sveta </a:t>
            </a:r>
            <a:r>
              <a:rPr lang="en-US" dirty="0" err="1"/>
              <a:t>Petrenko</a:t>
            </a:r>
            <a:r>
              <a:rPr lang="en-US" dirty="0"/>
              <a:t>. I am 17. I have left school this year. I was born in </a:t>
            </a:r>
            <a:r>
              <a:rPr lang="en-US" dirty="0" err="1"/>
              <a:t>Kyyiv</a:t>
            </a:r>
            <a:r>
              <a:rPr lang="en-US" dirty="0"/>
              <a:t>, so I have been living in Kyiv since my childhood.</a:t>
            </a:r>
          </a:p>
          <a:p>
            <a:r>
              <a:rPr lang="en-US" dirty="0"/>
              <a:t> And now I am going to tell you about my family. We are a family of five. We think we are a large and friendly family. So we are happy to be living together and are getting on all right. </a:t>
            </a:r>
          </a:p>
          <a:p>
            <a:r>
              <a:rPr lang="en-US" dirty="0"/>
              <a:t>To begin with, I am going to talk first about my father. His name is Sergey </a:t>
            </a:r>
            <a:r>
              <a:rPr lang="en-US" dirty="0" err="1"/>
              <a:t>Petrovich</a:t>
            </a:r>
            <a:r>
              <a:rPr lang="en-US" dirty="0"/>
              <a:t>, he is 45. He works as a surgeon in a hospital. He is neither old, nor young. He is a good-looking man, handsome, rather thin with dark brown hair just beginning to go grey. He is a very sociable person. What I don't like about my dad is that he is always busy. Very often he works overtime. He is a bread-maker in our family. He is fond of going to the country on week-ends, because he enjoys working in the garden.</a:t>
            </a:r>
          </a:p>
          <a:p>
            <a:r>
              <a:rPr lang="en-US" dirty="0"/>
              <a:t>My mother's name is Galina </a:t>
            </a:r>
            <a:r>
              <a:rPr lang="en-US" dirty="0" err="1"/>
              <a:t>Nickolayevna</a:t>
            </a:r>
            <a:r>
              <a:rPr lang="en-US" dirty="0"/>
              <a:t>. She is three years younger than my father. She works as a teacher at a nursery school. My mother is rather slim and pretty, she is always elegant and smart. In short, she is a pleasant-looking woman of about 40. She always has a lot of work to do both at school and about the house. She is fond of her work and spends a lot of time there. But she has to cook the food for all the family at home. Shopping and cooking is nearly half a day's work for her. But my granny and I are in a habit of helping her about the house.</a:t>
            </a:r>
          </a:p>
          <a:p>
            <a:r>
              <a:rPr lang="en-US" dirty="0"/>
              <a:t>Boris is my elder brother. He is six years senior to me. So he is 23 already. He has graduated from the University and he is an economist by profession now. Boris is married. His wife is a journalist. They are three in the family. They have got a child, my nephew. It is a lovely little boy of two with golden hair and dark brown eyes and a spirit that is always bright and happy, full of joy and gaiety.</a:t>
            </a:r>
          </a:p>
          <a:p>
            <a:r>
              <a:rPr lang="en-US" dirty="0"/>
              <a:t>And finally a few words about my granny. To tell you the truth, she is my best friend. She always listens to my endless stories about my friends and my school life. She is retired on pension now but in her youth and her older age she worked as a teacher in a school. I must admit, she is a very understanding person.</a:t>
            </a:r>
          </a:p>
          <a:p>
            <a:r>
              <a:rPr lang="en-US" dirty="0"/>
              <a:t>Put it into a few words, we are a united and friendly family.</a:t>
            </a:r>
            <a:endParaRPr lang="en-US" dirty="0"/>
          </a:p>
        </p:txBody>
      </p:sp>
    </p:spTree>
    <p:extLst>
      <p:ext uri="{BB962C8B-B14F-4D97-AF65-F5344CB8AC3E}">
        <p14:creationId xmlns:p14="http://schemas.microsoft.com/office/powerpoint/2010/main" val="130662039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549139" y="226820"/>
            <a:ext cx="11003280" cy="637097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b="1" dirty="0"/>
              <a:t>5) Complete the second sentence so that it means the same as the first.</a:t>
            </a:r>
          </a:p>
          <a:p>
            <a:r>
              <a:rPr lang="en-US" sz="2400" dirty="0"/>
              <a:t>1 Why is it useful to have a car?</a:t>
            </a:r>
          </a:p>
          <a:p>
            <a:r>
              <a:rPr lang="en-US" sz="2400" dirty="0"/>
              <a:t>What are the advantages of </a:t>
            </a:r>
            <a:r>
              <a:rPr lang="en-US" sz="2400" u="sng" dirty="0"/>
              <a:t>having a car</a:t>
            </a:r>
            <a:r>
              <a:rPr lang="en-US" sz="2400" dirty="0"/>
              <a:t>?</a:t>
            </a:r>
          </a:p>
          <a:p>
            <a:r>
              <a:rPr lang="en-US" sz="2400" dirty="0"/>
              <a:t>2 I don’t intend to apply for the job.</a:t>
            </a:r>
          </a:p>
          <a:p>
            <a:r>
              <a:rPr lang="en-US" sz="2400" dirty="0"/>
              <a:t>I have no intention of</a:t>
            </a:r>
            <a:r>
              <a:rPr lang="en-US" sz="2400" dirty="0" smtClean="0"/>
              <a:t>.</a:t>
            </a:r>
            <a:r>
              <a:rPr lang="uk-UA" sz="2400" dirty="0"/>
              <a:t>_</a:t>
            </a:r>
            <a:endParaRPr lang="en-US" sz="2400" dirty="0"/>
          </a:p>
          <a:p>
            <a:r>
              <a:rPr lang="en-US" sz="2400" dirty="0"/>
              <a:t>3 Helen has a good memory for names.</a:t>
            </a:r>
          </a:p>
          <a:p>
            <a:r>
              <a:rPr lang="en-US" sz="2400" dirty="0"/>
              <a:t>Helen is good at</a:t>
            </a:r>
            <a:r>
              <a:rPr lang="en-US" sz="2400" dirty="0" smtClean="0"/>
              <a:t>.</a:t>
            </a:r>
            <a:r>
              <a:rPr lang="uk-UA" sz="2400" dirty="0" smtClean="0"/>
              <a:t>_</a:t>
            </a:r>
            <a:endParaRPr lang="en-US" sz="2400" dirty="0"/>
          </a:p>
          <a:p>
            <a:r>
              <a:rPr lang="en-US" sz="2400" dirty="0"/>
              <a:t>4 You probably won’t win the lottery. You have little chance.</a:t>
            </a:r>
          </a:p>
          <a:p>
            <a:r>
              <a:rPr lang="en-US" sz="2400" dirty="0"/>
              <a:t>You have little chance of</a:t>
            </a:r>
            <a:r>
              <a:rPr lang="en-US" sz="2400" dirty="0" smtClean="0"/>
              <a:t>.</a:t>
            </a:r>
            <a:r>
              <a:rPr lang="uk-UA" sz="2400" dirty="0" smtClean="0"/>
              <a:t>_</a:t>
            </a:r>
            <a:endParaRPr lang="en-US" sz="2400" dirty="0"/>
          </a:p>
          <a:p>
            <a:r>
              <a:rPr lang="en-US" sz="2400" dirty="0"/>
              <a:t>5 Did you get into trouble because you were late?</a:t>
            </a:r>
          </a:p>
          <a:p>
            <a:r>
              <a:rPr lang="en-US" sz="2400" dirty="0"/>
              <a:t>Did you get into trouble for</a:t>
            </a:r>
            <a:r>
              <a:rPr lang="en-US" sz="2400" dirty="0" smtClean="0"/>
              <a:t>?</a:t>
            </a:r>
            <a:r>
              <a:rPr lang="uk-UA" sz="2400" dirty="0" smtClean="0"/>
              <a:t>_</a:t>
            </a:r>
            <a:endParaRPr lang="en-US" sz="2400" dirty="0"/>
          </a:p>
          <a:p>
            <a:r>
              <a:rPr lang="en-US" sz="2400" dirty="0"/>
              <a:t>6 We didn’t eat at home. We went to a restaurant instead.</a:t>
            </a:r>
          </a:p>
          <a:p>
            <a:r>
              <a:rPr lang="en-US" sz="2400" dirty="0"/>
              <a:t>We went to a restaurant instead of</a:t>
            </a:r>
            <a:r>
              <a:rPr lang="en-US" sz="2400" dirty="0" smtClean="0"/>
              <a:t>.</a:t>
            </a:r>
            <a:r>
              <a:rPr lang="uk-UA" sz="2400" dirty="0" smtClean="0"/>
              <a:t>_</a:t>
            </a:r>
            <a:endParaRPr lang="en-US" sz="2400" dirty="0"/>
          </a:p>
          <a:p>
            <a:r>
              <a:rPr lang="en-US" sz="2400" dirty="0"/>
              <a:t>7 We got into the exhibition. We didn’t have to queue.</a:t>
            </a:r>
          </a:p>
          <a:p>
            <a:r>
              <a:rPr lang="en-US" sz="2400" dirty="0"/>
              <a:t>We got into the exhibition without</a:t>
            </a:r>
            <a:r>
              <a:rPr lang="en-US" sz="2400" dirty="0" smtClean="0"/>
              <a:t>.</a:t>
            </a:r>
            <a:r>
              <a:rPr lang="uk-UA" sz="2400" dirty="0" smtClean="0"/>
              <a:t>_</a:t>
            </a:r>
            <a:endParaRPr lang="en-US" sz="2400" dirty="0"/>
          </a:p>
          <a:p>
            <a:r>
              <a:rPr lang="en-US" sz="2400" dirty="0"/>
              <a:t>8 Amy is 90 years old, but she’s fit and healthy.</a:t>
            </a:r>
          </a:p>
          <a:p>
            <a:r>
              <a:rPr lang="en-US" sz="2400" dirty="0"/>
              <a:t>Amy is fit and healthy </a:t>
            </a:r>
            <a:r>
              <a:rPr lang="en-US" sz="2400" dirty="0" smtClean="0"/>
              <a:t>despite</a:t>
            </a:r>
            <a:r>
              <a:rPr lang="uk-UA" sz="2400" dirty="0" smtClean="0"/>
              <a:t>_</a:t>
            </a:r>
            <a:endParaRPr lang="en-US" sz="2400" dirty="0"/>
          </a:p>
        </p:txBody>
      </p:sp>
    </p:spTree>
    <p:extLst>
      <p:ext uri="{BB962C8B-B14F-4D97-AF65-F5344CB8AC3E}">
        <p14:creationId xmlns:p14="http://schemas.microsoft.com/office/powerpoint/2010/main" val="244213206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9645" y="819437"/>
            <a:ext cx="11032761" cy="5016758"/>
          </a:xfrm>
          <a:prstGeom prst="rect">
            <a:avLst/>
          </a:prstGeom>
          <a:ln/>
        </p:spPr>
        <p:style>
          <a:lnRef idx="1">
            <a:schemeClr val="accent6"/>
          </a:lnRef>
          <a:fillRef idx="2">
            <a:schemeClr val="accent6"/>
          </a:fillRef>
          <a:effectRef idx="1">
            <a:schemeClr val="accent6"/>
          </a:effectRef>
          <a:fontRef idx="minor">
            <a:schemeClr val="dk1"/>
          </a:fontRef>
        </p:style>
        <p:txBody>
          <a:bodyPr wrap="square">
            <a:spAutoFit/>
          </a:bodyPr>
          <a:lstStyle/>
          <a:p>
            <a:r>
              <a:rPr lang="en-US" sz="3200" b="1" dirty="0"/>
              <a:t>6) Complete the sentences using by -</a:t>
            </a:r>
            <a:r>
              <a:rPr lang="en-US" sz="3200" b="1" dirty="0" err="1"/>
              <a:t>ing</a:t>
            </a:r>
            <a:r>
              <a:rPr lang="en-US" sz="3200" b="1" dirty="0"/>
              <a:t>. Choose from these verbs:</a:t>
            </a:r>
          </a:p>
          <a:p>
            <a:r>
              <a:rPr lang="en-US" sz="3200" dirty="0"/>
              <a:t> </a:t>
            </a:r>
            <a:endParaRPr lang="uk-UA" sz="3200" dirty="0" smtClean="0"/>
          </a:p>
          <a:p>
            <a:endParaRPr lang="en-US" sz="3200" dirty="0"/>
          </a:p>
          <a:p>
            <a:r>
              <a:rPr lang="en-US" sz="3200" dirty="0"/>
              <a:t>1 The burglars got into the house by breaking a window.</a:t>
            </a:r>
          </a:p>
          <a:p>
            <a:r>
              <a:rPr lang="en-US" sz="3200" dirty="0"/>
              <a:t>2 I was able to reach the top </a:t>
            </a:r>
            <a:r>
              <a:rPr lang="en-US" sz="3200" dirty="0" smtClean="0"/>
              <a:t>shelf</a:t>
            </a:r>
            <a:r>
              <a:rPr lang="uk-UA" sz="3200" dirty="0" smtClean="0"/>
              <a:t>___</a:t>
            </a:r>
            <a:r>
              <a:rPr lang="en-US" sz="3200" dirty="0" smtClean="0"/>
              <a:t>on </a:t>
            </a:r>
            <a:r>
              <a:rPr lang="en-US" sz="3200" dirty="0"/>
              <a:t>a chair.</a:t>
            </a:r>
          </a:p>
          <a:p>
            <a:r>
              <a:rPr lang="en-US" sz="3200" dirty="0"/>
              <a:t>3 You turn on the </a:t>
            </a:r>
            <a:r>
              <a:rPr lang="en-US" sz="3200" dirty="0" smtClean="0"/>
              <a:t>computer</a:t>
            </a:r>
            <a:r>
              <a:rPr lang="uk-UA" sz="3200" dirty="0" smtClean="0"/>
              <a:t>___</a:t>
            </a:r>
            <a:r>
              <a:rPr lang="en-US" sz="3200" dirty="0" smtClean="0"/>
              <a:t>the </a:t>
            </a:r>
            <a:r>
              <a:rPr lang="en-US" sz="3200" dirty="0"/>
              <a:t>button at the back.</a:t>
            </a:r>
          </a:p>
          <a:p>
            <a:r>
              <a:rPr lang="en-US" sz="3200" dirty="0"/>
              <a:t>4 Kevin got himself into financial </a:t>
            </a:r>
            <a:r>
              <a:rPr lang="en-US" sz="3200" dirty="0" smtClean="0"/>
              <a:t>trouble</a:t>
            </a:r>
            <a:r>
              <a:rPr lang="uk-UA" sz="3200" dirty="0" smtClean="0"/>
              <a:t>___</a:t>
            </a:r>
            <a:r>
              <a:rPr lang="en-US" sz="3200" dirty="0" smtClean="0"/>
              <a:t>too </a:t>
            </a:r>
            <a:r>
              <a:rPr lang="en-US" sz="3200" dirty="0"/>
              <a:t>much money.</a:t>
            </a:r>
          </a:p>
          <a:p>
            <a:r>
              <a:rPr lang="en-US" sz="3200" dirty="0"/>
              <a:t>5 You can put people’s lives in </a:t>
            </a:r>
            <a:r>
              <a:rPr lang="en-US" sz="3200" dirty="0" smtClean="0"/>
              <a:t>danger</a:t>
            </a:r>
            <a:r>
              <a:rPr lang="uk-UA" sz="3200" dirty="0" smtClean="0"/>
              <a:t>____</a:t>
            </a:r>
            <a:r>
              <a:rPr lang="en-US" sz="3200" dirty="0" smtClean="0"/>
              <a:t>too </a:t>
            </a:r>
            <a:r>
              <a:rPr lang="en-US" sz="3200" dirty="0"/>
              <a:t>fast.</a:t>
            </a:r>
          </a:p>
          <a:p>
            <a:r>
              <a:rPr lang="en-US" sz="3200" dirty="0"/>
              <a:t>6 We made the room look </a:t>
            </a:r>
            <a:r>
              <a:rPr lang="en-US" sz="3200" dirty="0" smtClean="0"/>
              <a:t>nicer</a:t>
            </a:r>
            <a:r>
              <a:rPr lang="uk-UA" sz="3200" dirty="0" smtClean="0"/>
              <a:t>____</a:t>
            </a:r>
            <a:r>
              <a:rPr lang="en-US" sz="3200" dirty="0" smtClean="0"/>
              <a:t>some </a:t>
            </a:r>
            <a:r>
              <a:rPr lang="en-US" sz="3200" dirty="0"/>
              <a:t>pictures on the walls.</a:t>
            </a:r>
          </a:p>
        </p:txBody>
      </p:sp>
      <p:pic>
        <p:nvPicPr>
          <p:cNvPr id="3" name="Рисунок 2"/>
          <p:cNvPicPr>
            <a:picLocks noChangeAspect="1"/>
          </p:cNvPicPr>
          <p:nvPr/>
        </p:nvPicPr>
        <p:blipFill>
          <a:blip r:embed="rId2"/>
          <a:stretch>
            <a:fillRect/>
          </a:stretch>
        </p:blipFill>
        <p:spPr>
          <a:xfrm>
            <a:off x="1169233" y="1903750"/>
            <a:ext cx="11212642" cy="1259174"/>
          </a:xfrm>
          <a:prstGeom prst="rect">
            <a:avLst/>
          </a:prstGeom>
        </p:spPr>
      </p:pic>
    </p:spTree>
    <p:extLst>
      <p:ext uri="{BB962C8B-B14F-4D97-AF65-F5344CB8AC3E}">
        <p14:creationId xmlns:p14="http://schemas.microsoft.com/office/powerpoint/2010/main" val="233856687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57</TotalTime>
  <Words>1359</Words>
  <Application>Microsoft Office PowerPoint</Application>
  <PresentationFormat>Широкоэкранный</PresentationFormat>
  <Paragraphs>103</Paragraphs>
  <Slides>12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12</vt:i4>
      </vt:variant>
    </vt:vector>
  </HeadingPairs>
  <TitlesOfParts>
    <vt:vector size="16" baseType="lpstr">
      <vt:lpstr>Arial</vt:lpstr>
      <vt:lpstr>Calibri</vt:lpstr>
      <vt:lpstr>Calibri Light</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admin</dc:creator>
  <cp:lastModifiedBy>admin</cp:lastModifiedBy>
  <cp:revision>11</cp:revision>
  <dcterms:created xsi:type="dcterms:W3CDTF">2023-07-12T10:27:08Z</dcterms:created>
  <dcterms:modified xsi:type="dcterms:W3CDTF">2023-07-12T15:05:55Z</dcterms:modified>
</cp:coreProperties>
</file>