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63" d="100"/>
          <a:sy n="63" d="100"/>
        </p:scale>
        <p:origin x="-126" y="-22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7824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58924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14662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4785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971771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8396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DAF3113-D596-4B49-8FAE-458878600028}" type="datetimeFigureOut">
              <a:rPr lang="uk-UA" smtClean="0"/>
              <a:t>12.07.2023</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13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DAF3113-D596-4B49-8FAE-458878600028}" type="datetimeFigureOut">
              <a:rPr lang="uk-UA" smtClean="0"/>
              <a:t>12.07.2023</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3420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F3113-D596-4B49-8FAE-458878600028}" type="datetimeFigureOut">
              <a:rPr lang="uk-UA" smtClean="0"/>
              <a:t>12.07.2023</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41913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5380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66328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9ADF81"/>
            </a:gs>
            <a:gs pos="47000">
              <a:srgbClr val="AAD674"/>
            </a:gs>
            <a:gs pos="22000">
              <a:srgbClr val="AAD674"/>
            </a:gs>
            <a:gs pos="74000">
              <a:srgbClr val="AAD674"/>
            </a:gs>
            <a:gs pos="81000">
              <a:srgbClr val="9ADF81"/>
            </a:gs>
            <a:gs pos="100000">
              <a:srgbClr val="9ADF81"/>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29796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smtClean="0"/>
              <a:t>Презентац</a:t>
            </a:r>
            <a:r>
              <a:rPr lang="uk-UA" sz="4000" dirty="0" err="1" smtClean="0"/>
              <a:t>ія</a:t>
            </a:r>
            <a:r>
              <a:rPr lang="uk-UA" sz="4000" dirty="0" smtClean="0"/>
              <a:t> </a:t>
            </a:r>
            <a:r>
              <a:rPr lang="ru-RU" sz="4000" dirty="0" err="1" smtClean="0"/>
              <a:t>практичних</a:t>
            </a:r>
            <a:r>
              <a:rPr lang="ru-RU" sz="4000" dirty="0" smtClean="0"/>
              <a:t> занять з </a:t>
            </a:r>
            <a:r>
              <a:rPr lang="ru-RU" sz="4000" dirty="0" err="1" smtClean="0"/>
              <a:t>дисципліни«Іноземна</a:t>
            </a:r>
            <a:r>
              <a:rPr lang="ru-RU" sz="4000" dirty="0" smtClean="0"/>
              <a:t> </a:t>
            </a:r>
            <a:r>
              <a:rPr lang="ru-RU" sz="4000" dirty="0" err="1" smtClean="0"/>
              <a:t>мова</a:t>
            </a:r>
            <a:r>
              <a:rPr lang="ru-RU" sz="4000" dirty="0" smtClean="0"/>
              <a:t>»</a:t>
            </a:r>
          </a:p>
          <a:p>
            <a:pPr algn="ctr"/>
            <a:r>
              <a:rPr lang="ru-RU" sz="4000" dirty="0" smtClean="0"/>
              <a:t> з </a:t>
            </a:r>
            <a:r>
              <a:rPr lang="ru-RU" sz="4000" dirty="0" err="1" smtClean="0"/>
              <a:t>галузі</a:t>
            </a:r>
            <a:r>
              <a:rPr lang="ru-RU" sz="4000" dirty="0" smtClean="0"/>
              <a:t> </a:t>
            </a:r>
            <a:r>
              <a:rPr lang="ru-RU" sz="4000" dirty="0" err="1" smtClean="0"/>
              <a:t>знань</a:t>
            </a:r>
            <a:r>
              <a:rPr lang="ru-RU" sz="4000" dirty="0" smtClean="0"/>
              <a:t> 08 «Право»</a:t>
            </a:r>
          </a:p>
          <a:p>
            <a:pPr algn="ctr"/>
            <a:r>
              <a:rPr lang="ru-RU" sz="4000" dirty="0" err="1" smtClean="0"/>
              <a:t>спеціальності</a:t>
            </a:r>
            <a:r>
              <a:rPr lang="ru-RU" sz="4000" dirty="0" smtClean="0"/>
              <a:t> : 081 Право.</a:t>
            </a:r>
          </a:p>
          <a:p>
            <a:pPr algn="ctr"/>
            <a:r>
              <a:rPr lang="ru-RU" sz="4000" dirty="0" smtClean="0"/>
              <a:t>    </a:t>
            </a:r>
          </a:p>
          <a:p>
            <a:pPr algn="ctr"/>
            <a:r>
              <a:rPr lang="ru-RU" sz="4000" dirty="0" smtClean="0"/>
              <a:t>Семестр 1,2 (56 годин)</a:t>
            </a:r>
          </a:p>
          <a:p>
            <a:pPr algn="ctr"/>
            <a:endParaRPr lang="ru-RU" sz="4000" dirty="0" smtClean="0"/>
          </a:p>
          <a:p>
            <a:pPr algn="ctr"/>
            <a:endParaRPr lang="ru-RU" sz="4000" dirty="0" smtClean="0"/>
          </a:p>
          <a:p>
            <a:pPr algn="ctr"/>
            <a:r>
              <a:rPr lang="ru-RU" sz="4000" dirty="0" err="1" smtClean="0"/>
              <a:t>Атестація</a:t>
            </a:r>
            <a:r>
              <a:rPr lang="ru-RU" sz="4000" dirty="0" smtClean="0"/>
              <a:t> </a:t>
            </a:r>
            <a:r>
              <a:rPr lang="en-US" sz="4000" dirty="0" smtClean="0"/>
              <a:t>3 </a:t>
            </a:r>
            <a:r>
              <a:rPr lang="ru-RU" sz="4000" dirty="0" smtClean="0"/>
              <a:t>(14 </a:t>
            </a:r>
            <a:r>
              <a:rPr lang="ru-RU" sz="4000" dirty="0" smtClean="0"/>
              <a:t>год.)</a:t>
            </a:r>
            <a:endParaRPr lang="ru-RU" sz="4000" dirty="0"/>
          </a:p>
        </p:txBody>
      </p:sp>
    </p:spTree>
    <p:extLst>
      <p:ext uri="{BB962C8B-B14F-4D97-AF65-F5344CB8AC3E}">
        <p14:creationId xmlns:p14="http://schemas.microsoft.com/office/powerpoint/2010/main" val="7529049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83932" y="582334"/>
            <a:ext cx="11829393" cy="600164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b="1" u="sng" dirty="0"/>
              <a:t>7) Use your own ideas to complete these sentences. Use -</a:t>
            </a:r>
            <a:r>
              <a:rPr lang="en-US" sz="3200" b="1" u="sng" dirty="0" err="1"/>
              <a:t>ing</a:t>
            </a:r>
            <a:r>
              <a:rPr lang="en-US" sz="3200" b="1" u="sng" dirty="0"/>
              <a:t>.</a:t>
            </a:r>
          </a:p>
          <a:p>
            <a:r>
              <a:rPr lang="en-US" sz="3200" dirty="0"/>
              <a:t>1 She’s a very interesting person. I always enjoy talking to </a:t>
            </a:r>
            <a:r>
              <a:rPr lang="en-US" sz="3200" dirty="0" smtClean="0"/>
              <a:t>her                                   .</a:t>
            </a:r>
            <a:endParaRPr lang="en-US" sz="3200" dirty="0"/>
          </a:p>
          <a:p>
            <a:r>
              <a:rPr lang="en-US" sz="3200" dirty="0"/>
              <a:t>2 I’m not feeling very well. I don’t </a:t>
            </a:r>
            <a:r>
              <a:rPr lang="en-US" sz="3200" dirty="0" smtClean="0"/>
              <a:t>fancy                                                         .</a:t>
            </a:r>
            <a:endParaRPr lang="en-US" sz="3200" dirty="0"/>
          </a:p>
          <a:p>
            <a:r>
              <a:rPr lang="en-US" sz="3200" dirty="0"/>
              <a:t>3 I’m afraid there aren’t any chairs. I hope you don’t </a:t>
            </a:r>
            <a:r>
              <a:rPr lang="en-US" sz="3200" dirty="0" smtClean="0"/>
              <a:t>mind                                          .</a:t>
            </a:r>
            <a:endParaRPr lang="en-US" sz="3200" dirty="0"/>
          </a:p>
          <a:p>
            <a:r>
              <a:rPr lang="en-US" sz="3200" dirty="0"/>
              <a:t>4 It was a beautiful day, so I </a:t>
            </a:r>
            <a:r>
              <a:rPr lang="en-US" sz="3200" dirty="0" smtClean="0"/>
              <a:t>suggested                                                            .</a:t>
            </a:r>
            <a:endParaRPr lang="en-US" sz="3200" dirty="0"/>
          </a:p>
          <a:p>
            <a:r>
              <a:rPr lang="en-US" sz="3200" dirty="0"/>
              <a:t>5 The movie was very funny. I couldn’t stop                                                      .</a:t>
            </a:r>
          </a:p>
          <a:p>
            <a:r>
              <a:rPr lang="en-US" sz="3200" dirty="0"/>
              <a:t>6 My car is unreliable. It keeps                                                           </a:t>
            </a:r>
            <a:r>
              <a:rPr lang="en-US" sz="3200" b="1" u="sng" dirty="0"/>
              <a:t>.</a:t>
            </a:r>
          </a:p>
        </p:txBody>
      </p:sp>
    </p:spTree>
    <p:extLst>
      <p:ext uri="{BB962C8B-B14F-4D97-AF65-F5344CB8AC3E}">
        <p14:creationId xmlns:p14="http://schemas.microsoft.com/office/powerpoint/2010/main" val="21364616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35280" y="807780"/>
            <a:ext cx="11506200" cy="5693866"/>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800" b="1" u="sng" dirty="0"/>
              <a:t>8)Put the verb into the correct form, -</a:t>
            </a:r>
            <a:r>
              <a:rPr lang="en-US" sz="2800" b="1" u="sng" dirty="0" err="1"/>
              <a:t>ing</a:t>
            </a:r>
            <a:r>
              <a:rPr lang="en-US" sz="2800" b="1" u="sng" dirty="0"/>
              <a:t> or to … .</a:t>
            </a:r>
          </a:p>
          <a:p>
            <a:r>
              <a:rPr lang="en-US" sz="2400" dirty="0"/>
              <a:t>1 They denied stealing the money. (steal)</a:t>
            </a:r>
          </a:p>
          <a:p>
            <a:r>
              <a:rPr lang="en-US" sz="2400" dirty="0"/>
              <a:t>2 I don’t enjoy		very much. (drive)</a:t>
            </a:r>
          </a:p>
          <a:p>
            <a:r>
              <a:rPr lang="en-US" sz="2400" dirty="0"/>
              <a:t>3 I can’t afford		away. I don’t have enough money. (go)</a:t>
            </a:r>
          </a:p>
          <a:p>
            <a:r>
              <a:rPr lang="en-US" sz="2400" dirty="0"/>
              <a:t>4 Have you ever considered	to live in another country? (go)</a:t>
            </a:r>
          </a:p>
          <a:p>
            <a:r>
              <a:rPr lang="en-US" sz="2400" dirty="0"/>
              <a:t>5 We were unlucky to lose the </a:t>
            </a:r>
            <a:r>
              <a:rPr lang="en-US" sz="2400" dirty="0" err="1"/>
              <a:t>game.We</a:t>
            </a:r>
            <a:r>
              <a:rPr lang="en-US" sz="2400" dirty="0"/>
              <a:t> played well and deserved                       . (win)</a:t>
            </a:r>
          </a:p>
          <a:p>
            <a:r>
              <a:rPr lang="en-US" sz="2400" dirty="0"/>
              <a:t>6 Why do you keep                       me questions? Leave me alone! (ask)</a:t>
            </a:r>
          </a:p>
          <a:p>
            <a:r>
              <a:rPr lang="en-US" sz="2400" dirty="0"/>
              <a:t>7 Please stop                       me questions! (ask)</a:t>
            </a:r>
          </a:p>
          <a:p>
            <a:r>
              <a:rPr lang="en-US" sz="2400" dirty="0"/>
              <a:t>8 I refuse                       any more questions. (answer)</a:t>
            </a:r>
          </a:p>
          <a:p>
            <a:r>
              <a:rPr lang="en-US" sz="2400" dirty="0"/>
              <a:t>9 The driver of one of the cars admitted	the accident. (cause)</a:t>
            </a:r>
          </a:p>
          <a:p>
            <a:r>
              <a:rPr lang="en-US" sz="2400" dirty="0"/>
              <a:t>10 Mark needed our help, and we promised	what we could. (do)</a:t>
            </a:r>
          </a:p>
          <a:p>
            <a:r>
              <a:rPr lang="en-US" sz="2400" dirty="0"/>
              <a:t>11 I don’t mind                       alone, but I’d rather be with other people. (be)</a:t>
            </a:r>
          </a:p>
          <a:p>
            <a:r>
              <a:rPr lang="en-US" sz="2400" dirty="0"/>
              <a:t>12 The wall was quite high, but I managed	over it. (climb)</a:t>
            </a:r>
          </a:p>
          <a:p>
            <a:r>
              <a:rPr lang="en-US" sz="2400" dirty="0"/>
              <a:t>13 Sarah doesn’t know about the meeting. I forgot	her. (tell)</a:t>
            </a:r>
          </a:p>
          <a:p>
            <a:r>
              <a:rPr lang="en-US" sz="2400" dirty="0"/>
              <a:t>14 I’ve enjoyed                    to you. I hope                       .you again soon. (talk, see)</a:t>
            </a:r>
          </a:p>
        </p:txBody>
      </p:sp>
    </p:spTree>
    <p:extLst>
      <p:ext uri="{BB962C8B-B14F-4D97-AF65-F5344CB8AC3E}">
        <p14:creationId xmlns:p14="http://schemas.microsoft.com/office/powerpoint/2010/main" val="36630107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3600" dirty="0" err="1" smtClean="0">
                <a:solidFill>
                  <a:srgbClr val="FF0000"/>
                </a:solidFill>
              </a:rPr>
              <a:t>Практичне</a:t>
            </a:r>
            <a:r>
              <a:rPr lang="en-US" sz="3600" dirty="0" smtClean="0">
                <a:solidFill>
                  <a:srgbClr val="FF0000"/>
                </a:solidFill>
              </a:rPr>
              <a:t> </a:t>
            </a:r>
            <a:r>
              <a:rPr lang="en-US" sz="3600" dirty="0" err="1" smtClean="0">
                <a:solidFill>
                  <a:srgbClr val="FF0000"/>
                </a:solidFill>
              </a:rPr>
              <a:t>заняття</a:t>
            </a:r>
            <a:r>
              <a:rPr lang="en-US" sz="3600" smtClean="0">
                <a:solidFill>
                  <a:srgbClr val="FF0000"/>
                </a:solidFill>
              </a:rPr>
              <a:t> 14 (2 </a:t>
            </a:r>
            <a:r>
              <a:rPr lang="en-US" sz="3600" dirty="0" err="1" smtClean="0">
                <a:solidFill>
                  <a:srgbClr val="FF0000"/>
                </a:solidFill>
              </a:rPr>
              <a:t>год</a:t>
            </a:r>
            <a:r>
              <a:rPr lang="en-US" sz="3600" dirty="0" smtClean="0">
                <a:solidFill>
                  <a:srgbClr val="FF0000"/>
                </a:solidFill>
              </a:rPr>
              <a:t>.)</a:t>
            </a:r>
          </a:p>
        </p:txBody>
      </p:sp>
      <p:sp>
        <p:nvSpPr>
          <p:cNvPr id="5" name="Прямоугольник 4"/>
          <p:cNvSpPr/>
          <p:nvPr/>
        </p:nvSpPr>
        <p:spPr>
          <a:xfrm>
            <a:off x="176048" y="3203818"/>
            <a:ext cx="11839903" cy="132343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a:t>Topic «Food and Meals (American food). The Gerund.» Grammar revision</a:t>
            </a:r>
          </a:p>
        </p:txBody>
      </p:sp>
    </p:spTree>
    <p:extLst>
      <p:ext uri="{BB962C8B-B14F-4D97-AF65-F5344CB8AC3E}">
        <p14:creationId xmlns:p14="http://schemas.microsoft.com/office/powerpoint/2010/main" val="189278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smtClean="0"/>
              <a:t>Objectives: 	</a:t>
            </a:r>
          </a:p>
          <a:p>
            <a:pPr marL="457200" indent="-457200">
              <a:buFontTx/>
              <a:buChar char="-"/>
            </a:pPr>
            <a:r>
              <a:rPr lang="en-US" sz="3200" dirty="0" smtClean="0"/>
              <a:t>to learn new vocabulary;</a:t>
            </a:r>
            <a:endParaRPr lang="uk-UA" sz="3200" dirty="0" smtClean="0"/>
          </a:p>
          <a:p>
            <a:pPr marL="457200" indent="-457200">
              <a:buFontTx/>
              <a:buChar char="-"/>
            </a:pPr>
            <a:r>
              <a:rPr lang="en-US" sz="3200" dirty="0" smtClean="0"/>
              <a:t>    </a:t>
            </a:r>
            <a:r>
              <a:rPr lang="uk-UA" sz="3200" dirty="0" smtClean="0"/>
              <a:t> </a:t>
            </a:r>
            <a:r>
              <a:rPr lang="en-US" sz="3200" dirty="0" smtClean="0"/>
              <a:t>to practice grammar structures;</a:t>
            </a:r>
          </a:p>
          <a:p>
            <a:r>
              <a:rPr lang="en-US" sz="3200" dirty="0" smtClean="0"/>
              <a:t>-	to enable </a:t>
            </a:r>
            <a:r>
              <a:rPr lang="en-US" sz="3200" dirty="0" err="1" smtClean="0"/>
              <a:t>st’s</a:t>
            </a:r>
            <a:r>
              <a:rPr lang="en-US" sz="3200" dirty="0" smtClean="0"/>
              <a:t> to talk and write on the topic;</a:t>
            </a:r>
          </a:p>
          <a:p>
            <a:r>
              <a:rPr lang="en-US" sz="3200" dirty="0" smtClean="0"/>
              <a:t>-	to </a:t>
            </a:r>
            <a:r>
              <a:rPr lang="en-US" sz="3200" dirty="0" err="1" smtClean="0"/>
              <a:t>instil</a:t>
            </a:r>
            <a:r>
              <a:rPr lang="en-US" sz="3200" dirty="0" smtClean="0"/>
              <a:t> the idea that learning languages is necessary and essential;</a:t>
            </a:r>
          </a:p>
          <a:p>
            <a:r>
              <a:rPr lang="en-US" sz="3200" dirty="0" smtClean="0"/>
              <a:t>-	to encourage </a:t>
            </a:r>
            <a:r>
              <a:rPr lang="en-US" sz="3200" dirty="0" err="1" smtClean="0"/>
              <a:t>st’s</a:t>
            </a:r>
            <a:r>
              <a:rPr lang="en-US" sz="3200" dirty="0" smtClean="0"/>
              <a:t> to go on learning English at the next level;</a:t>
            </a:r>
          </a:p>
          <a:p>
            <a:r>
              <a:rPr lang="en-US" sz="3200" dirty="0" smtClean="0"/>
              <a:t>-	to lay the foundations for future study in terms to basic structures, lexis, language functions and basic study</a:t>
            </a:r>
            <a:endParaRPr lang="en-US" sz="3200" dirty="0"/>
          </a:p>
        </p:txBody>
      </p:sp>
    </p:spTree>
    <p:extLst>
      <p:ext uri="{BB962C8B-B14F-4D97-AF65-F5344CB8AC3E}">
        <p14:creationId xmlns:p14="http://schemas.microsoft.com/office/powerpoint/2010/main" val="2855836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693683"/>
            <a:ext cx="11824138" cy="4893647"/>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1.Vocabulary activity.</a:t>
            </a:r>
          </a:p>
          <a:p>
            <a:r>
              <a:rPr lang="en-US" sz="2400" dirty="0"/>
              <a:t>2.Discussing of the topic «Food and Meals (American food). The Gerund.» Grammar revision</a:t>
            </a:r>
          </a:p>
          <a:p>
            <a:r>
              <a:rPr lang="en-US" sz="2400" dirty="0"/>
              <a:t>3.Listening, reading, writing, speaking.</a:t>
            </a:r>
          </a:p>
          <a:p>
            <a:r>
              <a:rPr lang="en-US" sz="2400" dirty="0"/>
              <a:t>4.Grammar activity.</a:t>
            </a:r>
          </a:p>
          <a:p>
            <a:r>
              <a:rPr lang="en-US" sz="2400" dirty="0"/>
              <a:t>5.Communicative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 </a:t>
            </a:r>
          </a:p>
        </p:txBody>
      </p:sp>
    </p:spTree>
    <p:extLst>
      <p:ext uri="{BB962C8B-B14F-4D97-AF65-F5344CB8AC3E}">
        <p14:creationId xmlns:p14="http://schemas.microsoft.com/office/powerpoint/2010/main" val="1446049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0"/>
            <a:ext cx="11713779"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smtClean="0"/>
              <a:t>References:</a:t>
            </a:r>
          </a:p>
          <a:p>
            <a:r>
              <a:rPr lang="en-US" sz="2400" dirty="0" smtClean="0"/>
              <a:t>1.</a:t>
            </a:r>
            <a:r>
              <a:rPr lang="uk-UA" sz="2400" dirty="0" smtClean="0"/>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r>
              <a:rPr lang="uk-UA" sz="2400" dirty="0" smtClean="0"/>
              <a:t>2.Ковальова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r>
              <a:rPr lang="uk-UA" sz="2400" dirty="0" smtClean="0"/>
              <a:t>3.</a:t>
            </a:r>
            <a:r>
              <a:rPr lang="en-US" sz="2400" dirty="0" smtClean="0"/>
              <a:t>Modern English-Ukrainian Dictionary: Over 160,000 Words and Expressions / </a:t>
            </a:r>
            <a:r>
              <a:rPr lang="en-US" sz="2400" dirty="0" err="1" smtClean="0"/>
              <a:t>Mykola</a:t>
            </a:r>
            <a:r>
              <a:rPr lang="en-US" sz="2400" dirty="0" smtClean="0"/>
              <a:t> </a:t>
            </a:r>
            <a:r>
              <a:rPr lang="en-US" sz="2400" dirty="0" err="1" smtClean="0"/>
              <a:t>Ivanovych</a:t>
            </a:r>
            <a:r>
              <a:rPr lang="en-US" sz="2400" dirty="0" smtClean="0"/>
              <a:t> </a:t>
            </a:r>
            <a:r>
              <a:rPr lang="en-US" sz="2400" dirty="0" err="1" smtClean="0"/>
              <a:t>Balla</a:t>
            </a:r>
            <a:r>
              <a:rPr lang="en-US" sz="2400" dirty="0" smtClean="0"/>
              <a:t>. – Kyiv: </a:t>
            </a:r>
            <a:r>
              <a:rPr lang="en-US" sz="2400" dirty="0" err="1" smtClean="0"/>
              <a:t>Chumatskiy</a:t>
            </a:r>
            <a:r>
              <a:rPr lang="en-US" sz="2400" dirty="0" smtClean="0"/>
              <a:t> </a:t>
            </a:r>
            <a:r>
              <a:rPr lang="en-US" sz="2400" dirty="0" err="1" smtClean="0"/>
              <a:t>Shliakh</a:t>
            </a:r>
            <a:r>
              <a:rPr lang="en-US" sz="2400" dirty="0" smtClean="0"/>
              <a:t> pub., 2007. – 668 p.</a:t>
            </a:r>
          </a:p>
          <a:p>
            <a:r>
              <a:rPr lang="en-US" sz="2400" dirty="0" smtClean="0"/>
              <a:t>4.The Oxford Dictionary of Business World. (2020) //</a:t>
            </a:r>
            <a:r>
              <a:rPr lang="en-US" sz="2400" dirty="0" err="1" smtClean="0"/>
              <a:t>Gen.Editors</a:t>
            </a:r>
            <a:r>
              <a:rPr lang="en-US" sz="2400" dirty="0" smtClean="0"/>
              <a:t> </a:t>
            </a:r>
            <a:r>
              <a:rPr lang="en-US" sz="2400" dirty="0" err="1" smtClean="0"/>
              <a:t>Dr</a:t>
            </a:r>
            <a:r>
              <a:rPr lang="en-US" sz="2400" dirty="0" smtClean="0"/>
              <a:t> Alan Isaacs, </a:t>
            </a:r>
            <a:r>
              <a:rPr lang="en-US" sz="2400" dirty="0" err="1" smtClean="0"/>
              <a:t>Ms</a:t>
            </a:r>
            <a:r>
              <a:rPr lang="en-US" sz="2400" dirty="0" smtClean="0"/>
              <a:t> Elizabeth Martin. Oxford: Oxford University Press</a:t>
            </a:r>
          </a:p>
          <a:p>
            <a:r>
              <a:rPr lang="en-US" sz="2400" dirty="0" smtClean="0"/>
              <a:t>5.</a:t>
            </a:r>
            <a:r>
              <a:rPr lang="uk-UA" sz="2400" dirty="0" smtClean="0"/>
              <a:t>Верба Л.Г., Верба Г.В. Граматика сучасної англійської мови. Довідник: Мова </a:t>
            </a:r>
            <a:r>
              <a:rPr lang="uk-UA" sz="2400" dirty="0" err="1" smtClean="0"/>
              <a:t>англ</a:t>
            </a:r>
            <a:r>
              <a:rPr lang="uk-UA" sz="2400" dirty="0" smtClean="0"/>
              <a:t>., </a:t>
            </a:r>
            <a:r>
              <a:rPr lang="uk-UA" sz="2400" dirty="0" err="1" smtClean="0"/>
              <a:t>укр</a:t>
            </a:r>
            <a:r>
              <a:rPr lang="uk-UA" sz="2400" dirty="0" smtClean="0"/>
              <a:t>. Київ: ТОВ «ВП Логос-М», 2020.</a:t>
            </a:r>
          </a:p>
          <a:p>
            <a:r>
              <a:rPr lang="uk-UA" sz="2400" dirty="0" smtClean="0"/>
              <a:t>6.Голіцинський Ю. Граматика. Збірник вправ. Київ: </a:t>
            </a:r>
            <a:r>
              <a:rPr lang="uk-UA" sz="2400" dirty="0" err="1" smtClean="0"/>
              <a:t>Інкос</a:t>
            </a:r>
            <a:r>
              <a:rPr lang="uk-UA" sz="2400" dirty="0" smtClean="0"/>
              <a:t>, 2020.</a:t>
            </a:r>
          </a:p>
          <a:p>
            <a:r>
              <a:rPr lang="uk-UA" sz="2400" dirty="0" smtClean="0"/>
              <a:t>7.</a:t>
            </a:r>
            <a:r>
              <a:rPr lang="en-US" sz="2400" dirty="0" smtClean="0"/>
              <a:t>Murphy R. English Grammar in Use /Murphy R. – Cambridge University Press, 2021.</a:t>
            </a:r>
            <a:endParaRPr lang="en-US" sz="2400" dirty="0"/>
          </a:p>
        </p:txBody>
      </p:sp>
    </p:spTree>
    <p:extLst>
      <p:ext uri="{BB962C8B-B14F-4D97-AF65-F5344CB8AC3E}">
        <p14:creationId xmlns:p14="http://schemas.microsoft.com/office/powerpoint/2010/main" val="2662897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smtClean="0">
                <a:solidFill>
                  <a:schemeClr val="bg1"/>
                </a:solidFill>
              </a:rPr>
              <a:t>Хід</a:t>
            </a:r>
            <a:r>
              <a:rPr lang="en-US" sz="4000" dirty="0" smtClean="0">
                <a:solidFill>
                  <a:schemeClr val="bg1"/>
                </a:solidFill>
              </a:rPr>
              <a:t> </a:t>
            </a:r>
            <a:r>
              <a:rPr lang="en-US" sz="4000" dirty="0" err="1" smtClean="0">
                <a:solidFill>
                  <a:schemeClr val="bg1"/>
                </a:solidFill>
              </a:rPr>
              <a:t>заняття</a:t>
            </a:r>
            <a:r>
              <a:rPr lang="en-US" sz="4000" dirty="0" smtClean="0">
                <a:solidFill>
                  <a:schemeClr val="bg1"/>
                </a:solidFill>
              </a:rPr>
              <a:t> (Procedure)</a:t>
            </a:r>
          </a:p>
          <a:p>
            <a:endParaRPr lang="en-US" sz="4000" dirty="0" smtClean="0">
              <a:solidFill>
                <a:schemeClr val="bg1"/>
              </a:solidFill>
            </a:endParaRPr>
          </a:p>
          <a:p>
            <a:r>
              <a:rPr lang="en-US" sz="4000" dirty="0" smtClean="0">
                <a:solidFill>
                  <a:schemeClr val="bg1"/>
                </a:solidFill>
              </a:rPr>
              <a:t>1) Read the text and translate into Ukrainian in the written form. </a:t>
            </a:r>
          </a:p>
          <a:p>
            <a:r>
              <a:rPr lang="en-US" sz="4000" dirty="0" smtClean="0">
                <a:solidFill>
                  <a:schemeClr val="bg1"/>
                </a:solidFill>
              </a:rPr>
              <a:t>2) Learn the new words and word combinations. </a:t>
            </a:r>
          </a:p>
          <a:p>
            <a:r>
              <a:rPr lang="en-US" sz="4000" dirty="0" smtClean="0">
                <a:solidFill>
                  <a:schemeClr val="bg1"/>
                </a:solidFill>
              </a:rPr>
              <a:t>3) Make summery of the text in English. </a:t>
            </a:r>
          </a:p>
          <a:p>
            <a:r>
              <a:rPr lang="en-US" sz="4000" dirty="0" smtClean="0">
                <a:solidFill>
                  <a:schemeClr val="bg1"/>
                </a:solidFill>
              </a:rPr>
              <a:t>4) Make some questions on the text. </a:t>
            </a:r>
            <a:endParaRPr lang="en-US" sz="4000" dirty="0">
              <a:solidFill>
                <a:schemeClr val="bg1"/>
              </a:solidFill>
            </a:endParaRPr>
          </a:p>
        </p:txBody>
      </p:sp>
    </p:spTree>
    <p:extLst>
      <p:ext uri="{BB962C8B-B14F-4D97-AF65-F5344CB8AC3E}">
        <p14:creationId xmlns:p14="http://schemas.microsoft.com/office/powerpoint/2010/main" val="2285560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6028" y="343813"/>
            <a:ext cx="11114689" cy="526297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1600" b="1" dirty="0"/>
              <a:t>American food</a:t>
            </a:r>
          </a:p>
          <a:p>
            <a:r>
              <a:rPr lang="en-US" sz="1600" dirty="0"/>
              <a:t>Americans have a wider assortment of foods to choose from than consumers in any other country. Meats, fish, fruit, vegetables, nuts, cereals from various parts of the nation are available throughout the country during any season of the year. Frequently, the problem for the consumer is not the lack of variety of brands of food, but rather too wide assortment from which one must choose. In addition, the consumer can choose from foods that are fresh, frozen, canned and cooked or uncooked. Currently, virtually all food stores have available a wide array of frozen foods especially prepared to be heated or cooked in a microwave oven.</a:t>
            </a:r>
          </a:p>
          <a:p>
            <a:r>
              <a:rPr lang="en-US" sz="1600" dirty="0"/>
              <a:t>The microwave oven has revolutionized the home preparation of meals. It along with the supermarket, where virtually any kind of</a:t>
            </a:r>
          </a:p>
          <a:p>
            <a:r>
              <a:rPr lang="en-US" sz="1600" dirty="0"/>
              <a:t>foods are available, make the preparation of food the most time-efficient in the world. A family can make only one trip a week to the supermarket to purchase its needs food for an entire week. Americans have access to computer-based shopping enabling them to make their buying decisions at home and picking up their purchases at the store or having them delivered to their homes.</a:t>
            </a:r>
          </a:p>
          <a:p>
            <a:r>
              <a:rPr lang="en-US" sz="1600" dirty="0"/>
              <a:t>Since the 1950s fast-food and take-away restaurants have had a phenomenal proliferation, first in the US, and more recently throughout the world. The first fast-food chains like McDonalds, Burger King, Arby's and </a:t>
            </a:r>
            <a:r>
              <a:rPr lang="en-US" sz="1600" dirty="0" err="1"/>
              <a:t>wendy's</a:t>
            </a:r>
            <a:r>
              <a:rPr lang="en-US" sz="1600" dirty="0"/>
              <a:t> which offer sandwiches, hamburgers, French-fried potatoes, hot dogs, pizzas, pancakes, chili and fried chicken, have been joined by other chains some of which offer Mexican, Chinese and other ethnic foods. The cost of the food restaurants in such is frequently cheaper than if one were similar to prepare food in one's kitchen. Consequently, an entire family may frequently go to eat at fast food places for convenience and economy.</a:t>
            </a:r>
          </a:p>
          <a:p>
            <a:r>
              <a:rPr lang="en-US" sz="1600" dirty="0"/>
              <a:t>A more recent development in the American food industry has been the demand for </a:t>
            </a:r>
            <a:r>
              <a:rPr lang="en-US" sz="1600" dirty="0" err="1"/>
              <a:t>здоровую</a:t>
            </a:r>
            <a:r>
              <a:rPr lang="en-US" sz="1600" dirty="0"/>
              <a:t> </a:t>
            </a:r>
            <a:r>
              <a:rPr lang="en-US" sz="1600" dirty="0" err="1"/>
              <a:t>домов</a:t>
            </a:r>
            <a:r>
              <a:rPr lang="en-US" sz="1600" dirty="0"/>
              <a:t> и </a:t>
            </a:r>
            <a:r>
              <a:rPr lang="en-US" sz="1600" dirty="0" err="1"/>
              <a:t>нижнего</a:t>
            </a:r>
            <a:r>
              <a:rPr lang="en-US" sz="1600" dirty="0"/>
              <a:t> foods. The food industry has made available a wide variety of low-fat dairy and meat products. Even low fat cheeses and ice creams are being produced. Vegetable, fruit and cereal consumption are increasing. A second demand is for foods grown and produced free of fertilizers, pesticides' and herbicides. This has led to the development of an "organic food industry. Of course, the cost of organic foods is substantially higher. The market for organic food has nevertheless been expanding.</a:t>
            </a:r>
          </a:p>
        </p:txBody>
      </p:sp>
    </p:spTree>
    <p:extLst>
      <p:ext uri="{BB962C8B-B14F-4D97-AF65-F5344CB8AC3E}">
        <p14:creationId xmlns:p14="http://schemas.microsoft.com/office/powerpoint/2010/main" val="1306620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777240" y="180439"/>
            <a:ext cx="10530840" cy="655564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800" b="1" u="sng" dirty="0"/>
              <a:t>5) Complete the sentences. Choose from these verbs (in the correct form</a:t>
            </a:r>
            <a:r>
              <a:rPr lang="en-US" sz="2800" b="1" u="sng" dirty="0" smtClean="0"/>
              <a:t>):</a:t>
            </a:r>
          </a:p>
          <a:p>
            <a:r>
              <a:rPr lang="en-US" sz="2800" b="1" u="sng" dirty="0"/>
              <a:t>Answer apply forget interrupt listen live</a:t>
            </a:r>
          </a:p>
          <a:p>
            <a:r>
              <a:rPr lang="en-US" sz="2800" dirty="0"/>
              <a:t>1 He tried to avoid answering my question.</a:t>
            </a:r>
          </a:p>
          <a:p>
            <a:r>
              <a:rPr lang="en-US" sz="2800" dirty="0"/>
              <a:t>2 I’m trying to concentrate. Please stop	so much noise!</a:t>
            </a:r>
          </a:p>
          <a:p>
            <a:r>
              <a:rPr lang="en-US" sz="2800" dirty="0"/>
              <a:t>3 I enjoy		to music.</a:t>
            </a:r>
          </a:p>
          <a:p>
            <a:r>
              <a:rPr lang="en-US" sz="2800" dirty="0"/>
              <a:t>4 I considered		for the job, but in the end I decided against it.</a:t>
            </a:r>
          </a:p>
          <a:p>
            <a:r>
              <a:rPr lang="en-US" sz="2800" dirty="0"/>
              <a:t>5 Have you finished	the newspaper yet?</a:t>
            </a:r>
          </a:p>
          <a:p>
            <a:r>
              <a:rPr lang="en-US" sz="2800" dirty="0"/>
              <a:t>6 We need to change our routine. We can’t go on	like this.</a:t>
            </a:r>
          </a:p>
          <a:p>
            <a:r>
              <a:rPr lang="en-US" sz="2800" dirty="0"/>
              <a:t>7 It’s better to avoid		during the rush hour.</a:t>
            </a:r>
          </a:p>
          <a:p>
            <a:r>
              <a:rPr lang="en-US" sz="2800" dirty="0"/>
              <a:t>8 My memory is getting worse. I keep	things.</a:t>
            </a:r>
          </a:p>
          <a:p>
            <a:r>
              <a:rPr lang="en-US" sz="2800" dirty="0"/>
              <a:t>9 I’ve put off		this bill so many times. I really must do it today.</a:t>
            </a:r>
          </a:p>
          <a:p>
            <a:r>
              <a:rPr lang="en-US" sz="2800" dirty="0"/>
              <a:t>10 I’ve given up		to learn Japanese. I was making no progress.</a:t>
            </a:r>
          </a:p>
          <a:p>
            <a:r>
              <a:rPr lang="en-US" sz="2800" dirty="0"/>
              <a:t>11 If you gamble, you risk	your money.</a:t>
            </a:r>
          </a:p>
          <a:p>
            <a:r>
              <a:rPr lang="en-US" sz="2800" dirty="0"/>
              <a:t>12 Would you mind not	me all the time? Let me speak!</a:t>
            </a:r>
          </a:p>
        </p:txBody>
      </p:sp>
    </p:spTree>
    <p:extLst>
      <p:ext uri="{BB962C8B-B14F-4D97-AF65-F5344CB8AC3E}">
        <p14:creationId xmlns:p14="http://schemas.microsoft.com/office/powerpoint/2010/main" val="24421320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89560" y="165794"/>
            <a:ext cx="11628120" cy="649408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b="1" u="sng" dirty="0"/>
              <a:t>6) Put the words in the right order.</a:t>
            </a:r>
          </a:p>
          <a:p>
            <a:r>
              <a:rPr lang="en-US" sz="3200" dirty="0"/>
              <a:t>1 Did she really say that? I (that / remember / her / saying / don’t).</a:t>
            </a:r>
          </a:p>
          <a:p>
            <a:r>
              <a:rPr lang="en-US" sz="3200" dirty="0"/>
              <a:t>I don’t remember her saying that                                                             .</a:t>
            </a:r>
          </a:p>
          <a:p>
            <a:r>
              <a:rPr lang="en-US" sz="3200" dirty="0"/>
              <a:t>2 It’s OK if you want to drive my car. I (driving / don’t / it / you / mind).</a:t>
            </a:r>
          </a:p>
          <a:p>
            <a:r>
              <a:rPr lang="en-US" sz="3200" dirty="0"/>
              <a:t>I                                                                                   .</a:t>
            </a:r>
          </a:p>
          <a:p>
            <a:r>
              <a:rPr lang="en-US" sz="3200" dirty="0"/>
              <a:t>3 What a stupid thing to do! Can (imagine / so stupid / being / you / anybody)?</a:t>
            </a:r>
          </a:p>
          <a:p>
            <a:r>
              <a:rPr lang="en-US" sz="3200" dirty="0"/>
              <a:t>Can                                                                                 .</a:t>
            </a:r>
          </a:p>
          <a:p>
            <a:r>
              <a:rPr lang="en-US" sz="3200" dirty="0"/>
              <a:t>4 We can’t control the weather. We (raining / stop / it / can’t).</a:t>
            </a:r>
          </a:p>
          <a:p>
            <a:r>
              <a:rPr lang="en-US" sz="3200" dirty="0"/>
              <a:t>We                                                                                 .</a:t>
            </a:r>
          </a:p>
          <a:p>
            <a:r>
              <a:rPr lang="en-US" sz="3200" dirty="0"/>
              <a:t>5 I’ll be as quick as I can. I (waiting / want / keep / you / don’t / to).</a:t>
            </a:r>
          </a:p>
          <a:p>
            <a:r>
              <a:rPr lang="en-US" sz="3200" dirty="0"/>
              <a:t>I                                                                                   .</a:t>
            </a:r>
          </a:p>
        </p:txBody>
      </p:sp>
    </p:spTree>
    <p:extLst>
      <p:ext uri="{BB962C8B-B14F-4D97-AF65-F5344CB8AC3E}">
        <p14:creationId xmlns:p14="http://schemas.microsoft.com/office/powerpoint/2010/main" val="233856687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37</TotalTime>
  <Words>1158</Words>
  <Application>Microsoft Office PowerPoint</Application>
  <PresentationFormat>Произвольный</PresentationFormat>
  <Paragraphs>97</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Admin</cp:lastModifiedBy>
  <cp:revision>7</cp:revision>
  <dcterms:created xsi:type="dcterms:W3CDTF">2023-07-12T10:27:08Z</dcterms:created>
  <dcterms:modified xsi:type="dcterms:W3CDTF">2023-07-12T18:51:51Z</dcterms:modified>
</cp:coreProperties>
</file>