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9" r:id="rId9"/>
    <p:sldId id="263" r:id="rId10"/>
    <p:sldId id="264" r:id="rId11"/>
    <p:sldId id="265" r:id="rId12"/>
    <p:sldId id="266" r:id="rId13"/>
    <p:sldId id="268" r:id="rId14"/>
  </p:sldIdLst>
  <p:sldSz cx="12192000" cy="6858000"/>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AD674"/>
    <a:srgbClr val="9ADF81"/>
    <a:srgbClr val="ACC7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63" d="100"/>
          <a:sy n="63" d="100"/>
        </p:scale>
        <p:origin x="-126" y="-22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uk-UA"/>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782498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5892491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1466222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478594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uk-UA"/>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9717711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Дата 4"/>
          <p:cNvSpPr>
            <a:spLocks noGrp="1"/>
          </p:cNvSpPr>
          <p:nvPr>
            <p:ph type="dt" sz="half" idx="10"/>
          </p:nvPr>
        </p:nvSpPr>
        <p:spPr/>
        <p:txBody>
          <a:bodyPr/>
          <a:lstStyle/>
          <a:p>
            <a:fld id="{7DAF3113-D596-4B49-8FAE-458878600028}" type="datetimeFigureOut">
              <a:rPr lang="uk-UA" smtClean="0"/>
              <a:t>12.07.2023</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7839616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uk-UA"/>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Дата 6"/>
          <p:cNvSpPr>
            <a:spLocks noGrp="1"/>
          </p:cNvSpPr>
          <p:nvPr>
            <p:ph type="dt" sz="half" idx="10"/>
          </p:nvPr>
        </p:nvSpPr>
        <p:spPr/>
        <p:txBody>
          <a:bodyPr/>
          <a:lstStyle/>
          <a:p>
            <a:fld id="{7DAF3113-D596-4B49-8FAE-458878600028}" type="datetimeFigureOut">
              <a:rPr lang="uk-UA" smtClean="0"/>
              <a:t>12.07.2023</a:t>
            </a:fld>
            <a:endParaRPr lang="uk-UA"/>
          </a:p>
        </p:txBody>
      </p:sp>
      <p:sp>
        <p:nvSpPr>
          <p:cNvPr id="8" name="Нижний колонтитул 7"/>
          <p:cNvSpPr>
            <a:spLocks noGrp="1"/>
          </p:cNvSpPr>
          <p:nvPr>
            <p:ph type="ftr" sz="quarter" idx="11"/>
          </p:nvPr>
        </p:nvSpPr>
        <p:spPr/>
        <p:txBody>
          <a:bodyPr/>
          <a:lstStyle/>
          <a:p>
            <a:endParaRPr lang="uk-UA"/>
          </a:p>
        </p:txBody>
      </p:sp>
      <p:sp>
        <p:nvSpPr>
          <p:cNvPr id="9" name="Номер слайда 8"/>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8591395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Дата 2"/>
          <p:cNvSpPr>
            <a:spLocks noGrp="1"/>
          </p:cNvSpPr>
          <p:nvPr>
            <p:ph type="dt" sz="half" idx="10"/>
          </p:nvPr>
        </p:nvSpPr>
        <p:spPr/>
        <p:txBody>
          <a:bodyPr/>
          <a:lstStyle/>
          <a:p>
            <a:fld id="{7DAF3113-D596-4B49-8FAE-458878600028}" type="datetimeFigureOut">
              <a:rPr lang="uk-UA" smtClean="0"/>
              <a:t>12.07.2023</a:t>
            </a:fld>
            <a:endParaRPr lang="uk-UA"/>
          </a:p>
        </p:txBody>
      </p:sp>
      <p:sp>
        <p:nvSpPr>
          <p:cNvPr id="4" name="Нижний колонтитул 3"/>
          <p:cNvSpPr>
            <a:spLocks noGrp="1"/>
          </p:cNvSpPr>
          <p:nvPr>
            <p:ph type="ftr" sz="quarter" idx="11"/>
          </p:nvPr>
        </p:nvSpPr>
        <p:spPr/>
        <p:txBody>
          <a:bodyPr/>
          <a:lstStyle/>
          <a:p>
            <a:endParaRPr lang="uk-UA"/>
          </a:p>
        </p:txBody>
      </p:sp>
      <p:sp>
        <p:nvSpPr>
          <p:cNvPr id="5" name="Номер слайда 4"/>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234205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DAF3113-D596-4B49-8FAE-458878600028}" type="datetimeFigureOut">
              <a:rPr lang="uk-UA" smtClean="0"/>
              <a:t>12.07.2023</a:t>
            </a:fld>
            <a:endParaRPr lang="uk-UA"/>
          </a:p>
        </p:txBody>
      </p:sp>
      <p:sp>
        <p:nvSpPr>
          <p:cNvPr id="3" name="Нижний колонтитул 2"/>
          <p:cNvSpPr>
            <a:spLocks noGrp="1"/>
          </p:cNvSpPr>
          <p:nvPr>
            <p:ph type="ftr" sz="quarter" idx="11"/>
          </p:nvPr>
        </p:nvSpPr>
        <p:spPr/>
        <p:txBody>
          <a:bodyPr/>
          <a:lstStyle/>
          <a:p>
            <a:endParaRPr lang="uk-UA"/>
          </a:p>
        </p:txBody>
      </p:sp>
      <p:sp>
        <p:nvSpPr>
          <p:cNvPr id="4" name="Номер слайда 3"/>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419133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F3113-D596-4B49-8FAE-458878600028}" type="datetimeFigureOut">
              <a:rPr lang="uk-UA" smtClean="0"/>
              <a:t>12.07.2023</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538005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F3113-D596-4B49-8FAE-458878600028}" type="datetimeFigureOut">
              <a:rPr lang="uk-UA" smtClean="0"/>
              <a:t>12.07.2023</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6632841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9ADF81"/>
            </a:gs>
            <a:gs pos="47000">
              <a:srgbClr val="AAD674"/>
            </a:gs>
            <a:gs pos="22000">
              <a:srgbClr val="AAD674"/>
            </a:gs>
            <a:gs pos="74000">
              <a:srgbClr val="AAD674"/>
            </a:gs>
            <a:gs pos="81000">
              <a:srgbClr val="9ADF81"/>
            </a:gs>
            <a:gs pos="100000">
              <a:srgbClr val="9ADF81"/>
            </a:gs>
          </a:gsLst>
          <a:lin ang="54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uk-UA"/>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uk-UA"/>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042CAB-24DE-43C6-A9C5-D5130FDE2093}" type="slidenum">
              <a:rPr lang="uk-UA" smtClean="0"/>
              <a:t>‹#›</a:t>
            </a:fld>
            <a:endParaRPr lang="uk-UA"/>
          </a:p>
        </p:txBody>
      </p:sp>
    </p:spTree>
    <p:extLst>
      <p:ext uri="{BB962C8B-B14F-4D97-AF65-F5344CB8AC3E}">
        <p14:creationId xmlns:p14="http://schemas.microsoft.com/office/powerpoint/2010/main" val="2979680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98120" y="447378"/>
            <a:ext cx="11811000"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ru-RU" sz="4000" dirty="0" err="1" smtClean="0"/>
              <a:t>Презентац</a:t>
            </a:r>
            <a:r>
              <a:rPr lang="uk-UA" sz="4000" dirty="0" err="1" smtClean="0"/>
              <a:t>ія</a:t>
            </a:r>
            <a:r>
              <a:rPr lang="uk-UA" sz="4000" dirty="0" smtClean="0"/>
              <a:t> </a:t>
            </a:r>
            <a:r>
              <a:rPr lang="ru-RU" sz="4000" dirty="0" err="1" smtClean="0"/>
              <a:t>практичних</a:t>
            </a:r>
            <a:r>
              <a:rPr lang="ru-RU" sz="4000" dirty="0" smtClean="0"/>
              <a:t> занять з </a:t>
            </a:r>
            <a:r>
              <a:rPr lang="ru-RU" sz="4000" dirty="0" err="1" smtClean="0"/>
              <a:t>дисципліни«Іноземна</a:t>
            </a:r>
            <a:r>
              <a:rPr lang="ru-RU" sz="4000" dirty="0" smtClean="0"/>
              <a:t> </a:t>
            </a:r>
            <a:r>
              <a:rPr lang="ru-RU" sz="4000" dirty="0" err="1" smtClean="0"/>
              <a:t>мова</a:t>
            </a:r>
            <a:r>
              <a:rPr lang="ru-RU" sz="4000" dirty="0" smtClean="0"/>
              <a:t>»</a:t>
            </a:r>
          </a:p>
          <a:p>
            <a:pPr algn="ctr"/>
            <a:r>
              <a:rPr lang="ru-RU" sz="4000" dirty="0" smtClean="0"/>
              <a:t> з </a:t>
            </a:r>
            <a:r>
              <a:rPr lang="ru-RU" sz="4000" dirty="0" err="1" smtClean="0"/>
              <a:t>галузі</a:t>
            </a:r>
            <a:r>
              <a:rPr lang="ru-RU" sz="4000" dirty="0" smtClean="0"/>
              <a:t> </a:t>
            </a:r>
            <a:r>
              <a:rPr lang="ru-RU" sz="4000" dirty="0" err="1" smtClean="0"/>
              <a:t>знань</a:t>
            </a:r>
            <a:r>
              <a:rPr lang="ru-RU" sz="4000" dirty="0" smtClean="0"/>
              <a:t> 08 «Право»</a:t>
            </a:r>
          </a:p>
          <a:p>
            <a:pPr algn="ctr"/>
            <a:r>
              <a:rPr lang="ru-RU" sz="4000" dirty="0" err="1" smtClean="0"/>
              <a:t>спеціальності</a:t>
            </a:r>
            <a:r>
              <a:rPr lang="ru-RU" sz="4000" dirty="0" smtClean="0"/>
              <a:t> : 081 Право.</a:t>
            </a:r>
          </a:p>
          <a:p>
            <a:pPr algn="ctr"/>
            <a:r>
              <a:rPr lang="ru-RU" sz="4000" dirty="0" smtClean="0"/>
              <a:t>    </a:t>
            </a:r>
          </a:p>
          <a:p>
            <a:pPr algn="ctr"/>
            <a:r>
              <a:rPr lang="ru-RU" sz="4000" dirty="0" smtClean="0"/>
              <a:t>Семестр 1,2 (56 годин)</a:t>
            </a:r>
          </a:p>
          <a:p>
            <a:pPr algn="ctr"/>
            <a:endParaRPr lang="ru-RU" sz="4000" dirty="0" smtClean="0"/>
          </a:p>
          <a:p>
            <a:pPr algn="ctr"/>
            <a:endParaRPr lang="ru-RU" sz="4000" dirty="0" smtClean="0"/>
          </a:p>
          <a:p>
            <a:pPr algn="ctr"/>
            <a:r>
              <a:rPr lang="ru-RU" sz="4000" dirty="0" err="1" smtClean="0"/>
              <a:t>Атестація</a:t>
            </a:r>
            <a:r>
              <a:rPr lang="ru-RU" sz="4000" dirty="0" smtClean="0"/>
              <a:t> </a:t>
            </a:r>
            <a:r>
              <a:rPr lang="en-US" sz="4000" smtClean="0"/>
              <a:t>3 </a:t>
            </a:r>
            <a:r>
              <a:rPr lang="ru-RU" sz="4000" smtClean="0"/>
              <a:t>(14 </a:t>
            </a:r>
            <a:r>
              <a:rPr lang="ru-RU" sz="4000" dirty="0" smtClean="0"/>
              <a:t>год.)</a:t>
            </a:r>
            <a:endParaRPr lang="ru-RU" sz="4000" dirty="0"/>
          </a:p>
        </p:txBody>
      </p:sp>
    </p:spTree>
    <p:extLst>
      <p:ext uri="{BB962C8B-B14F-4D97-AF65-F5344CB8AC3E}">
        <p14:creationId xmlns:p14="http://schemas.microsoft.com/office/powerpoint/2010/main" val="7529049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89560" y="30480"/>
            <a:ext cx="11628120" cy="6863417"/>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000" b="1" u="sng" dirty="0"/>
              <a:t>6) What do you say in these situations?</a:t>
            </a:r>
          </a:p>
          <a:p>
            <a:r>
              <a:rPr lang="en-US" sz="2000" dirty="0"/>
              <a:t>1 Of course you don’t expect to win the lottery. Which do you say?</a:t>
            </a:r>
          </a:p>
          <a:p>
            <a:r>
              <a:rPr lang="en-US" sz="2000" dirty="0"/>
              <a:t>a If I win the lottery, I’ll buy a big house.</a:t>
            </a:r>
          </a:p>
          <a:p>
            <a:r>
              <a:rPr lang="en-US" sz="2000" dirty="0"/>
              <a:t>b If I won the lottery, I’d buy a big house.(b is correct)</a:t>
            </a:r>
          </a:p>
          <a:p>
            <a:r>
              <a:rPr lang="en-US" sz="2000" dirty="0"/>
              <a:t>2 You’re not going to sell your car because it’s old and not worth much. Which do you say?</a:t>
            </a:r>
          </a:p>
          <a:p>
            <a:r>
              <a:rPr lang="en-US" sz="2000" dirty="0"/>
              <a:t>a If I sell my car, I won’t get much money for it.</a:t>
            </a:r>
          </a:p>
          <a:p>
            <a:r>
              <a:rPr lang="en-US" sz="2000" dirty="0"/>
              <a:t>b If I sold my car, I wouldn’t get much money for it.</a:t>
            </a:r>
          </a:p>
          <a:p>
            <a:r>
              <a:rPr lang="en-US" sz="2000" dirty="0"/>
              <a:t>3 You often see Sarah. A friend of yours wants to contact her. Which do you say?</a:t>
            </a:r>
          </a:p>
          <a:p>
            <a:r>
              <a:rPr lang="en-US" sz="2000" dirty="0"/>
              <a:t>a If I see Sarah, I’ll tell her to call you.</a:t>
            </a:r>
          </a:p>
          <a:p>
            <a:r>
              <a:rPr lang="en-US" sz="2000" dirty="0"/>
              <a:t>b If I saw Sarah, I’d tell her to call you.</a:t>
            </a:r>
          </a:p>
          <a:p>
            <a:r>
              <a:rPr lang="en-US" sz="2000" dirty="0"/>
              <a:t>4 You don’t expect that there will be a fire in the building. Which do you say?</a:t>
            </a:r>
          </a:p>
          <a:p>
            <a:r>
              <a:rPr lang="en-US" sz="2000" dirty="0"/>
              <a:t>a What will you do if there is a fire in the building?</a:t>
            </a:r>
          </a:p>
          <a:p>
            <a:r>
              <a:rPr lang="en-US" sz="2000" dirty="0"/>
              <a:t>b What would you do if there was a fire in the building?</a:t>
            </a:r>
          </a:p>
          <a:p>
            <a:r>
              <a:rPr lang="en-US" sz="2000" dirty="0"/>
              <a:t>5 You’ve never lost your passport. You can only imagine it.</a:t>
            </a:r>
          </a:p>
          <a:p>
            <a:r>
              <a:rPr lang="en-US" sz="2000" dirty="0"/>
              <a:t>a I don’t know what I’ll do if I lose my passport.</a:t>
            </a:r>
          </a:p>
          <a:p>
            <a:r>
              <a:rPr lang="en-US" sz="2000" dirty="0"/>
              <a:t>b I don’t know what I’d do if I lost my passport.</a:t>
            </a:r>
          </a:p>
          <a:p>
            <a:r>
              <a:rPr lang="en-US" sz="2000" dirty="0"/>
              <a:t>6 Somebody stops you and asks the way to a bank. Which do you say?</a:t>
            </a:r>
          </a:p>
          <a:p>
            <a:r>
              <a:rPr lang="en-US" sz="2000" dirty="0"/>
              <a:t>a If you go right at the end of this street, you’ll see a bank on your left.</a:t>
            </a:r>
          </a:p>
          <a:p>
            <a:r>
              <a:rPr lang="en-US" sz="2000" dirty="0"/>
              <a:t>b If you went right at the end of this street, you’d see a bank on your left.</a:t>
            </a:r>
          </a:p>
          <a:p>
            <a:r>
              <a:rPr lang="en-US" sz="2000" dirty="0"/>
              <a:t>7 You’re in a lift. There is an emergency button. Nobody is going to press it. Which do you say?</a:t>
            </a:r>
          </a:p>
          <a:p>
            <a:r>
              <a:rPr lang="en-US" sz="2000" dirty="0"/>
              <a:t>a What will happen if somebody presses that button?</a:t>
            </a:r>
          </a:p>
          <a:p>
            <a:r>
              <a:rPr lang="en-US" sz="2000" dirty="0"/>
              <a:t>b What would happen if somebody pressed that button?</a:t>
            </a:r>
          </a:p>
        </p:txBody>
      </p:sp>
    </p:spTree>
    <p:extLst>
      <p:ext uri="{BB962C8B-B14F-4D97-AF65-F5344CB8AC3E}">
        <p14:creationId xmlns:p14="http://schemas.microsoft.com/office/powerpoint/2010/main" val="23385668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83932" y="134124"/>
            <a:ext cx="11829393" cy="6617196"/>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3200" b="1" u="sng" dirty="0"/>
              <a:t>7) Complete the sentences.</a:t>
            </a:r>
          </a:p>
          <a:p>
            <a:r>
              <a:rPr lang="en-US" sz="2800" dirty="0"/>
              <a:t>1 I’d be very scared if   somebody pointed                              (somebody / point) a gun at me.</a:t>
            </a:r>
          </a:p>
          <a:p>
            <a:r>
              <a:rPr lang="en-US" sz="2800" dirty="0"/>
              <a:t>2 I can’t afford to buy a car. If                             (I / buy) a car, I’d have to borrow the money.</a:t>
            </a:r>
          </a:p>
          <a:p>
            <a:r>
              <a:rPr lang="en-US" sz="2800" dirty="0"/>
              <a:t>3 If you had a party, who                                                            (you / invite)?</a:t>
            </a:r>
          </a:p>
          <a:p>
            <a:r>
              <a:rPr lang="en-US" sz="2800" dirty="0"/>
              <a:t>4 Don’t lend James your car. If                               (he / ask) me, I wouldn’t lend him mine.</a:t>
            </a:r>
          </a:p>
          <a:p>
            <a:r>
              <a:rPr lang="en-US" sz="2800" dirty="0"/>
              <a:t>5 I don’t think Gary and Emma will get married.                           (I / be) amazed if they did.</a:t>
            </a:r>
          </a:p>
          <a:p>
            <a:r>
              <a:rPr lang="en-US" sz="2800" dirty="0"/>
              <a:t>6 If                     (somebody / give) me $20,000,                      (I / have) a long holiday.</a:t>
            </a:r>
          </a:p>
          <a:p>
            <a:r>
              <a:rPr lang="en-US" sz="2800" dirty="0"/>
              <a:t>7                           (you / be) nervous if                      (you / meet) a famous person?</a:t>
            </a:r>
          </a:p>
          <a:p>
            <a:r>
              <a:rPr lang="en-US" sz="2800" dirty="0"/>
              <a:t>8 What       (you / do) if            (you / be) in a lift and                (it / stop) between floors?</a:t>
            </a:r>
          </a:p>
        </p:txBody>
      </p:sp>
    </p:spTree>
    <p:extLst>
      <p:ext uri="{BB962C8B-B14F-4D97-AF65-F5344CB8AC3E}">
        <p14:creationId xmlns:p14="http://schemas.microsoft.com/office/powerpoint/2010/main" val="21364616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35280" y="243900"/>
            <a:ext cx="11506200" cy="649408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3200" b="1" u="sng" dirty="0"/>
              <a:t>8)Write sentences beginning If … .</a:t>
            </a:r>
          </a:p>
          <a:p>
            <a:r>
              <a:rPr lang="en-US" sz="3200" dirty="0"/>
              <a:t>1 We’re not going to take the 10.30 train. (we / arrive too early)</a:t>
            </a:r>
          </a:p>
          <a:p>
            <a:r>
              <a:rPr lang="en-US" sz="3200" dirty="0"/>
              <a:t> If we took the 10.30 train, we’d arrive too early                                               .</a:t>
            </a:r>
          </a:p>
          <a:p>
            <a:r>
              <a:rPr lang="en-US" sz="3200" dirty="0"/>
              <a:t>2 We’re not going to stay at a hotel. (it / cost too much)</a:t>
            </a:r>
          </a:p>
          <a:p>
            <a:r>
              <a:rPr lang="en-US" sz="3200" dirty="0"/>
              <a:t>If we                                      , it                                         .</a:t>
            </a:r>
          </a:p>
          <a:p>
            <a:r>
              <a:rPr lang="en-US" sz="3200" dirty="0"/>
              <a:t>3 There’s no point in telling you what happened. (you / not / believe)</a:t>
            </a:r>
          </a:p>
          <a:p>
            <a:r>
              <a:rPr lang="en-US" sz="3200" dirty="0"/>
              <a:t>If I                                                                                  .</a:t>
            </a:r>
          </a:p>
          <a:p>
            <a:r>
              <a:rPr lang="en-US" sz="3200" dirty="0"/>
              <a:t>4 Sally has no plans to leave her job. (it / hard to find another one)</a:t>
            </a:r>
          </a:p>
          <a:p>
            <a:r>
              <a:rPr lang="en-US" sz="3200" dirty="0"/>
              <a:t>If she                                                                                .</a:t>
            </a:r>
          </a:p>
          <a:p>
            <a:r>
              <a:rPr lang="en-US" sz="3200" dirty="0"/>
              <a:t>5 Kevin is not going to apply for the job. (he / not / get it).</a:t>
            </a:r>
          </a:p>
          <a:p>
            <a:r>
              <a:rPr lang="en-US" sz="3200" dirty="0"/>
              <a:t>                                                                                    .</a:t>
            </a:r>
          </a:p>
        </p:txBody>
      </p:sp>
    </p:spTree>
    <p:extLst>
      <p:ext uri="{BB962C8B-B14F-4D97-AF65-F5344CB8AC3E}">
        <p14:creationId xmlns:p14="http://schemas.microsoft.com/office/powerpoint/2010/main" val="36630107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stretch>
            <a:fillRect/>
          </a:stretch>
        </p:blipFill>
        <p:spPr>
          <a:xfrm>
            <a:off x="2446020" y="529332"/>
            <a:ext cx="7185660" cy="5703035"/>
          </a:xfrm>
          <a:prstGeom prst="rect">
            <a:avLst/>
          </a:prstGeom>
        </p:spPr>
      </p:pic>
    </p:spTree>
    <p:extLst>
      <p:ext uri="{BB962C8B-B14F-4D97-AF65-F5344CB8AC3E}">
        <p14:creationId xmlns:p14="http://schemas.microsoft.com/office/powerpoint/2010/main" val="27660728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647437"/>
            <a:ext cx="12192000" cy="64633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3600" dirty="0" err="1" smtClean="0">
                <a:solidFill>
                  <a:srgbClr val="FF0000"/>
                </a:solidFill>
              </a:rPr>
              <a:t>Практичне</a:t>
            </a:r>
            <a:r>
              <a:rPr lang="en-US" sz="3600" dirty="0" smtClean="0">
                <a:solidFill>
                  <a:srgbClr val="FF0000"/>
                </a:solidFill>
              </a:rPr>
              <a:t> </a:t>
            </a:r>
            <a:r>
              <a:rPr lang="en-US" sz="3600" dirty="0" err="1" smtClean="0">
                <a:solidFill>
                  <a:srgbClr val="FF0000"/>
                </a:solidFill>
              </a:rPr>
              <a:t>заняття</a:t>
            </a:r>
            <a:r>
              <a:rPr lang="en-US" sz="3600" dirty="0" smtClean="0">
                <a:solidFill>
                  <a:srgbClr val="FF0000"/>
                </a:solidFill>
              </a:rPr>
              <a:t> 16(2 </a:t>
            </a:r>
            <a:r>
              <a:rPr lang="en-US" sz="3600" dirty="0" err="1" smtClean="0">
                <a:solidFill>
                  <a:srgbClr val="FF0000"/>
                </a:solidFill>
              </a:rPr>
              <a:t>год</a:t>
            </a:r>
            <a:r>
              <a:rPr lang="en-US" sz="3600" dirty="0" smtClean="0">
                <a:solidFill>
                  <a:srgbClr val="FF0000"/>
                </a:solidFill>
              </a:rPr>
              <a:t>.)</a:t>
            </a:r>
          </a:p>
        </p:txBody>
      </p:sp>
      <p:sp>
        <p:nvSpPr>
          <p:cNvPr id="5" name="Прямоугольник 4"/>
          <p:cNvSpPr/>
          <p:nvPr/>
        </p:nvSpPr>
        <p:spPr>
          <a:xfrm>
            <a:off x="176048" y="3203818"/>
            <a:ext cx="11839903" cy="1938992"/>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a:t>Topic «Food in The United Kingdom of Great Britain and Northern Ireland. Conditional Mood(if I do … and if I did …).» Grammar revision</a:t>
            </a:r>
          </a:p>
        </p:txBody>
      </p:sp>
    </p:spTree>
    <p:extLst>
      <p:ext uri="{BB962C8B-B14F-4D97-AF65-F5344CB8AC3E}">
        <p14:creationId xmlns:p14="http://schemas.microsoft.com/office/powerpoint/2010/main" val="1892787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46841" y="815425"/>
            <a:ext cx="11508827" cy="452431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3200" dirty="0" smtClean="0"/>
              <a:t>Objectives: 	</a:t>
            </a:r>
          </a:p>
          <a:p>
            <a:pPr marL="457200" indent="-457200">
              <a:buFontTx/>
              <a:buChar char="-"/>
            </a:pPr>
            <a:r>
              <a:rPr lang="en-US" sz="3200" dirty="0" smtClean="0"/>
              <a:t>to learn new vocabulary;</a:t>
            </a:r>
            <a:endParaRPr lang="uk-UA" sz="3200" dirty="0" smtClean="0"/>
          </a:p>
          <a:p>
            <a:pPr marL="457200" indent="-457200">
              <a:buFontTx/>
              <a:buChar char="-"/>
            </a:pPr>
            <a:r>
              <a:rPr lang="en-US" sz="3200" dirty="0" smtClean="0"/>
              <a:t>    </a:t>
            </a:r>
            <a:r>
              <a:rPr lang="uk-UA" sz="3200" dirty="0" smtClean="0"/>
              <a:t> </a:t>
            </a:r>
            <a:r>
              <a:rPr lang="en-US" sz="3200" dirty="0" smtClean="0"/>
              <a:t>to practice grammar structures;</a:t>
            </a:r>
          </a:p>
          <a:p>
            <a:r>
              <a:rPr lang="en-US" sz="3200" dirty="0" smtClean="0"/>
              <a:t>-	to enable </a:t>
            </a:r>
            <a:r>
              <a:rPr lang="en-US" sz="3200" dirty="0" err="1" smtClean="0"/>
              <a:t>st’s</a:t>
            </a:r>
            <a:r>
              <a:rPr lang="en-US" sz="3200" dirty="0" smtClean="0"/>
              <a:t> to talk and write on the topic;</a:t>
            </a:r>
          </a:p>
          <a:p>
            <a:r>
              <a:rPr lang="en-US" sz="3200" dirty="0" smtClean="0"/>
              <a:t>-	to </a:t>
            </a:r>
            <a:r>
              <a:rPr lang="en-US" sz="3200" dirty="0" err="1" smtClean="0"/>
              <a:t>instil</a:t>
            </a:r>
            <a:r>
              <a:rPr lang="en-US" sz="3200" dirty="0" smtClean="0"/>
              <a:t> the idea that learning languages is necessary and essential;</a:t>
            </a:r>
          </a:p>
          <a:p>
            <a:r>
              <a:rPr lang="en-US" sz="3200" dirty="0" smtClean="0"/>
              <a:t>-	to encourage </a:t>
            </a:r>
            <a:r>
              <a:rPr lang="en-US" sz="3200" dirty="0" err="1" smtClean="0"/>
              <a:t>st’s</a:t>
            </a:r>
            <a:r>
              <a:rPr lang="en-US" sz="3200" dirty="0" smtClean="0"/>
              <a:t> to go on learning English at the next level;</a:t>
            </a:r>
          </a:p>
          <a:p>
            <a:r>
              <a:rPr lang="en-US" sz="3200" dirty="0" smtClean="0"/>
              <a:t>-	to lay the foundations for future study in terms to basic structures, lexis, language functions and basic study</a:t>
            </a:r>
            <a:endParaRPr lang="en-US" sz="3200" dirty="0"/>
          </a:p>
        </p:txBody>
      </p:sp>
    </p:spTree>
    <p:extLst>
      <p:ext uri="{BB962C8B-B14F-4D97-AF65-F5344CB8AC3E}">
        <p14:creationId xmlns:p14="http://schemas.microsoft.com/office/powerpoint/2010/main" val="28558362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57655" y="693683"/>
            <a:ext cx="11824138" cy="526297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a:t>Plan:</a:t>
            </a:r>
          </a:p>
          <a:p>
            <a:r>
              <a:rPr lang="en-US" sz="2400" dirty="0"/>
              <a:t>1.Vocabulary activity.</a:t>
            </a:r>
          </a:p>
          <a:p>
            <a:r>
              <a:rPr lang="en-US" sz="2400" dirty="0"/>
              <a:t>2.Discussing of the topic «Food in The United Kingdom of Great Britain and Northern Ireland. . 7 Conditional Mood.» (if I do … and if I did …) Grammar revision</a:t>
            </a:r>
          </a:p>
          <a:p>
            <a:r>
              <a:rPr lang="en-US" sz="2400" dirty="0"/>
              <a:t>3.Listening, reading, writing, speaking.</a:t>
            </a:r>
          </a:p>
          <a:p>
            <a:r>
              <a:rPr lang="en-US" sz="2400" dirty="0"/>
              <a:t>4.Grammar activity.</a:t>
            </a:r>
          </a:p>
          <a:p>
            <a:r>
              <a:rPr lang="en-US" sz="2400" dirty="0"/>
              <a:t>5.Communicative activities :</a:t>
            </a:r>
          </a:p>
          <a:p>
            <a:r>
              <a:rPr lang="en-US" sz="2400" dirty="0"/>
              <a:t>    Task 1. Give the English equivalents the following words and word combinations.</a:t>
            </a:r>
          </a:p>
          <a:p>
            <a:r>
              <a:rPr lang="en-US" sz="2400" dirty="0"/>
              <a:t>     Task 2. Answer the questions to the text.</a:t>
            </a:r>
          </a:p>
          <a:p>
            <a:r>
              <a:rPr lang="en-US" sz="2400" dirty="0"/>
              <a:t>     Task 3. Fill in the blanks with the necessary words from the active vocabulary. </a:t>
            </a:r>
          </a:p>
          <a:p>
            <a:r>
              <a:rPr lang="en-US" sz="2400" dirty="0"/>
              <a:t>     Task 4. Complete the following sentences.</a:t>
            </a:r>
          </a:p>
          <a:p>
            <a:r>
              <a:rPr lang="en-US" sz="2400" dirty="0"/>
              <a:t>     Task 5. Put in the right order. The underlined word is the beginning of the sentence.</a:t>
            </a:r>
          </a:p>
          <a:p>
            <a:r>
              <a:rPr lang="en-US" sz="2400" dirty="0"/>
              <a:t>     Task 6. Translate the following sentences into English.</a:t>
            </a:r>
          </a:p>
          <a:p>
            <a:r>
              <a:rPr lang="en-US" sz="2400" dirty="0"/>
              <a:t>Home task: Reading an additional text on the topic </a:t>
            </a:r>
          </a:p>
        </p:txBody>
      </p:sp>
    </p:spTree>
    <p:extLst>
      <p:ext uri="{BB962C8B-B14F-4D97-AF65-F5344CB8AC3E}">
        <p14:creationId xmlns:p14="http://schemas.microsoft.com/office/powerpoint/2010/main" val="14460491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36482" y="461970"/>
            <a:ext cx="11713779"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smtClean="0"/>
              <a:t>References:</a:t>
            </a:r>
          </a:p>
          <a:p>
            <a:r>
              <a:rPr lang="en-US" sz="2400" dirty="0" smtClean="0"/>
              <a:t>1.</a:t>
            </a:r>
            <a:r>
              <a:rPr lang="uk-UA" sz="2400" dirty="0" smtClean="0"/>
              <a:t>Кравець Р.А. Лінгвокраїнознавчі аспекти викладання граматики англійської мови в аграрному ВНЗ: методичні рекомендації / Р.А. Кравець. – Вінниця : ВНАУ, 2017. – 62 с.</a:t>
            </a:r>
          </a:p>
          <a:p>
            <a:r>
              <a:rPr lang="uk-UA" sz="2400" dirty="0" smtClean="0"/>
              <a:t>2.Ковальова К. В. Волошина О.В Англійська мова: Методичні вказівки для практичних занять та самостійної роботи студентів денної та заочної форм навчання з іноземної мови спеціальності 075 «Маркетинг», 073 «Менеджмент», галузі знань 07 «Управління та адміністрування» – Вінниця, 2020. – 100 с.</a:t>
            </a:r>
          </a:p>
          <a:p>
            <a:r>
              <a:rPr lang="uk-UA" sz="2400" dirty="0" smtClean="0"/>
              <a:t>3.</a:t>
            </a:r>
            <a:r>
              <a:rPr lang="en-US" sz="2400" dirty="0" smtClean="0"/>
              <a:t>Modern English-Ukrainian Dictionary: Over 160,000 Words and Expressions / </a:t>
            </a:r>
            <a:r>
              <a:rPr lang="en-US" sz="2400" dirty="0" err="1" smtClean="0"/>
              <a:t>Mykola</a:t>
            </a:r>
            <a:r>
              <a:rPr lang="en-US" sz="2400" dirty="0" smtClean="0"/>
              <a:t> </a:t>
            </a:r>
            <a:r>
              <a:rPr lang="en-US" sz="2400" dirty="0" err="1" smtClean="0"/>
              <a:t>Ivanovych</a:t>
            </a:r>
            <a:r>
              <a:rPr lang="en-US" sz="2400" dirty="0" smtClean="0"/>
              <a:t> </a:t>
            </a:r>
            <a:r>
              <a:rPr lang="en-US" sz="2400" dirty="0" err="1" smtClean="0"/>
              <a:t>Balla</a:t>
            </a:r>
            <a:r>
              <a:rPr lang="en-US" sz="2400" dirty="0" smtClean="0"/>
              <a:t>. – Kyiv: </a:t>
            </a:r>
            <a:r>
              <a:rPr lang="en-US" sz="2400" dirty="0" err="1" smtClean="0"/>
              <a:t>Chumatskiy</a:t>
            </a:r>
            <a:r>
              <a:rPr lang="en-US" sz="2400" dirty="0" smtClean="0"/>
              <a:t> </a:t>
            </a:r>
            <a:r>
              <a:rPr lang="en-US" sz="2400" dirty="0" err="1" smtClean="0"/>
              <a:t>Shliakh</a:t>
            </a:r>
            <a:r>
              <a:rPr lang="en-US" sz="2400" dirty="0" smtClean="0"/>
              <a:t> pub., 2007. – 668 p.</a:t>
            </a:r>
          </a:p>
          <a:p>
            <a:r>
              <a:rPr lang="en-US" sz="2400" dirty="0" smtClean="0"/>
              <a:t>4.The Oxford Dictionary of Business World. (2020) //</a:t>
            </a:r>
            <a:r>
              <a:rPr lang="en-US" sz="2400" dirty="0" err="1" smtClean="0"/>
              <a:t>Gen.Editors</a:t>
            </a:r>
            <a:r>
              <a:rPr lang="en-US" sz="2400" dirty="0" smtClean="0"/>
              <a:t> </a:t>
            </a:r>
            <a:r>
              <a:rPr lang="en-US" sz="2400" dirty="0" err="1" smtClean="0"/>
              <a:t>Dr</a:t>
            </a:r>
            <a:r>
              <a:rPr lang="en-US" sz="2400" dirty="0" smtClean="0"/>
              <a:t> Alan Isaacs, </a:t>
            </a:r>
            <a:r>
              <a:rPr lang="en-US" sz="2400" dirty="0" err="1" smtClean="0"/>
              <a:t>Ms</a:t>
            </a:r>
            <a:r>
              <a:rPr lang="en-US" sz="2400" dirty="0" smtClean="0"/>
              <a:t> Elizabeth Martin. Oxford: Oxford University Press</a:t>
            </a:r>
          </a:p>
          <a:p>
            <a:r>
              <a:rPr lang="en-US" sz="2400" dirty="0" smtClean="0"/>
              <a:t>5.</a:t>
            </a:r>
            <a:r>
              <a:rPr lang="uk-UA" sz="2400" dirty="0" smtClean="0"/>
              <a:t>Верба Л.Г., Верба Г.В. Граматика сучасної англійської мови. Довідник: Мова </a:t>
            </a:r>
            <a:r>
              <a:rPr lang="uk-UA" sz="2400" dirty="0" err="1" smtClean="0"/>
              <a:t>англ</a:t>
            </a:r>
            <a:r>
              <a:rPr lang="uk-UA" sz="2400" dirty="0" smtClean="0"/>
              <a:t>., </a:t>
            </a:r>
            <a:r>
              <a:rPr lang="uk-UA" sz="2400" dirty="0" err="1" smtClean="0"/>
              <a:t>укр</a:t>
            </a:r>
            <a:r>
              <a:rPr lang="uk-UA" sz="2400" dirty="0" smtClean="0"/>
              <a:t>. Київ: ТОВ «ВП Логос-М», 2020.</a:t>
            </a:r>
          </a:p>
          <a:p>
            <a:r>
              <a:rPr lang="uk-UA" sz="2400" dirty="0" smtClean="0"/>
              <a:t>6.Голіцинський Ю. Граматика. Збірник вправ. Київ: </a:t>
            </a:r>
            <a:r>
              <a:rPr lang="uk-UA" sz="2400" dirty="0" err="1" smtClean="0"/>
              <a:t>Інкос</a:t>
            </a:r>
            <a:r>
              <a:rPr lang="uk-UA" sz="2400" dirty="0" smtClean="0"/>
              <a:t>, 2020.</a:t>
            </a:r>
          </a:p>
          <a:p>
            <a:r>
              <a:rPr lang="uk-UA" sz="2400" dirty="0" smtClean="0"/>
              <a:t>7.</a:t>
            </a:r>
            <a:r>
              <a:rPr lang="en-US" sz="2400" dirty="0" smtClean="0"/>
              <a:t>Murphy R. English Grammar in Use /Murphy R. – Cambridge University Press, 2021.</a:t>
            </a:r>
            <a:endParaRPr lang="en-US" sz="2400" dirty="0"/>
          </a:p>
        </p:txBody>
      </p:sp>
    </p:spTree>
    <p:extLst>
      <p:ext uri="{BB962C8B-B14F-4D97-AF65-F5344CB8AC3E}">
        <p14:creationId xmlns:p14="http://schemas.microsoft.com/office/powerpoint/2010/main" val="26628978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62607" y="1040523"/>
            <a:ext cx="11477296" cy="440120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err="1" smtClean="0">
                <a:solidFill>
                  <a:schemeClr val="bg1"/>
                </a:solidFill>
              </a:rPr>
              <a:t>Хід</a:t>
            </a:r>
            <a:r>
              <a:rPr lang="en-US" sz="4000" dirty="0" smtClean="0">
                <a:solidFill>
                  <a:schemeClr val="bg1"/>
                </a:solidFill>
              </a:rPr>
              <a:t> </a:t>
            </a:r>
            <a:r>
              <a:rPr lang="en-US" sz="4000" dirty="0" err="1" smtClean="0">
                <a:solidFill>
                  <a:schemeClr val="bg1"/>
                </a:solidFill>
              </a:rPr>
              <a:t>заняття</a:t>
            </a:r>
            <a:r>
              <a:rPr lang="en-US" sz="4000" dirty="0" smtClean="0">
                <a:solidFill>
                  <a:schemeClr val="bg1"/>
                </a:solidFill>
              </a:rPr>
              <a:t> (Procedure)</a:t>
            </a:r>
          </a:p>
          <a:p>
            <a:endParaRPr lang="en-US" sz="4000" dirty="0" smtClean="0">
              <a:solidFill>
                <a:schemeClr val="bg1"/>
              </a:solidFill>
            </a:endParaRPr>
          </a:p>
          <a:p>
            <a:r>
              <a:rPr lang="en-US" sz="4000" dirty="0" smtClean="0">
                <a:solidFill>
                  <a:schemeClr val="bg1"/>
                </a:solidFill>
              </a:rPr>
              <a:t>1) Read the text and translate into Ukrainian in the written form. </a:t>
            </a:r>
          </a:p>
          <a:p>
            <a:r>
              <a:rPr lang="en-US" sz="4000" dirty="0" smtClean="0">
                <a:solidFill>
                  <a:schemeClr val="bg1"/>
                </a:solidFill>
              </a:rPr>
              <a:t>2) Learn the new words and word combinations. </a:t>
            </a:r>
          </a:p>
          <a:p>
            <a:r>
              <a:rPr lang="en-US" sz="4000" dirty="0" smtClean="0">
                <a:solidFill>
                  <a:schemeClr val="bg1"/>
                </a:solidFill>
              </a:rPr>
              <a:t>3) Make summery of the text in English. </a:t>
            </a:r>
          </a:p>
          <a:p>
            <a:r>
              <a:rPr lang="en-US" sz="4000" dirty="0" smtClean="0">
                <a:solidFill>
                  <a:schemeClr val="bg1"/>
                </a:solidFill>
              </a:rPr>
              <a:t>4) Make some questions on the text. </a:t>
            </a:r>
            <a:endParaRPr lang="en-US" sz="4000" dirty="0">
              <a:solidFill>
                <a:schemeClr val="bg1"/>
              </a:solidFill>
            </a:endParaRPr>
          </a:p>
        </p:txBody>
      </p:sp>
    </p:spTree>
    <p:extLst>
      <p:ext uri="{BB962C8B-B14F-4D97-AF65-F5344CB8AC3E}">
        <p14:creationId xmlns:p14="http://schemas.microsoft.com/office/powerpoint/2010/main" val="22855606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36028" y="343813"/>
            <a:ext cx="11114689" cy="5816977"/>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000" b="1" dirty="0"/>
              <a:t>British Meals</a:t>
            </a:r>
          </a:p>
          <a:p>
            <a:r>
              <a:rPr lang="en-US" sz="1600" dirty="0"/>
              <a:t>The usual meals are breakfast, lunch tea and supper. Breakfast is generally a bigger meal than you have on the Continent, though some English people like a "continental" breakfast of rolls and butter and coffee. But the usual English breakfast is porridge or "Corn Flakes" with milk or cream and sugar, bacon and eggs, marmalade (made from oranges) with buttered toast, and tea or coffee. For a change you can have a boiled egg, cold ham, or perhaps fish.</a:t>
            </a:r>
          </a:p>
          <a:p>
            <a:r>
              <a:rPr lang="en-US" sz="1600" dirty="0"/>
              <a:t>We generally have lunch about one o'clock. The businessman in London usually finds it impossible to come home for lunch, and so he goes to a cafe or restaurant; but if I am making lunch at home I have cold meat (left over probably from yesterday's dinner), potatoes, salad and pickles, with a pudding or fruit to follow. Sometimes we have a mutton chop, or steak and chips, followed by biscuits and cheese, and some people like a glass of light beer with lunch. </a:t>
            </a:r>
          </a:p>
          <a:p>
            <a:r>
              <a:rPr lang="en-US" sz="1600" dirty="0"/>
              <a:t>Afternoon tea you can hardly call a meal, but it is a sociable sort of thing, as friends often come in then for a chat while they have their cup of tea, cake or biscuit. </a:t>
            </a:r>
          </a:p>
          <a:p>
            <a:r>
              <a:rPr lang="en-US" sz="1600" dirty="0"/>
              <a:t>In some houses dinner is the biggest meal of the day. We had rather a special one last night, as we had an important visitor from South America to see </a:t>
            </a:r>
            <a:r>
              <a:rPr lang="en-US" sz="1600" dirty="0" err="1"/>
              <a:t>Mr.Priestley</a:t>
            </a:r>
            <a:r>
              <a:rPr lang="en-US" sz="1600" dirty="0"/>
              <a:t>.</a:t>
            </a:r>
          </a:p>
          <a:p>
            <a:r>
              <a:rPr lang="en-US" sz="1600" dirty="0"/>
              <a:t>We began with soup, followed by fish, roast chicken, potatoes and vegetables, a sweet, fruit and nuts. Then we went into sitting-room for coffee and cigarettes. </a:t>
            </a:r>
          </a:p>
          <a:p>
            <a:r>
              <a:rPr lang="en-US" sz="1600" dirty="0"/>
              <a:t>But in my house, as in a great many English homes, we make the midday meal the chief one of the day, and in the evening we have the much simpler Supper - an </a:t>
            </a:r>
            <a:r>
              <a:rPr lang="en-US" sz="1600" dirty="0" err="1"/>
              <a:t>omelette</a:t>
            </a:r>
            <a:r>
              <a:rPr lang="en-US" sz="1600" dirty="0"/>
              <a:t>, or sausages, sometimes bacon and eggs and sometimes just bread and cheese, a cup of coffee or cocoa and fruit.</a:t>
            </a:r>
          </a:p>
          <a:p>
            <a:r>
              <a:rPr lang="en-US" sz="1600" dirty="0"/>
              <a:t>But uncle Albert always has "high tea". He says he has no use for these "afternoon teas" where you try to hold a cup of tea in one hand and a piece of bread and butter about as thin as a sheet of paper in the other. He's a Lancashire man, and nearly everyone in Lancashire likes high tea. They have it between five and six o'clock, and they have ham or tongue and tomatoes and salad, or sausages, with good strong tea, plenty of bread and butter, then stewed fruit, or a tin of pears, apricots or pineapple with cream or custard and pastries or a good cake. And that's what they call a good tea.</a:t>
            </a:r>
          </a:p>
        </p:txBody>
      </p:sp>
    </p:spTree>
    <p:extLst>
      <p:ext uri="{BB962C8B-B14F-4D97-AF65-F5344CB8AC3E}">
        <p14:creationId xmlns:p14="http://schemas.microsoft.com/office/powerpoint/2010/main" val="13066203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36027" y="176173"/>
            <a:ext cx="11114689" cy="6524863"/>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000" b="1" dirty="0"/>
              <a:t>Meals in Britain</a:t>
            </a:r>
          </a:p>
          <a:p>
            <a:r>
              <a:rPr lang="en-US" dirty="0"/>
              <a:t>The English say that in their country the variety of food from meal to meal is probably greater than anywhere else in the world. They say that you can never confuse a breakfast with a dinner, for example, and that in many other countries you eat exactly the same kind of dishes for breakfast, lunch and dinner. At the same for the gourmet, "Ukrainian food is of extremely good quality, and it really tastes of something unlike American food, for instance, which all tastes the same", says an English television's famous cook who has visited this country. He praises the Ukrainian national dishes, for example, "Ukrainian </a:t>
            </a:r>
            <a:r>
              <a:rPr lang="en-US" dirty="0" err="1"/>
              <a:t>bortsch</a:t>
            </a:r>
            <a:r>
              <a:rPr lang="en-US" dirty="0"/>
              <a:t>" with "</a:t>
            </a:r>
            <a:r>
              <a:rPr lang="en-US" dirty="0" err="1"/>
              <a:t>smetana</a:t>
            </a:r>
            <a:r>
              <a:rPr lang="en-US" dirty="0"/>
              <a:t>" looks good and tastes good.</a:t>
            </a:r>
          </a:p>
          <a:p>
            <a:r>
              <a:rPr lang="en-US" dirty="0"/>
              <a:t>You can have your meals at home, in a restaurant or a cafe, in the canteen of your factory or office. Those who stay at rest-homes or sanatoria have meals in the dining-hall, which is generally placed in a separate building, usually a cottage with kitchen premises. While travelling by train you can have breakfast, lunch or dinner in the dining-car as well cooked and served as if you were in a first-class hotel, or at the railway station when you are on the point of fainting from hunger you hurry to the refreshment room before the train starts. Travelling by ship your dinner or supper may be served in the dining-saloon.</a:t>
            </a:r>
          </a:p>
          <a:p>
            <a:r>
              <a:rPr lang="en-US" dirty="0"/>
              <a:t>In case you are up to the eyes in work and can't go to the canteen but are hungry and want to have a bite you may drop into a self-service restaurant or "cafeteria" as Americans call a restaurant at which patrons serve themselves at a counter, taking their food to tables to eat. </a:t>
            </a:r>
          </a:p>
          <a:p>
            <a:r>
              <a:rPr lang="en-US" dirty="0"/>
              <a:t>Nowadays many self-service canteens, restaurants and cafe are being opened throughout the country. When employees or workers have a short break for dinner or lunch they find it impossible to get home for this meal and so they take it in a self-service cafe or restaurant. There are cafes and restaurants to suit every taste and purse.</a:t>
            </a:r>
          </a:p>
          <a:p>
            <a:r>
              <a:rPr lang="en-US" dirty="0"/>
              <a:t>In Britain you can find table </a:t>
            </a:r>
            <a:r>
              <a:rPr lang="en-US" dirty="0" err="1"/>
              <a:t>d'hote</a:t>
            </a:r>
            <a:r>
              <a:rPr lang="en-US" dirty="0"/>
              <a:t> and a la carte dinners in every restaurant. Table </a:t>
            </a:r>
            <a:r>
              <a:rPr lang="en-US" dirty="0" err="1"/>
              <a:t>d'hote</a:t>
            </a:r>
            <a:r>
              <a:rPr lang="en-US" dirty="0"/>
              <a:t> dinners are cheaper then a la carte ones. When you dine a la carte you order course by course, as you desire. But a table </a:t>
            </a:r>
            <a:r>
              <a:rPr lang="en-US" dirty="0" err="1"/>
              <a:t>d'hote</a:t>
            </a:r>
            <a:r>
              <a:rPr lang="en-US" dirty="0"/>
              <a:t> dinner consists of several courses, a choice is limited, and it is served in a canteen or a restaurant at a fixed price.</a:t>
            </a:r>
          </a:p>
          <a:p>
            <a:endParaRPr lang="en-US" sz="2000" b="1" dirty="0"/>
          </a:p>
        </p:txBody>
      </p:sp>
    </p:spTree>
    <p:extLst>
      <p:ext uri="{BB962C8B-B14F-4D97-AF65-F5344CB8AC3E}">
        <p14:creationId xmlns:p14="http://schemas.microsoft.com/office/powerpoint/2010/main" val="32543121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79120" y="1111240"/>
            <a:ext cx="11003280" cy="440120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800" b="1" u="sng" dirty="0"/>
              <a:t>5) Did dropped found happened lost was went</a:t>
            </a:r>
          </a:p>
          <a:p>
            <a:endParaRPr lang="en-US" sz="2800" b="1" u="sng" dirty="0"/>
          </a:p>
          <a:p>
            <a:r>
              <a:rPr lang="en-US" sz="2800" dirty="0"/>
              <a:t>1 If you found a wallet in the street, what would you do with it?</a:t>
            </a:r>
          </a:p>
          <a:p>
            <a:r>
              <a:rPr lang="en-US" sz="2800" dirty="0"/>
              <a:t>2 Be careful with that vase. If you	it, it would break into small pieces.</a:t>
            </a:r>
          </a:p>
          <a:p>
            <a:r>
              <a:rPr lang="en-US" sz="2800" dirty="0"/>
              <a:t>3 This notebook is very important to me. I’d be very upset if I	it.</a:t>
            </a:r>
          </a:p>
          <a:p>
            <a:r>
              <a:rPr lang="en-US" sz="2800" dirty="0"/>
              <a:t>4 I don’t expect to lose my job but if that	, I’d have to find another one.</a:t>
            </a:r>
          </a:p>
          <a:p>
            <a:r>
              <a:rPr lang="en-US" sz="2800" dirty="0"/>
              <a:t>5 We’re thinking about our holiday for next year. If we	to Italy, would you come with us?</a:t>
            </a:r>
          </a:p>
          <a:p>
            <a:r>
              <a:rPr lang="en-US" sz="2800" dirty="0"/>
              <a:t>6 I don’t think he’ll fail the exam. I’d be very surprised if he	.</a:t>
            </a:r>
          </a:p>
          <a:p>
            <a:r>
              <a:rPr lang="en-US" sz="2800" dirty="0"/>
              <a:t>7 If there	a fire in the building, would you know how to put the fire out?</a:t>
            </a:r>
          </a:p>
        </p:txBody>
      </p:sp>
    </p:spTree>
    <p:extLst>
      <p:ext uri="{BB962C8B-B14F-4D97-AF65-F5344CB8AC3E}">
        <p14:creationId xmlns:p14="http://schemas.microsoft.com/office/powerpoint/2010/main" val="2442132063"/>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34</TotalTime>
  <Words>2069</Words>
  <Application>Microsoft Office PowerPoint</Application>
  <PresentationFormat>Произвольный</PresentationFormat>
  <Paragraphs>109</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Admin</cp:lastModifiedBy>
  <cp:revision>6</cp:revision>
  <dcterms:created xsi:type="dcterms:W3CDTF">2023-07-12T10:27:08Z</dcterms:created>
  <dcterms:modified xsi:type="dcterms:W3CDTF">2023-07-12T18:51:21Z</dcterms:modified>
</cp:coreProperties>
</file>