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70" r:id="rId9"/>
    <p:sldId id="263" r:id="rId10"/>
    <p:sldId id="264" r:id="rId11"/>
    <p:sldId id="265" r:id="rId12"/>
    <p:sldId id="268" r:id="rId13"/>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1" d="100"/>
          <a:sy n="51" d="100"/>
        </p:scale>
        <p:origin x="826"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12.07.2023</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12.07.2023</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12.07.2023</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ADF81"/>
            </a:gs>
            <a:gs pos="47000">
              <a:srgbClr val="AAD674"/>
            </a:gs>
            <a:gs pos="22000">
              <a:srgbClr val="AAD674"/>
            </a:gs>
            <a:gs pos="74000">
              <a:srgbClr val="AAD674"/>
            </a:gs>
            <a:gs pos="81000">
              <a:srgbClr val="9ADF81"/>
            </a:gs>
            <a:gs pos="100000">
              <a:srgbClr val="9ADF81"/>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08 «Право»</a:t>
            </a:r>
          </a:p>
          <a:p>
            <a:pPr algn="ctr"/>
            <a:r>
              <a:rPr lang="ru-RU" sz="4000" dirty="0" err="1" smtClean="0"/>
              <a:t>спеціальності</a:t>
            </a:r>
            <a:r>
              <a:rPr lang="ru-RU" sz="4000" dirty="0" smtClean="0"/>
              <a:t> : 081 Право.</a:t>
            </a:r>
          </a:p>
          <a:p>
            <a:pPr algn="ctr"/>
            <a:r>
              <a:rPr lang="ru-RU" sz="4000" dirty="0" smtClean="0"/>
              <a:t>    </a:t>
            </a:r>
          </a:p>
          <a:p>
            <a:pPr algn="ctr"/>
            <a:r>
              <a:rPr lang="ru-RU" sz="4000" dirty="0" smtClean="0"/>
              <a:t>Семестр 1,2 (56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1 (14 год.)</a:t>
            </a:r>
            <a:endParaRPr lang="ru-RU" sz="4000" dirty="0"/>
          </a:p>
        </p:txBody>
      </p:sp>
    </p:spTree>
    <p:extLst>
      <p:ext uri="{BB962C8B-B14F-4D97-AF65-F5344CB8AC3E}">
        <p14:creationId xmlns:p14="http://schemas.microsoft.com/office/powerpoint/2010/main" val="7529049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9560" y="777240"/>
            <a:ext cx="11628120" cy="5693866"/>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800" b="1" dirty="0"/>
              <a:t>6) Complete the sentences with say or tell (in the correct form). Use only one word each time.</a:t>
            </a:r>
          </a:p>
          <a:p>
            <a:r>
              <a:rPr lang="en-US" sz="2800" dirty="0"/>
              <a:t>1 Anna said goodbye to me and left.</a:t>
            </a:r>
          </a:p>
          <a:p>
            <a:r>
              <a:rPr lang="en-US" sz="2800" dirty="0"/>
              <a:t>2  </a:t>
            </a:r>
            <a:r>
              <a:rPr lang="en-US" sz="2800" dirty="0" smtClean="0"/>
              <a:t>____us </a:t>
            </a:r>
            <a:r>
              <a:rPr lang="en-US" sz="2800" dirty="0"/>
              <a:t>about your holiday. Did you have a nice time?</a:t>
            </a:r>
          </a:p>
          <a:p>
            <a:r>
              <a:rPr lang="en-US" sz="2800" dirty="0"/>
              <a:t>3 Don’t just stand there!	</a:t>
            </a:r>
            <a:r>
              <a:rPr lang="en-US" sz="2800" dirty="0" smtClean="0"/>
              <a:t>______something</a:t>
            </a:r>
            <a:r>
              <a:rPr lang="en-US" sz="2800" dirty="0"/>
              <a:t>!</a:t>
            </a:r>
          </a:p>
          <a:p>
            <a:r>
              <a:rPr lang="en-US" sz="2800" dirty="0"/>
              <a:t>4 I wonder where Sue is. </a:t>
            </a:r>
            <a:r>
              <a:rPr lang="en-US" sz="2800" dirty="0" smtClean="0"/>
              <a:t>She __________ she </a:t>
            </a:r>
            <a:r>
              <a:rPr lang="en-US" sz="2800" dirty="0"/>
              <a:t>would be here at 8 o’clock.</a:t>
            </a:r>
          </a:p>
          <a:p>
            <a:r>
              <a:rPr lang="en-US" sz="2800" dirty="0"/>
              <a:t>5 Dan	</a:t>
            </a:r>
            <a:r>
              <a:rPr lang="en-US" sz="2800" dirty="0" smtClean="0"/>
              <a:t>________me </a:t>
            </a:r>
            <a:r>
              <a:rPr lang="en-US" sz="2800" dirty="0"/>
              <a:t>that he was bored with his job.</a:t>
            </a:r>
          </a:p>
          <a:p>
            <a:r>
              <a:rPr lang="en-US" sz="2800" dirty="0"/>
              <a:t>6 The </a:t>
            </a:r>
            <a:r>
              <a:rPr lang="en-US" sz="2800" dirty="0" smtClean="0"/>
              <a:t>doctor _________ that </a:t>
            </a:r>
            <a:r>
              <a:rPr lang="en-US" sz="2800" dirty="0"/>
              <a:t>I should rest for at least a week.</a:t>
            </a:r>
          </a:p>
          <a:p>
            <a:r>
              <a:rPr lang="en-US" sz="2800" dirty="0"/>
              <a:t>7 Gary couldn’t help me. </a:t>
            </a:r>
            <a:r>
              <a:rPr lang="en-US" sz="2800" dirty="0" smtClean="0"/>
              <a:t>He _____ me </a:t>
            </a:r>
            <a:r>
              <a:rPr lang="en-US" sz="2800" dirty="0"/>
              <a:t>to ask Chris.</a:t>
            </a:r>
          </a:p>
          <a:p>
            <a:r>
              <a:rPr lang="en-US" sz="2800" dirty="0"/>
              <a:t>8 Gary couldn’t help me. </a:t>
            </a:r>
            <a:r>
              <a:rPr lang="en-US" sz="2800" dirty="0" smtClean="0"/>
              <a:t>He _________ to </a:t>
            </a:r>
            <a:r>
              <a:rPr lang="en-US" sz="2800" dirty="0"/>
              <a:t>ask Chris.</a:t>
            </a:r>
          </a:p>
          <a:p>
            <a:r>
              <a:rPr lang="en-US" sz="2800" dirty="0"/>
              <a:t>9 </a:t>
            </a:r>
            <a:r>
              <a:rPr lang="en-US" sz="2800" dirty="0" smtClean="0"/>
              <a:t>Don’t ______ anybody </a:t>
            </a:r>
            <a:r>
              <a:rPr lang="en-US" sz="2800" dirty="0"/>
              <a:t>what I	</a:t>
            </a:r>
            <a:r>
              <a:rPr lang="en-US" sz="2800" dirty="0" smtClean="0"/>
              <a:t>_________ . </a:t>
            </a:r>
            <a:r>
              <a:rPr lang="en-US" sz="2800" dirty="0"/>
              <a:t>It’s a secret just between us.</a:t>
            </a:r>
          </a:p>
          <a:p>
            <a:r>
              <a:rPr lang="en-US" sz="2800" dirty="0"/>
              <a:t>10 ‘Did </a:t>
            </a:r>
            <a:r>
              <a:rPr lang="en-US" sz="2800" dirty="0" smtClean="0"/>
              <a:t>Kate ________ you </a:t>
            </a:r>
            <a:r>
              <a:rPr lang="en-US" sz="2800" dirty="0"/>
              <a:t>what happened?’ ‘No, she </a:t>
            </a:r>
            <a:r>
              <a:rPr lang="en-US" sz="2800" dirty="0" smtClean="0"/>
              <a:t>didn’t ______ anything </a:t>
            </a:r>
            <a:r>
              <a:rPr lang="en-US" sz="2800" dirty="0"/>
              <a:t>to me.’</a:t>
            </a:r>
            <a:endParaRPr lang="en-US" sz="2800" dirty="0"/>
          </a:p>
        </p:txBody>
      </p:sp>
    </p:spTree>
    <p:extLst>
      <p:ext uri="{BB962C8B-B14F-4D97-AF65-F5344CB8AC3E}">
        <p14:creationId xmlns:p14="http://schemas.microsoft.com/office/powerpoint/2010/main" val="23385668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3932" y="582334"/>
            <a:ext cx="11829393" cy="6124754"/>
          </a:xfrm>
          <a:prstGeom prst="rect">
            <a:avLst/>
          </a:prstGeom>
          <a:ln/>
        </p:spPr>
        <p:style>
          <a:lnRef idx="1">
            <a:schemeClr val="accent6"/>
          </a:lnRef>
          <a:fillRef idx="2">
            <a:schemeClr val="accent6"/>
          </a:fillRef>
          <a:effectRef idx="1">
            <a:schemeClr val="accent6"/>
          </a:effectRef>
          <a:fontRef idx="minor">
            <a:schemeClr val="dk1"/>
          </a:fontRef>
        </p:style>
        <p:txBody>
          <a:bodyPr wrap="square">
            <a:spAutoFit/>
          </a:bodyPr>
          <a:lstStyle/>
          <a:p>
            <a:r>
              <a:rPr lang="en-US" sz="2400" b="1" dirty="0"/>
              <a:t>7) The following sentences are direct speech:</a:t>
            </a:r>
          </a:p>
          <a:p>
            <a:endParaRPr lang="en-US" sz="2800" b="1" dirty="0" smtClean="0"/>
          </a:p>
          <a:p>
            <a:endParaRPr lang="en-US" sz="2800" b="1" dirty="0"/>
          </a:p>
          <a:p>
            <a:endParaRPr lang="en-US" sz="2800" b="1" dirty="0" smtClean="0"/>
          </a:p>
          <a:p>
            <a:endParaRPr lang="en-US" sz="2400" b="1" dirty="0" smtClean="0"/>
          </a:p>
          <a:p>
            <a:endParaRPr lang="en-US" sz="2400" b="1" dirty="0"/>
          </a:p>
          <a:p>
            <a:endParaRPr lang="en-US" sz="2400" b="1" dirty="0" smtClean="0"/>
          </a:p>
          <a:p>
            <a:r>
              <a:rPr lang="en-US" sz="2400" b="1" dirty="0" smtClean="0"/>
              <a:t>Now choose one of these to complete each of the sentences below. Use reported speech.</a:t>
            </a:r>
          </a:p>
          <a:p>
            <a:r>
              <a:rPr lang="en-US" sz="2000" dirty="0" smtClean="0"/>
              <a:t>1 Will was taking a long time to get ready, so I told him to hurry up .</a:t>
            </a:r>
          </a:p>
          <a:p>
            <a:r>
              <a:rPr lang="en-US" sz="2000" dirty="0" smtClean="0"/>
              <a:t>2 Sarah was driving too fast, so I asked……………………………………………………………..……….</a:t>
            </a:r>
          </a:p>
          <a:p>
            <a:r>
              <a:rPr lang="en-US" sz="2000" dirty="0" smtClean="0"/>
              <a:t>3 Sue was nervous about the situation. I told……………………………………………………………….</a:t>
            </a:r>
          </a:p>
          <a:p>
            <a:r>
              <a:rPr lang="en-US" sz="2000" dirty="0" smtClean="0"/>
              <a:t>4 I couldn’t move the piano alone, so I……………………………………………………………………...</a:t>
            </a:r>
          </a:p>
          <a:p>
            <a:r>
              <a:rPr lang="en-US" sz="2000" dirty="0" smtClean="0"/>
              <a:t>5 The security guard looked at me suspiciously and……………………………………………………….</a:t>
            </a:r>
          </a:p>
          <a:p>
            <a:r>
              <a:rPr lang="en-US" sz="2000" dirty="0" smtClean="0"/>
              <a:t>6 The man started asking me personal questions, so I……………………………………………………....</a:t>
            </a:r>
          </a:p>
          <a:p>
            <a:r>
              <a:rPr lang="en-US" sz="2000" dirty="0" smtClean="0"/>
              <a:t>7 Carl was in love with Maria, so he………………………………………………………………………...</a:t>
            </a:r>
          </a:p>
          <a:p>
            <a:r>
              <a:rPr lang="en-US" sz="2000" dirty="0" smtClean="0"/>
              <a:t>8 I didn’t want to delay Helen, so I…………………………………………………………………………..</a:t>
            </a:r>
          </a:p>
          <a:p>
            <a:r>
              <a:rPr lang="en-US" sz="2800" dirty="0" smtClean="0"/>
              <a:t> </a:t>
            </a:r>
            <a:endParaRPr lang="en-US" sz="2800" dirty="0"/>
          </a:p>
        </p:txBody>
      </p:sp>
      <p:pic>
        <p:nvPicPr>
          <p:cNvPr id="3" name="Рисунок 2"/>
          <p:cNvPicPr>
            <a:picLocks noChangeAspect="1"/>
          </p:cNvPicPr>
          <p:nvPr/>
        </p:nvPicPr>
        <p:blipFill>
          <a:blip r:embed="rId2"/>
          <a:stretch>
            <a:fillRect/>
          </a:stretch>
        </p:blipFill>
        <p:spPr>
          <a:xfrm>
            <a:off x="708682" y="1289154"/>
            <a:ext cx="10286717" cy="1796243"/>
          </a:xfrm>
          <a:prstGeom prst="rect">
            <a:avLst/>
          </a:prstGeom>
        </p:spPr>
      </p:pic>
    </p:spTree>
    <p:extLst>
      <p:ext uri="{BB962C8B-B14F-4D97-AF65-F5344CB8AC3E}">
        <p14:creationId xmlns:p14="http://schemas.microsoft.com/office/powerpoint/2010/main" val="21364616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a:t>
            </a:r>
            <a:r>
              <a:rPr lang="uk-UA" sz="3600" dirty="0" smtClean="0">
                <a:solidFill>
                  <a:srgbClr val="FF0000"/>
                </a:solidFill>
              </a:rPr>
              <a:t>2 </a:t>
            </a:r>
            <a:r>
              <a:rPr lang="en-US" sz="3600" dirty="0" smtClean="0">
                <a:solidFill>
                  <a:srgbClr val="FF0000"/>
                </a:solidFill>
              </a:rPr>
              <a:t>(2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«Appearance. Direct and </a:t>
            </a:r>
            <a:r>
              <a:rPr lang="en-US" sz="4000" dirty="0" err="1"/>
              <a:t>Reportedspeech</a:t>
            </a:r>
            <a:r>
              <a:rPr lang="en-US" sz="4000" dirty="0"/>
              <a:t>. » Grammar revision</a:t>
            </a:r>
            <a:endParaRPr lang="en-US" sz="4000" dirty="0"/>
          </a:p>
        </p:txBody>
      </p:sp>
    </p:spTree>
    <p:extLst>
      <p:ext uri="{BB962C8B-B14F-4D97-AF65-F5344CB8AC3E}">
        <p14:creationId xmlns:p14="http://schemas.microsoft.com/office/powerpoint/2010/main" val="1892787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489364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1.Vocabulary activity.</a:t>
            </a:r>
          </a:p>
          <a:p>
            <a:r>
              <a:rPr lang="en-US" sz="2400" dirty="0"/>
              <a:t>2.Discussing of the topic «Appearance. Direct and </a:t>
            </a:r>
            <a:r>
              <a:rPr lang="en-US" sz="2400" dirty="0" err="1"/>
              <a:t>Reportedspeech</a:t>
            </a:r>
            <a:r>
              <a:rPr lang="en-US" sz="2400" dirty="0"/>
              <a:t>. » Grammar revision</a:t>
            </a:r>
          </a:p>
          <a:p>
            <a:r>
              <a:rPr lang="en-US" sz="2400" dirty="0"/>
              <a:t>3.Listening, reading, writing, speaking.</a:t>
            </a:r>
          </a:p>
          <a:p>
            <a:r>
              <a:rPr lang="en-US" sz="2400" dirty="0"/>
              <a:t>4.Grammar activity.</a:t>
            </a:r>
          </a:p>
          <a:p>
            <a:r>
              <a:rPr lang="en-US" sz="2400" dirty="0"/>
              <a:t>5.Communicative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a:t>
            </a:r>
          </a:p>
        </p:txBody>
      </p:sp>
    </p:spTree>
    <p:extLst>
      <p:ext uri="{BB962C8B-B14F-4D97-AF65-F5344CB8AC3E}">
        <p14:creationId xmlns:p14="http://schemas.microsoft.com/office/powerpoint/2010/main" val="14460491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smtClean="0"/>
              <a:t>References:</a:t>
            </a:r>
          </a:p>
          <a:p>
            <a:r>
              <a:rPr lang="en-US" sz="2400" dirty="0" smtClean="0"/>
              <a:t>1.</a:t>
            </a:r>
            <a:r>
              <a:rPr lang="uk-UA" sz="2400" dirty="0" smtClean="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smtClean="0"/>
              <a:t>2.Ковальова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smtClean="0"/>
              <a:t>3.</a:t>
            </a:r>
            <a:r>
              <a:rPr lang="en-US" sz="2400" dirty="0" smtClean="0"/>
              <a:t>Modern English-Ukrainian Dictionary: Over 160,000 Words and Expressions / </a:t>
            </a:r>
            <a:r>
              <a:rPr lang="en-US" sz="2400" dirty="0" err="1" smtClean="0"/>
              <a:t>Mykola</a:t>
            </a:r>
            <a:r>
              <a:rPr lang="en-US" sz="2400" dirty="0" smtClean="0"/>
              <a:t> </a:t>
            </a:r>
            <a:r>
              <a:rPr lang="en-US" sz="2400" dirty="0" err="1" smtClean="0"/>
              <a:t>Ivanovych</a:t>
            </a:r>
            <a:r>
              <a:rPr lang="en-US" sz="2400" dirty="0" smtClean="0"/>
              <a:t> </a:t>
            </a:r>
            <a:r>
              <a:rPr lang="en-US" sz="2400" dirty="0" err="1" smtClean="0"/>
              <a:t>Balla</a:t>
            </a:r>
            <a:r>
              <a:rPr lang="en-US" sz="2400" dirty="0" smtClean="0"/>
              <a:t>. – Kyiv: </a:t>
            </a:r>
            <a:r>
              <a:rPr lang="en-US" sz="2400" dirty="0" err="1" smtClean="0"/>
              <a:t>Chumatskiy</a:t>
            </a:r>
            <a:r>
              <a:rPr lang="en-US" sz="2400" dirty="0" smtClean="0"/>
              <a:t> </a:t>
            </a:r>
            <a:r>
              <a:rPr lang="en-US" sz="2400" dirty="0" err="1" smtClean="0"/>
              <a:t>Shliakh</a:t>
            </a:r>
            <a:r>
              <a:rPr lang="en-US" sz="2400" dirty="0" smtClean="0"/>
              <a:t> pub., 2007. – 668 p.</a:t>
            </a:r>
          </a:p>
          <a:p>
            <a:r>
              <a:rPr lang="en-US" sz="2400" dirty="0" smtClean="0"/>
              <a:t>4.The Oxford Dictionary of Business World. (2020) //</a:t>
            </a:r>
            <a:r>
              <a:rPr lang="en-US" sz="2400" dirty="0" err="1" smtClean="0"/>
              <a:t>Gen.Editors</a:t>
            </a:r>
            <a:r>
              <a:rPr lang="en-US" sz="2400" dirty="0" smtClean="0"/>
              <a:t> </a:t>
            </a:r>
            <a:r>
              <a:rPr lang="en-US" sz="2400" dirty="0" err="1" smtClean="0"/>
              <a:t>Dr</a:t>
            </a:r>
            <a:r>
              <a:rPr lang="en-US" sz="2400" dirty="0" smtClean="0"/>
              <a:t> Alan Isaacs, </a:t>
            </a:r>
            <a:r>
              <a:rPr lang="en-US" sz="2400" dirty="0" err="1" smtClean="0"/>
              <a:t>Ms</a:t>
            </a:r>
            <a:r>
              <a:rPr lang="en-US" sz="2400" dirty="0" smtClean="0"/>
              <a:t> Elizabeth Martin. Oxford: Oxford University Press</a:t>
            </a:r>
          </a:p>
          <a:p>
            <a:r>
              <a:rPr lang="en-US" sz="2400" dirty="0" smtClean="0"/>
              <a:t>5.</a:t>
            </a:r>
            <a:r>
              <a:rPr lang="uk-UA" sz="2400" dirty="0" smtClean="0"/>
              <a:t>Верба Л.Г., Верба Г.В. Граматика сучасної англійської мови. Довідник: Мова </a:t>
            </a:r>
            <a:r>
              <a:rPr lang="uk-UA" sz="2400" dirty="0" err="1" smtClean="0"/>
              <a:t>англ</a:t>
            </a:r>
            <a:r>
              <a:rPr lang="uk-UA" sz="2400" dirty="0" smtClean="0"/>
              <a:t>., </a:t>
            </a:r>
            <a:r>
              <a:rPr lang="uk-UA" sz="2400" dirty="0" err="1" smtClean="0"/>
              <a:t>укр</a:t>
            </a:r>
            <a:r>
              <a:rPr lang="uk-UA" sz="2400" dirty="0" smtClean="0"/>
              <a:t>. Київ: ТОВ «ВП Логос-М», 2020.</a:t>
            </a:r>
          </a:p>
          <a:p>
            <a:r>
              <a:rPr lang="uk-UA" sz="2400" dirty="0" smtClean="0"/>
              <a:t>6.Голіцинський Ю. Граматика. Збірник вправ. Київ: </a:t>
            </a:r>
            <a:r>
              <a:rPr lang="uk-UA" sz="2400" dirty="0" err="1" smtClean="0"/>
              <a:t>Інкос</a:t>
            </a:r>
            <a:r>
              <a:rPr lang="uk-UA" sz="2400" dirty="0" smtClean="0"/>
              <a:t>, 2020.</a:t>
            </a:r>
          </a:p>
          <a:p>
            <a:r>
              <a:rPr lang="uk-UA" sz="2400" dirty="0" smtClean="0"/>
              <a:t>7.</a:t>
            </a:r>
            <a:r>
              <a:rPr lang="en-US" sz="2400" dirty="0" smtClean="0"/>
              <a:t>Murphy R. English Grammar in Use /Murphy R. – Cambridge University Press, 2021.</a:t>
            </a:r>
            <a:endParaRPr lang="en-US" sz="2400" dirty="0"/>
          </a:p>
        </p:txBody>
      </p:sp>
    </p:spTree>
    <p:extLst>
      <p:ext uri="{BB962C8B-B14F-4D97-AF65-F5344CB8AC3E}">
        <p14:creationId xmlns:p14="http://schemas.microsoft.com/office/powerpoint/2010/main" val="26628978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034321"/>
            <a:ext cx="12192000" cy="489364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b="1" dirty="0"/>
              <a:t>Character and </a:t>
            </a:r>
            <a:r>
              <a:rPr lang="en-US" sz="2400" b="1" dirty="0" smtClean="0"/>
              <a:t>Appearance</a:t>
            </a:r>
          </a:p>
          <a:p>
            <a:r>
              <a:rPr lang="en-US" sz="2400" dirty="0"/>
              <a:t>Appearances are deceptive. It is a common truth; practically everyone has met at least someone whose character and appearance differ radically. When one sees a tall, broad-shouldered youth, one expects him to be strong-willed and brave. One thinks: 'A model to follow!' How often a good-looking individual turns out to be petty, weak-willed or even cowardly. Then one thinks: 'A mediocrity!'</a:t>
            </a:r>
          </a:p>
          <a:p>
            <a:r>
              <a:rPr lang="en-US" sz="2400" dirty="0"/>
              <a:t>At the same time everyone knows that a lot of great people were of a poor build: short and fragile. It did not stop them from display­ing intelligence and courage. Ingenuity does not depend on one's complexion or constitution. Plump or fat people create an impression of generous and kind personalities. Strangely enough, not rarely they may be thrifty or even greedy. One usually thinks: 'A scrooge!' On the other hand, thin or slim nervous ladies often tend to be lavish. They like to buy and never think twice when they pay. One thinks: 'I would call her open-handed and Mother would call her a spendthrift'. Yes, mothers are always stricter in </a:t>
            </a:r>
            <a:r>
              <a:rPr lang="en-US" sz="2400" dirty="0" smtClean="0"/>
              <a:t>judgements.</a:t>
            </a:r>
          </a:p>
        </p:txBody>
      </p:sp>
    </p:spTree>
    <p:extLst>
      <p:ext uri="{BB962C8B-B14F-4D97-AF65-F5344CB8AC3E}">
        <p14:creationId xmlns:p14="http://schemas.microsoft.com/office/powerpoint/2010/main" val="1306620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12192000" cy="674030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Has it ever happened to you that you come to an important of­fice and see an important boss? You immediately evaluate his looks: 'Round-faced, small narrow eyes, dimples on the cheeks and an up­turned nose. What a kind-hearted person! A simpleton!' You tell the boss of your troubles and expect immediate help. But the boss ap­pears to be rude, harsh and </a:t>
            </a:r>
            <a:r>
              <a:rPr lang="en-US" sz="2400" dirty="0" err="1"/>
              <a:t>wilful</a:t>
            </a:r>
            <a:r>
              <a:rPr lang="en-US" sz="2400" dirty="0"/>
              <a:t>. You never get your help and think: 'A stone heart and an iron fist'. When someone sees a delicately built pretty blonde with curly hair, blue eyes, a straight nose and a high forehead, one is inclined to think that the beauty is intelligent and nice. It may be disappoin­ting to think later 'What a stupid, capricious, impolite bore!'</a:t>
            </a:r>
          </a:p>
          <a:p>
            <a:r>
              <a:rPr lang="en-US" sz="2400" dirty="0"/>
              <a:t>On the contrary, when one sees a skinny brunette with ugly ir­regular features — a hooked nose, pointed chin, close-set eyes and thin lips, strange thoughts come to one's head; because it is the im­age of evil people — cruel and cunning . It may be a relief some time later to find her a clever, gentle and good-mannered lady and think: 'What charm! A heart of gold!' Another general misconception lies in the fact that children are always expected to resemble their parents. And parents like it when children take after them. Relatives like to compare moles, the shape of noses, etc. The greatest compliment is: "They are as like as two peas'. The greatest disappointment is to find nothing in common. We want to deny people their exclusiveness, we don't want to admit that nature has selected other options from an enormous genetic fund developed over generations. Why do we like our copies? Who knows!</a:t>
            </a:r>
          </a:p>
        </p:txBody>
      </p:sp>
    </p:spTree>
    <p:extLst>
      <p:ext uri="{BB962C8B-B14F-4D97-AF65-F5344CB8AC3E}">
        <p14:creationId xmlns:p14="http://schemas.microsoft.com/office/powerpoint/2010/main" val="26907719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421693"/>
            <a:ext cx="12192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b="1" dirty="0"/>
              <a:t>5) Somebody says something to you which is not what you expected. Use your own ideas to complete your answers.</a:t>
            </a:r>
          </a:p>
          <a:p>
            <a:r>
              <a:rPr lang="en-US" sz="2000" dirty="0"/>
              <a:t>1 A: It’s quite a long way from the hotel to the city </a:t>
            </a:r>
            <a:r>
              <a:rPr lang="en-US" sz="2000" dirty="0" err="1"/>
              <a:t>centre</a:t>
            </a:r>
            <a:r>
              <a:rPr lang="en-US" sz="2000" dirty="0"/>
              <a:t>.</a:t>
            </a:r>
          </a:p>
          <a:p>
            <a:r>
              <a:rPr lang="en-US" sz="2000" dirty="0"/>
              <a:t>  b: Is it? The man on the reception desk said it was only five minutes’ walk.</a:t>
            </a:r>
          </a:p>
          <a:p>
            <a:r>
              <a:rPr lang="en-US" sz="2000" dirty="0"/>
              <a:t>2 A: Sue is coming to the party tonight.</a:t>
            </a:r>
          </a:p>
          <a:p>
            <a:r>
              <a:rPr lang="en-US" sz="2000" dirty="0"/>
              <a:t>  b: Is she? I saw her a few days ago and she said she……………………………………………………….</a:t>
            </a:r>
          </a:p>
          <a:p>
            <a:r>
              <a:rPr lang="en-US" sz="2000" dirty="0"/>
              <a:t>3 A: Sarah gets on fine with Paul.</a:t>
            </a:r>
          </a:p>
          <a:p>
            <a:r>
              <a:rPr lang="en-US" sz="2000" dirty="0"/>
              <a:t>  b: Does she? Last week you said………………………………………………………………each other.</a:t>
            </a:r>
          </a:p>
          <a:p>
            <a:r>
              <a:rPr lang="en-US" sz="2000" dirty="0"/>
              <a:t>4 A: Joe knows lots of people.</a:t>
            </a:r>
          </a:p>
          <a:p>
            <a:r>
              <a:rPr lang="en-US" sz="2000" dirty="0"/>
              <a:t>  b: That’s not what he told me. He said……………………………………………………………anyone.</a:t>
            </a:r>
          </a:p>
          <a:p>
            <a:r>
              <a:rPr lang="en-US" sz="2000" dirty="0"/>
              <a:t>5 A: Jane will be here next week.</a:t>
            </a:r>
          </a:p>
          <a:p>
            <a:r>
              <a:rPr lang="en-US" sz="2000" dirty="0"/>
              <a:t>  b: Oh, really? When I spoke to her, she said………………………………………………………...away.</a:t>
            </a:r>
          </a:p>
          <a:p>
            <a:r>
              <a:rPr lang="en-US" sz="2000" dirty="0"/>
              <a:t>6 A: I’m going out tonight.</a:t>
            </a:r>
          </a:p>
          <a:p>
            <a:r>
              <a:rPr lang="en-US" sz="2000" dirty="0"/>
              <a:t>  b: Are you? I thought you said……………………………………………………………………at home.</a:t>
            </a:r>
          </a:p>
          <a:p>
            <a:r>
              <a:rPr lang="en-US" sz="2000" dirty="0"/>
              <a:t>7 A: I speak French quite well.</a:t>
            </a:r>
          </a:p>
          <a:p>
            <a:r>
              <a:rPr lang="en-US" sz="2000" dirty="0"/>
              <a:t>  b: Do you? But earlier you said………………………………………….…………..any other languages.</a:t>
            </a:r>
          </a:p>
          <a:p>
            <a:r>
              <a:rPr lang="en-US" sz="2000" dirty="0"/>
              <a:t>8 A: I haven’t seen Ben recently.</a:t>
            </a:r>
          </a:p>
          <a:p>
            <a:r>
              <a:rPr lang="en-US" sz="2000" dirty="0"/>
              <a:t>  b: That’s strange. He told me………………………………………………………………..last weekend.</a:t>
            </a:r>
            <a:endParaRPr lang="en-US" sz="2000" dirty="0"/>
          </a:p>
        </p:txBody>
      </p:sp>
    </p:spTree>
    <p:extLst>
      <p:ext uri="{BB962C8B-B14F-4D97-AF65-F5344CB8AC3E}">
        <p14:creationId xmlns:p14="http://schemas.microsoft.com/office/powerpoint/2010/main" val="2442132063"/>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53</TotalTime>
  <Words>1359</Words>
  <Application>Microsoft Office PowerPoint</Application>
  <PresentationFormat>Широкоэкранный</PresentationFormat>
  <Paragraphs>94</Paragraphs>
  <Slides>12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12</vt:i4>
      </vt:variant>
    </vt:vector>
  </HeadingPairs>
  <TitlesOfParts>
    <vt:vector size="16" baseType="lpstr">
      <vt:lpstr>Arial</vt:lpstr>
      <vt:lpstr>Calibri</vt:lpstr>
      <vt:lpstr>Calibri Light</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10</cp:revision>
  <dcterms:created xsi:type="dcterms:W3CDTF">2023-07-12T10:27:08Z</dcterms:created>
  <dcterms:modified xsi:type="dcterms:W3CDTF">2023-07-12T16:42:34Z</dcterms:modified>
</cp:coreProperties>
</file>