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9" r:id="rId9"/>
    <p:sldId id="270" r:id="rId10"/>
    <p:sldId id="271" r:id="rId11"/>
    <p:sldId id="263" r:id="rId12"/>
    <p:sldId id="264" r:id="rId13"/>
    <p:sldId id="265" r:id="rId14"/>
    <p:sldId id="268" r:id="rId15"/>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3" d="100"/>
          <a:sy n="63" d="100"/>
        </p:scale>
        <p:origin x="-126" y="-2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smtClean="0"/>
              <a:t>4</a:t>
            </a:r>
            <a:r>
              <a:rPr lang="ru-RU" sz="4000" smtClean="0"/>
              <a:t> </a:t>
            </a:r>
            <a:r>
              <a:rPr lang="ru-RU" sz="4000" dirty="0" smtClean="0"/>
              <a:t>(14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7" y="191413"/>
            <a:ext cx="11114689" cy="655564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The mountains, at the western edge of the Great Plains, extend north to south across the country, reaching altitudes higher than 14,000 feet (4,300 m) in Colorado. Farther west are the rocky Great Basin and deserts such as the Mojave. The Sierra Nevada and Cascade mountain ranges run close to the Pacific coast.</a:t>
            </a:r>
          </a:p>
          <a:p>
            <a:r>
              <a:rPr lang="en-US" sz="2000" dirty="0"/>
              <a:t>At 20,320 feet (6,194 m), Alaska's Mount McKinley is the tallest peak in the country and in North America. Active volcanoes are common throughout Alaska's Alexander and Aleutian Islands, and Hawaii consists of volcanic islands. The </a:t>
            </a:r>
            <a:r>
              <a:rPr lang="en-US" sz="2000" dirty="0" err="1"/>
              <a:t>supervolcano</a:t>
            </a:r>
            <a:r>
              <a:rPr lang="en-US" sz="2000" dirty="0"/>
              <a:t> underlying Yellowstone National Park in the Rockies is the continent's largest volcanic feature.</a:t>
            </a:r>
          </a:p>
          <a:p>
            <a:r>
              <a:rPr lang="en-US" sz="2000" dirty="0"/>
              <a:t>The climate. The United States is the only country that includes within its territory each of the world’s climates and ecosystems. At the extremes are frigid arctic conditions in northern Alaska, the steaming tropics of Hawaii, and the parched deserts of the Southwest. Varied climatic conditions are important. Because of its many climates, the United States has a tremendous diversity of natural vegetation, animal life, soil conditions, and water features.</a:t>
            </a:r>
          </a:p>
          <a:p>
            <a:r>
              <a:rPr lang="en-US" sz="2000" dirty="0"/>
              <a:t>The states. The United States of America comprises fifty states and a federal district. Forty-eight contiguous states and Washington, D.C., the capital district, are situated in central North America. The state of Alaska is in the northwest of the continent, with Canada to the east and Russia to the west across the Bering Strait. The state of Hawaii is an archipelago in the mid-Pacific. The country also has several territories in the Caribbean and Pacific. Thus, the USA is the only country in the world to have 11 of the world climates and ecosystems within its territory. It has great extremes of temperature. Nature has blessed and in some ways cursed the United States. No country on Earth can match America’s diverse physical conditions and the resulting natural landscapes.  </a:t>
            </a:r>
          </a:p>
        </p:txBody>
      </p:sp>
    </p:spTree>
    <p:extLst>
      <p:ext uri="{BB962C8B-B14F-4D97-AF65-F5344CB8AC3E}">
        <p14:creationId xmlns:p14="http://schemas.microsoft.com/office/powerpoint/2010/main" val="32123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9120" y="288280"/>
            <a:ext cx="11003280" cy="397031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u="sng" dirty="0"/>
              <a:t>5) Complete the questions. Use do you want me to … ? or would you like me to … ? with these verbs (and any other necessary words</a:t>
            </a:r>
            <a:r>
              <a:rPr lang="en-US" sz="2800" b="1" u="sng" dirty="0" smtClean="0"/>
              <a:t>):</a:t>
            </a:r>
          </a:p>
          <a:p>
            <a:r>
              <a:rPr lang="en-US" sz="2800" b="1" u="sng" dirty="0"/>
              <a:t>Come lend repeat show shut wait</a:t>
            </a:r>
          </a:p>
          <a:p>
            <a:r>
              <a:rPr lang="en-US" sz="2800" dirty="0"/>
              <a:t>1 Do you want to go alone, or do you want me to come with you                 </a:t>
            </a:r>
            <a:r>
              <a:rPr lang="en-US" sz="2800" dirty="0" smtClean="0"/>
              <a:t>?</a:t>
            </a:r>
            <a:endParaRPr lang="en-US" sz="2800" dirty="0"/>
          </a:p>
          <a:p>
            <a:r>
              <a:rPr lang="en-US" sz="2800" dirty="0"/>
              <a:t>2 Do you have enough money, or do you want                            </a:t>
            </a:r>
            <a:r>
              <a:rPr lang="en-US" sz="2800" dirty="0" smtClean="0"/>
              <a:t>?</a:t>
            </a:r>
            <a:endParaRPr lang="en-US" sz="2800" dirty="0"/>
          </a:p>
          <a:p>
            <a:r>
              <a:rPr lang="en-US" sz="2800" dirty="0"/>
              <a:t>3 Shall I leave the window open, or would you                           </a:t>
            </a:r>
            <a:r>
              <a:rPr lang="en-US" sz="2800" dirty="0" smtClean="0"/>
              <a:t>?</a:t>
            </a:r>
            <a:endParaRPr lang="en-US" sz="2800" dirty="0"/>
          </a:p>
          <a:p>
            <a:r>
              <a:rPr lang="en-US" sz="2800" dirty="0"/>
              <a:t>4 Do you know how to use the printer, or would                          </a:t>
            </a:r>
            <a:r>
              <a:rPr lang="en-US" sz="2800" dirty="0" smtClean="0"/>
              <a:t>?</a:t>
            </a:r>
            <a:endParaRPr lang="en-US" sz="2800" dirty="0"/>
          </a:p>
          <a:p>
            <a:r>
              <a:rPr lang="en-US" sz="2800" dirty="0"/>
              <a:t>5 Did you hear what I said, or do                                    </a:t>
            </a:r>
            <a:r>
              <a:rPr lang="en-US" sz="2800" dirty="0" smtClean="0"/>
              <a:t>?</a:t>
            </a:r>
            <a:endParaRPr lang="en-US" sz="2800" dirty="0"/>
          </a:p>
          <a:p>
            <a:r>
              <a:rPr lang="en-US" sz="2800" dirty="0"/>
              <a:t>6 Can I go now, or do                                         </a:t>
            </a:r>
            <a:r>
              <a:rPr lang="en-US" sz="2800" dirty="0" smtClean="0"/>
              <a:t>?</a:t>
            </a:r>
            <a:endParaRPr lang="en-US" sz="2800" dirty="0"/>
          </a:p>
        </p:txBody>
      </p:sp>
    </p:spTree>
    <p:extLst>
      <p:ext uri="{BB962C8B-B14F-4D97-AF65-F5344CB8AC3E}">
        <p14:creationId xmlns:p14="http://schemas.microsoft.com/office/powerpoint/2010/main" val="24421320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9560" y="320040"/>
            <a:ext cx="11628120"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u="sng" dirty="0"/>
              <a:t>6) Complete the second sentence so that the meaning is similar to the first sentence.</a:t>
            </a:r>
          </a:p>
          <a:p>
            <a:r>
              <a:rPr lang="en-US" sz="2400" dirty="0"/>
              <a:t>1 My father said I could use his car. My father allowed me to use his car.                          .</a:t>
            </a:r>
          </a:p>
          <a:p>
            <a:r>
              <a:rPr lang="en-US" sz="2400" dirty="0"/>
              <a:t>2 I was surprised that it rained. I didn’t expect                                                    .</a:t>
            </a:r>
          </a:p>
          <a:p>
            <a:r>
              <a:rPr lang="en-US" sz="2400" dirty="0"/>
              <a:t>3 Don’t stop him doing what he wants. Let                                                       .</a:t>
            </a:r>
          </a:p>
          <a:p>
            <a:r>
              <a:rPr lang="en-US" sz="2400" dirty="0"/>
              <a:t>4 Tom looks older when he wears glasses. Tom’s glasses make                                      </a:t>
            </a:r>
            <a:r>
              <a:rPr lang="en-US" sz="2400" dirty="0" smtClean="0"/>
              <a:t>.</a:t>
            </a:r>
            <a:endParaRPr lang="en-US" sz="2400" dirty="0"/>
          </a:p>
          <a:p>
            <a:r>
              <a:rPr lang="en-US" sz="2400" dirty="0"/>
              <a:t>5 I think you should know the truth. I want                                                        .</a:t>
            </a:r>
          </a:p>
          <a:p>
            <a:r>
              <a:rPr lang="en-US" sz="2400" dirty="0"/>
              <a:t>6 At first I didn’t want to apply for the Sarah persuaded                                            </a:t>
            </a:r>
            <a:r>
              <a:rPr lang="en-US" sz="2400" dirty="0" smtClean="0"/>
              <a:t>.</a:t>
            </a:r>
            <a:endParaRPr lang="en-US" sz="2400" dirty="0"/>
          </a:p>
          <a:p>
            <a:r>
              <a:rPr lang="en-US" sz="2400" dirty="0"/>
              <a:t> job, but Sarah persuaded me.                                                                   </a:t>
            </a:r>
            <a:r>
              <a:rPr lang="en-US" sz="2400" dirty="0" smtClean="0"/>
              <a:t>.</a:t>
            </a:r>
            <a:endParaRPr lang="en-US" sz="2400" dirty="0"/>
          </a:p>
          <a:p>
            <a:r>
              <a:rPr lang="en-US" sz="2400" dirty="0"/>
              <a:t>7 My lawyer said I shouldn’t say My lawyer advised                       </a:t>
            </a:r>
            <a:r>
              <a:rPr lang="en-US" sz="2400" dirty="0" smtClean="0"/>
              <a:t>.</a:t>
            </a:r>
            <a:endParaRPr lang="en-US" sz="2400" dirty="0"/>
          </a:p>
          <a:p>
            <a:r>
              <a:rPr lang="en-US" sz="2400" dirty="0"/>
              <a:t>anything to the police.                                                </a:t>
            </a:r>
            <a:r>
              <a:rPr lang="en-US" sz="2400" dirty="0" smtClean="0"/>
              <a:t>  .</a:t>
            </a:r>
            <a:endParaRPr lang="en-US" sz="2400" dirty="0"/>
          </a:p>
          <a:p>
            <a:r>
              <a:rPr lang="en-US" sz="2400" dirty="0"/>
              <a:t>8 I was told that I shouldn’t believe I was warned                          </a:t>
            </a:r>
            <a:r>
              <a:rPr lang="en-US" sz="2400" dirty="0" smtClean="0"/>
              <a:t>.</a:t>
            </a:r>
            <a:endParaRPr lang="en-US" sz="2400" dirty="0"/>
          </a:p>
          <a:p>
            <a:r>
              <a:rPr lang="en-US" sz="2400" dirty="0"/>
              <a:t>everything he says.                                            </a:t>
            </a:r>
            <a:r>
              <a:rPr lang="en-US" sz="2400" dirty="0" smtClean="0"/>
              <a:t>.</a:t>
            </a:r>
            <a:endParaRPr lang="en-US" sz="2400" dirty="0"/>
          </a:p>
          <a:p>
            <a:r>
              <a:rPr lang="en-US" sz="2400" dirty="0"/>
              <a:t>9 If you’ve got a car, you are able to get Having a car enables                             </a:t>
            </a:r>
            <a:r>
              <a:rPr lang="en-US" sz="2400" dirty="0" smtClean="0"/>
              <a:t>.</a:t>
            </a:r>
            <a:endParaRPr lang="en-US" sz="2400" dirty="0"/>
          </a:p>
          <a:p>
            <a:r>
              <a:rPr lang="en-US" sz="2400" dirty="0"/>
              <a:t>around more easily.                                            </a:t>
            </a:r>
            <a:r>
              <a:rPr lang="en-US" sz="2400" dirty="0" smtClean="0"/>
              <a:t> .</a:t>
            </a:r>
            <a:endParaRPr lang="en-US" sz="2400" dirty="0"/>
          </a:p>
        </p:txBody>
      </p:sp>
    </p:spTree>
    <p:extLst>
      <p:ext uri="{BB962C8B-B14F-4D97-AF65-F5344CB8AC3E}">
        <p14:creationId xmlns:p14="http://schemas.microsoft.com/office/powerpoint/2010/main" val="23385668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2" y="348675"/>
            <a:ext cx="11829393" cy="569386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u="sng" dirty="0"/>
              <a:t>7) Which is right?</a:t>
            </a:r>
          </a:p>
          <a:p>
            <a:r>
              <a:rPr lang="en-US" sz="2800" dirty="0"/>
              <a:t>1 You aren’t allowed </a:t>
            </a:r>
            <a:r>
              <a:rPr lang="en-US" sz="2800" u="sng" strike="sngStrike" dirty="0"/>
              <a:t>take</a:t>
            </a:r>
            <a:r>
              <a:rPr lang="en-US" sz="2800" u="sng" dirty="0"/>
              <a:t> / to take </a:t>
            </a:r>
            <a:r>
              <a:rPr lang="en-US" sz="2800" dirty="0"/>
              <a:t>pictures here. (to take is correct)</a:t>
            </a:r>
          </a:p>
          <a:p>
            <a:r>
              <a:rPr lang="en-US" sz="2800" dirty="0"/>
              <a:t>2 I’m in a difficult position. What do you advise me </a:t>
            </a:r>
            <a:r>
              <a:rPr lang="en-US" sz="2800" u="sng" dirty="0"/>
              <a:t>do / to do</a:t>
            </a:r>
            <a:r>
              <a:rPr lang="en-US" sz="2800" dirty="0"/>
              <a:t>?</a:t>
            </a:r>
          </a:p>
          <a:p>
            <a:r>
              <a:rPr lang="en-US" sz="2800" dirty="0"/>
              <a:t>3 The film was very sad. It made me </a:t>
            </a:r>
            <a:r>
              <a:rPr lang="en-US" sz="2800" u="sng" dirty="0"/>
              <a:t>cry / to cry</a:t>
            </a:r>
            <a:r>
              <a:rPr lang="en-US" sz="2800" dirty="0"/>
              <a:t>.</a:t>
            </a:r>
          </a:p>
          <a:p>
            <a:r>
              <a:rPr lang="en-US" sz="2800" dirty="0"/>
              <a:t>4 Lisa’s parents always encouraged her </a:t>
            </a:r>
            <a:r>
              <a:rPr lang="en-US" sz="2800" u="sng" dirty="0"/>
              <a:t>study / to study </a:t>
            </a:r>
            <a:r>
              <a:rPr lang="en-US" sz="2800" dirty="0"/>
              <a:t>hard at school.</a:t>
            </a:r>
          </a:p>
          <a:p>
            <a:r>
              <a:rPr lang="en-US" sz="2800" dirty="0"/>
              <a:t>5 Please don’t interrupt me. Let me </a:t>
            </a:r>
            <a:r>
              <a:rPr lang="en-US" sz="2800" u="sng" dirty="0"/>
              <a:t>finish / to finish</a:t>
            </a:r>
            <a:r>
              <a:rPr lang="en-US" sz="2800" dirty="0"/>
              <a:t>.</a:t>
            </a:r>
          </a:p>
          <a:p>
            <a:r>
              <a:rPr lang="en-US" sz="2800" dirty="0"/>
              <a:t>6 You can’t make people </a:t>
            </a:r>
            <a:r>
              <a:rPr lang="en-US" sz="2800" u="sng" dirty="0"/>
              <a:t>do / to do</a:t>
            </a:r>
            <a:r>
              <a:rPr lang="en-US" sz="2800" dirty="0"/>
              <a:t> things they don’t want to do.</a:t>
            </a:r>
          </a:p>
          <a:p>
            <a:r>
              <a:rPr lang="en-US" sz="2800" dirty="0"/>
              <a:t>7 You can’t force people </a:t>
            </a:r>
            <a:r>
              <a:rPr lang="en-US" sz="2800" u="sng" dirty="0"/>
              <a:t>do / to do</a:t>
            </a:r>
            <a:r>
              <a:rPr lang="en-US" sz="2800" dirty="0"/>
              <a:t> things they don’t want to do.</a:t>
            </a:r>
          </a:p>
          <a:p>
            <a:r>
              <a:rPr lang="en-US" sz="2800" dirty="0"/>
              <a:t>8 Sarah won’t let me </a:t>
            </a:r>
            <a:r>
              <a:rPr lang="en-US" sz="2800" u="sng" dirty="0"/>
              <a:t>drive / to drive</a:t>
            </a:r>
            <a:r>
              <a:rPr lang="en-US" sz="2800" dirty="0"/>
              <a:t> her car. She doesn’t trust me.</a:t>
            </a:r>
          </a:p>
          <a:p>
            <a:r>
              <a:rPr lang="en-US" sz="2800" dirty="0"/>
              <a:t>9 Why did you change your decision? What made you </a:t>
            </a:r>
            <a:r>
              <a:rPr lang="en-US" sz="2800" u="sng" dirty="0"/>
              <a:t>change / to change</a:t>
            </a:r>
            <a:r>
              <a:rPr lang="en-US" sz="2800" dirty="0"/>
              <a:t> your mind?</a:t>
            </a:r>
          </a:p>
          <a:p>
            <a:r>
              <a:rPr lang="en-US" sz="2800" dirty="0"/>
              <a:t>10 If you enter a country with a tourist visa, you are not allowed </a:t>
            </a:r>
            <a:r>
              <a:rPr lang="en-US" sz="2800" u="sng" dirty="0"/>
              <a:t>work / to work </a:t>
            </a:r>
            <a:r>
              <a:rPr lang="en-US" sz="2800" dirty="0"/>
              <a:t>there.</a:t>
            </a:r>
          </a:p>
        </p:txBody>
      </p:sp>
    </p:spTree>
    <p:extLst>
      <p:ext uri="{BB962C8B-B14F-4D97-AF65-F5344CB8AC3E}">
        <p14:creationId xmlns:p14="http://schemas.microsoft.com/office/powerpoint/2010/main" val="2136461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26(2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9389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Geographical Position of Great Britain and the USA. Verb (+ object) + to … (I want you to …)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smtClean="0"/>
              <a:t>Objectives: 	</a:t>
            </a:r>
          </a:p>
          <a:p>
            <a:pPr marL="457200" indent="-457200">
              <a:buFontTx/>
              <a:buChar char="-"/>
            </a:pPr>
            <a:r>
              <a:rPr lang="en-US" sz="3200" dirty="0" smtClean="0"/>
              <a:t>to learn new vocabulary;</a:t>
            </a:r>
            <a:endParaRPr lang="uk-UA" sz="3200" dirty="0" smtClean="0"/>
          </a:p>
          <a:p>
            <a:pPr marL="457200" indent="-457200">
              <a:buFontTx/>
              <a:buChar char="-"/>
            </a:pPr>
            <a:r>
              <a:rPr lang="en-US" sz="3200" dirty="0" smtClean="0"/>
              <a:t>    </a:t>
            </a:r>
            <a:r>
              <a:rPr lang="uk-UA" sz="3200" dirty="0" smtClean="0"/>
              <a:t> </a:t>
            </a:r>
            <a:r>
              <a:rPr lang="en-US" sz="3200" dirty="0" smtClean="0"/>
              <a:t>to practice grammar structures;</a:t>
            </a:r>
          </a:p>
          <a:p>
            <a:r>
              <a:rPr lang="en-US" sz="3200" dirty="0" smtClean="0"/>
              <a:t>-	to enable </a:t>
            </a:r>
            <a:r>
              <a:rPr lang="en-US" sz="3200" dirty="0" err="1" smtClean="0"/>
              <a:t>st’s</a:t>
            </a:r>
            <a:r>
              <a:rPr lang="en-US" sz="3200" dirty="0" smtClean="0"/>
              <a:t> to talk and write on the topic;</a:t>
            </a:r>
          </a:p>
          <a:p>
            <a:r>
              <a:rPr lang="en-US" sz="3200" dirty="0" smtClean="0"/>
              <a:t>-	to </a:t>
            </a:r>
            <a:r>
              <a:rPr lang="en-US" sz="3200" dirty="0" err="1" smtClean="0"/>
              <a:t>instil</a:t>
            </a:r>
            <a:r>
              <a:rPr lang="en-US" sz="3200" dirty="0" smtClean="0"/>
              <a:t> the idea that learning languages is necessary and essential;</a:t>
            </a:r>
          </a:p>
          <a:p>
            <a:r>
              <a:rPr lang="en-US" sz="3200" dirty="0" smtClean="0"/>
              <a:t>-	to encourage </a:t>
            </a:r>
            <a:r>
              <a:rPr lang="en-US" sz="3200" dirty="0" err="1" smtClean="0"/>
              <a:t>st’s</a:t>
            </a:r>
            <a:r>
              <a:rPr lang="en-US" sz="3200" dirty="0" smtClean="0"/>
              <a:t> to go on learning English at the next level;</a:t>
            </a:r>
          </a:p>
          <a:p>
            <a:r>
              <a:rPr lang="en-US" sz="3200" dirty="0" smtClean="0"/>
              <a:t>-	to lay the foundations for future study in terms to basic structures, lexis, language functions and basic study</a:t>
            </a:r>
            <a:endParaRPr lang="en-US" sz="3200" dirty="0"/>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Geographical Position of Great Britain and the </a:t>
            </a:r>
            <a:r>
              <a:rPr lang="en-US" sz="2400" dirty="0" err="1"/>
              <a:t>USA.Verb</a:t>
            </a:r>
            <a:r>
              <a:rPr lang="en-US" sz="2400" dirty="0"/>
              <a:t> (+ object) + to … (I want you to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8" y="343813"/>
            <a:ext cx="11114689" cy="486287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The United Kingdom of Great Britain and Northern Ireland: the geographical position, climate and the political structure of the country</a:t>
            </a:r>
          </a:p>
          <a:p>
            <a:r>
              <a:rPr lang="en-US" b="1" dirty="0"/>
              <a:t>The full and official name of the country is the United Kingdom of Great Britain and Northern Ireland. It is situated on the group of islands lying just off the mainland of the north-western Europe. The total area </a:t>
            </a:r>
            <a:r>
              <a:rPr lang="en-US" b="1" dirty="0" err="1"/>
              <a:t>оf</a:t>
            </a:r>
            <a:r>
              <a:rPr lang="en-US" b="1" dirty="0"/>
              <a:t> the country is over 244,000 square </a:t>
            </a:r>
            <a:r>
              <a:rPr lang="en-US" b="1" dirty="0" err="1"/>
              <a:t>kilometres</a:t>
            </a:r>
            <a:r>
              <a:rPr lang="en-US" b="1" dirty="0"/>
              <a:t>.</a:t>
            </a:r>
          </a:p>
          <a:p>
            <a:r>
              <a:rPr lang="en-US" b="1" dirty="0"/>
              <a:t>The British Isles include Great Britain proper, Ireland and a number of smaller islands. Great Britain consists of England, Scotland and Wales. The southern part of Ireland is the Republic of Eire. The population of the UK is 57 million people. The largest and the most populated part of the UK is England. Its population is over 47 million people and its capital is London. London is also a federal capital where the official residences of the government and royal family are located. Scotland is the most northern part of Great Britain. Its population is over 5 million people. The rest part of the population is spread over Wales and Northern Ireland.</a:t>
            </a:r>
          </a:p>
          <a:p>
            <a:r>
              <a:rPr lang="en-US" b="1" dirty="0"/>
              <a:t>Great Britain is separated from the continent by the English Channel, the narrowest part of which is called the Strait of Dover. The British Isles are surrounded by the shallow waters of the Irish Sea and the North Sea, the Norwegian Sea, the North Channel and the Atlantic Ocean. The rivers of the region are short and of no great importance as waterways. The longest of them is the "Father of London", the Thames, which is a little over 200 miles. Britain's principal ports are London, Liverpool, Manchester, Hull and Glasgow. They have splendid </a:t>
            </a:r>
            <a:r>
              <a:rPr lang="en-US" b="1" dirty="0" err="1"/>
              <a:t>harbours</a:t>
            </a:r>
            <a:r>
              <a:rPr lang="en-US" b="1" dirty="0"/>
              <a:t>, for the coast line is very indented</a:t>
            </a:r>
            <a:r>
              <a:rPr lang="en-US" b="1" dirty="0" smtClean="0"/>
              <a:t>.</a:t>
            </a:r>
            <a:endParaRPr lang="en-US" b="1" dirty="0"/>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7" y="191413"/>
            <a:ext cx="11114689" cy="646330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dirty="0"/>
              <a:t>The warm currents in the Atlantic Ocean influence the climate of Great Britain. The south-western winds carry the warmth and moisture into Britain. The winters are not severely cold, while summers are rarely hot so the climate is rather mild, temperate and humid. The average range of temperature (from winter to summer) is from 15 to 23 degrees above zero. It seldom snows heavily in winter, the frost is rare. January and February are usually the coldest months, July and August the warmest. Still the wind may bring winter cold in spring or summer days. Sometimes it brings the whirlwinds or hurricanes.</a:t>
            </a:r>
          </a:p>
          <a:p>
            <a:r>
              <a:rPr lang="en-US" dirty="0"/>
              <a:t>British people say: "Other countries have a climate, in England we have weather." because the weather in Britain changes very quickly. One day may be fine and the next day may be wet. The Englishmen joke that they have three variants of weather: when it rains in the morning, when it rains in the afternoon or when in rains all day long. The UK is a highly developed industrial country. It is the world largest producer of marine navigational equipment as the main industrial branch of the country is shipbuilding. The UK enterprises are also widely-known for textile, television and radio sets production.</a:t>
            </a:r>
          </a:p>
          <a:p>
            <a:r>
              <a:rPr lang="en-US" dirty="0"/>
              <a:t>The United Kingdom of Great Britain and Northern Ireland is a parliamentary republic. It means that the head of the state is a monarch but his powers are restricted by the elected government and the parliament. So that the monarch reigns but does not rule. For the last 50 years Queen Elizabeth II has been the monarch of the United Kingdom of Great Britain and Northern Ireland.</a:t>
            </a:r>
          </a:p>
          <a:p>
            <a:r>
              <a:rPr lang="en-US" dirty="0"/>
              <a:t>The parliament consists of two chambers: House of Lords and House of Commons. House of Lords includes those members who are given a privilege to be referred to as peers and consider being a nobility of the country. House of Commons is an elected legislative body consisting of members of the different political parties. The main function of the parliament is to issue the bills, laws and regulations. They are obligatory for every citizen of the UK. The Prime-minister of the country is elected in a 4- year-cycle by the total elections. The political party taken the most part of votes becomes the ruling party and its leader becomes a Prime-minister of the country. The ruling party nowadays is the Liberal party. The Prime-minister is Gordon Brown. </a:t>
            </a:r>
          </a:p>
        </p:txBody>
      </p:sp>
    </p:spTree>
    <p:extLst>
      <p:ext uri="{BB962C8B-B14F-4D97-AF65-F5344CB8AC3E}">
        <p14:creationId xmlns:p14="http://schemas.microsoft.com/office/powerpoint/2010/main" val="35077643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7" y="191413"/>
            <a:ext cx="11114689" cy="501675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United States of America Outline of geographical position, climate, states of the </a:t>
            </a:r>
            <a:r>
              <a:rPr lang="en-US" sz="2000" dirty="0" err="1"/>
              <a:t>usa</a:t>
            </a:r>
            <a:endParaRPr lang="en-US" sz="2000" dirty="0"/>
          </a:p>
          <a:p>
            <a:r>
              <a:rPr lang="en-US" sz="2000" dirty="0"/>
              <a:t>The land area of the United States. The area of the United States is approximately 1,9 billion acres (770 million hectares). Alaska, separated from the contiguous United States by Canada, is the largest state at 365 million acres (150 million hectares). Hawaii, occupying an archipelago in the Pacific, has 4 million acres (1,6 million hectares). After Russia and Canada, the United States is the world’s third or fourth largest country by total area, ranking above or below China (ranking varies depending on how two territories disputed by China and India are counted). It also depends on different </a:t>
            </a:r>
            <a:r>
              <a:rPr lang="en-US" sz="2000" dirty="0" err="1"/>
              <a:t>factbooks</a:t>
            </a:r>
            <a:r>
              <a:rPr lang="en-US" sz="2000" dirty="0"/>
              <a:t> and statistics:</a:t>
            </a:r>
          </a:p>
          <a:p>
            <a:r>
              <a:rPr lang="en-US" sz="2000" dirty="0"/>
              <a:t>    The CIA World </a:t>
            </a:r>
            <a:r>
              <a:rPr lang="en-US" sz="2000" dirty="0" err="1"/>
              <a:t>Factbook</a:t>
            </a:r>
            <a:r>
              <a:rPr lang="en-US" sz="2000" dirty="0"/>
              <a:t> gives – 3,794,101 squares miles (9,826,675 </a:t>
            </a:r>
            <a:r>
              <a:rPr lang="en-US" sz="2000" dirty="0" err="1"/>
              <a:t>sq</a:t>
            </a:r>
            <a:r>
              <a:rPr lang="en-US" sz="2000" dirty="0"/>
              <a:t> km.)1;</a:t>
            </a:r>
          </a:p>
          <a:p>
            <a:r>
              <a:rPr lang="en-US" sz="2000" dirty="0"/>
              <a:t>    The United States Statistics Division gives 3,717,813 </a:t>
            </a:r>
            <a:r>
              <a:rPr lang="en-US" sz="2000" dirty="0" err="1"/>
              <a:t>sq</a:t>
            </a:r>
            <a:r>
              <a:rPr lang="en-US" sz="2000" dirty="0"/>
              <a:t> mi (9,629,091 </a:t>
            </a:r>
            <a:r>
              <a:rPr lang="en-US" sz="2000" dirty="0" err="1"/>
              <a:t>sq</a:t>
            </a:r>
            <a:r>
              <a:rPr lang="en-US" sz="2000" dirty="0"/>
              <a:t> km);</a:t>
            </a:r>
          </a:p>
          <a:p>
            <a:r>
              <a:rPr lang="en-US" sz="2000" dirty="0"/>
              <a:t>    The Encyclopedia Britannica gives 3,676 </a:t>
            </a:r>
            <a:r>
              <a:rPr lang="en-US" sz="2000" dirty="0" err="1"/>
              <a:t>sq</a:t>
            </a:r>
            <a:r>
              <a:rPr lang="en-US" sz="2000" dirty="0"/>
              <a:t> mi (9,522,055 </a:t>
            </a:r>
            <a:r>
              <a:rPr lang="en-US" sz="2000" dirty="0" err="1"/>
              <a:t>sq</a:t>
            </a:r>
            <a:r>
              <a:rPr lang="en-US" sz="2000" dirty="0"/>
              <a:t> km). </a:t>
            </a:r>
          </a:p>
          <a:p>
            <a:r>
              <a:rPr lang="en-US" sz="2000" dirty="0"/>
              <a:t>Including only land area (without Alaska and Hawaii), the United States is third in size behind Russia and China, just ahead of Canada. The Geography of the United States. The United States is bordered by Canada to the north, the Atlantic Ocean to the east, Mexico to the south, and the Pacific Ocean to the west. The United States has great geographic variety. The Mississippi–Missouri River, the world's fourth longest river systems, runs mainly north–south through the heart of the country. The flat, fertile prairie of the Great Plains stretches to the west, interrupted by a highland region in the southeast</a:t>
            </a:r>
            <a:r>
              <a:rPr lang="en-US" sz="2000" dirty="0" smtClean="0"/>
              <a:t>.</a:t>
            </a:r>
            <a:endParaRPr lang="en-US" sz="2000" dirty="0"/>
          </a:p>
        </p:txBody>
      </p:sp>
    </p:spTree>
    <p:extLst>
      <p:ext uri="{BB962C8B-B14F-4D97-AF65-F5344CB8AC3E}">
        <p14:creationId xmlns:p14="http://schemas.microsoft.com/office/powerpoint/2010/main" val="287741981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36</TotalTime>
  <Words>2288</Words>
  <Application>Microsoft Office PowerPoint</Application>
  <PresentationFormat>Произвольный</PresentationFormat>
  <Paragraphs>95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6</cp:revision>
  <dcterms:created xsi:type="dcterms:W3CDTF">2023-07-12T10:27:08Z</dcterms:created>
  <dcterms:modified xsi:type="dcterms:W3CDTF">2023-07-12T18:48:30Z</dcterms:modified>
</cp:coreProperties>
</file>