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8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4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24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6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8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77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96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13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20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8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328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ADF81"/>
            </a:gs>
            <a:gs pos="47000">
              <a:srgbClr val="AAD674"/>
            </a:gs>
            <a:gs pos="22000">
              <a:srgbClr val="AAD674"/>
            </a:gs>
            <a:gs pos="74000">
              <a:srgbClr val="AAD674"/>
            </a:gs>
            <a:gs pos="81000">
              <a:srgbClr val="9ADF81"/>
            </a:gs>
            <a:gs pos="100000">
              <a:srgbClr val="9ADF8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9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 smtClean="0"/>
              <a:t>Презентац</a:t>
            </a:r>
            <a:r>
              <a:rPr lang="uk-UA" sz="4000" dirty="0" err="1" smtClean="0"/>
              <a:t>ія</a:t>
            </a:r>
            <a:r>
              <a:rPr lang="uk-UA" sz="4000" dirty="0" smtClean="0"/>
              <a:t> </a:t>
            </a:r>
            <a:r>
              <a:rPr lang="ru-RU" sz="4000" dirty="0" err="1" smtClean="0"/>
              <a:t>практичних</a:t>
            </a:r>
            <a:r>
              <a:rPr lang="ru-RU" sz="4000" dirty="0" smtClean="0"/>
              <a:t> занять з </a:t>
            </a:r>
            <a:r>
              <a:rPr lang="ru-RU" sz="4000" dirty="0" err="1" smtClean="0"/>
              <a:t>дисципліни«Іноземна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»</a:t>
            </a:r>
          </a:p>
          <a:p>
            <a:pPr algn="ctr"/>
            <a:r>
              <a:rPr lang="ru-RU" sz="4000" dirty="0" smtClean="0"/>
              <a:t> з </a:t>
            </a:r>
            <a:r>
              <a:rPr lang="ru-RU" sz="4000" dirty="0" err="1" smtClean="0"/>
              <a:t>галузі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знань</a:t>
            </a:r>
            <a:r>
              <a:rPr lang="ru-RU" sz="4000" dirty="0" smtClean="0"/>
              <a:t> 08 «Право»</a:t>
            </a:r>
          </a:p>
          <a:p>
            <a:pPr algn="ctr"/>
            <a:r>
              <a:rPr lang="ru-RU" sz="4000" dirty="0" err="1" smtClean="0"/>
              <a:t>спеціальності</a:t>
            </a:r>
            <a:r>
              <a:rPr lang="ru-RU" sz="4000" dirty="0" smtClean="0"/>
              <a:t> : 081 Право.</a:t>
            </a:r>
          </a:p>
          <a:p>
            <a:pPr algn="ctr"/>
            <a:r>
              <a:rPr lang="ru-RU" sz="4000" dirty="0" smtClean="0"/>
              <a:t>    </a:t>
            </a:r>
          </a:p>
          <a:p>
            <a:pPr algn="ctr"/>
            <a:r>
              <a:rPr lang="ru-RU" sz="4000" dirty="0" smtClean="0"/>
              <a:t>Семестр 1,2 (56 годин)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err="1" smtClean="0"/>
              <a:t>Атестація</a:t>
            </a:r>
            <a:r>
              <a:rPr lang="ru-RU" sz="4000" dirty="0" smtClean="0"/>
              <a:t> </a:t>
            </a:r>
            <a:r>
              <a:rPr lang="en-US" sz="4000"/>
              <a:t>3</a:t>
            </a:r>
            <a:r>
              <a:rPr lang="ru-RU" sz="4000" smtClean="0"/>
              <a:t> </a:t>
            </a:r>
            <a:r>
              <a:rPr lang="ru-RU" sz="4000" dirty="0" smtClean="0"/>
              <a:t>(14 год.)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560" y="152399"/>
            <a:ext cx="11628120" cy="698652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numCol="2">
            <a:spAutoFit/>
          </a:bodyPr>
          <a:lstStyle/>
          <a:p>
            <a:r>
              <a:rPr lang="en-US" sz="2800" b="1" u="sng" dirty="0" smtClean="0"/>
              <a:t>6) Make questions with who or what.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Somebody hit 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I hit somebody.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Somebody paid the bill.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I’m worried about something.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Something happened.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Diane said something.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This book belongs to somebody.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Somebody lives in that house.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 fell over something.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Something fell off the shelf.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This word means something.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Sarah was with somebody.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I’m looking for something.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Emma reminds me of somebody.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uk-UA" sz="2800" i="1" u="dotted" dirty="0" smtClean="0"/>
              <a:t> </a:t>
            </a:r>
            <a:r>
              <a:rPr lang="en-US" sz="2800" i="1" u="dotted" dirty="0" smtClean="0"/>
              <a:t> </a:t>
            </a:r>
            <a:r>
              <a:rPr lang="en-US" sz="2800" u="dotted" dirty="0"/>
              <a:t>Who</a:t>
            </a:r>
            <a:r>
              <a:rPr lang="en-US" sz="2800" i="1" u="dotted" dirty="0"/>
              <a:t> </a:t>
            </a:r>
            <a:r>
              <a:rPr lang="en-US" sz="2800" u="dotted" dirty="0"/>
              <a:t>hit</a:t>
            </a:r>
            <a:r>
              <a:rPr lang="en-US" sz="2800" i="1" u="dotted" dirty="0"/>
              <a:t> </a:t>
            </a:r>
            <a:r>
              <a:rPr lang="en-US" sz="2800" u="dotted" dirty="0"/>
              <a:t>you</a:t>
            </a:r>
            <a:r>
              <a:rPr lang="en-US" sz="2800" i="1" u="dotted" dirty="0" smtClean="0"/>
              <a:t>?</a:t>
            </a:r>
            <a:endParaRPr lang="en-US" sz="2800" dirty="0" smtClean="0"/>
          </a:p>
          <a:p>
            <a:r>
              <a:rPr lang="en-US" sz="2800" dirty="0"/>
              <a:t> Who did you hit?	</a:t>
            </a:r>
            <a:endParaRPr lang="en-US" sz="2800" dirty="0" smtClean="0"/>
          </a:p>
          <a:p>
            <a:r>
              <a:rPr lang="en-US" sz="2800" dirty="0" smtClean="0"/>
              <a:t>Who</a:t>
            </a:r>
          </a:p>
          <a:p>
            <a:r>
              <a:rPr lang="en-US" sz="2800" dirty="0"/>
              <a:t>What  		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931" y="186094"/>
            <a:ext cx="11829393" cy="627864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u="sng" dirty="0"/>
              <a:t>7)Put the words in brackets in the correct order.</a:t>
            </a:r>
          </a:p>
          <a:p>
            <a:r>
              <a:rPr lang="en-US" dirty="0" smtClean="0"/>
              <a:t>1(when </a:t>
            </a:r>
            <a:r>
              <a:rPr lang="en-US" dirty="0"/>
              <a:t>/ was / built / this house?) When was this house built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2(how </a:t>
            </a:r>
            <a:r>
              <a:rPr lang="en-US" dirty="0"/>
              <a:t>/ cheese / is / made?)  	</a:t>
            </a:r>
          </a:p>
          <a:p>
            <a:r>
              <a:rPr lang="en-US" dirty="0" smtClean="0"/>
              <a:t>3(why </a:t>
            </a:r>
            <a:r>
              <a:rPr lang="en-US" dirty="0"/>
              <a:t>/ Sue / working / isn’t / today?)  	</a:t>
            </a:r>
          </a:p>
          <a:p>
            <a:r>
              <a:rPr lang="en-US" dirty="0" smtClean="0"/>
              <a:t>4(what </a:t>
            </a:r>
            <a:r>
              <a:rPr lang="en-US" dirty="0"/>
              <a:t>time / arriving / your friends / are?)  	</a:t>
            </a:r>
          </a:p>
          <a:p>
            <a:r>
              <a:rPr lang="en-US" dirty="0" smtClean="0"/>
              <a:t>5(why </a:t>
            </a:r>
            <a:r>
              <a:rPr lang="en-US" dirty="0"/>
              <a:t>/ was / cancelled / the meeting?)  	</a:t>
            </a:r>
          </a:p>
          <a:p>
            <a:r>
              <a:rPr lang="en-US" dirty="0" smtClean="0"/>
              <a:t>6(when </a:t>
            </a:r>
            <a:r>
              <a:rPr lang="en-US" dirty="0"/>
              <a:t>/ invented / paper / was?)  	</a:t>
            </a:r>
          </a:p>
          <a:p>
            <a:r>
              <a:rPr lang="en-US" dirty="0" smtClean="0"/>
              <a:t>7(where </a:t>
            </a:r>
            <a:r>
              <a:rPr lang="en-US" dirty="0"/>
              <a:t>/ your parents / were / born?)  	</a:t>
            </a:r>
          </a:p>
          <a:p>
            <a:r>
              <a:rPr lang="en-US" dirty="0" smtClean="0"/>
              <a:t>8(why </a:t>
            </a:r>
            <a:r>
              <a:rPr lang="en-US" dirty="0"/>
              <a:t>/ you / to the party / didn’t / come?)  	</a:t>
            </a:r>
          </a:p>
          <a:p>
            <a:r>
              <a:rPr lang="en-US" dirty="0" smtClean="0"/>
              <a:t>9(how </a:t>
            </a:r>
            <a:r>
              <a:rPr lang="en-US" dirty="0"/>
              <a:t>/ the accident / did / happen?)  	</a:t>
            </a:r>
          </a:p>
          <a:p>
            <a:r>
              <a:rPr lang="en-US" dirty="0" smtClean="0"/>
              <a:t>10(why </a:t>
            </a:r>
            <a:r>
              <a:rPr lang="en-US" dirty="0"/>
              <a:t>/ happy / you / aren’t?)  	</a:t>
            </a:r>
          </a:p>
          <a:p>
            <a:pPr marL="457200" indent="-457200">
              <a:buAutoNum type="arabicPlain" startAt="11"/>
            </a:pPr>
            <a:r>
              <a:rPr lang="en-US" dirty="0" smtClean="0"/>
              <a:t>(</a:t>
            </a:r>
            <a:r>
              <a:rPr lang="en-US" dirty="0"/>
              <a:t>how many / speak / can / languages / you</a:t>
            </a:r>
            <a:r>
              <a:rPr lang="en-US" dirty="0" smtClean="0"/>
              <a:t>?)</a:t>
            </a:r>
          </a:p>
          <a:p>
            <a:endParaRPr lang="en-US" dirty="0" smtClean="0"/>
          </a:p>
          <a:p>
            <a:r>
              <a:rPr lang="en-US" dirty="0"/>
              <a:t>Write negative questions from the words in brackets. In each situation you are surprised.</a:t>
            </a:r>
          </a:p>
          <a:p>
            <a:r>
              <a:rPr lang="en-US" dirty="0"/>
              <a:t>1 A: We won’t see Lisa this evening.</a:t>
            </a:r>
          </a:p>
          <a:p>
            <a:r>
              <a:rPr lang="en-US" dirty="0"/>
              <a:t>b: Why not? (she / not / come / out with us?) Isn’t she coming out with us?                      .</a:t>
            </a:r>
          </a:p>
          <a:p>
            <a:r>
              <a:rPr lang="en-US" dirty="0"/>
              <a:t>2 A: I hope we don’t meet Luke tonight.</a:t>
            </a:r>
          </a:p>
          <a:p>
            <a:r>
              <a:rPr lang="en-US" dirty="0"/>
              <a:t>b: Why? (you / not / like / him?)                                                           .</a:t>
            </a:r>
          </a:p>
          <a:p>
            <a:r>
              <a:rPr lang="en-US" dirty="0"/>
              <a:t>3 A: Don’t go and see that film.</a:t>
            </a:r>
          </a:p>
          <a:p>
            <a:r>
              <a:rPr lang="en-US" dirty="0"/>
              <a:t>b: Why not? (it / not / good?)                                                             .</a:t>
            </a:r>
          </a:p>
          <a:p>
            <a:r>
              <a:rPr lang="en-US" dirty="0"/>
              <a:t>4 A: I’ll have to borrow some money.</a:t>
            </a:r>
          </a:p>
          <a:p>
            <a:r>
              <a:rPr lang="en-US" dirty="0"/>
              <a:t>b: Why? (you / not / have / any</a:t>
            </a:r>
            <a:r>
              <a:rPr lang="en-US" sz="1600" dirty="0"/>
              <a:t>?)           </a:t>
            </a:r>
            <a:r>
              <a:rPr lang="en-US" dirty="0"/>
              <a:t>                                               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Практичне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заняття</a:t>
            </a:r>
            <a:r>
              <a:rPr lang="en-US" sz="3600" dirty="0" smtClean="0">
                <a:solidFill>
                  <a:srgbClr val="FF0000"/>
                </a:solidFill>
              </a:rPr>
              <a:t> 20 (2 </a:t>
            </a:r>
            <a:r>
              <a:rPr lang="en-US" sz="3600" dirty="0" err="1" smtClean="0">
                <a:solidFill>
                  <a:srgbClr val="FF0000"/>
                </a:solidFill>
              </a:rPr>
              <a:t>год</a:t>
            </a:r>
            <a:r>
              <a:rPr lang="en-US" sz="3600" dirty="0" smtClean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«Holidays and Vocation. Holidays in Ukraine. » Word order (Questions 1)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452431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Objectives: 	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to learn new vocabulary;</a:t>
            </a:r>
            <a:endParaRPr lang="uk-UA" sz="3200" dirty="0" smtClean="0"/>
          </a:p>
          <a:p>
            <a:pPr marL="457200" indent="-457200">
              <a:buFontTx/>
              <a:buChar char="-"/>
            </a:pPr>
            <a:r>
              <a:rPr lang="en-US" sz="3200" dirty="0" smtClean="0"/>
              <a:t>    </a:t>
            </a:r>
            <a:r>
              <a:rPr lang="uk-UA" sz="3200" dirty="0" smtClean="0"/>
              <a:t> </a:t>
            </a:r>
            <a:r>
              <a:rPr lang="en-US" sz="3200" dirty="0" smtClean="0"/>
              <a:t>to practice grammar structures;</a:t>
            </a:r>
          </a:p>
          <a:p>
            <a:r>
              <a:rPr lang="en-US" sz="3200" dirty="0" smtClean="0"/>
              <a:t>-	to enable </a:t>
            </a:r>
            <a:r>
              <a:rPr lang="en-US" sz="3200" dirty="0" err="1" smtClean="0"/>
              <a:t>st’s</a:t>
            </a:r>
            <a:r>
              <a:rPr lang="en-US" sz="3200" dirty="0" smtClean="0"/>
              <a:t> to talk and write on the topic;</a:t>
            </a:r>
          </a:p>
          <a:p>
            <a:r>
              <a:rPr lang="en-US" sz="3200" dirty="0" smtClean="0"/>
              <a:t>-	to </a:t>
            </a:r>
            <a:r>
              <a:rPr lang="en-US" sz="3200" dirty="0" err="1" smtClean="0"/>
              <a:t>instil</a:t>
            </a:r>
            <a:r>
              <a:rPr lang="en-US" sz="3200" dirty="0" smtClean="0"/>
              <a:t> the idea that learning languages is necessary and essential;</a:t>
            </a:r>
          </a:p>
          <a:p>
            <a:r>
              <a:rPr lang="en-US" sz="3200" dirty="0" smtClean="0"/>
              <a:t>-	to encourage </a:t>
            </a:r>
            <a:r>
              <a:rPr lang="en-US" sz="3200" dirty="0" err="1" smtClean="0"/>
              <a:t>st’s</a:t>
            </a:r>
            <a:r>
              <a:rPr lang="en-US" sz="3200" dirty="0" smtClean="0"/>
              <a:t> to go on learning English at the next level;</a:t>
            </a:r>
          </a:p>
          <a:p>
            <a:r>
              <a:rPr lang="en-US" sz="3200" dirty="0" smtClean="0"/>
              <a:t>-	to lay the foundations for future study in terms to basic structures, lexis, language functions and basic study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693683"/>
            <a:ext cx="11824138" cy="52629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1.Vocabulary activity.</a:t>
            </a:r>
          </a:p>
          <a:p>
            <a:r>
              <a:rPr lang="en-US" sz="2400" dirty="0"/>
              <a:t>2.Discussing of the topic «Holidays and Vocation. Holidays in Ukraine.» Word order (Questions 1) Grammar revision</a:t>
            </a:r>
          </a:p>
          <a:p>
            <a:r>
              <a:rPr lang="en-US" sz="2400" dirty="0"/>
              <a:t>3.Listening, reading, writing, speaking.</a:t>
            </a:r>
          </a:p>
          <a:p>
            <a:r>
              <a:rPr lang="en-US" sz="2400" dirty="0"/>
              <a:t>4.Grammar activity.</a:t>
            </a:r>
          </a:p>
          <a:p>
            <a:r>
              <a:rPr lang="en-US" sz="2400" dirty="0"/>
              <a:t>5.Communicative activities :</a:t>
            </a:r>
          </a:p>
          <a:p>
            <a:r>
              <a:rPr lang="en-US" sz="2400" dirty="0"/>
              <a:t>    Task 1. Give the English equivalents the following words and word combinations.</a:t>
            </a:r>
          </a:p>
          <a:p>
            <a:r>
              <a:rPr lang="en-US" sz="2400" dirty="0"/>
              <a:t>     Task 2. Answer the questions to the text.</a:t>
            </a:r>
          </a:p>
          <a:p>
            <a:r>
              <a:rPr lang="en-US" sz="2400" dirty="0"/>
              <a:t>     Task 3. Fill in the blanks with the necessary words from the active vocabulary. </a:t>
            </a:r>
          </a:p>
          <a:p>
            <a:r>
              <a:rPr lang="en-US" sz="2400" dirty="0"/>
              <a:t>     Task 4. Complete the following sentences.</a:t>
            </a:r>
          </a:p>
          <a:p>
            <a:r>
              <a:rPr lang="en-US" sz="2400" dirty="0"/>
              <a:t>     Task 5. Put in the right order. The underlined word is the beginning of the sentence.</a:t>
            </a:r>
          </a:p>
          <a:p>
            <a:r>
              <a:rPr lang="en-US" sz="2400" dirty="0"/>
              <a:t>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0"/>
            <a:ext cx="11713779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References:</a:t>
            </a:r>
          </a:p>
          <a:p>
            <a:r>
              <a:rPr lang="en-US" sz="2400" dirty="0" smtClean="0"/>
              <a:t>1.</a:t>
            </a:r>
            <a:r>
              <a:rPr lang="uk-UA" sz="2400" dirty="0" smtClean="0"/>
              <a:t>Кравець Р.А. Лінгвокраїнознавчі аспекти викладання граматики англійської мови в аграрному ВНЗ: методичні рекомендації / Р.А. Кравець. – Вінниця : ВНАУ, 2017. – 62 с.</a:t>
            </a:r>
          </a:p>
          <a:p>
            <a:r>
              <a:rPr lang="uk-UA" sz="2400" dirty="0" smtClean="0"/>
              <a:t>2.Ковальова К. В. Волошина О.В Англійська мова: Методичні вказівки для практичних занять та самостійної роботи студентів денної та заочної форм навчання з іноземної мови спеціальності 075 «Маркетинг», 073 «Менеджмент», галузі знань 07 «Управління та адміністрування» – Вінниця, 2020. – 100 с.</a:t>
            </a:r>
          </a:p>
          <a:p>
            <a:r>
              <a:rPr lang="uk-UA" sz="2400" dirty="0" smtClean="0"/>
              <a:t>3.</a:t>
            </a:r>
            <a:r>
              <a:rPr lang="en-US" sz="2400" dirty="0" smtClean="0"/>
              <a:t>Modern English-Ukrainian Dictionary: Over 160,000 Words and Expressions / </a:t>
            </a:r>
            <a:r>
              <a:rPr lang="en-US" sz="2400" dirty="0" err="1" smtClean="0"/>
              <a:t>Mykola</a:t>
            </a:r>
            <a:r>
              <a:rPr lang="en-US" sz="2400" dirty="0" smtClean="0"/>
              <a:t> </a:t>
            </a:r>
            <a:r>
              <a:rPr lang="en-US" sz="2400" dirty="0" err="1" smtClean="0"/>
              <a:t>Ivanovych</a:t>
            </a:r>
            <a:r>
              <a:rPr lang="en-US" sz="2400" dirty="0" smtClean="0"/>
              <a:t> </a:t>
            </a:r>
            <a:r>
              <a:rPr lang="en-US" sz="2400" dirty="0" err="1" smtClean="0"/>
              <a:t>Balla</a:t>
            </a:r>
            <a:r>
              <a:rPr lang="en-US" sz="2400" dirty="0" smtClean="0"/>
              <a:t>. – Kyiv: </a:t>
            </a:r>
            <a:r>
              <a:rPr lang="en-US" sz="2400" dirty="0" err="1" smtClean="0"/>
              <a:t>Chumatskiy</a:t>
            </a:r>
            <a:r>
              <a:rPr lang="en-US" sz="2400" dirty="0" smtClean="0"/>
              <a:t> </a:t>
            </a:r>
            <a:r>
              <a:rPr lang="en-US" sz="2400" dirty="0" err="1" smtClean="0"/>
              <a:t>Shliakh</a:t>
            </a:r>
            <a:r>
              <a:rPr lang="en-US" sz="2400" dirty="0" smtClean="0"/>
              <a:t> pub., 2007. – 668 p.</a:t>
            </a:r>
          </a:p>
          <a:p>
            <a:r>
              <a:rPr lang="en-US" sz="2400" dirty="0" smtClean="0"/>
              <a:t>4.The Oxford Dictionary of Business World. (2020) //</a:t>
            </a:r>
            <a:r>
              <a:rPr lang="en-US" sz="2400" dirty="0" err="1" smtClean="0"/>
              <a:t>Gen.Editors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Alan Isaacs, </a:t>
            </a:r>
            <a:r>
              <a:rPr lang="en-US" sz="2400" dirty="0" err="1" smtClean="0"/>
              <a:t>Ms</a:t>
            </a:r>
            <a:r>
              <a:rPr lang="en-US" sz="2400" dirty="0" smtClean="0"/>
              <a:t> Elizabeth Martin. Oxford: Oxford University Press</a:t>
            </a:r>
          </a:p>
          <a:p>
            <a:r>
              <a:rPr lang="en-US" sz="2400" dirty="0" smtClean="0"/>
              <a:t>5.</a:t>
            </a:r>
            <a:r>
              <a:rPr lang="uk-UA" sz="2400" dirty="0" smtClean="0"/>
              <a:t>Верба Л.Г., Верба Г.В. Граматика сучасної англійської мови. Довідник: Мова </a:t>
            </a:r>
            <a:r>
              <a:rPr lang="uk-UA" sz="2400" dirty="0" err="1" smtClean="0"/>
              <a:t>англ</a:t>
            </a:r>
            <a:r>
              <a:rPr lang="uk-UA" sz="2400" dirty="0" smtClean="0"/>
              <a:t>., </a:t>
            </a:r>
            <a:r>
              <a:rPr lang="uk-UA" sz="2400" dirty="0" err="1" smtClean="0"/>
              <a:t>укр</a:t>
            </a:r>
            <a:r>
              <a:rPr lang="uk-UA" sz="2400" dirty="0" smtClean="0"/>
              <a:t>. Київ: ТОВ «ВП Логос-М», 2020.</a:t>
            </a:r>
          </a:p>
          <a:p>
            <a:r>
              <a:rPr lang="uk-UA" sz="2400" dirty="0" smtClean="0"/>
              <a:t>6.Голіцинський Ю. Граматика. Збірник вправ. Київ: </a:t>
            </a:r>
            <a:r>
              <a:rPr lang="uk-UA" sz="2400" dirty="0" err="1" smtClean="0"/>
              <a:t>Інкос</a:t>
            </a:r>
            <a:r>
              <a:rPr lang="uk-UA" sz="2400" dirty="0" smtClean="0"/>
              <a:t>, 2020.</a:t>
            </a:r>
          </a:p>
          <a:p>
            <a:r>
              <a:rPr lang="uk-UA" sz="2400" dirty="0" smtClean="0"/>
              <a:t>7.</a:t>
            </a:r>
            <a:r>
              <a:rPr lang="en-US" sz="2400" dirty="0" smtClean="0"/>
              <a:t>Murphy R. English Grammar in Use /Murphy R. – Cambridge University Press, 2021.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</a:rPr>
              <a:t>Хід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заняття</a:t>
            </a:r>
            <a:r>
              <a:rPr lang="en-US" sz="4000" dirty="0" smtClean="0">
                <a:solidFill>
                  <a:schemeClr val="bg1"/>
                </a:solidFill>
              </a:rPr>
              <a:t> (Procedure)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1) Read the text and translate into Ukrainian in the written form.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2) Learn the new words and word combinations.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3) Make summery of the text in English.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4) Make some questions on the text.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8" y="381000"/>
            <a:ext cx="11114689" cy="55092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MR SMITH'S BIRTHDAY PARTY</a:t>
            </a:r>
          </a:p>
          <a:p>
            <a:r>
              <a:rPr lang="en-US" sz="1600" dirty="0"/>
              <a:t> This year John turned fifty . Because this is a special birthday in England , Helen decided to Stratford . She chose Stratford because it is a pretty town . It is also one of John's </a:t>
            </a:r>
            <a:r>
              <a:rPr lang="en-US" sz="1600" dirty="0" err="1"/>
              <a:t>favourite</a:t>
            </a:r>
            <a:r>
              <a:rPr lang="en-US" sz="1600" dirty="0"/>
              <a:t> places . row a surprise party for him . A month before the event she booked a room in a restaurant in Helen then set about </a:t>
            </a:r>
            <a:r>
              <a:rPr lang="en-US" sz="1600" dirty="0" err="1"/>
              <a:t>secretely</a:t>
            </a:r>
            <a:r>
              <a:rPr lang="en-US" sz="1600" dirty="0"/>
              <a:t> contacting all their family and friends . It was sometimes difficult to p John from suspecting anything . It was also difficult to make some people understand that it was he a surprise . For example , the only time she could ring John's father was when John happened y be in the house . Helen sent him out to work in the garden , then picked up the phone . John's dad is hard of hearing , and just as Helen was shouting the invitation to him , John came back in . Of course , he wanted to talk to his dad and Helen was in terrible suspense lest old </a:t>
            </a:r>
            <a:r>
              <a:rPr lang="en-US" sz="1600" dirty="0" err="1"/>
              <a:t>Mr</a:t>
            </a:r>
            <a:r>
              <a:rPr lang="en-US" sz="1600" dirty="0"/>
              <a:t> Smith should mention the party . She knew he had not really understood her . However , he said not a word and everything was alright . A month of such secret planning was more than Helen could stand . She was glad when the day actually arrived , but nervous in case something went wrong . She had told John that for this birthday they would just go Stratford and potter round . He agreed as he did not often make a big fuss of his birthday . Helen had bought him a new watch and he wore it when they went out . Arriving Stratford it was difficult to find a place to park the car , but eventually they found a very convenient </a:t>
            </a:r>
            <a:r>
              <a:rPr lang="en-US" sz="1600" dirty="0" err="1"/>
              <a:t>ple</a:t>
            </a:r>
            <a:r>
              <a:rPr lang="en-US" sz="1600" dirty="0"/>
              <a:t> were out . It therefore was not at all surprising that they should bump into some old friends out spot . They wandered along the river and then around the shops . It was a lovely day and many </a:t>
            </a:r>
            <a:r>
              <a:rPr lang="en-US" sz="1600" dirty="0" err="1"/>
              <a:t>peo</a:t>
            </a:r>
            <a:r>
              <a:rPr lang="en-US" sz="1600" dirty="0"/>
              <a:t> side Shakespeare's house . Nor that they should meet a couple of John's colleagues near the </a:t>
            </a:r>
            <a:r>
              <a:rPr lang="en-US" sz="1600" dirty="0" err="1"/>
              <a:t>theat</a:t>
            </a:r>
            <a:r>
              <a:rPr lang="en-US" sz="1600" dirty="0"/>
              <a:t> John was certain that he saw his father somewhere in the distance . Helen , however , argued that his father could not possibly be in Stratford . Why would he come all the way from London just to visit Stratford for the day when </a:t>
            </a:r>
            <a:r>
              <a:rPr lang="en-US" sz="1600" dirty="0" err="1"/>
              <a:t>Birmingam</a:t>
            </a:r>
            <a:r>
              <a:rPr lang="en-US" sz="1600" dirty="0"/>
              <a:t> and his son were so near ? Helen was by now very nervous Surely John would guess and her surprise would be ruined ! Eventually it was time for her to suggest having a meal at their </a:t>
            </a:r>
            <a:r>
              <a:rPr lang="en-US" sz="1600" dirty="0" err="1"/>
              <a:t>favourite</a:t>
            </a:r>
            <a:r>
              <a:rPr lang="en-US" sz="1600" dirty="0"/>
              <a:t> restaurant . It would be her treat as a kind of birthday present . John readily agreed , little guessing that not just a quiet luncheon with his wife was awaiting him . Great was his surprise when he saw his brother - in - law's car parked outside the restaurant , and greater still when in the foyer he saw his son and daughter ! They were supposed to be in their respective University towns ! What a crowd of people he found inside ready to wish him a happy birthday Needless to say , it was a happy one indeed 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8" y="381000"/>
            <a:ext cx="11114689" cy="594008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MARY'S VACATION</a:t>
            </a:r>
          </a:p>
          <a:p>
            <a:r>
              <a:rPr lang="en-US" sz="2000" dirty="0"/>
              <a:t>When Mary was at University she had very long summer holidays . She finished her exams middle of June . University began again at the beginning of October . That meant that she months to fill . The first two she usually spent working . Mary had a job selling ice - cream in summer One year she took the money she earned and went on holiday with a friend . They bought a ticket famous diary about her experiences . other t Republic and other Eastern European countries . Her friend was more interested in sun , sea a which entitled them to a month 3 travel on European trains , Mary , of course , wanted to visit Holland . There they spent a day in Amsterdam , enjoying being abroad . They visited Anne Frau Therefore , they planned to take in Greece and Spain on their tour . They took a boat </a:t>
            </a:r>
            <a:r>
              <a:rPr lang="en-US" sz="2000" dirty="0" err="1"/>
              <a:t>fram</a:t>
            </a:r>
            <a:r>
              <a:rPr lang="en-US" sz="2000" dirty="0"/>
              <a:t> house before leaving . She was a Jewish girl who hid from the Nazis in the war and who WIDE when Mary was there the Wall had come down only the year before . It was easy for them to go from end with them before catching the train to Berlin , Berlin was a very exciting place to be , </a:t>
            </a:r>
            <a:r>
              <a:rPr lang="en-US" sz="2000" dirty="0" err="1"/>
              <a:t>bec</a:t>
            </a:r>
            <a:r>
              <a:rPr lang="en-US" sz="2000" dirty="0"/>
              <a:t> From Holland they went on to Germany . Mary had friends in Hamburg : they spent the work Berlin to Warsaw , Mary and her friend , however , preferred Prague , their next stop . It was c and they could have spent a week there but there was no time . They wanted to see c stopping a couple of days in the mountains , and then went down into Italy . They stopped at the </a:t>
            </a:r>
            <a:r>
              <a:rPr lang="en-US" sz="2000" dirty="0" err="1"/>
              <a:t>ses</a:t>
            </a:r>
            <a:r>
              <a:rPr lang="en-US" sz="2000" dirty="0"/>
              <a:t> they were already short of time , they decided to miss out Greece . They travelled through Au side town for a few days , before making their way to France , Time was running out now so they nipped into Spain before travelling home through France , Paris was their final stop . They liked but after all the interesting places they had seen , they could not say it was their </a:t>
            </a:r>
            <a:r>
              <a:rPr lang="en-US" sz="2000" dirty="0" err="1"/>
              <a:t>favourite</a:t>
            </a:r>
            <a:r>
              <a:rPr lang="en-US" sz="20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3442877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120" y="1111240"/>
            <a:ext cx="11003280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numCol="2">
            <a:spAutoFit/>
          </a:bodyPr>
          <a:lstStyle/>
          <a:p>
            <a:r>
              <a:rPr lang="en-US" sz="2800" b="1" u="sng" dirty="0"/>
              <a:t>5) Ask Joe </a:t>
            </a:r>
            <a:r>
              <a:rPr lang="en-US" sz="2800" b="1" u="sng" dirty="0" smtClean="0"/>
              <a:t>questions.</a:t>
            </a:r>
          </a:p>
          <a:p>
            <a:r>
              <a:rPr lang="en-US" sz="2800" dirty="0"/>
              <a:t>(where / live) Where do you live</a:t>
            </a:r>
            <a:r>
              <a:rPr lang="en-US" sz="2800" dirty="0" smtClean="0"/>
              <a:t>?                                                </a:t>
            </a:r>
          </a:p>
          <a:p>
            <a:r>
              <a:rPr lang="en-US" sz="2800" dirty="0" smtClean="0"/>
              <a:t>(</a:t>
            </a:r>
            <a:r>
              <a:rPr lang="en-US" sz="2800" dirty="0"/>
              <a:t>born there?)   		 </a:t>
            </a:r>
            <a:endParaRPr lang="en-US" sz="2800" dirty="0" smtClean="0"/>
          </a:p>
          <a:p>
            <a:r>
              <a:rPr lang="en-US" sz="2800" dirty="0" smtClean="0"/>
              <a:t>(</a:t>
            </a:r>
            <a:r>
              <a:rPr lang="en-US" sz="2800" dirty="0"/>
              <a:t>married?)		 </a:t>
            </a:r>
            <a:endParaRPr lang="en-US" sz="2800" dirty="0" smtClean="0"/>
          </a:p>
          <a:p>
            <a:r>
              <a:rPr lang="en-US" sz="2800" dirty="0" smtClean="0"/>
              <a:t>(</a:t>
            </a:r>
            <a:r>
              <a:rPr lang="en-US" sz="2800" dirty="0"/>
              <a:t>how long?)   		                                                                     </a:t>
            </a:r>
            <a:endParaRPr lang="en-US" sz="2800" dirty="0" smtClean="0"/>
          </a:p>
          <a:p>
            <a:r>
              <a:rPr lang="en-US" sz="2800" dirty="0" smtClean="0"/>
              <a:t>(</a:t>
            </a:r>
            <a:r>
              <a:rPr lang="en-US" sz="2800" dirty="0"/>
              <a:t>what / do?)   		                                                                    </a:t>
            </a:r>
            <a:endParaRPr lang="en-US" sz="2800" dirty="0" smtClean="0"/>
          </a:p>
          <a:p>
            <a:r>
              <a:rPr lang="en-US" sz="2800" dirty="0" smtClean="0"/>
              <a:t>(</a:t>
            </a:r>
            <a:r>
              <a:rPr lang="en-US" sz="2800" dirty="0"/>
              <a:t>what wife / do?)   		 </a:t>
            </a:r>
            <a:endParaRPr lang="en-US" sz="2800" dirty="0" smtClean="0"/>
          </a:p>
          <a:p>
            <a:r>
              <a:rPr lang="en-US" sz="2800" dirty="0" smtClean="0"/>
              <a:t>(</a:t>
            </a:r>
            <a:r>
              <a:rPr lang="en-US" sz="2800" dirty="0"/>
              <a:t>children?)		 </a:t>
            </a:r>
            <a:endParaRPr lang="en-US" sz="2800" dirty="0" smtClean="0"/>
          </a:p>
          <a:p>
            <a:r>
              <a:rPr lang="en-US" sz="2800" dirty="0" smtClean="0"/>
              <a:t>(</a:t>
            </a:r>
            <a:r>
              <a:rPr lang="en-US" sz="2800" dirty="0"/>
              <a:t>how old</a:t>
            </a:r>
            <a:r>
              <a:rPr lang="en-US" sz="2800" dirty="0" smtClean="0"/>
              <a:t>?)</a:t>
            </a:r>
          </a:p>
          <a:p>
            <a:endParaRPr lang="en-US" sz="2800" dirty="0" smtClean="0"/>
          </a:p>
          <a:p>
            <a:r>
              <a:rPr lang="en-US" sz="2800" dirty="0" smtClean="0"/>
              <a:t>Joe:</a:t>
            </a:r>
            <a:endParaRPr lang="en-US" sz="2800" dirty="0"/>
          </a:p>
          <a:p>
            <a:r>
              <a:rPr lang="en-US" sz="2800" dirty="0" smtClean="0"/>
              <a:t>In </a:t>
            </a:r>
            <a:r>
              <a:rPr lang="en-US" sz="2800" dirty="0"/>
              <a:t>Manchester.</a:t>
            </a:r>
          </a:p>
          <a:p>
            <a:r>
              <a:rPr lang="en-US" sz="2800" dirty="0"/>
              <a:t>No, I was born in London. </a:t>
            </a:r>
          </a:p>
          <a:p>
            <a:r>
              <a:rPr lang="en-US" sz="2800" dirty="0"/>
              <a:t>Yes.</a:t>
            </a:r>
          </a:p>
          <a:p>
            <a:r>
              <a:rPr lang="en-US" sz="2800" dirty="0"/>
              <a:t>17 years.</a:t>
            </a:r>
          </a:p>
          <a:p>
            <a:r>
              <a:rPr lang="en-US" sz="2800" dirty="0"/>
              <a:t>I’m a journalist. </a:t>
            </a:r>
          </a:p>
          <a:p>
            <a:r>
              <a:rPr lang="en-US" sz="2800" dirty="0"/>
              <a:t>She’s a doctor.</a:t>
            </a:r>
          </a:p>
          <a:p>
            <a:r>
              <a:rPr lang="en-US" sz="2800" dirty="0"/>
              <a:t> Yes, two boys.</a:t>
            </a:r>
          </a:p>
          <a:p>
            <a:r>
              <a:rPr lang="en-US" sz="2800" dirty="0"/>
              <a:t> 12 and 15.</a:t>
            </a:r>
          </a:p>
          <a:p>
            <a:r>
              <a:rPr lang="en-US" sz="28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1521</Words>
  <Application>Microsoft Office PowerPoint</Application>
  <PresentationFormat>Произвольный</PresentationFormat>
  <Paragraphs>111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2023-07-12T10:27:08Z</dcterms:created>
  <dcterms:modified xsi:type="dcterms:W3CDTF">2023-07-12T18:50:40Z</dcterms:modified>
</cp:coreProperties>
</file>