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0" r:id="rId9"/>
    <p:sldId id="271" r:id="rId10"/>
    <p:sldId id="272" r:id="rId11"/>
    <p:sldId id="263" r:id="rId12"/>
    <p:sldId id="264" r:id="rId13"/>
    <p:sldId id="265" r:id="rId14"/>
    <p:sldId id="266" r:id="rId15"/>
    <p:sldId id="268" r:id="rId16"/>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3946662509"/>
              </p:ext>
            </p:extLst>
          </p:nvPr>
        </p:nvGraphicFramePr>
        <p:xfrm>
          <a:off x="134912" y="1254944"/>
          <a:ext cx="6163170" cy="5024971"/>
        </p:xfrm>
        <a:graphic>
          <a:graphicData uri="http://schemas.openxmlformats.org/drawingml/2006/table">
            <a:tbl>
              <a:tblPr firstRow="1" firstCol="1" bandRow="1">
                <a:tableStyleId>{5C22544A-7EE6-4342-B048-85BDC9FD1C3A}</a:tableStyleId>
              </a:tblPr>
              <a:tblGrid>
                <a:gridCol w="922642">
                  <a:extLst>
                    <a:ext uri="{9D8B030D-6E8A-4147-A177-3AD203B41FA5}">
                      <a16:colId xmlns:a16="http://schemas.microsoft.com/office/drawing/2014/main" val="3212245691"/>
                    </a:ext>
                  </a:extLst>
                </a:gridCol>
                <a:gridCol w="5240528">
                  <a:extLst>
                    <a:ext uri="{9D8B030D-6E8A-4147-A177-3AD203B41FA5}">
                      <a16:colId xmlns:a16="http://schemas.microsoft.com/office/drawing/2014/main" val="3975731679"/>
                    </a:ext>
                  </a:extLst>
                </a:gridCol>
              </a:tblGrid>
              <a:tr h="336945">
                <a:tc>
                  <a:txBody>
                    <a:bodyPr/>
                    <a:lstStyle/>
                    <a:p>
                      <a:pPr>
                        <a:lnSpc>
                          <a:spcPct val="115000"/>
                        </a:lnSpc>
                        <a:spcAft>
                          <a:spcPts val="0"/>
                        </a:spcAft>
                      </a:pPr>
                      <a:r>
                        <a:rPr lang="en-US" sz="16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a:effectLst/>
                        </a:rPr>
                        <a:t>Congratulations ! I here there's to be an addition to the family!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91864179"/>
                  </a:ext>
                </a:extLst>
              </a:tr>
              <a:tr h="336945">
                <a:tc>
                  <a:txBody>
                    <a:bodyPr/>
                    <a:lstStyle/>
                    <a:p>
                      <a:pPr>
                        <a:lnSpc>
                          <a:spcPct val="115000"/>
                        </a:lnSpc>
                        <a:spcAft>
                          <a:spcPts val="0"/>
                        </a:spcAft>
                      </a:pPr>
                      <a:r>
                        <a:rPr lang="en-US" sz="1600">
                          <a:effectLst/>
                        </a:rPr>
                        <a:t>Donald:</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a:effectLst/>
                        </a:rPr>
                        <a:t>Oh yes, thank you.</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82987053"/>
                  </a:ext>
                </a:extLst>
              </a:tr>
              <a:tr h="336945">
                <a:tc>
                  <a:txBody>
                    <a:bodyPr/>
                    <a:lstStyle/>
                    <a:p>
                      <a:pPr>
                        <a:lnSpc>
                          <a:spcPct val="115000"/>
                        </a:lnSpc>
                        <a:spcAft>
                          <a:spcPts val="0"/>
                        </a:spcAft>
                      </a:pPr>
                      <a:r>
                        <a:rPr lang="en-US" sz="16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a:effectLst/>
                        </a:rPr>
                        <a:t>How's your wife?</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06152610"/>
                  </a:ext>
                </a:extLst>
              </a:tr>
              <a:tr h="336945">
                <a:tc>
                  <a:txBody>
                    <a:bodyPr/>
                    <a:lstStyle/>
                    <a:p>
                      <a:pPr>
                        <a:lnSpc>
                          <a:spcPct val="115000"/>
                        </a:lnSpc>
                        <a:spcAft>
                          <a:spcPts val="0"/>
                        </a:spcAft>
                      </a:pPr>
                      <a:r>
                        <a:rPr lang="en-US" sz="1600">
                          <a:effectLst/>
                        </a:rPr>
                        <a:t>Donald:</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a:effectLst/>
                        </a:rPr>
                        <a:t>She is fine, thanks.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89082221"/>
                  </a:ext>
                </a:extLst>
              </a:tr>
              <a:tr h="336945">
                <a:tc>
                  <a:txBody>
                    <a:bodyPr/>
                    <a:lstStyle/>
                    <a:p>
                      <a:pPr>
                        <a:lnSpc>
                          <a:spcPct val="115000"/>
                        </a:lnSpc>
                        <a:spcAft>
                          <a:spcPts val="0"/>
                        </a:spcAft>
                      </a:pPr>
                      <a:r>
                        <a:rPr lang="en-US" sz="16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a:effectLst/>
                        </a:rPr>
                        <a:t>And how are the children?</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26976479"/>
                  </a:ext>
                </a:extLst>
              </a:tr>
              <a:tr h="1052762">
                <a:tc>
                  <a:txBody>
                    <a:bodyPr/>
                    <a:lstStyle/>
                    <a:p>
                      <a:pPr>
                        <a:lnSpc>
                          <a:spcPct val="115000"/>
                        </a:lnSpc>
                        <a:spcAft>
                          <a:spcPts val="0"/>
                        </a:spcAft>
                      </a:pPr>
                      <a:r>
                        <a:rPr lang="en-US" sz="1600">
                          <a:effectLst/>
                        </a:rPr>
                        <a:t>Donald:</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a:effectLst/>
                        </a:rPr>
                        <a:t>Very well, thank you. Ben is a bright boy. He can already draw, count, read the clock and buckle up his shoes. Last month </a:t>
                      </a:r>
                      <a:r>
                        <a:rPr lang="uk-UA" sz="1600">
                          <a:effectLst/>
                        </a:rPr>
                        <a:t>І</a:t>
                      </a:r>
                      <a:r>
                        <a:rPr lang="en-US" sz="1600">
                          <a:effectLst/>
                        </a:rPr>
                        <a:t> enrolled him in the swimming class.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37108426"/>
                  </a:ext>
                </a:extLst>
              </a:tr>
              <a:tr h="336945">
                <a:tc>
                  <a:txBody>
                    <a:bodyPr/>
                    <a:lstStyle/>
                    <a:p>
                      <a:pPr>
                        <a:lnSpc>
                          <a:spcPct val="115000"/>
                        </a:lnSpc>
                        <a:spcAft>
                          <a:spcPts val="0"/>
                        </a:spcAft>
                      </a:pPr>
                      <a:r>
                        <a:rPr lang="en-US" sz="16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a:effectLst/>
                        </a:rPr>
                        <a:t>And how is Betty, the baby of the family?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8238431"/>
                  </a:ext>
                </a:extLst>
              </a:tr>
              <a:tr h="1052762">
                <a:tc>
                  <a:txBody>
                    <a:bodyPr/>
                    <a:lstStyle/>
                    <a:p>
                      <a:pPr>
                        <a:lnSpc>
                          <a:spcPct val="115000"/>
                        </a:lnSpc>
                        <a:spcAft>
                          <a:spcPts val="0"/>
                        </a:spcAft>
                      </a:pPr>
                      <a:r>
                        <a:rPr lang="en-US" sz="1600">
                          <a:effectLst/>
                        </a:rPr>
                        <a:t>Donald:</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a:effectLst/>
                        </a:rPr>
                        <a:t>Her teeth begin to come, and she likes to have something hard to chew on. Yesterday I bought Betty a baby walker to support her while she's learning to walk.</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12686001"/>
                  </a:ext>
                </a:extLst>
              </a:tr>
              <a:tr h="336945">
                <a:tc>
                  <a:txBody>
                    <a:bodyPr/>
                    <a:lstStyle/>
                    <a:p>
                      <a:pPr>
                        <a:lnSpc>
                          <a:spcPct val="115000"/>
                        </a:lnSpc>
                        <a:spcAft>
                          <a:spcPts val="0"/>
                        </a:spcAft>
                      </a:pPr>
                      <a:r>
                        <a:rPr lang="en-US" sz="16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a:effectLst/>
                        </a:rPr>
                        <a:t>You are a good caring father, I'm sure.</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1308300"/>
                  </a:ext>
                </a:extLst>
              </a:tr>
              <a:tr h="336945">
                <a:tc>
                  <a:txBody>
                    <a:bodyPr/>
                    <a:lstStyle/>
                    <a:p>
                      <a:pPr>
                        <a:lnSpc>
                          <a:spcPct val="115000"/>
                        </a:lnSpc>
                        <a:spcAft>
                          <a:spcPts val="0"/>
                        </a:spcAft>
                      </a:pPr>
                      <a:r>
                        <a:rPr lang="en-US" sz="1600">
                          <a:effectLst/>
                        </a:rPr>
                        <a:t>Donald:</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US" sz="1600" dirty="0">
                          <a:effectLst/>
                        </a:rPr>
                        <a:t>I hope I am. I adore my children.</a:t>
                      </a:r>
                      <a:endParaRPr lang="uk-UA"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11368424"/>
                  </a:ext>
                </a:extLst>
              </a:tr>
            </a:tbl>
          </a:graphicData>
        </a:graphic>
      </p:graphicFrame>
      <p:sp>
        <p:nvSpPr>
          <p:cNvPr id="5" name="Прямоугольник 4"/>
          <p:cNvSpPr/>
          <p:nvPr/>
        </p:nvSpPr>
        <p:spPr>
          <a:xfrm>
            <a:off x="2356005" y="792079"/>
            <a:ext cx="1720984"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r>
              <a:rPr lang="en-US" dirty="0"/>
              <a:t>A HAPPY FAMILY</a:t>
            </a:r>
            <a:endParaRPr lang="uk-UA" dirty="0"/>
          </a:p>
        </p:txBody>
      </p:sp>
      <p:graphicFrame>
        <p:nvGraphicFramePr>
          <p:cNvPr id="6" name="Таблица 5"/>
          <p:cNvGraphicFramePr>
            <a:graphicFrameLocks noGrp="1"/>
          </p:cNvGraphicFramePr>
          <p:nvPr>
            <p:extLst>
              <p:ext uri="{D42A27DB-BD31-4B8C-83A1-F6EECF244321}">
                <p14:modId xmlns:p14="http://schemas.microsoft.com/office/powerpoint/2010/main" val="3455942249"/>
              </p:ext>
            </p:extLst>
          </p:nvPr>
        </p:nvGraphicFramePr>
        <p:xfrm>
          <a:off x="6533496" y="1254944"/>
          <a:ext cx="5520987" cy="4924298"/>
        </p:xfrm>
        <a:graphic>
          <a:graphicData uri="http://schemas.openxmlformats.org/drawingml/2006/table">
            <a:tbl>
              <a:tblPr firstRow="1" firstCol="1" bandRow="1">
                <a:tableStyleId>{5C22544A-7EE6-4342-B048-85BDC9FD1C3A}</a:tableStyleId>
              </a:tblPr>
              <a:tblGrid>
                <a:gridCol w="826506">
                  <a:extLst>
                    <a:ext uri="{9D8B030D-6E8A-4147-A177-3AD203B41FA5}">
                      <a16:colId xmlns:a16="http://schemas.microsoft.com/office/drawing/2014/main" val="470143024"/>
                    </a:ext>
                  </a:extLst>
                </a:gridCol>
                <a:gridCol w="4694481">
                  <a:extLst>
                    <a:ext uri="{9D8B030D-6E8A-4147-A177-3AD203B41FA5}">
                      <a16:colId xmlns:a16="http://schemas.microsoft.com/office/drawing/2014/main" val="48163921"/>
                    </a:ext>
                  </a:extLst>
                </a:gridCol>
              </a:tblGrid>
              <a:tr h="197788">
                <a:tc>
                  <a:txBody>
                    <a:bodyPr/>
                    <a:lstStyle/>
                    <a:p>
                      <a:pPr>
                        <a:lnSpc>
                          <a:spcPct val="115000"/>
                        </a:lnSpc>
                        <a:spcAft>
                          <a:spcPts val="0"/>
                        </a:spcAft>
                      </a:pPr>
                      <a:r>
                        <a:rPr lang="en-US" sz="1200">
                          <a:effectLst/>
                        </a:rPr>
                        <a:t>John:</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200">
                          <a:effectLst/>
                        </a:rPr>
                        <a:t>I heard Ann's parents didn't approve of her marriage to Jim, did they?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780013908"/>
                  </a:ext>
                </a:extLst>
              </a:tr>
              <a:tr h="593364">
                <a:tc>
                  <a:txBody>
                    <a:bodyPr/>
                    <a:lstStyle/>
                    <a:p>
                      <a:pPr>
                        <a:lnSpc>
                          <a:spcPct val="115000"/>
                        </a:lnSpc>
                        <a:spcAft>
                          <a:spcPts val="0"/>
                        </a:spcAft>
                      </a:pPr>
                      <a:r>
                        <a:rPr lang="en-US" sz="1200">
                          <a:effectLst/>
                        </a:rPr>
                        <a:t>Mary: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200">
                          <a:effectLst/>
                        </a:rPr>
                        <a:t>No, they didn't. But she was in love with him. When he asked her to marry him, she was over the moon. For the first two years of their marriage, she was blinded to his faults.</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4094524470"/>
                  </a:ext>
                </a:extLst>
              </a:tr>
              <a:tr h="791152">
                <a:tc>
                  <a:txBody>
                    <a:bodyPr/>
                    <a:lstStyle/>
                    <a:p>
                      <a:pPr>
                        <a:lnSpc>
                          <a:spcPct val="115000"/>
                        </a:lnSpc>
                        <a:spcAft>
                          <a:spcPts val="0"/>
                        </a:spcAft>
                      </a:pPr>
                      <a:r>
                        <a:rPr lang="en-US" sz="1200">
                          <a:effectLst/>
                        </a:rPr>
                        <a:t>Helen:</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200">
                          <a:effectLst/>
                        </a:rPr>
                        <a:t>You know, when they were first married, they had no home of their own, so they had to camp out with Ann's parents. Her mother disliked Jim, and he found it difficult to adjust to her. Ann's father used to say : " Never come between husband and ataim wife ". Unfortunately, she didn't follow his advice.</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3288788337"/>
                  </a:ext>
                </a:extLst>
              </a:tr>
              <a:tr h="791152">
                <a:tc>
                  <a:txBody>
                    <a:bodyPr/>
                    <a:lstStyle/>
                    <a:p>
                      <a:pPr>
                        <a:lnSpc>
                          <a:spcPct val="115000"/>
                        </a:lnSpc>
                        <a:spcAft>
                          <a:spcPts val="0"/>
                        </a:spcAft>
                      </a:pPr>
                      <a:r>
                        <a:rPr lang="en-US" sz="1200">
                          <a:effectLst/>
                        </a:rPr>
                        <a:t>Mary: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200">
                          <a:effectLst/>
                        </a:rPr>
                        <a:t>Then Ann had a child who became at once the apple of her eye. All her interest cen tred in her family. And Jim felt caged up. They began to argue with each other about unimportant matters. That cooled Ann's affection for him, and their marriage broke up.</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1283533114"/>
                  </a:ext>
                </a:extLst>
              </a:tr>
              <a:tr h="197788">
                <a:tc>
                  <a:txBody>
                    <a:bodyPr/>
                    <a:lstStyle/>
                    <a:p>
                      <a:pPr>
                        <a:lnSpc>
                          <a:spcPct val="115000"/>
                        </a:lnSpc>
                        <a:spcAft>
                          <a:spcPts val="0"/>
                        </a:spcAft>
                      </a:pPr>
                      <a:r>
                        <a:rPr lang="en-US" sz="1200">
                          <a:effectLst/>
                        </a:rPr>
                        <a:t>Helen:</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200">
                          <a:effectLst/>
                        </a:rPr>
                        <a:t>Having different interests drove a wedge between them and they separated.</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546562868"/>
                  </a:ext>
                </a:extLst>
              </a:tr>
              <a:tr h="197788">
                <a:tc>
                  <a:txBody>
                    <a:bodyPr/>
                    <a:lstStyle/>
                    <a:p>
                      <a:pPr>
                        <a:lnSpc>
                          <a:spcPct val="115000"/>
                        </a:lnSpc>
                        <a:spcAft>
                          <a:spcPts val="0"/>
                        </a:spcAft>
                      </a:pPr>
                      <a:r>
                        <a:rPr lang="en-US" sz="1200">
                          <a:effectLst/>
                        </a:rPr>
                        <a:t>John:</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200">
                          <a:effectLst/>
                        </a:rPr>
                        <a:t>Oh, trouble comes along when you least expect it.</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2388687295"/>
                  </a:ext>
                </a:extLst>
              </a:tr>
              <a:tr h="593364">
                <a:tc>
                  <a:txBody>
                    <a:bodyPr/>
                    <a:lstStyle/>
                    <a:p>
                      <a:pPr>
                        <a:lnSpc>
                          <a:spcPct val="115000"/>
                        </a:lnSpc>
                        <a:spcAft>
                          <a:spcPts val="0"/>
                        </a:spcAft>
                      </a:pPr>
                      <a:r>
                        <a:rPr lang="en-US" sz="1200">
                          <a:effectLst/>
                        </a:rPr>
                        <a:t>Helen:</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200">
                          <a:effectLst/>
                        </a:rPr>
                        <a:t>They are living apart now. Ann loves her child dearly. She cannot refuse him anything. Her parents don't want him to become a mother's boy and ask Ann to stop dancing about him.</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47364108"/>
                  </a:ext>
                </a:extLst>
              </a:tr>
              <a:tr h="395576">
                <a:tc>
                  <a:txBody>
                    <a:bodyPr/>
                    <a:lstStyle/>
                    <a:p>
                      <a:pPr>
                        <a:lnSpc>
                          <a:spcPct val="115000"/>
                        </a:lnSpc>
                        <a:spcAft>
                          <a:spcPts val="0"/>
                        </a:spcAft>
                      </a:pPr>
                      <a:r>
                        <a:rPr lang="en-US" sz="1200">
                          <a:effectLst/>
                        </a:rPr>
                        <a:t>John:</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200">
                          <a:effectLst/>
                        </a:rPr>
                        <a:t>Of course, it's not easy to bring up a child. It would be very nice for them to settle their quarrel and raise their child well.</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3619299807"/>
                  </a:ext>
                </a:extLst>
              </a:tr>
              <a:tr h="197788">
                <a:tc>
                  <a:txBody>
                    <a:bodyPr/>
                    <a:lstStyle/>
                    <a:p>
                      <a:pPr>
                        <a:lnSpc>
                          <a:spcPct val="115000"/>
                        </a:lnSpc>
                        <a:spcAft>
                          <a:spcPts val="0"/>
                        </a:spcAft>
                      </a:pPr>
                      <a:r>
                        <a:rPr lang="en-US" sz="1200">
                          <a:effectLst/>
                        </a:rPr>
                        <a:t>Mary: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200">
                          <a:effectLst/>
                        </a:rPr>
                        <a:t>Who knows what the future holds for us? They may come around,</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3555970797"/>
                  </a:ext>
                </a:extLst>
              </a:tr>
              <a:tr h="395576">
                <a:tc>
                  <a:txBody>
                    <a:bodyPr/>
                    <a:lstStyle/>
                    <a:p>
                      <a:pPr>
                        <a:lnSpc>
                          <a:spcPct val="115000"/>
                        </a:lnSpc>
                        <a:spcAft>
                          <a:spcPts val="0"/>
                        </a:spcAft>
                      </a:pPr>
                      <a:r>
                        <a:rPr lang="en-US" sz="1200">
                          <a:effectLst/>
                        </a:rPr>
                        <a:t>Helen:</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200" dirty="0">
                          <a:effectLst/>
                        </a:rPr>
                        <a:t>Let's hope for the best.</a:t>
                      </a:r>
                      <a:endParaRPr lang="uk-UA" sz="1200" dirty="0">
                        <a:effectLst/>
                      </a:endParaRPr>
                    </a:p>
                    <a:p>
                      <a:pPr>
                        <a:lnSpc>
                          <a:spcPct val="115000"/>
                        </a:lnSpc>
                        <a:spcAft>
                          <a:spcPts val="0"/>
                        </a:spcAft>
                      </a:pPr>
                      <a:r>
                        <a:rPr lang="en-US" sz="1200" dirty="0">
                          <a:effectLst/>
                        </a:rPr>
                        <a:t> </a:t>
                      </a:r>
                      <a:endParaRPr lang="uk-UA"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1181125362"/>
                  </a:ext>
                </a:extLst>
              </a:tr>
            </a:tbl>
          </a:graphicData>
        </a:graphic>
      </p:graphicFrame>
      <p:sp>
        <p:nvSpPr>
          <p:cNvPr id="7" name="Прямоугольник 6"/>
          <p:cNvSpPr/>
          <p:nvPr/>
        </p:nvSpPr>
        <p:spPr>
          <a:xfrm>
            <a:off x="6235818" y="792079"/>
            <a:ext cx="5956182"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r>
              <a:rPr lang="en-US" dirty="0"/>
              <a:t>ACCIDENTS WILL HAPPEN IN THE BEST - REGULATED FAMILIES</a:t>
            </a:r>
            <a:endParaRPr lang="uk-UA" dirty="0"/>
          </a:p>
        </p:txBody>
      </p:sp>
    </p:spTree>
    <p:extLst>
      <p:ext uri="{BB962C8B-B14F-4D97-AF65-F5344CB8AC3E}">
        <p14:creationId xmlns:p14="http://schemas.microsoft.com/office/powerpoint/2010/main" val="1522283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1111240"/>
            <a:ext cx="11003280"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dirty="0"/>
              <a:t>5) Complete the sentences. Choose from the box.</a:t>
            </a:r>
          </a:p>
          <a:p>
            <a:r>
              <a:rPr lang="en-US" sz="3200" dirty="0"/>
              <a:t>1	There’s an election next week. Who will you be voting for?</a:t>
            </a:r>
          </a:p>
          <a:p>
            <a:r>
              <a:rPr lang="en-US" sz="3200" dirty="0"/>
              <a:t>2	</a:t>
            </a:r>
            <a:r>
              <a:rPr lang="en-US" sz="3200" dirty="0" smtClean="0"/>
              <a:t>I’ll</a:t>
            </a:r>
            <a:r>
              <a:rPr lang="uk-UA" sz="3200" dirty="0" smtClean="0"/>
              <a:t>___</a:t>
            </a:r>
            <a:r>
              <a:rPr lang="en-US" sz="3200" dirty="0" smtClean="0"/>
              <a:t>shopping </a:t>
            </a:r>
            <a:r>
              <a:rPr lang="en-US" sz="3200" dirty="0"/>
              <a:t>later. Can I get you anything?</a:t>
            </a:r>
          </a:p>
          <a:p>
            <a:r>
              <a:rPr lang="en-US" sz="3200" dirty="0"/>
              <a:t>3	Emily is not well, so </a:t>
            </a:r>
            <a:r>
              <a:rPr lang="en-US" sz="3200" dirty="0" smtClean="0"/>
              <a:t>she</a:t>
            </a:r>
            <a:r>
              <a:rPr lang="uk-UA" sz="3200" dirty="0" smtClean="0"/>
              <a:t>___</a:t>
            </a:r>
            <a:r>
              <a:rPr lang="en-US" sz="3200" dirty="0" smtClean="0"/>
              <a:t>volleyball </a:t>
            </a:r>
            <a:r>
              <a:rPr lang="en-US" sz="3200" dirty="0"/>
              <a:t>tomorrow.</a:t>
            </a:r>
          </a:p>
          <a:p>
            <a:r>
              <a:rPr lang="en-US" sz="3200" dirty="0"/>
              <a:t>4	Little </a:t>
            </a:r>
            <a:r>
              <a:rPr lang="en-US" sz="3200" dirty="0" smtClean="0"/>
              <a:t>Emma</a:t>
            </a:r>
            <a:r>
              <a:rPr lang="uk-UA" sz="3200" dirty="0" smtClean="0"/>
              <a:t>___</a:t>
            </a:r>
            <a:r>
              <a:rPr lang="en-US" sz="3200" dirty="0" smtClean="0"/>
              <a:t>school </a:t>
            </a:r>
            <a:r>
              <a:rPr lang="en-US" sz="3200" dirty="0"/>
              <a:t>soon. She’s growing up fast.</a:t>
            </a:r>
          </a:p>
          <a:p>
            <a:r>
              <a:rPr lang="en-US" sz="3200" dirty="0"/>
              <a:t>5	The match is on TV tonight. Will </a:t>
            </a:r>
            <a:r>
              <a:rPr lang="en-US" sz="3200" dirty="0" smtClean="0"/>
              <a:t>you</a:t>
            </a:r>
            <a:r>
              <a:rPr lang="uk-UA" sz="3200" dirty="0" smtClean="0"/>
              <a:t>___</a:t>
            </a:r>
            <a:r>
              <a:rPr lang="en-US" sz="3200" dirty="0" smtClean="0"/>
              <a:t>it</a:t>
            </a:r>
            <a:r>
              <a:rPr lang="en-US" sz="3200" dirty="0"/>
              <a:t>?</a:t>
            </a:r>
          </a:p>
          <a:p>
            <a:r>
              <a:rPr lang="en-US" sz="3200" dirty="0"/>
              <a:t>6	</a:t>
            </a:r>
            <a:r>
              <a:rPr lang="en-US" sz="3200" dirty="0" smtClean="0"/>
              <a:t>What</a:t>
            </a:r>
            <a:r>
              <a:rPr lang="uk-UA" sz="3200" dirty="0" smtClean="0"/>
              <a:t>_____</a:t>
            </a:r>
            <a:r>
              <a:rPr lang="en-US" sz="3200" dirty="0" smtClean="0"/>
              <a:t>in </a:t>
            </a:r>
            <a:r>
              <a:rPr lang="en-US" sz="3200" dirty="0"/>
              <a:t>your new job? The same as before?</a:t>
            </a:r>
          </a:p>
          <a:p>
            <a:r>
              <a:rPr lang="en-US" sz="3200" dirty="0"/>
              <a:t>7	</a:t>
            </a:r>
            <a:r>
              <a:rPr lang="en-US" sz="3200" dirty="0" smtClean="0"/>
              <a:t>I</a:t>
            </a:r>
            <a:r>
              <a:rPr lang="uk-UA" sz="3200" dirty="0" smtClean="0"/>
              <a:t>____</a:t>
            </a:r>
            <a:r>
              <a:rPr lang="en-US" sz="3200" dirty="0" smtClean="0"/>
              <a:t>to </a:t>
            </a:r>
            <a:r>
              <a:rPr lang="en-US" sz="3200" dirty="0"/>
              <a:t>the wedding. I’ll be away on holiday.</a:t>
            </a:r>
          </a:p>
          <a:p>
            <a:r>
              <a:rPr lang="en-US" sz="3200" dirty="0"/>
              <a:t>8	Please fasten your seat belts. The </a:t>
            </a:r>
            <a:r>
              <a:rPr lang="en-US" sz="3200" dirty="0" smtClean="0"/>
              <a:t>plane</a:t>
            </a:r>
            <a:r>
              <a:rPr lang="uk-UA" sz="3200" dirty="0" smtClean="0"/>
              <a:t>___</a:t>
            </a:r>
            <a:r>
              <a:rPr lang="en-US" sz="3200" dirty="0" smtClean="0"/>
              <a:t>in </a:t>
            </a:r>
            <a:r>
              <a:rPr lang="en-US" sz="3200" dirty="0"/>
              <a:t>ten minutes.</a:t>
            </a:r>
            <a:endParaRPr lang="en-US" sz="3200" dirty="0"/>
          </a:p>
        </p:txBody>
      </p:sp>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642328"/>
            <a:ext cx="11628120"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6) Put the verb into the correct form, will be (do)</a:t>
            </a:r>
            <a:r>
              <a:rPr lang="en-US" sz="2400" b="1" dirty="0" err="1"/>
              <a:t>ing</a:t>
            </a:r>
            <a:r>
              <a:rPr lang="en-US" sz="2400" b="1" dirty="0"/>
              <a:t> or will have (done).</a:t>
            </a:r>
          </a:p>
          <a:p>
            <a:r>
              <a:rPr lang="en-US" sz="2400" b="1" dirty="0"/>
              <a:t>1 Don’t phone between 7 and 8. We’ll be eating then. (we / eat)</a:t>
            </a:r>
          </a:p>
          <a:p>
            <a:r>
              <a:rPr lang="en-US" sz="2400" b="1" dirty="0"/>
              <a:t>2 Tomorrow afternoon we’re going to play tennis from 3 o’clock until 4.30. So at 4 o’clock,</a:t>
            </a:r>
          </a:p>
          <a:p>
            <a:r>
              <a:rPr lang="en-US" sz="2400" b="1" dirty="0"/>
              <a:t> </a:t>
            </a:r>
            <a:r>
              <a:rPr lang="uk-UA" sz="2400" b="1" dirty="0" smtClean="0"/>
              <a:t>_____</a:t>
            </a:r>
            <a:r>
              <a:rPr lang="en-US" sz="2400" b="1" dirty="0" smtClean="0"/>
              <a:t>tennis</a:t>
            </a:r>
            <a:r>
              <a:rPr lang="en-US" sz="2400" b="1" dirty="0"/>
              <a:t>. (we / play)</a:t>
            </a:r>
          </a:p>
          <a:p>
            <a:r>
              <a:rPr lang="en-US" sz="2400" b="1" dirty="0"/>
              <a:t>3 Sarah will meet you at the station. </a:t>
            </a:r>
            <a:r>
              <a:rPr lang="uk-UA" sz="2400" b="1" dirty="0" smtClean="0"/>
              <a:t>_____</a:t>
            </a:r>
            <a:r>
              <a:rPr lang="en-US" sz="2400" b="1" dirty="0" smtClean="0"/>
              <a:t> for </a:t>
            </a:r>
            <a:r>
              <a:rPr lang="en-US" sz="2400" b="1" dirty="0"/>
              <a:t>you when you arrive. (she / wait)</a:t>
            </a:r>
          </a:p>
          <a:p>
            <a:r>
              <a:rPr lang="en-US" sz="2400" b="1" dirty="0"/>
              <a:t>4 The meeting starts at 9.30 and won’t last longer than an hour. You can be sure that</a:t>
            </a:r>
          </a:p>
          <a:p>
            <a:r>
              <a:rPr lang="uk-UA" sz="2400" b="1" dirty="0" smtClean="0"/>
              <a:t>______</a:t>
            </a:r>
            <a:r>
              <a:rPr lang="en-US" sz="2400" b="1" dirty="0" smtClean="0"/>
              <a:t>by </a:t>
            </a:r>
            <a:r>
              <a:rPr lang="en-US" sz="2400" b="1" dirty="0"/>
              <a:t>11 o’clock. (it / finish)</a:t>
            </a:r>
          </a:p>
          <a:p>
            <a:r>
              <a:rPr lang="en-US" sz="2400" b="1" dirty="0"/>
              <a:t>5 Do you </a:t>
            </a:r>
            <a:r>
              <a:rPr lang="en-US" sz="2400" b="1" dirty="0" smtClean="0"/>
              <a:t>think</a:t>
            </a:r>
            <a:r>
              <a:rPr lang="uk-UA" sz="2400" b="1" dirty="0" smtClean="0"/>
              <a:t>_______</a:t>
            </a:r>
            <a:r>
              <a:rPr lang="en-US" sz="2400" b="1" dirty="0" smtClean="0"/>
              <a:t>in </a:t>
            </a:r>
            <a:r>
              <a:rPr lang="en-US" sz="2400" b="1" dirty="0"/>
              <a:t>the same place in ten years’ time? (you / still / live)</a:t>
            </a:r>
          </a:p>
          <a:p>
            <a:r>
              <a:rPr lang="en-US" sz="2400" b="1" dirty="0"/>
              <a:t>6 Lisa is travelling in Europe and so far she has travelled about 1,000 miles. By the end of the </a:t>
            </a:r>
            <a:r>
              <a:rPr lang="en-US" sz="2400" b="1" dirty="0" smtClean="0"/>
              <a:t>trip,</a:t>
            </a:r>
            <a:r>
              <a:rPr lang="uk-UA" sz="2400" b="1" dirty="0" smtClean="0"/>
              <a:t>___________</a:t>
            </a:r>
            <a:r>
              <a:rPr lang="en-US" sz="2400" b="1" dirty="0" smtClean="0"/>
              <a:t>more </a:t>
            </a:r>
            <a:r>
              <a:rPr lang="en-US" sz="2400" b="1" dirty="0"/>
              <a:t>than 3,000 miles. (she / travel)</a:t>
            </a:r>
          </a:p>
          <a:p>
            <a:r>
              <a:rPr lang="en-US" sz="2400" b="1" dirty="0"/>
              <a:t>7 If you need to contact </a:t>
            </a:r>
            <a:r>
              <a:rPr lang="en-US" sz="2400" b="1" dirty="0" smtClean="0"/>
              <a:t>me,</a:t>
            </a:r>
            <a:r>
              <a:rPr lang="uk-UA" sz="2400" b="1" dirty="0" smtClean="0"/>
              <a:t>__________</a:t>
            </a:r>
            <a:r>
              <a:rPr lang="en-US" sz="2400" b="1" dirty="0" smtClean="0"/>
              <a:t>at </a:t>
            </a:r>
            <a:r>
              <a:rPr lang="en-US" sz="2400" b="1" dirty="0"/>
              <a:t>the Lion Hotel until Friday. (I / stay)</a:t>
            </a:r>
          </a:p>
          <a:p>
            <a:r>
              <a:rPr lang="en-US" sz="2400" b="1" dirty="0"/>
              <a:t>8 Ben is on holiday and is spending his money very quickly. If he continues like </a:t>
            </a:r>
            <a:r>
              <a:rPr lang="en-US" sz="2400" b="1" dirty="0" smtClean="0"/>
              <a:t>this,</a:t>
            </a:r>
            <a:r>
              <a:rPr lang="uk-UA" sz="2400" b="1" dirty="0" smtClean="0"/>
              <a:t>_______</a:t>
            </a:r>
            <a:r>
              <a:rPr lang="en-US" sz="2400" b="1" dirty="0" smtClean="0"/>
              <a:t>all </a:t>
            </a:r>
            <a:r>
              <a:rPr lang="en-US" sz="2400" b="1" dirty="0"/>
              <a:t>his money before the end of his holiday. (he / spend)</a:t>
            </a:r>
          </a:p>
          <a:p>
            <a:r>
              <a:rPr lang="en-US" sz="2400" b="1" dirty="0"/>
              <a:t>9 I’m fed up with my job. I </a:t>
            </a:r>
            <a:r>
              <a:rPr lang="en-US" sz="2400" b="1" dirty="0" smtClean="0"/>
              <a:t>hope</a:t>
            </a:r>
            <a:r>
              <a:rPr lang="uk-UA" sz="2400" b="1" dirty="0" smtClean="0"/>
              <a:t>___________</a:t>
            </a:r>
            <a:r>
              <a:rPr lang="en-US" sz="2400" b="1" dirty="0" smtClean="0"/>
              <a:t>it </a:t>
            </a:r>
            <a:r>
              <a:rPr lang="en-US" sz="2400" b="1" dirty="0"/>
              <a:t>much longer. (I / not / do)</a:t>
            </a:r>
            <a:endParaRPr lang="en-US" sz="2400" b="1" dirty="0"/>
          </a:p>
        </p:txBody>
      </p:sp>
    </p:spTree>
    <p:extLst>
      <p:ext uri="{BB962C8B-B14F-4D97-AF65-F5344CB8AC3E}">
        <p14:creationId xmlns:p14="http://schemas.microsoft.com/office/powerpoint/2010/main" val="2338566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582334"/>
            <a:ext cx="11829393" cy="581697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uk-UA" sz="2400" b="1" dirty="0"/>
              <a:t>7) </a:t>
            </a:r>
            <a:r>
              <a:rPr lang="en-US" sz="2400" b="1" dirty="0"/>
              <a:t>Which is correct?</a:t>
            </a:r>
            <a:endParaRPr lang="uk-UA" sz="2400" dirty="0"/>
          </a:p>
          <a:p>
            <a:pPr marL="457200" lvl="0" indent="-457200">
              <a:buFont typeface="+mj-lt"/>
              <a:buAutoNum type="arabicPeriod"/>
            </a:pPr>
            <a:r>
              <a:rPr lang="en-US" sz="2400" dirty="0"/>
              <a:t>Don’t forget to lock the door when </a:t>
            </a:r>
            <a:r>
              <a:rPr lang="en-US" sz="2400" b="1" i="1" u="sng" dirty="0"/>
              <a:t>you go out /</a:t>
            </a:r>
            <a:r>
              <a:rPr lang="en-US" sz="2400" b="1" i="1" u="sng" strike="sngStrike" dirty="0"/>
              <a:t> you’ll go out</a:t>
            </a:r>
            <a:r>
              <a:rPr lang="en-US" sz="2400" strike="sngStrike" dirty="0"/>
              <a:t>.</a:t>
            </a:r>
            <a:r>
              <a:rPr lang="en-US" sz="2400" dirty="0"/>
              <a:t> (</a:t>
            </a:r>
            <a:r>
              <a:rPr lang="en-US" sz="2400" u="sng" dirty="0"/>
              <a:t>you go out</a:t>
            </a:r>
            <a:r>
              <a:rPr lang="en-US" sz="2400" dirty="0"/>
              <a:t> </a:t>
            </a:r>
            <a:r>
              <a:rPr lang="en-US" sz="2400" i="1" dirty="0"/>
              <a:t>is correct</a:t>
            </a:r>
            <a:r>
              <a:rPr lang="en-US" sz="2400" dirty="0"/>
              <a:t>)</a:t>
            </a:r>
            <a:endParaRPr lang="uk-UA" sz="2400" dirty="0"/>
          </a:p>
          <a:p>
            <a:pPr marL="457200" lvl="0" indent="-457200">
              <a:buFont typeface="+mj-lt"/>
              <a:buAutoNum type="arabicPeriod"/>
            </a:pPr>
            <a:r>
              <a:rPr lang="en-US" sz="2400" dirty="0"/>
              <a:t>As soon as we get any more information, </a:t>
            </a:r>
            <a:r>
              <a:rPr lang="en-US" sz="2400" u="sng" dirty="0"/>
              <a:t>we let / we’ll let</a:t>
            </a:r>
            <a:r>
              <a:rPr lang="en-US" sz="2400" dirty="0"/>
              <a:t> you know.</a:t>
            </a:r>
            <a:endParaRPr lang="uk-UA" sz="2400" dirty="0"/>
          </a:p>
          <a:p>
            <a:pPr marL="457200" lvl="0" indent="-457200">
              <a:buFont typeface="+mj-lt"/>
              <a:buAutoNum type="arabicPeriod"/>
            </a:pPr>
            <a:r>
              <a:rPr lang="en-US" sz="2400" dirty="0"/>
              <a:t>I want to get to the cinema before the film </a:t>
            </a:r>
            <a:r>
              <a:rPr lang="en-US" sz="2400" u="sng" dirty="0"/>
              <a:t>starts / will start</a:t>
            </a:r>
            <a:r>
              <a:rPr lang="en-US" sz="2400" dirty="0"/>
              <a:t>.</a:t>
            </a:r>
            <a:endParaRPr lang="uk-UA" sz="2400" dirty="0"/>
          </a:p>
          <a:p>
            <a:pPr marL="457200" lvl="0" indent="-457200">
              <a:buFont typeface="+mj-lt"/>
              <a:buAutoNum type="arabicPeriod"/>
            </a:pPr>
            <a:r>
              <a:rPr lang="en-US" sz="2400" dirty="0"/>
              <a:t>Don’t drive through a red light. Wait until </a:t>
            </a:r>
            <a:r>
              <a:rPr lang="en-US" sz="2400" u="sng" dirty="0"/>
              <a:t>it changes / it will change</a:t>
            </a:r>
            <a:r>
              <a:rPr lang="en-US" sz="2400" dirty="0"/>
              <a:t> to green.</a:t>
            </a:r>
            <a:endParaRPr lang="uk-UA" sz="2400" dirty="0"/>
          </a:p>
          <a:p>
            <a:pPr marL="457200" lvl="0" indent="-457200">
              <a:buFont typeface="+mj-lt"/>
              <a:buAutoNum type="arabicPeriod"/>
            </a:pPr>
            <a:r>
              <a:rPr lang="en-US" sz="2400" dirty="0"/>
              <a:t>Sarah will be here soon. </a:t>
            </a:r>
            <a:r>
              <a:rPr lang="en-US" sz="2400" u="sng" dirty="0"/>
              <a:t>I make / I’ll make</a:t>
            </a:r>
            <a:r>
              <a:rPr lang="en-US" sz="2400" dirty="0"/>
              <a:t> some coffee when she comes.</a:t>
            </a:r>
            <a:endParaRPr lang="uk-UA" sz="2400" dirty="0"/>
          </a:p>
          <a:p>
            <a:pPr marL="457200" lvl="0" indent="-457200">
              <a:buFont typeface="+mj-lt"/>
              <a:buAutoNum type="arabicPeriod"/>
            </a:pPr>
            <a:r>
              <a:rPr lang="en-US" sz="2400" dirty="0"/>
              <a:t>I’m 20 now. I wonder where I’ll be when </a:t>
            </a:r>
            <a:r>
              <a:rPr lang="en-US" sz="2400" u="sng" dirty="0"/>
              <a:t>I’m 40 / I’ll be 40</a:t>
            </a:r>
            <a:r>
              <a:rPr lang="en-US" sz="2400" dirty="0"/>
              <a:t>.</a:t>
            </a:r>
            <a:endParaRPr lang="uk-UA" sz="2400" dirty="0"/>
          </a:p>
          <a:p>
            <a:pPr marL="457200" lvl="0" indent="-457200">
              <a:buFont typeface="+mj-lt"/>
              <a:buAutoNum type="arabicPeriod"/>
            </a:pPr>
            <a:r>
              <a:rPr lang="en-US" sz="2400" u="sng" dirty="0"/>
              <a:t>I wait / I’ll wait</a:t>
            </a:r>
            <a:r>
              <a:rPr lang="en-US" sz="2400" dirty="0"/>
              <a:t> for you until you’re ready, but don’t be long.</a:t>
            </a:r>
            <a:endParaRPr lang="uk-UA" sz="2400" dirty="0"/>
          </a:p>
          <a:p>
            <a:pPr marL="457200" lvl="0" indent="-457200">
              <a:buFont typeface="+mj-lt"/>
              <a:buAutoNum type="arabicPeriod"/>
            </a:pPr>
            <a:r>
              <a:rPr lang="en-US" sz="2400" dirty="0"/>
              <a:t>Oliver is five years old. He wants to be a TV presenter when </a:t>
            </a:r>
            <a:r>
              <a:rPr lang="en-US" sz="2400" u="sng" dirty="0"/>
              <a:t>he grows up / he’ll grow up</a:t>
            </a:r>
            <a:r>
              <a:rPr lang="en-US" sz="2400" dirty="0"/>
              <a:t>.</a:t>
            </a:r>
            <a:endParaRPr lang="uk-UA" sz="2400" dirty="0"/>
          </a:p>
          <a:p>
            <a:pPr marL="457200" indent="-457200">
              <a:buFont typeface="+mj-lt"/>
              <a:buAutoNum type="arabicPeriod"/>
            </a:pPr>
            <a:r>
              <a:rPr lang="en-US" sz="2400" dirty="0"/>
              <a:t>We could meet for coffee tomorrow morning if </a:t>
            </a:r>
            <a:r>
              <a:rPr lang="en-US" sz="2400" u="sng" dirty="0"/>
              <a:t>you’re / you will be</a:t>
            </a:r>
            <a:r>
              <a:rPr lang="en-US" sz="2400" dirty="0"/>
              <a:t> free</a:t>
            </a:r>
            <a:r>
              <a:rPr lang="en-US" sz="2400" dirty="0" smtClean="0"/>
              <a:t>.</a:t>
            </a:r>
            <a:endParaRPr lang="uk-UA" sz="2400" dirty="0" smtClean="0"/>
          </a:p>
          <a:p>
            <a:pPr marL="457200" lvl="0" indent="-457200">
              <a:buFont typeface="+mj-lt"/>
              <a:buAutoNum type="arabicPeriod"/>
            </a:pPr>
            <a:r>
              <a:rPr lang="en-US" sz="2400" dirty="0"/>
              <a:t>If the weather </a:t>
            </a:r>
            <a:r>
              <a:rPr lang="en-US" sz="2400" u="sng" dirty="0"/>
              <a:t>is / will be</a:t>
            </a:r>
            <a:r>
              <a:rPr lang="en-US" sz="2400" dirty="0"/>
              <a:t> nice tomorrow, we’re going to the beach.</a:t>
            </a:r>
            <a:endParaRPr lang="uk-UA" sz="2400" dirty="0"/>
          </a:p>
          <a:p>
            <a:pPr marL="457200" lvl="0" indent="-457200">
              <a:buFont typeface="+mj-lt"/>
              <a:buAutoNum type="arabicPeriod"/>
            </a:pPr>
            <a:r>
              <a:rPr lang="en-US" sz="2400" dirty="0"/>
              <a:t>Vicky </a:t>
            </a:r>
            <a:r>
              <a:rPr lang="en-US" sz="2400" u="sng" dirty="0"/>
              <a:t>is / will be</a:t>
            </a:r>
            <a:r>
              <a:rPr lang="en-US" sz="2400" dirty="0"/>
              <a:t> very disappointed if she doesn’t get a place at university.</a:t>
            </a:r>
            <a:endParaRPr lang="uk-UA" sz="2400" dirty="0"/>
          </a:p>
          <a:p>
            <a:pPr marL="457200" lvl="0" indent="-457200">
              <a:buFont typeface="+mj-lt"/>
              <a:buAutoNum type="arabicPeriod"/>
            </a:pPr>
            <a:r>
              <a:rPr lang="en-US" sz="2400" dirty="0"/>
              <a:t>You’ll feel better after </a:t>
            </a:r>
            <a:r>
              <a:rPr lang="en-US" sz="2400" u="sng" dirty="0"/>
              <a:t>you’ve had / you’ll have</a:t>
            </a:r>
            <a:r>
              <a:rPr lang="en-US" sz="2400" dirty="0"/>
              <a:t> something to eat.</a:t>
            </a:r>
            <a:endParaRPr lang="uk-UA" sz="2400" dirty="0"/>
          </a:p>
          <a:p>
            <a:pPr marL="514350" indent="-514350">
              <a:buFont typeface="+mj-lt"/>
              <a:buAutoNum type="arabicPeriod"/>
            </a:pPr>
            <a:endParaRPr lang="en-US" sz="6000" dirty="0"/>
          </a:p>
        </p:txBody>
      </p:sp>
    </p:spTree>
    <p:extLst>
      <p:ext uri="{BB962C8B-B14F-4D97-AF65-F5344CB8AC3E}">
        <p14:creationId xmlns:p14="http://schemas.microsoft.com/office/powerpoint/2010/main" val="2136461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807780"/>
            <a:ext cx="11506200" cy="49552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8) Read the situations and complete the sentences</a:t>
            </a:r>
            <a:r>
              <a:rPr lang="en-US" sz="2800" b="1" dirty="0" smtClean="0"/>
              <a:t>.</a:t>
            </a:r>
            <a:endParaRPr lang="en-US" sz="2800" b="1" dirty="0"/>
          </a:p>
          <a:p>
            <a:r>
              <a:rPr lang="en-US" sz="2400" dirty="0"/>
              <a:t>1 You and a friend want to go out, but it’s raining hard. You don’t want to get wet.</a:t>
            </a:r>
          </a:p>
          <a:p>
            <a:r>
              <a:rPr lang="en-US" sz="2400" dirty="0"/>
              <a:t>You say: Let’s wait until it stops raining.</a:t>
            </a:r>
          </a:p>
          <a:p>
            <a:r>
              <a:rPr lang="en-US" sz="2400" dirty="0"/>
              <a:t>2 You’re visiting a friend. It’s going to get dark soon, and you want to leave before that.</a:t>
            </a:r>
          </a:p>
          <a:p>
            <a:r>
              <a:rPr lang="en-US" sz="2400" dirty="0"/>
              <a:t>You ask: I’d better go now before</a:t>
            </a:r>
            <a:r>
              <a:rPr lang="en-US" sz="2400" dirty="0" smtClean="0"/>
              <a:t>.</a:t>
            </a:r>
            <a:r>
              <a:rPr lang="uk-UA" sz="2400" dirty="0" smtClean="0"/>
              <a:t>________</a:t>
            </a:r>
            <a:endParaRPr lang="en-US" sz="2400" dirty="0"/>
          </a:p>
          <a:p>
            <a:r>
              <a:rPr lang="en-US" sz="2400" dirty="0"/>
              <a:t>3 You want to sell your car. Mark is interested in buying it, but he hasn’t decided yet.</a:t>
            </a:r>
          </a:p>
          <a:p>
            <a:r>
              <a:rPr lang="en-US" sz="2400" dirty="0"/>
              <a:t>You ask: Let me know as soon as</a:t>
            </a:r>
            <a:r>
              <a:rPr lang="en-US" sz="2400" dirty="0" smtClean="0"/>
              <a:t>.</a:t>
            </a:r>
            <a:r>
              <a:rPr lang="uk-UA" sz="2400" dirty="0" smtClean="0"/>
              <a:t>_______</a:t>
            </a:r>
            <a:endParaRPr lang="en-US" sz="2400" dirty="0"/>
          </a:p>
          <a:p>
            <a:r>
              <a:rPr lang="en-US" sz="2400" dirty="0"/>
              <a:t>4 Your friends are going to Hong Kong soon. You want to know where they’re going to stay.</a:t>
            </a:r>
          </a:p>
          <a:p>
            <a:r>
              <a:rPr lang="en-US" sz="2400" dirty="0"/>
              <a:t>You ask: Where are you going to stay when</a:t>
            </a:r>
            <a:r>
              <a:rPr lang="en-US" sz="2400" dirty="0" smtClean="0"/>
              <a:t>?</a:t>
            </a:r>
            <a:r>
              <a:rPr lang="uk-UA" sz="2400" dirty="0" smtClean="0"/>
              <a:t>________</a:t>
            </a:r>
            <a:endParaRPr lang="en-US" sz="2400" dirty="0"/>
          </a:p>
          <a:p>
            <a:r>
              <a:rPr lang="en-US" sz="2400" dirty="0"/>
              <a:t>5 The traffic is bad in your town, but they are going to build a new road.</a:t>
            </a:r>
          </a:p>
          <a:p>
            <a:r>
              <a:rPr lang="en-US" sz="2400" dirty="0"/>
              <a:t>You say: I think things will be better when they</a:t>
            </a:r>
            <a:r>
              <a:rPr lang="en-US" sz="2400" dirty="0" smtClean="0"/>
              <a:t>.</a:t>
            </a:r>
            <a:r>
              <a:rPr lang="uk-UA" sz="2400" dirty="0" smtClean="0"/>
              <a:t>______</a:t>
            </a:r>
            <a:endParaRPr lang="en-US" sz="2400" dirty="0"/>
          </a:p>
          <a:p>
            <a:r>
              <a:rPr lang="en-US" sz="2400" dirty="0"/>
              <a:t>6 Someone you know has been very rude to you. You want her to </a:t>
            </a:r>
            <a:r>
              <a:rPr lang="en-US" sz="2400" dirty="0" err="1"/>
              <a:t>apologise</a:t>
            </a:r>
            <a:r>
              <a:rPr lang="en-US" sz="2400" dirty="0"/>
              <a:t>.</a:t>
            </a:r>
          </a:p>
          <a:p>
            <a:r>
              <a:rPr lang="en-US" sz="2400" dirty="0"/>
              <a:t>You say (to someone else): I won’t speak to her until</a:t>
            </a:r>
            <a:r>
              <a:rPr lang="en-US" sz="2400" dirty="0" smtClean="0"/>
              <a:t>.</a:t>
            </a:r>
            <a:r>
              <a:rPr lang="uk-UA" sz="2400" dirty="0" smtClean="0"/>
              <a:t>______</a:t>
            </a:r>
            <a:endParaRPr lang="en-US" sz="2400" dirty="0"/>
          </a:p>
        </p:txBody>
      </p:sp>
    </p:spTree>
    <p:extLst>
      <p:ext uri="{BB962C8B-B14F-4D97-AF65-F5344CB8AC3E}">
        <p14:creationId xmlns:p14="http://schemas.microsoft.com/office/powerpoint/2010/main" val="3663010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70788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«My Family. Future Perfect.»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«My Family. Future Perfect.»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a:p>
            <a:r>
              <a:rPr lang="en-US" sz="2400" dirty="0" smtClean="0"/>
              <a:t> </a:t>
            </a:r>
            <a:endParaRPr lang="en-US" sz="2400" dirty="0"/>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51019" y="253872"/>
            <a:ext cx="11114689" cy="64940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THE BROWNS AND THE </a:t>
            </a:r>
            <a:r>
              <a:rPr lang="en-US" sz="2000" b="1" dirty="0" smtClean="0"/>
              <a:t>SMITHS</a:t>
            </a:r>
            <a:endParaRPr lang="uk-UA" sz="2000" b="1" dirty="0" smtClean="0"/>
          </a:p>
          <a:p>
            <a:r>
              <a:rPr lang="en-US" dirty="0" smtClean="0"/>
              <a:t>The </a:t>
            </a:r>
            <a:r>
              <a:rPr lang="en-US" dirty="0"/>
              <a:t>Browns and the Smiths are relatives. </a:t>
            </a:r>
            <a:r>
              <a:rPr lang="en-US" dirty="0" err="1"/>
              <a:t>Mr</a:t>
            </a:r>
            <a:r>
              <a:rPr lang="en-US" dirty="0"/>
              <a:t> Peter Brown and </a:t>
            </a:r>
            <a:r>
              <a:rPr lang="en-US" dirty="0" err="1"/>
              <a:t>Mrs</a:t>
            </a:r>
            <a:r>
              <a:rPr lang="en-US" dirty="0"/>
              <a:t> Helen Smith are brother and sister, the children of senior citizens, Jack and Jill Brown. They are one of those families where all the members look alike. They have dark brown hair brown eyes and a darkish skin. Their faces are long and thin. Jill looks old and tired now but jack still has a twinkle in his eyes. He was a circus clown by profession, but some of the tricks he did were quite dangerous and wore Jill out with worry.</a:t>
            </a:r>
          </a:p>
          <a:p>
            <a:r>
              <a:rPr lang="en-US" dirty="0"/>
              <a:t>Helen is the oldest of their two children. She married her husband, John, when she was twenty-two and he was twenty-five. John works as a teacher of foreign languages at a comprehensive school. He dislikes his job because the pupils he teaches have no interest in his subject. He envies Helen who stays at home all day. She does her work as a free-lance translator of German and French in private. He wants join her but he doesn’t make enough money doing the same. Their children, Mary, aged twenty-two, and Charles, aged nineteen, decided to follow in their parents’ footsteps. Mary is a University graduate. She studied foreign languages. The only difference is that while Mary’s parents studied West European languages, Mary herself is more interested in Eastern Europe and studied Russian and Czech. Charles has little interest in other countries, but he wants to be a teacher of physical education. </a:t>
            </a:r>
          </a:p>
          <a:p>
            <a:r>
              <a:rPr lang="en-US" dirty="0"/>
              <a:t>Peter Brown is two years younger than his sister, who is forty-seven. He is a doctor, and because of his circus background he choose to be a doctor to circus performers. This means that he travels around a lot so it is impossible for his wife, Ally, to have a job. It also means that their fifteen-year-old daughter, Judy, attends a boarding school. However, Judy does not like living away from her parents and causes them a lot of anxiety by frequently getting into trouble. She smokes and hangs out with a bad crowd. She rarely looks at her books, although she is very gifted, especially in music. Peter tries to encourage her but he has so little time as his work keeps him very busy. Ally is at a loss when it comes to her daughter. She doesn’t remember what it feels like to be a teen-ager.</a:t>
            </a:r>
          </a:p>
          <a:p>
            <a:r>
              <a:rPr lang="en-US" dirty="0"/>
              <a:t>Despite the difference in their ages and interests, the cousins get along very well and both families are regular visitors at each other’s homes. </a:t>
            </a:r>
            <a:endParaRPr lang="en-US" dirty="0"/>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2198465527"/>
              </p:ext>
            </p:extLst>
          </p:nvPr>
        </p:nvGraphicFramePr>
        <p:xfrm>
          <a:off x="0" y="659566"/>
          <a:ext cx="12192000" cy="6198436"/>
        </p:xfrm>
        <a:graphic>
          <a:graphicData uri="http://schemas.openxmlformats.org/drawingml/2006/table">
            <a:tbl>
              <a:tblPr firstRow="1" firstCol="1" bandRow="1">
                <a:tableStyleId>{5C22544A-7EE6-4342-B048-85BDC9FD1C3A}</a:tableStyleId>
              </a:tblPr>
              <a:tblGrid>
                <a:gridCol w="1577243">
                  <a:extLst>
                    <a:ext uri="{9D8B030D-6E8A-4147-A177-3AD203B41FA5}">
                      <a16:colId xmlns:a16="http://schemas.microsoft.com/office/drawing/2014/main" val="2029782231"/>
                    </a:ext>
                  </a:extLst>
                </a:gridCol>
                <a:gridCol w="10614757">
                  <a:extLst>
                    <a:ext uri="{9D8B030D-6E8A-4147-A177-3AD203B41FA5}">
                      <a16:colId xmlns:a16="http://schemas.microsoft.com/office/drawing/2014/main" val="4259474063"/>
                    </a:ext>
                  </a:extLst>
                </a:gridCol>
              </a:tblGrid>
              <a:tr h="301624">
                <a:tc>
                  <a:txBody>
                    <a:bodyPr/>
                    <a:lstStyle/>
                    <a:p>
                      <a:pPr>
                        <a:lnSpc>
                          <a:spcPct val="115000"/>
                        </a:lnSpc>
                        <a:spcAft>
                          <a:spcPts val="0"/>
                        </a:spcAft>
                      </a:pPr>
                      <a:r>
                        <a:rPr lang="en-US" sz="1800">
                          <a:effectLst/>
                        </a:rPr>
                        <a:t>Charles: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dirty="0">
                          <a:effectLst/>
                        </a:rPr>
                        <a:t>Mary, where is the photo album?</a:t>
                      </a:r>
                      <a:endParaRPr lang="uk-UA"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3936120326"/>
                  </a:ext>
                </a:extLst>
              </a:tr>
              <a:tr h="301624">
                <a:tc>
                  <a:txBody>
                    <a:bodyPr/>
                    <a:lstStyle/>
                    <a:p>
                      <a:pPr>
                        <a:lnSpc>
                          <a:spcPct val="115000"/>
                        </a:lnSpc>
                        <a:spcAft>
                          <a:spcPts val="0"/>
                        </a:spcAft>
                      </a:pPr>
                      <a:r>
                        <a:rPr lang="en-US" sz="18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It's in the left - hand drawer in the sideboard.</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3578088442"/>
                  </a:ext>
                </a:extLst>
              </a:tr>
              <a:tr h="301624">
                <a:tc>
                  <a:txBody>
                    <a:bodyPr/>
                    <a:lstStyle/>
                    <a:p>
                      <a:pPr>
                        <a:lnSpc>
                          <a:spcPct val="115000"/>
                        </a:lnSpc>
                        <a:spcAft>
                          <a:spcPts val="0"/>
                        </a:spcAft>
                      </a:pPr>
                      <a:r>
                        <a:rPr lang="en-US" sz="1800">
                          <a:effectLst/>
                        </a:rPr>
                        <a:t>Charles: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Ah, here it is. Let's start at the beginning. </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2522010101"/>
                  </a:ext>
                </a:extLst>
              </a:tr>
              <a:tr h="553614">
                <a:tc>
                  <a:txBody>
                    <a:bodyPr/>
                    <a:lstStyle/>
                    <a:p>
                      <a:pPr>
                        <a:lnSpc>
                          <a:spcPct val="115000"/>
                        </a:lnSpc>
                        <a:spcAft>
                          <a:spcPts val="0"/>
                        </a:spcAft>
                      </a:pPr>
                      <a:r>
                        <a:rPr lang="en-US" sz="18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Here's an old photo of Mother and Father. They were rather a nice             couple, weren't they ?</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2294999252"/>
                  </a:ext>
                </a:extLst>
              </a:tr>
              <a:tr h="301624">
                <a:tc>
                  <a:txBody>
                    <a:bodyPr/>
                    <a:lstStyle/>
                    <a:p>
                      <a:pPr>
                        <a:lnSpc>
                          <a:spcPct val="115000"/>
                        </a:lnSpc>
                        <a:spcAft>
                          <a:spcPts val="0"/>
                        </a:spcAft>
                      </a:pPr>
                      <a:r>
                        <a:rPr lang="en-US" sz="1800">
                          <a:effectLst/>
                        </a:rPr>
                        <a:t>Charles: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It's a pity, people get old, isn't it ?</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2550447783"/>
                  </a:ext>
                </a:extLst>
              </a:tr>
              <a:tr h="312972">
                <a:tc>
                  <a:txBody>
                    <a:bodyPr/>
                    <a:lstStyle/>
                    <a:p>
                      <a:pPr>
                        <a:lnSpc>
                          <a:spcPct val="115000"/>
                        </a:lnSpc>
                        <a:spcAft>
                          <a:spcPts val="0"/>
                        </a:spcAft>
                      </a:pPr>
                      <a:r>
                        <a:rPr lang="en-US" sz="18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Our mother still looks attractive. She is a wonderful woman, and her qualities are very special.</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1804857934"/>
                  </a:ext>
                </a:extLst>
              </a:tr>
              <a:tr h="301624">
                <a:tc>
                  <a:txBody>
                    <a:bodyPr/>
                    <a:lstStyle/>
                    <a:p>
                      <a:pPr>
                        <a:lnSpc>
                          <a:spcPct val="115000"/>
                        </a:lnSpc>
                        <a:spcAft>
                          <a:spcPts val="0"/>
                        </a:spcAft>
                      </a:pPr>
                      <a:r>
                        <a:rPr lang="en-US" sz="1800">
                          <a:effectLst/>
                        </a:rPr>
                        <a:t>Charles: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I think you have picked up some of her traits.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3416795405"/>
                  </a:ext>
                </a:extLst>
              </a:tr>
              <a:tr h="301624">
                <a:tc>
                  <a:txBody>
                    <a:bodyPr/>
                    <a:lstStyle/>
                    <a:p>
                      <a:pPr>
                        <a:lnSpc>
                          <a:spcPct val="115000"/>
                        </a:lnSpc>
                        <a:spcAft>
                          <a:spcPts val="0"/>
                        </a:spcAft>
                      </a:pPr>
                      <a:r>
                        <a:rPr lang="en-US" sz="18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And I'm glad about that. And that's you, when you were a month old, isn't it?</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2116074077"/>
                  </a:ext>
                </a:extLst>
              </a:tr>
              <a:tr h="301624">
                <a:tc>
                  <a:txBody>
                    <a:bodyPr/>
                    <a:lstStyle/>
                    <a:p>
                      <a:pPr>
                        <a:lnSpc>
                          <a:spcPct val="115000"/>
                        </a:lnSpc>
                        <a:spcAft>
                          <a:spcPts val="0"/>
                        </a:spcAft>
                      </a:pPr>
                      <a:r>
                        <a:rPr lang="en-US" sz="1800">
                          <a:effectLst/>
                        </a:rPr>
                        <a:t>Charles: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I suppose so.</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4282556512"/>
                  </a:ext>
                </a:extLst>
              </a:tr>
              <a:tr h="312972">
                <a:tc>
                  <a:txBody>
                    <a:bodyPr/>
                    <a:lstStyle/>
                    <a:p>
                      <a:pPr>
                        <a:lnSpc>
                          <a:spcPct val="115000"/>
                        </a:lnSpc>
                        <a:spcAft>
                          <a:spcPts val="0"/>
                        </a:spcAft>
                      </a:pPr>
                      <a:r>
                        <a:rPr lang="en-US" sz="18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You were a funny little thing. And this is you again at the age of five, playing with a dog.</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3570904763"/>
                  </a:ext>
                </a:extLst>
              </a:tr>
              <a:tr h="592953">
                <a:tc>
                  <a:txBody>
                    <a:bodyPr/>
                    <a:lstStyle/>
                    <a:p>
                      <a:pPr>
                        <a:lnSpc>
                          <a:spcPct val="115000"/>
                        </a:lnSpc>
                        <a:spcAft>
                          <a:spcPts val="0"/>
                        </a:spcAft>
                      </a:pPr>
                      <a:r>
                        <a:rPr lang="en-US" sz="1800">
                          <a:effectLst/>
                        </a:rPr>
                        <a:t>Charles: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Look, that's you, isn't it ? You weren't very beautiful yourself - a fat little girl with short pig - tails and a sailor hat.</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4185171698"/>
                  </a:ext>
                </a:extLst>
              </a:tr>
              <a:tr h="301624">
                <a:tc>
                  <a:txBody>
                    <a:bodyPr/>
                    <a:lstStyle/>
                    <a:p>
                      <a:pPr>
                        <a:lnSpc>
                          <a:spcPct val="115000"/>
                        </a:lnSpc>
                        <a:spcAft>
                          <a:spcPts val="0"/>
                        </a:spcAft>
                      </a:pPr>
                      <a:r>
                        <a:rPr lang="en-US" sz="18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Look at this photograph. Do you recognize anybody ?</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1835430867"/>
                  </a:ext>
                </a:extLst>
              </a:tr>
              <a:tr h="301624">
                <a:tc>
                  <a:txBody>
                    <a:bodyPr/>
                    <a:lstStyle/>
                    <a:p>
                      <a:pPr>
                        <a:lnSpc>
                          <a:spcPct val="115000"/>
                        </a:lnSpc>
                        <a:spcAft>
                          <a:spcPts val="0"/>
                        </a:spcAft>
                      </a:pPr>
                      <a:r>
                        <a:rPr lang="en-US" sz="1800">
                          <a:effectLst/>
                        </a:rPr>
                        <a:t>Charles: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Here's aunt Ally and uncle Peter. And that's their daughter Judy.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3286066959"/>
                  </a:ext>
                </a:extLst>
              </a:tr>
              <a:tr h="301624">
                <a:tc>
                  <a:txBody>
                    <a:bodyPr/>
                    <a:lstStyle/>
                    <a:p>
                      <a:pPr>
                        <a:lnSpc>
                          <a:spcPct val="115000"/>
                        </a:lnSpc>
                        <a:spcAft>
                          <a:spcPts val="0"/>
                        </a:spcAft>
                      </a:pPr>
                      <a:r>
                        <a:rPr lang="en-US" sz="18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Where is Judy ? Which is she ?</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2434573840"/>
                  </a:ext>
                </a:extLst>
              </a:tr>
              <a:tr h="301624">
                <a:tc>
                  <a:txBody>
                    <a:bodyPr/>
                    <a:lstStyle/>
                    <a:p>
                      <a:pPr>
                        <a:lnSpc>
                          <a:spcPct val="115000"/>
                        </a:lnSpc>
                        <a:spcAft>
                          <a:spcPts val="0"/>
                        </a:spcAft>
                      </a:pPr>
                      <a:r>
                        <a:rPr lang="en-US" sz="1800">
                          <a:effectLst/>
                        </a:rPr>
                        <a:t>Charles: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That one there. She has long curly hair. And that's her friend Helen, next to her.</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4115420192"/>
                  </a:ext>
                </a:extLst>
              </a:tr>
              <a:tr h="301624">
                <a:tc>
                  <a:txBody>
                    <a:bodyPr/>
                    <a:lstStyle/>
                    <a:p>
                      <a:pPr>
                        <a:lnSpc>
                          <a:spcPct val="115000"/>
                        </a:lnSpc>
                        <a:spcAft>
                          <a:spcPts val="0"/>
                        </a:spcAft>
                      </a:pPr>
                      <a:r>
                        <a:rPr lang="en-US" sz="1800">
                          <a:effectLst/>
                        </a:rPr>
                        <a:t>Mary:</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a:effectLst/>
                        </a:rPr>
                        <a:t>And that’s Helen’s mother, isn’t she? But where is Helen’s father?</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1765051510"/>
                  </a:ext>
                </a:extLst>
              </a:tr>
              <a:tr h="622083">
                <a:tc>
                  <a:txBody>
                    <a:bodyPr/>
                    <a:lstStyle/>
                    <a:p>
                      <a:pPr>
                        <a:lnSpc>
                          <a:spcPct val="115000"/>
                        </a:lnSpc>
                        <a:spcAft>
                          <a:spcPts val="0"/>
                        </a:spcAft>
                      </a:pPr>
                      <a:r>
                        <a:rPr lang="en-US" sz="1800">
                          <a:effectLst/>
                        </a:rPr>
                        <a:t>Charles:</a:t>
                      </a:r>
                      <a:endParaRPr lang="uk-UA"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800" dirty="0">
                          <a:effectLst/>
                        </a:rPr>
                        <a:t>He's probably taking the photograph.</a:t>
                      </a:r>
                      <a:endParaRPr lang="uk-UA" sz="1400" dirty="0">
                        <a:effectLst/>
                      </a:endParaRPr>
                    </a:p>
                    <a:p>
                      <a:pPr>
                        <a:lnSpc>
                          <a:spcPct val="115000"/>
                        </a:lnSpc>
                        <a:spcAft>
                          <a:spcPts val="0"/>
                        </a:spcAft>
                      </a:pPr>
                      <a:r>
                        <a:rPr lang="en-US" sz="1800" dirty="0">
                          <a:effectLst/>
                        </a:rPr>
                        <a:t> </a:t>
                      </a:r>
                      <a:endParaRPr lang="uk-UA"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1828745917"/>
                  </a:ext>
                </a:extLst>
              </a:tr>
              <a:tr h="184354">
                <a:tc>
                  <a:txBody>
                    <a:bodyPr/>
                    <a:lstStyle/>
                    <a:p>
                      <a:pPr>
                        <a:lnSpc>
                          <a:spcPct val="115000"/>
                        </a:lnSpc>
                        <a:spcAft>
                          <a:spcPts val="0"/>
                        </a:spcAft>
                      </a:pPr>
                      <a:r>
                        <a:rPr lang="en-US" sz="1100">
                          <a:effectLst/>
                        </a:rPr>
                        <a:t> </a:t>
                      </a:r>
                      <a:endParaRPr lang="uk-UA"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tc>
                  <a:txBody>
                    <a:bodyPr/>
                    <a:lstStyle/>
                    <a:p>
                      <a:pPr>
                        <a:lnSpc>
                          <a:spcPct val="115000"/>
                        </a:lnSpc>
                        <a:spcAft>
                          <a:spcPts val="0"/>
                        </a:spcAft>
                      </a:pPr>
                      <a:r>
                        <a:rPr lang="en-US" sz="1100" dirty="0">
                          <a:effectLst/>
                        </a:rPr>
                        <a:t> </a:t>
                      </a:r>
                      <a:endParaRPr lang="uk-UA"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1692" marR="61692" marT="0" marB="0"/>
                </a:tc>
                <a:extLst>
                  <a:ext uri="{0D108BD9-81ED-4DB2-BD59-A6C34878D82A}">
                    <a16:rowId xmlns:a16="http://schemas.microsoft.com/office/drawing/2014/main" val="2761159846"/>
                  </a:ext>
                </a:extLst>
              </a:tr>
            </a:tbl>
          </a:graphicData>
        </a:graphic>
      </p:graphicFrame>
      <p:sp>
        <p:nvSpPr>
          <p:cNvPr id="5" name="Прямоугольник 4"/>
          <p:cNvSpPr/>
          <p:nvPr/>
        </p:nvSpPr>
        <p:spPr>
          <a:xfrm>
            <a:off x="0" y="0"/>
            <a:ext cx="12191999"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THE FAMILY SNAPSHOT ALBUM</a:t>
            </a:r>
          </a:p>
          <a:p>
            <a:r>
              <a:rPr lang="en-US" dirty="0"/>
              <a:t>Mary and Charles decide to look at the family photograph album.</a:t>
            </a:r>
          </a:p>
        </p:txBody>
      </p:sp>
    </p:spTree>
    <p:extLst>
      <p:ext uri="{BB962C8B-B14F-4D97-AF65-F5344CB8AC3E}">
        <p14:creationId xmlns:p14="http://schemas.microsoft.com/office/powerpoint/2010/main" val="4287328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3967521717"/>
              </p:ext>
            </p:extLst>
          </p:nvPr>
        </p:nvGraphicFramePr>
        <p:xfrm>
          <a:off x="0" y="569627"/>
          <a:ext cx="12192000" cy="6288372"/>
        </p:xfrm>
        <a:graphic>
          <a:graphicData uri="http://schemas.openxmlformats.org/drawingml/2006/table">
            <a:tbl>
              <a:tblPr firstRow="1" firstCol="1" bandRow="1">
                <a:tableStyleId>{5C22544A-7EE6-4342-B048-85BDC9FD1C3A}</a:tableStyleId>
              </a:tblPr>
              <a:tblGrid>
                <a:gridCol w="1637907">
                  <a:extLst>
                    <a:ext uri="{9D8B030D-6E8A-4147-A177-3AD203B41FA5}">
                      <a16:colId xmlns:a16="http://schemas.microsoft.com/office/drawing/2014/main" val="3569277276"/>
                    </a:ext>
                  </a:extLst>
                </a:gridCol>
                <a:gridCol w="10554093">
                  <a:extLst>
                    <a:ext uri="{9D8B030D-6E8A-4147-A177-3AD203B41FA5}">
                      <a16:colId xmlns:a16="http://schemas.microsoft.com/office/drawing/2014/main" val="2633083744"/>
                    </a:ext>
                  </a:extLst>
                </a:gridCol>
              </a:tblGrid>
              <a:tr h="571670">
                <a:tc>
                  <a:txBody>
                    <a:bodyPr/>
                    <a:lstStyle/>
                    <a:p>
                      <a:pPr>
                        <a:lnSpc>
                          <a:spcPct val="115000"/>
                        </a:lnSpc>
                        <a:spcAft>
                          <a:spcPts val="0"/>
                        </a:spcAft>
                      </a:pPr>
                      <a:r>
                        <a:rPr lang="en-US" sz="1600">
                          <a:effectLst/>
                        </a:rPr>
                        <a:t>Ally: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You know, Martha got married to her childhood friend, Alex. Though her parents were against their daughter marrying young.</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3064844150"/>
                  </a:ext>
                </a:extLst>
              </a:tr>
              <a:tr h="285835">
                <a:tc>
                  <a:txBody>
                    <a:bodyPr/>
                    <a:lstStyle/>
                    <a:p>
                      <a:pPr>
                        <a:lnSpc>
                          <a:spcPct val="115000"/>
                        </a:lnSpc>
                        <a:spcAft>
                          <a:spcPts val="0"/>
                        </a:spcAft>
                      </a:pPr>
                      <a:r>
                        <a:rPr lang="en-US" sz="1600">
                          <a:effectLst/>
                        </a:rPr>
                        <a:t>Helen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When did they get married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1959546175"/>
                  </a:ext>
                </a:extLst>
              </a:tr>
              <a:tr h="285835">
                <a:tc>
                  <a:txBody>
                    <a:bodyPr/>
                    <a:lstStyle/>
                    <a:p>
                      <a:pPr>
                        <a:lnSpc>
                          <a:spcPct val="115000"/>
                        </a:lnSpc>
                        <a:spcAft>
                          <a:spcPts val="0"/>
                        </a:spcAft>
                      </a:pPr>
                      <a:r>
                        <a:rPr lang="en-US" sz="1600">
                          <a:effectLst/>
                        </a:rPr>
                        <a:t>Ally: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In July.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4097057091"/>
                  </a:ext>
                </a:extLst>
              </a:tr>
              <a:tr h="285835">
                <a:tc>
                  <a:txBody>
                    <a:bodyPr/>
                    <a:lstStyle/>
                    <a:p>
                      <a:pPr>
                        <a:lnSpc>
                          <a:spcPct val="115000"/>
                        </a:lnSpc>
                        <a:spcAft>
                          <a:spcPts val="0"/>
                        </a:spcAft>
                      </a:pPr>
                      <a:r>
                        <a:rPr lang="en-US" sz="1600">
                          <a:effectLst/>
                        </a:rPr>
                        <a:t>Helen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You were present at their wedding, weren't you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847171852"/>
                  </a:ext>
                </a:extLst>
              </a:tr>
              <a:tr h="285835">
                <a:tc>
                  <a:txBody>
                    <a:bodyPr/>
                    <a:lstStyle/>
                    <a:p>
                      <a:pPr>
                        <a:lnSpc>
                          <a:spcPct val="115000"/>
                        </a:lnSpc>
                        <a:spcAft>
                          <a:spcPts val="0"/>
                        </a:spcAft>
                      </a:pPr>
                      <a:r>
                        <a:rPr lang="en-US" sz="1600">
                          <a:effectLst/>
                        </a:rPr>
                        <a:t>Ally: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Yes, I was.</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116550965"/>
                  </a:ext>
                </a:extLst>
              </a:tr>
              <a:tr h="285835">
                <a:tc>
                  <a:txBody>
                    <a:bodyPr/>
                    <a:lstStyle/>
                    <a:p>
                      <a:pPr>
                        <a:lnSpc>
                          <a:spcPct val="115000"/>
                        </a:lnSpc>
                        <a:spcAft>
                          <a:spcPts val="0"/>
                        </a:spcAft>
                      </a:pPr>
                      <a:r>
                        <a:rPr lang="en-US" sz="1600">
                          <a:effectLst/>
                        </a:rPr>
                        <a:t>Helen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dirty="0">
                          <a:effectLst/>
                        </a:rPr>
                        <a:t>Who were the bridesmaids? </a:t>
                      </a:r>
                      <a:endParaRPr lang="uk-UA"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557984808"/>
                  </a:ext>
                </a:extLst>
              </a:tr>
              <a:tr h="285835">
                <a:tc>
                  <a:txBody>
                    <a:bodyPr/>
                    <a:lstStyle/>
                    <a:p>
                      <a:pPr>
                        <a:lnSpc>
                          <a:spcPct val="115000"/>
                        </a:lnSpc>
                        <a:spcAft>
                          <a:spcPts val="0"/>
                        </a:spcAft>
                      </a:pPr>
                      <a:r>
                        <a:rPr lang="en-US" sz="1600">
                          <a:effectLst/>
                        </a:rPr>
                        <a:t>Ally: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Sarah and Lucy were.</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1756016517"/>
                  </a:ext>
                </a:extLst>
              </a:tr>
              <a:tr h="285835">
                <a:tc>
                  <a:txBody>
                    <a:bodyPr/>
                    <a:lstStyle/>
                    <a:p>
                      <a:pPr>
                        <a:lnSpc>
                          <a:spcPct val="115000"/>
                        </a:lnSpc>
                        <a:spcAft>
                          <a:spcPts val="0"/>
                        </a:spcAft>
                      </a:pPr>
                      <a:r>
                        <a:rPr lang="en-US" sz="1600">
                          <a:effectLst/>
                        </a:rPr>
                        <a:t>Helen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And who took part of the best man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2621441620"/>
                  </a:ext>
                </a:extLst>
              </a:tr>
              <a:tr h="2000847">
                <a:tc>
                  <a:txBody>
                    <a:bodyPr/>
                    <a:lstStyle/>
                    <a:p>
                      <a:pPr>
                        <a:lnSpc>
                          <a:spcPct val="115000"/>
                        </a:lnSpc>
                        <a:spcAft>
                          <a:spcPts val="0"/>
                        </a:spcAft>
                      </a:pPr>
                      <a:r>
                        <a:rPr lang="en-US" sz="1600">
                          <a:effectLst/>
                        </a:rPr>
                        <a:t>Ally: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Alex's best friend did. Martha looked wonderful. She had a long white dress and a white veil on. By tradition she also wore " something old, something new, something borrowed and something blue ". And the groom wore a morning suit. It was very exciting to see the bride and her father walking slowly up the aisle of the church. Then Alex gave Martha a wedding ring and said: " With this ring I marry you ". At the end of the ceremony, the priest said : " I pronounce you man and wife ". And after that they signed the register.</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3008850733"/>
                  </a:ext>
                </a:extLst>
              </a:tr>
              <a:tr h="285835">
                <a:tc>
                  <a:txBody>
                    <a:bodyPr/>
                    <a:lstStyle/>
                    <a:p>
                      <a:pPr>
                        <a:lnSpc>
                          <a:spcPct val="115000"/>
                        </a:lnSpc>
                        <a:spcAft>
                          <a:spcPts val="0"/>
                        </a:spcAft>
                      </a:pPr>
                      <a:r>
                        <a:rPr lang="en-US" sz="1600">
                          <a:effectLst/>
                        </a:rPr>
                        <a:t>Helen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Where did they have their wedding reception?</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304469634"/>
                  </a:ext>
                </a:extLst>
              </a:tr>
              <a:tr h="571670">
                <a:tc>
                  <a:txBody>
                    <a:bodyPr/>
                    <a:lstStyle/>
                    <a:p>
                      <a:pPr>
                        <a:lnSpc>
                          <a:spcPct val="115000"/>
                        </a:lnSpc>
                        <a:spcAft>
                          <a:spcPts val="0"/>
                        </a:spcAft>
                      </a:pPr>
                      <a:r>
                        <a:rPr lang="en-US" sz="1600">
                          <a:effectLst/>
                        </a:rPr>
                        <a:t>Ally: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They celebrated the wedding at the Moonlight Hotel. The party was a great success The guests rained presents on them. The wedding cake was delicious.</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2484672745"/>
                  </a:ext>
                </a:extLst>
              </a:tr>
              <a:tr h="285835">
                <a:tc>
                  <a:txBody>
                    <a:bodyPr/>
                    <a:lstStyle/>
                    <a:p>
                      <a:pPr>
                        <a:lnSpc>
                          <a:spcPct val="115000"/>
                        </a:lnSpc>
                        <a:spcAft>
                          <a:spcPts val="0"/>
                        </a:spcAft>
                      </a:pPr>
                      <a:r>
                        <a:rPr lang="en-US" sz="1600">
                          <a:effectLst/>
                        </a:rPr>
                        <a:t>Helen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Where did they spend their honeymoon?</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1291305169"/>
                  </a:ext>
                </a:extLst>
              </a:tr>
              <a:tr h="285835">
                <a:tc>
                  <a:txBody>
                    <a:bodyPr/>
                    <a:lstStyle/>
                    <a:p>
                      <a:pPr>
                        <a:lnSpc>
                          <a:spcPct val="115000"/>
                        </a:lnSpc>
                        <a:spcAft>
                          <a:spcPts val="0"/>
                        </a:spcAft>
                      </a:pPr>
                      <a:r>
                        <a:rPr lang="en-US" sz="1600">
                          <a:effectLst/>
                        </a:rPr>
                        <a:t>Ally:</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a:effectLst/>
                        </a:rPr>
                        <a:t>In Spain. I think, they are a perfect match.</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1551146687"/>
                  </a:ext>
                </a:extLst>
              </a:tr>
              <a:tr h="285835">
                <a:tc>
                  <a:txBody>
                    <a:bodyPr/>
                    <a:lstStyle/>
                    <a:p>
                      <a:pPr>
                        <a:lnSpc>
                          <a:spcPct val="115000"/>
                        </a:lnSpc>
                        <a:spcAft>
                          <a:spcPts val="0"/>
                        </a:spcAft>
                      </a:pPr>
                      <a:r>
                        <a:rPr lang="en-US" sz="1600">
                          <a:effectLst/>
                        </a:rPr>
                        <a:t>Helen :</a:t>
                      </a:r>
                      <a:endParaRPr lang="uk-UA"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tc>
                  <a:txBody>
                    <a:bodyPr/>
                    <a:lstStyle/>
                    <a:p>
                      <a:pPr>
                        <a:lnSpc>
                          <a:spcPct val="115000"/>
                        </a:lnSpc>
                        <a:spcAft>
                          <a:spcPts val="0"/>
                        </a:spcAft>
                      </a:pPr>
                      <a:r>
                        <a:rPr lang="en-US" sz="1600" dirty="0">
                          <a:effectLst/>
                        </a:rPr>
                        <a:t>Oh, Martha is a nice girl. I'm sure, she'll make Alex a good wife.</a:t>
                      </a:r>
                      <a:endParaRPr lang="uk-UA"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a16="http://schemas.microsoft.com/office/drawing/2014/main" val="2073300544"/>
                  </a:ext>
                </a:extLst>
              </a:tr>
            </a:tbl>
          </a:graphicData>
        </a:graphic>
      </p:graphicFrame>
      <p:sp>
        <p:nvSpPr>
          <p:cNvPr id="5" name="Прямоугольник 4"/>
          <p:cNvSpPr/>
          <p:nvPr/>
        </p:nvSpPr>
        <p:spPr>
          <a:xfrm>
            <a:off x="4864733" y="200295"/>
            <a:ext cx="2462534"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none">
            <a:spAutoFit/>
          </a:bodyPr>
          <a:lstStyle/>
          <a:p>
            <a:r>
              <a:rPr lang="en-US" dirty="0"/>
              <a:t>A WEDDING CEREMONY</a:t>
            </a:r>
            <a:endParaRPr lang="uk-UA" dirty="0"/>
          </a:p>
        </p:txBody>
      </p:sp>
    </p:spTree>
    <p:extLst>
      <p:ext uri="{BB962C8B-B14F-4D97-AF65-F5344CB8AC3E}">
        <p14:creationId xmlns:p14="http://schemas.microsoft.com/office/powerpoint/2010/main" val="415483871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60</TotalTime>
  <Words>2620</Words>
  <Application>Microsoft Office PowerPoint</Application>
  <PresentationFormat>Широкоэкранный</PresentationFormat>
  <Paragraphs>208</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11</cp:revision>
  <dcterms:created xsi:type="dcterms:W3CDTF">2023-07-12T10:27:08Z</dcterms:created>
  <dcterms:modified xsi:type="dcterms:W3CDTF">2023-07-12T15:21:28Z</dcterms:modified>
</cp:coreProperties>
</file>