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0" r:id="rId9"/>
    <p:sldId id="271" r:id="rId10"/>
    <p:sldId id="272" r:id="rId11"/>
    <p:sldId id="273" r:id="rId12"/>
    <p:sldId id="263" r:id="rId13"/>
    <p:sldId id="264" r:id="rId14"/>
    <p:sldId id="265" r:id="rId15"/>
    <p:sldId id="266" r:id="rId16"/>
    <p:sldId id="268" r:id="rId17"/>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a:t>
            </a:r>
            <a:r>
              <a:rPr lang="en-US" sz="4000" dirty="0" smtClean="0"/>
              <a:t>2</a:t>
            </a:r>
            <a:r>
              <a:rPr lang="ru-RU" sz="4000" dirty="0" smtClean="0"/>
              <a:t> </a:t>
            </a:r>
            <a:r>
              <a:rPr lang="ru-RU" sz="4000" dirty="0" smtClean="0"/>
              <a:t>(14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766333"/>
            <a:ext cx="12192000"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Text 2. American houses</a:t>
            </a:r>
          </a:p>
          <a:p>
            <a:r>
              <a:rPr lang="en-US" sz="2400" dirty="0"/>
              <a:t>In the US there is plenty of space, except in big cities, so many houses are large and have a lot of garden around them. Most are detached, but there are also duplexes, which are similar to British semi-detached houses. Ranch-style houses are built on one floor only. Mansions are very large houses where rich people live.</a:t>
            </a:r>
          </a:p>
          <a:p>
            <a:r>
              <a:rPr lang="en-US" sz="2400" dirty="0"/>
              <a:t>In the cities many people rent an apartment in an apartment building. Apartments usually have no more than three bedrooms, and are rented furnished, An apartment with only one room may be called a studio or a lot. A building in which the apartments are owned by the people who live in them is called a condominium or, in some places, a co-op.</a:t>
            </a:r>
          </a:p>
          <a:p>
            <a:r>
              <a:rPr lang="en-US" sz="2400" dirty="0"/>
              <a:t>People look for different kinds of homes at different points in their lives. Students and young professional people tend to live in apartments near city </a:t>
            </a:r>
            <a:r>
              <a:rPr lang="en-US" sz="2400" dirty="0" err="1"/>
              <a:t>centres</a:t>
            </a:r>
            <a:r>
              <a:rPr lang="en-US" sz="2400" dirty="0"/>
              <a:t>. When people get married and have children they often move out of the city and buy a house in a suburb. In most suburbs it is possible to tell how much money people have by the size of their houses and yards.</a:t>
            </a:r>
          </a:p>
        </p:txBody>
      </p:sp>
    </p:spTree>
    <p:extLst>
      <p:ext uri="{BB962C8B-B14F-4D97-AF65-F5344CB8AC3E}">
        <p14:creationId xmlns:p14="http://schemas.microsoft.com/office/powerpoint/2010/main" val="4254723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13546"/>
            <a:ext cx="12192000" cy="655564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Text 3. How </a:t>
            </a:r>
            <a:r>
              <a:rPr lang="en-US" sz="2000" b="1" dirty="0" err="1"/>
              <a:t>american</a:t>
            </a:r>
            <a:r>
              <a:rPr lang="en-US" sz="2000" b="1" dirty="0"/>
              <a:t> and </a:t>
            </a:r>
            <a:r>
              <a:rPr lang="en-US" sz="2000" b="1" dirty="0" err="1"/>
              <a:t>british</a:t>
            </a:r>
            <a:r>
              <a:rPr lang="en-US" sz="2000" b="1" dirty="0"/>
              <a:t> families live</a:t>
            </a:r>
          </a:p>
          <a:p>
            <a:r>
              <a:rPr lang="en-US" sz="2000" dirty="0"/>
              <a:t>The American family consists of a mother and father and their two children, aged 7 and 10. They are dressed casually but well. They live in a suburban ranch-style house with a garden around it in a town in Texas. The US flag flies on the front of the double garage, between two deer heads, which are hunting trophies. The family owns two smart cars and also a dune buggy. They have a bicycle each.</a:t>
            </a:r>
          </a:p>
          <a:p>
            <a:r>
              <a:rPr lang="en-US" sz="2000" dirty="0"/>
              <a:t>There are comfortable beds, sofas and chairs, and matching wooden furniture from each room of the house. Kitchen appliances include a washing machine, a dryer and a dishwasher, and various electrical gadgets. There are two televisions and a stereo system. Personal possessions used for leisure activities include a piano and a guitar, and two sewing machines. There are various toys including balls and a doll’s house (</a:t>
            </a:r>
            <a:r>
              <a:rPr lang="en-US" sz="2000" dirty="0" err="1"/>
              <a:t>AmE</a:t>
            </a:r>
            <a:r>
              <a:rPr lang="en-US" sz="2000" dirty="0"/>
              <a:t> dollhouse). A display of books around, and more on a bookcase visible inside the house. The mother is holding the family’s most valued possession, a Bible. Tied to a fire hydrant, one of the father’s souvenirs is the family’s pet dog.</a:t>
            </a:r>
          </a:p>
          <a:p>
            <a:r>
              <a:rPr lang="en-US" sz="2000" dirty="0"/>
              <a:t>The British family also consists of two parents and their two children, aged 13 and 15. The parents are dressed in casual but good quality clothes and their children are in school uniform. They live in a suburban semi-detached house in a town in southern England. They have two cars, and each member of the family has a bicycle.</a:t>
            </a:r>
          </a:p>
          <a:p>
            <a:r>
              <a:rPr lang="en-US" sz="2000" dirty="0"/>
              <a:t>In the front garden and on the road there is a selection furniture and kitchen appliances, and a television, stereo system and radio. There are also lamps, pictures, ornaments and vases of flowers. A traditional tea with crumpets is laid out on the table. The family has put out many personal possessions, which illustrate their hobbies and interests. The father is holding the tiller (</a:t>
            </a:r>
            <a:r>
              <a:rPr lang="en-US" sz="2000" dirty="0" err="1"/>
              <a:t>румпель</a:t>
            </a:r>
            <a:r>
              <a:rPr lang="en-US" sz="2000" dirty="0"/>
              <a:t>) of his sailing dinghy (</a:t>
            </a:r>
            <a:r>
              <a:rPr lang="en-US" sz="2000" dirty="0" err="1"/>
              <a:t>шлюпка</a:t>
            </a:r>
            <a:r>
              <a:rPr lang="en-US" sz="2000" dirty="0"/>
              <a:t>), which is parked in front of the house next door. This is the family’s most valued possession. Nearby there is gardening equipment and barbecue. A cricket bat and pads and a boogie (=surf) board are displayed in front of the garage. There is an exercise machine on the path and a squash racket leaning against the blanket chest.</a:t>
            </a:r>
          </a:p>
        </p:txBody>
      </p:sp>
    </p:spTree>
    <p:extLst>
      <p:ext uri="{BB962C8B-B14F-4D97-AF65-F5344CB8AC3E}">
        <p14:creationId xmlns:p14="http://schemas.microsoft.com/office/powerpoint/2010/main" val="871351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36880"/>
            <a:ext cx="12192000" cy="649408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b="1" dirty="0"/>
              <a:t>5) Complete the sentences using the correct form of the verb.</a:t>
            </a:r>
          </a:p>
          <a:p>
            <a:r>
              <a:rPr lang="en-US" sz="2400" dirty="0"/>
              <a:t>1 I tried to contact Tom.</a:t>
            </a:r>
          </a:p>
          <a:p>
            <a:r>
              <a:rPr lang="en-US" sz="2400" dirty="0"/>
              <a:t>I called his office but I was told (tell) that he was in a meeting.</a:t>
            </a:r>
          </a:p>
          <a:p>
            <a:r>
              <a:rPr lang="en-US" sz="2400" dirty="0"/>
              <a:t>2 Amy retired from her job recently.</a:t>
            </a:r>
          </a:p>
          <a:p>
            <a:r>
              <a:rPr lang="en-US" sz="2400" dirty="0" smtClean="0"/>
              <a:t>She ________ (give</a:t>
            </a:r>
            <a:r>
              <a:rPr lang="en-US" sz="2400" dirty="0"/>
              <a:t>) a present by her colleagues.</a:t>
            </a:r>
          </a:p>
          <a:p>
            <a:r>
              <a:rPr lang="en-US" sz="2400" dirty="0"/>
              <a:t>3 I didn’t know there was a meeting yesterday.</a:t>
            </a:r>
          </a:p>
          <a:p>
            <a:r>
              <a:rPr lang="en-US" sz="2400" dirty="0" smtClean="0"/>
              <a:t>I ________ (not </a:t>
            </a:r>
            <a:r>
              <a:rPr lang="en-US" sz="2400" dirty="0"/>
              <a:t>/ tell) about it.</a:t>
            </a:r>
          </a:p>
          <a:p>
            <a:r>
              <a:rPr lang="en-US" sz="2400" dirty="0"/>
              <a:t>4 Sarah’s salary is very low.</a:t>
            </a:r>
          </a:p>
          <a:p>
            <a:r>
              <a:rPr lang="en-US" sz="2400" dirty="0"/>
              <a:t>I don’t understand why </a:t>
            </a:r>
            <a:r>
              <a:rPr lang="en-US" sz="2400" dirty="0" smtClean="0"/>
              <a:t>she ________ (pay</a:t>
            </a:r>
            <a:r>
              <a:rPr lang="en-US" sz="2400" dirty="0"/>
              <a:t>) so little.</a:t>
            </a:r>
          </a:p>
          <a:p>
            <a:r>
              <a:rPr lang="en-US" sz="2400" dirty="0"/>
              <a:t>5 You will need to use this machine.</a:t>
            </a:r>
          </a:p>
          <a:p>
            <a:r>
              <a:rPr lang="en-US" sz="2400" dirty="0"/>
              <a:t>Have </a:t>
            </a:r>
            <a:r>
              <a:rPr lang="en-US" sz="2400" dirty="0" smtClean="0"/>
              <a:t>you _______ (show</a:t>
            </a:r>
            <a:r>
              <a:rPr lang="en-US" sz="2400" dirty="0"/>
              <a:t>) how it works?</a:t>
            </a:r>
          </a:p>
          <a:p>
            <a:r>
              <a:rPr lang="en-US" sz="2400" dirty="0"/>
              <a:t>6 I had an interview for a job recently. It wasn’t easy.</a:t>
            </a:r>
          </a:p>
          <a:p>
            <a:r>
              <a:rPr lang="en-US" sz="2400" dirty="0" smtClean="0"/>
              <a:t>I __________ (ask</a:t>
            </a:r>
            <a:r>
              <a:rPr lang="en-US" sz="2400" dirty="0"/>
              <a:t>) some questions that were very hard for me to answer.</a:t>
            </a:r>
          </a:p>
          <a:p>
            <a:r>
              <a:rPr lang="en-US" sz="2400" dirty="0"/>
              <a:t>7 They didn’t tell us much about the project.</a:t>
            </a:r>
          </a:p>
          <a:p>
            <a:r>
              <a:rPr lang="en-US" sz="2400" dirty="0" smtClean="0"/>
              <a:t>We __________ (not </a:t>
            </a:r>
            <a:r>
              <a:rPr lang="en-US" sz="2400" dirty="0"/>
              <a:t>/ give) enough information.</a:t>
            </a:r>
          </a:p>
          <a:p>
            <a:r>
              <a:rPr lang="en-US" sz="2400" dirty="0"/>
              <a:t>8 I was surprised to get the job I applied for.</a:t>
            </a:r>
          </a:p>
          <a:p>
            <a:r>
              <a:rPr lang="en-US" sz="2400" dirty="0"/>
              <a:t>I didn’t </a:t>
            </a:r>
            <a:r>
              <a:rPr lang="en-US" sz="2400" dirty="0" smtClean="0"/>
              <a:t>expect ___________ (offer</a:t>
            </a:r>
            <a:r>
              <a:rPr lang="en-US" sz="2400" dirty="0"/>
              <a:t>) it.</a:t>
            </a:r>
            <a:endParaRPr lang="en-US" sz="24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5262979"/>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800" b="1" dirty="0"/>
              <a:t>6) Complete the sentences using being + the following verbs (in the correct form):</a:t>
            </a:r>
          </a:p>
          <a:p>
            <a:endParaRPr lang="en-US" sz="2800" dirty="0" smtClean="0"/>
          </a:p>
          <a:p>
            <a:endParaRPr lang="en-US" sz="2800" dirty="0"/>
          </a:p>
          <a:p>
            <a:endParaRPr lang="en-US" sz="2800" dirty="0"/>
          </a:p>
          <a:p>
            <a:r>
              <a:rPr lang="en-US" sz="2800" dirty="0" smtClean="0"/>
              <a:t>1 </a:t>
            </a:r>
            <a:r>
              <a:rPr lang="en-US" sz="2800" dirty="0"/>
              <a:t>Steve hates being kept waiting.</a:t>
            </a:r>
          </a:p>
          <a:p>
            <a:r>
              <a:rPr lang="en-US" sz="2800" dirty="0"/>
              <a:t>2 We went to the wedding </a:t>
            </a:r>
            <a:r>
              <a:rPr lang="en-US" sz="2800" dirty="0" smtClean="0"/>
              <a:t>without______.</a:t>
            </a:r>
            <a:endParaRPr lang="en-US" sz="2800" dirty="0"/>
          </a:p>
          <a:p>
            <a:r>
              <a:rPr lang="en-US" sz="2800" dirty="0"/>
              <a:t>3  like giving presents and I also </a:t>
            </a:r>
            <a:r>
              <a:rPr lang="en-US" sz="2800" dirty="0" smtClean="0"/>
              <a:t>like ________ them</a:t>
            </a:r>
            <a:r>
              <a:rPr lang="en-US" sz="2800" dirty="0"/>
              <a:t>.</a:t>
            </a:r>
          </a:p>
          <a:p>
            <a:r>
              <a:rPr lang="en-US" sz="2800" dirty="0"/>
              <a:t>4 It’s a busy road and I don’t like crossing it. I’m afraid </a:t>
            </a:r>
            <a:r>
              <a:rPr lang="en-US" sz="2800" dirty="0" smtClean="0"/>
              <a:t>of ______ .</a:t>
            </a:r>
            <a:endParaRPr lang="en-US" sz="2800" dirty="0"/>
          </a:p>
          <a:p>
            <a:r>
              <a:rPr lang="en-US" sz="2800" dirty="0"/>
              <a:t>5 How do you </a:t>
            </a:r>
            <a:r>
              <a:rPr lang="en-US" sz="2800" dirty="0" smtClean="0"/>
              <a:t>avoid __________ by </a:t>
            </a:r>
            <a:r>
              <a:rPr lang="en-US" sz="2800" dirty="0"/>
              <a:t>mosquitoes?</a:t>
            </a:r>
          </a:p>
          <a:p>
            <a:r>
              <a:rPr lang="en-US" sz="2800" dirty="0"/>
              <a:t>6 I’m an adult. I don’t </a:t>
            </a:r>
            <a:r>
              <a:rPr lang="en-US" sz="2800" dirty="0" smtClean="0"/>
              <a:t>like __________like </a:t>
            </a:r>
            <a:r>
              <a:rPr lang="en-US" sz="2800" dirty="0"/>
              <a:t>a child.</a:t>
            </a:r>
          </a:p>
          <a:p>
            <a:r>
              <a:rPr lang="en-US" sz="2800" dirty="0"/>
              <a:t>7 You can’t do anything </a:t>
            </a:r>
            <a:r>
              <a:rPr lang="en-US" sz="2800" dirty="0" smtClean="0"/>
              <a:t>about _________ in </a:t>
            </a:r>
            <a:r>
              <a:rPr lang="en-US" sz="2800" dirty="0"/>
              <a:t>a traffic jam.</a:t>
            </a:r>
            <a:endParaRPr lang="en-US" sz="2800" dirty="0"/>
          </a:p>
        </p:txBody>
      </p:sp>
      <p:pic>
        <p:nvPicPr>
          <p:cNvPr id="2" name="Рисунок 1"/>
          <p:cNvPicPr>
            <a:picLocks noChangeAspect="1"/>
          </p:cNvPicPr>
          <p:nvPr/>
        </p:nvPicPr>
        <p:blipFill>
          <a:blip r:embed="rId2"/>
          <a:stretch>
            <a:fillRect/>
          </a:stretch>
        </p:blipFill>
        <p:spPr>
          <a:xfrm>
            <a:off x="702483" y="1889298"/>
            <a:ext cx="10591746" cy="674020"/>
          </a:xfrm>
          <a:prstGeom prst="rect">
            <a:avLst/>
          </a:prstGeom>
        </p:spPr>
      </p:pic>
    </p:spTree>
    <p:extLst>
      <p:ext uri="{BB962C8B-B14F-4D97-AF65-F5344CB8AC3E}">
        <p14:creationId xmlns:p14="http://schemas.microsoft.com/office/powerpoint/2010/main" val="2338566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8942" y="567344"/>
            <a:ext cx="11829393" cy="5632311"/>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400" b="1" dirty="0"/>
              <a:t>7) Complete the sentences using get or got + the following verbs (in the correct form</a:t>
            </a:r>
            <a:r>
              <a:rPr lang="en-US" sz="2400" b="1" dirty="0" smtClean="0"/>
              <a:t>):</a:t>
            </a:r>
          </a:p>
          <a:p>
            <a:endParaRPr lang="en-US" sz="2400" b="1" dirty="0"/>
          </a:p>
          <a:p>
            <a:endParaRPr lang="en-US" sz="2400" b="1" dirty="0" smtClean="0"/>
          </a:p>
          <a:p>
            <a:endParaRPr lang="en-US" sz="2400" b="1" dirty="0"/>
          </a:p>
          <a:p>
            <a:endParaRPr lang="en-US" sz="2400" b="1" dirty="0" smtClean="0"/>
          </a:p>
          <a:p>
            <a:endParaRPr lang="en-US" sz="2400" b="1" dirty="0"/>
          </a:p>
          <a:p>
            <a:r>
              <a:rPr lang="en-US" sz="2400" dirty="0"/>
              <a:t>1 There was a fight, but nobody got hurt .</a:t>
            </a:r>
          </a:p>
          <a:p>
            <a:r>
              <a:rPr lang="en-US" sz="2400" dirty="0"/>
              <a:t>2 Alex	by a bee while he was sitting in the garden.</a:t>
            </a:r>
          </a:p>
          <a:p>
            <a:r>
              <a:rPr lang="en-US" sz="2400" dirty="0"/>
              <a:t>3 These tennis courts </a:t>
            </a:r>
            <a:r>
              <a:rPr lang="en-US" sz="2400" dirty="0" smtClean="0"/>
              <a:t>don’t _________ very </a:t>
            </a:r>
            <a:r>
              <a:rPr lang="en-US" sz="2400" dirty="0"/>
              <a:t>often. Not many people want to play here.</a:t>
            </a:r>
          </a:p>
          <a:p>
            <a:r>
              <a:rPr lang="en-US" sz="2400" dirty="0"/>
              <a:t>4 I used to have a bike, but </a:t>
            </a:r>
            <a:r>
              <a:rPr lang="en-US" sz="2400" dirty="0" smtClean="0"/>
              <a:t>it _____________ a </a:t>
            </a:r>
            <a:r>
              <a:rPr lang="en-US" sz="2400" dirty="0"/>
              <a:t>few months ago.</a:t>
            </a:r>
          </a:p>
          <a:p>
            <a:r>
              <a:rPr lang="en-US" sz="2400" dirty="0"/>
              <a:t>5 Rachel works hard, but she doesn’t	</a:t>
            </a:r>
            <a:r>
              <a:rPr lang="en-US" sz="2400" dirty="0" smtClean="0"/>
              <a:t>___________very </a:t>
            </a:r>
            <a:r>
              <a:rPr lang="en-US" sz="2400" dirty="0"/>
              <a:t>much.</a:t>
            </a:r>
          </a:p>
          <a:p>
            <a:r>
              <a:rPr lang="en-US" sz="2400" dirty="0"/>
              <a:t>6 Please pack these things very carefully. I don’t want anything </a:t>
            </a:r>
            <a:r>
              <a:rPr lang="en-US" sz="2400" dirty="0" smtClean="0"/>
              <a:t>to__________.</a:t>
            </a:r>
            <a:endParaRPr lang="en-US" sz="2400" dirty="0"/>
          </a:p>
          <a:p>
            <a:r>
              <a:rPr lang="en-US" sz="2400" dirty="0"/>
              <a:t>7 People often want to know what my job is. </a:t>
            </a:r>
            <a:r>
              <a:rPr lang="en-US" sz="2400" dirty="0" err="1" smtClean="0"/>
              <a:t>I_____________that</a:t>
            </a:r>
            <a:r>
              <a:rPr lang="en-US" sz="2400" dirty="0" smtClean="0"/>
              <a:t> </a:t>
            </a:r>
            <a:r>
              <a:rPr lang="en-US" sz="2400" dirty="0"/>
              <a:t>question a lot.</a:t>
            </a:r>
          </a:p>
          <a:p>
            <a:r>
              <a:rPr lang="en-US" sz="2400" dirty="0"/>
              <a:t>8 Last night </a:t>
            </a:r>
            <a:r>
              <a:rPr lang="en-US" sz="2400" dirty="0" err="1" smtClean="0"/>
              <a:t>I_________by</a:t>
            </a:r>
            <a:r>
              <a:rPr lang="en-US" sz="2400" dirty="0" smtClean="0"/>
              <a:t> </a:t>
            </a:r>
            <a:r>
              <a:rPr lang="en-US" sz="2400" dirty="0"/>
              <a:t>the police as I was driving home. One of the lights on my car wasn’t working.</a:t>
            </a:r>
            <a:endParaRPr lang="en-US" sz="2400" dirty="0"/>
          </a:p>
        </p:txBody>
      </p:sp>
      <p:pic>
        <p:nvPicPr>
          <p:cNvPr id="2" name="Рисунок 1"/>
          <p:cNvPicPr>
            <a:picLocks noChangeAspect="1"/>
          </p:cNvPicPr>
          <p:nvPr/>
        </p:nvPicPr>
        <p:blipFill>
          <a:blip r:embed="rId2"/>
          <a:stretch>
            <a:fillRect/>
          </a:stretch>
        </p:blipFill>
        <p:spPr>
          <a:xfrm>
            <a:off x="983089" y="1573967"/>
            <a:ext cx="10201098" cy="655115"/>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35280" y="807780"/>
            <a:ext cx="11506200" cy="483209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8) Complete the sentences.</a:t>
            </a:r>
          </a:p>
          <a:p>
            <a:r>
              <a:rPr lang="en-US" sz="2800" dirty="0"/>
              <a:t>1 I’ve been offered	the job, but I don’t think I’ll accept it.</a:t>
            </a:r>
          </a:p>
          <a:p>
            <a:r>
              <a:rPr lang="en-US" sz="2800" dirty="0"/>
              <a:t>2 I don’t  get invited to many parties.</a:t>
            </a:r>
          </a:p>
          <a:p>
            <a:r>
              <a:rPr lang="en-US" sz="2800" dirty="0"/>
              <a:t>3 Which </a:t>
            </a:r>
            <a:r>
              <a:rPr lang="en-US" sz="2800" dirty="0" smtClean="0"/>
              <a:t>year ________ you </a:t>
            </a:r>
            <a:r>
              <a:rPr lang="en-US" sz="2800" dirty="0"/>
              <a:t>born in?</a:t>
            </a:r>
          </a:p>
          <a:p>
            <a:r>
              <a:rPr lang="en-US" sz="2800" dirty="0"/>
              <a:t>4 I haven’t </a:t>
            </a:r>
            <a:r>
              <a:rPr lang="en-US" sz="2800" dirty="0" smtClean="0"/>
              <a:t>been _______ any </a:t>
            </a:r>
            <a:r>
              <a:rPr lang="en-US" sz="2800" dirty="0"/>
              <a:t>information yet.</a:t>
            </a:r>
          </a:p>
          <a:p>
            <a:r>
              <a:rPr lang="en-US" sz="2800" dirty="0"/>
              <a:t>5 I didn’t know the way, so I got	</a:t>
            </a:r>
            <a:r>
              <a:rPr lang="en-US" sz="2800" dirty="0" smtClean="0"/>
              <a:t> __________.</a:t>
            </a:r>
            <a:endParaRPr lang="en-US" sz="2800" dirty="0"/>
          </a:p>
          <a:p>
            <a:r>
              <a:rPr lang="en-US" sz="2800" dirty="0"/>
              <a:t>6 He doesn’t </a:t>
            </a:r>
            <a:r>
              <a:rPr lang="en-US" sz="2800" dirty="0" smtClean="0"/>
              <a:t>like _________ interrupted </a:t>
            </a:r>
            <a:r>
              <a:rPr lang="en-US" sz="2800" dirty="0"/>
              <a:t>when he’s speaking.</a:t>
            </a:r>
          </a:p>
          <a:p>
            <a:r>
              <a:rPr lang="en-US" sz="2800" dirty="0"/>
              <a:t>7 How did the </a:t>
            </a:r>
            <a:r>
              <a:rPr lang="en-US" sz="2800" dirty="0" smtClean="0"/>
              <a:t>window _________ broken</a:t>
            </a:r>
            <a:r>
              <a:rPr lang="en-US" sz="2800" dirty="0"/>
              <a:t>? What happened?</a:t>
            </a:r>
          </a:p>
          <a:p>
            <a:r>
              <a:rPr lang="en-US" sz="2800" dirty="0"/>
              <a:t>8 She’s a voluntary </a:t>
            </a:r>
            <a:r>
              <a:rPr lang="en-US" sz="2800" dirty="0" smtClean="0"/>
              <a:t>worker . She ___________ get </a:t>
            </a:r>
            <a:r>
              <a:rPr lang="en-US" sz="2800" dirty="0"/>
              <a:t>paid.</a:t>
            </a:r>
          </a:p>
          <a:p>
            <a:r>
              <a:rPr lang="en-US" sz="2800" dirty="0"/>
              <a:t>9 </a:t>
            </a:r>
            <a:r>
              <a:rPr lang="en-US" sz="2800" dirty="0" smtClean="0"/>
              <a:t>I ___________ born </a:t>
            </a:r>
            <a:r>
              <a:rPr lang="en-US" sz="2800" dirty="0"/>
              <a:t>in a small town in the north of the country.</a:t>
            </a:r>
          </a:p>
          <a:p>
            <a:r>
              <a:rPr lang="en-US" sz="2800" dirty="0"/>
              <a:t>10 We had to do what we did. </a:t>
            </a:r>
            <a:r>
              <a:rPr lang="en-US" sz="2800" dirty="0" smtClean="0"/>
              <a:t>We _______ given </a:t>
            </a:r>
            <a:r>
              <a:rPr lang="en-US" sz="2800" dirty="0"/>
              <a:t>any choice.</a:t>
            </a:r>
            <a:endParaRPr lang="en-US" sz="2800" dirty="0"/>
          </a:p>
        </p:txBody>
      </p:sp>
    </p:spTree>
    <p:extLst>
      <p:ext uri="{BB962C8B-B14F-4D97-AF65-F5344CB8AC3E}">
        <p14:creationId xmlns:p14="http://schemas.microsoft.com/office/powerpoint/2010/main" val="3663010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 House. Flat. American Homes. Houses in Britain. Passive 3 »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 House. Flat. American Homes. Houses in Britain. Passive 3 »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14597"/>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My </a:t>
            </a:r>
            <a:r>
              <a:rPr lang="en-US" sz="2000" b="1" dirty="0" smtClean="0"/>
              <a:t>home</a:t>
            </a:r>
          </a:p>
          <a:p>
            <a:r>
              <a:rPr lang="en-US" sz="2000" dirty="0"/>
              <a:t>I would like to tell you a few words about my home. To begin with, I want to tell you that I live in Kyiv, one of the largest and oldest cities of Europe. It is one of the most ancient cities located on the picturesque banks of the Dnieper River.</a:t>
            </a:r>
          </a:p>
          <a:p>
            <a:r>
              <a:rPr lang="en-US" sz="2000" dirty="0"/>
              <a:t>Our family live in a new flat in one of the largest newly built residential areas. We moved into our flat seven years ago. It is a three-room flat on the fifth floor of an eight-</a:t>
            </a:r>
            <a:r>
              <a:rPr lang="en-US" sz="2000" dirty="0" err="1"/>
              <a:t>storeyed</a:t>
            </a:r>
            <a:r>
              <a:rPr lang="en-US" sz="2000" dirty="0"/>
              <a:t> building. It consists of a living room, a study, a bedroom, a kitchen, a bathroom, two closets and a lavatory. There are two balconies in our flat: the first one is in the living room, and the second- in the bedroom. Our flat has all modern conveniences: central heating, running cold and hot water, electricity, telephone and gas. Besides, there is a lift and a garbage disposal in our building. The layout is very good, I must admit. The rooms are light, though not very large. In my opinion, it's quite a modern-looking flat. The windows face the park in front of the </a:t>
            </a:r>
            <a:r>
              <a:rPr lang="en-US" sz="2000" dirty="0" err="1"/>
              <a:t>buidling</a:t>
            </a:r>
            <a:r>
              <a:rPr lang="en-US" sz="2000" dirty="0"/>
              <a:t> and the view is really wonderful.</a:t>
            </a:r>
          </a:p>
          <a:p>
            <a:r>
              <a:rPr lang="en-US" sz="2000" dirty="0"/>
              <a:t>Our living-room is quite a big room of about 19 square </a:t>
            </a:r>
            <a:r>
              <a:rPr lang="en-US" sz="2000" dirty="0" err="1"/>
              <a:t>metres</a:t>
            </a:r>
            <a:r>
              <a:rPr lang="en-US" sz="2000" dirty="0"/>
              <a:t>. It is the largest room in our flat. As my parents don't like much furniture in the house, so in the living room there are two comfortable armchairs and a sofa, coffee-table and a nice thick carpet on the floor. Opposite the window there is a wall unit, but it doesn't take much space in the room. Of course there is a </a:t>
            </a:r>
            <a:r>
              <a:rPr lang="en-US" sz="2000" dirty="0" err="1"/>
              <a:t>colour</a:t>
            </a:r>
            <a:r>
              <a:rPr lang="en-US" sz="2000" dirty="0"/>
              <a:t> TV set, a stereo cassette-recorder and a record-player in the living-room. A nice chandelier is hanging from the ceiling and there is a standard lamp to the left of the sofa. During the day, the light comes in through the window, but at night when it gets dark, we switch on the light and draw the curtains across the windows. We like to receive our guests in this room</a:t>
            </a:r>
            <a:r>
              <a:rPr lang="en-US" sz="2000" dirty="0" smtClean="0"/>
              <a:t>.</a:t>
            </a:r>
            <a:endParaRPr lang="en-US" sz="2000"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209501"/>
            <a:ext cx="12042098"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And now I would like to describe our study. At first it was my daddy's room, but as I grew older, it has become mine. To tell you the truth, I am very happy to have a room for myself, that's why I always try to keep it tidy and </a:t>
            </a:r>
            <a:r>
              <a:rPr lang="en-US" sz="2000" dirty="0" err="1"/>
              <a:t>cosy</a:t>
            </a:r>
            <a:r>
              <a:rPr lang="en-US" sz="2000" dirty="0"/>
              <a:t>. There is a sofa, a writing table, a bookcase, a wardrobe in my room. On the wall there are some shelves full of English, Ukrainian and Russian books. There is a radio set on the shelf and, I must confess. I like to listen to the wireless in the evening. The dressing-table is next to the sofa. In the chest of drawers I keep clean linen and handkerchiefs and in the wardrobe I keep my clothes, which I hang on coat-hangers. I have two </a:t>
            </a:r>
            <a:r>
              <a:rPr lang="en-US" sz="2000" dirty="0" err="1"/>
              <a:t>water-colours</a:t>
            </a:r>
            <a:r>
              <a:rPr lang="en-US" sz="2000" dirty="0"/>
              <a:t> on the wall above the sofa. They are nice copies of my </a:t>
            </a:r>
            <a:r>
              <a:rPr lang="en-US" sz="2000" dirty="0" err="1"/>
              <a:t>favourite</a:t>
            </a:r>
            <a:r>
              <a:rPr lang="en-US" sz="2000" dirty="0"/>
              <a:t> paintings by Serov. </a:t>
            </a:r>
          </a:p>
          <a:p>
            <a:r>
              <a:rPr lang="en-US" sz="2000" dirty="0"/>
              <a:t>Our bedroom is the smallest room in our flat. At night when my parents feel tired and sleepy, they share this room.</a:t>
            </a:r>
          </a:p>
          <a:p>
            <a:r>
              <a:rPr lang="en-US" sz="2000" dirty="0"/>
              <a:t>But the most popular and </a:t>
            </a:r>
            <a:r>
              <a:rPr lang="en-US" sz="2000" dirty="0" err="1"/>
              <a:t>favourite</a:t>
            </a:r>
            <a:r>
              <a:rPr lang="en-US" sz="2000" dirty="0"/>
              <a:t> place with all of us is the kitchen, as we spend most of our time there. We all are not big-eaters, but use the kitchen as a place where we can have a chat about our problems and life.</a:t>
            </a:r>
          </a:p>
          <a:p>
            <a:r>
              <a:rPr lang="en-US" sz="2000" dirty="0"/>
              <a:t>In the kitchen there are some stools, a table, a cupboard, a sink with water taps, a fridge and a gas cooker. Of course, we usually have our meals there.</a:t>
            </a:r>
          </a:p>
          <a:p>
            <a:r>
              <a:rPr lang="en-US" sz="2000" dirty="0"/>
              <a:t>We like our flat very much. It is important that our house is rather close to the underground station and we can easily get to any place we like.</a:t>
            </a:r>
          </a:p>
        </p:txBody>
      </p:sp>
    </p:spTree>
    <p:extLst>
      <p:ext uri="{BB962C8B-B14F-4D97-AF65-F5344CB8AC3E}">
        <p14:creationId xmlns:p14="http://schemas.microsoft.com/office/powerpoint/2010/main" val="770099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81387"/>
            <a:ext cx="12192000" cy="6247864"/>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Text 1. Houses in Britain</a:t>
            </a:r>
          </a:p>
          <a:p>
            <a:r>
              <a:rPr lang="en-US" sz="2000" dirty="0"/>
              <a:t>Towns and cities in Britain have grown a lot in size over the last two centuries. The oldest houses are usually those closest to the town </a:t>
            </a:r>
            <a:r>
              <a:rPr lang="en-US" sz="2000" dirty="0" err="1"/>
              <a:t>centre</a:t>
            </a:r>
            <a:r>
              <a:rPr lang="en-US" sz="2000" dirty="0"/>
              <a:t>. Many people live in the suburbs, areas on the edge of a town.</a:t>
            </a:r>
          </a:p>
          <a:p>
            <a:r>
              <a:rPr lang="en-US" sz="2000" dirty="0"/>
              <a:t>Some people prefer to live in a village and travel into the nearby town to work. Villages are considered to be pleasant places to live, as they are quieter and less polluted than towns and are closer to the countryside. They usually contain a range of houses, including old cottages and new houses and bungalows.</a:t>
            </a:r>
          </a:p>
          <a:p>
            <a:r>
              <a:rPr lang="en-US" sz="2000" dirty="0"/>
              <a:t>Many British people prefer to buy a house rather than renting one, because they can decorate or alter it to suit their own taste and because they believe they will have more privacy. Young people and those who cannot afford to buy a house live in rented accommodation.</a:t>
            </a:r>
          </a:p>
          <a:p>
            <a:r>
              <a:rPr lang="en-US" sz="2000" dirty="0"/>
              <a:t>The largest and most expensive type of house is a detached house, which is not joined to other houses and has a garden all round it. Detached houses have at least three bedrooms and one or two bathrooms upstairs, and one or more living rooms plus a separate dining room and kitchen downstairs.</a:t>
            </a:r>
          </a:p>
          <a:p>
            <a:r>
              <a:rPr lang="en-US" sz="2000" dirty="0"/>
              <a:t>Semi-detached houses, or semis, are extremely common. They are built in pairs with one house joined to the other along one side. These houses usually have two or three bedrooms. There is a separate garden at the front and the back for each house.</a:t>
            </a:r>
          </a:p>
          <a:p>
            <a:r>
              <a:rPr lang="en-US" sz="2000" dirty="0"/>
              <a:t>Bungalows have only one </a:t>
            </a:r>
            <a:r>
              <a:rPr lang="en-US" sz="2000" dirty="0" err="1"/>
              <a:t>storey</a:t>
            </a:r>
            <a:r>
              <a:rPr lang="en-US" sz="2000" dirty="0"/>
              <a:t>, and this makes them especially popular with older people. They are mostly found in villages or on housing estates.</a:t>
            </a:r>
          </a:p>
          <a:p>
            <a:r>
              <a:rPr lang="en-US" sz="2000" dirty="0"/>
              <a:t>High-rise blocks of flats, sometimes over 20 </a:t>
            </a:r>
            <a:r>
              <a:rPr lang="en-US" sz="2000" dirty="0" err="1"/>
              <a:t>storeys</a:t>
            </a:r>
            <a:r>
              <a:rPr lang="en-US" sz="2000" dirty="0"/>
              <a:t> high with several flats on each floor, were built in many towns in the mid 20th century. Many have since been pulled down because they needed a lot of repairs and because people did not like living in them.</a:t>
            </a:r>
          </a:p>
        </p:txBody>
      </p:sp>
    </p:spTree>
    <p:extLst>
      <p:ext uri="{BB962C8B-B14F-4D97-AF65-F5344CB8AC3E}">
        <p14:creationId xmlns:p14="http://schemas.microsoft.com/office/powerpoint/2010/main" val="68552347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56</TotalTime>
  <Words>2458</Words>
  <Application>Microsoft Office PowerPoint</Application>
  <PresentationFormat>Широкоэкранный</PresentationFormat>
  <Paragraphs>123</Paragraphs>
  <Slides>16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12</cp:revision>
  <dcterms:created xsi:type="dcterms:W3CDTF">2023-07-12T10:27:08Z</dcterms:created>
  <dcterms:modified xsi:type="dcterms:W3CDTF">2023-07-12T16:54:40Z</dcterms:modified>
</cp:coreProperties>
</file>