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582334"/>
            <a:ext cx="11829393"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uk-UA" sz="2800" b="1" dirty="0"/>
              <a:t>7) </a:t>
            </a:r>
            <a:r>
              <a:rPr lang="en-US" sz="2800" b="1" dirty="0"/>
              <a:t>Change the underlined words and use the structure … of mine/yours etc.</a:t>
            </a:r>
            <a:br>
              <a:rPr lang="en-US" sz="2800" b="1" dirty="0"/>
            </a:br>
            <a:r>
              <a:rPr lang="en-US" sz="2800" dirty="0"/>
              <a:t>1 I’m meeting one of my friends tonight. I’m meeting a friend of mine tonight.</a:t>
            </a:r>
            <a:br>
              <a:rPr lang="en-US" sz="2800" dirty="0"/>
            </a:br>
            <a:r>
              <a:rPr lang="en-US" sz="2800" dirty="0"/>
              <a:t>2 We met one of your relatives. We met a</a:t>
            </a:r>
            <a:br>
              <a:rPr lang="en-US" sz="2800" dirty="0"/>
            </a:br>
            <a:r>
              <a:rPr lang="en-US" sz="2800" dirty="0"/>
              <a:t>3 Jason borrowed one of my books. Jason borrowed</a:t>
            </a:r>
            <a:br>
              <a:rPr lang="en-US" sz="2800" dirty="0"/>
            </a:br>
            <a:r>
              <a:rPr lang="en-US" sz="2800" dirty="0"/>
              <a:t>4 I met Lisa and some of her friends. I met Lisa and</a:t>
            </a:r>
            <a:br>
              <a:rPr lang="en-US" sz="2800" dirty="0"/>
            </a:br>
            <a:r>
              <a:rPr lang="en-US" sz="2800" dirty="0"/>
              <a:t>5 We had dinner with one of our </a:t>
            </a:r>
            <a:r>
              <a:rPr lang="en-US" sz="2800" dirty="0" err="1"/>
              <a:t>neighbours</a:t>
            </a:r>
            <a:r>
              <a:rPr lang="en-US" sz="2800" dirty="0"/>
              <a:t>. We had dinner with</a:t>
            </a:r>
            <a:br>
              <a:rPr lang="en-US" sz="2800" dirty="0"/>
            </a:br>
            <a:r>
              <a:rPr lang="en-US" sz="2800" dirty="0"/>
              <a:t>6 I went on holiday with two of my friends. I went on holiday with</a:t>
            </a:r>
            <a:br>
              <a:rPr lang="en-US" sz="2800" dirty="0"/>
            </a:br>
            <a:r>
              <a:rPr lang="en-US" sz="2800" dirty="0"/>
              <a:t>7 I met one of Amy’s friends at the party. I met at the party.</a:t>
            </a:r>
            <a:br>
              <a:rPr lang="en-US" sz="2800" dirty="0"/>
            </a:br>
            <a:r>
              <a:rPr lang="en-US" sz="2800" dirty="0"/>
              <a:t>8 It’s always been one of my ambitions to It’s always been</a:t>
            </a:r>
            <a:br>
              <a:rPr lang="en-US" sz="2800" dirty="0"/>
            </a:br>
            <a:r>
              <a:rPr lang="en-US" sz="2800" dirty="0"/>
              <a:t>travel round the world. to travel round the world.</a:t>
            </a:r>
            <a:endParaRPr lang="en-US" sz="4400" dirty="0"/>
          </a:p>
        </p:txBody>
      </p:sp>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807780"/>
            <a:ext cx="11506200" cy="569386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uk-UA" sz="2800" b="1" dirty="0"/>
              <a:t>8) </a:t>
            </a:r>
            <a:r>
              <a:rPr lang="en-US" sz="2800" b="1" dirty="0"/>
              <a:t>Complete the sentences using my own / our own etc. + the following:</a:t>
            </a:r>
            <a:br>
              <a:rPr lang="en-US" sz="2800" b="1" dirty="0"/>
            </a:br>
            <a:r>
              <a:rPr lang="en-US" sz="2800" dirty="0"/>
              <a:t>bathroom business opinions private beach words</a:t>
            </a:r>
            <a:br>
              <a:rPr lang="en-US" sz="2800" dirty="0"/>
            </a:br>
            <a:r>
              <a:rPr lang="en-US" sz="2800" dirty="0"/>
              <a:t>1 I share a kitchen, but I have my own bathroom .</a:t>
            </a:r>
            <a:br>
              <a:rPr lang="en-US" sz="2800" dirty="0"/>
            </a:br>
            <a:r>
              <a:rPr lang="en-US" sz="2800" dirty="0"/>
              <a:t>2 Gary doesn’t think like me. He has .</a:t>
            </a:r>
            <a:br>
              <a:rPr lang="en-US" sz="2800" dirty="0"/>
            </a:br>
            <a:r>
              <a:rPr lang="en-US" sz="2800" dirty="0"/>
              <a:t>3 Julia doesn’t want to work for other people. She wants to start .</a:t>
            </a:r>
            <a:br>
              <a:rPr lang="en-US" sz="2800" dirty="0"/>
            </a:br>
            <a:r>
              <a:rPr lang="en-US" sz="2800" dirty="0"/>
              <a:t>4 In the test we had to read a story, and then write it in .</a:t>
            </a:r>
            <a:br>
              <a:rPr lang="en-US" sz="2800" dirty="0"/>
            </a:br>
            <a:r>
              <a:rPr lang="en-US" sz="2800" dirty="0"/>
              <a:t>5 We stayed at a luxury hotel by the sea. The hotel had .</a:t>
            </a:r>
            <a:br>
              <a:rPr lang="en-US" sz="2800" dirty="0"/>
            </a:br>
            <a:r>
              <a:rPr lang="uk-UA" sz="2800" b="1" dirty="0"/>
              <a:t>5 </a:t>
            </a:r>
            <a:r>
              <a:rPr lang="en-US" sz="2800" dirty="0"/>
              <a:t>Complete the sentences using </a:t>
            </a:r>
            <a:r>
              <a:rPr lang="en-US" sz="2800" b="1" dirty="0"/>
              <a:t>my own </a:t>
            </a:r>
            <a:r>
              <a:rPr lang="en-US" sz="2800" dirty="0"/>
              <a:t>/ </a:t>
            </a:r>
            <a:r>
              <a:rPr lang="en-US" sz="2800" b="1" dirty="0"/>
              <a:t>your own </a:t>
            </a:r>
            <a:r>
              <a:rPr lang="en-US" sz="2800" dirty="0"/>
              <a:t>etc.</a:t>
            </a:r>
            <a:br>
              <a:rPr lang="en-US" sz="2800" dirty="0"/>
            </a:br>
            <a:r>
              <a:rPr lang="en-US" sz="2800" dirty="0"/>
              <a:t>1 Why do you need to borrow my car? Why don’t you use your own car ?</a:t>
            </a:r>
            <a:br>
              <a:rPr lang="en-US" sz="2800" dirty="0"/>
            </a:br>
            <a:r>
              <a:rPr lang="en-US" sz="2800" dirty="0"/>
              <a:t>2 How can you blame me? It’s not my fault. It’s .</a:t>
            </a:r>
            <a:br>
              <a:rPr lang="en-US" sz="2800" dirty="0"/>
            </a:br>
            <a:r>
              <a:rPr lang="en-US" sz="2800" dirty="0"/>
              <a:t>3 She’s always using my ideas. Why can’t she use ?</a:t>
            </a:r>
            <a:br>
              <a:rPr lang="en-US" sz="2800" dirty="0"/>
            </a:br>
            <a:r>
              <a:rPr lang="en-US" sz="2800" dirty="0"/>
              <a:t>4 Please don’t worry about my problems. I’m sure you have .</a:t>
            </a:r>
            <a:br>
              <a:rPr lang="en-US" sz="2800" dirty="0"/>
            </a:br>
            <a:r>
              <a:rPr lang="en-US" sz="2800" dirty="0"/>
              <a:t>5 I can’t make his decisions for him. He has to make .</a:t>
            </a:r>
            <a:endParaRPr lang="uk-UA" sz="2800" dirty="0"/>
          </a:p>
        </p:txBody>
      </p:sp>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4320" y="1037719"/>
            <a:ext cx="11521440" cy="397031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uk-UA" sz="2800" b="1" dirty="0"/>
              <a:t>9) </a:t>
            </a:r>
            <a:r>
              <a:rPr lang="en-US" sz="2800" b="1" dirty="0"/>
              <a:t>Complete the sentences using my own / your own etc. Use the verbs in brackets.</a:t>
            </a:r>
            <a:br>
              <a:rPr lang="en-US" sz="2800" b="1" dirty="0"/>
            </a:br>
            <a:r>
              <a:rPr lang="en-US" sz="2800" dirty="0"/>
              <a:t>1 Paul never goes to a barber. He cuts his own hair . (cut)</a:t>
            </a:r>
            <a:br>
              <a:rPr lang="en-US" sz="2800" dirty="0"/>
            </a:br>
            <a:r>
              <a:rPr lang="en-US" sz="2800" dirty="0"/>
              <a:t>2 Helen doesn’t often buy clothes. She likes to . (make)</a:t>
            </a:r>
            <a:br>
              <a:rPr lang="en-US" sz="2800" dirty="0"/>
            </a:br>
            <a:r>
              <a:rPr lang="en-US" sz="2800" dirty="0"/>
              <a:t>3 I’m not going to clean your shoes. You can . (clean)</a:t>
            </a:r>
            <a:br>
              <a:rPr lang="en-US" sz="2800" dirty="0"/>
            </a:br>
            <a:r>
              <a:rPr lang="en-US" sz="2800" dirty="0"/>
              <a:t>4 We don’t often buy bread. We usually . (bake)</a:t>
            </a:r>
            <a:br>
              <a:rPr lang="en-US" sz="2800" dirty="0"/>
            </a:br>
            <a:r>
              <a:rPr lang="en-US" sz="2800" dirty="0"/>
              <a:t>5 Jack and Joe are singers. They sing songs written by other people, but they also</a:t>
            </a:r>
            <a:br>
              <a:rPr lang="en-US" sz="2800" dirty="0"/>
            </a:br>
            <a:r>
              <a:rPr lang="en-US" sz="2800" dirty="0"/>
              <a:t>. (write)</a:t>
            </a:r>
            <a:endParaRPr lang="en-US" sz="4400" dirty="0"/>
          </a:p>
        </p:txBody>
      </p:sp>
    </p:spTree>
    <p:extLst>
      <p:ext uri="{BB962C8B-B14F-4D97-AF65-F5344CB8AC3E}">
        <p14:creationId xmlns:p14="http://schemas.microsoft.com/office/powerpoint/2010/main" val="1772375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94676" y="974362"/>
            <a:ext cx="11212642"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dirty="0"/>
              <a:t>10) Complete the sentences using my own / your own etc. or myself/yourself etc.</a:t>
            </a:r>
          </a:p>
          <a:p>
            <a:r>
              <a:rPr lang="en-US" sz="2800" dirty="0"/>
              <a:t>1 Did you go on holiday on your own ?</a:t>
            </a:r>
          </a:p>
          <a:p>
            <a:r>
              <a:rPr lang="en-US" sz="2800" dirty="0"/>
              <a:t>2 The box was too heavy for me to lift by .</a:t>
            </a:r>
          </a:p>
          <a:p>
            <a:r>
              <a:rPr lang="en-US" sz="2800" dirty="0"/>
              <a:t>3 We had no help decorating the apartment. We did it completely on .</a:t>
            </a:r>
          </a:p>
          <a:p>
            <a:r>
              <a:rPr lang="en-US" sz="2800" dirty="0"/>
              <a:t>4 Very young children should not go swimming by .</a:t>
            </a:r>
          </a:p>
          <a:p>
            <a:r>
              <a:rPr lang="en-US" sz="2800" dirty="0"/>
              <a:t>5 ‘Who was Tom with when you saw him?’ ‘Nobody. He was by .’</a:t>
            </a:r>
          </a:p>
          <a:p>
            <a:r>
              <a:rPr lang="en-US" sz="2800" dirty="0"/>
              <a:t>6 I don’t like strawberries with cream. I like them on .</a:t>
            </a:r>
          </a:p>
          <a:p>
            <a:r>
              <a:rPr lang="en-US" sz="2800" dirty="0"/>
              <a:t>7 Do you like working with other people or do you prefer working by ?</a:t>
            </a:r>
          </a:p>
          <a:p>
            <a:r>
              <a:rPr lang="en-US" sz="2800" dirty="0"/>
              <a:t>8 I went out with Sally because she didn’t want to go out on .</a:t>
            </a:r>
          </a:p>
        </p:txBody>
      </p:sp>
    </p:spTree>
    <p:extLst>
      <p:ext uri="{BB962C8B-B14F-4D97-AF65-F5344CB8AC3E}">
        <p14:creationId xmlns:p14="http://schemas.microsoft.com/office/powerpoint/2010/main" val="1886938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«World English. Pronoun (of mine/my own/on my own/by myself).» Grammar revision</a:t>
            </a:r>
            <a:endParaRPr lang="en-US" sz="4000" dirty="0"/>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«World English. Past Perfect Continuous.»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343813"/>
            <a:ext cx="11114689" cy="532453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World English</a:t>
            </a:r>
            <a:endParaRPr lang="uk-UA" sz="2000" dirty="0"/>
          </a:p>
          <a:p>
            <a:r>
              <a:rPr lang="en-US" sz="2000" dirty="0"/>
              <a:t>1) English is spoken as a first language by several countries including Great Britain, Australia, New Zealand, South Africa, Canada, and the United States. While all of these countries share the same mother tongue, there are some differences in the way they speak and write. </a:t>
            </a:r>
            <a:endParaRPr lang="uk-UA" sz="2000" dirty="0"/>
          </a:p>
          <a:p>
            <a:r>
              <a:rPr lang="en-US" sz="2000" dirty="0"/>
              <a:t>2) The first difference is in the accent. Each country has its own accent. And within each country there are a variety of accents called regional accents. Another difference is the spelling of some words, like color and </a:t>
            </a:r>
            <a:r>
              <a:rPr lang="en-US" sz="2000" dirty="0" err="1"/>
              <a:t>colour</a:t>
            </a:r>
            <a:r>
              <a:rPr lang="en-US" sz="2000" dirty="0"/>
              <a:t>, or theater and theatre. And a third difference is that some of the words are not the same at all. For example, Americans say restroom, Canadians say washroom, and the British say W.C. (water closet.) But all of these words have the same meaning (the room where the toilet is located.)</a:t>
            </a:r>
            <a:endParaRPr lang="uk-UA" sz="2000" dirty="0"/>
          </a:p>
          <a:p>
            <a:r>
              <a:rPr lang="en-US" sz="2000" dirty="0"/>
              <a:t>3) So which English is the best English to learn? Well, there is no best English. They are all equally good and correct. But two things may help you decide which one is best for you to study. First of all, where do you live? If you are from South America, for example, you will probably have more exposure to North American English. If you live in Europe, most likely you will be more exposed to British English. The second thing to think about is why you are learning English. Is it for business? travel? to watch movies? Think about the kind of English you plan to use and focus on understanding people from that area.</a:t>
            </a:r>
            <a:endParaRPr lang="uk-UA" sz="2000" dirty="0"/>
          </a:p>
          <a:p>
            <a:r>
              <a:rPr lang="en-US" sz="2000" dirty="0"/>
              <a:t>4) But no matter where you study English or whether it's British, American, Australian, or whatever, it's good to know a little about English in other countries.</a:t>
            </a:r>
            <a:endParaRPr lang="en-US" sz="2000" dirty="0"/>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1111240"/>
            <a:ext cx="11003280"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uk-UA" sz="3200" b="1" dirty="0"/>
              <a:t>5) </a:t>
            </a:r>
            <a:r>
              <a:rPr lang="en-US" sz="3200" b="1" dirty="0"/>
              <a:t> Find in the text words or expressions whose definitions follow:</a:t>
            </a:r>
            <a:endParaRPr lang="uk-UA" sz="3200" dirty="0"/>
          </a:p>
          <a:p>
            <a:r>
              <a:rPr lang="en-US" sz="3200" dirty="0"/>
              <a:t>1. What people use to speak or write:</a:t>
            </a:r>
            <a:endParaRPr lang="uk-UA" sz="3200" dirty="0"/>
          </a:p>
          <a:p>
            <a:r>
              <a:rPr lang="en-US" sz="3200" dirty="0"/>
              <a:t>2. The language learnt from our parents:</a:t>
            </a:r>
            <a:endParaRPr lang="uk-UA" sz="3200" dirty="0"/>
          </a:p>
          <a:p>
            <a:r>
              <a:rPr lang="en-US" sz="3200" dirty="0"/>
              <a:t>3. How words are written:</a:t>
            </a:r>
            <a:endParaRPr lang="uk-UA" sz="3200" dirty="0"/>
          </a:p>
          <a:p>
            <a:r>
              <a:rPr lang="en-US" sz="3200" dirty="0"/>
              <a:t>4. Probably:</a:t>
            </a:r>
            <a:endParaRPr lang="uk-UA" sz="3200" dirty="0"/>
          </a:p>
          <a:p>
            <a:r>
              <a:rPr lang="en-US" sz="3200" dirty="0"/>
              <a:t>5. Pay much attention to:</a:t>
            </a:r>
            <a:endParaRPr lang="uk-UA" sz="3200" dirty="0"/>
          </a:p>
          <a:p>
            <a:r>
              <a:rPr lang="en-US" sz="3200" dirty="0"/>
              <a:t>6. In the beginning:</a:t>
            </a:r>
            <a:endParaRPr lang="uk-UA" sz="3200" dirty="0"/>
          </a:p>
          <a:p>
            <a:r>
              <a:rPr lang="en-US" sz="3200" dirty="0"/>
              <a:t>7. Place or region :</a:t>
            </a:r>
            <a:endParaRPr lang="en-US" sz="3200" dirty="0"/>
          </a:p>
        </p:txBody>
      </p:sp>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777240"/>
            <a:ext cx="11628120" cy="48320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6</a:t>
            </a:r>
            <a:r>
              <a:rPr lang="uk-UA" sz="2800" b="1" dirty="0"/>
              <a:t>) </a:t>
            </a:r>
            <a:r>
              <a:rPr lang="en-US" sz="2800" b="1" dirty="0"/>
              <a:t> Answer these questions according to the text.</a:t>
            </a:r>
            <a:endParaRPr lang="uk-UA" sz="2800" dirty="0"/>
          </a:p>
          <a:p>
            <a:r>
              <a:rPr lang="en-US" sz="2800" dirty="0"/>
              <a:t>1. Do people in Great Britain, Australia, New Zealand, and South Africa speak the same language?</a:t>
            </a:r>
            <a:endParaRPr lang="uk-UA" sz="2800" dirty="0"/>
          </a:p>
          <a:p>
            <a:r>
              <a:rPr lang="en-US" sz="2800" dirty="0"/>
              <a:t>2. What is the mother tongue in these countries? - .</a:t>
            </a:r>
            <a:endParaRPr lang="uk-UA" sz="2800" dirty="0"/>
          </a:p>
          <a:p>
            <a:r>
              <a:rPr lang="en-US" sz="2800" dirty="0"/>
              <a:t>3. In how many ways is English different from one country to another? - .</a:t>
            </a:r>
            <a:endParaRPr lang="uk-UA" sz="2800" dirty="0"/>
          </a:p>
          <a:p>
            <a:r>
              <a:rPr lang="en-US" sz="2800" dirty="0"/>
              <a:t>4. Do people in these countries use different words to describe the same object? - .</a:t>
            </a:r>
            <a:endParaRPr lang="uk-UA" sz="2800" dirty="0"/>
          </a:p>
          <a:p>
            <a:r>
              <a:rPr lang="en-US" sz="2800" dirty="0"/>
              <a:t>5. What does the word “restroom” refer to for American people? - .</a:t>
            </a:r>
            <a:endParaRPr lang="uk-UA" sz="2800" dirty="0"/>
          </a:p>
          <a:p>
            <a:r>
              <a:rPr lang="en-US" sz="2800" dirty="0"/>
              <a:t>6.Do people in America write some words like people in Britain? - .</a:t>
            </a:r>
            <a:endParaRPr lang="uk-UA" sz="2800" dirty="0"/>
          </a:p>
          <a:p>
            <a:r>
              <a:rPr lang="en-US" sz="2800" dirty="0"/>
              <a:t>7. In which paragraph does the writer give you some advice on how to learn English? - .</a:t>
            </a:r>
            <a:endParaRPr lang="en-US" sz="2800" dirty="0"/>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45</TotalTime>
  <Words>1131</Words>
  <Application>Microsoft Office PowerPoint</Application>
  <PresentationFormat>Широкоэкранный</PresentationFormat>
  <Paragraphs>77</Paragraphs>
  <Slides>14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6</cp:revision>
  <dcterms:created xsi:type="dcterms:W3CDTF">2023-07-12T10:27:08Z</dcterms:created>
  <dcterms:modified xsi:type="dcterms:W3CDTF">2023-07-12T14:53:06Z</dcterms:modified>
</cp:coreProperties>
</file>