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70" r:id="rId10"/>
    <p:sldId id="271" r:id="rId11"/>
    <p:sldId id="263" r:id="rId12"/>
    <p:sldId id="264" r:id="rId13"/>
    <p:sldId id="265" r:id="rId14"/>
    <p:sldId id="266" r:id="rId15"/>
    <p:sldId id="268" r:id="rId16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3" d="100"/>
          <a:sy n="63" d="100"/>
        </p:scale>
        <p:origin x="-126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249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9249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662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47859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177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396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139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420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913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380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328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ADF81"/>
            </a:gs>
            <a:gs pos="47000">
              <a:srgbClr val="AAD674"/>
            </a:gs>
            <a:gs pos="22000">
              <a:srgbClr val="AAD674"/>
            </a:gs>
            <a:gs pos="74000">
              <a:srgbClr val="AAD674"/>
            </a:gs>
            <a:gs pos="81000">
              <a:srgbClr val="9ADF81"/>
            </a:gs>
            <a:gs pos="100000">
              <a:srgbClr val="9ADF8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96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 smtClean="0"/>
              <a:t>Презентац</a:t>
            </a:r>
            <a:r>
              <a:rPr lang="uk-UA" sz="4000" dirty="0" err="1" smtClean="0"/>
              <a:t>ія</a:t>
            </a:r>
            <a:r>
              <a:rPr lang="uk-UA" sz="4000" dirty="0" smtClean="0"/>
              <a:t> </a:t>
            </a:r>
            <a:r>
              <a:rPr lang="ru-RU" sz="4000" dirty="0" err="1" smtClean="0"/>
              <a:t>практичних</a:t>
            </a:r>
            <a:r>
              <a:rPr lang="ru-RU" sz="4000" dirty="0" smtClean="0"/>
              <a:t> занять з </a:t>
            </a:r>
            <a:r>
              <a:rPr lang="ru-RU" sz="4000" dirty="0" err="1" smtClean="0"/>
              <a:t>дисципліни«Іноземна</a:t>
            </a:r>
            <a:r>
              <a:rPr lang="ru-RU" sz="4000" dirty="0" smtClean="0"/>
              <a:t> </a:t>
            </a:r>
            <a:r>
              <a:rPr lang="ru-RU" sz="4000" dirty="0" err="1" smtClean="0"/>
              <a:t>мова</a:t>
            </a:r>
            <a:r>
              <a:rPr lang="ru-RU" sz="4000" dirty="0" smtClean="0"/>
              <a:t>»</a:t>
            </a:r>
          </a:p>
          <a:p>
            <a:pPr algn="ctr"/>
            <a:r>
              <a:rPr lang="ru-RU" sz="4000" dirty="0" smtClean="0"/>
              <a:t> з </a:t>
            </a:r>
            <a:r>
              <a:rPr lang="ru-RU" sz="4000" dirty="0" err="1" smtClean="0"/>
              <a:t>галузі</a:t>
            </a:r>
            <a:r>
              <a:rPr lang="ru-RU" sz="4000" dirty="0" smtClean="0"/>
              <a:t> </a:t>
            </a:r>
            <a:r>
              <a:rPr lang="ru-RU" sz="4000" dirty="0" err="1" smtClean="0"/>
              <a:t>знань</a:t>
            </a:r>
            <a:r>
              <a:rPr lang="ru-RU" sz="4000" dirty="0" smtClean="0"/>
              <a:t> 08 «Право»</a:t>
            </a:r>
          </a:p>
          <a:p>
            <a:pPr algn="ctr"/>
            <a:r>
              <a:rPr lang="ru-RU" sz="4000" dirty="0" err="1" smtClean="0"/>
              <a:t>спеціальності</a:t>
            </a:r>
            <a:r>
              <a:rPr lang="ru-RU" sz="4000" dirty="0" smtClean="0"/>
              <a:t> : 081 Право.</a:t>
            </a:r>
          </a:p>
          <a:p>
            <a:pPr algn="ctr"/>
            <a:r>
              <a:rPr lang="ru-RU" sz="4000" dirty="0" smtClean="0"/>
              <a:t>    </a:t>
            </a:r>
          </a:p>
          <a:p>
            <a:pPr algn="ctr"/>
            <a:r>
              <a:rPr lang="ru-RU" sz="4000" dirty="0" smtClean="0"/>
              <a:t>Семестр 1,2 (56 годин)</a:t>
            </a:r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r>
              <a:rPr lang="ru-RU" sz="4000" dirty="0" err="1" smtClean="0"/>
              <a:t>Атестація</a:t>
            </a:r>
            <a:r>
              <a:rPr lang="ru-RU" sz="4000" dirty="0" smtClean="0"/>
              <a:t> </a:t>
            </a:r>
            <a:r>
              <a:rPr lang="en-US" sz="4000" smtClean="0"/>
              <a:t>3 </a:t>
            </a:r>
            <a:r>
              <a:rPr lang="ru-RU" sz="4000" smtClean="0"/>
              <a:t>(14 </a:t>
            </a:r>
            <a:r>
              <a:rPr lang="ru-RU" sz="4000" dirty="0" smtClean="0"/>
              <a:t>год.)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6026" y="184706"/>
            <a:ext cx="11114689" cy="470898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b="1" dirty="0"/>
              <a:t>LEISURE HOURS</a:t>
            </a:r>
          </a:p>
          <a:p>
            <a:r>
              <a:rPr lang="en-US" sz="2000" dirty="0"/>
              <a:t>Teacher:	What </a:t>
            </a:r>
            <a:r>
              <a:rPr lang="en-US" sz="2000" dirty="0" err="1"/>
              <a:t>d'you</a:t>
            </a:r>
            <a:r>
              <a:rPr lang="en-US" sz="2000" dirty="0"/>
              <a:t> do in your leisure hours ?</a:t>
            </a:r>
          </a:p>
          <a:p>
            <a:r>
              <a:rPr lang="en-US" sz="2000" dirty="0"/>
              <a:t>Charles:	Haven't got any .</a:t>
            </a:r>
          </a:p>
          <a:p>
            <a:r>
              <a:rPr lang="en-US" sz="2000" dirty="0"/>
              <a:t>Teacher:	Haven't any what ?</a:t>
            </a:r>
          </a:p>
          <a:p>
            <a:r>
              <a:rPr lang="en-US" sz="2000" dirty="0"/>
              <a:t>Charles:	Leisure hours</a:t>
            </a:r>
          </a:p>
          <a:p>
            <a:r>
              <a:rPr lang="en-US" sz="2000" dirty="0"/>
              <a:t>Teacher:	Oh , come , we all have some time off . Don't you go in for any hobbies , like stamp collecting or things like that There must be something you like doing when you've got time off .</a:t>
            </a:r>
          </a:p>
          <a:p>
            <a:r>
              <a:rPr lang="en-US" sz="2000" dirty="0"/>
              <a:t>Charles:	Not particularly . I used to collect coins when I was at school .</a:t>
            </a:r>
          </a:p>
          <a:p>
            <a:r>
              <a:rPr lang="en-US" sz="2000" dirty="0"/>
              <a:t>Teacher:	There , you see . I knew you had a hobby . Most people have .</a:t>
            </a:r>
          </a:p>
          <a:p>
            <a:r>
              <a:rPr lang="en-US" sz="2000" dirty="0"/>
              <a:t>Charles:	Oh no , but I've given mine up . My studies take up most of my time .</a:t>
            </a:r>
          </a:p>
          <a:p>
            <a:r>
              <a:rPr lang="en-US" sz="2000" dirty="0"/>
              <a:t>Teacher:	No spare time at all ?</a:t>
            </a:r>
          </a:p>
          <a:p>
            <a:r>
              <a:rPr lang="en-US" sz="2000" dirty="0"/>
              <a:t>Charles:	Oh , yes , the odd hour here and there .</a:t>
            </a:r>
          </a:p>
          <a:p>
            <a:r>
              <a:rPr lang="en-US" sz="2000" dirty="0"/>
              <a:t>Teacher:	Well , what </a:t>
            </a:r>
            <a:r>
              <a:rPr lang="en-US" sz="2000" dirty="0" err="1"/>
              <a:t>d'you</a:t>
            </a:r>
            <a:r>
              <a:rPr lang="en-US" sz="2000" dirty="0"/>
              <a:t> do then ?</a:t>
            </a:r>
          </a:p>
          <a:p>
            <a:r>
              <a:rPr lang="en-US" sz="2000" dirty="0"/>
              <a:t>Charles:	I read a book or watch television . My </a:t>
            </a:r>
            <a:r>
              <a:rPr lang="en-US" sz="2000" dirty="0" err="1"/>
              <a:t>favourite</a:t>
            </a:r>
            <a:r>
              <a:rPr lang="en-US" sz="2000" dirty="0"/>
              <a:t> are outdoor activities like </a:t>
            </a:r>
            <a:r>
              <a:rPr lang="en-US" sz="2000" dirty="0" err="1"/>
              <a:t>teni</a:t>
            </a:r>
            <a:r>
              <a:rPr lang="en-US" sz="2000" dirty="0"/>
              <a:t> wind - surfing , water - skiing . I'm not an </a:t>
            </a:r>
            <a:r>
              <a:rPr lang="en-US" sz="2000" dirty="0" err="1"/>
              <a:t>idoor</a:t>
            </a:r>
            <a:r>
              <a:rPr lang="en-US" sz="2000" dirty="0"/>
              <a:t> type , you know . But sport is not my hobby . It's my profession . </a:t>
            </a:r>
          </a:p>
        </p:txBody>
      </p:sp>
    </p:spTree>
    <p:extLst>
      <p:ext uri="{BB962C8B-B14F-4D97-AF65-F5344CB8AC3E}">
        <p14:creationId xmlns:p14="http://schemas.microsoft.com/office/powerpoint/2010/main" val="3279294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9120" y="1111240"/>
            <a:ext cx="11003280" cy="353943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b="1" u="sng" dirty="0"/>
              <a:t>5) Put in wish(</a:t>
            </a:r>
            <a:r>
              <a:rPr lang="en-US" sz="2800" b="1" u="sng" dirty="0" err="1"/>
              <a:t>ed</a:t>
            </a:r>
            <a:r>
              <a:rPr lang="en-US" sz="2800" b="1" u="sng" dirty="0"/>
              <a:t>) or hope(d).</a:t>
            </a:r>
          </a:p>
          <a:p>
            <a:r>
              <a:rPr lang="en-US" sz="2800" dirty="0"/>
              <a:t>1 I </a:t>
            </a:r>
            <a:r>
              <a:rPr lang="en-US" sz="2800" dirty="0" err="1"/>
              <a:t>wishyou</a:t>
            </a:r>
            <a:r>
              <a:rPr lang="en-US" sz="2800" dirty="0"/>
              <a:t> a pleasant stay at this hotel.</a:t>
            </a:r>
          </a:p>
          <a:p>
            <a:r>
              <a:rPr lang="en-US" sz="2800" dirty="0"/>
              <a:t>2 Enjoy your holiday. I	you have a great time.</a:t>
            </a:r>
          </a:p>
          <a:p>
            <a:r>
              <a:rPr lang="en-US" sz="2800" dirty="0"/>
              <a:t>3 Goodbye. I		you all the best for the future.</a:t>
            </a:r>
          </a:p>
          <a:p>
            <a:r>
              <a:rPr lang="en-US" sz="2800" dirty="0"/>
              <a:t>4 We said goodbye to each other and	each other luck.</a:t>
            </a:r>
          </a:p>
          <a:p>
            <a:r>
              <a:rPr lang="en-US" sz="2800" dirty="0"/>
              <a:t>5 We’re going to have a picnic tomorrow, so I	the weather is nice.</a:t>
            </a:r>
          </a:p>
          <a:p>
            <a:r>
              <a:rPr lang="en-US" sz="2800" dirty="0"/>
              <a:t>6 Congratulations on your new job. I	you every success.</a:t>
            </a:r>
          </a:p>
          <a:p>
            <a:r>
              <a:rPr lang="en-US" sz="2800" dirty="0"/>
              <a:t>7 Good luck in your new job. I	it works out well for you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9560" y="777240"/>
            <a:ext cx="11628120" cy="55092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b="1" u="sng" dirty="0"/>
              <a:t>6) Complete the sentences.</a:t>
            </a:r>
          </a:p>
          <a:p>
            <a:r>
              <a:rPr lang="en-US" sz="3200" dirty="0"/>
              <a:t>1 Jack is going on a trip to Mexico soon. I wish I was going too.</a:t>
            </a:r>
          </a:p>
          <a:p>
            <a:r>
              <a:rPr lang="en-US" sz="3200" dirty="0"/>
              <a:t>2 I’m very tired and I have so much to do. I wish I	so tired.</a:t>
            </a:r>
          </a:p>
          <a:p>
            <a:r>
              <a:rPr lang="en-US" sz="3200" dirty="0"/>
              <a:t>3 You didn’t tell me you were ill. Why not? I wish you	me.</a:t>
            </a:r>
          </a:p>
          <a:p>
            <a:r>
              <a:rPr lang="en-US" sz="3200" dirty="0"/>
              <a:t>4 I don’t have enough free time. I wish I	more free time.</a:t>
            </a:r>
          </a:p>
          <a:p>
            <a:r>
              <a:rPr lang="en-US" sz="3200" dirty="0"/>
              <a:t>5 I can’t make up my mind what to do. I wish I	decide.</a:t>
            </a:r>
          </a:p>
          <a:p>
            <a:r>
              <a:rPr lang="en-US" sz="3200" dirty="0"/>
              <a:t>6 I bought these shoes, but now I don’t like them. I wish I	them.</a:t>
            </a:r>
          </a:p>
          <a:p>
            <a:r>
              <a:rPr lang="en-US" sz="3200" dirty="0"/>
              <a:t>7 We have to go out now and I don’t want to go. I wish we                           to go out now.</a:t>
            </a:r>
          </a:p>
          <a:p>
            <a:r>
              <a:rPr lang="en-US" sz="3200" dirty="0"/>
              <a:t>8 Unfortunately I couldn’t go to the wedding last month. I wish I could                          .</a:t>
            </a: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932" y="582334"/>
            <a:ext cx="11829393" cy="600164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b="1" u="sng" dirty="0"/>
              <a:t>7) What do you say in these situations? Write sentences with I wish … would … .</a:t>
            </a:r>
          </a:p>
          <a:p>
            <a:r>
              <a:rPr lang="en-US" sz="2400" dirty="0"/>
              <a:t>1 It’s raining. You want to go out, but not in the rain.</a:t>
            </a:r>
          </a:p>
          <a:p>
            <a:r>
              <a:rPr lang="en-US" sz="2400" dirty="0"/>
              <a:t>You say: I wish it would stop raining                                                          .</a:t>
            </a:r>
          </a:p>
          <a:p>
            <a:r>
              <a:rPr lang="en-US" sz="2400" dirty="0"/>
              <a:t>2 You’re waiting for Jane. She’s late and you’re getting impatient.</a:t>
            </a:r>
          </a:p>
          <a:p>
            <a:r>
              <a:rPr lang="en-US" sz="2400" dirty="0"/>
              <a:t>You say to yourself: I wish she                                                            .</a:t>
            </a:r>
          </a:p>
          <a:p>
            <a:r>
              <a:rPr lang="en-US" sz="2400" dirty="0"/>
              <a:t>3 You’re looking for a job – so far without success. Nobody will give you a job.</a:t>
            </a:r>
          </a:p>
          <a:p>
            <a:r>
              <a:rPr lang="en-US" sz="2400" dirty="0"/>
              <a:t>You say: I wish somebody                                                               .</a:t>
            </a:r>
          </a:p>
          <a:p>
            <a:r>
              <a:rPr lang="en-US" sz="2400" dirty="0"/>
              <a:t>4 You can hear a dog barking. It’s been barking a long time and you’re trying to study.</a:t>
            </a:r>
          </a:p>
          <a:p>
            <a:r>
              <a:rPr lang="en-US" sz="2400" dirty="0"/>
              <a:t>You say:                                                                             .</a:t>
            </a:r>
          </a:p>
          <a:p>
            <a:r>
              <a:rPr lang="en-US" sz="2400" dirty="0"/>
              <a:t>For the following situations, write sentences with I wish … wouldn’t … .</a:t>
            </a:r>
          </a:p>
          <a:p>
            <a:r>
              <a:rPr lang="en-US" sz="2400" dirty="0"/>
              <a:t>5 Your friend is driving very fast. She always drives fast and you don’t like this.</a:t>
            </a:r>
          </a:p>
          <a:p>
            <a:r>
              <a:rPr lang="en-US" sz="2400" dirty="0"/>
              <a:t>You say to her: I wish you                                                                .</a:t>
            </a:r>
          </a:p>
          <a:p>
            <a:r>
              <a:rPr lang="en-US" sz="2400" dirty="0"/>
              <a:t>6 Joe leaves the door open all the time. This annoys you.</a:t>
            </a:r>
          </a:p>
          <a:p>
            <a:r>
              <a:rPr lang="en-US" sz="2400" dirty="0"/>
              <a:t>You say to Joe:                                                                        .</a:t>
            </a:r>
          </a:p>
          <a:p>
            <a:r>
              <a:rPr lang="en-US" sz="2400" dirty="0"/>
              <a:t>7 A lot of people drop litter in the street. You don’t like this.</a:t>
            </a:r>
          </a:p>
          <a:p>
            <a:r>
              <a:rPr lang="en-US" sz="2400" dirty="0"/>
              <a:t>You say: I wish people                                                                  .</a:t>
            </a:r>
          </a:p>
        </p:txBody>
      </p:sp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5280" y="213420"/>
            <a:ext cx="11506200" cy="63709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b="1" u="sng" dirty="0"/>
              <a:t>8) Put the verb into the correct form.</a:t>
            </a:r>
          </a:p>
          <a:p>
            <a:r>
              <a:rPr lang="en-US" sz="2400" dirty="0"/>
              <a:t>1 It was a stupid thing to say. I wish I hadn’t said                                   it. (I / not / say)</a:t>
            </a:r>
          </a:p>
          <a:p>
            <a:r>
              <a:rPr lang="en-US" sz="2400" dirty="0"/>
              <a:t>2 I’m fed up with this rain. I wish it would stop                                         . (it / stop)</a:t>
            </a:r>
          </a:p>
          <a:p>
            <a:r>
              <a:rPr lang="en-US" sz="2400" dirty="0"/>
              <a:t>3 It’s a difficult question. I wish                                              the answer. (I / know)</a:t>
            </a:r>
          </a:p>
          <a:p>
            <a:r>
              <a:rPr lang="en-US" sz="2400" dirty="0"/>
              <a:t>4 I really didn’t enjoy the party. I wish                                               . (we / not / go)</a:t>
            </a:r>
          </a:p>
          <a:p>
            <a:r>
              <a:rPr lang="en-US" sz="2400" dirty="0"/>
              <a:t>5 I wish                                       . We’ve been waiting for 20 minutes. (the bus / come)</a:t>
            </a:r>
          </a:p>
          <a:p>
            <a:r>
              <a:rPr lang="en-US" sz="2400" dirty="0"/>
              <a:t>6 You’re lucky to be going away. I wish                                      with you. (I / can / come)</a:t>
            </a:r>
          </a:p>
          <a:p>
            <a:r>
              <a:rPr lang="en-US" sz="2400" dirty="0"/>
              <a:t>7 Our flat is rather small. I wish                                                a bit bigger. (it / be)</a:t>
            </a:r>
          </a:p>
          <a:p>
            <a:r>
              <a:rPr lang="en-US" sz="2400" dirty="0"/>
              <a:t>8 I should have listened to you. I wish                                          your advice. (I / take)</a:t>
            </a:r>
          </a:p>
          <a:p>
            <a:r>
              <a:rPr lang="en-US" sz="2400" dirty="0"/>
              <a:t>9 You keep interrupting me! I wish                                                  . (you / listen)</a:t>
            </a:r>
          </a:p>
          <a:p>
            <a:r>
              <a:rPr lang="en-US" sz="2400" dirty="0"/>
              <a:t>10 You’re always complaining. I wish                             all the time. (you / not / complain)</a:t>
            </a:r>
          </a:p>
          <a:p>
            <a:r>
              <a:rPr lang="en-US" sz="2400" dirty="0"/>
              <a:t>11 It’s freezing today. I wish                                so cold. I hate cold weather. (it / not / be)</a:t>
            </a:r>
          </a:p>
          <a:p>
            <a:r>
              <a:rPr lang="en-US" sz="2400" dirty="0"/>
              <a:t>12 I wish                                                     . It’s horrible! (the weather / change)</a:t>
            </a:r>
          </a:p>
          <a:p>
            <a:r>
              <a:rPr lang="en-US" sz="2400" dirty="0"/>
              <a:t>13 I wish                                                   a piano. I’d love to have one. (I / have)</a:t>
            </a:r>
          </a:p>
          <a:p>
            <a:r>
              <a:rPr lang="en-US" sz="2400" dirty="0"/>
              <a:t>14 When we were in London last year, we didn’t have time to see all the things we wanted to see.</a:t>
            </a:r>
          </a:p>
          <a:p>
            <a:r>
              <a:rPr lang="en-US" sz="2400" dirty="0"/>
              <a:t>I wish                                                               there longer. (we / can / stay)</a:t>
            </a:r>
          </a:p>
        </p:txBody>
      </p:sp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600" dirty="0" err="1" smtClean="0">
                <a:solidFill>
                  <a:srgbClr val="FF0000"/>
                </a:solidFill>
              </a:rPr>
              <a:t>Практичне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заняття</a:t>
            </a:r>
            <a:r>
              <a:rPr lang="en-US" sz="3600" dirty="0" smtClean="0">
                <a:solidFill>
                  <a:srgbClr val="FF0000"/>
                </a:solidFill>
              </a:rPr>
              <a:t> 19 (2 </a:t>
            </a:r>
            <a:r>
              <a:rPr lang="en-US" sz="3600" dirty="0" err="1" smtClean="0">
                <a:solidFill>
                  <a:srgbClr val="FF0000"/>
                </a:solidFill>
              </a:rPr>
              <a:t>год</a:t>
            </a:r>
            <a:r>
              <a:rPr lang="en-US" sz="3600" dirty="0" smtClean="0">
                <a:solidFill>
                  <a:srgbClr val="FF0000"/>
                </a:solidFill>
              </a:rPr>
              <a:t>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32343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/>
              <a:t>Topic «Hobbies and Leisure Activities .» Subjunctive1 (I wish) Grammar 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452431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 smtClean="0"/>
              <a:t>Objectives: 	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to learn new vocabulary;</a:t>
            </a:r>
            <a:endParaRPr lang="uk-UA" sz="3200" dirty="0" smtClean="0"/>
          </a:p>
          <a:p>
            <a:pPr marL="457200" indent="-457200">
              <a:buFontTx/>
              <a:buChar char="-"/>
            </a:pPr>
            <a:r>
              <a:rPr lang="en-US" sz="3200" dirty="0" smtClean="0"/>
              <a:t>    </a:t>
            </a:r>
            <a:r>
              <a:rPr lang="uk-UA" sz="3200" dirty="0" smtClean="0"/>
              <a:t> </a:t>
            </a:r>
            <a:r>
              <a:rPr lang="en-US" sz="3200" dirty="0" smtClean="0"/>
              <a:t>to practice grammar structures;</a:t>
            </a:r>
          </a:p>
          <a:p>
            <a:r>
              <a:rPr lang="en-US" sz="3200" dirty="0" smtClean="0"/>
              <a:t>-	to enable </a:t>
            </a:r>
            <a:r>
              <a:rPr lang="en-US" sz="3200" dirty="0" err="1" smtClean="0"/>
              <a:t>st’s</a:t>
            </a:r>
            <a:r>
              <a:rPr lang="en-US" sz="3200" dirty="0" smtClean="0"/>
              <a:t> to talk and write on the topic;</a:t>
            </a:r>
          </a:p>
          <a:p>
            <a:r>
              <a:rPr lang="en-US" sz="3200" dirty="0" smtClean="0"/>
              <a:t>-	to </a:t>
            </a:r>
            <a:r>
              <a:rPr lang="en-US" sz="3200" dirty="0" err="1" smtClean="0"/>
              <a:t>instil</a:t>
            </a:r>
            <a:r>
              <a:rPr lang="en-US" sz="3200" dirty="0" smtClean="0"/>
              <a:t> the idea that learning languages is necessary and essential;</a:t>
            </a:r>
          </a:p>
          <a:p>
            <a:r>
              <a:rPr lang="en-US" sz="3200" dirty="0" smtClean="0"/>
              <a:t>-	to encourage </a:t>
            </a:r>
            <a:r>
              <a:rPr lang="en-US" sz="3200" dirty="0" err="1" smtClean="0"/>
              <a:t>st’s</a:t>
            </a:r>
            <a:r>
              <a:rPr lang="en-US" sz="3200" dirty="0" smtClean="0"/>
              <a:t> to go on learning English at the next level;</a:t>
            </a:r>
          </a:p>
          <a:p>
            <a:r>
              <a:rPr lang="en-US" sz="3200" dirty="0" smtClean="0"/>
              <a:t>-	to lay the foundations for future study in terms to basic structures, lexis, language functions and basic study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693683"/>
            <a:ext cx="11824138" cy="526297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1.Vocabulary activity.</a:t>
            </a:r>
          </a:p>
          <a:p>
            <a:r>
              <a:rPr lang="en-US" sz="2400" dirty="0"/>
              <a:t>2.Discussing of the topic «Hobbies and Leisure Activities .» Subjunctive1 (I wish) Grammar revision</a:t>
            </a:r>
          </a:p>
          <a:p>
            <a:r>
              <a:rPr lang="en-US" sz="2400" dirty="0"/>
              <a:t>3.Listening, reading, writing, speaking.</a:t>
            </a:r>
          </a:p>
          <a:p>
            <a:r>
              <a:rPr lang="en-US" sz="2400" dirty="0"/>
              <a:t>4.Grammar activity.</a:t>
            </a:r>
          </a:p>
          <a:p>
            <a:r>
              <a:rPr lang="en-US" sz="2400" dirty="0"/>
              <a:t>5.Communicative activities :</a:t>
            </a:r>
          </a:p>
          <a:p>
            <a:r>
              <a:rPr lang="en-US" sz="2400" dirty="0"/>
              <a:t>    Task 1. Give the English equivalents the following words and word combinations.</a:t>
            </a:r>
          </a:p>
          <a:p>
            <a:r>
              <a:rPr lang="en-US" sz="2400" dirty="0"/>
              <a:t>     Task 2. Answer the questions to the text.</a:t>
            </a:r>
          </a:p>
          <a:p>
            <a:r>
              <a:rPr lang="en-US" sz="2400" dirty="0"/>
              <a:t>     Task 3. Fill in the blanks with the necessary words from the active vocabulary. </a:t>
            </a:r>
          </a:p>
          <a:p>
            <a:r>
              <a:rPr lang="en-US" sz="2400" dirty="0"/>
              <a:t>     Task 4. Complete the following sentences.</a:t>
            </a:r>
          </a:p>
          <a:p>
            <a:r>
              <a:rPr lang="en-US" sz="2400" dirty="0"/>
              <a:t>     Task 5. Put in the right order. The underlined word is the beginning of the sentence.</a:t>
            </a:r>
          </a:p>
          <a:p>
            <a:r>
              <a:rPr lang="en-US" sz="2400" dirty="0"/>
              <a:t>     Task 6. Translate the following sentences into English.</a:t>
            </a:r>
          </a:p>
          <a:p>
            <a:r>
              <a:rPr lang="en-US" sz="2400" dirty="0"/>
              <a:t>Home task: Reading an additional text on the topic 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0"/>
            <a:ext cx="11713779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 smtClean="0"/>
              <a:t>References:</a:t>
            </a:r>
          </a:p>
          <a:p>
            <a:r>
              <a:rPr lang="en-US" sz="2400" dirty="0" smtClean="0"/>
              <a:t>1.</a:t>
            </a:r>
            <a:r>
              <a:rPr lang="uk-UA" sz="2400" dirty="0" smtClean="0"/>
              <a:t>Кравець Р.А. Лінгвокраїнознавчі аспекти викладання граматики англійської мови в аграрному ВНЗ: методичні рекомендації / Р.А. Кравець. – Вінниця : ВНАУ, 2017. – 62 с.</a:t>
            </a:r>
          </a:p>
          <a:p>
            <a:r>
              <a:rPr lang="uk-UA" sz="2400" dirty="0" smtClean="0"/>
              <a:t>2.Ковальова К. В. Волошина О.В Англійська мова: Методичні вказівки для практичних занять та самостійної роботи студентів денної та заочної форм навчання з іноземної мови спеціальності 075 «Маркетинг», 073 «Менеджмент», галузі знань 07 «Управління та адміністрування» – Вінниця, 2020. – 100 с.</a:t>
            </a:r>
          </a:p>
          <a:p>
            <a:r>
              <a:rPr lang="uk-UA" sz="2400" dirty="0" smtClean="0"/>
              <a:t>3.</a:t>
            </a:r>
            <a:r>
              <a:rPr lang="en-US" sz="2400" dirty="0" smtClean="0"/>
              <a:t>Modern English-Ukrainian Dictionary: Over 160,000 Words and Expressions / </a:t>
            </a:r>
            <a:r>
              <a:rPr lang="en-US" sz="2400" dirty="0" err="1" smtClean="0"/>
              <a:t>Mykola</a:t>
            </a:r>
            <a:r>
              <a:rPr lang="en-US" sz="2400" dirty="0" smtClean="0"/>
              <a:t> </a:t>
            </a:r>
            <a:r>
              <a:rPr lang="en-US" sz="2400" dirty="0" err="1" smtClean="0"/>
              <a:t>Ivanovych</a:t>
            </a:r>
            <a:r>
              <a:rPr lang="en-US" sz="2400" dirty="0" smtClean="0"/>
              <a:t> </a:t>
            </a:r>
            <a:r>
              <a:rPr lang="en-US" sz="2400" dirty="0" err="1" smtClean="0"/>
              <a:t>Balla</a:t>
            </a:r>
            <a:r>
              <a:rPr lang="en-US" sz="2400" dirty="0" smtClean="0"/>
              <a:t>. – Kyiv: </a:t>
            </a:r>
            <a:r>
              <a:rPr lang="en-US" sz="2400" dirty="0" err="1" smtClean="0"/>
              <a:t>Chumatskiy</a:t>
            </a:r>
            <a:r>
              <a:rPr lang="en-US" sz="2400" dirty="0" smtClean="0"/>
              <a:t> </a:t>
            </a:r>
            <a:r>
              <a:rPr lang="en-US" sz="2400" dirty="0" err="1" smtClean="0"/>
              <a:t>Shliakh</a:t>
            </a:r>
            <a:r>
              <a:rPr lang="en-US" sz="2400" dirty="0" smtClean="0"/>
              <a:t> pub., 2007. – 668 p.</a:t>
            </a:r>
          </a:p>
          <a:p>
            <a:r>
              <a:rPr lang="en-US" sz="2400" dirty="0" smtClean="0"/>
              <a:t>4.The Oxford Dictionary of Business World. (2020) //</a:t>
            </a:r>
            <a:r>
              <a:rPr lang="en-US" sz="2400" dirty="0" err="1" smtClean="0"/>
              <a:t>Gen.Editors</a:t>
            </a:r>
            <a:r>
              <a:rPr lang="en-US" sz="2400" dirty="0" smtClean="0"/>
              <a:t> </a:t>
            </a:r>
            <a:r>
              <a:rPr lang="en-US" sz="2400" dirty="0" err="1" smtClean="0"/>
              <a:t>Dr</a:t>
            </a:r>
            <a:r>
              <a:rPr lang="en-US" sz="2400" dirty="0" smtClean="0"/>
              <a:t> Alan Isaacs, </a:t>
            </a:r>
            <a:r>
              <a:rPr lang="en-US" sz="2400" dirty="0" err="1" smtClean="0"/>
              <a:t>Ms</a:t>
            </a:r>
            <a:r>
              <a:rPr lang="en-US" sz="2400" dirty="0" smtClean="0"/>
              <a:t> Elizabeth Martin. Oxford: Oxford University Press</a:t>
            </a:r>
          </a:p>
          <a:p>
            <a:r>
              <a:rPr lang="en-US" sz="2400" dirty="0" smtClean="0"/>
              <a:t>5.</a:t>
            </a:r>
            <a:r>
              <a:rPr lang="uk-UA" sz="2400" dirty="0" smtClean="0"/>
              <a:t>Верба Л.Г., Верба Г.В. Граматика сучасної англійської мови. Довідник: Мова </a:t>
            </a:r>
            <a:r>
              <a:rPr lang="uk-UA" sz="2400" dirty="0" err="1" smtClean="0"/>
              <a:t>англ</a:t>
            </a:r>
            <a:r>
              <a:rPr lang="uk-UA" sz="2400" dirty="0" smtClean="0"/>
              <a:t>., </a:t>
            </a:r>
            <a:r>
              <a:rPr lang="uk-UA" sz="2400" dirty="0" err="1" smtClean="0"/>
              <a:t>укр</a:t>
            </a:r>
            <a:r>
              <a:rPr lang="uk-UA" sz="2400" dirty="0" smtClean="0"/>
              <a:t>. Київ: ТОВ «ВП Логос-М», 2020.</a:t>
            </a:r>
          </a:p>
          <a:p>
            <a:r>
              <a:rPr lang="uk-UA" sz="2400" dirty="0" smtClean="0"/>
              <a:t>6.Голіцинський Ю. Граматика. Збірник вправ. Київ: </a:t>
            </a:r>
            <a:r>
              <a:rPr lang="uk-UA" sz="2400" dirty="0" err="1" smtClean="0"/>
              <a:t>Інкос</a:t>
            </a:r>
            <a:r>
              <a:rPr lang="uk-UA" sz="2400" dirty="0" smtClean="0"/>
              <a:t>, 2020.</a:t>
            </a:r>
          </a:p>
          <a:p>
            <a:r>
              <a:rPr lang="uk-UA" sz="2400" dirty="0" smtClean="0"/>
              <a:t>7.</a:t>
            </a:r>
            <a:r>
              <a:rPr lang="en-US" sz="2400" dirty="0" smtClean="0"/>
              <a:t>Murphy R. English Grammar in Use /Murphy R. – Cambridge University Press, 2021.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440120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bg1"/>
                </a:solidFill>
              </a:rPr>
              <a:t>Хід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заняття</a:t>
            </a:r>
            <a:r>
              <a:rPr lang="en-US" sz="4000" dirty="0" smtClean="0">
                <a:solidFill>
                  <a:schemeClr val="bg1"/>
                </a:solidFill>
              </a:rPr>
              <a:t> (Procedure)</a:t>
            </a:r>
          </a:p>
          <a:p>
            <a:endParaRPr lang="en-US" sz="4000" dirty="0" smtClean="0">
              <a:solidFill>
                <a:schemeClr val="bg1"/>
              </a:solidFill>
            </a:endParaRPr>
          </a:p>
          <a:p>
            <a:r>
              <a:rPr lang="en-US" sz="4000" dirty="0" smtClean="0">
                <a:solidFill>
                  <a:schemeClr val="bg1"/>
                </a:solidFill>
              </a:rPr>
              <a:t>1) Read the text and translate into Ukrainian in the written form.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2) Learn the new words and word combinations.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3) Make summery of the text in English.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4) Make some questions on the text. 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6028" y="343813"/>
            <a:ext cx="11114689" cy="624786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b="1" dirty="0"/>
              <a:t>THE SMITHS ' WEEK – END</a:t>
            </a:r>
          </a:p>
          <a:p>
            <a:r>
              <a:rPr lang="en-US" sz="2000" b="1" dirty="0"/>
              <a:t> </a:t>
            </a:r>
            <a:r>
              <a:rPr lang="en-US" sz="2000" dirty="0"/>
              <a:t>On Friday night , after a long week at school , John Smith is very tired . But his work is not over . He must mark his pupils ' homework and prepare new tasks for the following week . First however , he goes with his wife , Helen , to a sports club . There they play a game of badminton and have a swim . Helen and John are members of this club and can go there whenever they like Sometimes they will take a friend as a guest . After their exercise they feel tired but refreshed . They are also hungry . They usually stop off at a Chinese takeaway on their way home . Then they will put their feet up with their meal in front of the late night film . Helen likes detective films and thrillers , but John prefers comedies and romances . If nothing good is on they hire a video . In this case , John will cycle to the video shop the next day to return the film . Saturdays mean a lie - in , Helen will often have work to do , however . Being a freelance translator means that either she is inundated with work or she has nothing to do . If the former is the case , there is no such thing as a day of rest for her . She reads the newspaper and then gets down to work . After a late morning jog . John joins her with his work for school . If they get bored with their own tasks , they swap to help each other out . After a light lunch they take a break from work by doing something in the house or garden . John may watch a football match on television if a good match is on . Then they continue their work until it is finished . They cook dinner , or even go to friends for a meal . Sometimes , when Helen has little work , they have guests to supper on Saturday evening . On Sunday they do not get up early . After their Sunday lunch they go for a walk . As on Saturday nights , they will sometimes spend this time with friends . Sunday afternoons are spent relaxing with the papers , a good film or a good book .</a:t>
            </a: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6028" y="343813"/>
            <a:ext cx="11114689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b="1" dirty="0"/>
              <a:t>MAKING A DATE</a:t>
            </a:r>
          </a:p>
          <a:p>
            <a:r>
              <a:rPr lang="en-US" sz="2000" dirty="0"/>
              <a:t>Charles:	Look , Jenny , what are you doing this evening ? Let's have dinner together .</a:t>
            </a:r>
          </a:p>
          <a:p>
            <a:r>
              <a:rPr lang="en-US" sz="2000" dirty="0"/>
              <a:t>Jenny:	I'd love to , Charles , but I've promised to go and see my relatives .</a:t>
            </a:r>
          </a:p>
          <a:p>
            <a:r>
              <a:rPr lang="en-US" sz="2000" dirty="0"/>
              <a:t>Charles:	Oh , you are always being asked out . Couldn't you visit your relatives another day ?</a:t>
            </a:r>
          </a:p>
          <a:p>
            <a:r>
              <a:rPr lang="en-US" sz="2000" dirty="0"/>
              <a:t>Jenny:	I could , but they'd be very disappointed.</a:t>
            </a:r>
          </a:p>
          <a:p>
            <a:r>
              <a:rPr lang="en-US" sz="2000" dirty="0"/>
              <a:t>Charles:	What a pity ! I was thinking we could go to a little French restaurant I know .</a:t>
            </a:r>
          </a:p>
          <a:p>
            <a:r>
              <a:rPr lang="en-US" sz="2000" dirty="0"/>
              <a:t>Jenny:	It is a pity , isn't ? But we could go there some other time , couldn't we ?</a:t>
            </a:r>
          </a:p>
          <a:p>
            <a:r>
              <a:rPr lang="en-US" sz="2000" dirty="0"/>
              <a:t>Charles:	Of course we could We could make a date for Saturday evening Would that suit your?</a:t>
            </a:r>
          </a:p>
          <a:p>
            <a:r>
              <a:rPr lang="en-US" sz="2000" dirty="0"/>
              <a:t>Jenny:	Yes , that would be fine . We could go to the theatre too .</a:t>
            </a:r>
          </a:p>
          <a:p>
            <a:r>
              <a:rPr lang="en-US" sz="2000" dirty="0"/>
              <a:t>Charles:	Which would you prefer musical or a play ?</a:t>
            </a:r>
          </a:p>
          <a:p>
            <a:r>
              <a:rPr lang="en-US" sz="2000" dirty="0"/>
              <a:t>Jenny:	I'd like to see some good play . They say some famous actors are now appearing at Grand Theatre .</a:t>
            </a:r>
          </a:p>
          <a:p>
            <a:r>
              <a:rPr lang="en-US" sz="2000" dirty="0"/>
              <a:t>Charles:	Would you like to sit in the stalls or in the circle ?</a:t>
            </a:r>
          </a:p>
          <a:p>
            <a:r>
              <a:rPr lang="en-US" sz="2000" dirty="0"/>
              <a:t>Jenny:	Oh , I don't know ... Where would you like to sit ?</a:t>
            </a:r>
          </a:p>
          <a:p>
            <a:r>
              <a:rPr lang="en-US" sz="2000" dirty="0"/>
              <a:t>Charles:	I think , I'd rather have the stalls . What time shall I call for you?</a:t>
            </a:r>
          </a:p>
          <a:p>
            <a:r>
              <a:rPr lang="en-US" sz="2000" dirty="0"/>
              <a:t>Jenny:	At six.</a:t>
            </a:r>
          </a:p>
          <a:p>
            <a:r>
              <a:rPr lang="en-US" sz="2000" dirty="0"/>
              <a:t>Charles:	All right , that's settled 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27855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6026" y="184706"/>
            <a:ext cx="11114689" cy="655564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b="1" dirty="0"/>
              <a:t>PICNIC</a:t>
            </a:r>
          </a:p>
          <a:p>
            <a:r>
              <a:rPr lang="en-US" sz="2000" dirty="0"/>
              <a:t>Mary:	Tim ? This is Mary . I hope I haven't woken you up .</a:t>
            </a:r>
          </a:p>
          <a:p>
            <a:r>
              <a:rPr lang="en-US" sz="2000" dirty="0"/>
              <a:t>Tim:	Actually I got up ten minutes ago , but it's only a quarter to nine . Why are you calling the so early on a Sunday morning ?</a:t>
            </a:r>
          </a:p>
          <a:p>
            <a:r>
              <a:rPr lang="en-US" sz="2000" dirty="0"/>
              <a:t>Mary:	Because the sun's shining and there isn't a cloud in the sky , and Alan and I are going for a picnic . Do you want to come ?</a:t>
            </a:r>
          </a:p>
          <a:p>
            <a:r>
              <a:rPr lang="en-US" sz="2000" dirty="0"/>
              <a:t>Tim:	It's true we haven't seen the sun lately , but I expect it'll rain again soon .</a:t>
            </a:r>
          </a:p>
          <a:p>
            <a:r>
              <a:rPr lang="en-US" sz="2000" dirty="0"/>
              <a:t>Mary:	No , it won't .</a:t>
            </a:r>
          </a:p>
          <a:p>
            <a:r>
              <a:rPr lang="en-US" sz="2000" dirty="0"/>
              <a:t>Tim:	Well , I'm buried under a mountain of work .</a:t>
            </a:r>
          </a:p>
          <a:p>
            <a:r>
              <a:rPr lang="en-US" sz="2000" dirty="0"/>
              <a:t>Mary:	But I suppose you could put it off till tomorrow .</a:t>
            </a:r>
          </a:p>
          <a:p>
            <a:r>
              <a:rPr lang="en-US" sz="2000" dirty="0"/>
              <a:t>Tim:	And where are you thinking of going ?</a:t>
            </a:r>
          </a:p>
          <a:p>
            <a:r>
              <a:rPr lang="en-US" sz="2000" dirty="0"/>
              <a:t>Mary:	Well , there's a lovely spot by the river on the road to Tiverton . There's a big bend in the road just before you get to Stoke . You leave your car and walk across a field to the left There are some tall trees by the river and that's where we'll be . It's very easy to find the place .</a:t>
            </a:r>
          </a:p>
          <a:p>
            <a:r>
              <a:rPr lang="en-US" sz="2000" dirty="0"/>
              <a:t>Tim:	Yes , I think I know where you mean . I'll come and I might even go for a swim .</a:t>
            </a:r>
          </a:p>
          <a:p>
            <a:r>
              <a:rPr lang="en-US" sz="2000" dirty="0"/>
              <a:t>Mary	By the way , the river abounds in good fish . So you may take fishing tackle with you.</a:t>
            </a:r>
          </a:p>
          <a:p>
            <a:r>
              <a:rPr lang="en-US" sz="2000" dirty="0"/>
              <a:t>Tim:	Are you taking any food or drink ? It's a pity you didn't mention it yesterday ! I don't think there's any beer in the house .</a:t>
            </a:r>
          </a:p>
          <a:p>
            <a:r>
              <a:rPr lang="en-US" sz="2000" dirty="0"/>
              <a:t>Mary:	Don't worry ! We've got some bottles of beer and lemonade and there's half a chicken in the fridge .</a:t>
            </a:r>
          </a:p>
          <a:p>
            <a:r>
              <a:rPr lang="en-US" sz="2000" dirty="0"/>
              <a:t>Tim:	Right then . See you there in about an hour 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033017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</TotalTime>
  <Words>1401</Words>
  <Application>Microsoft Office PowerPoint</Application>
  <PresentationFormat>Произвольный</PresentationFormat>
  <Paragraphs>139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dcterms:created xsi:type="dcterms:W3CDTF">2023-07-12T10:27:08Z</dcterms:created>
  <dcterms:modified xsi:type="dcterms:W3CDTF">2023-07-12T18:50:52Z</dcterms:modified>
</cp:coreProperties>
</file>