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63" r:id="rId10"/>
    <p:sldId id="264" r:id="rId11"/>
    <p:sldId id="265" r:id="rId12"/>
    <p:sldId id="266"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4</a:t>
            </a:r>
            <a:r>
              <a:rPr lang="ru-RU" sz="400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198120"/>
            <a:ext cx="1162812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6) Put the verb into the correct form, to … or -</a:t>
            </a:r>
            <a:r>
              <a:rPr lang="en-US" sz="3200" b="1" u="sng" dirty="0" err="1"/>
              <a:t>ing</a:t>
            </a:r>
            <a:r>
              <a:rPr lang="en-US" sz="3200" b="1" u="sng" dirty="0"/>
              <a:t>. (See Unit 53 for verbs + -</a:t>
            </a:r>
            <a:r>
              <a:rPr lang="en-US" sz="3200" b="1" u="sng" dirty="0" err="1"/>
              <a:t>ing</a:t>
            </a:r>
            <a:r>
              <a:rPr lang="en-US" sz="3200" b="1" u="sng" dirty="0"/>
              <a:t>.)</a:t>
            </a:r>
          </a:p>
          <a:p>
            <a:r>
              <a:rPr lang="en-US" sz="3200" dirty="0"/>
              <a:t>1 When I’m tired, I enjoy watching TV. It’s relaxing. (watch)</a:t>
            </a:r>
          </a:p>
          <a:p>
            <a:r>
              <a:rPr lang="en-US" sz="3200" dirty="0"/>
              <a:t>2 I’ve decided                    for another job. I need a change. (look)</a:t>
            </a:r>
          </a:p>
          <a:p>
            <a:r>
              <a:rPr lang="en-US" sz="3200" dirty="0"/>
              <a:t>3 I’m not going anywhere! I refuse                    . (move)</a:t>
            </a:r>
          </a:p>
          <a:p>
            <a:r>
              <a:rPr lang="en-US" sz="3200" dirty="0"/>
              <a:t>4 I’m not in a hurry. I don’t mind                    . (wait)</a:t>
            </a:r>
          </a:p>
          <a:p>
            <a:r>
              <a:rPr lang="en-US" sz="3200" dirty="0"/>
              <a:t>5 Tina ran in a marathon last week, but she failed                    . (finish)</a:t>
            </a:r>
          </a:p>
          <a:p>
            <a:r>
              <a:rPr lang="en-US" sz="3200" dirty="0"/>
              <a:t>6 I wish that dog would stop                    . It’s driving me crazy. (bark)</a:t>
            </a:r>
          </a:p>
          <a:p>
            <a:r>
              <a:rPr lang="en-US" sz="3200" dirty="0"/>
              <a:t>7 They didn’t know I was listening to them. I pretended                    asleep. (be)</a:t>
            </a:r>
          </a:p>
          <a:p>
            <a:r>
              <a:rPr lang="en-US" sz="3200" dirty="0"/>
              <a:t>8 We were hungry, so I suggested                    dinner early. (have)</a:t>
            </a:r>
          </a:p>
          <a:p>
            <a:r>
              <a:rPr lang="en-US" sz="3200" dirty="0"/>
              <a:t>9 Hurry up! I don’t want to risk                    the train. (miss)</a:t>
            </a:r>
          </a:p>
          <a:p>
            <a:r>
              <a:rPr lang="en-US" sz="3200" dirty="0"/>
              <a:t>10 David is very quiet. He tends not                    much. (say)</a:t>
            </a:r>
          </a:p>
        </p:txBody>
      </p:sp>
    </p:spTree>
    <p:extLst>
      <p:ext uri="{BB962C8B-B14F-4D97-AF65-F5344CB8AC3E}">
        <p14:creationId xmlns:p14="http://schemas.microsoft.com/office/powerpoint/2010/main" val="2338566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0" y="1009054"/>
            <a:ext cx="11829393" cy="403187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7) Make a new sentence using the verb in brackets.</a:t>
            </a:r>
          </a:p>
          <a:p>
            <a:r>
              <a:rPr lang="en-US" sz="3200" dirty="0"/>
              <a:t>1 I’ve lost my keys.                (seem)   I seem to have lost my keys           </a:t>
            </a:r>
            <a:r>
              <a:rPr lang="en-US" sz="3200" dirty="0" smtClean="0"/>
              <a:t>.</a:t>
            </a:r>
            <a:endParaRPr lang="en-US" sz="3200" dirty="0"/>
          </a:p>
          <a:p>
            <a:r>
              <a:rPr lang="en-US" sz="3200" dirty="0"/>
              <a:t>2 Tom is worried about something.  (appear) Tom appears                </a:t>
            </a:r>
            <a:r>
              <a:rPr lang="en-US" sz="3200" dirty="0" smtClean="0"/>
              <a:t>.</a:t>
            </a:r>
            <a:endParaRPr lang="en-US" sz="3200" dirty="0"/>
          </a:p>
          <a:p>
            <a:r>
              <a:rPr lang="en-US" sz="3200" dirty="0"/>
              <a:t>3 You know a lot of people.         (seem)   You                                       </a:t>
            </a:r>
            <a:r>
              <a:rPr lang="en-US" sz="3200" dirty="0" smtClean="0"/>
              <a:t>.</a:t>
            </a:r>
            <a:endParaRPr lang="en-US" sz="3200" dirty="0"/>
          </a:p>
          <a:p>
            <a:r>
              <a:rPr lang="en-US" sz="3200" dirty="0"/>
              <a:t>4 My English is getting better.       (seem)                                         </a:t>
            </a:r>
            <a:r>
              <a:rPr lang="en-US" sz="3200" dirty="0" smtClean="0"/>
              <a:t> </a:t>
            </a:r>
            <a:r>
              <a:rPr lang="en-US" sz="3200" dirty="0"/>
              <a:t>.</a:t>
            </a:r>
          </a:p>
          <a:p>
            <a:r>
              <a:rPr lang="en-US" sz="3200" dirty="0"/>
              <a:t>5 That car has broken down.        (appear)                                          </a:t>
            </a:r>
            <a:r>
              <a:rPr lang="en-US" sz="3200" dirty="0" smtClean="0"/>
              <a:t>.</a:t>
            </a:r>
            <a:endParaRPr lang="en-US" sz="3200" dirty="0"/>
          </a:p>
          <a:p>
            <a:r>
              <a:rPr lang="en-US" sz="3200" dirty="0"/>
              <a:t>6 Rachel is enjoying her job.        (seem)                                           </a:t>
            </a:r>
            <a:r>
              <a:rPr lang="en-US" sz="3200" dirty="0" smtClean="0"/>
              <a:t>.</a:t>
            </a:r>
            <a:endParaRPr lang="en-US" sz="3200" dirty="0"/>
          </a:p>
          <a:p>
            <a:r>
              <a:rPr lang="en-US" sz="3200" dirty="0"/>
              <a:t>7 They have solved the problem.    (claim)                                         </a:t>
            </a:r>
            <a:r>
              <a:rPr lang="en-US" sz="3200" dirty="0" smtClean="0"/>
              <a:t>.</a:t>
            </a:r>
            <a:endParaRPr lang="en-US" sz="3200" dirty="0"/>
          </a:p>
        </p:txBody>
      </p:sp>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228660"/>
            <a:ext cx="1150620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8)Complete each sentence using what/how/where/whether + these verbs:</a:t>
            </a:r>
          </a:p>
          <a:p>
            <a:r>
              <a:rPr lang="en-US" sz="3200" b="1" u="sng" dirty="0"/>
              <a:t> do get go put ride use</a:t>
            </a:r>
          </a:p>
          <a:p>
            <a:r>
              <a:rPr lang="en-US" sz="3200" dirty="0"/>
              <a:t>1 Do you know how to get to the airport from here?</a:t>
            </a:r>
          </a:p>
          <a:p>
            <a:r>
              <a:rPr lang="en-US" sz="3200" dirty="0"/>
              <a:t>2 Would you know                      if there was a fire in the building?</a:t>
            </a:r>
          </a:p>
          <a:p>
            <a:r>
              <a:rPr lang="en-US" sz="3200" dirty="0"/>
              <a:t>3 You’ll never forget                      a bike once you’ve learnt.</a:t>
            </a:r>
          </a:p>
          <a:p>
            <a:r>
              <a:rPr lang="en-US" sz="3200" dirty="0"/>
              <a:t>4 I’ve been invited to the party, but I haven’t decided                      or not.</a:t>
            </a:r>
          </a:p>
          <a:p>
            <a:r>
              <a:rPr lang="en-US" sz="3200" dirty="0"/>
              <a:t>5 My room is very untidy. I’ve got so many things and I don’t know                      them.</a:t>
            </a:r>
          </a:p>
          <a:p>
            <a:r>
              <a:rPr lang="en-US" sz="3200" dirty="0"/>
              <a:t>6 I have some clothes to wash. Can you show me                      the washing machine?</a:t>
            </a:r>
          </a:p>
          <a:p>
            <a:endParaRPr lang="en-US" sz="3200" b="1" u="sng" dirty="0"/>
          </a:p>
        </p:txBody>
      </p:sp>
    </p:spTree>
    <p:extLst>
      <p:ext uri="{BB962C8B-B14F-4D97-AF65-F5344CB8AC3E}">
        <p14:creationId xmlns:p14="http://schemas.microsoft.com/office/powerpoint/2010/main" val="366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25 (2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Economy of Ukraine. Verb + to … (decide to … / forget to …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«Economy of Ukraine. Verb + to … (decide to … / forget to … etc.)»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6" y="113466"/>
            <a:ext cx="11114689" cy="67403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b="1" dirty="0"/>
              <a:t>Text 1</a:t>
            </a:r>
          </a:p>
          <a:p>
            <a:r>
              <a:rPr lang="en-US" dirty="0"/>
              <a:t>The economy of Ukraine is an emerging, lower-middle income, mixed economy located in Eastern Europe. It grew rapidly from 2000 until 2008 when the Great Recession began worldwide and reached Ukraine. The economy recovered in 2010 and continued improving until 2013. From 2014 to 2015, the Ukrainian economy suffered a severe downturn, with GDP in 2015 being slightly above half of its value in 2013. In 2016, the economy again started to grow. By 2018, the Ukrainian economy was growing rapidly, and reached almost 80% of its size in 2008. The depression during the 1990s included hyperinflation and a fall in economic output to less than half of the GDP of the preceding Ukrainian SSR. GDP growth was recorded for the first time in 2000, and continued for eight </a:t>
            </a:r>
            <a:r>
              <a:rPr lang="en-US" dirty="0" err="1"/>
              <a:t>years.This</a:t>
            </a:r>
            <a:r>
              <a:rPr lang="en-US" dirty="0"/>
              <a:t> growth was halted by the global financial crisis of 2008. The Ukrainian economy recovered and achieved positive GDP growth in the first quarter of 2010. In the early 2010s, Ukraine was noted as possessing many of the components of a 'major European economy': rich farmlands, a well-developed industrial base, highly trained </a:t>
            </a:r>
            <a:r>
              <a:rPr lang="en-US" dirty="0" err="1"/>
              <a:t>labour</a:t>
            </a:r>
            <a:r>
              <a:rPr lang="en-US" dirty="0"/>
              <a:t>, and a good education system. In October 2013, the Ukrainian economy lapsed into a recession. The previous summer, Ukrainian exports to Russia substantially declined due to stricter border and customs control by </a:t>
            </a:r>
            <a:r>
              <a:rPr lang="en-US" dirty="0" err="1"/>
              <a:t>Russia.The</a:t>
            </a:r>
            <a:r>
              <a:rPr lang="en-US" dirty="0"/>
              <a:t> early 2014 annexation of Crimea by Russia, and the War in Donbas that started in the spring of 2014 severely damaged Ukraine's economy and severely damaged two of Ukraine's most industrial regions. In 2013, Ukraine saw zero GDP growth. Ukraine's economy shrank by 6.8% in 2014, and this continued with a 12% decline in GDP in 2015.In April 2017, the World Bank stated that Ukraine's economic growth rate was 2.3% in 2016, ending the recession. Despite these improvements, Ukraine remains the poorest country in </a:t>
            </a:r>
            <a:r>
              <a:rPr lang="en-US" dirty="0" err="1"/>
              <a:t>Europe,which</a:t>
            </a:r>
            <a:r>
              <a:rPr lang="en-US" dirty="0"/>
              <a:t> some journalists have attributed to high corruption. In April 2020, the World Bank reported that economic growth was solid at 3.2 percent in 2019, led by a good agricultural harvest and sectors dependent on domestic consumption. Household consumption grew by 11.9 percent in 2019, supported by sizable remittance inflows and a resumption of consumer lending, while domestic trade and agriculture grew by 3.4 and 1.3 percent, </a:t>
            </a:r>
            <a:r>
              <a:rPr lang="en-US" dirty="0" err="1"/>
              <a:t>respectivelyIn</a:t>
            </a:r>
            <a:r>
              <a:rPr lang="en-US" dirty="0"/>
              <a:t> 2020 GDP fell by 4.4 percent due to the COVID-19 pandemic. Due to the 2022 Russian invasion of Ukraine, the country's economy could shrink up to 35%, according to the International Monetary Fund.</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6" y="113466"/>
            <a:ext cx="11114689" cy="532453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Text 2</a:t>
            </a:r>
          </a:p>
          <a:p>
            <a:r>
              <a:rPr lang="en-US" sz="2000" dirty="0"/>
              <a:t>Russia’s invasion of Ukraine is a tragedy that is having far-reaching human and economic impacts. To support the continuation of essential government services, the World Bank has mobilized more than $20.6 billion in emergency financing, including commitments and pledges, which includes grants, guarantees, and linked parallel financing from the US, UK, European countries, and Japan. As of February 24, 2023, more than $18.5 billion has been disbursed through World Bank projects and trust funds, as well as additional funds through parallel disbursements. In total, half of all the economic assistance committed to supporting Ukraine has been mobilized through the World Bank. This support has reached more than 12 million Ukrainians, and is helping to provide wages for hospital workers, government and school employees, pensions for the elderly, salaries for public servants, and social programs for the vulnerable. Keeping government capabilities and functions intact is critical to the success of recovery and reconstruction. Without adequate support to keep the government running and to provide minimal essential services, it will become much more expensive to rebuild and recover the economy and more people could fall into poverty. Recovery (emergency repairs) must run simultaneously with continued support for essential services, and this is a big part of our current focus. In addition to budget support, Ukraine needs urgent investment for pressing repairs – to energy infrastructure, roads, bridges, housing, schools, and clinics – to ensure that services can be delivered, and the population can have heat. </a:t>
            </a:r>
          </a:p>
        </p:txBody>
      </p:sp>
    </p:spTree>
    <p:extLst>
      <p:ext uri="{BB962C8B-B14F-4D97-AF65-F5344CB8AC3E}">
        <p14:creationId xmlns:p14="http://schemas.microsoft.com/office/powerpoint/2010/main" val="3248356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1111240"/>
            <a:ext cx="11003280" cy="397031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5) Complete the sentences. Use a suitable verb.</a:t>
            </a:r>
          </a:p>
          <a:p>
            <a:r>
              <a:rPr lang="en-US" sz="2800" dirty="0"/>
              <a:t>1 Don’t forget           to lock      the door when you go out.</a:t>
            </a:r>
          </a:p>
          <a:p>
            <a:r>
              <a:rPr lang="en-US" sz="2800" dirty="0"/>
              <a:t>2 There was a lot of traffic, but we managed                    to the airport in time.</a:t>
            </a:r>
          </a:p>
          <a:p>
            <a:r>
              <a:rPr lang="en-US" sz="2800" dirty="0"/>
              <a:t>3 We couldn’t afford                    in London. It’s too expensive.</a:t>
            </a:r>
          </a:p>
          <a:p>
            <a:r>
              <a:rPr lang="en-US" sz="2800" dirty="0"/>
              <a:t>4 I can’t play a musical instrument, but I’d like to learn                    the guitar.</a:t>
            </a:r>
          </a:p>
          <a:p>
            <a:r>
              <a:rPr lang="en-US" sz="2800" dirty="0"/>
              <a:t>5 I don’t want Mark to know what happened. I decided not                    him.</a:t>
            </a:r>
          </a:p>
          <a:p>
            <a:r>
              <a:rPr lang="en-US" sz="2800" dirty="0"/>
              <a:t>6 We were all afraid to speak. Nobody dared                    </a:t>
            </a:r>
            <a:r>
              <a:rPr lang="en-US" sz="2800" dirty="0" smtClean="0"/>
              <a:t>anything.</a:t>
            </a:r>
            <a:endParaRPr lang="en-US" sz="2800" dirty="0"/>
          </a:p>
        </p:txBody>
      </p:sp>
    </p:spTree>
    <p:extLst>
      <p:ext uri="{BB962C8B-B14F-4D97-AF65-F5344CB8AC3E}">
        <p14:creationId xmlns:p14="http://schemas.microsoft.com/office/powerpoint/2010/main" val="244213206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34</TotalTime>
  <Words>1655</Words>
  <Application>Microsoft Office PowerPoint</Application>
  <PresentationFormat>Произвольный</PresentationFormat>
  <Paragraphs>82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cp:revision>
  <dcterms:created xsi:type="dcterms:W3CDTF">2023-07-12T10:27:08Z</dcterms:created>
  <dcterms:modified xsi:type="dcterms:W3CDTF">2023-07-12T18:48:40Z</dcterms:modified>
</cp:coreProperties>
</file>