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70" r:id="rId9"/>
    <p:sldId id="271" r:id="rId10"/>
    <p:sldId id="263" r:id="rId11"/>
    <p:sldId id="264" r:id="rId12"/>
    <p:sldId id="265" r:id="rId13"/>
    <p:sldId id="268" r:id="rId14"/>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D674"/>
    <a:srgbClr val="9ADF81"/>
    <a:srgbClr val="ACC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1" d="100"/>
          <a:sy n="51" d="100"/>
        </p:scale>
        <p:origin x="826"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78249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589249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146622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4785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971771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783961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DAF3113-D596-4B49-8FAE-458878600028}" type="datetimeFigureOut">
              <a:rPr lang="uk-UA" smtClean="0"/>
              <a:t>12.07.2023</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3859139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DAF3113-D596-4B49-8FAE-458878600028}" type="datetimeFigureOut">
              <a:rPr lang="uk-UA" smtClean="0"/>
              <a:t>12.07.2023</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23420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AF3113-D596-4B49-8FAE-458878600028}" type="datetimeFigureOut">
              <a:rPr lang="uk-UA" smtClean="0"/>
              <a:t>12.07.2023</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241913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415380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DAF3113-D596-4B49-8FAE-458878600028}" type="datetimeFigureOut">
              <a:rPr lang="uk-UA" smtClean="0"/>
              <a:t>12.07.2023</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8B042CAB-24DE-43C6-A9C5-D5130FDE2093}" type="slidenum">
              <a:rPr lang="uk-UA" smtClean="0"/>
              <a:t>‹#›</a:t>
            </a:fld>
            <a:endParaRPr lang="uk-UA"/>
          </a:p>
        </p:txBody>
      </p:sp>
    </p:spTree>
    <p:extLst>
      <p:ext uri="{BB962C8B-B14F-4D97-AF65-F5344CB8AC3E}">
        <p14:creationId xmlns:p14="http://schemas.microsoft.com/office/powerpoint/2010/main" val="166328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ADF81"/>
            </a:gs>
            <a:gs pos="47000">
              <a:srgbClr val="AAD674"/>
            </a:gs>
            <a:gs pos="22000">
              <a:srgbClr val="AAD674"/>
            </a:gs>
            <a:gs pos="74000">
              <a:srgbClr val="AAD674"/>
            </a:gs>
            <a:gs pos="81000">
              <a:srgbClr val="9ADF81"/>
            </a:gs>
            <a:gs pos="100000">
              <a:srgbClr val="9ADF81"/>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F3113-D596-4B49-8FAE-458878600028}" type="datetimeFigureOut">
              <a:rPr lang="uk-UA" smtClean="0"/>
              <a:t>12.07.2023</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042CAB-24DE-43C6-A9C5-D5130FDE2093}" type="slidenum">
              <a:rPr lang="uk-UA" smtClean="0"/>
              <a:t>‹#›</a:t>
            </a:fld>
            <a:endParaRPr lang="uk-UA"/>
          </a:p>
        </p:txBody>
      </p:sp>
    </p:spTree>
    <p:extLst>
      <p:ext uri="{BB962C8B-B14F-4D97-AF65-F5344CB8AC3E}">
        <p14:creationId xmlns:p14="http://schemas.microsoft.com/office/powerpoint/2010/main" val="297968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120" y="447378"/>
            <a:ext cx="11811000"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sz="4000" dirty="0" err="1" smtClean="0"/>
              <a:t>Презентац</a:t>
            </a:r>
            <a:r>
              <a:rPr lang="uk-UA" sz="4000" dirty="0" err="1" smtClean="0"/>
              <a:t>ія</a:t>
            </a:r>
            <a:r>
              <a:rPr lang="uk-UA" sz="4000" dirty="0" smtClean="0"/>
              <a:t> </a:t>
            </a:r>
            <a:r>
              <a:rPr lang="ru-RU" sz="4000" dirty="0" err="1" smtClean="0"/>
              <a:t>практичних</a:t>
            </a:r>
            <a:r>
              <a:rPr lang="ru-RU" sz="4000" dirty="0" smtClean="0"/>
              <a:t> занять з </a:t>
            </a:r>
            <a:r>
              <a:rPr lang="ru-RU" sz="4000" dirty="0" err="1" smtClean="0"/>
              <a:t>дисципліни«Іноземна</a:t>
            </a:r>
            <a:r>
              <a:rPr lang="ru-RU" sz="4000" dirty="0" smtClean="0"/>
              <a:t> </a:t>
            </a:r>
            <a:r>
              <a:rPr lang="ru-RU" sz="4000" dirty="0" err="1" smtClean="0"/>
              <a:t>мова</a:t>
            </a:r>
            <a:r>
              <a:rPr lang="ru-RU" sz="4000" dirty="0" smtClean="0"/>
              <a:t>»</a:t>
            </a:r>
          </a:p>
          <a:p>
            <a:pPr algn="ctr"/>
            <a:r>
              <a:rPr lang="ru-RU" sz="4000" dirty="0" smtClean="0"/>
              <a:t> з </a:t>
            </a:r>
            <a:r>
              <a:rPr lang="ru-RU" sz="4000" dirty="0" err="1" smtClean="0"/>
              <a:t>галузі</a:t>
            </a:r>
            <a:r>
              <a:rPr lang="ru-RU" sz="4000" dirty="0" smtClean="0"/>
              <a:t> </a:t>
            </a:r>
            <a:r>
              <a:rPr lang="ru-RU" sz="4000" dirty="0" err="1" smtClean="0"/>
              <a:t>знань</a:t>
            </a:r>
            <a:r>
              <a:rPr lang="ru-RU" sz="4000" dirty="0" smtClean="0"/>
              <a:t> 08 «Право»</a:t>
            </a:r>
          </a:p>
          <a:p>
            <a:pPr algn="ctr"/>
            <a:r>
              <a:rPr lang="ru-RU" sz="4000" dirty="0" err="1" smtClean="0"/>
              <a:t>спеціальності</a:t>
            </a:r>
            <a:r>
              <a:rPr lang="ru-RU" sz="4000" dirty="0" smtClean="0"/>
              <a:t> : 081 Право.</a:t>
            </a:r>
          </a:p>
          <a:p>
            <a:pPr algn="ctr"/>
            <a:r>
              <a:rPr lang="ru-RU" sz="4000" dirty="0" smtClean="0"/>
              <a:t>    </a:t>
            </a:r>
          </a:p>
          <a:p>
            <a:pPr algn="ctr"/>
            <a:r>
              <a:rPr lang="ru-RU" sz="4000" dirty="0" smtClean="0"/>
              <a:t>Семестр 1,2 (56 годин)</a:t>
            </a:r>
          </a:p>
          <a:p>
            <a:pPr algn="ctr"/>
            <a:endParaRPr lang="ru-RU" sz="4000" dirty="0" smtClean="0"/>
          </a:p>
          <a:p>
            <a:pPr algn="ctr"/>
            <a:endParaRPr lang="ru-RU" sz="4000" dirty="0" smtClean="0"/>
          </a:p>
          <a:p>
            <a:pPr algn="ctr"/>
            <a:r>
              <a:rPr lang="ru-RU" sz="4000" dirty="0" err="1" smtClean="0"/>
              <a:t>Атестація</a:t>
            </a:r>
            <a:r>
              <a:rPr lang="ru-RU" sz="4000" dirty="0" smtClean="0"/>
              <a:t> 1 (14 год.)</a:t>
            </a:r>
            <a:endParaRPr lang="ru-RU" sz="4000" dirty="0"/>
          </a:p>
        </p:txBody>
      </p:sp>
    </p:spTree>
    <p:extLst>
      <p:ext uri="{BB962C8B-B14F-4D97-AF65-F5344CB8AC3E}">
        <p14:creationId xmlns:p14="http://schemas.microsoft.com/office/powerpoint/2010/main" val="752904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49390" y="164051"/>
            <a:ext cx="11003280" cy="6370975"/>
          </a:xfrm>
          <a:prstGeom prst="rect">
            <a:avLst/>
          </a:prstGeom>
          <a:ln/>
        </p:spPr>
        <p:style>
          <a:lnRef idx="1">
            <a:schemeClr val="accent6"/>
          </a:lnRef>
          <a:fillRef idx="2">
            <a:schemeClr val="accent6"/>
          </a:fillRef>
          <a:effectRef idx="1">
            <a:schemeClr val="accent6"/>
          </a:effectRef>
          <a:fontRef idx="minor">
            <a:schemeClr val="dk1"/>
          </a:fontRef>
        </p:style>
        <p:txBody>
          <a:bodyPr wrap="square">
            <a:spAutoFit/>
          </a:bodyPr>
          <a:lstStyle/>
          <a:p>
            <a:r>
              <a:rPr lang="en-US" sz="2400" b="1" dirty="0"/>
              <a:t>5) Complete these sentences. Use the following verbs in the passive</a:t>
            </a:r>
            <a:r>
              <a:rPr lang="en-US" sz="2400" b="1" dirty="0" smtClean="0"/>
              <a:t>:</a:t>
            </a:r>
            <a:endParaRPr lang="uk-UA" sz="2400" b="1" dirty="0" smtClean="0"/>
          </a:p>
          <a:p>
            <a:endParaRPr lang="uk-UA" sz="2400" b="1" dirty="0" smtClean="0"/>
          </a:p>
          <a:p>
            <a:r>
              <a:rPr lang="en-US" sz="2400" b="1" dirty="0" smtClean="0"/>
              <a:t>Sometimes </a:t>
            </a:r>
            <a:r>
              <a:rPr lang="en-US" sz="2400" b="1" dirty="0"/>
              <a:t>you need have (might have, would have etc.).</a:t>
            </a:r>
          </a:p>
          <a:p>
            <a:r>
              <a:rPr lang="en-US" sz="2400" dirty="0"/>
              <a:t>1 The situation is serious. Something must </a:t>
            </a:r>
            <a:r>
              <a:rPr lang="en-US" sz="2400" u="sng" dirty="0"/>
              <a:t>be done </a:t>
            </a:r>
            <a:r>
              <a:rPr lang="en-US" sz="2400" dirty="0"/>
              <a:t>before it’s too late.</a:t>
            </a:r>
          </a:p>
          <a:p>
            <a:r>
              <a:rPr lang="en-US" sz="2400" dirty="0"/>
              <a:t>2 I haven’t received the letter yet. It might have been </a:t>
            </a:r>
            <a:r>
              <a:rPr lang="en-US" sz="2400" dirty="0" smtClean="0"/>
              <a:t>sent</a:t>
            </a:r>
            <a:r>
              <a:rPr lang="uk-UA" sz="2400" dirty="0" smtClean="0"/>
              <a:t>_________</a:t>
            </a:r>
            <a:r>
              <a:rPr lang="en-US" sz="2400" dirty="0" smtClean="0"/>
              <a:t>to </a:t>
            </a:r>
            <a:r>
              <a:rPr lang="en-US" sz="2400" dirty="0"/>
              <a:t>the wrong address.</a:t>
            </a:r>
          </a:p>
          <a:p>
            <a:r>
              <a:rPr lang="en-US" sz="2400" dirty="0"/>
              <a:t>3 A decision will </a:t>
            </a:r>
            <a:r>
              <a:rPr lang="en-US" sz="2400" dirty="0" smtClean="0"/>
              <a:t>not</a:t>
            </a:r>
            <a:r>
              <a:rPr lang="uk-UA" sz="2400" dirty="0" smtClean="0"/>
              <a:t>__________</a:t>
            </a:r>
            <a:r>
              <a:rPr lang="en-US" sz="2400" dirty="0" smtClean="0"/>
              <a:t>until </a:t>
            </a:r>
            <a:r>
              <a:rPr lang="en-US" sz="2400" dirty="0"/>
              <a:t>the next meeting.</a:t>
            </a:r>
          </a:p>
          <a:p>
            <a:r>
              <a:rPr lang="en-US" sz="2400" dirty="0"/>
              <a:t>4 These documents are important. They should </a:t>
            </a:r>
            <a:r>
              <a:rPr lang="en-US" sz="2400" dirty="0" smtClean="0"/>
              <a:t>always</a:t>
            </a:r>
            <a:r>
              <a:rPr lang="uk-UA" sz="2400" dirty="0" smtClean="0"/>
              <a:t>_________</a:t>
            </a:r>
            <a:r>
              <a:rPr lang="en-US" sz="2400" dirty="0" smtClean="0"/>
              <a:t>in </a:t>
            </a:r>
            <a:r>
              <a:rPr lang="en-US" sz="2400" dirty="0"/>
              <a:t>a safe place.</a:t>
            </a:r>
          </a:p>
          <a:p>
            <a:r>
              <a:rPr lang="en-US" sz="2400" dirty="0"/>
              <a:t>5 This road is in bad condition. It </a:t>
            </a:r>
            <a:r>
              <a:rPr lang="en-US" sz="2400" dirty="0" smtClean="0"/>
              <a:t>should</a:t>
            </a:r>
            <a:r>
              <a:rPr lang="uk-UA" sz="2400" dirty="0" smtClean="0"/>
              <a:t>_________</a:t>
            </a:r>
            <a:r>
              <a:rPr lang="en-US" sz="2400" dirty="0" smtClean="0"/>
              <a:t>a </a:t>
            </a:r>
            <a:r>
              <a:rPr lang="en-US" sz="2400" dirty="0"/>
              <a:t>long time ago.</a:t>
            </a:r>
          </a:p>
          <a:p>
            <a:r>
              <a:rPr lang="en-US" sz="2400" dirty="0"/>
              <a:t>6 The injured man couldn’t walk and had </a:t>
            </a:r>
            <a:r>
              <a:rPr lang="en-US" sz="2400" dirty="0" smtClean="0"/>
              <a:t>to</a:t>
            </a:r>
            <a:r>
              <a:rPr lang="uk-UA" sz="2400" dirty="0" smtClean="0"/>
              <a:t>_________</a:t>
            </a:r>
            <a:r>
              <a:rPr lang="en-US" sz="2400" dirty="0" smtClean="0"/>
              <a:t>.</a:t>
            </a:r>
            <a:endParaRPr lang="en-US" sz="2400" dirty="0"/>
          </a:p>
          <a:p>
            <a:r>
              <a:rPr lang="en-US" sz="2400" dirty="0"/>
              <a:t>7 If you hadn’t shouted at the policeman, you </a:t>
            </a:r>
            <a:r>
              <a:rPr lang="en-US" sz="2400" dirty="0" smtClean="0"/>
              <a:t>wouldn’t</a:t>
            </a:r>
            <a:r>
              <a:rPr lang="uk-UA" sz="2400" dirty="0" smtClean="0"/>
              <a:t>________</a:t>
            </a:r>
            <a:r>
              <a:rPr lang="en-US" sz="2400" dirty="0" smtClean="0"/>
              <a:t>.</a:t>
            </a:r>
            <a:endParaRPr lang="en-US" sz="2400" dirty="0"/>
          </a:p>
          <a:p>
            <a:r>
              <a:rPr lang="en-US" sz="2400" dirty="0"/>
              <a:t>8 I’m not sure what time I’ll arrive tomorrow. I </a:t>
            </a:r>
            <a:r>
              <a:rPr lang="en-US" sz="2400" dirty="0" smtClean="0"/>
              <a:t>may</a:t>
            </a:r>
            <a:r>
              <a:rPr lang="uk-UA" sz="2400" dirty="0" smtClean="0"/>
              <a:t>__________</a:t>
            </a:r>
            <a:r>
              <a:rPr lang="en-US" sz="2400" dirty="0" smtClean="0"/>
              <a:t>.</a:t>
            </a:r>
            <a:endParaRPr lang="en-US" sz="2400" dirty="0"/>
          </a:p>
          <a:p>
            <a:r>
              <a:rPr lang="en-US" sz="2400" dirty="0"/>
              <a:t>9 It’s not certain how the fire started. It </a:t>
            </a:r>
            <a:r>
              <a:rPr lang="en-US" sz="2400" dirty="0" smtClean="0"/>
              <a:t>might</a:t>
            </a:r>
            <a:r>
              <a:rPr lang="uk-UA" sz="2400" dirty="0" smtClean="0"/>
              <a:t>_______</a:t>
            </a:r>
            <a:r>
              <a:rPr lang="en-US" sz="2400" dirty="0" smtClean="0"/>
              <a:t>by </a:t>
            </a:r>
            <a:r>
              <a:rPr lang="en-US" sz="2400" dirty="0"/>
              <a:t>an electrical fault.</a:t>
            </a:r>
          </a:p>
          <a:p>
            <a:r>
              <a:rPr lang="en-US" sz="2400" dirty="0"/>
              <a:t>10 A new school is being built. The old one is going </a:t>
            </a:r>
            <a:r>
              <a:rPr lang="en-US" sz="2400" dirty="0" smtClean="0"/>
              <a:t>to</a:t>
            </a:r>
            <a:r>
              <a:rPr lang="uk-UA" sz="2400" dirty="0" smtClean="0"/>
              <a:t>______</a:t>
            </a:r>
            <a:r>
              <a:rPr lang="en-US" sz="2400" dirty="0" smtClean="0"/>
              <a:t>down</a:t>
            </a:r>
            <a:r>
              <a:rPr lang="en-US" sz="2400" dirty="0"/>
              <a:t>.</a:t>
            </a:r>
          </a:p>
          <a:p>
            <a:r>
              <a:rPr lang="en-US" sz="2400" dirty="0"/>
              <a:t>11 The election is next Sunday. The full results </a:t>
            </a:r>
            <a:r>
              <a:rPr lang="en-US" sz="2400" dirty="0" smtClean="0"/>
              <a:t>will</a:t>
            </a:r>
            <a:r>
              <a:rPr lang="uk-UA" sz="2400" dirty="0" smtClean="0"/>
              <a:t>________</a:t>
            </a:r>
            <a:r>
              <a:rPr lang="en-US" sz="2400" dirty="0" smtClean="0"/>
              <a:t>on </a:t>
            </a:r>
            <a:r>
              <a:rPr lang="en-US" sz="2400" dirty="0"/>
              <a:t>Tuesday.</a:t>
            </a:r>
          </a:p>
          <a:p>
            <a:r>
              <a:rPr lang="en-US" sz="2400" dirty="0"/>
              <a:t>12 Last week they weren’t speaking to one another. Now they’re happy again. The problem seems </a:t>
            </a:r>
            <a:r>
              <a:rPr lang="en-US" sz="2400" dirty="0" smtClean="0"/>
              <a:t>to</a:t>
            </a:r>
            <a:r>
              <a:rPr lang="uk-UA" sz="2400" dirty="0" smtClean="0"/>
              <a:t>___________</a:t>
            </a:r>
            <a:r>
              <a:rPr lang="en-US" sz="2400" b="1" dirty="0" smtClean="0"/>
              <a:t>.</a:t>
            </a:r>
            <a:endParaRPr lang="en-US" sz="2400" b="1" dirty="0"/>
          </a:p>
        </p:txBody>
      </p:sp>
      <p:pic>
        <p:nvPicPr>
          <p:cNvPr id="2" name="Рисунок 1"/>
          <p:cNvPicPr>
            <a:picLocks noChangeAspect="1"/>
          </p:cNvPicPr>
          <p:nvPr/>
        </p:nvPicPr>
        <p:blipFill>
          <a:blip r:embed="rId2"/>
          <a:stretch>
            <a:fillRect/>
          </a:stretch>
        </p:blipFill>
        <p:spPr>
          <a:xfrm>
            <a:off x="1205503" y="569627"/>
            <a:ext cx="9691053" cy="474387"/>
          </a:xfrm>
          <a:prstGeom prst="rect">
            <a:avLst/>
          </a:prstGeom>
        </p:spPr>
      </p:pic>
    </p:spTree>
    <p:extLst>
      <p:ext uri="{BB962C8B-B14F-4D97-AF65-F5344CB8AC3E}">
        <p14:creationId xmlns:p14="http://schemas.microsoft.com/office/powerpoint/2010/main" val="24421320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39658" y="0"/>
            <a:ext cx="11628120" cy="680186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b="1" dirty="0"/>
              <a:t>6) Make sentences from the words in brackets. Sometimes the verb is active, sometimes passive.</a:t>
            </a:r>
          </a:p>
          <a:p>
            <a:r>
              <a:rPr lang="en-US" sz="2400" dirty="0"/>
              <a:t>1 There’s somebody behind us. (We / follow) We’re being followed. </a:t>
            </a:r>
          </a:p>
          <a:p>
            <a:r>
              <a:rPr lang="en-US" sz="2400" dirty="0"/>
              <a:t>2 This door is a different </a:t>
            </a:r>
            <a:r>
              <a:rPr lang="en-US" sz="2400" dirty="0" err="1"/>
              <a:t>colour</a:t>
            </a:r>
            <a:r>
              <a:rPr lang="en-US" sz="2400" dirty="0"/>
              <a:t>, isn’t it? (you / paint?) Have you painted it? </a:t>
            </a:r>
          </a:p>
          <a:p>
            <a:r>
              <a:rPr lang="en-US" sz="2400" dirty="0"/>
              <a:t>3 My bike has disappeared. (It / steal!) It </a:t>
            </a:r>
            <a:r>
              <a:rPr lang="en-US" sz="2400" dirty="0" smtClean="0"/>
              <a:t>______</a:t>
            </a:r>
            <a:endParaRPr lang="en-US" sz="2400" dirty="0"/>
          </a:p>
          <a:p>
            <a:r>
              <a:rPr lang="en-US" sz="2400" dirty="0"/>
              <a:t>4 My umbrella has disappeared. (Somebody / take) Somebody </a:t>
            </a:r>
            <a:r>
              <a:rPr lang="en-US" sz="2400" dirty="0" smtClean="0"/>
              <a:t>____</a:t>
            </a:r>
            <a:r>
              <a:rPr lang="en-US" sz="2400" dirty="0"/>
              <a:t>	 </a:t>
            </a:r>
          </a:p>
          <a:p>
            <a:r>
              <a:rPr lang="en-US" sz="2400" dirty="0"/>
              <a:t>5 A </a:t>
            </a:r>
            <a:r>
              <a:rPr lang="en-US" sz="2400" dirty="0" err="1"/>
              <a:t>neighbour</a:t>
            </a:r>
            <a:r>
              <a:rPr lang="en-US" sz="2400" dirty="0"/>
              <a:t> of mine disappeared six months ago.</a:t>
            </a:r>
          </a:p>
          <a:p>
            <a:r>
              <a:rPr lang="en-US" sz="2400" dirty="0"/>
              <a:t>(He / not / see / since then) He </a:t>
            </a:r>
            <a:r>
              <a:rPr lang="en-US" sz="2400" dirty="0" smtClean="0"/>
              <a:t>_____</a:t>
            </a:r>
            <a:r>
              <a:rPr lang="en-US" sz="2400" dirty="0"/>
              <a:t>	</a:t>
            </a:r>
          </a:p>
          <a:p>
            <a:r>
              <a:rPr lang="en-US" sz="2400" dirty="0"/>
              <a:t>6 I wonder how Jessica is these days.</a:t>
            </a:r>
          </a:p>
          <a:p>
            <a:r>
              <a:rPr lang="en-US" sz="2400" dirty="0"/>
              <a:t>(I / not / see / for ages) I </a:t>
            </a:r>
            <a:r>
              <a:rPr lang="en-US" sz="2400" dirty="0" smtClean="0"/>
              <a:t>____</a:t>
            </a:r>
            <a:endParaRPr lang="en-US" sz="2400" dirty="0"/>
          </a:p>
          <a:p>
            <a:r>
              <a:rPr lang="en-US" sz="2400" dirty="0"/>
              <a:t>7 A friend of mine was stung by a bee recently.</a:t>
            </a:r>
          </a:p>
          <a:p>
            <a:r>
              <a:rPr lang="en-US" sz="2400" dirty="0"/>
              <a:t>(you / ever / sting / bee</a:t>
            </a:r>
            <a:r>
              <a:rPr lang="en-US" sz="2400" dirty="0" smtClean="0"/>
              <a:t>?)________you ________</a:t>
            </a:r>
            <a:endParaRPr lang="en-US" sz="2400" dirty="0"/>
          </a:p>
          <a:p>
            <a:r>
              <a:rPr lang="en-US" sz="2400" dirty="0"/>
              <a:t>8 The bridge was damaged recently.</a:t>
            </a:r>
          </a:p>
          <a:p>
            <a:r>
              <a:rPr lang="en-US" sz="2400" dirty="0"/>
              <a:t>(It / repair / at the moment) </a:t>
            </a:r>
            <a:r>
              <a:rPr lang="en-US" sz="2400" dirty="0" smtClean="0"/>
              <a:t>It _______</a:t>
            </a:r>
            <a:endParaRPr lang="en-US" sz="2400" dirty="0"/>
          </a:p>
          <a:p>
            <a:r>
              <a:rPr lang="en-US" sz="2400" dirty="0"/>
              <a:t>9 Tom’s car was stolen recently.</a:t>
            </a:r>
          </a:p>
          <a:p>
            <a:r>
              <a:rPr lang="en-US" sz="2400" dirty="0"/>
              <a:t>(It / not / find / yet)  </a:t>
            </a:r>
            <a:r>
              <a:rPr lang="en-US" sz="2400" dirty="0" smtClean="0"/>
              <a:t>______</a:t>
            </a:r>
            <a:endParaRPr lang="en-US" sz="2400" dirty="0"/>
          </a:p>
          <a:p>
            <a:r>
              <a:rPr lang="en-US" sz="2400" dirty="0"/>
              <a:t>10 I went into the room and saw that the table and chairs were not in the same place.</a:t>
            </a:r>
          </a:p>
          <a:p>
            <a:r>
              <a:rPr lang="en-US" sz="2400" dirty="0"/>
              <a:t>(The furniture / move) The </a:t>
            </a:r>
            <a:r>
              <a:rPr lang="en-US" sz="2400" b="1" dirty="0" smtClean="0"/>
              <a:t>______</a:t>
            </a:r>
            <a:r>
              <a:rPr lang="en-US" sz="2800" b="1" dirty="0"/>
              <a:t>						</a:t>
            </a:r>
            <a:endParaRPr lang="en-US" sz="2800" b="1" dirty="0"/>
          </a:p>
        </p:txBody>
      </p:sp>
    </p:spTree>
    <p:extLst>
      <p:ext uri="{BB962C8B-B14F-4D97-AF65-F5344CB8AC3E}">
        <p14:creationId xmlns:p14="http://schemas.microsoft.com/office/powerpoint/2010/main" val="2338566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98923" y="342491"/>
            <a:ext cx="11829393"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b="1" dirty="0"/>
              <a:t>7) Instead of using ‘somebody’, ‘they’ etc., write a passive sentence.</a:t>
            </a:r>
          </a:p>
          <a:p>
            <a:r>
              <a:rPr lang="en-US" sz="2400" dirty="0"/>
              <a:t>1 Somebody has cleaned the room. The room has been cleaned .</a:t>
            </a:r>
          </a:p>
          <a:p>
            <a:r>
              <a:rPr lang="en-US" sz="2400" dirty="0"/>
              <a:t>2 They are building a new road around the city.</a:t>
            </a:r>
          </a:p>
          <a:p>
            <a:r>
              <a:rPr lang="en-US" sz="2400" dirty="0"/>
              <a:t>A………………………………………………………………………………………..around the city.</a:t>
            </a:r>
          </a:p>
          <a:p>
            <a:r>
              <a:rPr lang="en-US" sz="2400" dirty="0"/>
              <a:t>3 They have built two new hotels near the airport.</a:t>
            </a:r>
          </a:p>
          <a:p>
            <a:r>
              <a:rPr lang="en-US" sz="2400" dirty="0"/>
              <a:t>Two…………………………………………………………………………………….near the airport.</a:t>
            </a:r>
          </a:p>
          <a:p>
            <a:r>
              <a:rPr lang="en-US" sz="2400" dirty="0"/>
              <a:t>4 When I last visited, they were building some new houses here.</a:t>
            </a:r>
          </a:p>
          <a:p>
            <a:r>
              <a:rPr lang="en-US" sz="2400" dirty="0"/>
              <a:t>When I last visited, some…………………………………………………………………………………….</a:t>
            </a:r>
          </a:p>
          <a:p>
            <a:r>
              <a:rPr lang="en-US" sz="2400" dirty="0"/>
              <a:t>5 The meeting is now on 15 April. They have changed the date.</a:t>
            </a:r>
          </a:p>
          <a:p>
            <a:r>
              <a:rPr lang="en-US" sz="2400" dirty="0"/>
              <a:t>The date of…………………………………………………………………………………………………...</a:t>
            </a:r>
          </a:p>
          <a:p>
            <a:r>
              <a:rPr lang="en-US" sz="2400" dirty="0"/>
              <a:t>6 I didn’t know that somebody was recording our conversation.</a:t>
            </a:r>
          </a:p>
          <a:p>
            <a:r>
              <a:rPr lang="en-US" sz="2400" dirty="0"/>
              <a:t>I didn’t know that our………………………………………………………………………………………..</a:t>
            </a:r>
          </a:p>
          <a:p>
            <a:r>
              <a:rPr lang="en-US" sz="2400" dirty="0"/>
              <a:t>7 Is anyone doing anything about the problem?</a:t>
            </a:r>
          </a:p>
          <a:p>
            <a:r>
              <a:rPr lang="en-US" sz="2400" dirty="0"/>
              <a:t>...................... anything	the………………………………………… ……………………………...problem?</a:t>
            </a:r>
          </a:p>
          <a:p>
            <a:r>
              <a:rPr lang="en-US" sz="2400" dirty="0"/>
              <a:t>8 The windows were very dirty. Nobody had cleaned them for ages.</a:t>
            </a:r>
          </a:p>
          <a:p>
            <a:r>
              <a:rPr lang="en-US" sz="2400" dirty="0"/>
              <a:t>The windows were very dirty. They………………………………………………………………………...</a:t>
            </a:r>
            <a:endParaRPr lang="en-US" sz="2400" dirty="0"/>
          </a:p>
        </p:txBody>
      </p:sp>
    </p:spTree>
    <p:extLst>
      <p:ext uri="{BB962C8B-B14F-4D97-AF65-F5344CB8AC3E}">
        <p14:creationId xmlns:p14="http://schemas.microsoft.com/office/powerpoint/2010/main" val="21364616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446020" y="529332"/>
            <a:ext cx="7185660" cy="5703035"/>
          </a:xfrm>
          <a:prstGeom prst="rect">
            <a:avLst/>
          </a:prstGeom>
        </p:spPr>
      </p:pic>
    </p:spTree>
    <p:extLst>
      <p:ext uri="{BB962C8B-B14F-4D97-AF65-F5344CB8AC3E}">
        <p14:creationId xmlns:p14="http://schemas.microsoft.com/office/powerpoint/2010/main" val="276607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647437"/>
            <a:ext cx="12192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3600" dirty="0" err="1" smtClean="0">
                <a:solidFill>
                  <a:srgbClr val="FF0000"/>
                </a:solidFill>
              </a:rPr>
              <a:t>Практичне</a:t>
            </a:r>
            <a:r>
              <a:rPr lang="en-US" sz="3600" dirty="0" smtClean="0">
                <a:solidFill>
                  <a:srgbClr val="FF0000"/>
                </a:solidFill>
              </a:rPr>
              <a:t> </a:t>
            </a:r>
            <a:r>
              <a:rPr lang="en-US" sz="3600" dirty="0" err="1" smtClean="0">
                <a:solidFill>
                  <a:srgbClr val="FF0000"/>
                </a:solidFill>
              </a:rPr>
              <a:t>заняття</a:t>
            </a:r>
            <a:r>
              <a:rPr lang="en-US" sz="3600" dirty="0" smtClean="0">
                <a:solidFill>
                  <a:srgbClr val="FF0000"/>
                </a:solidFill>
              </a:rPr>
              <a:t> </a:t>
            </a:r>
            <a:r>
              <a:rPr lang="uk-UA" sz="3600" dirty="0" smtClean="0">
                <a:solidFill>
                  <a:srgbClr val="FF0000"/>
                </a:solidFill>
              </a:rPr>
              <a:t>2 </a:t>
            </a:r>
            <a:r>
              <a:rPr lang="en-US" sz="3600" dirty="0" smtClean="0">
                <a:solidFill>
                  <a:srgbClr val="FF0000"/>
                </a:solidFill>
              </a:rPr>
              <a:t>(2 </a:t>
            </a:r>
            <a:r>
              <a:rPr lang="en-US" sz="3600" dirty="0" err="1" smtClean="0">
                <a:solidFill>
                  <a:srgbClr val="FF0000"/>
                </a:solidFill>
              </a:rPr>
              <a:t>год</a:t>
            </a:r>
            <a:r>
              <a:rPr lang="en-US" sz="3600" dirty="0" smtClean="0">
                <a:solidFill>
                  <a:srgbClr val="FF0000"/>
                </a:solidFill>
              </a:rPr>
              <a:t>.)</a:t>
            </a:r>
          </a:p>
        </p:txBody>
      </p:sp>
      <p:sp>
        <p:nvSpPr>
          <p:cNvPr id="5" name="Прямоугольник 4"/>
          <p:cNvSpPr/>
          <p:nvPr/>
        </p:nvSpPr>
        <p:spPr>
          <a:xfrm>
            <a:off x="176048" y="3203818"/>
            <a:ext cx="11839903" cy="132343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a:t>Topic «7 The American character Passive 2 (be done / been done / being done)» Grammar revision</a:t>
            </a:r>
            <a:endParaRPr lang="en-US" sz="4000" dirty="0"/>
          </a:p>
        </p:txBody>
      </p:sp>
    </p:spTree>
    <p:extLst>
      <p:ext uri="{BB962C8B-B14F-4D97-AF65-F5344CB8AC3E}">
        <p14:creationId xmlns:p14="http://schemas.microsoft.com/office/powerpoint/2010/main" val="189278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6841" y="815425"/>
            <a:ext cx="11508827" cy="452431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3200" dirty="0"/>
              <a:t>Objectives: 	</a:t>
            </a:r>
          </a:p>
          <a:p>
            <a:r>
              <a:rPr lang="en-US" sz="3200" dirty="0"/>
              <a:t>-	to learn new vocabulary;</a:t>
            </a:r>
          </a:p>
          <a:p>
            <a:r>
              <a:rPr lang="en-US" sz="3200" dirty="0"/>
              <a:t>     -   to practice grammar structures;</a:t>
            </a:r>
          </a:p>
          <a:p>
            <a:r>
              <a:rPr lang="en-US" sz="3200" dirty="0"/>
              <a:t>-	to enable </a:t>
            </a:r>
            <a:r>
              <a:rPr lang="en-US" sz="3200" dirty="0" err="1"/>
              <a:t>st’s</a:t>
            </a:r>
            <a:r>
              <a:rPr lang="en-US" sz="3200" dirty="0"/>
              <a:t> to talk and write on the topic;</a:t>
            </a:r>
          </a:p>
          <a:p>
            <a:r>
              <a:rPr lang="en-US" sz="3200" dirty="0"/>
              <a:t>-	to </a:t>
            </a:r>
            <a:r>
              <a:rPr lang="en-US" sz="3200" dirty="0" err="1"/>
              <a:t>instil</a:t>
            </a:r>
            <a:r>
              <a:rPr lang="en-US" sz="3200" dirty="0"/>
              <a:t> the idea that learning languages is necessary and essential;</a:t>
            </a:r>
          </a:p>
          <a:p>
            <a:r>
              <a:rPr lang="en-US" sz="3200" dirty="0"/>
              <a:t>-	to encourage </a:t>
            </a:r>
            <a:r>
              <a:rPr lang="en-US" sz="3200" dirty="0" err="1"/>
              <a:t>st’s</a:t>
            </a:r>
            <a:r>
              <a:rPr lang="en-US" sz="3200" dirty="0"/>
              <a:t> to go on learning English at the next level;</a:t>
            </a:r>
          </a:p>
          <a:p>
            <a:r>
              <a:rPr lang="en-US" sz="3200" dirty="0"/>
              <a:t>-	to lay the foundations for future study in terms to basic structures, lexis, language functions and basic study</a:t>
            </a:r>
          </a:p>
        </p:txBody>
      </p:sp>
    </p:spTree>
    <p:extLst>
      <p:ext uri="{BB962C8B-B14F-4D97-AF65-F5344CB8AC3E}">
        <p14:creationId xmlns:p14="http://schemas.microsoft.com/office/powerpoint/2010/main" val="28558362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655" y="693683"/>
            <a:ext cx="11824138" cy="526297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Plan:</a:t>
            </a:r>
          </a:p>
          <a:p>
            <a:r>
              <a:rPr lang="en-US" sz="2400" dirty="0"/>
              <a:t>1.Vocabulary activity.</a:t>
            </a:r>
          </a:p>
          <a:p>
            <a:r>
              <a:rPr lang="en-US" sz="2400" dirty="0"/>
              <a:t>2.Discussing of the topic «7 The American character Passive 2 (be done / been done / being done)» Grammar revision</a:t>
            </a:r>
          </a:p>
          <a:p>
            <a:r>
              <a:rPr lang="en-US" sz="2400" dirty="0"/>
              <a:t>3.Listening, reading, writing, speaking.</a:t>
            </a:r>
          </a:p>
          <a:p>
            <a:r>
              <a:rPr lang="en-US" sz="2400" dirty="0"/>
              <a:t>4.Grammar activity.</a:t>
            </a:r>
          </a:p>
          <a:p>
            <a:r>
              <a:rPr lang="en-US" sz="2400" dirty="0"/>
              <a:t>5.Communicative activities :</a:t>
            </a:r>
          </a:p>
          <a:p>
            <a:r>
              <a:rPr lang="en-US" sz="2400" dirty="0"/>
              <a:t>    Task 1. Give the English equivalents the following words and word combinations.</a:t>
            </a:r>
          </a:p>
          <a:p>
            <a:r>
              <a:rPr lang="en-US" sz="2400" dirty="0"/>
              <a:t>     Task 2. Answer the questions to the text.</a:t>
            </a:r>
          </a:p>
          <a:p>
            <a:r>
              <a:rPr lang="en-US" sz="2400" dirty="0"/>
              <a:t>     Task 3. Fill in the blanks with the necessary words from the active vocabulary. </a:t>
            </a:r>
          </a:p>
          <a:p>
            <a:r>
              <a:rPr lang="en-US" sz="2400" dirty="0"/>
              <a:t>     Task 4. Complete the following sentences.</a:t>
            </a:r>
          </a:p>
          <a:p>
            <a:r>
              <a:rPr lang="en-US" sz="2400" dirty="0"/>
              <a:t>     Task 5. Put in the right order. The underlined word is the beginning of the sentence.</a:t>
            </a:r>
          </a:p>
          <a:p>
            <a:r>
              <a:rPr lang="en-US" sz="2400" dirty="0"/>
              <a:t>     Task 6. Translate the following sentences into English.</a:t>
            </a:r>
          </a:p>
          <a:p>
            <a:r>
              <a:rPr lang="en-US" sz="2400" dirty="0"/>
              <a:t>Home task: Reading an additional text on the topic</a:t>
            </a:r>
            <a:endParaRPr lang="en-US" sz="2400" dirty="0"/>
          </a:p>
        </p:txBody>
      </p:sp>
    </p:spTree>
    <p:extLst>
      <p:ext uri="{BB962C8B-B14F-4D97-AF65-F5344CB8AC3E}">
        <p14:creationId xmlns:p14="http://schemas.microsoft.com/office/powerpoint/2010/main" val="14460491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482" y="461970"/>
            <a:ext cx="11713779" cy="563231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smtClean="0"/>
              <a:t>References:</a:t>
            </a:r>
          </a:p>
          <a:p>
            <a:r>
              <a:rPr lang="en-US" sz="2400" dirty="0" smtClean="0"/>
              <a:t>1.</a:t>
            </a:r>
            <a:r>
              <a:rPr lang="uk-UA" sz="2400" dirty="0" smtClean="0"/>
              <a:t>Кравець Р.А. Лінгвокраїнознавчі аспекти викладання граматики англійської мови в аграрному ВНЗ: методичні рекомендації / Р.А. Кравець. – Вінниця : ВНАУ, 2017. – 62 с.</a:t>
            </a:r>
          </a:p>
          <a:p>
            <a:r>
              <a:rPr lang="uk-UA" sz="2400" dirty="0" smtClean="0"/>
              <a:t>2.Ковальова К. В. Волошина О.В Англійська мова: Методичні вказівки для практичних занять та самостійної роботи студентів денної та заочної форм навчання з іноземної мови спеціальності 075 «Маркетинг», 073 «Менеджмент», галузі знань 07 «Управління та адміністрування» – Вінниця, 2020. – 100 с.</a:t>
            </a:r>
          </a:p>
          <a:p>
            <a:r>
              <a:rPr lang="uk-UA" sz="2400" dirty="0" smtClean="0"/>
              <a:t>3.</a:t>
            </a:r>
            <a:r>
              <a:rPr lang="en-US" sz="2400" dirty="0" smtClean="0"/>
              <a:t>Modern English-Ukrainian Dictionary: Over 160,000 Words and Expressions / </a:t>
            </a:r>
            <a:r>
              <a:rPr lang="en-US" sz="2400" dirty="0" err="1" smtClean="0"/>
              <a:t>Mykola</a:t>
            </a:r>
            <a:r>
              <a:rPr lang="en-US" sz="2400" dirty="0" smtClean="0"/>
              <a:t> </a:t>
            </a:r>
            <a:r>
              <a:rPr lang="en-US" sz="2400" dirty="0" err="1" smtClean="0"/>
              <a:t>Ivanovych</a:t>
            </a:r>
            <a:r>
              <a:rPr lang="en-US" sz="2400" dirty="0" smtClean="0"/>
              <a:t> </a:t>
            </a:r>
            <a:r>
              <a:rPr lang="en-US" sz="2400" dirty="0" err="1" smtClean="0"/>
              <a:t>Balla</a:t>
            </a:r>
            <a:r>
              <a:rPr lang="en-US" sz="2400" dirty="0" smtClean="0"/>
              <a:t>. – Kyiv: </a:t>
            </a:r>
            <a:r>
              <a:rPr lang="en-US" sz="2400" dirty="0" err="1" smtClean="0"/>
              <a:t>Chumatskiy</a:t>
            </a:r>
            <a:r>
              <a:rPr lang="en-US" sz="2400" dirty="0" smtClean="0"/>
              <a:t> </a:t>
            </a:r>
            <a:r>
              <a:rPr lang="en-US" sz="2400" dirty="0" err="1" smtClean="0"/>
              <a:t>Shliakh</a:t>
            </a:r>
            <a:r>
              <a:rPr lang="en-US" sz="2400" dirty="0" smtClean="0"/>
              <a:t> pub., 2007. – 668 p.</a:t>
            </a:r>
          </a:p>
          <a:p>
            <a:r>
              <a:rPr lang="en-US" sz="2400" dirty="0" smtClean="0"/>
              <a:t>4.The Oxford Dictionary of Business World. (2020) //</a:t>
            </a:r>
            <a:r>
              <a:rPr lang="en-US" sz="2400" dirty="0" err="1" smtClean="0"/>
              <a:t>Gen.Editors</a:t>
            </a:r>
            <a:r>
              <a:rPr lang="en-US" sz="2400" dirty="0" smtClean="0"/>
              <a:t> </a:t>
            </a:r>
            <a:r>
              <a:rPr lang="en-US" sz="2400" dirty="0" err="1" smtClean="0"/>
              <a:t>Dr</a:t>
            </a:r>
            <a:r>
              <a:rPr lang="en-US" sz="2400" dirty="0" smtClean="0"/>
              <a:t> Alan Isaacs, </a:t>
            </a:r>
            <a:r>
              <a:rPr lang="en-US" sz="2400" dirty="0" err="1" smtClean="0"/>
              <a:t>Ms</a:t>
            </a:r>
            <a:r>
              <a:rPr lang="en-US" sz="2400" dirty="0" smtClean="0"/>
              <a:t> Elizabeth Martin. Oxford: Oxford University Press</a:t>
            </a:r>
          </a:p>
          <a:p>
            <a:r>
              <a:rPr lang="en-US" sz="2400" dirty="0" smtClean="0"/>
              <a:t>5.</a:t>
            </a:r>
            <a:r>
              <a:rPr lang="uk-UA" sz="2400" dirty="0" smtClean="0"/>
              <a:t>Верба Л.Г., Верба Г.В. Граматика сучасної англійської мови. Довідник: Мова </a:t>
            </a:r>
            <a:r>
              <a:rPr lang="uk-UA" sz="2400" dirty="0" err="1" smtClean="0"/>
              <a:t>англ</a:t>
            </a:r>
            <a:r>
              <a:rPr lang="uk-UA" sz="2400" dirty="0" smtClean="0"/>
              <a:t>., </a:t>
            </a:r>
            <a:r>
              <a:rPr lang="uk-UA" sz="2400" dirty="0" err="1" smtClean="0"/>
              <a:t>укр</a:t>
            </a:r>
            <a:r>
              <a:rPr lang="uk-UA" sz="2400" dirty="0" smtClean="0"/>
              <a:t>. Київ: ТОВ «ВП Логос-М», 2020.</a:t>
            </a:r>
          </a:p>
          <a:p>
            <a:r>
              <a:rPr lang="uk-UA" sz="2400" dirty="0" smtClean="0"/>
              <a:t>6.Голіцинський Ю. Граматика. Збірник вправ. Київ: </a:t>
            </a:r>
            <a:r>
              <a:rPr lang="uk-UA" sz="2400" dirty="0" err="1" smtClean="0"/>
              <a:t>Інкос</a:t>
            </a:r>
            <a:r>
              <a:rPr lang="uk-UA" sz="2400" dirty="0" smtClean="0"/>
              <a:t>, 2020.</a:t>
            </a:r>
          </a:p>
          <a:p>
            <a:r>
              <a:rPr lang="uk-UA" sz="2400" dirty="0" smtClean="0"/>
              <a:t>7.</a:t>
            </a:r>
            <a:r>
              <a:rPr lang="en-US" sz="2400" dirty="0" smtClean="0"/>
              <a:t>Murphy R. English Grammar in Use /Murphy R. – Cambridge University Press, 2021.</a:t>
            </a:r>
            <a:endParaRPr lang="en-US" sz="2400" dirty="0"/>
          </a:p>
        </p:txBody>
      </p:sp>
    </p:spTree>
    <p:extLst>
      <p:ext uri="{BB962C8B-B14F-4D97-AF65-F5344CB8AC3E}">
        <p14:creationId xmlns:p14="http://schemas.microsoft.com/office/powerpoint/2010/main" val="2662897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2607" y="1040523"/>
            <a:ext cx="11477296" cy="440120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n-US" sz="4000" dirty="0" err="1" smtClean="0">
                <a:solidFill>
                  <a:schemeClr val="bg1"/>
                </a:solidFill>
              </a:rPr>
              <a:t>Хід</a:t>
            </a:r>
            <a:r>
              <a:rPr lang="en-US" sz="4000" dirty="0" smtClean="0">
                <a:solidFill>
                  <a:schemeClr val="bg1"/>
                </a:solidFill>
              </a:rPr>
              <a:t> </a:t>
            </a:r>
            <a:r>
              <a:rPr lang="en-US" sz="4000" dirty="0" err="1" smtClean="0">
                <a:solidFill>
                  <a:schemeClr val="bg1"/>
                </a:solidFill>
              </a:rPr>
              <a:t>заняття</a:t>
            </a:r>
            <a:r>
              <a:rPr lang="en-US" sz="4000" dirty="0" smtClean="0">
                <a:solidFill>
                  <a:schemeClr val="bg1"/>
                </a:solidFill>
              </a:rPr>
              <a:t> (Procedure)</a:t>
            </a:r>
          </a:p>
          <a:p>
            <a:endParaRPr lang="en-US" sz="4000" dirty="0" smtClean="0">
              <a:solidFill>
                <a:schemeClr val="bg1"/>
              </a:solidFill>
            </a:endParaRPr>
          </a:p>
          <a:p>
            <a:r>
              <a:rPr lang="en-US" sz="4000" dirty="0" smtClean="0">
                <a:solidFill>
                  <a:schemeClr val="bg1"/>
                </a:solidFill>
              </a:rPr>
              <a:t>1) Read the text and translate into Ukrainian in the written form. </a:t>
            </a:r>
          </a:p>
          <a:p>
            <a:r>
              <a:rPr lang="en-US" sz="4000" dirty="0" smtClean="0">
                <a:solidFill>
                  <a:schemeClr val="bg1"/>
                </a:solidFill>
              </a:rPr>
              <a:t>2) Learn the new words and word combinations. </a:t>
            </a:r>
          </a:p>
          <a:p>
            <a:r>
              <a:rPr lang="en-US" sz="4000" dirty="0" smtClean="0">
                <a:solidFill>
                  <a:schemeClr val="bg1"/>
                </a:solidFill>
              </a:rPr>
              <a:t>3) Make summery of the text in English. </a:t>
            </a:r>
          </a:p>
          <a:p>
            <a:r>
              <a:rPr lang="en-US" sz="4000" dirty="0" smtClean="0">
                <a:solidFill>
                  <a:schemeClr val="bg1"/>
                </a:solidFill>
              </a:rPr>
              <a:t>4) Make some questions on the text. </a:t>
            </a:r>
            <a:endParaRPr lang="en-US" sz="4000" dirty="0">
              <a:solidFill>
                <a:schemeClr val="bg1"/>
              </a:solidFill>
            </a:endParaRPr>
          </a:p>
        </p:txBody>
      </p:sp>
    </p:spTree>
    <p:extLst>
      <p:ext uri="{BB962C8B-B14F-4D97-AF65-F5344CB8AC3E}">
        <p14:creationId xmlns:p14="http://schemas.microsoft.com/office/powerpoint/2010/main" val="22855606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209862"/>
            <a:ext cx="12192000" cy="630942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b="1" dirty="0"/>
              <a:t>The American </a:t>
            </a:r>
            <a:r>
              <a:rPr lang="en-US" sz="2400" b="1" dirty="0" smtClean="0"/>
              <a:t>character</a:t>
            </a:r>
            <a:endParaRPr lang="uk-UA" sz="2400" b="1" dirty="0" smtClean="0"/>
          </a:p>
          <a:p>
            <a:r>
              <a:rPr lang="en-US" sz="2400" dirty="0" smtClean="0"/>
              <a:t>American </a:t>
            </a:r>
            <a:r>
              <a:rPr lang="en-US" sz="2400" dirty="0"/>
              <a:t>history has great ideals and wonderful figures who are pushing toward equality and for rights and opportunities for everyone, said History Teacher Aaron </a:t>
            </a:r>
            <a:r>
              <a:rPr lang="en-US" sz="2400" dirty="0" err="1"/>
              <a:t>Sokoll</a:t>
            </a:r>
            <a:r>
              <a:rPr lang="en-US" sz="2400" dirty="0"/>
              <a:t>. Throughout the unit, students start to understand the founders’ ideal alongside what actually happened. “This is not a history of a nation that was perfect; the founders didn’t make a perfect government that has degraded over time. We have an imperfect system created by imperfect people and now imperfect people are attempting to improve our process,” says Aaron. “The humanities, in general, is about humans—the world is always imperfect, and change comes from imperfection.”</a:t>
            </a:r>
          </a:p>
          <a:p>
            <a:r>
              <a:rPr lang="en-US" sz="2400" dirty="0"/>
              <a:t>Aaron wants students to understand the principles that brought our country into being, along with the reality of our history. “The principles of the people we read speak to the constant attempts we need to make ourselves a more perfect union,” he says. “For example, Langston Hughes’ poem “Let America Be America Again” speaks of the tremendous setbacks he’s experienced through racist policies, and he also calls forth our founders’ ideals. He’s saying these ideals are what America should be and we must bring it into being. In this poem and the readings from Frederick Douglass and Elizabeth Cady Stanton, students hear about people who experienced oppression within our society, yet they still act from </a:t>
            </a:r>
            <a:r>
              <a:rPr lang="en-US" sz="2400" dirty="0" err="1"/>
              <a:t>hope.”Below</a:t>
            </a:r>
            <a:r>
              <a:rPr lang="en-US" sz="2400" dirty="0"/>
              <a:t>, four students from Aaron’s class talk about American character essays they wrote for their final project</a:t>
            </a:r>
            <a:r>
              <a:rPr lang="en-US" sz="2400" dirty="0" smtClean="0"/>
              <a:t>:</a:t>
            </a:r>
            <a:endParaRPr lang="en-US" sz="2400" dirty="0"/>
          </a:p>
        </p:txBody>
      </p:sp>
    </p:spTree>
    <p:extLst>
      <p:ext uri="{BB962C8B-B14F-4D97-AF65-F5344CB8AC3E}">
        <p14:creationId xmlns:p14="http://schemas.microsoft.com/office/powerpoint/2010/main" val="1306620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24853" y="388630"/>
            <a:ext cx="11692327" cy="6001643"/>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400" dirty="0"/>
              <a:t>“An American is a hopeful, determined individual who values a better future and values change. The character represents everyone, but the ideals are not represented by everyone. After looking at [Abraham] Lincoln, you see that the original character had a lot of flaws. I didn’t realize the flaws of being an American. Now I think of American ideals are equality and freedom without tyranny. I think the American character has these beliefs and optimism as its main characteristic, along with individualism. Everyone has opportunity and possibility, but everyone has different barriers; some people have more barriers to overcome. This unit helped me discover my identity as an American.” –Ari </a:t>
            </a:r>
            <a:r>
              <a:rPr lang="en-US" sz="2400" dirty="0" err="1"/>
              <a:t>F.“The</a:t>
            </a:r>
            <a:r>
              <a:rPr lang="en-US" sz="2400" dirty="0"/>
              <a:t> American character is different for everyone. America’s nickname is the melting pot. It was founded upon equality from the “Declaration of Independence,” but that equality only applied to White men. I also think the American character is persistent and resistant, as people have continuously fought for equality because America has never had equality. My viewpoint on the American character is relatively similar, but now I have more details. I really enjoyed reading all the material for this unit. I had never read Elizabeth Cady Stanton’s “Declaration of Sentiments” and Langston Hughes poem “Let America Be,” which both were about how equality was present for some but not for all Americans.” –Duncan B.</a:t>
            </a:r>
            <a:endParaRPr lang="uk-UA" sz="2400" dirty="0"/>
          </a:p>
        </p:txBody>
      </p:sp>
    </p:spTree>
    <p:extLst>
      <p:ext uri="{BB962C8B-B14F-4D97-AF65-F5344CB8AC3E}">
        <p14:creationId xmlns:p14="http://schemas.microsoft.com/office/powerpoint/2010/main" val="818225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64893" y="0"/>
            <a:ext cx="11857218" cy="6863417"/>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sz="2000" dirty="0"/>
              <a:t>“I did my podcast on what America should be. I talked about how in our past, there was a lot of talk about equality and how we should all be equal, like in the “Declaration of Independence” and the “Declaration of Sentiment.” But I don’t see that equality now. For example, there is still a pay gap [with men being paid more for the same jobs that women do].  We don’t have racial equality or equality for women. The American character should resolve around equality. To do that, we need unity. In Thomas Paine’s “Common Sense,” he wrote that we need our greatest strength to be unity. Right now, we have political polarization. I think to have unity, people need to educate toddlers and young children that it’s OK to for someone to have different beliefs and it will take many generations to become united. Last year in the </a:t>
            </a:r>
            <a:r>
              <a:rPr lang="en-US" sz="2000" dirty="0" err="1"/>
              <a:t>UPrep</a:t>
            </a:r>
            <a:r>
              <a:rPr lang="en-US" sz="2000" dirty="0"/>
              <a:t> LEAD (Listen, Engage, Acknowledge, and Discuss) program, we talked about polarization; then, I didn’t mind being polarized because we all have such different morals. I thought, why would I want to be associated with someone who thinks so differently than me? Now I know that we can’t achieve anything without the sense of unity that comes from learning from others. We can’t assume that our way of thinking is the correct way of thinking. We can have friendships with people with different morals. The reading on unity helped me see that.” –Olivia C.</a:t>
            </a:r>
          </a:p>
          <a:p>
            <a:r>
              <a:rPr lang="en-US" sz="2000" dirty="0"/>
              <a:t>“I said the American character is pretty ignorant, that we chose to ignore a lot of sad stuff that we did in order to create America and that we have chosen to isolate ourselves. I also said the American character is pretty determined and vocal, which is reflected in social justice movements and how those movements affect our culture.  Before this unit, I didn’t realize how much America covers up what they did, especially when it comes to how we have treated Native Americans. I also didn’t realize what a complicated relationship we had with Britain. I couldn’t decide if America should have broken ties with Britain because they both helped us and were terrible to us. The “Declaration of Independence” freed America and the “Declaration of Sentiments” advocated for women’s rights—that was really powerful. I think America has to face the facts of how we treat people. Although it’s more work to face it, it’s so destructive to pretend otherwise.” –</a:t>
            </a:r>
            <a:r>
              <a:rPr lang="en-US" sz="2000" dirty="0" err="1"/>
              <a:t>Nalin</a:t>
            </a:r>
            <a:r>
              <a:rPr lang="en-US" sz="2000" dirty="0"/>
              <a:t> T.</a:t>
            </a:r>
          </a:p>
        </p:txBody>
      </p:sp>
    </p:spTree>
    <p:extLst>
      <p:ext uri="{BB962C8B-B14F-4D97-AF65-F5344CB8AC3E}">
        <p14:creationId xmlns:p14="http://schemas.microsoft.com/office/powerpoint/2010/main" val="403163321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108</TotalTime>
  <Words>1865</Words>
  <Application>Microsoft Office PowerPoint</Application>
  <PresentationFormat>Широкоэкранный</PresentationFormat>
  <Paragraphs>98</Paragraphs>
  <Slides>13</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13</vt:i4>
      </vt:variant>
    </vt:vector>
  </HeadingPairs>
  <TitlesOfParts>
    <vt:vector size="17" baseType="lpstr">
      <vt:lpstr>Arial</vt:lpstr>
      <vt:lpstr>Calibri</vt:lpstr>
      <vt:lpstr>Calibri Light</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10</cp:revision>
  <dcterms:created xsi:type="dcterms:W3CDTF">2023-07-12T10:27:08Z</dcterms:created>
  <dcterms:modified xsi:type="dcterms:W3CDTF">2023-07-12T16:33:43Z</dcterms:modified>
</cp:coreProperties>
</file>