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60" r:id="rId1"/>
  </p:sldMasterIdLst>
  <p:notesMasterIdLst>
    <p:notesMasterId r:id="rId2"/>
  </p:notesMasterIdLst>
  <p:sldIdLst>
    <p:sldId id="269" r:id="rId3"/>
    <p:sldId id="270" r:id="rId4"/>
    <p:sldId id="271" r:id="rId5"/>
    <p:sldId id="272" r:id="rId6"/>
    <p:sldId id="273" r:id="rId7"/>
    <p:sldId id="274" r:id="rId8"/>
    <p:sldId id="275" r:id="rId9"/>
    <p:sldId id="276" r:id="rId10"/>
    <p:sldId id="277" r:id="rId11"/>
    <p:sldId id="278" r:id="rId12"/>
    <p:sldId id="279" r:id="rId13"/>
    <p:sldId id="280"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p:showPr>
    <p:present/>
    <p:sldAll/>
    <p:penClr>
      <a:prstClr val="red"/>
    </p:penClr>
  </p:showPr>
</p:presentationPr>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74" d="100"/>
          <a:sy n="74" d="100"/>
        </p:scale>
        <p:origin x="84" y="522"/>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F71BA1F2-CB45-4713-B0C4-B16706074AB4}"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9DA69782-3A11-40D5-A4E2-AB34618A43A7}"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F71BA1F2-CB45-4713-B0C4-B16706074AB4}"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F71BA1F2-CB45-4713-B0C4-B16706074AB4}"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F71BA1F2-CB45-4713-B0C4-B16706074AB4}"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F71BA1F2-CB45-4713-B0C4-B16706074AB4}"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9DA69782-3A11-40D5-A4E2-AB34618A43A7}"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F71BA1F2-CB45-4713-B0C4-B16706074AB4}"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F71BA1F2-CB45-4713-B0C4-B16706074AB4}"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9DA69782-3A11-40D5-A4E2-AB34618A43A7}"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F71BA1F2-CB45-4713-B0C4-B16706074AB4}"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F71BA1F2-CB45-4713-B0C4-B16706074AB4}"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F71BA1F2-CB45-4713-B0C4-B16706074AB4}"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F71BA1F2-CB45-4713-B0C4-B16706074AB4}"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9DA69782-3A11-40D5-A4E2-AB34618A43A7}"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F71BA1F2-CB45-4713-B0C4-B16706074AB4}"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9DA69782-3A11-40D5-A4E2-AB34618A43A7}"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600364" y="1080654"/>
            <a:ext cx="11160000" cy="4680000"/>
          </a:xfrm>
        </p:spPr>
        <p:txBody>
          <a:bodyPr>
            <a:normAutofit/>
          </a:bodyPr>
          <a:p>
            <a:r>
              <a:rPr altLang="en-US" lang="uk-UA" noProof="1" smtClean="0">
                <a:latin typeface="Calibri" panose="020F0502020204030204" pitchFamily="34" charset="0"/>
                <a:cs typeface="Calibri" panose="020F0502020204030204" pitchFamily="34" charset="0"/>
              </a:rPr>
              <a:t>П</a:t>
            </a:r>
            <a:r>
              <a:rPr altLang="en-US" lang="uk-UA" noProof="1" smtClean="0">
                <a:latin typeface="Calibri" panose="020F0502020204030204" pitchFamily="34" charset="0"/>
                <a:cs typeface="Calibri" panose="020F0502020204030204" pitchFamily="34" charset="0"/>
              </a:rPr>
              <a:t>р</a:t>
            </a:r>
            <a:r>
              <a:rPr altLang="en-US" lang="uk-UA" noProof="1" smtClean="0">
                <a:latin typeface="Calibri" panose="020F0502020204030204" pitchFamily="34" charset="0"/>
                <a:cs typeface="Calibri" panose="020F0502020204030204" pitchFamily="34" charset="0"/>
              </a:rPr>
              <a:t>е</a:t>
            </a:r>
            <a:r>
              <a:rPr altLang="en-US" lang="uk-UA" noProof="1" smtClean="0">
                <a:latin typeface="Calibri" panose="020F0502020204030204" pitchFamily="34" charset="0"/>
                <a:cs typeface="Calibri" panose="020F0502020204030204" pitchFamily="34" charset="0"/>
              </a:rPr>
              <a:t>з</a:t>
            </a:r>
            <a:r>
              <a:rPr altLang="en-US" lang="uk-UA" noProof="1" smtClean="0">
                <a:latin typeface="Calibri" panose="020F0502020204030204" pitchFamily="34" charset="0"/>
                <a:cs typeface="Calibri" panose="020F0502020204030204" pitchFamily="34" charset="0"/>
              </a:rPr>
              <a:t>е</a:t>
            </a:r>
            <a:r>
              <a:rPr altLang="en-US" lang="uk-UA" noProof="1" smtClean="0">
                <a:latin typeface="Calibri" panose="020F0502020204030204" pitchFamily="34" charset="0"/>
                <a:cs typeface="Calibri" panose="020F0502020204030204" pitchFamily="34" charset="0"/>
              </a:rPr>
              <a:t>н</a:t>
            </a:r>
            <a:r>
              <a:rPr altLang="en-US" lang="uk-UA" noProof="1" smtClean="0">
                <a:latin typeface="Calibri" panose="020F0502020204030204" pitchFamily="34" charset="0"/>
                <a:cs typeface="Calibri" panose="020F0502020204030204" pitchFamily="34" charset="0"/>
              </a:rPr>
              <a:t>тація</a:t>
            </a:r>
            <a:r>
              <a:rPr lang="uk-UA" noProof="1" smtClean="0">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
            </a:r>
            <a:br>
              <a:rPr lang="uk-UA" noProof="1" smtClean="0">
                <a:latin typeface="Calibri" panose="020F0502020204030204" pitchFamily="34" charset="0"/>
                <a:cs typeface="Calibri" panose="020F0502020204030204" pitchFamily="34" charset="0"/>
              </a:rPr>
            </a:br>
            <a:r>
              <a:rPr lang="uk-UA" noProof="1" smtClean="0">
                <a:latin typeface="Calibri" panose="020F0502020204030204" pitchFamily="34" charset="0"/>
                <a:cs typeface="Calibri" panose="020F0502020204030204" pitchFamily="34" charset="0"/>
              </a:rPr>
              <a:t>Семестр 9 (30 годин)</a:t>
            </a:r>
            <a:endParaRPr lang="uk-UA" noProof="1">
              <a:latin typeface="Calibri" panose="020F0502020204030204" pitchFamily="34" charset="0"/>
              <a:cs typeface="Calibri" panose="020F0502020204030204"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Autofit/>
          </a:bodyPr>
          <a:p>
            <a:pPr indent="0" marL="0">
              <a:buNone/>
            </a:pPr>
            <a:r>
              <a:rPr b="1" dirty="0" sz="2400" lang="en-US">
                <a:latin typeface="Calibri" panose="020F0502020204030204" pitchFamily="34" charset="0"/>
                <a:cs typeface="Calibri" panose="020F0502020204030204" pitchFamily="34" charset="0"/>
              </a:rPr>
              <a:t>7) Put the verb into the present continuous (am/is/are + -</a:t>
            </a:r>
            <a:r>
              <a:rPr b="1" dirty="0" sz="2400" lang="en-US" err="1">
                <a:latin typeface="Calibri" panose="020F0502020204030204" pitchFamily="34" charset="0"/>
                <a:cs typeface="Calibri" panose="020F0502020204030204" pitchFamily="34" charset="0"/>
              </a:rPr>
              <a:t>ing</a:t>
            </a:r>
            <a:r>
              <a:rPr b="1" dirty="0" sz="2400" lang="en-US">
                <a:latin typeface="Calibri" panose="020F0502020204030204" pitchFamily="34" charset="0"/>
                <a:cs typeface="Calibri" panose="020F0502020204030204" pitchFamily="34" charset="0"/>
              </a:rPr>
              <a:t>) or present perfect continuous (have/has been + -</a:t>
            </a:r>
            <a:r>
              <a:rPr b="1" dirty="0" sz="2400" lang="en-US" err="1">
                <a:latin typeface="Calibri" panose="020F0502020204030204" pitchFamily="34" charset="0"/>
                <a:cs typeface="Calibri" panose="020F0502020204030204" pitchFamily="34" charset="0"/>
              </a:rPr>
              <a:t>ing</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b="1"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1 Maria has been learning (Maria / learn) English for two years.</a:t>
            </a:r>
          </a:p>
          <a:p>
            <a:pPr indent="0" marL="0">
              <a:buNone/>
            </a:pPr>
            <a:r>
              <a:rPr dirty="0" sz="2400" lang="en-US">
                <a:latin typeface="Calibri" panose="020F0502020204030204" pitchFamily="34" charset="0"/>
                <a:cs typeface="Calibri" panose="020F0502020204030204" pitchFamily="34" charset="0"/>
              </a:rPr>
              <a:t>2 Hi, Tom.	(I / look) for you. I need to ask you something.</a:t>
            </a:r>
          </a:p>
          <a:p>
            <a:pPr indent="0" marL="0">
              <a:buNone/>
            </a:pPr>
            <a:r>
              <a:rPr dirty="0" sz="2400" lang="en-US">
                <a:latin typeface="Calibri" panose="020F0502020204030204" pitchFamily="34" charset="0"/>
                <a:cs typeface="Calibri" panose="020F0502020204030204" pitchFamily="34" charset="0"/>
              </a:rPr>
              <a:t>3 Why	(you / look) at me like that? Stop it!</a:t>
            </a:r>
          </a:p>
          <a:p>
            <a:pPr indent="0" marL="0">
              <a:buNone/>
            </a:pPr>
            <a:r>
              <a:rPr dirty="0" sz="2400" lang="en-US">
                <a:latin typeface="Calibri" panose="020F0502020204030204" pitchFamily="34" charset="0"/>
                <a:cs typeface="Calibri" panose="020F0502020204030204" pitchFamily="34" charset="0"/>
              </a:rPr>
              <a:t>4 Rachel is a teacher.	(she / teach) for ten years.</a:t>
            </a:r>
          </a:p>
          <a:p>
            <a:pPr indent="0" marL="0">
              <a:buNone/>
            </a:pPr>
            <a:r>
              <a:rPr dirty="0" sz="2400" lang="en-US">
                <a:latin typeface="Calibri" panose="020F0502020204030204" pitchFamily="34" charset="0"/>
                <a:cs typeface="Calibri" panose="020F0502020204030204" pitchFamily="34" charset="0"/>
              </a:rPr>
              <a:t>5 ……………….(I / think) about what you said and I’ve decided to take your advice.</a:t>
            </a:r>
          </a:p>
          <a:p>
            <a:pPr indent="0" marL="0">
              <a:buNone/>
            </a:pPr>
            <a:r>
              <a:rPr dirty="0" sz="2400" lang="en-US">
                <a:latin typeface="Calibri" panose="020F0502020204030204" pitchFamily="34" charset="0"/>
                <a:cs typeface="Calibri" panose="020F0502020204030204" pitchFamily="34" charset="0"/>
              </a:rPr>
              <a:t>6 ‘Is Paul on holiday this week?’……………….……..‘No,………………..(he / work).’</a:t>
            </a:r>
          </a:p>
          <a:p>
            <a:pPr indent="0" marL="0">
              <a:buNone/>
            </a:pPr>
            <a:r>
              <a:rPr dirty="0" sz="2400" lang="en-US">
                <a:latin typeface="Calibri" panose="020F0502020204030204" pitchFamily="34" charset="0"/>
                <a:cs typeface="Calibri" panose="020F0502020204030204" pitchFamily="34" charset="0"/>
              </a:rPr>
              <a:t>7 Sarah is very tired.                                      (she / work) very hard recently.</a:t>
            </a:r>
          </a:p>
          <a:p>
            <a:pPr indent="0" marL="0">
              <a:buNone/>
            </a:pPr>
            <a:r>
              <a:rPr dirty="0" sz="2400" lang="en-US">
                <a:latin typeface="Calibri" panose="020F0502020204030204" pitchFamily="34" charset="0"/>
                <a:cs typeface="Calibri" panose="020F0502020204030204" pitchFamily="34" charset="0"/>
              </a:rPr>
              <a:t>8 It’s dangerous to use your phone when…………………………………..(you / drive).</a:t>
            </a:r>
          </a:p>
          <a:p>
            <a:pPr indent="0" marL="0">
              <a:buNone/>
            </a:pPr>
            <a:r>
              <a:rPr dirty="0" sz="2400" lang="en-US">
                <a:latin typeface="Calibri" panose="020F0502020204030204" pitchFamily="34" charset="0"/>
                <a:cs typeface="Calibri" panose="020F0502020204030204" pitchFamily="34" charset="0"/>
              </a:rPr>
              <a:t>9 Laura	(travel) in South America for the last three months</a:t>
            </a:r>
            <a:r>
              <a:rPr dirty="0" sz="2400" lang="en-US" smtClean="0">
                <a:latin typeface="Calibri" panose="020F0502020204030204" pitchFamily="34" charset="0"/>
                <a:cs typeface="Calibri" panose="020F0502020204030204" pitchFamily="34" charset="0"/>
              </a:rPr>
              <a:t>.</a:t>
            </a:r>
            <a:endParaRPr dirty="0" sz="2400" lang="en-US">
              <a:latin typeface="Calibri" panose="020F0502020204030204" pitchFamily="34" charset="0"/>
              <a:cs typeface="Calibri" panose="020F0502020204030204" pitchFamily="34" charset="0"/>
            </a:endParaRPr>
          </a:p>
        </p:txBody>
      </p:sp>
    </p:spTree>
  </p:cSld>
  <p:clrMapOvr>
    <a:masterClrMapping/>
  </p:clrMapOvr>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7999"/>
          </a:xfrm>
        </p:spPr>
        <p:txBody>
          <a:bodyPr bIns="720000" lIns="720000" rIns="720000" tIns="720000">
            <a:normAutofit lnSpcReduction="10000"/>
          </a:bodyPr>
          <a:p>
            <a:pPr indent="0" marL="0">
              <a:buNone/>
            </a:pPr>
            <a:r>
              <a:rPr b="1" dirty="0" sz="2000" lang="en-US">
                <a:latin typeface="Calibri" panose="020F0502020204030204" pitchFamily="34" charset="0"/>
                <a:cs typeface="Calibri" panose="020F0502020204030204" pitchFamily="34" charset="0"/>
              </a:rPr>
              <a:t>8) Ask questions using the words in brackets. Use the present perfect simple (have/has done) or continuous (have/has been doing</a:t>
            </a:r>
            <a:r>
              <a:rPr b="1" dirty="0" sz="2000" lang="en-US" smtClean="0">
                <a:latin typeface="Calibri" panose="020F0502020204030204" pitchFamily="34" charset="0"/>
                <a:cs typeface="Calibri" panose="020F0502020204030204" pitchFamily="34" charset="0"/>
              </a:rPr>
              <a:t>).</a:t>
            </a:r>
            <a:endParaRPr b="1" dirty="0" sz="2000" lang="uk-UA" smtClean="0">
              <a:latin typeface="Calibri" panose="020F0502020204030204" pitchFamily="34" charset="0"/>
              <a:cs typeface="Calibri" panose="020F0502020204030204" pitchFamily="34" charset="0"/>
            </a:endParaRPr>
          </a:p>
          <a:p>
            <a:pPr indent="0" marL="0">
              <a:buNone/>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1. You have a friend who is learning Arabic. You ask:</a:t>
            </a:r>
          </a:p>
          <a:p>
            <a:pPr indent="0" marL="0">
              <a:buNone/>
            </a:pPr>
            <a:r>
              <a:rPr dirty="0" sz="2000" lang="en-US">
                <a:latin typeface="Calibri" panose="020F0502020204030204" pitchFamily="34" charset="0"/>
                <a:cs typeface="Calibri" panose="020F0502020204030204" pitchFamily="34" charset="0"/>
              </a:rPr>
              <a:t>(how long / learn / Arabic?)  How long have you been learning Arabic</a:t>
            </a:r>
            <a:r>
              <a:rPr dirty="0" sz="2000" lang="en-US" smtClean="0">
                <a:latin typeface="Calibri" panose="020F0502020204030204" pitchFamily="34" charset="0"/>
                <a:cs typeface="Calibri" panose="020F0502020204030204" pitchFamily="34" charset="0"/>
              </a:rPr>
              <a:t>?</a:t>
            </a:r>
            <a:endParaRPr dirty="0" sz="2000" lang="uk-UA" smtClean="0">
              <a:latin typeface="Calibri" panose="020F0502020204030204" pitchFamily="34" charset="0"/>
              <a:cs typeface="Calibri" panose="020F0502020204030204" pitchFamily="34" charset="0"/>
            </a:endParaRPr>
          </a:p>
          <a:p>
            <a:pPr indent="0" marL="0">
              <a:buNone/>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2. You have just arrived to meet a friend. She is waiting for you. You ask:</a:t>
            </a:r>
          </a:p>
          <a:p>
            <a:pPr indent="0" marL="0">
              <a:buNone/>
            </a:pPr>
            <a:r>
              <a:rPr dirty="0" sz="2000" lang="en-US">
                <a:latin typeface="Calibri" panose="020F0502020204030204" pitchFamily="34" charset="0"/>
                <a:cs typeface="Calibri" panose="020F0502020204030204" pitchFamily="34" charset="0"/>
              </a:rPr>
              <a:t>(wait / long?) </a:t>
            </a:r>
            <a:r>
              <a:rPr dirty="0" sz="2000" lang="en-US" smtClean="0">
                <a:latin typeface="Calibri" panose="020F0502020204030204" pitchFamily="34" charset="0"/>
                <a:cs typeface="Calibri" panose="020F0502020204030204" pitchFamily="34" charset="0"/>
              </a:rPr>
              <a:t>Have</a:t>
            </a:r>
            <a:endParaRPr dirty="0" sz="2000" lang="uk-UA" smtClean="0">
              <a:latin typeface="Calibri" panose="020F0502020204030204" pitchFamily="34" charset="0"/>
              <a:cs typeface="Calibri" panose="020F0502020204030204" pitchFamily="34" charset="0"/>
            </a:endParaRPr>
          </a:p>
          <a:p>
            <a:pPr indent="0" marL="0">
              <a:buNone/>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3. You see somebody fishing by the river. You ask:</a:t>
            </a:r>
          </a:p>
          <a:p>
            <a:pPr indent="0" marL="0">
              <a:buNone/>
            </a:pPr>
            <a:r>
              <a:rPr dirty="0" sz="2000" lang="en-US">
                <a:latin typeface="Calibri" panose="020F0502020204030204" pitchFamily="34" charset="0"/>
                <a:cs typeface="Calibri" panose="020F0502020204030204" pitchFamily="34" charset="0"/>
              </a:rPr>
              <a:t>(catch / any fish?) </a:t>
            </a:r>
            <a:endParaRPr dirty="0" sz="2000" lang="uk-UA" smtClean="0">
              <a:latin typeface="Calibri" panose="020F0502020204030204" pitchFamily="34" charset="0"/>
              <a:cs typeface="Calibri" panose="020F0502020204030204" pitchFamily="34" charset="0"/>
            </a:endParaRPr>
          </a:p>
          <a:p>
            <a:pPr indent="0" marL="0">
              <a:buNone/>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4. Some friends of yours are having a party next week. You ask:</a:t>
            </a:r>
          </a:p>
          <a:p>
            <a:pPr indent="0" marL="0">
              <a:buNone/>
            </a:pPr>
            <a:r>
              <a:rPr dirty="0" sz="2000" lang="en-US">
                <a:latin typeface="Calibri" panose="020F0502020204030204" pitchFamily="34" charset="0"/>
                <a:cs typeface="Calibri" panose="020F0502020204030204" pitchFamily="34" charset="0"/>
              </a:rPr>
              <a:t>(how many people / invite?)</a:t>
            </a:r>
          </a:p>
          <a:p>
            <a:endParaRPr dirty="0" lang="uk-UA"/>
          </a:p>
        </p:txBody>
      </p:sp>
    </p:spTree>
  </p:cSld>
  <p:clrMapOvr>
    <a:masterClrMapping/>
  </p:clrMapOvr>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pPr indent="0" marL="0">
              <a:buNone/>
            </a:pPr>
            <a:r>
              <a:rPr dirty="0" sz="2400" lang="en-US">
                <a:latin typeface="Calibri" panose="020F0502020204030204" pitchFamily="34" charset="0"/>
                <a:cs typeface="Calibri" panose="020F0502020204030204" pitchFamily="34" charset="0"/>
              </a:rPr>
              <a:t>5. A friend of yours is a teacher. You ask:</a:t>
            </a:r>
          </a:p>
          <a:p>
            <a:pPr indent="0" marL="0">
              <a:buNone/>
            </a:pPr>
            <a:r>
              <a:rPr dirty="0" sz="2400" lang="en-US">
                <a:latin typeface="Calibri" panose="020F0502020204030204" pitchFamily="34" charset="0"/>
                <a:cs typeface="Calibri" panose="020F0502020204030204" pitchFamily="34" charset="0"/>
              </a:rPr>
              <a:t>(how long / teach?) </a:t>
            </a:r>
            <a:endParaRPr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6. You meet somebody who is a writer. You ask:</a:t>
            </a:r>
          </a:p>
          <a:p>
            <a:pPr indent="0" marL="0">
              <a:buNone/>
            </a:pPr>
            <a:r>
              <a:rPr dirty="0" sz="2400" lang="en-US">
                <a:latin typeface="Calibri" panose="020F0502020204030204" pitchFamily="34" charset="0"/>
                <a:cs typeface="Calibri" panose="020F0502020204030204" pitchFamily="34" charset="0"/>
              </a:rPr>
              <a:t>(how many books / write?)</a:t>
            </a:r>
          </a:p>
          <a:p>
            <a:pPr indent="0" marL="0">
              <a:buNone/>
            </a:pPr>
            <a:r>
              <a:rPr dirty="0" sz="2400" lang="en-US">
                <a:latin typeface="Calibri" panose="020F0502020204030204" pitchFamily="34" charset="0"/>
                <a:cs typeface="Calibri" panose="020F0502020204030204" pitchFamily="34" charset="0"/>
              </a:rPr>
              <a:t> (how long / write / books</a:t>
            </a:r>
            <a:r>
              <a:rPr dirty="0" sz="2400" lang="en-US" smtClean="0">
                <a:latin typeface="Calibri" panose="020F0502020204030204" pitchFamily="34" charset="0"/>
                <a:cs typeface="Calibri" panose="020F0502020204030204" pitchFamily="34" charset="0"/>
              </a:rPr>
              <a:t>?)</a:t>
            </a:r>
            <a:endParaRPr dirty="0" sz="2400" lang="uk-UA" smtClean="0">
              <a:latin typeface="Calibri" panose="020F0502020204030204" pitchFamily="34" charset="0"/>
              <a:cs typeface="Calibri" panose="020F0502020204030204" pitchFamily="34" charset="0"/>
            </a:endParaRPr>
          </a:p>
          <a:p>
            <a:pPr indent="0" marL="0">
              <a:buNone/>
            </a:pPr>
            <a:endParaRPr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7. A friend of yours is saving money to go on a world trip. You ask:</a:t>
            </a:r>
          </a:p>
          <a:p>
            <a:pPr indent="0" marL="0">
              <a:buNone/>
            </a:pPr>
            <a:r>
              <a:rPr dirty="0" sz="2400" lang="en-US">
                <a:latin typeface="Calibri" panose="020F0502020204030204" pitchFamily="34" charset="0"/>
                <a:cs typeface="Calibri" panose="020F0502020204030204" pitchFamily="34" charset="0"/>
              </a:rPr>
              <a:t>(how long / save?)</a:t>
            </a:r>
          </a:p>
          <a:p>
            <a:pPr indent="0" marL="0">
              <a:buNone/>
            </a:pPr>
            <a:r>
              <a:rPr dirty="0" sz="2400" lang="en-US">
                <a:latin typeface="Calibri" panose="020F0502020204030204" pitchFamily="34" charset="0"/>
                <a:cs typeface="Calibri" panose="020F0502020204030204" pitchFamily="34" charset="0"/>
              </a:rPr>
              <a:t>(how much money / save?)</a:t>
            </a:r>
          </a:p>
          <a:p>
            <a:endParaRPr dirty="0" lang="uk-UA"/>
          </a:p>
        </p:txBody>
      </p:sp>
    </p:spTree>
  </p:cSld>
  <p:clrMapOvr>
    <a:masterClrMapping/>
  </p:clrMapOvr>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a:xfrm>
            <a:off x="2392440" y="659424"/>
            <a:ext cx="7388647" cy="1485900"/>
          </a:xfrm>
        </p:spPr>
        <p:txBody>
          <a:bodyPr>
            <a:noAutofit/>
          </a:bodyPr>
          <a:p>
            <a:r>
              <a:rPr sz="2000" lang="uk-UA" noProof="1" smtClean="0">
                <a:latin typeface="Calibri" panose="020F0502020204030204" pitchFamily="34" charset="0"/>
                <a:cs typeface="Calibri" panose="020F0502020204030204" pitchFamily="34" charset="0"/>
              </a:rPr>
              <a:t>Атестація 1 (16 годин)</a:t>
            </a:r>
            <a:br>
              <a:rPr sz="2000" lang="uk-UA" noProof="1" smtClean="0">
                <a:latin typeface="Calibri" panose="020F0502020204030204" pitchFamily="34" charset="0"/>
                <a:cs typeface="Calibri" panose="020F0502020204030204" pitchFamily="34" charset="0"/>
              </a:rPr>
            </a:br>
            <a:r>
              <a:rPr sz="2000" lang="uk-UA" noProof="1" smtClean="0">
                <a:latin typeface="Calibri" panose="020F0502020204030204" pitchFamily="34" charset="0"/>
                <a:cs typeface="Calibri" panose="020F0502020204030204" pitchFamily="34" charset="0"/>
              </a:rPr>
              <a:t>Практичне заняття 1(2 год.)</a:t>
            </a:r>
            <a:endParaRPr sz="1600" lang="uk-UA" noProof="1">
              <a:latin typeface="Calibri" panose="020F0502020204030204" pitchFamily="34" charset="0"/>
              <a:cs typeface="Calibri" panose="020F0502020204030204" pitchFamily="34" charset="0"/>
            </a:endParaRPr>
          </a:p>
        </p:txBody>
      </p:sp>
      <p:sp>
        <p:nvSpPr>
          <p:cNvPr id="1048593" name="Объект 2"/>
          <p:cNvSpPr>
            <a:spLocks noGrp="1"/>
          </p:cNvSpPr>
          <p:nvPr>
            <p:ph idx="1"/>
          </p:nvPr>
        </p:nvSpPr>
        <p:spPr>
          <a:xfrm>
            <a:off x="221672" y="2934944"/>
            <a:ext cx="11730182" cy="3562571"/>
          </a:xfrm>
        </p:spPr>
        <p:txBody>
          <a:bodyPr>
            <a:normAutofit fontScale="79310" lnSpcReduction="20000"/>
          </a:bodyPr>
          <a:p>
            <a:pPr indent="0" marL="0">
              <a:buNone/>
            </a:pPr>
            <a:r>
              <a:rPr b="1" dirty="0" sz="2900" lang="en-US">
                <a:latin typeface="Calibri" panose="020F0502020204030204" pitchFamily="34" charset="0"/>
                <a:cs typeface="Calibri" panose="020F0502020204030204" pitchFamily="34" charset="0"/>
              </a:rPr>
              <a:t>The Importance of English in the Business World. Present Perfect Continuous. Grammar </a:t>
            </a:r>
            <a:r>
              <a:rPr b="1" dirty="0" sz="2900" lang="en-US" smtClean="0">
                <a:latin typeface="Calibri" panose="020F0502020204030204" pitchFamily="34" charset="0"/>
                <a:cs typeface="Calibri" panose="020F0502020204030204" pitchFamily="34" charset="0"/>
              </a:rPr>
              <a:t>revision</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Objectives: </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learn new vocabulary;</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practice grammar structures;</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enable </a:t>
            </a:r>
            <a:r>
              <a:rPr dirty="0" sz="2900" lang="en-US" err="1">
                <a:latin typeface="Calibri" panose="020F0502020204030204" pitchFamily="34" charset="0"/>
                <a:cs typeface="Calibri" panose="020F0502020204030204" pitchFamily="34" charset="0"/>
              </a:rPr>
              <a:t>st’s</a:t>
            </a:r>
            <a:r>
              <a:rPr dirty="0" sz="2900" lang="en-US">
                <a:latin typeface="Calibri" panose="020F0502020204030204" pitchFamily="34" charset="0"/>
                <a:cs typeface="Calibri" panose="020F0502020204030204" pitchFamily="34" charset="0"/>
              </a:rPr>
              <a:t> to talk and write on the topic;</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a:t>
            </a:r>
            <a:r>
              <a:rPr dirty="0" sz="2900" lang="en-US" err="1">
                <a:latin typeface="Calibri" panose="020F0502020204030204" pitchFamily="34" charset="0"/>
                <a:cs typeface="Calibri" panose="020F0502020204030204" pitchFamily="34" charset="0"/>
              </a:rPr>
              <a:t>instil</a:t>
            </a:r>
            <a:r>
              <a:rPr dirty="0" sz="2900" lang="en-US">
                <a:latin typeface="Calibri" panose="020F0502020204030204" pitchFamily="34" charset="0"/>
                <a:cs typeface="Calibri" panose="020F0502020204030204" pitchFamily="34" charset="0"/>
              </a:rPr>
              <a:t> the idea that learning languages is necessary and essential;</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encourage </a:t>
            </a:r>
            <a:r>
              <a:rPr dirty="0" sz="2900" lang="en-US" err="1">
                <a:latin typeface="Calibri" panose="020F0502020204030204" pitchFamily="34" charset="0"/>
                <a:cs typeface="Calibri" panose="020F0502020204030204" pitchFamily="34" charset="0"/>
              </a:rPr>
              <a:t>st’s</a:t>
            </a:r>
            <a:r>
              <a:rPr dirty="0" sz="2900" lang="en-US">
                <a:latin typeface="Calibri" panose="020F0502020204030204" pitchFamily="34" charset="0"/>
                <a:cs typeface="Calibri" panose="020F0502020204030204" pitchFamily="34" charset="0"/>
              </a:rPr>
              <a:t> to go on learning English at the next level;</a:t>
            </a:r>
            <a:endParaRPr dirty="0" sz="2900" lang="uk-UA">
              <a:latin typeface="Calibri" panose="020F0502020204030204" pitchFamily="34" charset="0"/>
              <a:cs typeface="Calibri" panose="020F0502020204030204" pitchFamily="34" charset="0"/>
            </a:endParaRPr>
          </a:p>
          <a:p>
            <a:pPr indent="0" marL="0">
              <a:buNone/>
            </a:pPr>
            <a:r>
              <a:rPr dirty="0" sz="290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sz="2900" lang="en-US" smtClean="0">
                <a:latin typeface="Calibri" panose="020F0502020204030204" pitchFamily="34" charset="0"/>
                <a:cs typeface="Calibri" panose="020F0502020204030204" pitchFamily="34" charset="0"/>
              </a:rPr>
              <a:t>study</a:t>
            </a:r>
            <a:endParaRPr dirty="0" sz="2900" lang="uk-UA">
              <a:latin typeface="Calibri" panose="020F0502020204030204" pitchFamily="34" charset="0"/>
              <a:cs typeface="Calibri" panose="020F0502020204030204" pitchFamily="34" charset="0"/>
            </a:endParaRPr>
          </a:p>
        </p:txBody>
      </p:sp>
    </p:spTree>
  </p:cSld>
  <p:clrMapOvr>
    <a:masterClrMapping/>
  </p:clrMapOvr>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400" lang="en-US"/>
              <a:t>Plan:</a:t>
            </a:r>
            <a:endParaRPr b="1" dirty="0" sz="2400" lang="uk-UA"/>
          </a:p>
          <a:p>
            <a:pPr indent="0" lvl="0" marL="0">
              <a:buNone/>
            </a:pPr>
            <a:r>
              <a:rPr dirty="0" sz="2400" lang="en-US"/>
              <a:t>Vocabulary activity.</a:t>
            </a:r>
            <a:endParaRPr dirty="0" sz="2400" lang="uk-UA"/>
          </a:p>
          <a:p>
            <a:pPr indent="0" lvl="0" marL="0">
              <a:buNone/>
            </a:pPr>
            <a:r>
              <a:rPr dirty="0" sz="2400" lang="en-US"/>
              <a:t>Discussing of the </a:t>
            </a:r>
            <a:r>
              <a:rPr dirty="0" sz="2400" lang="en-US" err="1"/>
              <a:t>The</a:t>
            </a:r>
            <a:r>
              <a:rPr dirty="0" sz="2400" lang="en-US"/>
              <a:t> Importance of English in the Business World. Present Perfect Continuous. Grammar revision</a:t>
            </a:r>
            <a:endParaRPr dirty="0" sz="2400" lang="uk-UA"/>
          </a:p>
          <a:p>
            <a:pPr indent="0" lvl="0" marL="0">
              <a:buNone/>
            </a:pPr>
            <a:r>
              <a:rPr dirty="0" sz="2400" lang="en-US"/>
              <a:t>Listening, reading, writing, speaking.</a:t>
            </a:r>
            <a:endParaRPr dirty="0" sz="2400" lang="uk-UA"/>
          </a:p>
          <a:p>
            <a:pPr indent="0" lvl="0" marL="0">
              <a:buNone/>
            </a:pPr>
            <a:r>
              <a:rPr dirty="0" sz="2400" lang="en-US"/>
              <a:t>Grammar activity.</a:t>
            </a:r>
            <a:endParaRPr dirty="0" sz="2400" lang="uk-UA"/>
          </a:p>
          <a:p>
            <a:pPr indent="0" lvl="0" marL="0">
              <a:buNone/>
            </a:pPr>
            <a:r>
              <a:rPr dirty="0" sz="2400" lang="en-US"/>
              <a:t>Communicative activities :</a:t>
            </a:r>
            <a:br>
              <a:rPr dirty="0" sz="2400" lang="en-US"/>
            </a:br>
            <a:r>
              <a:rPr dirty="0" sz="2400" lang="en-US"/>
              <a:t>       </a:t>
            </a:r>
            <a:r>
              <a:rPr dirty="0" sz="2400" lang="uk-UA" smtClean="0"/>
              <a:t> </a:t>
            </a:r>
            <a:r>
              <a:rPr dirty="0" sz="2400" lang="en-US"/>
              <a:t> Task 1. Give the English equivalents the following words and word combinations.</a:t>
            </a:r>
            <a:br>
              <a:rPr dirty="0" sz="2400" lang="en-US"/>
            </a:br>
            <a:r>
              <a:rPr dirty="0" sz="2400" lang="en-US"/>
              <a:t>         Task 2. Answer the questions to the text.</a:t>
            </a:r>
            <a:br>
              <a:rPr dirty="0" sz="2400" lang="en-US"/>
            </a:br>
            <a:r>
              <a:rPr dirty="0" sz="2400" lang="en-US"/>
              <a:t>         Task 3. Fill in the blanks with the necessary words from the active vocabulary. </a:t>
            </a:r>
            <a:br>
              <a:rPr dirty="0" sz="2400" lang="en-US"/>
            </a:br>
            <a:r>
              <a:rPr dirty="0" sz="2400" lang="en-US"/>
              <a:t>         Task 4. Complete the following sentences.</a:t>
            </a:r>
            <a:br>
              <a:rPr dirty="0" sz="2400" lang="en-US"/>
            </a:br>
            <a:r>
              <a:rPr dirty="0" sz="2400" lang="en-US"/>
              <a:t>         Task 5. Put in the right order. The underlined word is the beginning of the sentence.</a:t>
            </a:r>
            <a:br>
              <a:rPr dirty="0" sz="2400" lang="en-US"/>
            </a:br>
            <a:r>
              <a:rPr dirty="0" sz="2400" lang="en-US"/>
              <a:t>         </a:t>
            </a:r>
            <a:r>
              <a:rPr dirty="0" sz="2400" lang="en-US" smtClean="0"/>
              <a:t>Task </a:t>
            </a:r>
            <a:r>
              <a:rPr dirty="0" sz="2400" lang="en-US"/>
              <a:t>6. Translate the following sentences into English.</a:t>
            </a:r>
            <a:br>
              <a:rPr dirty="0" sz="2400" lang="en-US"/>
            </a:br>
            <a:r>
              <a:rPr dirty="0" sz="2400" lang="en-US"/>
              <a:t>Home task: Reading an additional text on the topic </a:t>
            </a:r>
            <a:endParaRPr dirty="0" sz="2400" lang="uk-UA"/>
          </a:p>
          <a:p>
            <a:endParaRPr dirty="0" lang="uk-UA"/>
          </a:p>
        </p:txBody>
      </p:sp>
    </p:spTree>
  </p:cSld>
  <p:clrMapOvr>
    <a:masterClrMapping/>
  </p:clrMapOvr>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fontScale="88889" lnSpcReduction="20000"/>
          </a:bodyPr>
          <a:p>
            <a:pPr indent="0" marL="0">
              <a:buNone/>
            </a:pPr>
            <a:r>
              <a:rPr b="1" dirty="0" sz="2200" lang="en-US" err="1"/>
              <a:t>Хід</a:t>
            </a:r>
            <a:r>
              <a:rPr b="1" dirty="0" sz="2200" lang="en-US"/>
              <a:t> </a:t>
            </a:r>
            <a:r>
              <a:rPr b="1" dirty="0" sz="2200" lang="en-US" err="1"/>
              <a:t>заняття</a:t>
            </a:r>
            <a:r>
              <a:rPr b="1" dirty="0" sz="2200" lang="en-US"/>
              <a:t> (Procedure</a:t>
            </a:r>
            <a:r>
              <a:rPr b="1" dirty="0" sz="2200" lang="en-US" smtClean="0"/>
              <a:t>)</a:t>
            </a:r>
            <a:endParaRPr b="1" dirty="0" sz="2200" lang="uk-UA" smtClean="0"/>
          </a:p>
          <a:p>
            <a:pPr indent="0" marL="0">
              <a:buNone/>
            </a:pPr>
            <a:endParaRPr b="1" dirty="0" lang="en-US"/>
          </a:p>
          <a:p>
            <a:pPr indent="0" marL="0">
              <a:buNone/>
            </a:pPr>
            <a:r>
              <a:rPr b="1" dirty="0" lang="en-US"/>
              <a:t>1.Learn the new words and word combinations.</a:t>
            </a:r>
          </a:p>
          <a:p>
            <a:pPr indent="0" marL="0">
              <a:buNone/>
            </a:pPr>
            <a:r>
              <a:rPr b="1" dirty="0" lang="en-US"/>
              <a:t>2.Make some questions on the text.</a:t>
            </a:r>
          </a:p>
          <a:p>
            <a:pPr indent="0" marL="0">
              <a:buNone/>
            </a:pPr>
            <a:r>
              <a:rPr b="1" dirty="0" lang="en-US"/>
              <a:t>3.Read the text and translate into Ukrainian in the written form.</a:t>
            </a:r>
          </a:p>
          <a:p>
            <a:pPr indent="0" marL="0">
              <a:buNone/>
            </a:pPr>
            <a:r>
              <a:rPr b="1" dirty="0" lang="en-US"/>
              <a:t>4.Make summery of the text in English</a:t>
            </a:r>
            <a:r>
              <a:rPr b="1" dirty="0" lang="en-US" smtClean="0"/>
              <a:t>.</a:t>
            </a:r>
            <a:endParaRPr b="1" dirty="0" lang="uk-UA" smtClean="0"/>
          </a:p>
          <a:p>
            <a:pPr indent="0" marL="0">
              <a:buNone/>
            </a:pPr>
            <a:endParaRPr b="1" dirty="0" lang="uk-UA"/>
          </a:p>
          <a:p>
            <a:pPr algn="just" indent="0" marL="0">
              <a:spcBef>
                <a:spcPts val="0"/>
              </a:spcBef>
              <a:buNone/>
            </a:pPr>
            <a:r>
              <a:rPr dirty="0" lang="en-US">
                <a:latin typeface="Calibri" panose="020F0502020204030204" pitchFamily="34" charset="0"/>
                <a:cs typeface="Calibri" panose="020F0502020204030204" pitchFamily="34" charset="0"/>
              </a:rPr>
              <a:t>Nowadays being able to speak a second language is a huge advantage in the multicultural world, with multilingual speakers having more than one way of viewing the world, earning more and even having better mental health.</a:t>
            </a:r>
          </a:p>
          <a:p>
            <a:pPr algn="just" indent="0" marL="0">
              <a:spcBef>
                <a:spcPts val="0"/>
              </a:spcBef>
              <a:buNone/>
            </a:pPr>
            <a:r>
              <a:rPr dirty="0" lang="en-US">
                <a:latin typeface="Calibri" panose="020F0502020204030204" pitchFamily="34" charset="0"/>
                <a:cs typeface="Calibri" panose="020F0502020204030204" pitchFamily="34" charset="0"/>
              </a:rPr>
              <a:t>English is the third most spoken language in the world (beaten only by Chinese and Spanish). Approximately 1.5 billion people speak English: more than 350 million speakers use it as a mother tongue, and the rest study it as a foreign language [1]. It is the language of the web, with html, CSS, PHP and all other computer languages written in English. If you look at the source code of a Chinese website, it is still written in English! Similarly, all air traffic control is done in English.</a:t>
            </a:r>
            <a:endParaRPr dirty="0" lang="uk-UA">
              <a:latin typeface="Calibri" panose="020F0502020204030204" pitchFamily="34" charset="0"/>
              <a:cs typeface="Calibri" panose="020F0502020204030204" pitchFamily="34" charset="0"/>
            </a:endParaRPr>
          </a:p>
          <a:p>
            <a:pPr algn="just" indent="0" marL="0">
              <a:spcBef>
                <a:spcPts val="0"/>
              </a:spcBef>
              <a:buNone/>
            </a:pPr>
            <a:r>
              <a:rPr dirty="0" lang="en-US">
                <a:latin typeface="Calibri" panose="020F0502020204030204" pitchFamily="34" charset="0"/>
                <a:cs typeface="Calibri" panose="020F0502020204030204" pitchFamily="34" charset="0"/>
              </a:rPr>
              <a:t>English is also the global language of many businesses, even outside of the UK, the USA, Canada, Australia, Ireland and New Zealand. English is also the official language of India, the Philippines, many sub-Saharan African countries, various Caribbean and Pacific island nations</a:t>
            </a:r>
            <a:r>
              <a:rPr dirty="0" lang="en-US" smtClean="0">
                <a:latin typeface="Calibri" panose="020F0502020204030204" pitchFamily="34" charset="0"/>
                <a:cs typeface="Calibri" panose="020F0502020204030204" pitchFamily="34" charset="0"/>
              </a:rPr>
              <a:t>.</a:t>
            </a:r>
            <a:r>
              <a:rPr dirty="0" lang="uk-UA" smtClean="0">
                <a:latin typeface="Calibri" panose="020F0502020204030204" pitchFamily="34" charset="0"/>
                <a:cs typeface="Calibri" panose="020F0502020204030204" pitchFamily="34" charset="0"/>
              </a:rPr>
              <a:t> </a:t>
            </a:r>
            <a:r>
              <a:rPr dirty="0" lang="en-US">
                <a:latin typeface="Calibri" panose="020F0502020204030204" pitchFamily="34" charset="0"/>
                <a:cs typeface="Calibri" panose="020F0502020204030204" pitchFamily="34" charset="0"/>
              </a:rPr>
              <a:t>If you have an international meeting in France, for example, odds are that you will be asked to speak English. The largest international companies, such as Daimler-Chrysler, Nokia, Renault, Samsung, Technicolor, and Microsoft in Beijing have all said that English is their common corporate language. Many smaller companies have the same policy .</a:t>
            </a:r>
          </a:p>
          <a:p>
            <a:pPr algn="just" indent="0" marL="0">
              <a:spcBef>
                <a:spcPts val="0"/>
              </a:spcBef>
              <a:buNone/>
            </a:pPr>
            <a:r>
              <a:rPr dirty="0" lang="en-US">
                <a:latin typeface="Calibri" panose="020F0502020204030204" pitchFamily="34" charset="0"/>
                <a:cs typeface="Calibri" panose="020F0502020204030204" pitchFamily="34" charset="0"/>
              </a:rPr>
              <a:t>Good English skills are like a one-way ticket to business success. If you want a decent job anywhere in the world, you need to be proficient in English.</a:t>
            </a:r>
          </a:p>
          <a:p>
            <a:pPr algn="just" indent="0" marL="0">
              <a:spcBef>
                <a:spcPts val="0"/>
              </a:spcBef>
              <a:buNone/>
            </a:pPr>
            <a:endParaRPr b="1" dirty="0" lang="en-US"/>
          </a:p>
          <a:p>
            <a:endParaRPr dirty="0" lang="uk-UA"/>
          </a:p>
        </p:txBody>
      </p:sp>
    </p:spTree>
  </p:cSld>
  <p:clrMapOvr>
    <a:masterClrMapping/>
  </p:clrMapOvr>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536712"/>
            <a:ext cx="12192000" cy="6321287"/>
          </a:xfrm>
        </p:spPr>
        <p:txBody>
          <a:bodyPr bIns="720000" lIns="720000" rIns="720000" tIns="720000">
            <a:normAutofit/>
          </a:bodyPr>
          <a:p>
            <a:pPr algn="just" indent="0" marL="0">
              <a:spcBef>
                <a:spcPts val="0"/>
              </a:spcBef>
              <a:buNone/>
            </a:pPr>
            <a:r>
              <a:rPr sz="2000" lang="en-US" noProof="1" smtClean="0">
                <a:latin typeface="Calibri" panose="020F0502020204030204" pitchFamily="34" charset="0"/>
                <a:cs typeface="Calibri" panose="020F0502020204030204" pitchFamily="34" charset="0"/>
              </a:rPr>
              <a:t>If you are a non-native speaker of the language or just someone who has difficulties with it, you may be wondering, “Why should I put time and energy into perfecting my English for business? Why must I give it greater significance than any other language I know? Why is it a standard of judging whether someone is fit for a job or not?”.</a:t>
            </a:r>
          </a:p>
          <a:p>
            <a:pPr algn="just" indent="0" marL="0">
              <a:spcBef>
                <a:spcPts val="0"/>
              </a:spcBef>
              <a:buNone/>
            </a:pPr>
            <a:r>
              <a:rPr sz="2000" lang="en-US" noProof="1" smtClean="0">
                <a:latin typeface="Calibri" panose="020F0502020204030204" pitchFamily="34" charset="0"/>
                <a:cs typeface="Calibri" panose="020F0502020204030204" pitchFamily="34" charset="0"/>
              </a:rPr>
              <a:t>Deciding whether English is important for business not a question of giving the language greater importance in general. It is simply a question of survival and successful communication . In a world with ever- growing levels of globalisation and interconnectivity, the importance of prompt and appropriate forms of communication increases rapidly. With trade relations between companies from all over the world, the need for a common language to communicate in is undeniable. English is the language mostly used between any internationally acting company and agent. This is not only true for companies that do business within the English-speaking world, but also for companies from other countries that use English as their chosen language to communicate in – their lingua franca. Therefore, the knowledge of English that is specifically used within business contexts is very important. Improving your personal skills of business English can have a high impact on your career, whether you are just at the beginning of it and start learning or whether you want to improve your already existing skills.</a:t>
            </a:r>
          </a:p>
          <a:p>
            <a:endParaRPr lang="en-US" noProof="1"/>
          </a:p>
        </p:txBody>
      </p:sp>
    </p:spTree>
  </p:cSld>
  <p:clrMapOvr>
    <a:masterClrMapping/>
  </p:clrMapOvr>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anchor="ctr" bIns="720000" lIns="720000" rIns="720000" tIns="720000">
            <a:normAutofit/>
          </a:bodyPr>
          <a:p>
            <a:pPr algn="just" indent="0" marL="0">
              <a:spcBef>
                <a:spcPts val="0"/>
              </a:spcBef>
              <a:buNone/>
            </a:pPr>
            <a:r>
              <a:rPr sz="2000" lang="en-US" noProof="1" smtClean="0">
                <a:latin typeface="Calibri" panose="020F0502020204030204" pitchFamily="34" charset="0"/>
                <a:cs typeface="Calibri" panose="020F0502020204030204" pitchFamily="34" charset="0"/>
              </a:rPr>
              <a:t>Business English is considered a special branch within the general studies of English due to the use of specialised vocabulary and jargon. A good grasp of the knowledge of English in general as well as a deep understanding of special forms are needed to build successfully a career in an international environment. This knowledge is important for both written and oral forms of communication, such as email, letters, phone calls, meetings, presentations and speeches.</a:t>
            </a:r>
          </a:p>
          <a:p>
            <a:pPr algn="just" indent="0" marL="0">
              <a:spcBef>
                <a:spcPts val="0"/>
              </a:spcBef>
              <a:buNone/>
            </a:pPr>
            <a:r>
              <a:rPr sz="2000" lang="en-US" noProof="1" smtClean="0">
                <a:latin typeface="Calibri" panose="020F0502020204030204" pitchFamily="34" charset="0"/>
                <a:cs typeface="Calibri" panose="020F0502020204030204" pitchFamily="34" charset="0"/>
              </a:rPr>
              <a:t>There are many scholars and journalists that argue in favour of the approach that there are more similarities between general English and Business English than there are differences. This is probably very true, as you will have to know the basic rules of English grammar, both in written and spoken forms, and you also will have to know a basic amount of vocabulary to hold even the easiest conversation. Certain core skills in general English are required, such as fluency, listening, reading and writing in order to be able to improve your business English.</a:t>
            </a:r>
          </a:p>
          <a:p>
            <a:pPr algn="just" indent="0" marL="0">
              <a:spcBef>
                <a:spcPts val="0"/>
              </a:spcBef>
              <a:buNone/>
            </a:pPr>
            <a:r>
              <a:rPr sz="2000" lang="en-US" noProof="1" smtClean="0">
                <a:latin typeface="Calibri" panose="020F0502020204030204" pitchFamily="34" charset="0"/>
                <a:cs typeface="Calibri" panose="020F0502020204030204" pitchFamily="34" charset="0"/>
              </a:rPr>
              <a:t>Most certainly, you are asking yourself the question in how far business English varies from general English if there are more similarities than differences. Even if you have tremendous English skills, you might lack specific knowledge of English that is used in a business and trade environment. Business English focuses on skills that are applicable to the workplace, on special vocabulary that you might encounter during phone calls, negotiations, me</a:t>
            </a:r>
            <a:r>
              <a:rPr sz="2000" lang="en-US" noProof="1" smtClean="0"/>
              <a:t>etings, proposals, and also on general topics that occur within international trade relations.</a:t>
            </a:r>
          </a:p>
        </p:txBody>
      </p:sp>
    </p:spTree>
  </p:cSld>
  <p:clrMapOvr>
    <a:masterClrMapping/>
  </p:clrMapOvr>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rmAutofit/>
          </a:bodyPr>
          <a:p>
            <a:pPr algn="just" indent="0" marL="0">
              <a:spcBef>
                <a:spcPts val="0"/>
              </a:spcBef>
              <a:buNone/>
            </a:pPr>
            <a:r>
              <a:rPr dirty="0" sz="2000" lang="en-US">
                <a:latin typeface="Calibri" panose="020F0502020204030204" pitchFamily="34" charset="0"/>
                <a:cs typeface="Calibri" panose="020F0502020204030204" pitchFamily="34" charset="0"/>
              </a:rPr>
              <a:t>Thus, Business English is the language for doing international business. As a consequence, companies need those employees who are in relation with foreign clients or suppliers having the skills in English which enable them to do their work efficiently. Even if employees have good knowledge of the English language, they still need to acquire the language to their professional area (logistics, human resources, economics, etc.). Discussion questions</a:t>
            </a:r>
            <a:r>
              <a:rPr dirty="0" sz="2000" lang="en-US" smtClean="0">
                <a:latin typeface="Calibri" panose="020F0502020204030204" pitchFamily="34" charset="0"/>
                <a:cs typeface="Calibri" panose="020F0502020204030204" pitchFamily="34" charset="0"/>
              </a:rPr>
              <a:t>:</a:t>
            </a:r>
            <a:endParaRPr dirty="0" sz="2000" lang="uk-UA" smtClean="0">
              <a:latin typeface="Calibri" panose="020F0502020204030204" pitchFamily="34" charset="0"/>
              <a:cs typeface="Calibri" panose="020F0502020204030204" pitchFamily="34" charset="0"/>
            </a:endParaRPr>
          </a:p>
          <a:p>
            <a:pPr algn="just" indent="0" marL="0">
              <a:spcBef>
                <a:spcPts val="0"/>
              </a:spcBef>
              <a:buNone/>
            </a:pPr>
            <a:endParaRPr dirty="0" sz="2000" lang="uk-UA">
              <a:latin typeface="Calibri" panose="020F0502020204030204" pitchFamily="34" charset="0"/>
              <a:cs typeface="Calibri" panose="020F0502020204030204" pitchFamily="34" charset="0"/>
            </a:endParaRPr>
          </a:p>
          <a:p>
            <a:pPr algn="just" indent="0" marL="0">
              <a:spcBef>
                <a:spcPts val="0"/>
              </a:spcBef>
              <a:buNone/>
            </a:pPr>
            <a:endParaRPr dirty="0" sz="2000" lang="uk-UA" smtClean="0">
              <a:latin typeface="Calibri" panose="020F0502020204030204" pitchFamily="34" charset="0"/>
              <a:cs typeface="Calibri" panose="020F0502020204030204" pitchFamily="34" charset="0"/>
            </a:endParaRPr>
          </a:p>
          <a:p>
            <a:pPr algn="just" indent="0" marL="0">
              <a:spcBef>
                <a:spcPts val="0"/>
              </a:spcBef>
              <a:buNone/>
            </a:pPr>
            <a:endParaRPr dirty="0" sz="2000" lang="en-US">
              <a:latin typeface="Calibri" panose="020F0502020204030204" pitchFamily="34" charset="0"/>
              <a:cs typeface="Calibri" panose="020F0502020204030204" pitchFamily="34" charset="0"/>
            </a:endParaRPr>
          </a:p>
          <a:p>
            <a:pPr algn="just" indent="0" marL="0">
              <a:buNone/>
            </a:pPr>
            <a:r>
              <a:rPr dirty="0" sz="2000" lang="en-US">
                <a:latin typeface="Calibri" panose="020F0502020204030204" pitchFamily="34" charset="0"/>
                <a:cs typeface="Calibri" panose="020F0502020204030204" pitchFamily="34" charset="0"/>
              </a:rPr>
              <a:t>1. The English language	knowledge as a huge advantage in the multicultural world.</a:t>
            </a:r>
          </a:p>
          <a:p>
            <a:pPr algn="just" indent="0" marL="0">
              <a:buNone/>
            </a:pPr>
            <a:r>
              <a:rPr dirty="0" sz="2000" lang="en-US">
                <a:latin typeface="Calibri" panose="020F0502020204030204" pitchFamily="34" charset="0"/>
                <a:cs typeface="Calibri" panose="020F0502020204030204" pitchFamily="34" charset="0"/>
              </a:rPr>
              <a:t>2. English outside of Great Britain and the USA.</a:t>
            </a:r>
          </a:p>
          <a:p>
            <a:pPr algn="just" indent="0" marL="0">
              <a:buNone/>
            </a:pPr>
            <a:r>
              <a:rPr dirty="0" sz="2000" lang="en-US">
                <a:latin typeface="Calibri" panose="020F0502020204030204" pitchFamily="34" charset="0"/>
                <a:cs typeface="Calibri" panose="020F0502020204030204" pitchFamily="34" charset="0"/>
              </a:rPr>
              <a:t>3. A one-way ticket to business success.</a:t>
            </a:r>
          </a:p>
          <a:p>
            <a:pPr algn="just" indent="0" marL="0">
              <a:buNone/>
            </a:pPr>
            <a:r>
              <a:rPr dirty="0" sz="2000" lang="en-US">
                <a:latin typeface="Calibri" panose="020F0502020204030204" pitchFamily="34" charset="0"/>
                <a:cs typeface="Calibri" panose="020F0502020204030204" pitchFamily="34" charset="0"/>
              </a:rPr>
              <a:t>4. Peculiarities of Business English.</a:t>
            </a:r>
          </a:p>
          <a:p>
            <a:pPr algn="just" indent="0" marL="0">
              <a:buNone/>
            </a:pPr>
            <a:r>
              <a:rPr dirty="0" sz="2000" lang="en-US">
                <a:latin typeface="Calibri" panose="020F0502020204030204" pitchFamily="34" charset="0"/>
                <a:cs typeface="Calibri" panose="020F0502020204030204" pitchFamily="34" charset="0"/>
              </a:rPr>
              <a:t>5. The skills applicable to the workplace.</a:t>
            </a:r>
          </a:p>
          <a:p>
            <a:pPr algn="just"/>
            <a:endParaRPr dirty="0" sz="2000" lang="uk-UA">
              <a:latin typeface="Calibri" panose="020F0502020204030204" pitchFamily="34" charset="0"/>
              <a:cs typeface="Calibri" panose="020F0502020204030204" pitchFamily="34" charset="0"/>
            </a:endParaRPr>
          </a:p>
        </p:txBody>
      </p:sp>
    </p:spTree>
  </p:cSld>
  <p:clrMapOvr>
    <a:masterClrMapping/>
  </p:clrMapOvr>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en-US">
                <a:latin typeface="Calibri" panose="020F0502020204030204" pitchFamily="34" charset="0"/>
                <a:cs typeface="Calibri" panose="020F0502020204030204" pitchFamily="34" charset="0"/>
              </a:rPr>
              <a:t>5) Write a question for each situation</a:t>
            </a:r>
            <a:r>
              <a:rPr b="1" dirty="0" sz="2000" lang="en-US" smtClean="0">
                <a:latin typeface="Calibri" panose="020F0502020204030204" pitchFamily="34" charset="0"/>
                <a:cs typeface="Calibri" panose="020F0502020204030204" pitchFamily="34" charset="0"/>
              </a:rPr>
              <a:t>.</a:t>
            </a:r>
            <a:endParaRPr b="1" dirty="0" sz="2000" lang="uk-UA" smtClean="0">
              <a:latin typeface="Calibri" panose="020F0502020204030204" pitchFamily="34" charset="0"/>
              <a:cs typeface="Calibri" panose="020F0502020204030204" pitchFamily="34" charset="0"/>
            </a:endParaRPr>
          </a:p>
          <a:p>
            <a:endParaRPr b="1"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1. You meet Kate as she is leaving the swimming pool. You say:</a:t>
            </a:r>
          </a:p>
          <a:p>
            <a:pPr indent="0" marL="0">
              <a:buNone/>
            </a:pPr>
            <a:r>
              <a:rPr dirty="0" sz="2000" lang="en-US">
                <a:latin typeface="Calibri" panose="020F0502020204030204" pitchFamily="34" charset="0"/>
                <a:cs typeface="Calibri" panose="020F0502020204030204" pitchFamily="34" charset="0"/>
              </a:rPr>
              <a:t>Hi, Kate. (you / swim?) Have you been swimming</a:t>
            </a:r>
            <a:r>
              <a:rPr dirty="0" sz="2000" lang="en-US" smtClean="0">
                <a:latin typeface="Calibri" panose="020F0502020204030204" pitchFamily="34" charset="0"/>
                <a:cs typeface="Calibri" panose="020F0502020204030204" pitchFamily="34" charset="0"/>
              </a:rPr>
              <a:t>?</a:t>
            </a: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2. You have arrived a little late to meet Ben who is waiting for you. You say:</a:t>
            </a:r>
          </a:p>
          <a:p>
            <a:pPr indent="0" marL="0">
              <a:buNone/>
            </a:pPr>
            <a:r>
              <a:rPr dirty="0" sz="2000" lang="en-US">
                <a:latin typeface="Calibri" panose="020F0502020204030204" pitchFamily="34" charset="0"/>
                <a:cs typeface="Calibri" panose="020F0502020204030204" pitchFamily="34" charset="0"/>
              </a:rPr>
              <a:t>I’m sorry I’m late, Ben. (you / wait / long</a:t>
            </a:r>
            <a:r>
              <a:rPr dirty="0" sz="2000" lang="en-US" smtClean="0">
                <a:latin typeface="Calibri" panose="020F0502020204030204" pitchFamily="34" charset="0"/>
                <a:cs typeface="Calibri" panose="020F0502020204030204" pitchFamily="34" charset="0"/>
              </a:rPr>
              <a:t>?).</a:t>
            </a: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3. Jane’s little boy comes into the house with a very dirty face and dirty hands. His mother says:</a:t>
            </a:r>
          </a:p>
          <a:p>
            <a:pPr indent="0" marL="0">
              <a:buNone/>
            </a:pPr>
            <a:r>
              <a:rPr dirty="0" sz="2000" lang="en-US">
                <a:latin typeface="Calibri" panose="020F0502020204030204" pitchFamily="34" charset="0"/>
                <a:cs typeface="Calibri" panose="020F0502020204030204" pitchFamily="34" charset="0"/>
              </a:rPr>
              <a:t>Why are you so dirty? (what / you / do</a:t>
            </a:r>
            <a:r>
              <a:rPr dirty="0" sz="2000" lang="en-US" smtClean="0">
                <a:latin typeface="Calibri" panose="020F0502020204030204" pitchFamily="34" charset="0"/>
                <a:cs typeface="Calibri" panose="020F0502020204030204" pitchFamily="34" charset="0"/>
              </a:rPr>
              <a:t>?).</a:t>
            </a: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4. You are in a shop and see Anna. You didn’t know she worked there. You say:</a:t>
            </a:r>
          </a:p>
          <a:p>
            <a:pPr indent="0" marL="0">
              <a:buNone/>
            </a:pPr>
            <a:r>
              <a:rPr dirty="0" sz="2000" lang="en-US">
                <a:latin typeface="Calibri" panose="020F0502020204030204" pitchFamily="34" charset="0"/>
                <a:cs typeface="Calibri" panose="020F0502020204030204" pitchFamily="34" charset="0"/>
              </a:rPr>
              <a:t>Hi, Anna. (how long / you / work / here</a:t>
            </a:r>
            <a:r>
              <a:rPr dirty="0" sz="2000" lang="en-US" smtClean="0">
                <a:latin typeface="Calibri" panose="020F0502020204030204" pitchFamily="34" charset="0"/>
                <a:cs typeface="Calibri" panose="020F0502020204030204" pitchFamily="34" charset="0"/>
              </a:rPr>
              <a:t>?) </a:t>
            </a:r>
            <a:r>
              <a:rPr dirty="0" sz="2000" lang="en-US">
                <a:latin typeface="Calibri" panose="020F0502020204030204" pitchFamily="34" charset="0"/>
                <a:cs typeface="Calibri" panose="020F0502020204030204" pitchFamily="34" charset="0"/>
              </a:rPr>
              <a:t>.</a:t>
            </a:r>
          </a:p>
          <a:p>
            <a:pPr indent="0" marL="0">
              <a:buNone/>
            </a:pPr>
            <a:r>
              <a:rPr dirty="0" sz="2000" lang="en-US">
                <a:latin typeface="Calibri" panose="020F0502020204030204" pitchFamily="34" charset="0"/>
                <a:cs typeface="Calibri" panose="020F0502020204030204" pitchFamily="34" charset="0"/>
              </a:rPr>
              <a:t>5. A friend tells you about his job – he sells phones. You say:</a:t>
            </a:r>
          </a:p>
          <a:p>
            <a:pPr indent="0" marL="0">
              <a:buNone/>
            </a:pPr>
            <a:r>
              <a:rPr dirty="0" sz="2000" lang="en-US">
                <a:latin typeface="Calibri" panose="020F0502020204030204" pitchFamily="34" charset="0"/>
                <a:cs typeface="Calibri" panose="020F0502020204030204" pitchFamily="34" charset="0"/>
              </a:rPr>
              <a:t>You sell phones? (how long / you / do / that</a:t>
            </a:r>
            <a:r>
              <a:rPr dirty="0" sz="2000" lang="en-US" smtClean="0">
                <a:latin typeface="Calibri" panose="020F0502020204030204" pitchFamily="34" charset="0"/>
                <a:cs typeface="Calibri" panose="020F0502020204030204" pitchFamily="34" charset="0"/>
              </a:rPr>
              <a:t>?).</a:t>
            </a:r>
            <a:endParaRPr dirty="0" sz="2000" lang="en-US">
              <a:latin typeface="Calibri" panose="020F0502020204030204" pitchFamily="34" charset="0"/>
              <a:cs typeface="Calibri" panose="020F0502020204030204" pitchFamily="34" charset="0"/>
            </a:endParaRPr>
          </a:p>
        </p:txBody>
      </p:sp>
    </p:spTree>
  </p:cSld>
  <p:clrMapOvr>
    <a:masterClrMapping/>
  </p:clrMapOvr>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Autofit/>
          </a:bodyPr>
          <a:p>
            <a:pPr indent="0" marL="0">
              <a:buNone/>
            </a:pPr>
            <a:r>
              <a:rPr b="1" dirty="0" sz="2200" lang="en-US">
                <a:latin typeface="Calibri" panose="020F0502020204030204" pitchFamily="34" charset="0"/>
                <a:cs typeface="Calibri" panose="020F0502020204030204" pitchFamily="34" charset="0"/>
              </a:rPr>
              <a:t>6) Read the situations and complete the sentences</a:t>
            </a:r>
            <a:r>
              <a:rPr b="1" dirty="0" sz="2200" lang="en-US" smtClean="0">
                <a:latin typeface="Calibri" panose="020F0502020204030204" pitchFamily="34" charset="0"/>
                <a:cs typeface="Calibri" panose="020F0502020204030204" pitchFamily="34" charset="0"/>
              </a:rPr>
              <a:t>.</a:t>
            </a:r>
            <a:endParaRPr b="1" dirty="0" sz="2200" lang="uk-UA" smtClean="0">
              <a:latin typeface="Calibri" panose="020F0502020204030204" pitchFamily="34" charset="0"/>
              <a:cs typeface="Calibri" panose="020F0502020204030204" pitchFamily="34" charset="0"/>
            </a:endParaRPr>
          </a:p>
          <a:p>
            <a:pPr indent="0" marL="0">
              <a:buNone/>
            </a:pPr>
            <a:endParaRPr b="1" dirty="0" sz="2200" lang="en-US">
              <a:latin typeface="Calibri" panose="020F0502020204030204" pitchFamily="34" charset="0"/>
              <a:cs typeface="Calibri" panose="020F0502020204030204" pitchFamily="34" charset="0"/>
            </a:endParaRPr>
          </a:p>
          <a:p>
            <a:pPr indent="0" marL="0">
              <a:buNone/>
            </a:pPr>
            <a:r>
              <a:rPr dirty="0" sz="2200" lang="en-US">
                <a:latin typeface="Calibri" panose="020F0502020204030204" pitchFamily="34" charset="0"/>
                <a:cs typeface="Calibri" panose="020F0502020204030204" pitchFamily="34" charset="0"/>
              </a:rPr>
              <a:t>1. It’s raining. The rain started two hours ago. </a:t>
            </a:r>
          </a:p>
          <a:p>
            <a:pPr indent="0" marL="0">
              <a:buNone/>
            </a:pPr>
            <a:r>
              <a:rPr dirty="0" sz="2200" lang="en-US">
                <a:latin typeface="Calibri" panose="020F0502020204030204" pitchFamily="34" charset="0"/>
                <a:cs typeface="Calibri" panose="020F0502020204030204" pitchFamily="34" charset="0"/>
              </a:rPr>
              <a:t>It ’s been raining for two hours.</a:t>
            </a:r>
          </a:p>
          <a:p>
            <a:pPr indent="0" marL="0">
              <a:buNone/>
            </a:pPr>
            <a:r>
              <a:rPr dirty="0" sz="2200" lang="en-US">
                <a:latin typeface="Calibri" panose="020F0502020204030204" pitchFamily="34" charset="0"/>
                <a:cs typeface="Calibri" panose="020F0502020204030204" pitchFamily="34" charset="0"/>
              </a:rPr>
              <a:t>2. We are waiting for the bus. We started waiting 20 minutes ago.</a:t>
            </a:r>
          </a:p>
          <a:p>
            <a:pPr indent="0" marL="0">
              <a:buNone/>
            </a:pPr>
            <a:r>
              <a:rPr dirty="0" sz="2200" lang="en-US">
                <a:latin typeface="Calibri" panose="020F0502020204030204" pitchFamily="34" charset="0"/>
                <a:cs typeface="Calibri" panose="020F0502020204030204" pitchFamily="34" charset="0"/>
              </a:rPr>
              <a:t>We	for 20 minutes.</a:t>
            </a:r>
          </a:p>
          <a:p>
            <a:pPr indent="0" marL="0">
              <a:buNone/>
            </a:pPr>
            <a:r>
              <a:rPr dirty="0" sz="2200" lang="en-US">
                <a:latin typeface="Calibri" panose="020F0502020204030204" pitchFamily="34" charset="0"/>
                <a:cs typeface="Calibri" panose="020F0502020204030204" pitchFamily="34" charset="0"/>
              </a:rPr>
              <a:t>3. I’m learning Japanese. I started classes in December.</a:t>
            </a:r>
          </a:p>
          <a:p>
            <a:pPr indent="0" marL="0">
              <a:buNone/>
            </a:pPr>
            <a:r>
              <a:rPr dirty="0" sz="2200" lang="en-US">
                <a:latin typeface="Calibri" panose="020F0502020204030204" pitchFamily="34" charset="0"/>
                <a:cs typeface="Calibri" panose="020F0502020204030204" pitchFamily="34" charset="0"/>
              </a:rPr>
              <a:t>	since December.</a:t>
            </a:r>
          </a:p>
          <a:p>
            <a:pPr indent="0" marL="0">
              <a:buNone/>
            </a:pPr>
            <a:r>
              <a:rPr dirty="0" sz="2200" lang="en-US">
                <a:latin typeface="Calibri" panose="020F0502020204030204" pitchFamily="34" charset="0"/>
                <a:cs typeface="Calibri" panose="020F0502020204030204" pitchFamily="34" charset="0"/>
              </a:rPr>
              <a:t>4. Jessica is working in a hotel. She started working there on 18 January.</a:t>
            </a:r>
          </a:p>
          <a:p>
            <a:pPr indent="0" marL="0">
              <a:buNone/>
            </a:pPr>
            <a:r>
              <a:rPr dirty="0" sz="2200" lang="en-US">
                <a:latin typeface="Calibri" panose="020F0502020204030204" pitchFamily="34" charset="0"/>
                <a:cs typeface="Calibri" panose="020F0502020204030204" pitchFamily="34" charset="0"/>
              </a:rPr>
              <a:t> 	 since 18 January.</a:t>
            </a:r>
          </a:p>
          <a:p>
            <a:pPr indent="0" marL="0">
              <a:buNone/>
            </a:pPr>
            <a:r>
              <a:rPr dirty="0" sz="2200" lang="en-US">
                <a:latin typeface="Calibri" panose="020F0502020204030204" pitchFamily="34" charset="0"/>
                <a:cs typeface="Calibri" panose="020F0502020204030204" pitchFamily="34" charset="0"/>
              </a:rPr>
              <a:t>5. Our friends always go to Italy for their holidays. The first time was years ago.</a:t>
            </a:r>
          </a:p>
          <a:p>
            <a:pPr indent="0" marL="0">
              <a:buNone/>
            </a:pPr>
            <a:r>
              <a:rPr dirty="0" sz="2200" lang="en-US">
                <a:latin typeface="Calibri" panose="020F0502020204030204" pitchFamily="34" charset="0"/>
                <a:cs typeface="Calibri" panose="020F0502020204030204" pitchFamily="34" charset="0"/>
              </a:rPr>
              <a:t> 	 for years</a:t>
            </a:r>
            <a:r>
              <a:rPr dirty="0" sz="2200" lang="en-US" smtClean="0">
                <a:latin typeface="Calibri" panose="020F0502020204030204" pitchFamily="34" charset="0"/>
                <a:cs typeface="Calibri" panose="020F0502020204030204" pitchFamily="34" charset="0"/>
              </a:rPr>
              <a:t>.</a:t>
            </a:r>
            <a:endParaRPr dirty="0" sz="2200" lang="en-US">
              <a:latin typeface="Calibri" panose="020F0502020204030204" pitchFamily="34" charset="0"/>
              <a:cs typeface="Calibri" panose="020F0502020204030204" pitchFamily="34" charset="0"/>
            </a:endParaRPr>
          </a:p>
        </p:txBody>
      </p:sp>
    </p:spTree>
  </p:cSld>
  <p:clrMapOvr>
    <a:masterClrMapping/>
  </p:clrMapOvr>
  <p:timing/>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Тищенко</dc:creator>
  <cp:lastModifiedBy>Ваня Тищенко</cp:lastModifiedBy>
  <dcterms:created xsi:type="dcterms:W3CDTF">2024-09-06T12:38:59Z</dcterms:created>
  <dcterms:modified xsi:type="dcterms:W3CDTF">2024-09-09T09:26:57Z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1095a7341bc24adcb7fc2874e965751a</vt:lpwstr>
  </property>
</Properties>
</file>