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2 (28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6)Put the verb into the correct form, to … or -</a:t>
            </a:r>
            <a:r>
              <a:rPr lang="en-US" sz="3200" dirty="0" err="1" smtClean="0"/>
              <a:t>ing</a:t>
            </a:r>
            <a:r>
              <a:rPr lang="en-US" sz="3200" dirty="0" smtClean="0"/>
              <a:t>. (See Unit 53 for verbs + -</a:t>
            </a:r>
            <a:r>
              <a:rPr lang="en-US" sz="3200" dirty="0" err="1" smtClean="0"/>
              <a:t>ing</a:t>
            </a:r>
            <a:r>
              <a:rPr lang="en-US" sz="3200" dirty="0" smtClean="0"/>
              <a:t>.)</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285720" y="2000240"/>
            <a:ext cx="8676438" cy="292895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7) Make a new sentence using the verb in brackets.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14282" y="2143116"/>
            <a:ext cx="8757806" cy="2071702"/>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8) Which is right?</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14282" y="1857364"/>
            <a:ext cx="8757289" cy="35719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t>9) Complete the questions. Use do you want me to … ? or would you like me to … ? with </a:t>
            </a:r>
            <a:r>
              <a:rPr lang="en-US" sz="2400" dirty="0" err="1" smtClean="0"/>
              <a:t>theseverbs</a:t>
            </a:r>
            <a:r>
              <a:rPr lang="en-US" sz="2400" dirty="0" smtClean="0"/>
              <a:t> (and any other necessary words):</a:t>
            </a:r>
            <a:endParaRPr lang="ru-RU" sz="2400" dirty="0"/>
          </a:p>
        </p:txBody>
      </p:sp>
      <p:pic>
        <p:nvPicPr>
          <p:cNvPr id="4" name="Содержимое 3" descr="SharedScreenshot.jpg"/>
          <p:cNvPicPr>
            <a:picLocks noGrp="1" noChangeAspect="1"/>
          </p:cNvPicPr>
          <p:nvPr>
            <p:ph idx="1"/>
          </p:nvPr>
        </p:nvPicPr>
        <p:blipFill>
          <a:blip r:embed="rId2"/>
          <a:stretch>
            <a:fillRect/>
          </a:stretch>
        </p:blipFill>
        <p:spPr>
          <a:xfrm>
            <a:off x="428596" y="2500306"/>
            <a:ext cx="8447108" cy="1928826"/>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12(4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«The Finance and Control Function. Non-Finite forms of the verb. The infinitive. »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625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«The Finance and Control Function. Non-Finite forms of the verb. The infinitive. » Grammar </a:t>
            </a:r>
            <a:r>
              <a:rPr lang="en-US" sz="3300" dirty="0" smtClean="0"/>
              <a:t>revision</a:t>
            </a:r>
            <a:endParaRPr lang="uk-UA" sz="33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543956" cy="6429420"/>
          </a:xfrm>
        </p:spPr>
        <p:txBody>
          <a:bodyPr>
            <a:normAutofit fontScale="85000" lnSpcReduction="20000"/>
          </a:bodyPr>
          <a:lstStyle/>
          <a:p>
            <a:r>
              <a:rPr lang="en-US" dirty="0" smtClean="0"/>
              <a:t>The central focal point for the finance function at Xerox was the Financial Executive Council(FEC). The membership consisted of the senior Corporate Finance staff and the chief financial officers from the major Xerox operating organizations. </a:t>
            </a:r>
            <a:endParaRPr lang="uk-UA" dirty="0" smtClean="0"/>
          </a:p>
          <a:p>
            <a:r>
              <a:rPr lang="en-US" dirty="0" smtClean="0"/>
              <a:t>The </a:t>
            </a:r>
            <a:r>
              <a:rPr lang="en-US" dirty="0" smtClean="0"/>
              <a:t>FEC evolved in the 1980s in response to the senior financial managers' goal of further improving the finance operations and obtaining a greater involvement by the Finance executives. According to Al,.... they felt financial managers(controllers) could contribute in the formulation of management decisions at the operating units. </a:t>
            </a:r>
            <a:endParaRPr lang="uk-UA" dirty="0" smtClean="0"/>
          </a:p>
          <a:p>
            <a:r>
              <a:rPr lang="en-US" dirty="0" smtClean="0"/>
              <a:t>The </a:t>
            </a:r>
            <a:r>
              <a:rPr lang="en-US" dirty="0" smtClean="0"/>
              <a:t>move was basically from an accounting policy group to a group which added more value to the management process. In the spirit of Leadership through Quality, the financial practices required streamlining and major revision. </a:t>
            </a:r>
            <a:endParaRPr lang="uk-UA" dirty="0" smtClean="0"/>
          </a:p>
          <a:p>
            <a:r>
              <a:rPr lang="en-US" dirty="0" smtClean="0"/>
              <a:t>The </a:t>
            </a:r>
            <a:r>
              <a:rPr lang="en-US" dirty="0" smtClean="0"/>
              <a:t>FEC set the course for becoming a world-class financial operation based on their benchmark studies.</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01080" cy="6286544"/>
          </a:xfrm>
        </p:spPr>
        <p:txBody>
          <a:bodyPr>
            <a:normAutofit fontScale="62500" lnSpcReduction="20000"/>
          </a:bodyPr>
          <a:lstStyle/>
          <a:p>
            <a:r>
              <a:rPr lang="en-US" dirty="0" smtClean="0"/>
              <a:t>Note, the FEC evolved in parallel with the start of the LTQ and Benchmarking activities. The new Xerox LTQ culture demanded an involved and proactive finance group. The key to the value added concept was in helping line managers make more enlightened business decisions. In addition, the FEC was the central developer of the company's financial human resource </a:t>
            </a:r>
            <a:r>
              <a:rPr lang="en-US" dirty="0" err="1" smtClean="0"/>
              <a:t>talent.Executive</a:t>
            </a:r>
            <a:r>
              <a:rPr lang="en-US" dirty="0" smtClean="0"/>
              <a:t> management recognized the strength and talent of the FEC </a:t>
            </a:r>
            <a:r>
              <a:rPr lang="en-US" dirty="0" err="1" smtClean="0"/>
              <a:t>andregularly</a:t>
            </a:r>
            <a:r>
              <a:rPr lang="en-US" dirty="0" smtClean="0"/>
              <a:t> used them as a sounding board for policy and strategic </a:t>
            </a:r>
            <a:r>
              <a:rPr lang="en-US" dirty="0" err="1" smtClean="0"/>
              <a:t>considerations.The</a:t>
            </a:r>
            <a:r>
              <a:rPr lang="en-US" dirty="0" smtClean="0"/>
              <a:t> FEC actively promoted the building of trust in the Xerox finance community. They typically met once a quarter for 2 days and discussed a wide </a:t>
            </a:r>
            <a:r>
              <a:rPr lang="en-US" dirty="0" err="1" smtClean="0"/>
              <a:t>rangeof</a:t>
            </a:r>
            <a:r>
              <a:rPr lang="en-US" dirty="0" smtClean="0"/>
              <a:t> financial and </a:t>
            </a:r>
            <a:r>
              <a:rPr lang="en-US" dirty="0" err="1" smtClean="0"/>
              <a:t>businessmatters</a:t>
            </a:r>
            <a:r>
              <a:rPr lang="en-US" dirty="0" smtClean="0"/>
              <a:t> with a structured but informal atmosphere. Many of the members had been on the FEC for 10 years. </a:t>
            </a:r>
            <a:r>
              <a:rPr lang="en-US" dirty="0" err="1" smtClean="0"/>
              <a:t>Theyknew</a:t>
            </a:r>
            <a:r>
              <a:rPr lang="en-US" dirty="0" smtClean="0"/>
              <a:t> one another very well, and freely expressed their ideas and opinions. </a:t>
            </a:r>
            <a:r>
              <a:rPr lang="en-US" dirty="0" err="1" smtClean="0"/>
              <a:t>Thisgroup</a:t>
            </a:r>
            <a:r>
              <a:rPr lang="en-US" dirty="0" smtClean="0"/>
              <a:t> engineered the finance and accounting </a:t>
            </a:r>
            <a:r>
              <a:rPr lang="en-US" dirty="0" err="1" smtClean="0"/>
              <a:t>changesin</a:t>
            </a:r>
            <a:r>
              <a:rPr lang="en-US" dirty="0" smtClean="0"/>
              <a:t> Xerox as </a:t>
            </a:r>
            <a:r>
              <a:rPr lang="en-US" dirty="0" err="1" smtClean="0"/>
              <a:t>theorganizationand</a:t>
            </a:r>
            <a:r>
              <a:rPr lang="en-US" dirty="0" smtClean="0"/>
              <a:t> business practices changed drastically in the 1980s.Raghunandan </a:t>
            </a:r>
            <a:r>
              <a:rPr lang="en-US" dirty="0" err="1" smtClean="0"/>
              <a:t>Sachdev</a:t>
            </a:r>
            <a:r>
              <a:rPr lang="en-US" dirty="0" smtClean="0"/>
              <a:t>("</a:t>
            </a:r>
            <a:r>
              <a:rPr lang="en-US" dirty="0" err="1" smtClean="0"/>
              <a:t>Sach</a:t>
            </a:r>
            <a:r>
              <a:rPr lang="en-US" dirty="0" smtClean="0"/>
              <a:t>"), corporate controller and one of the FEC founding members, made the following </a:t>
            </a:r>
            <a:r>
              <a:rPr lang="en-US" dirty="0" err="1" smtClean="0"/>
              <a:t>comment’'It</a:t>
            </a:r>
            <a:r>
              <a:rPr lang="en-US" dirty="0" smtClean="0"/>
              <a:t> is not clear how the FEC evolved, but Finance needed to stop second- guessing tine managers. We had a choice either to become glorified auditors or to get involved in decisions early and become part of the management process. We knew we </a:t>
            </a:r>
            <a:r>
              <a:rPr lang="en-US" dirty="0" err="1" smtClean="0"/>
              <a:t>couldadd</a:t>
            </a:r>
            <a:r>
              <a:rPr lang="en-US" dirty="0" smtClean="0"/>
              <a:t> value to the process and provide managers with valuable analysis and advice. Today the general managers listen to their people, use them as sounding boards and have a very close working relationship."</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Complete the sentences. Use a suitable verb.</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428596" y="2714620"/>
            <a:ext cx="8266397" cy="1714512"/>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28</TotalTime>
  <Words>989</Words>
  <Application>Microsoft Office PowerPoint</Application>
  <PresentationFormat>Экран (4:3)</PresentationFormat>
  <Paragraphs>48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12(4 год.)</vt:lpstr>
      <vt:lpstr>Objectives:</vt:lpstr>
      <vt:lpstr>Plan:</vt:lpstr>
      <vt:lpstr>References:</vt:lpstr>
      <vt:lpstr>Хід заняття (Procedure)</vt:lpstr>
      <vt:lpstr>Слайд 7</vt:lpstr>
      <vt:lpstr>Слайд 8</vt:lpstr>
      <vt:lpstr>5) Complete the sentences. Use a suitable verb.</vt:lpstr>
      <vt:lpstr>6)Put the verb into the correct form, to … or -ing. (See Unit 53 for verbs + -ing.)</vt:lpstr>
      <vt:lpstr>7) Make a new sentence using the verb in brackets.</vt:lpstr>
      <vt:lpstr>8) Which is right?</vt:lpstr>
      <vt:lpstr>9) Complete the questions. Use do you want me to … ? or would you like me to … ? with theseverbs (and any other necessary words):</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6</cp:revision>
  <dcterms:created xsi:type="dcterms:W3CDTF">2023-02-25T18:05:02Z</dcterms:created>
  <dcterms:modified xsi:type="dcterms:W3CDTF">2023-02-27T12:33:47Z</dcterms:modified>
</cp:coreProperties>
</file>