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3" d="100"/>
          <a:sy n="83" d="100"/>
        </p:scale>
        <p:origin x="-1426" y="-77"/>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Полилиния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B8043B06-67BB-4D35-B7DF-12E99D28E024}" type="datetimeFigureOut">
              <a:rPr lang="ru-RU" smtClean="0"/>
              <a:pPr/>
              <a:t>28.02.2023</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18F6BA2F-1893-45FD-A9BA-1F1D52B2B17C}"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8043B06-67BB-4D35-B7DF-12E99D28E024}" type="datetimeFigureOut">
              <a:rPr lang="ru-RU" smtClean="0"/>
              <a:pPr/>
              <a:t>28.02.2023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8043B06-67BB-4D35-B7DF-12E99D28E024}" type="datetimeFigureOut">
              <a:rPr lang="ru-RU" smtClean="0"/>
              <a:pPr/>
              <a:t>28.02.2023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lgn="l">
              <a:defRPr/>
            </a:lvl1p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8043B06-67BB-4D35-B7DF-12E99D28E024}" type="datetimeFigureOut">
              <a:rPr lang="ru-RU" smtClean="0"/>
              <a:pPr/>
              <a:t>28.02.2023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Полилиния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Заголовок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B8043B06-67BB-4D35-B7DF-12E99D28E024}" type="datetimeFigureOut">
              <a:rPr lang="ru-RU" smtClean="0"/>
              <a:pPr/>
              <a:t>28.02.2023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8F6BA2F-1893-45FD-A9BA-1F1D52B2B17C}"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8043B06-67BB-4D35-B7DF-12E99D28E024}" type="datetimeFigureOut">
              <a:rPr lang="ru-RU" smtClean="0"/>
              <a:pPr/>
              <a:t>28.02.2023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B8043B06-67BB-4D35-B7DF-12E99D28E024}" type="datetimeFigureOut">
              <a:rPr lang="ru-RU" smtClean="0"/>
              <a:pPr/>
              <a:t>28.02.2023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320"/>
            <a:ext cx="7470648" cy="1143000"/>
          </a:xfrm>
        </p:spPr>
        <p:txBody>
          <a:bodyPr anchor="ctr"/>
          <a:lstStyle>
            <a:lvl1pPr algn="l">
              <a:defRPr sz="4600"/>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B8043B06-67BB-4D35-B7DF-12E99D28E024}" type="datetimeFigureOut">
              <a:rPr lang="ru-RU" smtClean="0"/>
              <a:pPr/>
              <a:t>28.02.2023</a:t>
            </a:fld>
            <a:endParaRPr lang="ru-RU"/>
          </a:p>
        </p:txBody>
      </p:sp>
      <p:sp>
        <p:nvSpPr>
          <p:cNvPr id="8" name="Номер слайда 7"/>
          <p:cNvSpPr>
            <a:spLocks noGrp="1"/>
          </p:cNvSpPr>
          <p:nvPr>
            <p:ph type="sldNum" sz="quarter" idx="11"/>
          </p:nvPr>
        </p:nvSpPr>
        <p:spPr/>
        <p:txBody>
          <a:bodyPr/>
          <a:lstStyle/>
          <a:p>
            <a:fld id="{18F6BA2F-1893-45FD-A9BA-1F1D52B2B17C}" type="slidenum">
              <a:rPr lang="ru-RU" smtClean="0"/>
              <a:pPr/>
              <a:t>‹#›</a:t>
            </a:fld>
            <a:endParaRPr lang="ru-RU"/>
          </a:p>
        </p:txBody>
      </p:sp>
      <p:sp>
        <p:nvSpPr>
          <p:cNvPr id="9" name="Нижний колонтитул 8"/>
          <p:cNvSpPr>
            <a:spLocks noGrp="1"/>
          </p:cNvSpPr>
          <p:nvPr>
            <p:ph type="ftr" sz="quarter" idx="12"/>
          </p:nvPr>
        </p:nvSpPr>
        <p:spPr/>
        <p:txBody>
          <a:bodyPr/>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8043B06-67BB-4D35-B7DF-12E99D28E024}" type="datetimeFigureOut">
              <a:rPr lang="ru-RU" smtClean="0"/>
              <a:pPr/>
              <a:t>28.02.2023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8043B06-67BB-4D35-B7DF-12E99D28E024}" type="datetimeFigureOut">
              <a:rPr lang="ru-RU" smtClean="0"/>
              <a:pPr/>
              <a:t>28.02.2023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156448" y="6422064"/>
            <a:ext cx="762000" cy="365125"/>
          </a:xfrm>
        </p:spPr>
        <p:txBody>
          <a:bodyPr/>
          <a:lstStyle/>
          <a:p>
            <a:fld id="{18F6BA2F-1893-45FD-A9BA-1F1D52B2B17C}"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457200" y="6422064"/>
            <a:ext cx="2133600" cy="365125"/>
          </a:xfrm>
        </p:spPr>
        <p:txBody>
          <a:bodyPr/>
          <a:lstStyle/>
          <a:p>
            <a:fld id="{B8043B06-67BB-4D35-B7DF-12E99D28E024}" type="datetimeFigureOut">
              <a:rPr lang="ru-RU" smtClean="0"/>
              <a:pPr/>
              <a:t>28.02.2023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Полилиния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Полилиния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B8043B06-67BB-4D35-B7DF-12E99D28E024}" type="datetimeFigureOut">
              <a:rPr lang="ru-RU" smtClean="0"/>
              <a:pPr/>
              <a:t>28.02.2023</a:t>
            </a:fld>
            <a:endParaRPr lang="ru-RU"/>
          </a:p>
        </p:txBody>
      </p:sp>
      <p:sp>
        <p:nvSpPr>
          <p:cNvPr id="22" name="Нижний колонтитул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ru-RU"/>
          </a:p>
        </p:txBody>
      </p:sp>
      <p:sp>
        <p:nvSpPr>
          <p:cNvPr id="18" name="Номер слайда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18F6BA2F-1893-45FD-A9BA-1F1D52B2B17C}"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57224" y="928670"/>
            <a:ext cx="7572428" cy="2928958"/>
          </a:xfrm>
        </p:spPr>
        <p:txBody>
          <a:bodyPr>
            <a:noAutofit/>
          </a:bodyPr>
          <a:lstStyle/>
          <a:p>
            <a:r>
              <a:rPr lang="ru-RU" sz="3600" dirty="0" err="1" smtClean="0"/>
              <a:t>Конспекти</a:t>
            </a:r>
            <a:r>
              <a:rPr lang="ru-RU" sz="3600" dirty="0" smtClean="0"/>
              <a:t> </a:t>
            </a:r>
            <a:r>
              <a:rPr lang="ru-RU" sz="3600" dirty="0" err="1" smtClean="0"/>
              <a:t>практичних</a:t>
            </a:r>
            <a:r>
              <a:rPr lang="ru-RU" sz="3600" dirty="0" smtClean="0"/>
              <a:t> занять </a:t>
            </a:r>
            <a:r>
              <a:rPr lang="ru-RU" sz="3600" dirty="0" err="1" smtClean="0"/>
              <a:t>з</a:t>
            </a:r>
            <a:r>
              <a:rPr lang="ru-RU" sz="3600" dirty="0" smtClean="0"/>
              <a:t> </a:t>
            </a:r>
            <a:r>
              <a:rPr lang="ru-RU" sz="3600" dirty="0" err="1" smtClean="0"/>
              <a:t>дисципліни</a:t>
            </a:r>
            <a:r>
              <a:rPr lang="ru-RU" sz="3600" dirty="0" smtClean="0"/>
              <a:t>«</a:t>
            </a:r>
            <a:r>
              <a:rPr lang="ru-RU" sz="3600" dirty="0" err="1" smtClean="0"/>
              <a:t>Іноземна</a:t>
            </a:r>
            <a:r>
              <a:rPr lang="ru-RU" sz="3600" dirty="0" smtClean="0"/>
              <a:t> </a:t>
            </a:r>
            <a:r>
              <a:rPr lang="ru-RU" sz="3600" dirty="0" err="1" smtClean="0"/>
              <a:t>мова</a:t>
            </a:r>
            <a:r>
              <a:rPr lang="ru-RU" sz="3600" dirty="0" smtClean="0"/>
              <a:t>» </a:t>
            </a:r>
            <a:r>
              <a:rPr lang="ru-RU" sz="3600" dirty="0" err="1" smtClean="0"/>
              <a:t>з</a:t>
            </a:r>
            <a:r>
              <a:rPr lang="ru-RU" sz="3600" dirty="0" smtClean="0"/>
              <a:t> </a:t>
            </a:r>
            <a:r>
              <a:rPr lang="ru-RU" sz="3600" dirty="0" err="1" smtClean="0"/>
              <a:t>галузі</a:t>
            </a:r>
            <a:r>
              <a:rPr lang="ru-RU" sz="3600" dirty="0" smtClean="0"/>
              <a:t> </a:t>
            </a:r>
            <a:r>
              <a:rPr lang="ru-RU" sz="3600" dirty="0" err="1" smtClean="0"/>
              <a:t>знань</a:t>
            </a:r>
            <a:r>
              <a:rPr lang="ru-RU" sz="3600" dirty="0" smtClean="0"/>
              <a:t> 12 «</a:t>
            </a:r>
            <a:r>
              <a:rPr lang="ru-RU" sz="3600" dirty="0" err="1" smtClean="0"/>
              <a:t>Інформаційні</a:t>
            </a:r>
            <a:r>
              <a:rPr lang="ru-RU" sz="3600" dirty="0" smtClean="0"/>
              <a:t> </a:t>
            </a:r>
            <a:r>
              <a:rPr lang="ru-RU" sz="3600" dirty="0" err="1" smtClean="0"/>
              <a:t>технології</a:t>
            </a:r>
            <a:r>
              <a:rPr lang="ru-RU" sz="3600" dirty="0" smtClean="0"/>
              <a:t>» </a:t>
            </a:r>
            <a:r>
              <a:rPr lang="ru-RU" sz="3600" dirty="0" err="1" smtClean="0"/>
              <a:t>спеціальності</a:t>
            </a:r>
            <a:r>
              <a:rPr lang="ru-RU" sz="3600" dirty="0" smtClean="0"/>
              <a:t> : 122 «</a:t>
            </a:r>
            <a:r>
              <a:rPr lang="ru-RU" sz="3600" dirty="0" err="1" smtClean="0"/>
              <a:t>Комп’ютерні</a:t>
            </a:r>
            <a:r>
              <a:rPr lang="ru-RU" sz="3600" dirty="0" smtClean="0"/>
              <a:t> науки».</a:t>
            </a:r>
            <a:endParaRPr lang="ru-RU" sz="3600" dirty="0"/>
          </a:p>
        </p:txBody>
      </p:sp>
      <p:sp>
        <p:nvSpPr>
          <p:cNvPr id="3" name="Подзаголовок 2"/>
          <p:cNvSpPr>
            <a:spLocks noGrp="1"/>
          </p:cNvSpPr>
          <p:nvPr>
            <p:ph type="subTitle" idx="1"/>
          </p:nvPr>
        </p:nvSpPr>
        <p:spPr>
          <a:xfrm>
            <a:off x="1071538" y="4429132"/>
            <a:ext cx="6480048" cy="1752600"/>
          </a:xfrm>
        </p:spPr>
        <p:txBody>
          <a:bodyPr>
            <a:normAutofit/>
          </a:bodyPr>
          <a:lstStyle/>
          <a:p>
            <a:r>
              <a:rPr lang="ru-RU" sz="2800" dirty="0" smtClean="0"/>
              <a:t>Семестр 6 (60 годин)</a:t>
            </a:r>
          </a:p>
          <a:p>
            <a:r>
              <a:rPr lang="ru-RU" sz="2800" dirty="0" smtClean="0"/>
              <a:t> </a:t>
            </a:r>
            <a:r>
              <a:rPr lang="ru-RU" sz="2800" dirty="0" err="1" smtClean="0"/>
              <a:t>Атестація</a:t>
            </a:r>
            <a:r>
              <a:rPr lang="ru-RU" sz="2800" dirty="0" smtClean="0"/>
              <a:t> </a:t>
            </a:r>
            <a:r>
              <a:rPr lang="ru-RU" sz="2800" dirty="0" smtClean="0"/>
              <a:t>2 (28год</a:t>
            </a:r>
            <a:r>
              <a:rPr lang="ru-RU" sz="2800" dirty="0" smtClean="0"/>
              <a:t>.)</a:t>
            </a:r>
            <a:endParaRPr lang="ru-RU" sz="2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6) Put the words in the correct order.</a:t>
            </a:r>
            <a:endParaRPr lang="ru-RU" dirty="0"/>
          </a:p>
        </p:txBody>
      </p:sp>
      <p:pic>
        <p:nvPicPr>
          <p:cNvPr id="4" name="Содержимое 3" descr="SharedScreenshot.jpg"/>
          <p:cNvPicPr>
            <a:picLocks noGrp="1" noChangeAspect="1"/>
          </p:cNvPicPr>
          <p:nvPr>
            <p:ph idx="1"/>
          </p:nvPr>
        </p:nvPicPr>
        <p:blipFill>
          <a:blip r:embed="rId2"/>
          <a:stretch>
            <a:fillRect/>
          </a:stretch>
        </p:blipFill>
        <p:spPr>
          <a:xfrm>
            <a:off x="285720" y="2071678"/>
            <a:ext cx="8659506" cy="4000528"/>
          </a:xfr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2800" dirty="0" smtClean="0"/>
              <a:t>7) You were visiting London. You met a lot of people who asked you a lot of questions: </a:t>
            </a:r>
            <a:endParaRPr lang="ru-RU" sz="2800" dirty="0"/>
          </a:p>
        </p:txBody>
      </p:sp>
      <p:pic>
        <p:nvPicPr>
          <p:cNvPr id="4" name="Содержимое 3" descr="SharedScreenshot.jpg"/>
          <p:cNvPicPr>
            <a:picLocks noGrp="1" noChangeAspect="1"/>
          </p:cNvPicPr>
          <p:nvPr>
            <p:ph idx="1"/>
          </p:nvPr>
        </p:nvPicPr>
        <p:blipFill>
          <a:blip r:embed="rId2"/>
          <a:stretch>
            <a:fillRect/>
          </a:stretch>
        </p:blipFill>
        <p:spPr>
          <a:xfrm>
            <a:off x="428596" y="1643050"/>
            <a:ext cx="8304126" cy="5000660"/>
          </a:xfr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Thank-You-Messages-For-Attending-Meeting.jpg"/>
          <p:cNvPicPr>
            <a:picLocks noGrp="1" noChangeAspect="1"/>
          </p:cNvPicPr>
          <p:nvPr>
            <p:ph idx="1"/>
          </p:nvPr>
        </p:nvPicPr>
        <p:blipFill>
          <a:blip r:embed="rId2"/>
          <a:stretch>
            <a:fillRect/>
          </a:stretch>
        </p:blipFill>
        <p:spPr>
          <a:xfrm>
            <a:off x="0" y="428604"/>
            <a:ext cx="9144000" cy="6099048"/>
          </a:xfr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1142984"/>
            <a:ext cx="7467600" cy="1143000"/>
          </a:xfrm>
        </p:spPr>
        <p:txBody>
          <a:bodyPr>
            <a:normAutofit/>
          </a:bodyPr>
          <a:lstStyle/>
          <a:p>
            <a:r>
              <a:rPr lang="ru-RU" b="1" i="1" dirty="0" err="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Практичне</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ru-RU" b="1" i="1" dirty="0" err="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заняття</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1(2 год.)</a:t>
            </a:r>
            <a:endParaRPr lang="ru-RU"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
        <p:nvSpPr>
          <p:cNvPr id="3" name="Содержимое 2"/>
          <p:cNvSpPr>
            <a:spLocks noGrp="1"/>
          </p:cNvSpPr>
          <p:nvPr>
            <p:ph idx="1"/>
          </p:nvPr>
        </p:nvSpPr>
        <p:spPr>
          <a:xfrm>
            <a:off x="714348" y="2643182"/>
            <a:ext cx="7467600" cy="3571900"/>
          </a:xfrm>
        </p:spPr>
        <p:txBody>
          <a:bodyPr>
            <a:noAutofit/>
          </a:bodyPr>
          <a:lstStyle/>
          <a:p>
            <a:pPr>
              <a:buNone/>
            </a:pPr>
            <a:r>
              <a:rPr lang="en-US" sz="36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Topic «Marketing and Small Business Bidding for Government Contracts. » Word order (Questions 2 (do you know where … ? /he asked me where …))Grammar revision</a:t>
            </a:r>
            <a:endParaRPr lang="ru-RU" sz="36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Objectives:</a:t>
            </a:r>
            <a:endParaRPr lang="ru-RU" dirty="0"/>
          </a:p>
        </p:txBody>
      </p:sp>
      <p:sp>
        <p:nvSpPr>
          <p:cNvPr id="3" name="Содержимое 2"/>
          <p:cNvSpPr>
            <a:spLocks noGrp="1"/>
          </p:cNvSpPr>
          <p:nvPr>
            <p:ph idx="1"/>
          </p:nvPr>
        </p:nvSpPr>
        <p:spPr/>
        <p:txBody>
          <a:bodyPr>
            <a:normAutofit fontScale="92500" lnSpcReduction="10000"/>
          </a:bodyPr>
          <a:lstStyle/>
          <a:p>
            <a:pPr>
              <a:buFontTx/>
              <a:buChar char="-"/>
            </a:pPr>
            <a:r>
              <a:rPr lang="en-US" dirty="0" smtClean="0"/>
              <a:t>to learn new vocabulary;</a:t>
            </a:r>
            <a:endParaRPr lang="uk-UA" dirty="0" smtClean="0"/>
          </a:p>
          <a:p>
            <a:pPr>
              <a:buFontTx/>
              <a:buChar char="-"/>
            </a:pPr>
            <a:r>
              <a:rPr lang="en-US" dirty="0" smtClean="0"/>
              <a:t>to practice grammar structures; </a:t>
            </a:r>
            <a:endParaRPr lang="uk-UA" dirty="0" smtClean="0"/>
          </a:p>
          <a:p>
            <a:pPr>
              <a:buFontTx/>
              <a:buChar char="-"/>
            </a:pPr>
            <a:r>
              <a:rPr lang="en-US" dirty="0" smtClean="0"/>
              <a:t>to enable </a:t>
            </a:r>
            <a:r>
              <a:rPr lang="en-US" dirty="0" err="1" smtClean="0"/>
              <a:t>st’s</a:t>
            </a:r>
            <a:r>
              <a:rPr lang="en-US" dirty="0" smtClean="0"/>
              <a:t> to talk and write on the topic; </a:t>
            </a:r>
            <a:endParaRPr lang="uk-UA" dirty="0" smtClean="0"/>
          </a:p>
          <a:p>
            <a:pPr>
              <a:buFontTx/>
              <a:buChar char="-"/>
            </a:pPr>
            <a:r>
              <a:rPr lang="en-US" dirty="0" smtClean="0"/>
              <a:t>to </a:t>
            </a:r>
            <a:r>
              <a:rPr lang="en-US" dirty="0" err="1" smtClean="0"/>
              <a:t>instil</a:t>
            </a:r>
            <a:r>
              <a:rPr lang="en-US" dirty="0" smtClean="0"/>
              <a:t> the idea that learning languages is necessary and essential; </a:t>
            </a:r>
            <a:endParaRPr lang="uk-UA" dirty="0" smtClean="0"/>
          </a:p>
          <a:p>
            <a:pPr>
              <a:buFontTx/>
              <a:buChar char="-"/>
            </a:pPr>
            <a:r>
              <a:rPr lang="en-US" dirty="0" smtClean="0"/>
              <a:t>to encourage </a:t>
            </a:r>
            <a:r>
              <a:rPr lang="en-US" dirty="0" err="1" smtClean="0"/>
              <a:t>st’s</a:t>
            </a:r>
            <a:r>
              <a:rPr lang="en-US" dirty="0" smtClean="0"/>
              <a:t> to go on learning English at the next level; </a:t>
            </a:r>
            <a:endParaRPr lang="uk-UA" dirty="0" smtClean="0"/>
          </a:p>
          <a:p>
            <a:pPr>
              <a:buFontTx/>
              <a:buChar char="-"/>
            </a:pPr>
            <a:r>
              <a:rPr lang="en-US" dirty="0" smtClean="0"/>
              <a:t>to lay the foundations for future study in terms to basic structures, lexis, language functions and basic study</a:t>
            </a: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Plan:</a:t>
            </a:r>
            <a:endParaRPr lang="ru-RU" dirty="0"/>
          </a:p>
        </p:txBody>
      </p:sp>
      <p:sp>
        <p:nvSpPr>
          <p:cNvPr id="3" name="Содержимое 2"/>
          <p:cNvSpPr>
            <a:spLocks noGrp="1"/>
          </p:cNvSpPr>
          <p:nvPr>
            <p:ph idx="1"/>
          </p:nvPr>
        </p:nvSpPr>
        <p:spPr>
          <a:xfrm>
            <a:off x="457200" y="1600200"/>
            <a:ext cx="8329642" cy="5114948"/>
          </a:xfrm>
        </p:spPr>
        <p:txBody>
          <a:bodyPr>
            <a:normAutofit fontScale="70000" lnSpcReduction="20000"/>
          </a:bodyPr>
          <a:lstStyle/>
          <a:p>
            <a:pPr marL="550926" indent="-514350">
              <a:buAutoNum type="arabicPeriod"/>
            </a:pPr>
            <a:r>
              <a:rPr lang="en-US" sz="3600" dirty="0" smtClean="0"/>
              <a:t>Vocabulary activity. </a:t>
            </a:r>
            <a:endParaRPr lang="uk-UA" sz="3600" dirty="0" smtClean="0"/>
          </a:p>
          <a:p>
            <a:pPr marL="550926" indent="-514350">
              <a:buAutoNum type="arabicPeriod"/>
            </a:pPr>
            <a:r>
              <a:rPr lang="en-US" sz="3300" dirty="0" smtClean="0"/>
              <a:t>Discussing of the topic «Marketing and Small Business Bidding for Government Contracts.» Grammar </a:t>
            </a:r>
            <a:r>
              <a:rPr lang="en-US" sz="3300" dirty="0" smtClean="0"/>
              <a:t>revision</a:t>
            </a:r>
            <a:endParaRPr lang="ru-RU" sz="3300" dirty="0" smtClean="0"/>
          </a:p>
          <a:p>
            <a:pPr marL="550926" indent="-514350">
              <a:buAutoNum type="arabicPeriod"/>
            </a:pPr>
            <a:r>
              <a:rPr lang="en-US" sz="3600" dirty="0" smtClean="0"/>
              <a:t>Listening</a:t>
            </a:r>
            <a:r>
              <a:rPr lang="en-US" sz="3600" dirty="0" smtClean="0"/>
              <a:t>, reading, writing, speaking. </a:t>
            </a:r>
            <a:endParaRPr lang="uk-UA" sz="3600" dirty="0" smtClean="0"/>
          </a:p>
          <a:p>
            <a:pPr marL="550926" indent="-514350">
              <a:buAutoNum type="arabicPeriod"/>
            </a:pPr>
            <a:r>
              <a:rPr lang="en-US" sz="3600" dirty="0" smtClean="0"/>
              <a:t>Grammar activity. </a:t>
            </a:r>
            <a:endParaRPr lang="uk-UA" sz="3600" dirty="0" smtClean="0"/>
          </a:p>
          <a:p>
            <a:pPr marL="550926" indent="-514350">
              <a:buAutoNum type="arabicPeriod"/>
            </a:pPr>
            <a:r>
              <a:rPr lang="en-US" sz="3600" dirty="0" smtClean="0"/>
              <a:t>Communicative activities : </a:t>
            </a:r>
            <a:endParaRPr lang="uk-UA" sz="3600" dirty="0" smtClean="0"/>
          </a:p>
          <a:p>
            <a:pPr marL="550926" indent="-514350">
              <a:buNone/>
            </a:pPr>
            <a:r>
              <a:rPr lang="en-US" sz="2900" dirty="0" smtClean="0"/>
              <a:t>Task 1. Give the English equivalents the following words and word combinations.</a:t>
            </a:r>
            <a:endParaRPr lang="uk-UA" sz="2900" dirty="0" smtClean="0"/>
          </a:p>
          <a:p>
            <a:pPr marL="550926" indent="-514350">
              <a:buNone/>
            </a:pPr>
            <a:r>
              <a:rPr lang="en-US" sz="2900" dirty="0" smtClean="0"/>
              <a:t>Task 2. Answer the questions to the text. </a:t>
            </a:r>
            <a:endParaRPr lang="uk-UA" sz="2900" dirty="0" smtClean="0"/>
          </a:p>
          <a:p>
            <a:pPr marL="550926" indent="-514350">
              <a:buNone/>
            </a:pPr>
            <a:r>
              <a:rPr lang="en-US" sz="2900" dirty="0" smtClean="0"/>
              <a:t>Task 3. Fill in the blanks with the necessary words from the active vocabulary. </a:t>
            </a:r>
            <a:endParaRPr lang="uk-UA" sz="2900" dirty="0" smtClean="0"/>
          </a:p>
          <a:p>
            <a:pPr marL="550926" indent="-514350">
              <a:buNone/>
            </a:pPr>
            <a:r>
              <a:rPr lang="en-US" sz="2900" dirty="0" smtClean="0"/>
              <a:t>Task 4. Complete the following sentences. </a:t>
            </a:r>
            <a:endParaRPr lang="uk-UA" sz="2900" dirty="0" smtClean="0"/>
          </a:p>
          <a:p>
            <a:pPr marL="550926" indent="-514350">
              <a:buNone/>
            </a:pPr>
            <a:r>
              <a:rPr lang="en-US" sz="2900" dirty="0" smtClean="0"/>
              <a:t>Task 5. Put in the right order. The underlined word is the beginning of the sentence. </a:t>
            </a:r>
            <a:endParaRPr lang="uk-UA" sz="2900" dirty="0" smtClean="0"/>
          </a:p>
          <a:p>
            <a:pPr marL="550926" indent="-514350">
              <a:buNone/>
            </a:pPr>
            <a:r>
              <a:rPr lang="en-US" sz="2900" dirty="0" smtClean="0"/>
              <a:t>Task 6. Translate the following sentences into English. </a:t>
            </a:r>
            <a:endParaRPr lang="uk-UA" sz="2900" dirty="0" smtClean="0"/>
          </a:p>
          <a:p>
            <a:pPr marL="550926" indent="-514350">
              <a:buNone/>
            </a:pPr>
            <a:r>
              <a:rPr lang="en-US" sz="2900" dirty="0" smtClean="0"/>
              <a:t>Home task: Reading an additional text on the topic</a:t>
            </a:r>
            <a:endParaRPr lang="ru-RU" sz="29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References:</a:t>
            </a:r>
            <a:endParaRPr lang="ru-RU" dirty="0"/>
          </a:p>
        </p:txBody>
      </p:sp>
      <p:sp>
        <p:nvSpPr>
          <p:cNvPr id="3" name="Содержимое 2"/>
          <p:cNvSpPr>
            <a:spLocks noGrp="1"/>
          </p:cNvSpPr>
          <p:nvPr>
            <p:ph idx="1"/>
          </p:nvPr>
        </p:nvSpPr>
        <p:spPr>
          <a:xfrm>
            <a:off x="457200" y="1600200"/>
            <a:ext cx="7829576" cy="5043510"/>
          </a:xfrm>
        </p:spPr>
        <p:txBody>
          <a:bodyPr>
            <a:normAutofit fontScale="62500" lnSpcReduction="20000"/>
          </a:bodyPr>
          <a:lstStyle/>
          <a:p>
            <a:pPr marL="550926" indent="-514350">
              <a:buAutoNum type="arabicPeriod"/>
            </a:pPr>
            <a:r>
              <a:rPr lang="ru-RU" dirty="0" err="1" smtClean="0"/>
              <a:t>Кравець</a:t>
            </a:r>
            <a:r>
              <a:rPr lang="ru-RU" dirty="0" smtClean="0"/>
              <a:t> Р.А. </a:t>
            </a:r>
            <a:r>
              <a:rPr lang="ru-RU" dirty="0" err="1" smtClean="0"/>
              <a:t>Лінгвокраїнознавчі</a:t>
            </a:r>
            <a:r>
              <a:rPr lang="ru-RU" dirty="0" smtClean="0"/>
              <a:t> </a:t>
            </a:r>
            <a:r>
              <a:rPr lang="ru-RU" dirty="0" err="1" smtClean="0"/>
              <a:t>аспекти</a:t>
            </a:r>
            <a:r>
              <a:rPr lang="ru-RU" dirty="0" smtClean="0"/>
              <a:t> </a:t>
            </a:r>
            <a:r>
              <a:rPr lang="ru-RU" dirty="0" err="1" smtClean="0"/>
              <a:t>викладання</a:t>
            </a:r>
            <a:r>
              <a:rPr lang="ru-RU" dirty="0" smtClean="0"/>
              <a:t> </a:t>
            </a:r>
            <a:r>
              <a:rPr lang="ru-RU" dirty="0" err="1" smtClean="0"/>
              <a:t>граматики</a:t>
            </a:r>
            <a:r>
              <a:rPr lang="ru-RU" dirty="0" smtClean="0"/>
              <a:t> </a:t>
            </a:r>
            <a:r>
              <a:rPr lang="ru-RU" dirty="0" err="1" smtClean="0"/>
              <a:t>англійської</a:t>
            </a:r>
            <a:r>
              <a:rPr lang="ru-RU" dirty="0" smtClean="0"/>
              <a:t> </a:t>
            </a:r>
            <a:r>
              <a:rPr lang="ru-RU" dirty="0" err="1" smtClean="0"/>
              <a:t>мови</a:t>
            </a:r>
            <a:r>
              <a:rPr lang="ru-RU" dirty="0" smtClean="0"/>
              <a:t> в аграрному ВНЗ: </a:t>
            </a:r>
            <a:r>
              <a:rPr lang="ru-RU" dirty="0" err="1" smtClean="0"/>
              <a:t>методичні</a:t>
            </a:r>
            <a:r>
              <a:rPr lang="ru-RU" dirty="0" smtClean="0"/>
              <a:t> </a:t>
            </a:r>
            <a:r>
              <a:rPr lang="ru-RU" dirty="0" err="1" smtClean="0"/>
              <a:t>рекомендації</a:t>
            </a:r>
            <a:r>
              <a:rPr lang="ru-RU" dirty="0" smtClean="0"/>
              <a:t> / Р.А. </a:t>
            </a:r>
            <a:r>
              <a:rPr lang="ru-RU" dirty="0" err="1" smtClean="0"/>
              <a:t>Кравець</a:t>
            </a:r>
            <a:r>
              <a:rPr lang="ru-RU" dirty="0" smtClean="0"/>
              <a:t>. – </a:t>
            </a:r>
            <a:r>
              <a:rPr lang="ru-RU" dirty="0" err="1" smtClean="0"/>
              <a:t>Вінниця</a:t>
            </a:r>
            <a:r>
              <a:rPr lang="ru-RU" dirty="0" smtClean="0"/>
              <a:t> : ВНАУ, 2017. – 62 с. </a:t>
            </a:r>
          </a:p>
          <a:p>
            <a:pPr marL="550926" indent="-514350">
              <a:buAutoNum type="arabicPeriod"/>
            </a:pPr>
            <a:r>
              <a:rPr lang="ru-RU" dirty="0" err="1" smtClean="0"/>
              <a:t>Ковальова</a:t>
            </a:r>
            <a:r>
              <a:rPr lang="ru-RU" dirty="0" smtClean="0"/>
              <a:t> К. В. Волошина О.В </a:t>
            </a:r>
            <a:r>
              <a:rPr lang="ru-RU" dirty="0" err="1" smtClean="0"/>
              <a:t>Англійська</a:t>
            </a:r>
            <a:r>
              <a:rPr lang="ru-RU" dirty="0" smtClean="0"/>
              <a:t> </a:t>
            </a:r>
            <a:r>
              <a:rPr lang="ru-RU" dirty="0" err="1" smtClean="0"/>
              <a:t>мова</a:t>
            </a:r>
            <a:r>
              <a:rPr lang="ru-RU" dirty="0" smtClean="0"/>
              <a:t>: </a:t>
            </a:r>
            <a:r>
              <a:rPr lang="ru-RU" dirty="0" err="1" smtClean="0"/>
              <a:t>Методичні</a:t>
            </a:r>
            <a:r>
              <a:rPr lang="ru-RU" dirty="0" smtClean="0"/>
              <a:t> </a:t>
            </a:r>
            <a:r>
              <a:rPr lang="ru-RU" dirty="0" err="1" smtClean="0"/>
              <a:t>вказівки</a:t>
            </a:r>
            <a:r>
              <a:rPr lang="ru-RU" dirty="0" smtClean="0"/>
              <a:t> для </a:t>
            </a:r>
            <a:r>
              <a:rPr lang="ru-RU" dirty="0" err="1" smtClean="0"/>
              <a:t>практичних</a:t>
            </a:r>
            <a:r>
              <a:rPr lang="ru-RU" dirty="0" smtClean="0"/>
              <a:t> занять та </a:t>
            </a:r>
            <a:r>
              <a:rPr lang="ru-RU" dirty="0" err="1" smtClean="0"/>
              <a:t>самостійної</a:t>
            </a:r>
            <a:r>
              <a:rPr lang="ru-RU" dirty="0" smtClean="0"/>
              <a:t> </a:t>
            </a:r>
            <a:r>
              <a:rPr lang="ru-RU" dirty="0" err="1" smtClean="0"/>
              <a:t>роботи</a:t>
            </a:r>
            <a:r>
              <a:rPr lang="ru-RU" dirty="0" smtClean="0"/>
              <a:t> </a:t>
            </a:r>
            <a:r>
              <a:rPr lang="ru-RU" dirty="0" err="1" smtClean="0"/>
              <a:t>студентів</a:t>
            </a:r>
            <a:r>
              <a:rPr lang="ru-RU" dirty="0" smtClean="0"/>
              <a:t> </a:t>
            </a:r>
            <a:r>
              <a:rPr lang="ru-RU" dirty="0" err="1" smtClean="0"/>
              <a:t>денної</a:t>
            </a:r>
            <a:r>
              <a:rPr lang="ru-RU" dirty="0" smtClean="0"/>
              <a:t> </a:t>
            </a:r>
            <a:r>
              <a:rPr lang="ru-RU" dirty="0" err="1" smtClean="0"/>
              <a:t>та</a:t>
            </a:r>
            <a:r>
              <a:rPr lang="ru-RU" dirty="0" smtClean="0"/>
              <a:t> </a:t>
            </a:r>
            <a:r>
              <a:rPr lang="ru-RU" dirty="0" err="1" smtClean="0"/>
              <a:t>заочної</a:t>
            </a:r>
            <a:r>
              <a:rPr lang="ru-RU" dirty="0" smtClean="0"/>
              <a:t> форм </a:t>
            </a:r>
            <a:r>
              <a:rPr lang="ru-RU" dirty="0" err="1" smtClean="0"/>
              <a:t>навчання</a:t>
            </a:r>
            <a:r>
              <a:rPr lang="ru-RU" dirty="0" smtClean="0"/>
              <a:t> </a:t>
            </a:r>
            <a:r>
              <a:rPr lang="ru-RU" dirty="0" err="1" smtClean="0"/>
              <a:t>з</a:t>
            </a:r>
            <a:r>
              <a:rPr lang="ru-RU" dirty="0" smtClean="0"/>
              <a:t> </a:t>
            </a:r>
            <a:r>
              <a:rPr lang="ru-RU" dirty="0" err="1" smtClean="0"/>
              <a:t>іноземної</a:t>
            </a:r>
            <a:r>
              <a:rPr lang="ru-RU" dirty="0" smtClean="0"/>
              <a:t> </a:t>
            </a:r>
            <a:r>
              <a:rPr lang="ru-RU" dirty="0" err="1" smtClean="0"/>
              <a:t>мови</a:t>
            </a:r>
            <a:r>
              <a:rPr lang="ru-RU" dirty="0" smtClean="0"/>
              <a:t> </a:t>
            </a:r>
            <a:r>
              <a:rPr lang="ru-RU" dirty="0" err="1" smtClean="0"/>
              <a:t>спеціальності</a:t>
            </a:r>
            <a:r>
              <a:rPr lang="ru-RU" dirty="0" smtClean="0"/>
              <a:t> 075 «Маркетинг», 073 «Менеджмент», </a:t>
            </a:r>
            <a:r>
              <a:rPr lang="ru-RU" dirty="0" err="1" smtClean="0"/>
              <a:t>галузі</a:t>
            </a:r>
            <a:r>
              <a:rPr lang="ru-RU" dirty="0" smtClean="0"/>
              <a:t> </a:t>
            </a:r>
            <a:r>
              <a:rPr lang="ru-RU" dirty="0" err="1" smtClean="0"/>
              <a:t>знань</a:t>
            </a:r>
            <a:r>
              <a:rPr lang="ru-RU" dirty="0" smtClean="0"/>
              <a:t> 07 «</a:t>
            </a:r>
            <a:r>
              <a:rPr lang="ru-RU" dirty="0" err="1" smtClean="0"/>
              <a:t>Управління</a:t>
            </a:r>
            <a:r>
              <a:rPr lang="ru-RU" dirty="0" smtClean="0"/>
              <a:t> та </a:t>
            </a:r>
            <a:r>
              <a:rPr lang="ru-RU" dirty="0" err="1" smtClean="0"/>
              <a:t>адміністрування</a:t>
            </a:r>
            <a:r>
              <a:rPr lang="ru-RU" dirty="0" smtClean="0"/>
              <a:t>» – </a:t>
            </a:r>
            <a:r>
              <a:rPr lang="ru-RU" dirty="0" err="1" smtClean="0"/>
              <a:t>Вінниця</a:t>
            </a:r>
            <a:r>
              <a:rPr lang="ru-RU" dirty="0" smtClean="0"/>
              <a:t>, 2020. – 100 с.</a:t>
            </a:r>
          </a:p>
          <a:p>
            <a:pPr marL="550926" indent="-514350">
              <a:buAutoNum type="arabicPeriod"/>
            </a:pPr>
            <a:r>
              <a:rPr lang="en-US" dirty="0" smtClean="0"/>
              <a:t>Modern English-Ukrainian Dictionary: Over 160,000 Words and Expressions / </a:t>
            </a:r>
            <a:r>
              <a:rPr lang="en-US" dirty="0" err="1" smtClean="0"/>
              <a:t>Mykola</a:t>
            </a:r>
            <a:r>
              <a:rPr lang="en-US" dirty="0" smtClean="0"/>
              <a:t> </a:t>
            </a:r>
            <a:r>
              <a:rPr lang="en-US" dirty="0" err="1" smtClean="0"/>
              <a:t>Ivanovych</a:t>
            </a:r>
            <a:r>
              <a:rPr lang="en-US" dirty="0" smtClean="0"/>
              <a:t> </a:t>
            </a:r>
            <a:r>
              <a:rPr lang="en-US" dirty="0" err="1" smtClean="0"/>
              <a:t>Balla</a:t>
            </a:r>
            <a:r>
              <a:rPr lang="en-US" dirty="0" smtClean="0"/>
              <a:t>. – Kyiv: </a:t>
            </a:r>
            <a:r>
              <a:rPr lang="en-US" dirty="0" err="1" smtClean="0"/>
              <a:t>Chumatskiy</a:t>
            </a:r>
            <a:r>
              <a:rPr lang="en-US" dirty="0" smtClean="0"/>
              <a:t> </a:t>
            </a:r>
            <a:r>
              <a:rPr lang="en-US" dirty="0" err="1" smtClean="0"/>
              <a:t>Shliakh</a:t>
            </a:r>
            <a:r>
              <a:rPr lang="en-US" dirty="0" smtClean="0"/>
              <a:t> pub., 2007. – 668 p. </a:t>
            </a:r>
            <a:endParaRPr lang="uk-UA" dirty="0" smtClean="0"/>
          </a:p>
          <a:p>
            <a:pPr marL="550926" indent="-514350">
              <a:buAutoNum type="arabicPeriod"/>
            </a:pPr>
            <a:r>
              <a:rPr lang="en-US" dirty="0" smtClean="0"/>
              <a:t>The Oxford Dictionary of Business World. (2020) //</a:t>
            </a:r>
            <a:r>
              <a:rPr lang="en-US" dirty="0" err="1" smtClean="0"/>
              <a:t>Gen.Editors</a:t>
            </a:r>
            <a:r>
              <a:rPr lang="en-US" dirty="0" smtClean="0"/>
              <a:t> Dr Alan Isaacs, Ms Elizabeth Martin. Oxford: Oxford University Press </a:t>
            </a:r>
            <a:endParaRPr lang="uk-UA" dirty="0" smtClean="0"/>
          </a:p>
          <a:p>
            <a:pPr marL="550926" indent="-514350">
              <a:buAutoNum type="arabicPeriod"/>
            </a:pPr>
            <a:r>
              <a:rPr lang="ru-RU" dirty="0" smtClean="0"/>
              <a:t>Верба Л.Г., Верба Г.В. </a:t>
            </a:r>
            <a:r>
              <a:rPr lang="ru-RU" dirty="0" err="1" smtClean="0"/>
              <a:t>Граматика</a:t>
            </a:r>
            <a:r>
              <a:rPr lang="ru-RU" dirty="0" smtClean="0"/>
              <a:t> </a:t>
            </a:r>
            <a:r>
              <a:rPr lang="ru-RU" dirty="0" err="1" smtClean="0"/>
              <a:t>сучасної</a:t>
            </a:r>
            <a:r>
              <a:rPr lang="ru-RU" dirty="0" smtClean="0"/>
              <a:t> </a:t>
            </a:r>
            <a:r>
              <a:rPr lang="ru-RU" dirty="0" err="1" smtClean="0"/>
              <a:t>англійської</a:t>
            </a:r>
            <a:r>
              <a:rPr lang="ru-RU" dirty="0" smtClean="0"/>
              <a:t> </a:t>
            </a:r>
            <a:r>
              <a:rPr lang="ru-RU" dirty="0" err="1" smtClean="0"/>
              <a:t>мови</a:t>
            </a:r>
            <a:r>
              <a:rPr lang="ru-RU" dirty="0" smtClean="0"/>
              <a:t>. </a:t>
            </a:r>
            <a:r>
              <a:rPr lang="ru-RU" dirty="0" err="1" smtClean="0"/>
              <a:t>Довідник</a:t>
            </a:r>
            <a:r>
              <a:rPr lang="ru-RU" dirty="0" smtClean="0"/>
              <a:t>: </a:t>
            </a:r>
            <a:r>
              <a:rPr lang="ru-RU" dirty="0" err="1" smtClean="0"/>
              <a:t>Мова</a:t>
            </a:r>
            <a:r>
              <a:rPr lang="ru-RU" dirty="0" smtClean="0"/>
              <a:t> англ., </a:t>
            </a:r>
            <a:r>
              <a:rPr lang="ru-RU" dirty="0" err="1" smtClean="0"/>
              <a:t>укр</a:t>
            </a:r>
            <a:r>
              <a:rPr lang="ru-RU" dirty="0" smtClean="0"/>
              <a:t>. </a:t>
            </a:r>
            <a:r>
              <a:rPr lang="ru-RU" dirty="0" err="1" smtClean="0"/>
              <a:t>Київ</a:t>
            </a:r>
            <a:r>
              <a:rPr lang="ru-RU" dirty="0" smtClean="0"/>
              <a:t>: ТОВ «ВП Логос-М», 2020. </a:t>
            </a:r>
          </a:p>
          <a:p>
            <a:pPr marL="550926" indent="-514350">
              <a:buAutoNum type="arabicPeriod"/>
            </a:pPr>
            <a:r>
              <a:rPr lang="ru-RU" dirty="0" err="1" smtClean="0"/>
              <a:t>Голіцинський</a:t>
            </a:r>
            <a:r>
              <a:rPr lang="ru-RU" dirty="0" smtClean="0"/>
              <a:t> Ю. </a:t>
            </a:r>
            <a:r>
              <a:rPr lang="ru-RU" dirty="0" err="1" smtClean="0"/>
              <a:t>Граматика</a:t>
            </a:r>
            <a:r>
              <a:rPr lang="ru-RU" dirty="0" smtClean="0"/>
              <a:t>. </a:t>
            </a:r>
            <a:r>
              <a:rPr lang="ru-RU" dirty="0" err="1" smtClean="0"/>
              <a:t>Збірник</a:t>
            </a:r>
            <a:r>
              <a:rPr lang="ru-RU" dirty="0" smtClean="0"/>
              <a:t> </a:t>
            </a:r>
            <a:r>
              <a:rPr lang="ru-RU" dirty="0" err="1" smtClean="0"/>
              <a:t>вправ</a:t>
            </a:r>
            <a:r>
              <a:rPr lang="ru-RU" dirty="0" smtClean="0"/>
              <a:t>. </a:t>
            </a:r>
            <a:r>
              <a:rPr lang="ru-RU" dirty="0" err="1" smtClean="0"/>
              <a:t>Київ</a:t>
            </a:r>
            <a:r>
              <a:rPr lang="ru-RU" dirty="0" smtClean="0"/>
              <a:t>: </a:t>
            </a:r>
            <a:r>
              <a:rPr lang="ru-RU" dirty="0" err="1" smtClean="0"/>
              <a:t>Інкос</a:t>
            </a:r>
            <a:r>
              <a:rPr lang="ru-RU" dirty="0" smtClean="0"/>
              <a:t>, 2020.</a:t>
            </a:r>
          </a:p>
          <a:p>
            <a:pPr marL="550926" indent="-514350">
              <a:buAutoNum type="arabicPeriod"/>
            </a:pPr>
            <a:r>
              <a:rPr lang="en-US" dirty="0" smtClean="0"/>
              <a:t>Murphy R. English Grammar in Use /Murphy R. – Cambridge University Press, 2021</a:t>
            </a:r>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err="1" smtClean="0"/>
              <a:t>Хід</a:t>
            </a:r>
            <a:r>
              <a:rPr lang="ru-RU" dirty="0" smtClean="0"/>
              <a:t> </a:t>
            </a:r>
            <a:r>
              <a:rPr lang="ru-RU" dirty="0" err="1" smtClean="0"/>
              <a:t>заняття</a:t>
            </a:r>
            <a:r>
              <a:rPr lang="ru-RU" dirty="0" smtClean="0"/>
              <a:t> (</a:t>
            </a:r>
            <a:r>
              <a:rPr lang="en-US" dirty="0" smtClean="0"/>
              <a:t>Procedure)</a:t>
            </a:r>
            <a:endParaRPr lang="ru-RU" dirty="0"/>
          </a:p>
        </p:txBody>
      </p:sp>
      <p:sp>
        <p:nvSpPr>
          <p:cNvPr id="3" name="Содержимое 2"/>
          <p:cNvSpPr>
            <a:spLocks noGrp="1"/>
          </p:cNvSpPr>
          <p:nvPr>
            <p:ph idx="1"/>
          </p:nvPr>
        </p:nvSpPr>
        <p:spPr>
          <a:xfrm>
            <a:off x="500034" y="2000240"/>
            <a:ext cx="7467600" cy="4525963"/>
          </a:xfrm>
        </p:spPr>
        <p:txBody>
          <a:bodyPr/>
          <a:lstStyle/>
          <a:p>
            <a:pPr marL="550926" indent="-514350">
              <a:buAutoNum type="arabicParenR"/>
            </a:pPr>
            <a:r>
              <a:rPr lang="en-US" dirty="0" smtClean="0"/>
              <a:t>Read the text and translate into Ukrainian in the written form. </a:t>
            </a:r>
            <a:endParaRPr lang="uk-UA" dirty="0" smtClean="0"/>
          </a:p>
          <a:p>
            <a:pPr marL="550926" indent="-514350">
              <a:buAutoNum type="arabicParenR"/>
            </a:pPr>
            <a:r>
              <a:rPr lang="en-US" dirty="0" smtClean="0"/>
              <a:t>Learn the new words and word combinations.</a:t>
            </a:r>
            <a:endParaRPr lang="uk-UA" dirty="0" smtClean="0"/>
          </a:p>
          <a:p>
            <a:pPr marL="550926" indent="-514350">
              <a:buAutoNum type="arabicParenR"/>
            </a:pPr>
            <a:r>
              <a:rPr lang="en-US" dirty="0" smtClean="0"/>
              <a:t>Make summery of the text in English. </a:t>
            </a:r>
            <a:endParaRPr lang="uk-UA" dirty="0" smtClean="0"/>
          </a:p>
          <a:p>
            <a:pPr marL="550926" indent="-514350">
              <a:buAutoNum type="arabicParenR"/>
            </a:pPr>
            <a:r>
              <a:rPr lang="en-US" dirty="0" smtClean="0"/>
              <a:t>Make some questions on the text.</a:t>
            </a:r>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401080" cy="6215106"/>
          </a:xfrm>
        </p:spPr>
        <p:txBody>
          <a:bodyPr>
            <a:normAutofit fontScale="70000" lnSpcReduction="20000"/>
          </a:bodyPr>
          <a:lstStyle/>
          <a:p>
            <a:r>
              <a:rPr lang="en-US" dirty="0" smtClean="0"/>
              <a:t>Government organizations are an excellent target market for small businesses. Many small companies have been very successful in this market, and governments offer some distinct advantages over other markets. For one </a:t>
            </a:r>
            <a:r>
              <a:rPr lang="en-US" dirty="0" err="1" smtClean="0"/>
              <a:t>thing,there's</a:t>
            </a:r>
            <a:r>
              <a:rPr lang="en-US" dirty="0" smtClean="0"/>
              <a:t> no doubt that the government will pay its bills, although it may take </a:t>
            </a:r>
            <a:r>
              <a:rPr lang="en-US" dirty="0" err="1" smtClean="0"/>
              <a:t>itstime</a:t>
            </a:r>
            <a:r>
              <a:rPr lang="en-US" dirty="0" smtClean="0"/>
              <a:t>. Also, as a government contractor, a new small business gains credibility that can help in selling to private customers. In addition, governments buy nearly everything - from food to spark plugs to exotic scientific and technical equipment-and don't usually subject suppliers to the abrupt cancellations that, in industry, are a feature of recessions. By making progress payments as the steps of a project are completed, the government acts as a financing source </a:t>
            </a:r>
            <a:r>
              <a:rPr lang="en-US" dirty="0" err="1" smtClean="0"/>
              <a:t>forsmall</a:t>
            </a:r>
            <a:r>
              <a:rPr lang="en-US" dirty="0" smtClean="0"/>
              <a:t> businesses. Progress payments help small businesses buy the inventor y needed to complete the contract. And in the view of some small business owners, the government is a more objective buyer than many companies are. </a:t>
            </a:r>
            <a:endParaRPr lang="ru-RU" dirty="0" smtClean="0"/>
          </a:p>
          <a:p>
            <a:r>
              <a:rPr lang="en-US" dirty="0" smtClean="0"/>
              <a:t>Much </a:t>
            </a:r>
            <a:r>
              <a:rPr lang="en-US" dirty="0" smtClean="0"/>
              <a:t>government procurement is done on a bid basis, with the government advertising for bids, stating product specifications, and accepting the lowest </a:t>
            </a:r>
            <a:r>
              <a:rPr lang="en-US" dirty="0" err="1" smtClean="0"/>
              <a:t>bidthat</a:t>
            </a:r>
            <a:r>
              <a:rPr lang="en-US" dirty="0" smtClean="0"/>
              <a:t> meets these specifications. Such a procedure sometimes results in the rejection of the lowest bids.</a:t>
            </a:r>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428604"/>
            <a:ext cx="8401080" cy="6215106"/>
          </a:xfrm>
        </p:spPr>
        <p:txBody>
          <a:bodyPr>
            <a:normAutofit fontScale="70000" lnSpcReduction="20000"/>
          </a:bodyPr>
          <a:lstStyle/>
          <a:p>
            <a:r>
              <a:rPr lang="en-US" dirty="0" smtClean="0"/>
              <a:t>For example, the Board of New York City's Metropolitan Transportation Authority must provide toilet paper in the more than one thousand restrooms included in the services of the system. When deciding whether or not to accept a toilet paper purchase in the amount of $168,840, which was higher than three other bids, the Authority Board asked the following question of management: "Why did you reject the lower bids?" The president responded that the Authority had rejected one supplier </a:t>
            </a:r>
            <a:r>
              <a:rPr lang="en-US" dirty="0" err="1" smtClean="0"/>
              <a:t>becausethere</a:t>
            </a:r>
            <a:r>
              <a:rPr lang="en-US" dirty="0" smtClean="0"/>
              <a:t> was insufficient tissue on the roll, while two other suppliers were </a:t>
            </a:r>
            <a:r>
              <a:rPr lang="en-US" dirty="0" err="1" smtClean="0"/>
              <a:t>ruledout</a:t>
            </a:r>
            <a:r>
              <a:rPr lang="en-US" dirty="0" smtClean="0"/>
              <a:t> because their tissues were somewhat like sandpaper and obviously not </a:t>
            </a:r>
            <a:r>
              <a:rPr lang="en-US" dirty="0" err="1" smtClean="0"/>
              <a:t>softenough</a:t>
            </a:r>
            <a:r>
              <a:rPr lang="en-US" dirty="0" smtClean="0"/>
              <a:t>. In light of this explanation, the board approved accepting the higher bid. </a:t>
            </a:r>
            <a:endParaRPr lang="ru-RU" dirty="0" smtClean="0"/>
          </a:p>
          <a:p>
            <a:r>
              <a:rPr lang="en-US" dirty="0" smtClean="0"/>
              <a:t>Even </a:t>
            </a:r>
            <a:r>
              <a:rPr lang="en-US" dirty="0" smtClean="0"/>
              <a:t>though learning how to bid for government orders takes time and effort, many small business owners and managers conclude that the hassles of </a:t>
            </a:r>
            <a:r>
              <a:rPr lang="en-US" dirty="0" err="1" smtClean="0"/>
              <a:t>learningthe</a:t>
            </a:r>
            <a:r>
              <a:rPr lang="en-US" dirty="0" smtClean="0"/>
              <a:t> bidding process are more than outweighed by the potential of landing government contracts. </a:t>
            </a:r>
            <a:endParaRPr lang="ru-RU" dirty="0" smtClean="0"/>
          </a:p>
          <a:p>
            <a:r>
              <a:rPr lang="en-US" dirty="0" smtClean="0"/>
              <a:t>As </a:t>
            </a:r>
            <a:r>
              <a:rPr lang="en-US" dirty="0" smtClean="0"/>
              <a:t>a member of the Board of New York's Metropolitan Transportation Authority, would you be willing to accept the president's rationale for r ejecting the lower-priced bids? What additional information or evidence would you need? </a:t>
            </a:r>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5) Which is right? Tick (✓) the correct alternative.</a:t>
            </a:r>
            <a:endParaRPr lang="ru-RU" dirty="0"/>
          </a:p>
        </p:txBody>
      </p:sp>
      <p:pic>
        <p:nvPicPr>
          <p:cNvPr id="4" name="Содержимое 3" descr="SharedScreenshot.jpg"/>
          <p:cNvPicPr>
            <a:picLocks noGrp="1" noChangeAspect="1"/>
          </p:cNvPicPr>
          <p:nvPr>
            <p:ph idx="1"/>
          </p:nvPr>
        </p:nvPicPr>
        <p:blipFill>
          <a:blip r:embed="rId2"/>
          <a:stretch>
            <a:fillRect/>
          </a:stretch>
        </p:blipFill>
        <p:spPr>
          <a:xfrm>
            <a:off x="428596" y="2000240"/>
            <a:ext cx="8444791" cy="4286280"/>
          </a:xfrm>
        </p:spPr>
      </p:pic>
    </p:spTree>
  </p:cSld>
  <p:clrMapOvr>
    <a:masterClrMapping/>
  </p:clrMapOvr>
</p:sld>
</file>

<file path=ppt/theme/theme1.xml><?xml version="1.0" encoding="utf-8"?>
<a:theme xmlns:a="http://schemas.openxmlformats.org/drawingml/2006/main" name="Техническая">
  <a:themeElements>
    <a:clrScheme name="Техническая">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Техническая">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Техническая">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24</TotalTime>
  <Words>960</Words>
  <Application>Microsoft Office PowerPoint</Application>
  <PresentationFormat>Экран (4:3)</PresentationFormat>
  <Paragraphs>46</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Техническая</vt:lpstr>
      <vt:lpstr>Конспекти практичних занять з дисципліни«Іноземна мова» з галузі знань 12 «Інформаційні технології» спеціальності : 122 «Комп’ютерні науки».</vt:lpstr>
      <vt:lpstr>Практичне заняття 1(2 год.)</vt:lpstr>
      <vt:lpstr>Objectives:</vt:lpstr>
      <vt:lpstr>Plan:</vt:lpstr>
      <vt:lpstr>References:</vt:lpstr>
      <vt:lpstr>Хід заняття (Procedure)</vt:lpstr>
      <vt:lpstr>Слайд 7</vt:lpstr>
      <vt:lpstr>Слайд 8</vt:lpstr>
      <vt:lpstr>5) Which is right? Tick (✓) the correct alternative.</vt:lpstr>
      <vt:lpstr>6) Put the words in the correct order.</vt:lpstr>
      <vt:lpstr>7) You were visiting London. You met a lot of people who asked you a lot of questions: </vt:lpstr>
      <vt:lpstr>Слайд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Конспекти практичних занять з дисципліни«Іноземна мова» з галузі знань 12 «Інформаційні технології» спеціальності : 122 «Комп’ютерні науки».</dc:title>
  <dc:creator>user</dc:creator>
  <cp:lastModifiedBy>user</cp:lastModifiedBy>
  <cp:revision>5</cp:revision>
  <dcterms:created xsi:type="dcterms:W3CDTF">2023-02-25T18:05:02Z</dcterms:created>
  <dcterms:modified xsi:type="dcterms:W3CDTF">2023-02-28T16:14:38Z</dcterms:modified>
</cp:coreProperties>
</file>