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83" d="100"/>
          <a:sy n="83" d="100"/>
        </p:scale>
        <p:origin x="-1426"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18F6BA2F-1893-45FD-A9BA-1F1D52B2B17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8" name="Номер слайда 7"/>
          <p:cNvSpPr>
            <a:spLocks noGrp="1"/>
          </p:cNvSpPr>
          <p:nvPr>
            <p:ph type="sldNum" sz="quarter" idx="11"/>
          </p:nvPr>
        </p:nvSpPr>
        <p:spPr/>
        <p:txBody>
          <a:bodyPr/>
          <a:lstStyle/>
          <a:p>
            <a:fld id="{18F6BA2F-1893-45FD-A9BA-1F1D52B2B17C}" type="slidenum">
              <a:rPr lang="ru-RU" smtClean="0"/>
              <a:pPr/>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18F6BA2F-1893-45FD-A9BA-1F1D52B2B17C}"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B8043B06-67BB-4D35-B7DF-12E99D28E024}" type="datetimeFigureOut">
              <a:rPr lang="ru-RU" smtClean="0"/>
              <a:pPr/>
              <a:t>27.02.2023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B8043B06-67BB-4D35-B7DF-12E99D28E024}" type="datetimeFigureOut">
              <a:rPr lang="ru-RU" smtClean="0"/>
              <a:pPr/>
              <a:t>27.02.2023</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18F6BA2F-1893-45FD-A9BA-1F1D52B2B17C}"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928670"/>
            <a:ext cx="7572428" cy="2928958"/>
          </a:xfrm>
        </p:spPr>
        <p:txBody>
          <a:bodyPr>
            <a:noAutofit/>
          </a:bodyPr>
          <a:lstStyle/>
          <a:p>
            <a:r>
              <a:rPr lang="ru-RU" sz="3600" dirty="0" err="1" smtClean="0"/>
              <a:t>Конспекти</a:t>
            </a:r>
            <a:r>
              <a:rPr lang="ru-RU" sz="3600" dirty="0" smtClean="0"/>
              <a:t> </a:t>
            </a:r>
            <a:r>
              <a:rPr lang="ru-RU" sz="3600" dirty="0" err="1" smtClean="0"/>
              <a:t>практичних</a:t>
            </a:r>
            <a:r>
              <a:rPr lang="ru-RU" sz="3600" dirty="0" smtClean="0"/>
              <a:t> занять </a:t>
            </a:r>
            <a:r>
              <a:rPr lang="ru-RU" sz="3600" dirty="0" err="1" smtClean="0"/>
              <a:t>з</a:t>
            </a:r>
            <a:r>
              <a:rPr lang="ru-RU" sz="3600" dirty="0" smtClean="0"/>
              <a:t> </a:t>
            </a:r>
            <a:r>
              <a:rPr lang="ru-RU" sz="3600" dirty="0" err="1" smtClean="0"/>
              <a:t>дисципліни</a:t>
            </a:r>
            <a:r>
              <a:rPr lang="ru-RU" sz="3600" dirty="0" smtClean="0"/>
              <a:t>«</a:t>
            </a:r>
            <a:r>
              <a:rPr lang="ru-RU" sz="3600" dirty="0" err="1" smtClean="0"/>
              <a:t>Іноземна</a:t>
            </a:r>
            <a:r>
              <a:rPr lang="ru-RU" sz="3600" dirty="0" smtClean="0"/>
              <a:t> </a:t>
            </a:r>
            <a:r>
              <a:rPr lang="ru-RU" sz="3600" dirty="0" err="1" smtClean="0"/>
              <a:t>мова</a:t>
            </a:r>
            <a:r>
              <a:rPr lang="ru-RU" sz="3600" dirty="0" smtClean="0"/>
              <a:t>» </a:t>
            </a:r>
            <a:r>
              <a:rPr lang="ru-RU" sz="3600" dirty="0" err="1" smtClean="0"/>
              <a:t>з</a:t>
            </a:r>
            <a:r>
              <a:rPr lang="ru-RU" sz="3600" dirty="0" smtClean="0"/>
              <a:t> </a:t>
            </a:r>
            <a:r>
              <a:rPr lang="ru-RU" sz="3600" dirty="0" err="1" smtClean="0"/>
              <a:t>галузі</a:t>
            </a:r>
            <a:r>
              <a:rPr lang="ru-RU" sz="3600" dirty="0" smtClean="0"/>
              <a:t> </a:t>
            </a:r>
            <a:r>
              <a:rPr lang="ru-RU" sz="3600" dirty="0" err="1" smtClean="0"/>
              <a:t>знань</a:t>
            </a:r>
            <a:r>
              <a:rPr lang="ru-RU" sz="3600" dirty="0" smtClean="0"/>
              <a:t> 12 «</a:t>
            </a:r>
            <a:r>
              <a:rPr lang="ru-RU" sz="3600" dirty="0" err="1" smtClean="0"/>
              <a:t>Інформаційні</a:t>
            </a:r>
            <a:r>
              <a:rPr lang="ru-RU" sz="3600" dirty="0" smtClean="0"/>
              <a:t> </a:t>
            </a:r>
            <a:r>
              <a:rPr lang="ru-RU" sz="3600" dirty="0" err="1" smtClean="0"/>
              <a:t>технології</a:t>
            </a:r>
            <a:r>
              <a:rPr lang="ru-RU" sz="3600" dirty="0" smtClean="0"/>
              <a:t>» </a:t>
            </a:r>
            <a:r>
              <a:rPr lang="ru-RU" sz="3600" dirty="0" err="1" smtClean="0"/>
              <a:t>спеціальності</a:t>
            </a:r>
            <a:r>
              <a:rPr lang="ru-RU" sz="3600" dirty="0" smtClean="0"/>
              <a:t> : 122 «</a:t>
            </a:r>
            <a:r>
              <a:rPr lang="ru-RU" sz="3600" dirty="0" err="1" smtClean="0"/>
              <a:t>Комп’ютерні</a:t>
            </a:r>
            <a:r>
              <a:rPr lang="ru-RU" sz="3600" dirty="0" smtClean="0"/>
              <a:t> науки».</a:t>
            </a: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a:bodyPr>
          <a:lstStyle/>
          <a:p>
            <a:r>
              <a:rPr lang="ru-RU" sz="2800" dirty="0" smtClean="0"/>
              <a:t>Семестр 6 (60 годин)</a:t>
            </a:r>
          </a:p>
          <a:p>
            <a:r>
              <a:rPr lang="ru-RU" sz="2800" dirty="0" smtClean="0"/>
              <a:t> </a:t>
            </a:r>
            <a:r>
              <a:rPr lang="ru-RU" sz="2800" dirty="0" err="1" smtClean="0"/>
              <a:t>Атестація</a:t>
            </a:r>
            <a:r>
              <a:rPr lang="ru-RU" sz="2800" dirty="0" smtClean="0"/>
              <a:t> 1 (32 год.)</a:t>
            </a:r>
            <a:endParaRPr lang="ru-RU" sz="2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3. Focus on continual growth and development.</a:t>
            </a:r>
            <a:endParaRPr lang="ru-RU" dirty="0"/>
          </a:p>
        </p:txBody>
      </p:sp>
      <p:sp>
        <p:nvSpPr>
          <p:cNvPr id="3" name="Содержимое 2"/>
          <p:cNvSpPr>
            <a:spLocks noGrp="1"/>
          </p:cNvSpPr>
          <p:nvPr>
            <p:ph idx="1"/>
          </p:nvPr>
        </p:nvSpPr>
        <p:spPr>
          <a:xfrm>
            <a:off x="457200" y="1600200"/>
            <a:ext cx="7972452" cy="4757758"/>
          </a:xfrm>
        </p:spPr>
        <p:txBody>
          <a:bodyPr>
            <a:normAutofit fontScale="62500" lnSpcReduction="20000"/>
          </a:bodyPr>
          <a:lstStyle/>
          <a:p>
            <a:r>
              <a:rPr lang="en-US" dirty="0" smtClean="0"/>
              <a:t>Are you showing up better than you were yesterday? Seriously, is your life better today than yesterday? If not, why not? Create tactical steps for tomorrow to ensure you grow and develop. Ask yourself these 3 questions before starting your day.</a:t>
            </a:r>
            <a:endParaRPr lang="uk-UA" dirty="0" smtClean="0"/>
          </a:p>
          <a:p>
            <a:r>
              <a:rPr lang="en-US" dirty="0" smtClean="0"/>
              <a:t>What am I grateful for today?</a:t>
            </a:r>
            <a:endParaRPr lang="uk-UA" dirty="0" smtClean="0"/>
          </a:p>
          <a:p>
            <a:r>
              <a:rPr lang="en-US" dirty="0" smtClean="0"/>
              <a:t>What am I committed to making happen today no matter what? </a:t>
            </a:r>
            <a:endParaRPr lang="uk-UA" dirty="0" smtClean="0"/>
          </a:p>
          <a:p>
            <a:r>
              <a:rPr lang="en-US" dirty="0" smtClean="0"/>
              <a:t>What am I excited about today?</a:t>
            </a:r>
            <a:endParaRPr lang="uk-UA" dirty="0" smtClean="0"/>
          </a:p>
          <a:p>
            <a:r>
              <a:rPr lang="en-US" dirty="0" smtClean="0"/>
              <a:t>Most people fail to ask themselves questions that spark their minds, and remind them to maximize each day. Every day you fail to grow is one less day you have to make your dreams become reality. Once small positive thought can change the outcome of your entire day. </a:t>
            </a:r>
            <a:endParaRPr lang="uk-UA" dirty="0" smtClean="0"/>
          </a:p>
          <a:p>
            <a:r>
              <a:rPr lang="en-US" dirty="0" smtClean="0"/>
              <a:t>All thriving entrepreneurs know that every year their business must become 365x better than the year before. This is accomplished by focusing on continual growth and development each day. Just like compound interest, mastering this simple strategy can put you on the fast track to financial freedom. Make growth a part of your daily agenda.</a:t>
            </a: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4. Making money matter. </a:t>
            </a:r>
            <a:endParaRPr lang="ru-RU" dirty="0"/>
          </a:p>
        </p:txBody>
      </p:sp>
      <p:sp>
        <p:nvSpPr>
          <p:cNvPr id="3" name="Содержимое 2"/>
          <p:cNvSpPr>
            <a:spLocks noGrp="1"/>
          </p:cNvSpPr>
          <p:nvPr>
            <p:ph idx="1"/>
          </p:nvPr>
        </p:nvSpPr>
        <p:spPr>
          <a:xfrm>
            <a:off x="457200" y="1600200"/>
            <a:ext cx="7467600" cy="4829196"/>
          </a:xfrm>
        </p:spPr>
        <p:txBody>
          <a:bodyPr>
            <a:normAutofit fontScale="70000" lnSpcReduction="20000"/>
          </a:bodyPr>
          <a:lstStyle/>
          <a:p>
            <a:r>
              <a:rPr lang="en-US" dirty="0" smtClean="0"/>
              <a:t>"Don’t wait to get rich to make a difference, but rather make an impact as you get rich.</a:t>
            </a:r>
            <a:endParaRPr lang="uk-UA" dirty="0" smtClean="0"/>
          </a:p>
          <a:p>
            <a:r>
              <a:rPr lang="en-US" dirty="0" smtClean="0"/>
              <a:t>" Historically, money was a taboo subject few dared to debate. Culturally, the topic of money has recently gone from being the unspeakable subject to a global obsession, and rightfully so. Money is the great equalizer. Having money is a lot more enjoyable and fulfilling, but most importantly it gives you the power of choices. </a:t>
            </a:r>
            <a:endParaRPr lang="uk-UA" dirty="0" smtClean="0"/>
          </a:p>
          <a:p>
            <a:r>
              <a:rPr lang="en-US" dirty="0" smtClean="0"/>
              <a:t>One in three Americans believe their best chance of becoming wealthy is winning the lottery. Are you kidding me? This flawed mindset comes from the antiquated curriculum traditional education teaches. To truly understand the concept of mastering money, you must self-educate. "Traditional education will make you a living; self-education will make you a fortune." Those that want to thrive know that money is the one thing that has the instant ability to turn their dreams into reality. </a:t>
            </a:r>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5. Urgency. </a:t>
            </a:r>
            <a:endParaRPr lang="ru-RU" dirty="0"/>
          </a:p>
        </p:txBody>
      </p:sp>
      <p:sp>
        <p:nvSpPr>
          <p:cNvPr id="3" name="Содержимое 2"/>
          <p:cNvSpPr>
            <a:spLocks noGrp="1"/>
          </p:cNvSpPr>
          <p:nvPr>
            <p:ph idx="1"/>
          </p:nvPr>
        </p:nvSpPr>
        <p:spPr/>
        <p:txBody>
          <a:bodyPr>
            <a:normAutofit fontScale="85000" lnSpcReduction="10000"/>
          </a:bodyPr>
          <a:lstStyle/>
          <a:p>
            <a:r>
              <a:rPr lang="en-US" dirty="0" smtClean="0"/>
              <a:t>I’m guessing you’d like to be financially free by the time you’re 65 years old? </a:t>
            </a:r>
            <a:endParaRPr lang="uk-UA" dirty="0" smtClean="0"/>
          </a:p>
          <a:p>
            <a:r>
              <a:rPr lang="en-US" dirty="0" smtClean="0"/>
              <a:t>I’m sure everybody does. Let’s deal in reality here. 69 percent of Americans who start working at 25 will be dependent on relatives, friends, or charities at age 65. </a:t>
            </a:r>
            <a:endParaRPr lang="uk-UA" dirty="0" smtClean="0"/>
          </a:p>
          <a:p>
            <a:r>
              <a:rPr lang="en-US" dirty="0" smtClean="0"/>
              <a:t>Nearly 36 percent of people age 65 to 69, and 21 percent age 70 to 74, are still working.</a:t>
            </a:r>
            <a:endParaRPr lang="uk-UA" dirty="0" smtClean="0"/>
          </a:p>
          <a:p>
            <a:r>
              <a:rPr lang="en-US" dirty="0" smtClean="0"/>
              <a:t>Almost 75 percent of single Social Security recipients aged 65+ depend on Social Security for all or most of their monthly income. </a:t>
            </a:r>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543956" cy="6286544"/>
          </a:xfrm>
        </p:spPr>
        <p:txBody>
          <a:bodyPr>
            <a:normAutofit fontScale="70000" lnSpcReduction="20000"/>
          </a:bodyPr>
          <a:lstStyle/>
          <a:p>
            <a:r>
              <a:rPr lang="en-US" dirty="0" smtClean="0"/>
              <a:t>I will tell you becoming one of the few who are economically secure starts with urgency now. You MUST have a sense of urgency to thrive. Do you think those struggling in their 30s, 40s, and 50s told themselves they were going to struggle? Of course not. If you talked to them when they were younger, they were confident they would have their dream house, dream job, have lots of money, and be enjoying life to the fullest. What happened? They never told themselves NOW matters. They didn’t connect their daily actions with their future goals. Don’t fall into that trap. </a:t>
            </a:r>
            <a:endParaRPr lang="uk-UA" dirty="0" smtClean="0"/>
          </a:p>
          <a:p>
            <a:r>
              <a:rPr lang="en-US" dirty="0" smtClean="0"/>
              <a:t>Realize that now matters more than any other time, and the "someday isle" mentality is killing so many dreams money? </a:t>
            </a:r>
            <a:endParaRPr lang="uk-UA" dirty="0" smtClean="0"/>
          </a:p>
          <a:p>
            <a:r>
              <a:rPr lang="en-US" dirty="0" smtClean="0"/>
              <a:t>Age doesn’t guarantee a higher income, value does. Opportunities are only opportunities if you're taking full advantage of them. Young millionaires always do, and they are consistently reaching for new goals and ambitions. You MUST have a sense of urgency that most of society doesn't have if you're serious about success. There will NEVER be the right time.</a:t>
            </a:r>
            <a:endParaRPr lang="uk-UA" dirty="0" smtClean="0"/>
          </a:p>
          <a:p>
            <a:r>
              <a:rPr lang="en-US" dirty="0" smtClean="0"/>
              <a:t>Achieving your wildest dreams and thriving at the highest level is not for everyone. You must be relentless and 100 percent committed to the hustle and grind that is required. You must believe that not only is it possible for you to have your dream but it is necessary. If you are still reading, you have taken the first step to changing your life and making an impact on the world.</a:t>
            </a:r>
            <a:endParaRPr lang="ru-RU"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3200" dirty="0" smtClean="0"/>
              <a:t>5) Read the situations and write sentences using the words in brackets.</a:t>
            </a:r>
            <a:endParaRPr lang="ru-RU" sz="3200" dirty="0"/>
          </a:p>
        </p:txBody>
      </p:sp>
      <p:sp>
        <p:nvSpPr>
          <p:cNvPr id="3" name="Содержимое 2"/>
          <p:cNvSpPr>
            <a:spLocks noGrp="1"/>
          </p:cNvSpPr>
          <p:nvPr>
            <p:ph idx="1"/>
          </p:nvPr>
        </p:nvSpPr>
        <p:spPr/>
        <p:txBody>
          <a:bodyPr>
            <a:normAutofit fontScale="55000" lnSpcReduction="20000"/>
          </a:bodyPr>
          <a:lstStyle/>
          <a:p>
            <a:pPr marL="550926" indent="-514350">
              <a:buAutoNum type="arabicPeriod"/>
            </a:pPr>
            <a:r>
              <a:rPr lang="en-US" dirty="0" smtClean="0"/>
              <a:t>There was a picture lying on the floor. (It /fall / off the wall) It had fallen off the wall </a:t>
            </a:r>
            <a:endParaRPr lang="uk-UA" dirty="0" smtClean="0"/>
          </a:p>
          <a:p>
            <a:pPr marL="550926" indent="-514350">
              <a:buAutoNum type="arabicPeriod"/>
            </a:pPr>
            <a:r>
              <a:rPr lang="en-US" dirty="0" smtClean="0"/>
              <a:t>The people sitting next to you on the plane were nervous. It was their first flight. (They / not / fly / before) They hadn’t flown before. </a:t>
            </a:r>
            <a:endParaRPr lang="uk-UA" dirty="0" smtClean="0"/>
          </a:p>
          <a:p>
            <a:pPr marL="550926" indent="-514350">
              <a:buAutoNum type="arabicPeriod"/>
            </a:pPr>
            <a:r>
              <a:rPr lang="en-US" dirty="0" smtClean="0"/>
              <a:t>You went back to your home town recently after many years. It wasn’t the same as before. (It / change / a lot) It </a:t>
            </a:r>
            <a:endParaRPr lang="uk-UA" dirty="0" smtClean="0"/>
          </a:p>
          <a:p>
            <a:pPr marL="550926" indent="-514350">
              <a:buAutoNum type="arabicPeriod"/>
            </a:pPr>
            <a:r>
              <a:rPr lang="en-US" dirty="0" smtClean="0"/>
              <a:t>Somebody sang a song. You didn’t know it. (I / not / hear / it / before) I </a:t>
            </a:r>
            <a:endParaRPr lang="uk-UA" dirty="0" smtClean="0"/>
          </a:p>
          <a:p>
            <a:pPr marL="550926" indent="-514350">
              <a:buAutoNum type="arabicPeriod"/>
            </a:pPr>
            <a:r>
              <a:rPr lang="en-US" dirty="0" smtClean="0"/>
              <a:t>I invited Rachel to the party, but she couldn’t come. (She / arrange / to do something else) </a:t>
            </a:r>
            <a:endParaRPr lang="uk-UA" dirty="0" smtClean="0"/>
          </a:p>
          <a:p>
            <a:pPr marL="550926" indent="-514350">
              <a:buAutoNum type="arabicPeriod"/>
            </a:pPr>
            <a:r>
              <a:rPr lang="en-US" dirty="0" smtClean="0"/>
              <a:t>You went to the cinema last night. You got to the cinema late. (The film / already /start) </a:t>
            </a:r>
            <a:endParaRPr lang="uk-UA" dirty="0" smtClean="0"/>
          </a:p>
          <a:p>
            <a:pPr marL="550926" indent="-514350">
              <a:buAutoNum type="arabicPeriod"/>
            </a:pPr>
            <a:r>
              <a:rPr lang="en-US" dirty="0" smtClean="0"/>
              <a:t>Last year we went to Mexico. It was our first time there. (We / not / be / there / before) We </a:t>
            </a:r>
            <a:endParaRPr lang="uk-UA" dirty="0" smtClean="0"/>
          </a:p>
          <a:p>
            <a:pPr marL="550926" indent="-514350">
              <a:buAutoNum type="arabicPeriod"/>
            </a:pPr>
            <a:r>
              <a:rPr lang="en-US" dirty="0" smtClean="0"/>
              <a:t>I met Daniel last week. It was good to see him again after such a long time. (I / not /see / him </a:t>
            </a:r>
            <a:r>
              <a:rPr lang="en-US" dirty="0" err="1" smtClean="0"/>
              <a:t>forfive</a:t>
            </a:r>
            <a:r>
              <a:rPr lang="en-US" dirty="0" smtClean="0"/>
              <a:t> years) </a:t>
            </a:r>
            <a:endParaRPr lang="uk-UA" dirty="0" smtClean="0"/>
          </a:p>
          <a:p>
            <a:pPr marL="550926" indent="-514350">
              <a:buAutoNum type="arabicPeriod"/>
            </a:pPr>
            <a:r>
              <a:rPr lang="en-US" dirty="0" smtClean="0"/>
              <a:t>I offered my friends something to eat, but they weren’t hungry. (They / just / have / lunch) </a:t>
            </a:r>
            <a:endParaRPr lang="uk-UA" dirty="0" smtClean="0"/>
          </a:p>
          <a:p>
            <a:pPr marL="550926" indent="-514350">
              <a:buAutoNum type="arabicPeriod"/>
            </a:pPr>
            <a:r>
              <a:rPr lang="en-US" dirty="0" smtClean="0"/>
              <a:t>Sam played tennis yesterday. He wasn’t very good at it because it was his first game ever. (He / never / play / before)</a:t>
            </a:r>
            <a:endParaRPr lang="ru-RU"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3200" dirty="0" smtClean="0"/>
              <a:t>6) Put the verb into the correct form, past perfect (I had done) or past simple (I did).</a:t>
            </a:r>
            <a:endParaRPr lang="ru-RU" sz="3200" dirty="0"/>
          </a:p>
        </p:txBody>
      </p:sp>
      <p:sp>
        <p:nvSpPr>
          <p:cNvPr id="3" name="Содержимое 2"/>
          <p:cNvSpPr>
            <a:spLocks noGrp="1"/>
          </p:cNvSpPr>
          <p:nvPr>
            <p:ph idx="1"/>
          </p:nvPr>
        </p:nvSpPr>
        <p:spPr>
          <a:xfrm>
            <a:off x="457200" y="1600200"/>
            <a:ext cx="7467600" cy="4972072"/>
          </a:xfrm>
        </p:spPr>
        <p:txBody>
          <a:bodyPr>
            <a:normAutofit fontScale="85000" lnSpcReduction="20000"/>
          </a:bodyPr>
          <a:lstStyle/>
          <a:p>
            <a:pPr marL="550926" indent="-514350">
              <a:buAutoNum type="arabicPeriod"/>
            </a:pPr>
            <a:r>
              <a:rPr lang="en-US" dirty="0" smtClean="0"/>
              <a:t>Paul wasn’t at the party when I arrived. He’d gone (He / go) home. </a:t>
            </a:r>
            <a:endParaRPr lang="uk-UA" dirty="0" smtClean="0"/>
          </a:p>
          <a:p>
            <a:pPr marL="550926" indent="-514350">
              <a:buAutoNum type="arabicPeriod"/>
            </a:pPr>
            <a:r>
              <a:rPr lang="en-US" dirty="0" smtClean="0"/>
              <a:t>I felt very tired when I got </a:t>
            </a:r>
            <a:r>
              <a:rPr lang="en-US" dirty="0" err="1" smtClean="0"/>
              <a:t>home,so</a:t>
            </a:r>
            <a:r>
              <a:rPr lang="en-US" dirty="0" smtClean="0"/>
              <a:t> (I / go) straight to bed. </a:t>
            </a:r>
            <a:endParaRPr lang="uk-UA" dirty="0" smtClean="0"/>
          </a:p>
          <a:p>
            <a:pPr marL="550926" indent="-514350">
              <a:buAutoNum type="arabicPeriod"/>
            </a:pPr>
            <a:r>
              <a:rPr lang="en-US" dirty="0" smtClean="0"/>
              <a:t>The house was very quiet when I got home. Everybody (go) to bed. </a:t>
            </a:r>
            <a:endParaRPr lang="uk-UA" dirty="0" smtClean="0"/>
          </a:p>
          <a:p>
            <a:pPr marL="550926" indent="-514350">
              <a:buAutoNum type="arabicPeriod"/>
            </a:pPr>
            <a:r>
              <a:rPr lang="en-US" dirty="0" smtClean="0"/>
              <a:t>Mark travels a lot. When I first met him, (he / already / travel)round the world. </a:t>
            </a:r>
            <a:endParaRPr lang="uk-UA" dirty="0" smtClean="0"/>
          </a:p>
          <a:p>
            <a:pPr marL="550926" indent="-514350">
              <a:buAutoNum type="arabicPeriod"/>
            </a:pPr>
            <a:r>
              <a:rPr lang="en-US" dirty="0" smtClean="0"/>
              <a:t>Sorry I’m late. The car (break) down on my way here. </a:t>
            </a:r>
            <a:endParaRPr lang="uk-UA" dirty="0" smtClean="0"/>
          </a:p>
          <a:p>
            <a:pPr marL="550926" indent="-514350">
              <a:buAutoNum type="arabicPeriod"/>
            </a:pPr>
            <a:r>
              <a:rPr lang="en-US" dirty="0" smtClean="0"/>
              <a:t>We were driving along the road when(we /see) a car which (break) down, so (we /stop) to help.</a:t>
            </a:r>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142852"/>
            <a:ext cx="7467600" cy="1143000"/>
          </a:xfrm>
        </p:spPr>
        <p:txBody>
          <a:bodyPr/>
          <a:lstStyle/>
          <a:p>
            <a:r>
              <a:rPr lang="en-US" dirty="0" smtClean="0"/>
              <a:t>7) Which is right?</a:t>
            </a:r>
            <a:endParaRPr lang="ru-RU" dirty="0"/>
          </a:p>
        </p:txBody>
      </p:sp>
      <p:sp>
        <p:nvSpPr>
          <p:cNvPr id="3" name="Содержимое 2"/>
          <p:cNvSpPr>
            <a:spLocks noGrp="1"/>
          </p:cNvSpPr>
          <p:nvPr>
            <p:ph idx="1"/>
          </p:nvPr>
        </p:nvSpPr>
        <p:spPr>
          <a:xfrm>
            <a:off x="0" y="1071546"/>
            <a:ext cx="9144000" cy="5786454"/>
          </a:xfrm>
        </p:spPr>
        <p:txBody>
          <a:bodyPr>
            <a:noAutofit/>
          </a:bodyPr>
          <a:lstStyle/>
          <a:p>
            <a:pPr marL="550926" indent="-514350">
              <a:buAutoNum type="arabicPeriod"/>
            </a:pPr>
            <a:r>
              <a:rPr lang="en-US" sz="1600" dirty="0" smtClean="0"/>
              <a:t>It was noisy next door last night. Our </a:t>
            </a:r>
            <a:r>
              <a:rPr lang="en-US" sz="1600" dirty="0" err="1" smtClean="0"/>
              <a:t>neighbours</a:t>
            </a:r>
            <a:r>
              <a:rPr lang="en-US" sz="1600" dirty="0" smtClean="0"/>
              <a:t> were having / had been having a party.(were having is correct) </a:t>
            </a:r>
            <a:endParaRPr lang="uk-UA" sz="1600" dirty="0" smtClean="0"/>
          </a:p>
          <a:p>
            <a:pPr marL="550926" indent="-514350">
              <a:buAutoNum type="arabicPeriod"/>
            </a:pPr>
            <a:r>
              <a:rPr lang="en-US" sz="1600" dirty="0" smtClean="0"/>
              <a:t>At the end of our journey we were extremely tired. We were travelling / We’d been travelling for more than 24 hours. </a:t>
            </a:r>
            <a:endParaRPr lang="uk-UA" sz="1600" dirty="0" smtClean="0"/>
          </a:p>
          <a:p>
            <a:pPr marL="550926" indent="-514350">
              <a:buAutoNum type="arabicPeriod"/>
            </a:pPr>
            <a:r>
              <a:rPr lang="en-US" sz="1600" dirty="0" smtClean="0"/>
              <a:t>James was on his hands and knees on the floor. He was looking / He’d been looking for </a:t>
            </a:r>
            <a:r>
              <a:rPr lang="en-US" sz="1600" dirty="0" err="1" smtClean="0"/>
              <a:t>hiscontact</a:t>
            </a:r>
            <a:r>
              <a:rPr lang="en-US" sz="1600" dirty="0" smtClean="0"/>
              <a:t> lens. </a:t>
            </a:r>
            <a:endParaRPr lang="uk-UA" sz="1600" dirty="0" smtClean="0"/>
          </a:p>
          <a:p>
            <a:pPr marL="550926" indent="-514350">
              <a:buAutoNum type="arabicPeriod"/>
            </a:pPr>
            <a:r>
              <a:rPr lang="en-US" sz="1600" dirty="0" smtClean="0"/>
              <a:t>Sue was sitting on the ground. She was out of breath. She was running / She’d been running. </a:t>
            </a:r>
            <a:endParaRPr lang="uk-UA" sz="1600" dirty="0" smtClean="0"/>
          </a:p>
          <a:p>
            <a:pPr marL="550926" indent="-514350">
              <a:buAutoNum type="arabicPeriod"/>
            </a:pPr>
            <a:r>
              <a:rPr lang="en-US" sz="1600" dirty="0" smtClean="0"/>
              <a:t>John and I went for a walk. He was walking / He’d been walking very fast and I had difficulty </a:t>
            </a:r>
            <a:r>
              <a:rPr lang="en-US" sz="1600" dirty="0" err="1" smtClean="0"/>
              <a:t>keepingup</a:t>
            </a:r>
            <a:r>
              <a:rPr lang="en-US" sz="1600" dirty="0" smtClean="0"/>
              <a:t> with him. </a:t>
            </a:r>
            <a:endParaRPr lang="uk-UA" sz="1600" dirty="0" smtClean="0"/>
          </a:p>
          <a:p>
            <a:pPr marL="550926" indent="-514350">
              <a:buAutoNum type="arabicPeriod"/>
            </a:pPr>
            <a:r>
              <a:rPr lang="en-US" sz="1600" dirty="0" smtClean="0"/>
              <a:t>I </a:t>
            </a:r>
            <a:r>
              <a:rPr lang="en-US" sz="1600" dirty="0" err="1" smtClean="0"/>
              <a:t>wassad</a:t>
            </a:r>
            <a:r>
              <a:rPr lang="en-US" sz="1600" dirty="0" smtClean="0"/>
              <a:t> when </a:t>
            </a:r>
            <a:r>
              <a:rPr lang="en-US" sz="1600" dirty="0" err="1" smtClean="0"/>
              <a:t>Isold</a:t>
            </a:r>
            <a:r>
              <a:rPr lang="en-US" sz="1600" dirty="0" smtClean="0"/>
              <a:t> my car. I’ve had it / I’d had it for a very long time. </a:t>
            </a:r>
            <a:endParaRPr lang="uk-UA" sz="1600" dirty="0" smtClean="0"/>
          </a:p>
          <a:p>
            <a:pPr marL="550926" indent="-514350">
              <a:buAutoNum type="arabicPeriod"/>
            </a:pPr>
            <a:r>
              <a:rPr lang="en-US" sz="1600" dirty="0" smtClean="0"/>
              <a:t>I </a:t>
            </a:r>
            <a:r>
              <a:rPr lang="en-US" sz="1600" dirty="0" err="1" smtClean="0"/>
              <a:t>wassad</a:t>
            </a:r>
            <a:r>
              <a:rPr lang="en-US" sz="1600" dirty="0" smtClean="0"/>
              <a:t> when my local cafe closed. I was going / I’d been going there for many years. </a:t>
            </a:r>
            <a:endParaRPr lang="uk-UA" sz="1600" dirty="0" smtClean="0"/>
          </a:p>
          <a:p>
            <a:pPr marL="550926" indent="-514350">
              <a:buAutoNum type="arabicPeriod"/>
            </a:pPr>
            <a:r>
              <a:rPr lang="en-US" sz="1600" dirty="0" smtClean="0"/>
              <a:t>I’m running a marathon next month. I’ve been training / I’d been training for it every day. </a:t>
            </a:r>
            <a:endParaRPr lang="uk-UA" sz="1600" dirty="0" smtClean="0"/>
          </a:p>
          <a:p>
            <a:pPr marL="550926" indent="-514350">
              <a:buAutoNum type="arabicPeriod"/>
            </a:pPr>
            <a:r>
              <a:rPr lang="en-US" sz="1600" dirty="0" smtClean="0"/>
              <a:t>I had arranged to meet Kate, but I </a:t>
            </a:r>
            <a:r>
              <a:rPr lang="en-US" sz="1600" dirty="0" err="1" smtClean="0"/>
              <a:t>waslate</a:t>
            </a:r>
            <a:r>
              <a:rPr lang="en-US" sz="1600" dirty="0" smtClean="0"/>
              <a:t>. When I finally </a:t>
            </a:r>
            <a:r>
              <a:rPr lang="en-US" sz="1600" dirty="0" err="1" smtClean="0"/>
              <a:t>arrived,she</a:t>
            </a:r>
            <a:r>
              <a:rPr lang="en-US" sz="1600" dirty="0" smtClean="0"/>
              <a:t> was waiting /she’d been waiting for me. She was annoyed because she was waiting / she’d been waiting such a long time. </a:t>
            </a:r>
            <a:endParaRPr lang="uk-UA" sz="1600" dirty="0" smtClean="0"/>
          </a:p>
          <a:p>
            <a:pPr marL="550926" indent="-514350">
              <a:buAutoNum type="arabicPeriod"/>
            </a:pPr>
            <a:r>
              <a:rPr lang="en-US" sz="1600" dirty="0" smtClean="0"/>
              <a:t> Joe and I work for the same company. He joined the company before me. When I started a few years ago, he was already working / he’d already been working there. </a:t>
            </a:r>
            <a:endParaRPr lang="uk-UA" sz="1600" dirty="0" smtClean="0"/>
          </a:p>
          <a:p>
            <a:pPr marL="550926" indent="-514350">
              <a:buAutoNum type="arabicPeriod"/>
            </a:pPr>
            <a:r>
              <a:rPr lang="en-US" sz="1600" dirty="0" err="1" smtClean="0"/>
              <a:t>Istarted</a:t>
            </a:r>
            <a:r>
              <a:rPr lang="en-US" sz="1600" dirty="0" smtClean="0"/>
              <a:t> working at the company a few years ago. At the time </a:t>
            </a:r>
            <a:r>
              <a:rPr lang="en-US" sz="1600" dirty="0" err="1" smtClean="0"/>
              <a:t>Istarted,Joe</a:t>
            </a:r>
            <a:r>
              <a:rPr lang="en-US" sz="1600" dirty="0" smtClean="0"/>
              <a:t> was already working / had already been working there </a:t>
            </a:r>
            <a:r>
              <a:rPr lang="en-US" sz="1600" dirty="0" err="1" smtClean="0"/>
              <a:t>fortwo</a:t>
            </a:r>
            <a:r>
              <a:rPr lang="en-US" sz="1600" dirty="0" smtClean="0"/>
              <a:t> years. </a:t>
            </a:r>
            <a:endParaRPr lang="uk-UA" sz="1600" dirty="0" smtClean="0"/>
          </a:p>
          <a:p>
            <a:pPr marL="550926" indent="-514350">
              <a:buAutoNum type="arabicPeriod"/>
            </a:pPr>
            <a:r>
              <a:rPr lang="en-US" sz="1600" dirty="0" smtClean="0"/>
              <a:t> Joe still </a:t>
            </a:r>
            <a:r>
              <a:rPr lang="en-US" sz="1600" dirty="0" err="1" smtClean="0"/>
              <a:t>worksfor</a:t>
            </a:r>
            <a:r>
              <a:rPr lang="en-US" sz="1600" dirty="0" smtClean="0"/>
              <a:t> the company. He’s been working / He’d been working there a long time now.</a:t>
            </a:r>
            <a:endParaRPr lang="ru-RU" sz="16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3600" dirty="0" smtClean="0"/>
              <a:t>8)Read the situations and make sentences using the </a:t>
            </a:r>
            <a:r>
              <a:rPr lang="en-US" sz="3600" dirty="0" err="1" smtClean="0"/>
              <a:t>wordsin</a:t>
            </a:r>
            <a:r>
              <a:rPr lang="en-US" sz="3600" dirty="0" smtClean="0"/>
              <a:t> brackets.</a:t>
            </a:r>
            <a:endParaRPr lang="ru-RU" sz="3600" dirty="0"/>
          </a:p>
        </p:txBody>
      </p:sp>
      <p:sp>
        <p:nvSpPr>
          <p:cNvPr id="3" name="Содержимое 2"/>
          <p:cNvSpPr>
            <a:spLocks noGrp="1"/>
          </p:cNvSpPr>
          <p:nvPr>
            <p:ph idx="1"/>
          </p:nvPr>
        </p:nvSpPr>
        <p:spPr>
          <a:xfrm>
            <a:off x="457200" y="1600200"/>
            <a:ext cx="7467600" cy="4757758"/>
          </a:xfrm>
        </p:spPr>
        <p:txBody>
          <a:bodyPr>
            <a:normAutofit fontScale="77500" lnSpcReduction="20000"/>
          </a:bodyPr>
          <a:lstStyle/>
          <a:p>
            <a:pPr marL="550926" indent="-514350">
              <a:buAutoNum type="arabicPeriod"/>
            </a:pPr>
            <a:r>
              <a:rPr lang="en-US" dirty="0" smtClean="0"/>
              <a:t>Tom was very tired when he got home. (He / work / hard all day) He’d been working hard all day. </a:t>
            </a:r>
          </a:p>
          <a:p>
            <a:pPr marL="550926" indent="-514350">
              <a:buAutoNum type="arabicPeriod"/>
            </a:pPr>
            <a:r>
              <a:rPr lang="en-US" dirty="0" smtClean="0"/>
              <a:t>The children came into the house. They had a football and they were both very tired. (They / play / football) </a:t>
            </a:r>
          </a:p>
          <a:p>
            <a:pPr marL="550926" indent="-514350">
              <a:buAutoNum type="arabicPeriod"/>
            </a:pPr>
            <a:r>
              <a:rPr lang="en-US" dirty="0" smtClean="0"/>
              <a:t>I was disappointed when I had to cancel my holiday. (I / look / forward to it) </a:t>
            </a:r>
          </a:p>
          <a:p>
            <a:pPr marL="550926" indent="-514350">
              <a:buAutoNum type="arabicPeriod"/>
            </a:pPr>
            <a:r>
              <a:rPr lang="en-US" dirty="0" smtClean="0"/>
              <a:t>Anna woke up in the middle of the night. She was frightened and didn’t know where she was. (She / have / a bad dream) </a:t>
            </a:r>
          </a:p>
          <a:p>
            <a:pPr marL="550926" indent="-514350">
              <a:buAutoNum type="arabicPeriod"/>
            </a:pPr>
            <a:r>
              <a:rPr lang="en-US" dirty="0" smtClean="0"/>
              <a:t>When I got home, Mark </a:t>
            </a:r>
            <a:r>
              <a:rPr lang="en-US" dirty="0" err="1" smtClean="0"/>
              <a:t>wassitting</a:t>
            </a:r>
            <a:r>
              <a:rPr lang="en-US" dirty="0" smtClean="0"/>
              <a:t> in front of the TV. He had just turned it off. (He / watch / a film) </a:t>
            </a:r>
          </a:p>
          <a:p>
            <a:pPr marL="550926" indent="-514350">
              <a:buAutoNum type="arabicPeriod"/>
            </a:pPr>
            <a:r>
              <a:rPr lang="en-US" dirty="0" smtClean="0"/>
              <a:t>The people waiting at the bus stop were getting impatient. The bus was very late. (They / wait / a long time)</a:t>
            </a:r>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Thank-You-Messages-For-Attending-Meeting.jpg"/>
          <p:cNvPicPr>
            <a:picLocks noGrp="1" noChangeAspect="1"/>
          </p:cNvPicPr>
          <p:nvPr>
            <p:ph idx="1"/>
          </p:nvPr>
        </p:nvPicPr>
        <p:blipFill>
          <a:blip r:embed="rId2"/>
          <a:stretch>
            <a:fillRect/>
          </a:stretch>
        </p:blipFill>
        <p:spPr>
          <a:xfrm>
            <a:off x="182" y="428604"/>
            <a:ext cx="9143818" cy="6098927"/>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a:bodyPr>
          <a:lstStyle/>
          <a:p>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2(2 год.)</a:t>
            </a:r>
            <a:endPar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714348" y="3286124"/>
            <a:ext cx="7467600" cy="2114552"/>
          </a:xfrm>
        </p:spPr>
        <p:txBody>
          <a:bodyPr>
            <a:noAutofit/>
          </a:bodyPr>
          <a:lstStyle/>
          <a:p>
            <a:pPr>
              <a:buNone/>
            </a:pPr>
            <a:r>
              <a:rPr lang="en-US" sz="36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Topic «The 5 Non - </a:t>
            </a:r>
            <a:r>
              <a:rPr lang="en-US" sz="3600" b="1" dirty="0" err="1"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Negotiables</a:t>
            </a:r>
            <a:r>
              <a:rPr lang="en-US" sz="36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 for Thriving in Business and Life. Past Perfect Continuous.» Grammar revision</a:t>
            </a: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Objectives:</a:t>
            </a:r>
            <a:endParaRPr lang="ru-RU" dirty="0"/>
          </a:p>
        </p:txBody>
      </p:sp>
      <p:sp>
        <p:nvSpPr>
          <p:cNvPr id="3" name="Содержимое 2"/>
          <p:cNvSpPr>
            <a:spLocks noGrp="1"/>
          </p:cNvSpPr>
          <p:nvPr>
            <p:ph idx="1"/>
          </p:nvPr>
        </p:nvSpPr>
        <p:spPr/>
        <p:txBody>
          <a:bodyPr>
            <a:normAutofit fontScale="92500" lnSpcReduction="10000"/>
          </a:bodyPr>
          <a:lstStyle/>
          <a:p>
            <a:pPr>
              <a:buFontTx/>
              <a:buChar char="-"/>
            </a:pPr>
            <a:r>
              <a:rPr lang="en-US" dirty="0" smtClean="0"/>
              <a:t>to learn new vocabulary;</a:t>
            </a:r>
            <a:endParaRPr lang="uk-UA" dirty="0" smtClean="0"/>
          </a:p>
          <a:p>
            <a:pPr>
              <a:buFontTx/>
              <a:buChar char="-"/>
            </a:pPr>
            <a:r>
              <a:rPr lang="en-US" dirty="0" smtClean="0"/>
              <a:t>to practice grammar structures; </a:t>
            </a:r>
            <a:endParaRPr lang="uk-UA" dirty="0" smtClean="0"/>
          </a:p>
          <a:p>
            <a:pPr>
              <a:buFontTx/>
              <a:buChar char="-"/>
            </a:pPr>
            <a:r>
              <a:rPr lang="en-US" dirty="0" smtClean="0"/>
              <a:t>to enable </a:t>
            </a:r>
            <a:r>
              <a:rPr lang="en-US" dirty="0" err="1" smtClean="0"/>
              <a:t>st’s</a:t>
            </a:r>
            <a:r>
              <a:rPr lang="en-US" dirty="0" smtClean="0"/>
              <a:t> to talk and write on the topic; </a:t>
            </a:r>
            <a:endParaRPr lang="uk-UA" dirty="0" smtClean="0"/>
          </a:p>
          <a:p>
            <a:pPr>
              <a:buFontTx/>
              <a:buChar char="-"/>
            </a:pPr>
            <a:r>
              <a:rPr lang="en-US" dirty="0" smtClean="0"/>
              <a:t>to </a:t>
            </a:r>
            <a:r>
              <a:rPr lang="en-US" dirty="0" err="1" smtClean="0"/>
              <a:t>instil</a:t>
            </a:r>
            <a:r>
              <a:rPr lang="en-US" dirty="0" smtClean="0"/>
              <a:t> the idea that learning languages is necessary and essential; </a:t>
            </a:r>
            <a:endParaRPr lang="uk-UA" dirty="0" smtClean="0"/>
          </a:p>
          <a:p>
            <a:pPr>
              <a:buFontTx/>
              <a:buChar char="-"/>
            </a:pPr>
            <a:r>
              <a:rPr lang="en-US" dirty="0" smtClean="0"/>
              <a:t>to encourage </a:t>
            </a:r>
            <a:r>
              <a:rPr lang="en-US" dirty="0" err="1" smtClean="0"/>
              <a:t>st’s</a:t>
            </a:r>
            <a:r>
              <a:rPr lang="en-US" dirty="0" smtClean="0"/>
              <a:t> to go on learning English at the next level; </a:t>
            </a:r>
            <a:endParaRPr lang="uk-UA" dirty="0" smtClean="0"/>
          </a:p>
          <a:p>
            <a:pPr>
              <a:buFontTx/>
              <a:buChar char="-"/>
            </a:pPr>
            <a:r>
              <a:rPr lang="en-US" dirty="0" smtClean="0"/>
              <a:t>to lay the foundations for future study in terms to basic structures, lexis, language functions and basic study</a:t>
            </a:r>
            <a:endParaRPr lang="ru-RU"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Plan:</a:t>
            </a:r>
            <a:endParaRPr lang="ru-RU" dirty="0"/>
          </a:p>
        </p:txBody>
      </p:sp>
      <p:sp>
        <p:nvSpPr>
          <p:cNvPr id="3" name="Содержимое 2"/>
          <p:cNvSpPr>
            <a:spLocks noGrp="1"/>
          </p:cNvSpPr>
          <p:nvPr>
            <p:ph idx="1"/>
          </p:nvPr>
        </p:nvSpPr>
        <p:spPr>
          <a:xfrm>
            <a:off x="457200" y="1600200"/>
            <a:ext cx="8329642" cy="5114948"/>
          </a:xfrm>
        </p:spPr>
        <p:txBody>
          <a:bodyPr>
            <a:normAutofit fontScale="62500" lnSpcReduction="20000"/>
          </a:bodyPr>
          <a:lstStyle/>
          <a:p>
            <a:pPr marL="550926" indent="-514350">
              <a:buAutoNum type="arabicPeriod"/>
            </a:pPr>
            <a:r>
              <a:rPr lang="en-US" sz="3600" dirty="0" smtClean="0"/>
              <a:t>Vocabulary activity. </a:t>
            </a:r>
            <a:endParaRPr lang="uk-UA" sz="3600" dirty="0" smtClean="0"/>
          </a:p>
          <a:p>
            <a:pPr marL="550926" indent="-514350">
              <a:buAutoNum type="arabicPeriod"/>
            </a:pPr>
            <a:r>
              <a:rPr lang="en-US" sz="4000" dirty="0" smtClean="0"/>
              <a:t>Discussing of the topic «The 5 Non - </a:t>
            </a:r>
            <a:r>
              <a:rPr lang="en-US" sz="4000" dirty="0" err="1" smtClean="0"/>
              <a:t>Negotiables</a:t>
            </a:r>
            <a:r>
              <a:rPr lang="en-US" sz="4000" dirty="0" smtClean="0"/>
              <a:t> for Thriving in Business and Life. Past Perfect Continuous.» Grammar revision</a:t>
            </a:r>
            <a:endParaRPr lang="uk-UA" sz="4000" dirty="0" smtClean="0"/>
          </a:p>
          <a:p>
            <a:pPr marL="550926" indent="-514350">
              <a:buAutoNum type="arabicPeriod"/>
            </a:pPr>
            <a:r>
              <a:rPr lang="en-US" sz="3600" dirty="0" smtClean="0"/>
              <a:t>Listening, reading, writing, speaking. </a:t>
            </a:r>
            <a:endParaRPr lang="uk-UA" sz="3600" dirty="0" smtClean="0"/>
          </a:p>
          <a:p>
            <a:pPr marL="550926" indent="-514350">
              <a:buAutoNum type="arabicPeriod"/>
            </a:pPr>
            <a:r>
              <a:rPr lang="en-US" sz="3600" dirty="0" smtClean="0"/>
              <a:t>Grammar activity. </a:t>
            </a:r>
            <a:endParaRPr lang="uk-UA" sz="3600" dirty="0" smtClean="0"/>
          </a:p>
          <a:p>
            <a:pPr marL="550926" indent="-514350">
              <a:buAutoNum type="arabicPeriod"/>
            </a:pPr>
            <a:r>
              <a:rPr lang="en-US" sz="3600" dirty="0" smtClean="0"/>
              <a:t>Communicative activities : </a:t>
            </a:r>
            <a:endParaRPr lang="uk-UA" sz="3600" dirty="0" smtClean="0"/>
          </a:p>
          <a:p>
            <a:pPr marL="550926" indent="-514350">
              <a:buNone/>
            </a:pPr>
            <a:r>
              <a:rPr lang="en-US" sz="2900" dirty="0" smtClean="0"/>
              <a:t>Task 1. Give the English equivalents the following words and word combinations.</a:t>
            </a:r>
            <a:endParaRPr lang="uk-UA" sz="2900" dirty="0" smtClean="0"/>
          </a:p>
          <a:p>
            <a:pPr marL="550926" indent="-514350">
              <a:buNone/>
            </a:pPr>
            <a:r>
              <a:rPr lang="en-US" sz="2900" dirty="0" smtClean="0"/>
              <a:t>Task 2. Answer the questions to the text. </a:t>
            </a:r>
            <a:endParaRPr lang="uk-UA" sz="2900" dirty="0" smtClean="0"/>
          </a:p>
          <a:p>
            <a:pPr marL="550926" indent="-514350">
              <a:buNone/>
            </a:pPr>
            <a:r>
              <a:rPr lang="en-US" sz="2900" dirty="0" smtClean="0"/>
              <a:t>Task 3. Fill in the blanks with the necessary words from the active vocabulary. </a:t>
            </a:r>
            <a:endParaRPr lang="uk-UA" sz="2900" dirty="0" smtClean="0"/>
          </a:p>
          <a:p>
            <a:pPr marL="550926" indent="-514350">
              <a:buNone/>
            </a:pPr>
            <a:r>
              <a:rPr lang="en-US" sz="2900" dirty="0" smtClean="0"/>
              <a:t>Task 4. Complete the following sentences. </a:t>
            </a:r>
            <a:endParaRPr lang="uk-UA" sz="2900" dirty="0" smtClean="0"/>
          </a:p>
          <a:p>
            <a:pPr marL="550926" indent="-514350">
              <a:buNone/>
            </a:pPr>
            <a:r>
              <a:rPr lang="en-US" sz="2900" dirty="0" smtClean="0"/>
              <a:t>Task 5. Put in the right order. The underlined word is the beginning of the sentence. </a:t>
            </a:r>
            <a:endParaRPr lang="uk-UA" sz="2900" dirty="0" smtClean="0"/>
          </a:p>
          <a:p>
            <a:pPr marL="550926" indent="-514350">
              <a:buNone/>
            </a:pPr>
            <a:r>
              <a:rPr lang="en-US" sz="2900" dirty="0" smtClean="0"/>
              <a:t>Task 6. Translate the following sentences into English. </a:t>
            </a:r>
            <a:endParaRPr lang="uk-UA" sz="2900" dirty="0" smtClean="0"/>
          </a:p>
          <a:p>
            <a:pPr marL="550926" indent="-514350">
              <a:buNone/>
            </a:pPr>
            <a:r>
              <a:rPr lang="en-US" sz="2900" dirty="0" smtClean="0"/>
              <a:t>Home task: Reading an additional text on the topic</a:t>
            </a:r>
            <a:endParaRPr lang="ru-RU" sz="29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References:</a:t>
            </a:r>
            <a:endParaRPr lang="ru-RU" dirty="0"/>
          </a:p>
        </p:txBody>
      </p:sp>
      <p:sp>
        <p:nvSpPr>
          <p:cNvPr id="3" name="Содержимое 2"/>
          <p:cNvSpPr>
            <a:spLocks noGrp="1"/>
          </p:cNvSpPr>
          <p:nvPr>
            <p:ph idx="1"/>
          </p:nvPr>
        </p:nvSpPr>
        <p:spPr>
          <a:xfrm>
            <a:off x="457200" y="1600200"/>
            <a:ext cx="7829576" cy="5043510"/>
          </a:xfrm>
        </p:spPr>
        <p:txBody>
          <a:bodyPr>
            <a:normAutofit fontScale="62500" lnSpcReduction="20000"/>
          </a:bodyPr>
          <a:lstStyle/>
          <a:p>
            <a:pPr marL="550926" indent="-514350">
              <a:buAutoNum type="arabicPeriod"/>
            </a:pPr>
            <a:r>
              <a:rPr lang="ru-RU" dirty="0" err="1" smtClean="0"/>
              <a:t>Кравець</a:t>
            </a:r>
            <a:r>
              <a:rPr lang="ru-RU" dirty="0" smtClean="0"/>
              <a:t> Р.А. </a:t>
            </a:r>
            <a:r>
              <a:rPr lang="ru-RU" dirty="0" err="1" smtClean="0"/>
              <a:t>Лінгвокраїнознавчі</a:t>
            </a:r>
            <a:r>
              <a:rPr lang="ru-RU" dirty="0" smtClean="0"/>
              <a:t> </a:t>
            </a:r>
            <a:r>
              <a:rPr lang="ru-RU" dirty="0" err="1" smtClean="0"/>
              <a:t>аспекти</a:t>
            </a:r>
            <a:r>
              <a:rPr lang="ru-RU" dirty="0" smtClean="0"/>
              <a:t> </a:t>
            </a:r>
            <a:r>
              <a:rPr lang="ru-RU" dirty="0" err="1" smtClean="0"/>
              <a:t>викладання</a:t>
            </a:r>
            <a:r>
              <a:rPr lang="ru-RU" dirty="0" smtClean="0"/>
              <a:t> </a:t>
            </a:r>
            <a:r>
              <a:rPr lang="ru-RU" dirty="0" err="1" smtClean="0"/>
              <a:t>граматики</a:t>
            </a:r>
            <a:r>
              <a:rPr lang="ru-RU" dirty="0" smtClean="0"/>
              <a:t> </a:t>
            </a:r>
            <a:r>
              <a:rPr lang="ru-RU" dirty="0" err="1" smtClean="0"/>
              <a:t>англійської</a:t>
            </a:r>
            <a:r>
              <a:rPr lang="ru-RU" dirty="0" smtClean="0"/>
              <a:t> </a:t>
            </a:r>
            <a:r>
              <a:rPr lang="ru-RU" dirty="0" err="1" smtClean="0"/>
              <a:t>мови</a:t>
            </a:r>
            <a:r>
              <a:rPr lang="ru-RU" dirty="0" smtClean="0"/>
              <a:t> в аграрному ВНЗ: </a:t>
            </a:r>
            <a:r>
              <a:rPr lang="ru-RU" dirty="0" err="1" smtClean="0"/>
              <a:t>методичні</a:t>
            </a:r>
            <a:r>
              <a:rPr lang="ru-RU" dirty="0" smtClean="0"/>
              <a:t> </a:t>
            </a:r>
            <a:r>
              <a:rPr lang="ru-RU" dirty="0" err="1" smtClean="0"/>
              <a:t>рекомендації</a:t>
            </a:r>
            <a:r>
              <a:rPr lang="ru-RU" dirty="0" smtClean="0"/>
              <a:t> / Р.А. </a:t>
            </a:r>
            <a:r>
              <a:rPr lang="ru-RU" dirty="0" err="1" smtClean="0"/>
              <a:t>Кравець</a:t>
            </a:r>
            <a:r>
              <a:rPr lang="ru-RU" dirty="0" smtClean="0"/>
              <a:t>. – </a:t>
            </a:r>
            <a:r>
              <a:rPr lang="ru-RU" dirty="0" err="1" smtClean="0"/>
              <a:t>Вінниця</a:t>
            </a:r>
            <a:r>
              <a:rPr lang="ru-RU" dirty="0" smtClean="0"/>
              <a:t> : ВНАУ, 2017. – 62 с. </a:t>
            </a:r>
          </a:p>
          <a:p>
            <a:pPr marL="550926" indent="-514350">
              <a:buAutoNum type="arabicPeriod"/>
            </a:pPr>
            <a:r>
              <a:rPr lang="ru-RU" dirty="0" err="1" smtClean="0"/>
              <a:t>Ковальова</a:t>
            </a:r>
            <a:r>
              <a:rPr lang="ru-RU" dirty="0" smtClean="0"/>
              <a:t> К. В. Волошина О.В </a:t>
            </a:r>
            <a:r>
              <a:rPr lang="ru-RU" dirty="0" err="1" smtClean="0"/>
              <a:t>Англійська</a:t>
            </a:r>
            <a:r>
              <a:rPr lang="ru-RU" dirty="0" smtClean="0"/>
              <a:t> </a:t>
            </a:r>
            <a:r>
              <a:rPr lang="ru-RU" dirty="0" err="1" smtClean="0"/>
              <a:t>мова</a:t>
            </a:r>
            <a:r>
              <a:rPr lang="ru-RU" dirty="0" smtClean="0"/>
              <a:t>: </a:t>
            </a:r>
            <a:r>
              <a:rPr lang="ru-RU" dirty="0" err="1" smtClean="0"/>
              <a:t>Методичні</a:t>
            </a:r>
            <a:r>
              <a:rPr lang="ru-RU" dirty="0" smtClean="0"/>
              <a:t> </a:t>
            </a:r>
            <a:r>
              <a:rPr lang="ru-RU" dirty="0" err="1" smtClean="0"/>
              <a:t>вказівки</a:t>
            </a:r>
            <a:r>
              <a:rPr lang="ru-RU" dirty="0" smtClean="0"/>
              <a:t> для </a:t>
            </a:r>
            <a:r>
              <a:rPr lang="ru-RU" dirty="0" err="1" smtClean="0"/>
              <a:t>практичних</a:t>
            </a:r>
            <a:r>
              <a:rPr lang="ru-RU" dirty="0" smtClean="0"/>
              <a:t> занять та </a:t>
            </a:r>
            <a:r>
              <a:rPr lang="ru-RU" dirty="0" err="1" smtClean="0"/>
              <a:t>самостійної</a:t>
            </a:r>
            <a:r>
              <a:rPr lang="ru-RU" dirty="0" smtClean="0"/>
              <a:t> </a:t>
            </a:r>
            <a:r>
              <a:rPr lang="ru-RU" dirty="0" err="1" smtClean="0"/>
              <a:t>роботи</a:t>
            </a:r>
            <a:r>
              <a:rPr lang="ru-RU" dirty="0" smtClean="0"/>
              <a:t> </a:t>
            </a:r>
            <a:r>
              <a:rPr lang="ru-RU" dirty="0" err="1" smtClean="0"/>
              <a:t>студентів</a:t>
            </a:r>
            <a:r>
              <a:rPr lang="ru-RU" dirty="0" smtClean="0"/>
              <a:t> </a:t>
            </a:r>
            <a:r>
              <a:rPr lang="ru-RU" dirty="0" err="1" smtClean="0"/>
              <a:t>денної</a:t>
            </a:r>
            <a:r>
              <a:rPr lang="ru-RU" dirty="0" smtClean="0"/>
              <a:t> </a:t>
            </a:r>
            <a:r>
              <a:rPr lang="ru-RU" dirty="0" err="1" smtClean="0"/>
              <a:t>та</a:t>
            </a:r>
            <a:r>
              <a:rPr lang="ru-RU" dirty="0" smtClean="0"/>
              <a:t> </a:t>
            </a:r>
            <a:r>
              <a:rPr lang="ru-RU" dirty="0" err="1" smtClean="0"/>
              <a:t>заочної</a:t>
            </a:r>
            <a:r>
              <a:rPr lang="ru-RU" dirty="0" smtClean="0"/>
              <a:t> форм </a:t>
            </a:r>
            <a:r>
              <a:rPr lang="ru-RU" dirty="0" err="1" smtClean="0"/>
              <a:t>навчання</a:t>
            </a:r>
            <a:r>
              <a:rPr lang="ru-RU" dirty="0" smtClean="0"/>
              <a:t> </a:t>
            </a:r>
            <a:r>
              <a:rPr lang="ru-RU" dirty="0" err="1" smtClean="0"/>
              <a:t>з</a:t>
            </a:r>
            <a:r>
              <a:rPr lang="ru-RU" dirty="0" smtClean="0"/>
              <a:t> </a:t>
            </a:r>
            <a:r>
              <a:rPr lang="ru-RU" dirty="0" err="1" smtClean="0"/>
              <a:t>іноземної</a:t>
            </a:r>
            <a:r>
              <a:rPr lang="ru-RU" dirty="0" smtClean="0"/>
              <a:t> </a:t>
            </a:r>
            <a:r>
              <a:rPr lang="ru-RU" dirty="0" err="1" smtClean="0"/>
              <a:t>мови</a:t>
            </a:r>
            <a:r>
              <a:rPr lang="ru-RU" dirty="0" smtClean="0"/>
              <a:t> </a:t>
            </a:r>
            <a:r>
              <a:rPr lang="ru-RU" dirty="0" err="1" smtClean="0"/>
              <a:t>спеціальності</a:t>
            </a:r>
            <a:r>
              <a:rPr lang="ru-RU" dirty="0" smtClean="0"/>
              <a:t> 075 «Маркетинг», 073 «Менеджмент», </a:t>
            </a:r>
            <a:r>
              <a:rPr lang="ru-RU" dirty="0" err="1" smtClean="0"/>
              <a:t>галузі</a:t>
            </a:r>
            <a:r>
              <a:rPr lang="ru-RU" dirty="0" smtClean="0"/>
              <a:t> </a:t>
            </a:r>
            <a:r>
              <a:rPr lang="ru-RU" dirty="0" err="1" smtClean="0"/>
              <a:t>знань</a:t>
            </a:r>
            <a:r>
              <a:rPr lang="ru-RU" dirty="0" smtClean="0"/>
              <a:t> 07 «</a:t>
            </a:r>
            <a:r>
              <a:rPr lang="ru-RU" dirty="0" err="1" smtClean="0"/>
              <a:t>Управління</a:t>
            </a:r>
            <a:r>
              <a:rPr lang="ru-RU" dirty="0" smtClean="0"/>
              <a:t> та </a:t>
            </a:r>
            <a:r>
              <a:rPr lang="ru-RU" dirty="0" err="1" smtClean="0"/>
              <a:t>адміністрування</a:t>
            </a:r>
            <a:r>
              <a:rPr lang="ru-RU" dirty="0" smtClean="0"/>
              <a:t>» – </a:t>
            </a:r>
            <a:r>
              <a:rPr lang="ru-RU" dirty="0" err="1" smtClean="0"/>
              <a:t>Вінниця</a:t>
            </a:r>
            <a:r>
              <a:rPr lang="ru-RU" dirty="0" smtClean="0"/>
              <a:t>, 2020. – 100 с.</a:t>
            </a:r>
          </a:p>
          <a:p>
            <a:pPr marL="550926" indent="-514350">
              <a:buAutoNum type="arabicPeriod"/>
            </a:pPr>
            <a:r>
              <a:rPr lang="en-US" dirty="0" smtClean="0"/>
              <a:t>Modern English-Ukrainian Dictionary: Over 160,000 Words and Expressions / </a:t>
            </a:r>
            <a:r>
              <a:rPr lang="en-US" dirty="0" err="1" smtClean="0"/>
              <a:t>Mykola</a:t>
            </a:r>
            <a:r>
              <a:rPr lang="en-US" dirty="0" smtClean="0"/>
              <a:t> </a:t>
            </a:r>
            <a:r>
              <a:rPr lang="en-US" dirty="0" err="1" smtClean="0"/>
              <a:t>Ivanovych</a:t>
            </a:r>
            <a:r>
              <a:rPr lang="en-US" dirty="0" smtClean="0"/>
              <a:t> </a:t>
            </a:r>
            <a:r>
              <a:rPr lang="en-US" dirty="0" err="1" smtClean="0"/>
              <a:t>Balla</a:t>
            </a:r>
            <a:r>
              <a:rPr lang="en-US" dirty="0" smtClean="0"/>
              <a:t>. – Kyiv: </a:t>
            </a:r>
            <a:r>
              <a:rPr lang="en-US" dirty="0" err="1" smtClean="0"/>
              <a:t>Chumatskiy</a:t>
            </a:r>
            <a:r>
              <a:rPr lang="en-US" dirty="0" smtClean="0"/>
              <a:t> </a:t>
            </a:r>
            <a:r>
              <a:rPr lang="en-US" dirty="0" err="1" smtClean="0"/>
              <a:t>Shliakh</a:t>
            </a:r>
            <a:r>
              <a:rPr lang="en-US" dirty="0" smtClean="0"/>
              <a:t> pub., 2007. – 668 p. </a:t>
            </a:r>
            <a:endParaRPr lang="uk-UA" dirty="0" smtClean="0"/>
          </a:p>
          <a:p>
            <a:pPr marL="550926" indent="-514350">
              <a:buAutoNum type="arabicPeriod"/>
            </a:pPr>
            <a:r>
              <a:rPr lang="en-US" dirty="0" smtClean="0"/>
              <a:t>The Oxford Dictionary of Business World. (2020) //</a:t>
            </a:r>
            <a:r>
              <a:rPr lang="en-US" dirty="0" err="1" smtClean="0"/>
              <a:t>Gen.Editors</a:t>
            </a:r>
            <a:r>
              <a:rPr lang="en-US" dirty="0" smtClean="0"/>
              <a:t> Dr Alan Isaacs, Ms Elizabeth Martin. Oxford: Oxford University Press </a:t>
            </a:r>
            <a:endParaRPr lang="uk-UA" dirty="0" smtClean="0"/>
          </a:p>
          <a:p>
            <a:pPr marL="550926" indent="-514350">
              <a:buAutoNum type="arabicPeriod"/>
            </a:pPr>
            <a:r>
              <a:rPr lang="ru-RU" dirty="0" smtClean="0"/>
              <a:t>Верба Л.Г., Верба Г.В. </a:t>
            </a:r>
            <a:r>
              <a:rPr lang="ru-RU" dirty="0" err="1" smtClean="0"/>
              <a:t>Граматика</a:t>
            </a:r>
            <a:r>
              <a:rPr lang="ru-RU" dirty="0" smtClean="0"/>
              <a:t> </a:t>
            </a:r>
            <a:r>
              <a:rPr lang="ru-RU" dirty="0" err="1" smtClean="0"/>
              <a:t>сучасної</a:t>
            </a:r>
            <a:r>
              <a:rPr lang="ru-RU" dirty="0" smtClean="0"/>
              <a:t> </a:t>
            </a:r>
            <a:r>
              <a:rPr lang="ru-RU" dirty="0" err="1" smtClean="0"/>
              <a:t>англійської</a:t>
            </a:r>
            <a:r>
              <a:rPr lang="ru-RU" dirty="0" smtClean="0"/>
              <a:t> </a:t>
            </a:r>
            <a:r>
              <a:rPr lang="ru-RU" dirty="0" err="1" smtClean="0"/>
              <a:t>мови</a:t>
            </a:r>
            <a:r>
              <a:rPr lang="ru-RU" dirty="0" smtClean="0"/>
              <a:t>. </a:t>
            </a:r>
            <a:r>
              <a:rPr lang="ru-RU" dirty="0" err="1" smtClean="0"/>
              <a:t>Довідник</a:t>
            </a:r>
            <a:r>
              <a:rPr lang="ru-RU" dirty="0" smtClean="0"/>
              <a:t>: </a:t>
            </a:r>
            <a:r>
              <a:rPr lang="ru-RU" dirty="0" err="1" smtClean="0"/>
              <a:t>Мова</a:t>
            </a:r>
            <a:r>
              <a:rPr lang="ru-RU" dirty="0" smtClean="0"/>
              <a:t> англ., </a:t>
            </a:r>
            <a:r>
              <a:rPr lang="ru-RU" dirty="0" err="1" smtClean="0"/>
              <a:t>укр</a:t>
            </a:r>
            <a:r>
              <a:rPr lang="ru-RU" dirty="0" smtClean="0"/>
              <a:t>. </a:t>
            </a:r>
            <a:r>
              <a:rPr lang="ru-RU" dirty="0" err="1" smtClean="0"/>
              <a:t>Київ</a:t>
            </a:r>
            <a:r>
              <a:rPr lang="ru-RU" dirty="0" smtClean="0"/>
              <a:t>: ТОВ «ВП Логос-М», 2020. </a:t>
            </a:r>
          </a:p>
          <a:p>
            <a:pPr marL="550926" indent="-514350">
              <a:buAutoNum type="arabicPeriod"/>
            </a:pPr>
            <a:r>
              <a:rPr lang="ru-RU" dirty="0" err="1" smtClean="0"/>
              <a:t>Голіцинський</a:t>
            </a:r>
            <a:r>
              <a:rPr lang="ru-RU" dirty="0" smtClean="0"/>
              <a:t> Ю. </a:t>
            </a:r>
            <a:r>
              <a:rPr lang="ru-RU" dirty="0" err="1" smtClean="0"/>
              <a:t>Граматика</a:t>
            </a:r>
            <a:r>
              <a:rPr lang="ru-RU" dirty="0" smtClean="0"/>
              <a:t>. </a:t>
            </a:r>
            <a:r>
              <a:rPr lang="ru-RU" dirty="0" err="1" smtClean="0"/>
              <a:t>Збірник</a:t>
            </a:r>
            <a:r>
              <a:rPr lang="ru-RU" dirty="0" smtClean="0"/>
              <a:t> </a:t>
            </a:r>
            <a:r>
              <a:rPr lang="ru-RU" dirty="0" err="1" smtClean="0"/>
              <a:t>вправ</a:t>
            </a:r>
            <a:r>
              <a:rPr lang="ru-RU" dirty="0" smtClean="0"/>
              <a:t>. </a:t>
            </a:r>
            <a:r>
              <a:rPr lang="ru-RU" dirty="0" err="1" smtClean="0"/>
              <a:t>Київ</a:t>
            </a:r>
            <a:r>
              <a:rPr lang="ru-RU" dirty="0" smtClean="0"/>
              <a:t>: </a:t>
            </a:r>
            <a:r>
              <a:rPr lang="ru-RU" dirty="0" err="1" smtClean="0"/>
              <a:t>Інкос</a:t>
            </a:r>
            <a:r>
              <a:rPr lang="ru-RU" dirty="0" smtClean="0"/>
              <a:t>, 2020.</a:t>
            </a:r>
          </a:p>
          <a:p>
            <a:pPr marL="550926" indent="-514350">
              <a:buAutoNum type="arabicPeriod"/>
            </a:pPr>
            <a:r>
              <a:rPr lang="en-US" dirty="0" smtClean="0"/>
              <a:t>Murphy R. English Grammar in Use /Murphy R. – Cambridge University Press, 2021</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Хід</a:t>
            </a:r>
            <a:r>
              <a:rPr lang="ru-RU" dirty="0" smtClean="0"/>
              <a:t> </a:t>
            </a:r>
            <a:r>
              <a:rPr lang="ru-RU" dirty="0" err="1" smtClean="0"/>
              <a:t>заняття</a:t>
            </a:r>
            <a:r>
              <a:rPr lang="ru-RU" dirty="0" smtClean="0"/>
              <a:t> (</a:t>
            </a:r>
            <a:r>
              <a:rPr lang="en-US" dirty="0" smtClean="0"/>
              <a:t>Procedure)</a:t>
            </a:r>
            <a:endParaRPr lang="ru-RU" dirty="0"/>
          </a:p>
        </p:txBody>
      </p:sp>
      <p:sp>
        <p:nvSpPr>
          <p:cNvPr id="3" name="Содержимое 2"/>
          <p:cNvSpPr>
            <a:spLocks noGrp="1"/>
          </p:cNvSpPr>
          <p:nvPr>
            <p:ph idx="1"/>
          </p:nvPr>
        </p:nvSpPr>
        <p:spPr>
          <a:xfrm>
            <a:off x="500034" y="2000240"/>
            <a:ext cx="7467600" cy="4525963"/>
          </a:xfrm>
        </p:spPr>
        <p:txBody>
          <a:bodyPr/>
          <a:lstStyle/>
          <a:p>
            <a:pPr marL="550926" indent="-514350">
              <a:buAutoNum type="arabicParenR"/>
            </a:pPr>
            <a:r>
              <a:rPr lang="en-US" dirty="0" smtClean="0"/>
              <a:t>Read the text and translate into Ukrainian in the written form. </a:t>
            </a:r>
            <a:endParaRPr lang="uk-UA" dirty="0" smtClean="0"/>
          </a:p>
          <a:p>
            <a:pPr marL="550926" indent="-514350">
              <a:buAutoNum type="arabicParenR"/>
            </a:pPr>
            <a:r>
              <a:rPr lang="en-US" dirty="0" smtClean="0"/>
              <a:t>Learn the new words and word combinations.</a:t>
            </a:r>
            <a:endParaRPr lang="uk-UA" dirty="0" smtClean="0"/>
          </a:p>
          <a:p>
            <a:pPr marL="550926" indent="-514350">
              <a:buAutoNum type="arabicParenR"/>
            </a:pPr>
            <a:r>
              <a:rPr lang="en-US" dirty="0" smtClean="0"/>
              <a:t>Make summery of the text in English. </a:t>
            </a:r>
            <a:endParaRPr lang="uk-UA" dirty="0" smtClean="0"/>
          </a:p>
          <a:p>
            <a:pPr marL="550926" indent="-514350">
              <a:buAutoNum type="arabicParenR"/>
            </a:pPr>
            <a:r>
              <a:rPr lang="en-US" dirty="0" smtClean="0"/>
              <a:t>Make some questions on the text.</a:t>
            </a:r>
            <a:endParaRPr lang="ru-RU"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14356"/>
            <a:ext cx="8115328" cy="5786478"/>
          </a:xfrm>
        </p:spPr>
        <p:txBody>
          <a:bodyPr>
            <a:normAutofit fontScale="92500" lnSpcReduction="20000"/>
          </a:bodyPr>
          <a:lstStyle/>
          <a:p>
            <a:r>
              <a:rPr lang="en-US" dirty="0" smtClean="0"/>
              <a:t>Starting a business is easy. Millions of new businesses are started each year. However, you must do more than create an LLC to become a thriving entrepreneur. Unfortunately, simply starting a new business is all the farther that most get. Inevitably reality creeps in and the cold hard truth emerges. Creating a business that enables you to generate enough money to truly thrive at life and achieve your wildest dreams is not so easy. Entrepreneurs with the ability to thrive at this highest level are a rare breed. What makes these elite entrepreneurs different from those still struggling? Here are the top 5 non-</a:t>
            </a:r>
            <a:r>
              <a:rPr lang="en-US" dirty="0" err="1" smtClean="0"/>
              <a:t>negotiables</a:t>
            </a:r>
            <a:r>
              <a:rPr lang="en-US" dirty="0" smtClean="0"/>
              <a:t> that every new entrepreneur must take action on promptly.</a:t>
            </a: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1. Stay fearless. </a:t>
            </a:r>
            <a:endParaRPr lang="ru-RU" dirty="0"/>
          </a:p>
        </p:txBody>
      </p:sp>
      <p:sp>
        <p:nvSpPr>
          <p:cNvPr id="3" name="Содержимое 2"/>
          <p:cNvSpPr>
            <a:spLocks noGrp="1"/>
          </p:cNvSpPr>
          <p:nvPr>
            <p:ph idx="1"/>
          </p:nvPr>
        </p:nvSpPr>
        <p:spPr/>
        <p:txBody>
          <a:bodyPr/>
          <a:lstStyle/>
          <a:p>
            <a:r>
              <a:rPr lang="en-US" dirty="0" smtClean="0"/>
              <a:t>Fear can paralyze and absolutely destroy an entrepreneur's ambition and confidence, but only if they let it.</a:t>
            </a:r>
            <a:endParaRPr lang="uk-UA" dirty="0" smtClean="0"/>
          </a:p>
          <a:p>
            <a:r>
              <a:rPr lang="en-US" dirty="0" smtClean="0"/>
              <a:t> You cannot let your fears control you and you must be willing to take risks despite them. Remember that your dreams will always eclipse your biggest fears. Stay limitless mentally. </a:t>
            </a: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2. Creating, not waiting. </a:t>
            </a:r>
            <a:endParaRPr lang="ru-RU" dirty="0"/>
          </a:p>
        </p:txBody>
      </p:sp>
      <p:sp>
        <p:nvSpPr>
          <p:cNvPr id="3" name="Содержимое 2"/>
          <p:cNvSpPr>
            <a:spLocks noGrp="1"/>
          </p:cNvSpPr>
          <p:nvPr>
            <p:ph idx="1"/>
          </p:nvPr>
        </p:nvSpPr>
        <p:spPr/>
        <p:txBody>
          <a:bodyPr>
            <a:normAutofit fontScale="85000" lnSpcReduction="10000"/>
          </a:bodyPr>
          <a:lstStyle/>
          <a:p>
            <a:r>
              <a:rPr lang="en-US" dirty="0" smtClean="0"/>
              <a:t>Most people spend the first half of their lives saying they are too young, and the second half saying they're too old. The time is now, and there is no tomorrow for champions. I promise you that one year from now you will have wished you started today. </a:t>
            </a:r>
            <a:endParaRPr lang="uk-UA" dirty="0" smtClean="0"/>
          </a:p>
          <a:p>
            <a:r>
              <a:rPr lang="en-US" dirty="0" smtClean="0"/>
              <a:t>Wake up early, go to bed late, disable distractions, be relentless, stay intentional, and never give up. It's simple - if you want it to happen, make it happen. Period. You will make time for things you really c are about . </a:t>
            </a:r>
            <a:endParaRPr lang="ru-RU"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37</TotalTime>
  <Words>2414</Words>
  <Application>Microsoft Office PowerPoint</Application>
  <PresentationFormat>Экран (4:3)</PresentationFormat>
  <Paragraphs>103</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Техническая</vt:lpstr>
      <vt:lpstr>Конспекти практичних занять з дисципліни«Іноземна мова» з галузі знань 12 «Інформаційні технології» спеціальності : 122 «Комп’ютерні науки».</vt:lpstr>
      <vt:lpstr>Практичне заняття 2(2 год.)</vt:lpstr>
      <vt:lpstr>Objectives:</vt:lpstr>
      <vt:lpstr>Plan:</vt:lpstr>
      <vt:lpstr>References:</vt:lpstr>
      <vt:lpstr>Хід заняття (Procedure)</vt:lpstr>
      <vt:lpstr>Слайд 7</vt:lpstr>
      <vt:lpstr>1. Stay fearless. </vt:lpstr>
      <vt:lpstr>2. Creating, not waiting. </vt:lpstr>
      <vt:lpstr>3. Focus on continual growth and development.</vt:lpstr>
      <vt:lpstr>4. Making money matter. </vt:lpstr>
      <vt:lpstr>5. Urgency. </vt:lpstr>
      <vt:lpstr>Слайд 13</vt:lpstr>
      <vt:lpstr>5) Read the situations and write sentences using the words in brackets.</vt:lpstr>
      <vt:lpstr>6) Put the verb into the correct form, past perfect (I had done) or past simple (I did).</vt:lpstr>
      <vt:lpstr>7) Which is right?</vt:lpstr>
      <vt:lpstr>8)Read the situations and make sentences using the wordsin brackets.</vt:lpstr>
      <vt:lpstr>Слайд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user</cp:lastModifiedBy>
  <cp:revision>7</cp:revision>
  <dcterms:created xsi:type="dcterms:W3CDTF">2023-02-25T18:05:02Z</dcterms:created>
  <dcterms:modified xsi:type="dcterms:W3CDTF">2023-02-27T11:35:41Z</dcterms:modified>
</cp:coreProperties>
</file>