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3" d="100"/>
          <a:sy n="83" d="100"/>
        </p:scale>
        <p:origin x="-1426"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18F6BA2F-1893-45FD-A9BA-1F1D52B2B17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8" name="Номер слайда 7"/>
          <p:cNvSpPr>
            <a:spLocks noGrp="1"/>
          </p:cNvSpPr>
          <p:nvPr>
            <p:ph type="sldNum" sz="quarter" idx="11"/>
          </p:nvPr>
        </p:nvSpPr>
        <p:spPr/>
        <p:txBody>
          <a:bodyPr/>
          <a:lstStyle/>
          <a:p>
            <a:fld id="{18F6BA2F-1893-45FD-A9BA-1F1D52B2B17C}" type="slidenum">
              <a:rPr lang="ru-RU" smtClean="0"/>
              <a:pPr/>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18F6BA2F-1893-45FD-A9BA-1F1D52B2B17C}"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B8043B06-67BB-4D35-B7DF-12E99D28E024}" type="datetimeFigureOut">
              <a:rPr lang="ru-RU" smtClean="0"/>
              <a:pPr/>
              <a:t>28.02.2023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B8043B06-67BB-4D35-B7DF-12E99D28E024}" type="datetimeFigureOut">
              <a:rPr lang="ru-RU" smtClean="0"/>
              <a:pPr/>
              <a:t>28.02.2023</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18F6BA2F-1893-45FD-A9BA-1F1D52B2B17C}"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928670"/>
            <a:ext cx="7572428" cy="2928958"/>
          </a:xfrm>
        </p:spPr>
        <p:txBody>
          <a:bodyPr>
            <a:noAutofit/>
          </a:bodyPr>
          <a:lstStyle/>
          <a:p>
            <a:r>
              <a:rPr lang="ru-RU" sz="3600" dirty="0" err="1" smtClean="0"/>
              <a:t>Конспекти</a:t>
            </a:r>
            <a:r>
              <a:rPr lang="ru-RU" sz="3600" dirty="0" smtClean="0"/>
              <a:t> </a:t>
            </a:r>
            <a:r>
              <a:rPr lang="ru-RU" sz="3600" dirty="0" err="1" smtClean="0"/>
              <a:t>практичних</a:t>
            </a:r>
            <a:r>
              <a:rPr lang="ru-RU" sz="3600" dirty="0" smtClean="0"/>
              <a:t> занять </a:t>
            </a:r>
            <a:r>
              <a:rPr lang="ru-RU" sz="3600" dirty="0" err="1" smtClean="0"/>
              <a:t>з</a:t>
            </a:r>
            <a:r>
              <a:rPr lang="ru-RU" sz="3600" dirty="0" smtClean="0"/>
              <a:t> </a:t>
            </a:r>
            <a:r>
              <a:rPr lang="ru-RU" sz="3600" dirty="0" err="1" smtClean="0"/>
              <a:t>дисципліни</a:t>
            </a:r>
            <a:r>
              <a:rPr lang="ru-RU" sz="3600" dirty="0" smtClean="0"/>
              <a:t>«</a:t>
            </a:r>
            <a:r>
              <a:rPr lang="ru-RU" sz="3600" dirty="0" err="1" smtClean="0"/>
              <a:t>Іноземна</a:t>
            </a:r>
            <a:r>
              <a:rPr lang="ru-RU" sz="3600" dirty="0" smtClean="0"/>
              <a:t> </a:t>
            </a:r>
            <a:r>
              <a:rPr lang="ru-RU" sz="3600" dirty="0" err="1" smtClean="0"/>
              <a:t>мова</a:t>
            </a:r>
            <a:r>
              <a:rPr lang="ru-RU" sz="3600" dirty="0" smtClean="0"/>
              <a:t>» </a:t>
            </a:r>
            <a:r>
              <a:rPr lang="ru-RU" sz="3600" dirty="0" err="1" smtClean="0"/>
              <a:t>з</a:t>
            </a:r>
            <a:r>
              <a:rPr lang="ru-RU" sz="3600" dirty="0" smtClean="0"/>
              <a:t> </a:t>
            </a:r>
            <a:r>
              <a:rPr lang="ru-RU" sz="3600" dirty="0" err="1" smtClean="0"/>
              <a:t>галузі</a:t>
            </a:r>
            <a:r>
              <a:rPr lang="ru-RU" sz="3600" dirty="0" smtClean="0"/>
              <a:t> </a:t>
            </a:r>
            <a:r>
              <a:rPr lang="ru-RU" sz="3600" dirty="0" err="1" smtClean="0"/>
              <a:t>знань</a:t>
            </a:r>
            <a:r>
              <a:rPr lang="ru-RU" sz="3600" dirty="0" smtClean="0"/>
              <a:t> 12 «</a:t>
            </a:r>
            <a:r>
              <a:rPr lang="ru-RU" sz="3600" dirty="0" err="1" smtClean="0"/>
              <a:t>Інформаційні</a:t>
            </a:r>
            <a:r>
              <a:rPr lang="ru-RU" sz="3600" dirty="0" smtClean="0"/>
              <a:t> </a:t>
            </a:r>
            <a:r>
              <a:rPr lang="ru-RU" sz="3600" dirty="0" err="1" smtClean="0"/>
              <a:t>технології</a:t>
            </a:r>
            <a:r>
              <a:rPr lang="ru-RU" sz="3600" dirty="0" smtClean="0"/>
              <a:t>» </a:t>
            </a:r>
            <a:r>
              <a:rPr lang="ru-RU" sz="3600" dirty="0" err="1" smtClean="0"/>
              <a:t>спеціальності</a:t>
            </a:r>
            <a:r>
              <a:rPr lang="ru-RU" sz="3600" dirty="0" smtClean="0"/>
              <a:t> : 122 «</a:t>
            </a:r>
            <a:r>
              <a:rPr lang="ru-RU" sz="3600" dirty="0" err="1" smtClean="0"/>
              <a:t>Комп’ютерні</a:t>
            </a:r>
            <a:r>
              <a:rPr lang="ru-RU" sz="3600" dirty="0" smtClean="0"/>
              <a:t> науки».</a:t>
            </a: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a:bodyPr>
          <a:lstStyle/>
          <a:p>
            <a:r>
              <a:rPr lang="ru-RU" sz="2800" dirty="0" smtClean="0"/>
              <a:t>Семестр 6 (60 годин)</a:t>
            </a:r>
          </a:p>
          <a:p>
            <a:r>
              <a:rPr lang="ru-RU" sz="2800" dirty="0" smtClean="0"/>
              <a:t> </a:t>
            </a:r>
            <a:r>
              <a:rPr lang="ru-RU" sz="2800" dirty="0" err="1" smtClean="0"/>
              <a:t>Атестація</a:t>
            </a:r>
            <a:r>
              <a:rPr lang="ru-RU" sz="2800" dirty="0" smtClean="0"/>
              <a:t> </a:t>
            </a:r>
            <a:r>
              <a:rPr lang="ru-RU" sz="2800" dirty="0" smtClean="0"/>
              <a:t>2 (28 </a:t>
            </a:r>
            <a:r>
              <a:rPr lang="ru-RU" sz="2800" dirty="0" smtClean="0"/>
              <a:t>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6) Put the words in the right order.</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285720" y="2500306"/>
            <a:ext cx="8654963" cy="2928958"/>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4000" dirty="0" smtClean="0"/>
              <a:t>7) Use your own ideas to complete these sentences. Use -</a:t>
            </a:r>
            <a:r>
              <a:rPr lang="en-US" sz="4000" dirty="0" err="1" smtClean="0"/>
              <a:t>ing</a:t>
            </a:r>
            <a:r>
              <a:rPr lang="en-US" sz="4000" dirty="0" smtClean="0"/>
              <a:t>.</a:t>
            </a:r>
            <a:endParaRPr lang="ru-RU" sz="4000" dirty="0"/>
          </a:p>
        </p:txBody>
      </p:sp>
      <p:pic>
        <p:nvPicPr>
          <p:cNvPr id="4" name="Содержимое 3" descr="SharedScreenshot.jpg"/>
          <p:cNvPicPr>
            <a:picLocks noGrp="1" noChangeAspect="1"/>
          </p:cNvPicPr>
          <p:nvPr>
            <p:ph idx="1"/>
          </p:nvPr>
        </p:nvPicPr>
        <p:blipFill>
          <a:blip r:embed="rId2"/>
          <a:stretch>
            <a:fillRect/>
          </a:stretch>
        </p:blipFill>
        <p:spPr>
          <a:xfrm>
            <a:off x="285720" y="2571744"/>
            <a:ext cx="8628798" cy="2357454"/>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800" dirty="0" smtClean="0"/>
              <a:t>8) Write sentences about yourself. Do you like these activities? Choose from these verbs:</a:t>
            </a:r>
            <a:endParaRPr lang="ru-RU" sz="2800" dirty="0"/>
          </a:p>
        </p:txBody>
      </p:sp>
      <p:pic>
        <p:nvPicPr>
          <p:cNvPr id="4" name="Содержимое 3" descr="SharedScreenshot.jpg"/>
          <p:cNvPicPr>
            <a:picLocks noGrp="1" noChangeAspect="1"/>
          </p:cNvPicPr>
          <p:nvPr>
            <p:ph idx="1"/>
          </p:nvPr>
        </p:nvPicPr>
        <p:blipFill>
          <a:blip r:embed="rId2"/>
          <a:srcRect l="-292" t="2360"/>
          <a:stretch>
            <a:fillRect/>
          </a:stretch>
        </p:blipFill>
        <p:spPr>
          <a:xfrm>
            <a:off x="428596" y="2143116"/>
            <a:ext cx="8286808" cy="3500462"/>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Thank-You-Messages-For-Attending-Meeting.jpg"/>
          <p:cNvPicPr>
            <a:picLocks noGrp="1" noChangeAspect="1"/>
          </p:cNvPicPr>
          <p:nvPr>
            <p:ph idx="1"/>
          </p:nvPr>
        </p:nvPicPr>
        <p:blipFill>
          <a:blip r:embed="rId2"/>
          <a:stretch>
            <a:fillRect/>
          </a:stretch>
        </p:blipFill>
        <p:spPr>
          <a:xfrm>
            <a:off x="0" y="428604"/>
            <a:ext cx="9144000" cy="6099048"/>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a:bodyPr>
          <a:lstStyle/>
          <a:p>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24(2 </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год.)</a:t>
            </a:r>
            <a:endPar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714348" y="2786058"/>
            <a:ext cx="7467600" cy="3571900"/>
          </a:xfrm>
        </p:spPr>
        <p:txBody>
          <a:bodyPr>
            <a:noAutofit/>
          </a:bodyPr>
          <a:lstStyle/>
          <a:p>
            <a:pPr>
              <a:buNone/>
            </a:pPr>
            <a:r>
              <a:rPr lang="en-US" sz="36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Poland Starting to See the Emergence of "Puppies" Verb + -</a:t>
            </a:r>
            <a:r>
              <a:rPr lang="en-US" sz="3600" b="1" dirty="0" err="1"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ing</a:t>
            </a:r>
            <a:r>
              <a:rPr lang="en-US" sz="36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 (enjoy doing / stop doing etc.) + -</a:t>
            </a:r>
            <a:r>
              <a:rPr lang="en-US" sz="3600" b="1" dirty="0" err="1"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ing</a:t>
            </a:r>
            <a:r>
              <a:rPr lang="en-US" sz="36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 or to … 3 (like / would like etc.) Grammar revision</a:t>
            </a: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Objectives:</a:t>
            </a:r>
            <a:endParaRPr lang="ru-RU" dirty="0"/>
          </a:p>
        </p:txBody>
      </p:sp>
      <p:sp>
        <p:nvSpPr>
          <p:cNvPr id="3" name="Содержимое 2"/>
          <p:cNvSpPr>
            <a:spLocks noGrp="1"/>
          </p:cNvSpPr>
          <p:nvPr>
            <p:ph idx="1"/>
          </p:nvPr>
        </p:nvSpPr>
        <p:spPr/>
        <p:txBody>
          <a:bodyPr>
            <a:normAutofit fontScale="92500" lnSpcReduction="10000"/>
          </a:bodyPr>
          <a:lstStyle/>
          <a:p>
            <a:pPr>
              <a:buFontTx/>
              <a:buChar char="-"/>
            </a:pPr>
            <a:r>
              <a:rPr lang="en-US" dirty="0" smtClean="0"/>
              <a:t>to learn new vocabulary;</a:t>
            </a:r>
            <a:endParaRPr lang="uk-UA" dirty="0" smtClean="0"/>
          </a:p>
          <a:p>
            <a:pPr>
              <a:buFontTx/>
              <a:buChar char="-"/>
            </a:pPr>
            <a:r>
              <a:rPr lang="en-US" dirty="0" smtClean="0"/>
              <a:t>to practice grammar structures; </a:t>
            </a:r>
            <a:endParaRPr lang="uk-UA" dirty="0" smtClean="0"/>
          </a:p>
          <a:p>
            <a:pPr>
              <a:buFontTx/>
              <a:buChar char="-"/>
            </a:pPr>
            <a:r>
              <a:rPr lang="en-US" dirty="0" smtClean="0"/>
              <a:t>to enable </a:t>
            </a:r>
            <a:r>
              <a:rPr lang="en-US" dirty="0" err="1" smtClean="0"/>
              <a:t>st’s</a:t>
            </a:r>
            <a:r>
              <a:rPr lang="en-US" dirty="0" smtClean="0"/>
              <a:t> to talk and write on the topic; </a:t>
            </a:r>
            <a:endParaRPr lang="uk-UA" dirty="0" smtClean="0"/>
          </a:p>
          <a:p>
            <a:pPr>
              <a:buFontTx/>
              <a:buChar char="-"/>
            </a:pPr>
            <a:r>
              <a:rPr lang="en-US" dirty="0" smtClean="0"/>
              <a:t>to </a:t>
            </a:r>
            <a:r>
              <a:rPr lang="en-US" dirty="0" err="1" smtClean="0"/>
              <a:t>instil</a:t>
            </a:r>
            <a:r>
              <a:rPr lang="en-US" dirty="0" smtClean="0"/>
              <a:t> the idea that learning languages is necessary and essential; </a:t>
            </a:r>
            <a:endParaRPr lang="uk-UA" dirty="0" smtClean="0"/>
          </a:p>
          <a:p>
            <a:pPr>
              <a:buFontTx/>
              <a:buChar char="-"/>
            </a:pPr>
            <a:r>
              <a:rPr lang="en-US" dirty="0" smtClean="0"/>
              <a:t>to encourage </a:t>
            </a:r>
            <a:r>
              <a:rPr lang="en-US" dirty="0" err="1" smtClean="0"/>
              <a:t>st’s</a:t>
            </a:r>
            <a:r>
              <a:rPr lang="en-US" dirty="0" smtClean="0"/>
              <a:t> to go on learning English at the next level; </a:t>
            </a:r>
            <a:endParaRPr lang="uk-UA" dirty="0" smtClean="0"/>
          </a:p>
          <a:p>
            <a:pPr>
              <a:buFontTx/>
              <a:buChar char="-"/>
            </a:pPr>
            <a:r>
              <a:rPr lang="en-US" dirty="0" smtClean="0"/>
              <a:t>to lay the foundations for future study in terms to basic structures, lexis, language functions and basic study</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Plan:</a:t>
            </a:r>
            <a:endParaRPr lang="ru-RU" dirty="0"/>
          </a:p>
        </p:txBody>
      </p:sp>
      <p:sp>
        <p:nvSpPr>
          <p:cNvPr id="3" name="Содержимое 2"/>
          <p:cNvSpPr>
            <a:spLocks noGrp="1"/>
          </p:cNvSpPr>
          <p:nvPr>
            <p:ph idx="1"/>
          </p:nvPr>
        </p:nvSpPr>
        <p:spPr>
          <a:xfrm>
            <a:off x="457200" y="1600200"/>
            <a:ext cx="8329642" cy="5114948"/>
          </a:xfrm>
        </p:spPr>
        <p:txBody>
          <a:bodyPr>
            <a:normAutofit fontScale="62500" lnSpcReduction="20000"/>
          </a:bodyPr>
          <a:lstStyle/>
          <a:p>
            <a:pPr marL="550926" indent="-514350">
              <a:buAutoNum type="arabicPeriod"/>
            </a:pPr>
            <a:r>
              <a:rPr lang="en-US" sz="3600" dirty="0" smtClean="0"/>
              <a:t>Vocabulary activity. </a:t>
            </a:r>
            <a:endParaRPr lang="uk-UA" sz="3600" dirty="0" smtClean="0"/>
          </a:p>
          <a:p>
            <a:pPr marL="550926" indent="-514350">
              <a:buAutoNum type="arabicPeriod"/>
            </a:pPr>
            <a:r>
              <a:rPr lang="en-US" sz="3700" dirty="0" smtClean="0"/>
              <a:t>Discussing of the topic Poland Starting to See the Emergence of "Puppies" Verb + -</a:t>
            </a:r>
            <a:r>
              <a:rPr lang="en-US" sz="3700" dirty="0" err="1" smtClean="0"/>
              <a:t>ing</a:t>
            </a:r>
            <a:r>
              <a:rPr lang="en-US" sz="3700" dirty="0" smtClean="0"/>
              <a:t> (enjoy doing / stop doing etc.) + -</a:t>
            </a:r>
            <a:r>
              <a:rPr lang="en-US" sz="3700" dirty="0" err="1" smtClean="0"/>
              <a:t>ing</a:t>
            </a:r>
            <a:r>
              <a:rPr lang="en-US" sz="3700" dirty="0" smtClean="0"/>
              <a:t> or to … 3 (like / would like etc.) Grammar </a:t>
            </a:r>
            <a:r>
              <a:rPr lang="en-US" sz="3700" dirty="0" smtClean="0"/>
              <a:t>revision</a:t>
            </a:r>
            <a:endParaRPr lang="ru-RU" sz="3700" dirty="0" smtClean="0"/>
          </a:p>
          <a:p>
            <a:pPr marL="550926" indent="-514350">
              <a:buAutoNum type="arabicPeriod"/>
            </a:pPr>
            <a:r>
              <a:rPr lang="en-US" sz="3600" dirty="0" smtClean="0"/>
              <a:t>Listening</a:t>
            </a:r>
            <a:r>
              <a:rPr lang="en-US" sz="3600" dirty="0" smtClean="0"/>
              <a:t>, reading, writing, speaking. </a:t>
            </a:r>
            <a:endParaRPr lang="uk-UA" sz="3600" dirty="0" smtClean="0"/>
          </a:p>
          <a:p>
            <a:pPr marL="550926" indent="-514350">
              <a:buAutoNum type="arabicPeriod"/>
            </a:pPr>
            <a:r>
              <a:rPr lang="en-US" sz="3600" dirty="0" smtClean="0"/>
              <a:t>Grammar activity. </a:t>
            </a:r>
            <a:endParaRPr lang="uk-UA" sz="3600" dirty="0" smtClean="0"/>
          </a:p>
          <a:p>
            <a:pPr marL="550926" indent="-514350">
              <a:buAutoNum type="arabicPeriod"/>
            </a:pPr>
            <a:r>
              <a:rPr lang="en-US" sz="3600" dirty="0" smtClean="0"/>
              <a:t>Communicative activities : </a:t>
            </a:r>
            <a:endParaRPr lang="uk-UA" sz="3600" dirty="0" smtClean="0"/>
          </a:p>
          <a:p>
            <a:pPr marL="550926" indent="-514350">
              <a:buNone/>
            </a:pPr>
            <a:r>
              <a:rPr lang="en-US" sz="2900" dirty="0" smtClean="0"/>
              <a:t>Task 1. Give the English equivalents the following words and word combinations.</a:t>
            </a:r>
            <a:endParaRPr lang="uk-UA" sz="2900" dirty="0" smtClean="0"/>
          </a:p>
          <a:p>
            <a:pPr marL="550926" indent="-514350">
              <a:buNone/>
            </a:pPr>
            <a:r>
              <a:rPr lang="en-US" sz="2900" dirty="0" smtClean="0"/>
              <a:t>Task 2. Answer the questions to the text. </a:t>
            </a:r>
            <a:endParaRPr lang="uk-UA" sz="2900" dirty="0" smtClean="0"/>
          </a:p>
          <a:p>
            <a:pPr marL="550926" indent="-514350">
              <a:buNone/>
            </a:pPr>
            <a:r>
              <a:rPr lang="en-US" sz="2900" dirty="0" smtClean="0"/>
              <a:t>Task 3. Fill in the blanks with the necessary words from the active vocabulary. </a:t>
            </a:r>
            <a:endParaRPr lang="uk-UA" sz="2900" dirty="0" smtClean="0"/>
          </a:p>
          <a:p>
            <a:pPr marL="550926" indent="-514350">
              <a:buNone/>
            </a:pPr>
            <a:r>
              <a:rPr lang="en-US" sz="2900" dirty="0" smtClean="0"/>
              <a:t>Task 4. Complete the following sentences. </a:t>
            </a:r>
            <a:endParaRPr lang="uk-UA" sz="2900" dirty="0" smtClean="0"/>
          </a:p>
          <a:p>
            <a:pPr marL="550926" indent="-514350">
              <a:buNone/>
            </a:pPr>
            <a:r>
              <a:rPr lang="en-US" sz="2900" dirty="0" smtClean="0"/>
              <a:t>Task 5. Put in the right order. The underlined word is the beginning of the sentence. </a:t>
            </a:r>
            <a:endParaRPr lang="uk-UA" sz="2900" dirty="0" smtClean="0"/>
          </a:p>
          <a:p>
            <a:pPr marL="550926" indent="-514350">
              <a:buNone/>
            </a:pPr>
            <a:r>
              <a:rPr lang="en-US" sz="2900" dirty="0" smtClean="0"/>
              <a:t>Task 6. Translate the following sentences into English. </a:t>
            </a:r>
            <a:endParaRPr lang="uk-UA" sz="2900" dirty="0" smtClean="0"/>
          </a:p>
          <a:p>
            <a:pPr marL="550926" indent="-514350">
              <a:buNone/>
            </a:pPr>
            <a:r>
              <a:rPr lang="en-US" sz="2900" dirty="0" smtClean="0"/>
              <a:t>Home task: Reading an additional text on the topic</a:t>
            </a:r>
            <a:endParaRPr lang="ru-RU" sz="29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References:</a:t>
            </a:r>
            <a:endParaRPr lang="ru-RU" dirty="0"/>
          </a:p>
        </p:txBody>
      </p:sp>
      <p:sp>
        <p:nvSpPr>
          <p:cNvPr id="3" name="Содержимое 2"/>
          <p:cNvSpPr>
            <a:spLocks noGrp="1"/>
          </p:cNvSpPr>
          <p:nvPr>
            <p:ph idx="1"/>
          </p:nvPr>
        </p:nvSpPr>
        <p:spPr>
          <a:xfrm>
            <a:off x="457200" y="1600200"/>
            <a:ext cx="7829576" cy="5043510"/>
          </a:xfrm>
        </p:spPr>
        <p:txBody>
          <a:bodyPr>
            <a:normAutofit fontScale="62500" lnSpcReduction="20000"/>
          </a:bodyPr>
          <a:lstStyle/>
          <a:p>
            <a:pPr marL="550926" indent="-514350">
              <a:buAutoNum type="arabicPeriod"/>
            </a:pPr>
            <a:r>
              <a:rPr lang="ru-RU" dirty="0" err="1" smtClean="0"/>
              <a:t>Кравець</a:t>
            </a:r>
            <a:r>
              <a:rPr lang="ru-RU" dirty="0" smtClean="0"/>
              <a:t> Р.А. </a:t>
            </a:r>
            <a:r>
              <a:rPr lang="ru-RU" dirty="0" err="1" smtClean="0"/>
              <a:t>Лінгвокраїнознавчі</a:t>
            </a:r>
            <a:r>
              <a:rPr lang="ru-RU" dirty="0" smtClean="0"/>
              <a:t> </a:t>
            </a:r>
            <a:r>
              <a:rPr lang="ru-RU" dirty="0" err="1" smtClean="0"/>
              <a:t>аспекти</a:t>
            </a:r>
            <a:r>
              <a:rPr lang="ru-RU" dirty="0" smtClean="0"/>
              <a:t> </a:t>
            </a:r>
            <a:r>
              <a:rPr lang="ru-RU" dirty="0" err="1" smtClean="0"/>
              <a:t>викладання</a:t>
            </a:r>
            <a:r>
              <a:rPr lang="ru-RU" dirty="0" smtClean="0"/>
              <a:t> </a:t>
            </a:r>
            <a:r>
              <a:rPr lang="ru-RU" dirty="0" err="1" smtClean="0"/>
              <a:t>граматики</a:t>
            </a:r>
            <a:r>
              <a:rPr lang="ru-RU" dirty="0" smtClean="0"/>
              <a:t> </a:t>
            </a:r>
            <a:r>
              <a:rPr lang="ru-RU" dirty="0" err="1" smtClean="0"/>
              <a:t>англійської</a:t>
            </a:r>
            <a:r>
              <a:rPr lang="ru-RU" dirty="0" smtClean="0"/>
              <a:t> </a:t>
            </a:r>
            <a:r>
              <a:rPr lang="ru-RU" dirty="0" err="1" smtClean="0"/>
              <a:t>мови</a:t>
            </a:r>
            <a:r>
              <a:rPr lang="ru-RU" dirty="0" smtClean="0"/>
              <a:t> в аграрному ВНЗ: </a:t>
            </a:r>
            <a:r>
              <a:rPr lang="ru-RU" dirty="0" err="1" smtClean="0"/>
              <a:t>методичні</a:t>
            </a:r>
            <a:r>
              <a:rPr lang="ru-RU" dirty="0" smtClean="0"/>
              <a:t> </a:t>
            </a:r>
            <a:r>
              <a:rPr lang="ru-RU" dirty="0" err="1" smtClean="0"/>
              <a:t>рекомендації</a:t>
            </a:r>
            <a:r>
              <a:rPr lang="ru-RU" dirty="0" smtClean="0"/>
              <a:t> / Р.А. </a:t>
            </a:r>
            <a:r>
              <a:rPr lang="ru-RU" dirty="0" err="1" smtClean="0"/>
              <a:t>Кравець</a:t>
            </a:r>
            <a:r>
              <a:rPr lang="ru-RU" dirty="0" smtClean="0"/>
              <a:t>. – </a:t>
            </a:r>
            <a:r>
              <a:rPr lang="ru-RU" dirty="0" err="1" smtClean="0"/>
              <a:t>Вінниця</a:t>
            </a:r>
            <a:r>
              <a:rPr lang="ru-RU" dirty="0" smtClean="0"/>
              <a:t> : ВНАУ, 2017. – 62 с. </a:t>
            </a:r>
          </a:p>
          <a:p>
            <a:pPr marL="550926" indent="-514350">
              <a:buAutoNum type="arabicPeriod"/>
            </a:pPr>
            <a:r>
              <a:rPr lang="ru-RU" dirty="0" err="1" smtClean="0"/>
              <a:t>Ковальова</a:t>
            </a:r>
            <a:r>
              <a:rPr lang="ru-RU" dirty="0" smtClean="0"/>
              <a:t> К. В. Волошина О.В </a:t>
            </a:r>
            <a:r>
              <a:rPr lang="ru-RU" dirty="0" err="1" smtClean="0"/>
              <a:t>Англійська</a:t>
            </a:r>
            <a:r>
              <a:rPr lang="ru-RU" dirty="0" smtClean="0"/>
              <a:t> </a:t>
            </a:r>
            <a:r>
              <a:rPr lang="ru-RU" dirty="0" err="1" smtClean="0"/>
              <a:t>мова</a:t>
            </a:r>
            <a:r>
              <a:rPr lang="ru-RU" dirty="0" smtClean="0"/>
              <a:t>: </a:t>
            </a:r>
            <a:r>
              <a:rPr lang="ru-RU" dirty="0" err="1" smtClean="0"/>
              <a:t>Методичні</a:t>
            </a:r>
            <a:r>
              <a:rPr lang="ru-RU" dirty="0" smtClean="0"/>
              <a:t> </a:t>
            </a:r>
            <a:r>
              <a:rPr lang="ru-RU" dirty="0" err="1" smtClean="0"/>
              <a:t>вказівки</a:t>
            </a:r>
            <a:r>
              <a:rPr lang="ru-RU" dirty="0" smtClean="0"/>
              <a:t> для </a:t>
            </a:r>
            <a:r>
              <a:rPr lang="ru-RU" dirty="0" err="1" smtClean="0"/>
              <a:t>практичних</a:t>
            </a:r>
            <a:r>
              <a:rPr lang="ru-RU" dirty="0" smtClean="0"/>
              <a:t> занять та </a:t>
            </a:r>
            <a:r>
              <a:rPr lang="ru-RU" dirty="0" err="1" smtClean="0"/>
              <a:t>самостійної</a:t>
            </a:r>
            <a:r>
              <a:rPr lang="ru-RU" dirty="0" smtClean="0"/>
              <a:t> </a:t>
            </a:r>
            <a:r>
              <a:rPr lang="ru-RU" dirty="0" err="1" smtClean="0"/>
              <a:t>роботи</a:t>
            </a:r>
            <a:r>
              <a:rPr lang="ru-RU" dirty="0" smtClean="0"/>
              <a:t> </a:t>
            </a:r>
            <a:r>
              <a:rPr lang="ru-RU" dirty="0" err="1" smtClean="0"/>
              <a:t>студентів</a:t>
            </a:r>
            <a:r>
              <a:rPr lang="ru-RU" dirty="0" smtClean="0"/>
              <a:t> </a:t>
            </a:r>
            <a:r>
              <a:rPr lang="ru-RU" dirty="0" err="1" smtClean="0"/>
              <a:t>денної</a:t>
            </a:r>
            <a:r>
              <a:rPr lang="ru-RU" dirty="0" smtClean="0"/>
              <a:t> </a:t>
            </a:r>
            <a:r>
              <a:rPr lang="ru-RU" dirty="0" err="1" smtClean="0"/>
              <a:t>та</a:t>
            </a:r>
            <a:r>
              <a:rPr lang="ru-RU" dirty="0" smtClean="0"/>
              <a:t> </a:t>
            </a:r>
            <a:r>
              <a:rPr lang="ru-RU" dirty="0" err="1" smtClean="0"/>
              <a:t>заочної</a:t>
            </a:r>
            <a:r>
              <a:rPr lang="ru-RU" dirty="0" smtClean="0"/>
              <a:t> форм </a:t>
            </a:r>
            <a:r>
              <a:rPr lang="ru-RU" dirty="0" err="1" smtClean="0"/>
              <a:t>навчання</a:t>
            </a:r>
            <a:r>
              <a:rPr lang="ru-RU" dirty="0" smtClean="0"/>
              <a:t> </a:t>
            </a:r>
            <a:r>
              <a:rPr lang="ru-RU" dirty="0" err="1" smtClean="0"/>
              <a:t>з</a:t>
            </a:r>
            <a:r>
              <a:rPr lang="ru-RU" dirty="0" smtClean="0"/>
              <a:t> </a:t>
            </a:r>
            <a:r>
              <a:rPr lang="ru-RU" dirty="0" err="1" smtClean="0"/>
              <a:t>іноземної</a:t>
            </a:r>
            <a:r>
              <a:rPr lang="ru-RU" dirty="0" smtClean="0"/>
              <a:t> </a:t>
            </a:r>
            <a:r>
              <a:rPr lang="ru-RU" dirty="0" err="1" smtClean="0"/>
              <a:t>мови</a:t>
            </a:r>
            <a:r>
              <a:rPr lang="ru-RU" dirty="0" smtClean="0"/>
              <a:t> </a:t>
            </a:r>
            <a:r>
              <a:rPr lang="ru-RU" dirty="0" err="1" smtClean="0"/>
              <a:t>спеціальності</a:t>
            </a:r>
            <a:r>
              <a:rPr lang="ru-RU" dirty="0" smtClean="0"/>
              <a:t> 075 «Маркетинг», 073 «Менеджмент», </a:t>
            </a:r>
            <a:r>
              <a:rPr lang="ru-RU" dirty="0" err="1" smtClean="0"/>
              <a:t>галузі</a:t>
            </a:r>
            <a:r>
              <a:rPr lang="ru-RU" dirty="0" smtClean="0"/>
              <a:t> </a:t>
            </a:r>
            <a:r>
              <a:rPr lang="ru-RU" dirty="0" err="1" smtClean="0"/>
              <a:t>знань</a:t>
            </a:r>
            <a:r>
              <a:rPr lang="ru-RU" dirty="0" smtClean="0"/>
              <a:t> 07 «</a:t>
            </a:r>
            <a:r>
              <a:rPr lang="ru-RU" dirty="0" err="1" smtClean="0"/>
              <a:t>Управління</a:t>
            </a:r>
            <a:r>
              <a:rPr lang="ru-RU" dirty="0" smtClean="0"/>
              <a:t> та </a:t>
            </a:r>
            <a:r>
              <a:rPr lang="ru-RU" dirty="0" err="1" smtClean="0"/>
              <a:t>адміністрування</a:t>
            </a:r>
            <a:r>
              <a:rPr lang="ru-RU" dirty="0" smtClean="0"/>
              <a:t>» – </a:t>
            </a:r>
            <a:r>
              <a:rPr lang="ru-RU" dirty="0" err="1" smtClean="0"/>
              <a:t>Вінниця</a:t>
            </a:r>
            <a:r>
              <a:rPr lang="ru-RU" dirty="0" smtClean="0"/>
              <a:t>, 2020. – 100 с.</a:t>
            </a:r>
          </a:p>
          <a:p>
            <a:pPr marL="550926" indent="-514350">
              <a:buAutoNum type="arabicPeriod"/>
            </a:pPr>
            <a:r>
              <a:rPr lang="en-US" dirty="0" smtClean="0"/>
              <a:t>Modern English-Ukrainian Dictionary: Over 160,000 Words and Expressions / </a:t>
            </a:r>
            <a:r>
              <a:rPr lang="en-US" dirty="0" err="1" smtClean="0"/>
              <a:t>Mykola</a:t>
            </a:r>
            <a:r>
              <a:rPr lang="en-US" dirty="0" smtClean="0"/>
              <a:t> </a:t>
            </a:r>
            <a:r>
              <a:rPr lang="en-US" dirty="0" err="1" smtClean="0"/>
              <a:t>Ivanovych</a:t>
            </a:r>
            <a:r>
              <a:rPr lang="en-US" dirty="0" smtClean="0"/>
              <a:t> </a:t>
            </a:r>
            <a:r>
              <a:rPr lang="en-US" dirty="0" err="1" smtClean="0"/>
              <a:t>Balla</a:t>
            </a:r>
            <a:r>
              <a:rPr lang="en-US" dirty="0" smtClean="0"/>
              <a:t>. – Kyiv: </a:t>
            </a:r>
            <a:r>
              <a:rPr lang="en-US" dirty="0" err="1" smtClean="0"/>
              <a:t>Chumatskiy</a:t>
            </a:r>
            <a:r>
              <a:rPr lang="en-US" dirty="0" smtClean="0"/>
              <a:t> </a:t>
            </a:r>
            <a:r>
              <a:rPr lang="en-US" dirty="0" err="1" smtClean="0"/>
              <a:t>Shliakh</a:t>
            </a:r>
            <a:r>
              <a:rPr lang="en-US" dirty="0" smtClean="0"/>
              <a:t> pub., 2007. – 668 p. </a:t>
            </a:r>
            <a:endParaRPr lang="uk-UA" dirty="0" smtClean="0"/>
          </a:p>
          <a:p>
            <a:pPr marL="550926" indent="-514350">
              <a:buAutoNum type="arabicPeriod"/>
            </a:pPr>
            <a:r>
              <a:rPr lang="en-US" dirty="0" smtClean="0"/>
              <a:t>The Oxford Dictionary of Business World. (2020) //</a:t>
            </a:r>
            <a:r>
              <a:rPr lang="en-US" dirty="0" err="1" smtClean="0"/>
              <a:t>Gen.Editors</a:t>
            </a:r>
            <a:r>
              <a:rPr lang="en-US" dirty="0" smtClean="0"/>
              <a:t> Dr Alan Isaacs, Ms Elizabeth Martin. Oxford: Oxford University Press </a:t>
            </a:r>
            <a:endParaRPr lang="uk-UA" dirty="0" smtClean="0"/>
          </a:p>
          <a:p>
            <a:pPr marL="550926" indent="-514350">
              <a:buAutoNum type="arabicPeriod"/>
            </a:pPr>
            <a:r>
              <a:rPr lang="ru-RU" dirty="0" smtClean="0"/>
              <a:t>Верба Л.Г., Верба Г.В. </a:t>
            </a:r>
            <a:r>
              <a:rPr lang="ru-RU" dirty="0" err="1" smtClean="0"/>
              <a:t>Граматика</a:t>
            </a:r>
            <a:r>
              <a:rPr lang="ru-RU" dirty="0" smtClean="0"/>
              <a:t> </a:t>
            </a:r>
            <a:r>
              <a:rPr lang="ru-RU" dirty="0" err="1" smtClean="0"/>
              <a:t>сучасної</a:t>
            </a:r>
            <a:r>
              <a:rPr lang="ru-RU" dirty="0" smtClean="0"/>
              <a:t> </a:t>
            </a:r>
            <a:r>
              <a:rPr lang="ru-RU" dirty="0" err="1" smtClean="0"/>
              <a:t>англійської</a:t>
            </a:r>
            <a:r>
              <a:rPr lang="ru-RU" dirty="0" smtClean="0"/>
              <a:t> </a:t>
            </a:r>
            <a:r>
              <a:rPr lang="ru-RU" dirty="0" err="1" smtClean="0"/>
              <a:t>мови</a:t>
            </a:r>
            <a:r>
              <a:rPr lang="ru-RU" dirty="0" smtClean="0"/>
              <a:t>. </a:t>
            </a:r>
            <a:r>
              <a:rPr lang="ru-RU" dirty="0" err="1" smtClean="0"/>
              <a:t>Довідник</a:t>
            </a:r>
            <a:r>
              <a:rPr lang="ru-RU" dirty="0" smtClean="0"/>
              <a:t>: </a:t>
            </a:r>
            <a:r>
              <a:rPr lang="ru-RU" dirty="0" err="1" smtClean="0"/>
              <a:t>Мова</a:t>
            </a:r>
            <a:r>
              <a:rPr lang="ru-RU" dirty="0" smtClean="0"/>
              <a:t> англ., </a:t>
            </a:r>
            <a:r>
              <a:rPr lang="ru-RU" dirty="0" err="1" smtClean="0"/>
              <a:t>укр</a:t>
            </a:r>
            <a:r>
              <a:rPr lang="ru-RU" dirty="0" smtClean="0"/>
              <a:t>. </a:t>
            </a:r>
            <a:r>
              <a:rPr lang="ru-RU" dirty="0" err="1" smtClean="0"/>
              <a:t>Київ</a:t>
            </a:r>
            <a:r>
              <a:rPr lang="ru-RU" dirty="0" smtClean="0"/>
              <a:t>: ТОВ «ВП Логос-М», 2020. </a:t>
            </a:r>
          </a:p>
          <a:p>
            <a:pPr marL="550926" indent="-514350">
              <a:buAutoNum type="arabicPeriod"/>
            </a:pPr>
            <a:r>
              <a:rPr lang="ru-RU" dirty="0" err="1" smtClean="0"/>
              <a:t>Голіцинський</a:t>
            </a:r>
            <a:r>
              <a:rPr lang="ru-RU" dirty="0" smtClean="0"/>
              <a:t> Ю. </a:t>
            </a:r>
            <a:r>
              <a:rPr lang="ru-RU" dirty="0" err="1" smtClean="0"/>
              <a:t>Граматика</a:t>
            </a:r>
            <a:r>
              <a:rPr lang="ru-RU" dirty="0" smtClean="0"/>
              <a:t>. </a:t>
            </a:r>
            <a:r>
              <a:rPr lang="ru-RU" dirty="0" err="1" smtClean="0"/>
              <a:t>Збірник</a:t>
            </a:r>
            <a:r>
              <a:rPr lang="ru-RU" dirty="0" smtClean="0"/>
              <a:t> </a:t>
            </a:r>
            <a:r>
              <a:rPr lang="ru-RU" dirty="0" err="1" smtClean="0"/>
              <a:t>вправ</a:t>
            </a:r>
            <a:r>
              <a:rPr lang="ru-RU" dirty="0" smtClean="0"/>
              <a:t>. </a:t>
            </a:r>
            <a:r>
              <a:rPr lang="ru-RU" dirty="0" err="1" smtClean="0"/>
              <a:t>Київ</a:t>
            </a:r>
            <a:r>
              <a:rPr lang="ru-RU" dirty="0" smtClean="0"/>
              <a:t>: </a:t>
            </a:r>
            <a:r>
              <a:rPr lang="ru-RU" dirty="0" err="1" smtClean="0"/>
              <a:t>Інкос</a:t>
            </a:r>
            <a:r>
              <a:rPr lang="ru-RU" dirty="0" smtClean="0"/>
              <a:t>, 2020.</a:t>
            </a:r>
          </a:p>
          <a:p>
            <a:pPr marL="550926" indent="-514350">
              <a:buAutoNum type="arabicPeriod"/>
            </a:pPr>
            <a:r>
              <a:rPr lang="en-US" dirty="0" smtClean="0"/>
              <a:t>Murphy R. English Grammar in Use /Murphy R. – Cambridge University Press, 2021</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Хід</a:t>
            </a:r>
            <a:r>
              <a:rPr lang="ru-RU" dirty="0" smtClean="0"/>
              <a:t> </a:t>
            </a:r>
            <a:r>
              <a:rPr lang="ru-RU" dirty="0" err="1" smtClean="0"/>
              <a:t>заняття</a:t>
            </a:r>
            <a:r>
              <a:rPr lang="ru-RU" dirty="0" smtClean="0"/>
              <a:t> (</a:t>
            </a:r>
            <a:r>
              <a:rPr lang="en-US" dirty="0" smtClean="0"/>
              <a:t>Procedure)</a:t>
            </a:r>
            <a:endParaRPr lang="ru-RU" dirty="0"/>
          </a:p>
        </p:txBody>
      </p:sp>
      <p:sp>
        <p:nvSpPr>
          <p:cNvPr id="3" name="Содержимое 2"/>
          <p:cNvSpPr>
            <a:spLocks noGrp="1"/>
          </p:cNvSpPr>
          <p:nvPr>
            <p:ph idx="1"/>
          </p:nvPr>
        </p:nvSpPr>
        <p:spPr>
          <a:xfrm>
            <a:off x="500034" y="2000240"/>
            <a:ext cx="7467600" cy="4525963"/>
          </a:xfrm>
        </p:spPr>
        <p:txBody>
          <a:bodyPr/>
          <a:lstStyle/>
          <a:p>
            <a:pPr marL="550926" indent="-514350">
              <a:buAutoNum type="arabicParenR"/>
            </a:pPr>
            <a:r>
              <a:rPr lang="en-US" dirty="0" smtClean="0"/>
              <a:t>Read the text and translate into Ukrainian in the written form. </a:t>
            </a:r>
            <a:endParaRPr lang="uk-UA" dirty="0" smtClean="0"/>
          </a:p>
          <a:p>
            <a:pPr marL="550926" indent="-514350">
              <a:buAutoNum type="arabicParenR"/>
            </a:pPr>
            <a:r>
              <a:rPr lang="en-US" dirty="0" smtClean="0"/>
              <a:t>Learn the new words and word combinations.</a:t>
            </a:r>
            <a:endParaRPr lang="uk-UA" dirty="0" smtClean="0"/>
          </a:p>
          <a:p>
            <a:pPr marL="550926" indent="-514350">
              <a:buAutoNum type="arabicParenR"/>
            </a:pPr>
            <a:r>
              <a:rPr lang="en-US" dirty="0" smtClean="0"/>
              <a:t>Make summery of the text in English. </a:t>
            </a:r>
            <a:endParaRPr lang="uk-UA" dirty="0" smtClean="0"/>
          </a:p>
          <a:p>
            <a:pPr marL="550926" indent="-514350">
              <a:buAutoNum type="arabicParenR"/>
            </a:pPr>
            <a:r>
              <a:rPr lang="en-US" dirty="0" smtClean="0"/>
              <a:t>Make some questions on the text.</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472518" cy="6429420"/>
          </a:xfrm>
        </p:spPr>
        <p:txBody>
          <a:bodyPr>
            <a:normAutofit fontScale="70000" lnSpcReduction="20000"/>
          </a:bodyPr>
          <a:lstStyle/>
          <a:p>
            <a:r>
              <a:rPr lang="en-US" dirty="0" smtClean="0"/>
              <a:t>In the last two years, </a:t>
            </a:r>
            <a:r>
              <a:rPr lang="en-US" dirty="0" err="1" smtClean="0"/>
              <a:t>Piotr</a:t>
            </a:r>
            <a:r>
              <a:rPr lang="en-US" dirty="0" smtClean="0"/>
              <a:t> and </a:t>
            </a:r>
            <a:r>
              <a:rPr lang="en-US" dirty="0" err="1" smtClean="0"/>
              <a:t>Danuta</a:t>
            </a:r>
            <a:r>
              <a:rPr lang="en-US" dirty="0" smtClean="0"/>
              <a:t> </a:t>
            </a:r>
            <a:r>
              <a:rPr lang="en-US" dirty="0" err="1" smtClean="0"/>
              <a:t>Jentes</a:t>
            </a:r>
            <a:r>
              <a:rPr lang="en-US" dirty="0" smtClean="0"/>
              <a:t>, Polish 30-some- things, have bought a second car and splurged on a $3",000 windsurfer. Owners of a small business, they go to a private doctor, send their youngest child to a private day care center, and spend a lot of money fixing up their home. And in rapidly Westernizing Poland, they are no longer a rarity. </a:t>
            </a:r>
            <a:endParaRPr lang="ru-RU" dirty="0" smtClean="0"/>
          </a:p>
          <a:p>
            <a:r>
              <a:rPr lang="en-US" dirty="0" smtClean="0"/>
              <a:t>For </a:t>
            </a:r>
            <a:r>
              <a:rPr lang="en-US" dirty="0" smtClean="0"/>
              <a:t>the first time, after the false hopes and smashed expectations that followed the collapse of communism in 1989, market researchers and economists say they are seeing the emergence of a Polish middle class. Sometimes dubbed "puppies," these Polish yuppies are buying consumer goods like cars and refrigerators that Americans take for granted but that not so long ago were the preserve of the Communist apparatchiks. And they are showing a sophistication about their new-found buying power that economists say bodes well for the country—and for the Western companies that have made Poland a key base of investment in the former Communist bloc. </a:t>
            </a:r>
            <a:endParaRPr lang="ru-RU" dirty="0" smtClean="0"/>
          </a:p>
          <a:p>
            <a:r>
              <a:rPr lang="en-US" dirty="0" smtClean="0"/>
              <a:t>In </a:t>
            </a:r>
            <a:r>
              <a:rPr lang="en-US" dirty="0" smtClean="0"/>
              <a:t>a population of nearly 40 million, by far the largest in Central Europe, the size of the new Polish middle class is a matter of debate. But numerous indicators, experts say, verify its vitality: </a:t>
            </a:r>
            <a:endParaRPr lang="ru-RU" dirty="0" smtClean="0"/>
          </a:p>
          <a:p>
            <a:r>
              <a:rPr lang="en-US" dirty="0" smtClean="0"/>
              <a:t>Car </a:t>
            </a:r>
            <a:r>
              <a:rPr lang="en-US" dirty="0" smtClean="0"/>
              <a:t>sales were up 40 percent in the first three months of 1996. More significantly, imported four- door </a:t>
            </a:r>
            <a:r>
              <a:rPr lang="en-US" dirty="0" err="1" smtClean="0"/>
              <a:t>Opels</a:t>
            </a:r>
            <a:r>
              <a:rPr lang="en-US" dirty="0" smtClean="0"/>
              <a:t> and Renaults, instead of two-door Polish-made Fiat putt- putts, made the big gains. </a:t>
            </a: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214290"/>
            <a:ext cx="8643998" cy="6643710"/>
          </a:xfrm>
        </p:spPr>
        <p:txBody>
          <a:bodyPr>
            <a:normAutofit fontScale="70000" lnSpcReduction="20000"/>
          </a:bodyPr>
          <a:lstStyle/>
          <a:p>
            <a:r>
              <a:rPr lang="en-US" dirty="0" smtClean="0"/>
              <a:t>In 1995, the volume of car loans also grew by 40 percent, albeit from almost nothing. But it is the change in the mind-set of Poles, who are accustomed to paying for everything in cash, that the growing financial services sector finds reassuring. GE Capital and Ford Credit, two big American providers of financing for cars, opened operations in Poland last year. </a:t>
            </a:r>
            <a:endParaRPr lang="ru-RU" dirty="0" smtClean="0"/>
          </a:p>
          <a:p>
            <a:r>
              <a:rPr lang="en-US" dirty="0" smtClean="0"/>
              <a:t>Deposits </a:t>
            </a:r>
            <a:r>
              <a:rPr lang="en-US" dirty="0" smtClean="0"/>
              <a:t>at savings banks grew by 14 percent in 1995, according to McKinsey &amp; Company, the American management-consulting firm. This suggests that Poles, who are notorious for stashing savings under the mattress, have acquired more faith in their banks. </a:t>
            </a:r>
            <a:endParaRPr lang="ru-RU" dirty="0" smtClean="0"/>
          </a:p>
          <a:p>
            <a:r>
              <a:rPr lang="en-US" dirty="0" smtClean="0"/>
              <a:t>"</a:t>
            </a:r>
            <a:r>
              <a:rPr lang="en-US" dirty="0" smtClean="0"/>
              <a:t>The middle class has arrived and it's growing," said </a:t>
            </a:r>
            <a:r>
              <a:rPr lang="en-US" dirty="0" err="1" smtClean="0"/>
              <a:t>Kozinski</a:t>
            </a:r>
            <a:r>
              <a:rPr lang="en-US" dirty="0" smtClean="0"/>
              <a:t>, the marketing manager in Poland for General Motors, which plans to open a factory in southern Poland in 1998 that will eventually have the capacity to assemble 100,000 cars a year. </a:t>
            </a:r>
            <a:endParaRPr lang="ru-RU" dirty="0" smtClean="0"/>
          </a:p>
          <a:p>
            <a:r>
              <a:rPr lang="en-US" dirty="0" smtClean="0"/>
              <a:t>Its </a:t>
            </a:r>
            <a:r>
              <a:rPr lang="en-US" dirty="0" smtClean="0"/>
              <a:t>most visible members are small-business owners, employees of </a:t>
            </a:r>
            <a:r>
              <a:rPr lang="en-US" dirty="0" err="1" smtClean="0"/>
              <a:t>Westernowned</a:t>
            </a:r>
            <a:r>
              <a:rPr lang="en-US" dirty="0" smtClean="0"/>
              <a:t> companies and, increasingly, professionals in Polish companies. They are all starting out on the road to fulfilling dreams that many Western Europeans first began having in the 1950s: owning their own homes or apartments, buying a better or second car, ensuring a good education for their children, and taking annual vacations abroad. </a:t>
            </a:r>
            <a:endParaRPr lang="ru-RU" dirty="0" smtClean="0"/>
          </a:p>
          <a:p>
            <a:r>
              <a:rPr lang="en-US" dirty="0" smtClean="0"/>
              <a:t>Is </a:t>
            </a:r>
            <a:r>
              <a:rPr lang="en-US" dirty="0" smtClean="0"/>
              <a:t>the Polish middle class a promising target market for U.S. companies? What products could most effectively be marketed to this segment? </a:t>
            </a: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3600" dirty="0" smtClean="0"/>
              <a:t>5) Complete the sentences. Choose from these verbs (in the correct form):</a:t>
            </a:r>
            <a:endParaRPr lang="ru-RU" sz="3600" dirty="0"/>
          </a:p>
        </p:txBody>
      </p:sp>
      <p:pic>
        <p:nvPicPr>
          <p:cNvPr id="4" name="Содержимое 3" descr="SharedScreenshot.jpg"/>
          <p:cNvPicPr>
            <a:picLocks noGrp="1" noChangeAspect="1"/>
          </p:cNvPicPr>
          <p:nvPr>
            <p:ph idx="1"/>
          </p:nvPr>
        </p:nvPicPr>
        <p:blipFill>
          <a:blip r:embed="rId2"/>
          <a:stretch>
            <a:fillRect/>
          </a:stretch>
        </p:blipFill>
        <p:spPr>
          <a:xfrm>
            <a:off x="285720" y="1785926"/>
            <a:ext cx="8649329" cy="4572032"/>
          </a:xfrm>
        </p:spPr>
      </p:pic>
    </p:spTree>
  </p:cSld>
  <p:clrMapOvr>
    <a:masterClrMapping/>
  </p:clrMapOvr>
</p:sld>
</file>

<file path=ppt/theme/theme1.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25</TotalTime>
  <Words>1113</Words>
  <Application>Microsoft Office PowerPoint</Application>
  <PresentationFormat>Экран (4:3)</PresentationFormat>
  <Paragraphs>51</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Техническая</vt:lpstr>
      <vt:lpstr>Конспекти практичних занять з дисципліни«Іноземна мова» з галузі знань 12 «Інформаційні технології» спеціальності : 122 «Комп’ютерні науки».</vt:lpstr>
      <vt:lpstr>Практичне заняття 24(2 год.)</vt:lpstr>
      <vt:lpstr>Objectives:</vt:lpstr>
      <vt:lpstr>Plan:</vt:lpstr>
      <vt:lpstr>References:</vt:lpstr>
      <vt:lpstr>Хід заняття (Procedure)</vt:lpstr>
      <vt:lpstr>Слайд 7</vt:lpstr>
      <vt:lpstr>Слайд 8</vt:lpstr>
      <vt:lpstr>5) Complete the sentences. Choose from these verbs (in the correct form):</vt:lpstr>
      <vt:lpstr>6) Put the words in the right order.</vt:lpstr>
      <vt:lpstr>7) Use your own ideas to complete these sentences. Use -ing.</vt:lpstr>
      <vt:lpstr>8) Write sentences about yourself. Do you like these activities? Choose from these verbs:</vt:lpstr>
      <vt:lpstr>Слайд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user</cp:lastModifiedBy>
  <cp:revision>5</cp:revision>
  <dcterms:created xsi:type="dcterms:W3CDTF">2023-02-25T18:05:02Z</dcterms:created>
  <dcterms:modified xsi:type="dcterms:W3CDTF">2023-02-28T16:38:58Z</dcterms:modified>
</cp:coreProperties>
</file>