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3" d="100"/>
          <a:sy n="83" d="100"/>
        </p:scale>
        <p:origin x="-1426" y="-7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Полилиния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lgn="l">
              <a:defRPr/>
            </a:lvl1p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7" name="Полилиния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Полилиния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Заголовок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18F6BA2F-1893-45FD-A9BA-1F1D52B2B17C}"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7467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320"/>
            <a:ext cx="7470648" cy="1143000"/>
          </a:xfrm>
        </p:spPr>
        <p:txBody>
          <a:bodyPr anchor="ctr"/>
          <a:lstStyle>
            <a:lvl1pPr algn="l">
              <a:defRPr sz="4600"/>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8" name="Номер слайда 7"/>
          <p:cNvSpPr>
            <a:spLocks noGrp="1"/>
          </p:cNvSpPr>
          <p:nvPr>
            <p:ph type="sldNum" sz="quarter" idx="11"/>
          </p:nvPr>
        </p:nvSpPr>
        <p:spPr/>
        <p:txBody>
          <a:bodyPr/>
          <a:lstStyle/>
          <a:p>
            <a:fld id="{18F6BA2F-1893-45FD-A9BA-1F1D52B2B17C}" type="slidenum">
              <a:rPr lang="ru-RU" smtClean="0"/>
              <a:pPr/>
              <a:t>‹#›</a:t>
            </a:fld>
            <a:endParaRPr lang="ru-RU"/>
          </a:p>
        </p:txBody>
      </p:sp>
      <p:sp>
        <p:nvSpPr>
          <p:cNvPr id="9" name="Нижний колонтитул 8"/>
          <p:cNvSpPr>
            <a:spLocks noGrp="1"/>
          </p:cNvSpPr>
          <p:nvPr>
            <p:ph type="ftr" sz="quarter" idx="12"/>
          </p:nvPr>
        </p:nvSpPr>
        <p:spPr/>
        <p:txBody>
          <a:bodyPr/>
          <a:lstStyle/>
          <a:p>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156448" y="6422064"/>
            <a:ext cx="762000" cy="365125"/>
          </a:xfrm>
        </p:spPr>
        <p:txBody>
          <a:bodyPr/>
          <a:lstStyle/>
          <a:p>
            <a:fld id="{18F6BA2F-1893-45FD-A9BA-1F1D52B2B17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457200" y="6422064"/>
            <a:ext cx="2133600" cy="365125"/>
          </a:xfrm>
        </p:spPr>
        <p:txBody>
          <a:bodyPr/>
          <a:lstStyle/>
          <a:p>
            <a:fld id="{B8043B06-67BB-4D35-B7DF-12E99D28E024}" type="datetimeFigureOut">
              <a:rPr lang="ru-RU" smtClean="0"/>
              <a:pPr/>
              <a:t>27.02.2023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18F6BA2F-1893-45FD-A9BA-1F1D52B2B17C}"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Полилиния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Полилиния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Заголовок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B8043B06-67BB-4D35-B7DF-12E99D28E024}" type="datetimeFigureOut">
              <a:rPr lang="ru-RU" smtClean="0"/>
              <a:pPr/>
              <a:t>27.02.2023</a:t>
            </a:fld>
            <a:endParaRPr lang="ru-RU"/>
          </a:p>
        </p:txBody>
      </p:sp>
      <p:sp>
        <p:nvSpPr>
          <p:cNvPr id="22" name="Нижний колонтитул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ru-RU"/>
          </a:p>
        </p:txBody>
      </p:sp>
      <p:sp>
        <p:nvSpPr>
          <p:cNvPr id="18" name="Номер слайда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18F6BA2F-1893-45FD-A9BA-1F1D52B2B17C}"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928670"/>
            <a:ext cx="7572428" cy="2928958"/>
          </a:xfrm>
        </p:spPr>
        <p:txBody>
          <a:bodyPr>
            <a:noAutofit/>
          </a:bodyPr>
          <a:lstStyle/>
          <a:p>
            <a:r>
              <a:rPr lang="ru-RU" sz="3600" dirty="0" err="1" smtClean="0"/>
              <a:t>Конспекти</a:t>
            </a:r>
            <a:r>
              <a:rPr lang="ru-RU" sz="3600" dirty="0" smtClean="0"/>
              <a:t> </a:t>
            </a:r>
            <a:r>
              <a:rPr lang="ru-RU" sz="3600" dirty="0" err="1" smtClean="0"/>
              <a:t>практичних</a:t>
            </a:r>
            <a:r>
              <a:rPr lang="ru-RU" sz="3600" dirty="0" smtClean="0"/>
              <a:t> занять </a:t>
            </a:r>
            <a:r>
              <a:rPr lang="ru-RU" sz="3600" dirty="0" err="1" smtClean="0"/>
              <a:t>з</a:t>
            </a:r>
            <a:r>
              <a:rPr lang="ru-RU" sz="3600" dirty="0" smtClean="0"/>
              <a:t> </a:t>
            </a:r>
            <a:r>
              <a:rPr lang="ru-RU" sz="3600" dirty="0" err="1" smtClean="0"/>
              <a:t>дисципліни</a:t>
            </a:r>
            <a:r>
              <a:rPr lang="ru-RU" sz="3600" dirty="0" smtClean="0"/>
              <a:t>«</a:t>
            </a:r>
            <a:r>
              <a:rPr lang="ru-RU" sz="3600" dirty="0" err="1" smtClean="0"/>
              <a:t>Іноземна</a:t>
            </a:r>
            <a:r>
              <a:rPr lang="ru-RU" sz="3600" dirty="0" smtClean="0"/>
              <a:t> </a:t>
            </a:r>
            <a:r>
              <a:rPr lang="ru-RU" sz="3600" dirty="0" err="1" smtClean="0"/>
              <a:t>мова</a:t>
            </a:r>
            <a:r>
              <a:rPr lang="ru-RU" sz="3600" dirty="0" smtClean="0"/>
              <a:t>» </a:t>
            </a:r>
            <a:r>
              <a:rPr lang="ru-RU" sz="3600" dirty="0" err="1" smtClean="0"/>
              <a:t>з</a:t>
            </a:r>
            <a:r>
              <a:rPr lang="ru-RU" sz="3600" dirty="0" smtClean="0"/>
              <a:t> </a:t>
            </a:r>
            <a:r>
              <a:rPr lang="ru-RU" sz="3600" dirty="0" err="1" smtClean="0"/>
              <a:t>галузі</a:t>
            </a:r>
            <a:r>
              <a:rPr lang="ru-RU" sz="3600" dirty="0" smtClean="0"/>
              <a:t> </a:t>
            </a:r>
            <a:r>
              <a:rPr lang="ru-RU" sz="3600" dirty="0" err="1" smtClean="0"/>
              <a:t>знань</a:t>
            </a:r>
            <a:r>
              <a:rPr lang="ru-RU" sz="3600" dirty="0" smtClean="0"/>
              <a:t> 12 «</a:t>
            </a:r>
            <a:r>
              <a:rPr lang="ru-RU" sz="3600" dirty="0" err="1" smtClean="0"/>
              <a:t>Інформаційні</a:t>
            </a:r>
            <a:r>
              <a:rPr lang="ru-RU" sz="3600" dirty="0" smtClean="0"/>
              <a:t> </a:t>
            </a:r>
            <a:r>
              <a:rPr lang="ru-RU" sz="3600" dirty="0" err="1" smtClean="0"/>
              <a:t>технології</a:t>
            </a:r>
            <a:r>
              <a:rPr lang="ru-RU" sz="3600" dirty="0" smtClean="0"/>
              <a:t>» </a:t>
            </a:r>
            <a:r>
              <a:rPr lang="ru-RU" sz="3600" dirty="0" err="1" smtClean="0"/>
              <a:t>спеціальності</a:t>
            </a:r>
            <a:r>
              <a:rPr lang="ru-RU" sz="3600" dirty="0" smtClean="0"/>
              <a:t> : 122 «</a:t>
            </a:r>
            <a:r>
              <a:rPr lang="ru-RU" sz="3600" dirty="0" err="1" smtClean="0"/>
              <a:t>Комп’ютерні</a:t>
            </a:r>
            <a:r>
              <a:rPr lang="ru-RU" sz="3600" dirty="0" smtClean="0"/>
              <a:t> науки».</a:t>
            </a:r>
            <a:endParaRPr lang="ru-RU" sz="3600" dirty="0"/>
          </a:p>
        </p:txBody>
      </p:sp>
      <p:sp>
        <p:nvSpPr>
          <p:cNvPr id="3" name="Подзаголовок 2"/>
          <p:cNvSpPr>
            <a:spLocks noGrp="1"/>
          </p:cNvSpPr>
          <p:nvPr>
            <p:ph type="subTitle" idx="1"/>
          </p:nvPr>
        </p:nvSpPr>
        <p:spPr>
          <a:xfrm>
            <a:off x="1071538" y="4429132"/>
            <a:ext cx="6480048" cy="1752600"/>
          </a:xfrm>
        </p:spPr>
        <p:txBody>
          <a:bodyPr>
            <a:normAutofit/>
          </a:bodyPr>
          <a:lstStyle/>
          <a:p>
            <a:r>
              <a:rPr lang="ru-RU" sz="2800" dirty="0" smtClean="0"/>
              <a:t>Семестр 6 (60 годин)</a:t>
            </a:r>
          </a:p>
          <a:p>
            <a:r>
              <a:rPr lang="ru-RU" sz="2800" dirty="0" smtClean="0"/>
              <a:t> </a:t>
            </a:r>
            <a:r>
              <a:rPr lang="ru-RU" sz="2800" dirty="0" err="1" smtClean="0"/>
              <a:t>Атестація</a:t>
            </a:r>
            <a:r>
              <a:rPr lang="ru-RU" sz="2800" dirty="0" smtClean="0"/>
              <a:t> </a:t>
            </a:r>
            <a:r>
              <a:rPr lang="ru-RU" sz="2800" dirty="0" smtClean="0"/>
              <a:t>2 (28 </a:t>
            </a:r>
            <a:r>
              <a:rPr lang="ru-RU" sz="2800" dirty="0" smtClean="0"/>
              <a:t>год.)</a:t>
            </a:r>
            <a:endParaRPr lang="ru-RU" sz="28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6) Write a sentence with if … for each situation.</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85720" y="2143116"/>
            <a:ext cx="8644330" cy="3286148"/>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7) Write sentences beginning I wish … . </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85720" y="2428868"/>
            <a:ext cx="8549714" cy="3000396"/>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8)Write your own sentences beginning I wish … .</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142844" y="2143116"/>
            <a:ext cx="8771309" cy="2857520"/>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Thank-You-Messages-For-Attending-Meeting.jpg"/>
          <p:cNvPicPr>
            <a:picLocks noGrp="1" noChangeAspect="1"/>
          </p:cNvPicPr>
          <p:nvPr>
            <p:ph idx="1"/>
          </p:nvPr>
        </p:nvPicPr>
        <p:blipFill>
          <a:blip r:embed="rId2"/>
          <a:stretch>
            <a:fillRect/>
          </a:stretch>
        </p:blipFill>
        <p:spPr>
          <a:xfrm>
            <a:off x="0" y="428604"/>
            <a:ext cx="9144000" cy="6099048"/>
          </a:xfr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2910" y="1142984"/>
            <a:ext cx="7467600" cy="1143000"/>
          </a:xfrm>
        </p:spPr>
        <p:txBody>
          <a:bodyPr>
            <a:normAutofit/>
          </a:bodyPr>
          <a:lstStyle/>
          <a:p>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Практичне</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err="1"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заняття</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17(2 </a:t>
            </a:r>
            <a:r>
              <a:rPr lang="ru-RU" b="1" i="1" dirty="0" smtClean="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rPr>
              <a:t>год.)</a:t>
            </a:r>
            <a:endParaRPr lang="ru-RU" b="1" i="1"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
        <p:nvSpPr>
          <p:cNvPr id="3" name="Содержимое 2"/>
          <p:cNvSpPr>
            <a:spLocks noGrp="1"/>
          </p:cNvSpPr>
          <p:nvPr>
            <p:ph idx="1"/>
          </p:nvPr>
        </p:nvSpPr>
        <p:spPr>
          <a:xfrm>
            <a:off x="714348" y="3286124"/>
            <a:ext cx="7467600" cy="2114552"/>
          </a:xfrm>
        </p:spPr>
        <p:txBody>
          <a:bodyPr>
            <a:noAutofit/>
          </a:bodyPr>
          <a:lstStyle/>
          <a:p>
            <a:pPr>
              <a:buNone/>
            </a:pPr>
            <a:r>
              <a:rPr lang="en-US" sz="3600" b="1" dirty="0" err="1"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Topic«Managers</a:t>
            </a:r>
            <a:r>
              <a:rPr lang="en-US" sz="3600" b="1" dirty="0" smtClean="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rPr>
              <a:t> and managing. Subjunctive 2.» Grammar revision</a:t>
            </a:r>
            <a:endParaRPr lang="ru-RU" sz="3600" b="1" dirty="0">
              <a:ln w="19050">
                <a:solidFill>
                  <a:schemeClr val="tx2">
                    <a:tint val="1000"/>
                  </a:schemeClr>
                </a:solidFill>
                <a:prstDash val="solid"/>
              </a:ln>
              <a:solidFill>
                <a:schemeClr val="accent3"/>
              </a:solidFill>
              <a:effectLst>
                <a:outerShdw blurRad="50000" dist="50800" dir="7500000" algn="tl">
                  <a:srgbClr val="000000">
                    <a:shade val="5000"/>
                    <a:alpha val="35000"/>
                  </a:srgbClr>
                </a:outerShdw>
              </a:effectLst>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Objectives:</a:t>
            </a:r>
            <a:endParaRPr lang="ru-RU" dirty="0"/>
          </a:p>
        </p:txBody>
      </p:sp>
      <p:sp>
        <p:nvSpPr>
          <p:cNvPr id="3" name="Содержимое 2"/>
          <p:cNvSpPr>
            <a:spLocks noGrp="1"/>
          </p:cNvSpPr>
          <p:nvPr>
            <p:ph idx="1"/>
          </p:nvPr>
        </p:nvSpPr>
        <p:spPr/>
        <p:txBody>
          <a:bodyPr>
            <a:normAutofit fontScale="92500" lnSpcReduction="10000"/>
          </a:bodyPr>
          <a:lstStyle/>
          <a:p>
            <a:pPr>
              <a:buFontTx/>
              <a:buChar char="-"/>
            </a:pPr>
            <a:r>
              <a:rPr lang="en-US" dirty="0" smtClean="0"/>
              <a:t>to learn new vocabulary;</a:t>
            </a:r>
            <a:endParaRPr lang="uk-UA" dirty="0" smtClean="0"/>
          </a:p>
          <a:p>
            <a:pPr>
              <a:buFontTx/>
              <a:buChar char="-"/>
            </a:pPr>
            <a:r>
              <a:rPr lang="en-US" dirty="0" smtClean="0"/>
              <a:t>to practice grammar structures; </a:t>
            </a:r>
            <a:endParaRPr lang="uk-UA" dirty="0" smtClean="0"/>
          </a:p>
          <a:p>
            <a:pPr>
              <a:buFontTx/>
              <a:buChar char="-"/>
            </a:pPr>
            <a:r>
              <a:rPr lang="en-US" dirty="0" smtClean="0"/>
              <a:t>to enable </a:t>
            </a:r>
            <a:r>
              <a:rPr lang="en-US" dirty="0" err="1" smtClean="0"/>
              <a:t>st’s</a:t>
            </a:r>
            <a:r>
              <a:rPr lang="en-US" dirty="0" smtClean="0"/>
              <a:t> to talk and write on the topic; </a:t>
            </a:r>
            <a:endParaRPr lang="uk-UA" dirty="0" smtClean="0"/>
          </a:p>
          <a:p>
            <a:pPr>
              <a:buFontTx/>
              <a:buChar char="-"/>
            </a:pPr>
            <a:r>
              <a:rPr lang="en-US" dirty="0" smtClean="0"/>
              <a:t>to </a:t>
            </a:r>
            <a:r>
              <a:rPr lang="en-US" dirty="0" err="1" smtClean="0"/>
              <a:t>instil</a:t>
            </a:r>
            <a:r>
              <a:rPr lang="en-US" dirty="0" smtClean="0"/>
              <a:t> the idea that learning languages is necessary and essential; </a:t>
            </a:r>
            <a:endParaRPr lang="uk-UA" dirty="0" smtClean="0"/>
          </a:p>
          <a:p>
            <a:pPr>
              <a:buFontTx/>
              <a:buChar char="-"/>
            </a:pPr>
            <a:r>
              <a:rPr lang="en-US" dirty="0" smtClean="0"/>
              <a:t>to encourage </a:t>
            </a:r>
            <a:r>
              <a:rPr lang="en-US" dirty="0" err="1" smtClean="0"/>
              <a:t>st’s</a:t>
            </a:r>
            <a:r>
              <a:rPr lang="en-US" dirty="0" smtClean="0"/>
              <a:t> to go on learning English at the next level; </a:t>
            </a:r>
            <a:endParaRPr lang="uk-UA" dirty="0" smtClean="0"/>
          </a:p>
          <a:p>
            <a:pPr>
              <a:buFontTx/>
              <a:buChar char="-"/>
            </a:pPr>
            <a:r>
              <a:rPr lang="en-US" dirty="0" smtClean="0"/>
              <a:t>to lay the foundations for future study in terms to basic structures, lexis, language functions and basic study</a:t>
            </a:r>
            <a:endParaRPr lang="ru-R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Plan:</a:t>
            </a:r>
            <a:endParaRPr lang="ru-RU" dirty="0"/>
          </a:p>
        </p:txBody>
      </p:sp>
      <p:sp>
        <p:nvSpPr>
          <p:cNvPr id="3" name="Содержимое 2"/>
          <p:cNvSpPr>
            <a:spLocks noGrp="1"/>
          </p:cNvSpPr>
          <p:nvPr>
            <p:ph idx="1"/>
          </p:nvPr>
        </p:nvSpPr>
        <p:spPr>
          <a:xfrm>
            <a:off x="457200" y="1600200"/>
            <a:ext cx="8329642" cy="5114948"/>
          </a:xfrm>
        </p:spPr>
        <p:txBody>
          <a:bodyPr>
            <a:normAutofit fontScale="70000" lnSpcReduction="20000"/>
          </a:bodyPr>
          <a:lstStyle/>
          <a:p>
            <a:pPr marL="550926" indent="-514350">
              <a:buAutoNum type="arabicPeriod"/>
            </a:pPr>
            <a:r>
              <a:rPr lang="en-US" sz="3600" dirty="0" smtClean="0"/>
              <a:t>Vocabulary activity. </a:t>
            </a:r>
            <a:endParaRPr lang="uk-UA" sz="3600" dirty="0" smtClean="0"/>
          </a:p>
          <a:p>
            <a:pPr marL="550926" indent="-514350">
              <a:buAutoNum type="arabicPeriod"/>
            </a:pPr>
            <a:r>
              <a:rPr lang="en-US" sz="3300" dirty="0" smtClean="0"/>
              <a:t>Discussing of the topic «Managers and managing. Subjunctive 2.» Grammar </a:t>
            </a:r>
            <a:r>
              <a:rPr lang="en-US" sz="3300" dirty="0" smtClean="0"/>
              <a:t>revision</a:t>
            </a:r>
            <a:endParaRPr lang="uk-UA" sz="3300" dirty="0" smtClean="0"/>
          </a:p>
          <a:p>
            <a:pPr marL="550926" indent="-514350">
              <a:buAutoNum type="arabicPeriod"/>
            </a:pPr>
            <a:r>
              <a:rPr lang="en-US" sz="3600" dirty="0" smtClean="0"/>
              <a:t>Listening</a:t>
            </a:r>
            <a:r>
              <a:rPr lang="en-US" sz="3600" dirty="0" smtClean="0"/>
              <a:t>, reading, writing, speaking. </a:t>
            </a:r>
            <a:endParaRPr lang="uk-UA" sz="3600" dirty="0" smtClean="0"/>
          </a:p>
          <a:p>
            <a:pPr marL="550926" indent="-514350">
              <a:buAutoNum type="arabicPeriod"/>
            </a:pPr>
            <a:r>
              <a:rPr lang="en-US" sz="3600" dirty="0" smtClean="0"/>
              <a:t>Grammar activity. </a:t>
            </a:r>
            <a:endParaRPr lang="uk-UA" sz="3600" dirty="0" smtClean="0"/>
          </a:p>
          <a:p>
            <a:pPr marL="550926" indent="-514350">
              <a:buAutoNum type="arabicPeriod"/>
            </a:pPr>
            <a:r>
              <a:rPr lang="en-US" sz="3600" dirty="0" smtClean="0"/>
              <a:t>Communicative activities : </a:t>
            </a:r>
            <a:endParaRPr lang="uk-UA" sz="3600" dirty="0" smtClean="0"/>
          </a:p>
          <a:p>
            <a:pPr marL="550926" indent="-514350">
              <a:buNone/>
            </a:pPr>
            <a:r>
              <a:rPr lang="en-US" sz="2900" dirty="0" smtClean="0"/>
              <a:t>Task 1. Give the English equivalents the following words and word combinations.</a:t>
            </a:r>
            <a:endParaRPr lang="uk-UA" sz="2900" dirty="0" smtClean="0"/>
          </a:p>
          <a:p>
            <a:pPr marL="550926" indent="-514350">
              <a:buNone/>
            </a:pPr>
            <a:r>
              <a:rPr lang="en-US" sz="2900" dirty="0" smtClean="0"/>
              <a:t>Task 2. Answer the questions to the text. </a:t>
            </a:r>
            <a:endParaRPr lang="uk-UA" sz="2900" dirty="0" smtClean="0"/>
          </a:p>
          <a:p>
            <a:pPr marL="550926" indent="-514350">
              <a:buNone/>
            </a:pPr>
            <a:r>
              <a:rPr lang="en-US" sz="2900" dirty="0" smtClean="0"/>
              <a:t>Task 3. Fill in the blanks with the necessary words from the active vocabulary. </a:t>
            </a:r>
            <a:endParaRPr lang="uk-UA" sz="2900" dirty="0" smtClean="0"/>
          </a:p>
          <a:p>
            <a:pPr marL="550926" indent="-514350">
              <a:buNone/>
            </a:pPr>
            <a:r>
              <a:rPr lang="en-US" sz="2900" dirty="0" smtClean="0"/>
              <a:t>Task 4. Complete the following sentences. </a:t>
            </a:r>
            <a:endParaRPr lang="uk-UA" sz="2900" dirty="0" smtClean="0"/>
          </a:p>
          <a:p>
            <a:pPr marL="550926" indent="-514350">
              <a:buNone/>
            </a:pPr>
            <a:r>
              <a:rPr lang="en-US" sz="2900" dirty="0" smtClean="0"/>
              <a:t>Task 5. Put in the right order. The underlined word is the beginning of the sentence. </a:t>
            </a:r>
            <a:endParaRPr lang="uk-UA" sz="2900" dirty="0" smtClean="0"/>
          </a:p>
          <a:p>
            <a:pPr marL="550926" indent="-514350">
              <a:buNone/>
            </a:pPr>
            <a:r>
              <a:rPr lang="en-US" sz="2900" dirty="0" smtClean="0"/>
              <a:t>Task 6. Translate the following sentences into English. </a:t>
            </a:r>
            <a:endParaRPr lang="uk-UA" sz="2900" dirty="0" smtClean="0"/>
          </a:p>
          <a:p>
            <a:pPr marL="550926" indent="-514350">
              <a:buNone/>
            </a:pPr>
            <a:r>
              <a:rPr lang="en-US" sz="2900" dirty="0" smtClean="0"/>
              <a:t>Home task: Reading an additional text on the topic</a:t>
            </a:r>
            <a:endParaRPr lang="ru-RU" sz="29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References:</a:t>
            </a:r>
            <a:endParaRPr lang="ru-RU" dirty="0"/>
          </a:p>
        </p:txBody>
      </p:sp>
      <p:sp>
        <p:nvSpPr>
          <p:cNvPr id="3" name="Содержимое 2"/>
          <p:cNvSpPr>
            <a:spLocks noGrp="1"/>
          </p:cNvSpPr>
          <p:nvPr>
            <p:ph idx="1"/>
          </p:nvPr>
        </p:nvSpPr>
        <p:spPr>
          <a:xfrm>
            <a:off x="457200" y="1600200"/>
            <a:ext cx="7829576" cy="5043510"/>
          </a:xfrm>
        </p:spPr>
        <p:txBody>
          <a:bodyPr>
            <a:normAutofit fontScale="62500" lnSpcReduction="20000"/>
          </a:bodyPr>
          <a:lstStyle/>
          <a:p>
            <a:pPr marL="550926" indent="-514350">
              <a:buAutoNum type="arabicPeriod"/>
            </a:pPr>
            <a:r>
              <a:rPr lang="ru-RU" dirty="0" err="1" smtClean="0"/>
              <a:t>Кравець</a:t>
            </a:r>
            <a:r>
              <a:rPr lang="ru-RU" dirty="0" smtClean="0"/>
              <a:t> Р.А. </a:t>
            </a:r>
            <a:r>
              <a:rPr lang="ru-RU" dirty="0" err="1" smtClean="0"/>
              <a:t>Лінгвокраїнознавчі</a:t>
            </a:r>
            <a:r>
              <a:rPr lang="ru-RU" dirty="0" smtClean="0"/>
              <a:t> </a:t>
            </a:r>
            <a:r>
              <a:rPr lang="ru-RU" dirty="0" err="1" smtClean="0"/>
              <a:t>аспекти</a:t>
            </a:r>
            <a:r>
              <a:rPr lang="ru-RU" dirty="0" smtClean="0"/>
              <a:t> </a:t>
            </a:r>
            <a:r>
              <a:rPr lang="ru-RU" dirty="0" err="1" smtClean="0"/>
              <a:t>викладання</a:t>
            </a:r>
            <a:r>
              <a:rPr lang="ru-RU" dirty="0" smtClean="0"/>
              <a:t> </a:t>
            </a:r>
            <a:r>
              <a:rPr lang="ru-RU" dirty="0" err="1" smtClean="0"/>
              <a:t>граматики</a:t>
            </a:r>
            <a:r>
              <a:rPr lang="ru-RU" dirty="0" smtClean="0"/>
              <a:t> </a:t>
            </a:r>
            <a:r>
              <a:rPr lang="ru-RU" dirty="0" err="1" smtClean="0"/>
              <a:t>англійської</a:t>
            </a:r>
            <a:r>
              <a:rPr lang="ru-RU" dirty="0" smtClean="0"/>
              <a:t> </a:t>
            </a:r>
            <a:r>
              <a:rPr lang="ru-RU" dirty="0" err="1" smtClean="0"/>
              <a:t>мови</a:t>
            </a:r>
            <a:r>
              <a:rPr lang="ru-RU" dirty="0" smtClean="0"/>
              <a:t> в аграрному ВНЗ: </a:t>
            </a:r>
            <a:r>
              <a:rPr lang="ru-RU" dirty="0" err="1" smtClean="0"/>
              <a:t>методичні</a:t>
            </a:r>
            <a:r>
              <a:rPr lang="ru-RU" dirty="0" smtClean="0"/>
              <a:t> </a:t>
            </a:r>
            <a:r>
              <a:rPr lang="ru-RU" dirty="0" err="1" smtClean="0"/>
              <a:t>рекомендації</a:t>
            </a:r>
            <a:r>
              <a:rPr lang="ru-RU" dirty="0" smtClean="0"/>
              <a:t> / Р.А. </a:t>
            </a:r>
            <a:r>
              <a:rPr lang="ru-RU" dirty="0" err="1" smtClean="0"/>
              <a:t>Кравець</a:t>
            </a:r>
            <a:r>
              <a:rPr lang="ru-RU" dirty="0" smtClean="0"/>
              <a:t>. – </a:t>
            </a:r>
            <a:r>
              <a:rPr lang="ru-RU" dirty="0" err="1" smtClean="0"/>
              <a:t>Вінниця</a:t>
            </a:r>
            <a:r>
              <a:rPr lang="ru-RU" dirty="0" smtClean="0"/>
              <a:t> : ВНАУ, 2017. – 62 с. </a:t>
            </a:r>
          </a:p>
          <a:p>
            <a:pPr marL="550926" indent="-514350">
              <a:buAutoNum type="arabicPeriod"/>
            </a:pPr>
            <a:r>
              <a:rPr lang="ru-RU" dirty="0" err="1" smtClean="0"/>
              <a:t>Ковальова</a:t>
            </a:r>
            <a:r>
              <a:rPr lang="ru-RU" dirty="0" smtClean="0"/>
              <a:t> К. В. Волошина О.В </a:t>
            </a:r>
            <a:r>
              <a:rPr lang="ru-RU" dirty="0" err="1" smtClean="0"/>
              <a:t>Англійська</a:t>
            </a:r>
            <a:r>
              <a:rPr lang="ru-RU" dirty="0" smtClean="0"/>
              <a:t> </a:t>
            </a:r>
            <a:r>
              <a:rPr lang="ru-RU" dirty="0" err="1" smtClean="0"/>
              <a:t>мова</a:t>
            </a:r>
            <a:r>
              <a:rPr lang="ru-RU" dirty="0" smtClean="0"/>
              <a:t>: </a:t>
            </a:r>
            <a:r>
              <a:rPr lang="ru-RU" dirty="0" err="1" smtClean="0"/>
              <a:t>Методичні</a:t>
            </a:r>
            <a:r>
              <a:rPr lang="ru-RU" dirty="0" smtClean="0"/>
              <a:t> </a:t>
            </a:r>
            <a:r>
              <a:rPr lang="ru-RU" dirty="0" err="1" smtClean="0"/>
              <a:t>вказівки</a:t>
            </a:r>
            <a:r>
              <a:rPr lang="ru-RU" dirty="0" smtClean="0"/>
              <a:t> для </a:t>
            </a:r>
            <a:r>
              <a:rPr lang="ru-RU" dirty="0" err="1" smtClean="0"/>
              <a:t>практичних</a:t>
            </a:r>
            <a:r>
              <a:rPr lang="ru-RU" dirty="0" smtClean="0"/>
              <a:t> занять та </a:t>
            </a:r>
            <a:r>
              <a:rPr lang="ru-RU" dirty="0" err="1" smtClean="0"/>
              <a:t>самостійної</a:t>
            </a:r>
            <a:r>
              <a:rPr lang="ru-RU" dirty="0" smtClean="0"/>
              <a:t> </a:t>
            </a:r>
            <a:r>
              <a:rPr lang="ru-RU" dirty="0" err="1" smtClean="0"/>
              <a:t>роботи</a:t>
            </a:r>
            <a:r>
              <a:rPr lang="ru-RU" dirty="0" smtClean="0"/>
              <a:t> </a:t>
            </a:r>
            <a:r>
              <a:rPr lang="ru-RU" dirty="0" err="1" smtClean="0"/>
              <a:t>студентів</a:t>
            </a:r>
            <a:r>
              <a:rPr lang="ru-RU" dirty="0" smtClean="0"/>
              <a:t> </a:t>
            </a:r>
            <a:r>
              <a:rPr lang="ru-RU" dirty="0" err="1" smtClean="0"/>
              <a:t>денної</a:t>
            </a:r>
            <a:r>
              <a:rPr lang="ru-RU" dirty="0" smtClean="0"/>
              <a:t> </a:t>
            </a:r>
            <a:r>
              <a:rPr lang="ru-RU" dirty="0" err="1" smtClean="0"/>
              <a:t>та</a:t>
            </a:r>
            <a:r>
              <a:rPr lang="ru-RU" dirty="0" smtClean="0"/>
              <a:t> </a:t>
            </a:r>
            <a:r>
              <a:rPr lang="ru-RU" dirty="0" err="1" smtClean="0"/>
              <a:t>заочної</a:t>
            </a:r>
            <a:r>
              <a:rPr lang="ru-RU" dirty="0" smtClean="0"/>
              <a:t> форм </a:t>
            </a:r>
            <a:r>
              <a:rPr lang="ru-RU" dirty="0" err="1" smtClean="0"/>
              <a:t>навчання</a:t>
            </a:r>
            <a:r>
              <a:rPr lang="ru-RU" dirty="0" smtClean="0"/>
              <a:t> </a:t>
            </a:r>
            <a:r>
              <a:rPr lang="ru-RU" dirty="0" err="1" smtClean="0"/>
              <a:t>з</a:t>
            </a:r>
            <a:r>
              <a:rPr lang="ru-RU" dirty="0" smtClean="0"/>
              <a:t> </a:t>
            </a:r>
            <a:r>
              <a:rPr lang="ru-RU" dirty="0" err="1" smtClean="0"/>
              <a:t>іноземної</a:t>
            </a:r>
            <a:r>
              <a:rPr lang="ru-RU" dirty="0" smtClean="0"/>
              <a:t> </a:t>
            </a:r>
            <a:r>
              <a:rPr lang="ru-RU" dirty="0" err="1" smtClean="0"/>
              <a:t>мови</a:t>
            </a:r>
            <a:r>
              <a:rPr lang="ru-RU" dirty="0" smtClean="0"/>
              <a:t> </a:t>
            </a:r>
            <a:r>
              <a:rPr lang="ru-RU" dirty="0" err="1" smtClean="0"/>
              <a:t>спеціальності</a:t>
            </a:r>
            <a:r>
              <a:rPr lang="ru-RU" dirty="0" smtClean="0"/>
              <a:t> 075 «Маркетинг», 073 «Менеджмент», </a:t>
            </a:r>
            <a:r>
              <a:rPr lang="ru-RU" dirty="0" err="1" smtClean="0"/>
              <a:t>галузі</a:t>
            </a:r>
            <a:r>
              <a:rPr lang="ru-RU" dirty="0" smtClean="0"/>
              <a:t> </a:t>
            </a:r>
            <a:r>
              <a:rPr lang="ru-RU" dirty="0" err="1" smtClean="0"/>
              <a:t>знань</a:t>
            </a:r>
            <a:r>
              <a:rPr lang="ru-RU" dirty="0" smtClean="0"/>
              <a:t> 07 «</a:t>
            </a:r>
            <a:r>
              <a:rPr lang="ru-RU" dirty="0" err="1" smtClean="0"/>
              <a:t>Управління</a:t>
            </a:r>
            <a:r>
              <a:rPr lang="ru-RU" dirty="0" smtClean="0"/>
              <a:t> та </a:t>
            </a:r>
            <a:r>
              <a:rPr lang="ru-RU" dirty="0" err="1" smtClean="0"/>
              <a:t>адміністрування</a:t>
            </a:r>
            <a:r>
              <a:rPr lang="ru-RU" dirty="0" smtClean="0"/>
              <a:t>» – </a:t>
            </a:r>
            <a:r>
              <a:rPr lang="ru-RU" dirty="0" err="1" smtClean="0"/>
              <a:t>Вінниця</a:t>
            </a:r>
            <a:r>
              <a:rPr lang="ru-RU" dirty="0" smtClean="0"/>
              <a:t>, 2020. – 100 с.</a:t>
            </a:r>
          </a:p>
          <a:p>
            <a:pPr marL="550926" indent="-514350">
              <a:buAutoNum type="arabicPeriod"/>
            </a:pPr>
            <a:r>
              <a:rPr lang="en-US" dirty="0" smtClean="0"/>
              <a:t>Modern English-Ukrainian Dictionary: Over 160,000 Words and Expressions / </a:t>
            </a:r>
            <a:r>
              <a:rPr lang="en-US" dirty="0" err="1" smtClean="0"/>
              <a:t>Mykola</a:t>
            </a:r>
            <a:r>
              <a:rPr lang="en-US" dirty="0" smtClean="0"/>
              <a:t> </a:t>
            </a:r>
            <a:r>
              <a:rPr lang="en-US" dirty="0" err="1" smtClean="0"/>
              <a:t>Ivanovych</a:t>
            </a:r>
            <a:r>
              <a:rPr lang="en-US" dirty="0" smtClean="0"/>
              <a:t> </a:t>
            </a:r>
            <a:r>
              <a:rPr lang="en-US" dirty="0" err="1" smtClean="0"/>
              <a:t>Balla</a:t>
            </a:r>
            <a:r>
              <a:rPr lang="en-US" dirty="0" smtClean="0"/>
              <a:t>. – Kyiv: </a:t>
            </a:r>
            <a:r>
              <a:rPr lang="en-US" dirty="0" err="1" smtClean="0"/>
              <a:t>Chumatskiy</a:t>
            </a:r>
            <a:r>
              <a:rPr lang="en-US" dirty="0" smtClean="0"/>
              <a:t> </a:t>
            </a:r>
            <a:r>
              <a:rPr lang="en-US" dirty="0" err="1" smtClean="0"/>
              <a:t>Shliakh</a:t>
            </a:r>
            <a:r>
              <a:rPr lang="en-US" dirty="0" smtClean="0"/>
              <a:t> pub., 2007. – 668 p. </a:t>
            </a:r>
            <a:endParaRPr lang="uk-UA" dirty="0" smtClean="0"/>
          </a:p>
          <a:p>
            <a:pPr marL="550926" indent="-514350">
              <a:buAutoNum type="arabicPeriod"/>
            </a:pPr>
            <a:r>
              <a:rPr lang="en-US" dirty="0" smtClean="0"/>
              <a:t>The Oxford Dictionary of Business World. (2020) //</a:t>
            </a:r>
            <a:r>
              <a:rPr lang="en-US" dirty="0" err="1" smtClean="0"/>
              <a:t>Gen.Editors</a:t>
            </a:r>
            <a:r>
              <a:rPr lang="en-US" dirty="0" smtClean="0"/>
              <a:t> Dr Alan Isaacs, Ms Elizabeth Martin. Oxford: Oxford University Press </a:t>
            </a:r>
            <a:endParaRPr lang="uk-UA" dirty="0" smtClean="0"/>
          </a:p>
          <a:p>
            <a:pPr marL="550926" indent="-514350">
              <a:buAutoNum type="arabicPeriod"/>
            </a:pPr>
            <a:r>
              <a:rPr lang="ru-RU" dirty="0" smtClean="0"/>
              <a:t>Верба Л.Г., Верба Г.В. </a:t>
            </a:r>
            <a:r>
              <a:rPr lang="ru-RU" dirty="0" err="1" smtClean="0"/>
              <a:t>Граматика</a:t>
            </a:r>
            <a:r>
              <a:rPr lang="ru-RU" dirty="0" smtClean="0"/>
              <a:t> </a:t>
            </a:r>
            <a:r>
              <a:rPr lang="ru-RU" dirty="0" err="1" smtClean="0"/>
              <a:t>сучасної</a:t>
            </a:r>
            <a:r>
              <a:rPr lang="ru-RU" dirty="0" smtClean="0"/>
              <a:t> </a:t>
            </a:r>
            <a:r>
              <a:rPr lang="ru-RU" dirty="0" err="1" smtClean="0"/>
              <a:t>англійської</a:t>
            </a:r>
            <a:r>
              <a:rPr lang="ru-RU" dirty="0" smtClean="0"/>
              <a:t> </a:t>
            </a:r>
            <a:r>
              <a:rPr lang="ru-RU" dirty="0" err="1" smtClean="0"/>
              <a:t>мови</a:t>
            </a:r>
            <a:r>
              <a:rPr lang="ru-RU" dirty="0" smtClean="0"/>
              <a:t>. </a:t>
            </a:r>
            <a:r>
              <a:rPr lang="ru-RU" dirty="0" err="1" smtClean="0"/>
              <a:t>Довідник</a:t>
            </a:r>
            <a:r>
              <a:rPr lang="ru-RU" dirty="0" smtClean="0"/>
              <a:t>: </a:t>
            </a:r>
            <a:r>
              <a:rPr lang="ru-RU" dirty="0" err="1" smtClean="0"/>
              <a:t>Мова</a:t>
            </a:r>
            <a:r>
              <a:rPr lang="ru-RU" dirty="0" smtClean="0"/>
              <a:t> англ., </a:t>
            </a:r>
            <a:r>
              <a:rPr lang="ru-RU" dirty="0" err="1" smtClean="0"/>
              <a:t>укр</a:t>
            </a:r>
            <a:r>
              <a:rPr lang="ru-RU" dirty="0" smtClean="0"/>
              <a:t>. </a:t>
            </a:r>
            <a:r>
              <a:rPr lang="ru-RU" dirty="0" err="1" smtClean="0"/>
              <a:t>Київ</a:t>
            </a:r>
            <a:r>
              <a:rPr lang="ru-RU" dirty="0" smtClean="0"/>
              <a:t>: ТОВ «ВП Логос-М», 2020. </a:t>
            </a:r>
          </a:p>
          <a:p>
            <a:pPr marL="550926" indent="-514350">
              <a:buAutoNum type="arabicPeriod"/>
            </a:pPr>
            <a:r>
              <a:rPr lang="ru-RU" dirty="0" err="1" smtClean="0"/>
              <a:t>Голіцинський</a:t>
            </a:r>
            <a:r>
              <a:rPr lang="ru-RU" dirty="0" smtClean="0"/>
              <a:t> Ю. </a:t>
            </a:r>
            <a:r>
              <a:rPr lang="ru-RU" dirty="0" err="1" smtClean="0"/>
              <a:t>Граматика</a:t>
            </a:r>
            <a:r>
              <a:rPr lang="ru-RU" dirty="0" smtClean="0"/>
              <a:t>. </a:t>
            </a:r>
            <a:r>
              <a:rPr lang="ru-RU" dirty="0" err="1" smtClean="0"/>
              <a:t>Збірник</a:t>
            </a:r>
            <a:r>
              <a:rPr lang="ru-RU" dirty="0" smtClean="0"/>
              <a:t> </a:t>
            </a:r>
            <a:r>
              <a:rPr lang="ru-RU" dirty="0" err="1" smtClean="0"/>
              <a:t>вправ</a:t>
            </a:r>
            <a:r>
              <a:rPr lang="ru-RU" dirty="0" smtClean="0"/>
              <a:t>. </a:t>
            </a:r>
            <a:r>
              <a:rPr lang="ru-RU" dirty="0" err="1" smtClean="0"/>
              <a:t>Київ</a:t>
            </a:r>
            <a:r>
              <a:rPr lang="ru-RU" dirty="0" smtClean="0"/>
              <a:t>: </a:t>
            </a:r>
            <a:r>
              <a:rPr lang="ru-RU" dirty="0" err="1" smtClean="0"/>
              <a:t>Інкос</a:t>
            </a:r>
            <a:r>
              <a:rPr lang="ru-RU" dirty="0" smtClean="0"/>
              <a:t>, 2020.</a:t>
            </a:r>
          </a:p>
          <a:p>
            <a:pPr marL="550926" indent="-514350">
              <a:buAutoNum type="arabicPeriod"/>
            </a:pPr>
            <a:r>
              <a:rPr lang="en-US" dirty="0" smtClean="0"/>
              <a:t>Murphy R. English Grammar in Use /Murphy R. – Cambridge University Press, 2021</a:t>
            </a:r>
            <a:endParaRPr lang="ru-R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err="1" smtClean="0"/>
              <a:t>Хід</a:t>
            </a:r>
            <a:r>
              <a:rPr lang="ru-RU" dirty="0" smtClean="0"/>
              <a:t> </a:t>
            </a:r>
            <a:r>
              <a:rPr lang="ru-RU" dirty="0" err="1" smtClean="0"/>
              <a:t>заняття</a:t>
            </a:r>
            <a:r>
              <a:rPr lang="ru-RU" dirty="0" smtClean="0"/>
              <a:t> (</a:t>
            </a:r>
            <a:r>
              <a:rPr lang="en-US" dirty="0" smtClean="0"/>
              <a:t>Procedure)</a:t>
            </a:r>
            <a:endParaRPr lang="ru-RU" dirty="0"/>
          </a:p>
        </p:txBody>
      </p:sp>
      <p:sp>
        <p:nvSpPr>
          <p:cNvPr id="3" name="Содержимое 2"/>
          <p:cNvSpPr>
            <a:spLocks noGrp="1"/>
          </p:cNvSpPr>
          <p:nvPr>
            <p:ph idx="1"/>
          </p:nvPr>
        </p:nvSpPr>
        <p:spPr>
          <a:xfrm>
            <a:off x="500034" y="2000240"/>
            <a:ext cx="7467600" cy="4525963"/>
          </a:xfrm>
        </p:spPr>
        <p:txBody>
          <a:bodyPr/>
          <a:lstStyle/>
          <a:p>
            <a:pPr marL="550926" indent="-514350">
              <a:buAutoNum type="arabicParenR"/>
            </a:pPr>
            <a:r>
              <a:rPr lang="en-US" dirty="0" smtClean="0"/>
              <a:t>Read the text and translate into Ukrainian in the written form. </a:t>
            </a:r>
            <a:endParaRPr lang="uk-UA" dirty="0" smtClean="0"/>
          </a:p>
          <a:p>
            <a:pPr marL="550926" indent="-514350">
              <a:buAutoNum type="arabicParenR"/>
            </a:pPr>
            <a:r>
              <a:rPr lang="en-US" dirty="0" smtClean="0"/>
              <a:t>Learn the new words and word combinations.</a:t>
            </a:r>
            <a:endParaRPr lang="uk-UA" dirty="0" smtClean="0"/>
          </a:p>
          <a:p>
            <a:pPr marL="550926" indent="-514350">
              <a:buAutoNum type="arabicParenR"/>
            </a:pPr>
            <a:r>
              <a:rPr lang="en-US" dirty="0" smtClean="0"/>
              <a:t>Make summery of the text in English. </a:t>
            </a:r>
            <a:endParaRPr lang="uk-UA" dirty="0" smtClean="0"/>
          </a:p>
          <a:p>
            <a:pPr marL="550926" indent="-514350">
              <a:buAutoNum type="arabicParenR"/>
            </a:pPr>
            <a:r>
              <a:rPr lang="en-US" dirty="0" smtClean="0"/>
              <a:t>Make some questions on the text.</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285728"/>
            <a:ext cx="8472518" cy="6572272"/>
          </a:xfrm>
        </p:spPr>
        <p:txBody>
          <a:bodyPr>
            <a:normAutofit fontScale="70000" lnSpcReduction="20000"/>
          </a:bodyPr>
          <a:lstStyle/>
          <a:p>
            <a:r>
              <a:rPr lang="en-US" dirty="0" smtClean="0"/>
              <a:t>First-line managers: At the base of the managerial hierarchy are first- line managers. They are responsible for the daily supervision of the non- managerial employees who perform many of the specific activities necessary to produce goods and services. First-line managers are found in all departments of an organization. Examples of first-line managers include the supervisor of a work team in the manufacturing department of a car plant, the head nurses in the obstetrics department of hospital and chief mechanic overseeing a crew of mechanic in the service department of a new car dealership. At Dell Computer, first-line managers include the supervisors for controlling the quality of computers. </a:t>
            </a:r>
            <a:endParaRPr lang="uk-UA" dirty="0" smtClean="0"/>
          </a:p>
          <a:p>
            <a:r>
              <a:rPr lang="en-US" dirty="0" smtClean="0"/>
              <a:t>Middle </a:t>
            </a:r>
            <a:r>
              <a:rPr lang="en-US" dirty="0" smtClean="0"/>
              <a:t>managers: Supervising the first-line managers are middle managers who have the responsible to find the best way to organize human and other resources to achieve organizational goals. To increase efficiency, middle managers try to find ways to help first-line managers and better utilize resources in order to reduce manufacturing costs or improve the way services are provided to customers. To increase effectiveness, middle managers are responsible for evaluating whether the goals that the organization is pursuing are appropriate and for suggesting to top manager’s ways in which goals </a:t>
            </a:r>
            <a:r>
              <a:rPr lang="en-US" dirty="0" err="1" smtClean="0"/>
              <a:t>shouldbe</a:t>
            </a:r>
            <a:r>
              <a:rPr lang="en-US" dirty="0" smtClean="0"/>
              <a:t> changed. The major part of the middle managers job is to develop and fine - tune skills and know-how, such as manufacturing or marketing expertise, that allow the organization to be efficient and effective.</a:t>
            </a:r>
            <a:endParaRPr lang="ru-R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357166"/>
            <a:ext cx="8258204" cy="6286544"/>
          </a:xfrm>
        </p:spPr>
        <p:txBody>
          <a:bodyPr>
            <a:normAutofit fontScale="77500" lnSpcReduction="20000"/>
          </a:bodyPr>
          <a:lstStyle/>
          <a:p>
            <a:r>
              <a:rPr lang="en-US" dirty="0" smtClean="0"/>
              <a:t>Top managers: Top managers establish organizational goals, such as which goods and services the company should produce; they decide how the different departments should interact; and they monitor how well middle managers in each department utilize resources to achieve goals. Top managers are ultimately responsible for the success or failure of the organization, and their performance is continually scrutinized by people inside and outside the organization. President are responsible for the developing good working relationships among the top managers who head the various departments and who usually have the title vice president. The relative importance of planning, organizing, leading and controlling - the four managerial functions - to any particular manager depends on the manager’s position in the managerial hierarchy. Top managers devote most of their time to planning and organizing, the functions that are so crucial to determining an organization’s long-term performance. </a:t>
            </a:r>
            <a:endParaRPr lang="ru-R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dirty="0" smtClean="0"/>
              <a:t>5) Put the verb into the correct form.</a:t>
            </a:r>
            <a:endParaRPr lang="ru-RU" dirty="0"/>
          </a:p>
        </p:txBody>
      </p:sp>
      <p:pic>
        <p:nvPicPr>
          <p:cNvPr id="4" name="Содержимое 3" descr="SharedScreenshot.jpg"/>
          <p:cNvPicPr>
            <a:picLocks noGrp="1" noChangeAspect="1"/>
          </p:cNvPicPr>
          <p:nvPr>
            <p:ph idx="1"/>
          </p:nvPr>
        </p:nvPicPr>
        <p:blipFill>
          <a:blip r:embed="rId2"/>
          <a:stretch>
            <a:fillRect/>
          </a:stretch>
        </p:blipFill>
        <p:spPr>
          <a:xfrm>
            <a:off x="285720" y="1785926"/>
            <a:ext cx="8501122" cy="4500595"/>
          </a:xfrm>
        </p:spPr>
      </p:pic>
    </p:spTree>
  </p:cSld>
  <p:clrMapOvr>
    <a:masterClrMapping/>
  </p:clrMapOvr>
</p:sld>
</file>

<file path=ppt/theme/theme1.xml><?xml version="1.0" encoding="utf-8"?>
<a:theme xmlns:a="http://schemas.openxmlformats.org/drawingml/2006/main" name="Техническая">
  <a:themeElements>
    <a:clrScheme name="Техническая">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Техническая">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Техническая">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23</TotalTime>
  <Words>917</Words>
  <Application>Microsoft Office PowerPoint</Application>
  <PresentationFormat>Экран (4:3)</PresentationFormat>
  <Paragraphs>45</Paragraphs>
  <Slides>13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Техническая</vt:lpstr>
      <vt:lpstr>Конспекти практичних занять з дисципліни«Іноземна мова» з галузі знань 12 «Інформаційні технології» спеціальності : 122 «Комп’ютерні науки».</vt:lpstr>
      <vt:lpstr>Практичне заняття 17(2 год.)</vt:lpstr>
      <vt:lpstr>Objectives:</vt:lpstr>
      <vt:lpstr>Plan:</vt:lpstr>
      <vt:lpstr>References:</vt:lpstr>
      <vt:lpstr>Хід заняття (Procedure)</vt:lpstr>
      <vt:lpstr>Слайд 7</vt:lpstr>
      <vt:lpstr>Слайд 8</vt:lpstr>
      <vt:lpstr>5) Put the verb into the correct form.</vt:lpstr>
      <vt:lpstr>6) Write a sentence with if … for each situation.</vt:lpstr>
      <vt:lpstr>7) Write sentences beginning I wish … . </vt:lpstr>
      <vt:lpstr>8)Write your own sentences beginning I wish … .</vt:lpstr>
      <vt:lpstr>Слайд 13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Конспекти практичних занять з дисципліни«Іноземна мова» з галузі знань 12 «Інформаційні технології» спеціальності : 122 «Комп’ютерні науки».</dc:title>
  <dc:creator>user</dc:creator>
  <cp:lastModifiedBy>user</cp:lastModifiedBy>
  <cp:revision>6</cp:revision>
  <dcterms:created xsi:type="dcterms:W3CDTF">2023-02-25T18:05:02Z</dcterms:created>
  <dcterms:modified xsi:type="dcterms:W3CDTF">2023-02-27T13:16:55Z</dcterms:modified>
</cp:coreProperties>
</file>