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8043B06-67BB-4D35-B7DF-12E99D28E024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27.02.2023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r>
              <a:rPr lang="ru-RU" sz="3600" dirty="0" err="1" smtClean="0"/>
              <a:t>Конспекти</a:t>
            </a:r>
            <a:r>
              <a:rPr lang="ru-RU" sz="3600" dirty="0" smtClean="0"/>
              <a:t> </a:t>
            </a:r>
            <a:r>
              <a:rPr lang="ru-RU" sz="3600" dirty="0" err="1" smtClean="0"/>
              <a:t>практичних</a:t>
            </a:r>
            <a:r>
              <a:rPr lang="ru-RU" sz="3600" dirty="0" smtClean="0"/>
              <a:t> занять </a:t>
            </a:r>
            <a:r>
              <a:rPr lang="ru-RU" sz="3600" dirty="0" err="1" smtClean="0"/>
              <a:t>з</a:t>
            </a:r>
            <a:r>
              <a:rPr lang="ru-RU" sz="3600" dirty="0" smtClean="0"/>
              <a:t> </a:t>
            </a:r>
            <a:r>
              <a:rPr lang="ru-RU" sz="3600" dirty="0" err="1" smtClean="0"/>
              <a:t>дисципліни</a:t>
            </a:r>
            <a:r>
              <a:rPr lang="ru-RU" sz="3600" dirty="0" smtClean="0"/>
              <a:t>«</a:t>
            </a:r>
            <a:r>
              <a:rPr lang="ru-RU" sz="3600" dirty="0" err="1" smtClean="0"/>
              <a:t>Іноземна</a:t>
            </a:r>
            <a:r>
              <a:rPr lang="ru-RU" sz="3600" dirty="0" smtClean="0"/>
              <a:t> </a:t>
            </a:r>
            <a:r>
              <a:rPr lang="ru-RU" sz="3600" dirty="0" err="1" smtClean="0"/>
              <a:t>мова</a:t>
            </a:r>
            <a:r>
              <a:rPr lang="ru-RU" sz="3600" dirty="0" smtClean="0"/>
              <a:t>» </a:t>
            </a:r>
            <a:r>
              <a:rPr lang="ru-RU" sz="3600" dirty="0" err="1" smtClean="0"/>
              <a:t>з</a:t>
            </a:r>
            <a:r>
              <a:rPr lang="ru-RU" sz="3600" dirty="0" smtClean="0"/>
              <a:t> </a:t>
            </a:r>
            <a:r>
              <a:rPr lang="ru-RU" sz="3600" dirty="0" err="1" smtClean="0"/>
              <a:t>галузі</a:t>
            </a:r>
            <a:r>
              <a:rPr lang="ru-RU" sz="3600" dirty="0" smtClean="0"/>
              <a:t> </a:t>
            </a:r>
            <a:r>
              <a:rPr lang="ru-RU" sz="3600" dirty="0" err="1" smtClean="0"/>
              <a:t>знань</a:t>
            </a:r>
            <a:r>
              <a:rPr lang="ru-RU" sz="3600" dirty="0" smtClean="0"/>
              <a:t> 12 «</a:t>
            </a:r>
            <a:r>
              <a:rPr lang="ru-RU" sz="3600" dirty="0" err="1" smtClean="0"/>
              <a:t>Інформаційні</a:t>
            </a:r>
            <a:r>
              <a:rPr lang="ru-RU" sz="3600" dirty="0" smtClean="0"/>
              <a:t> </a:t>
            </a:r>
            <a:r>
              <a:rPr lang="ru-RU" sz="3600" dirty="0" err="1" smtClean="0"/>
              <a:t>технології</a:t>
            </a:r>
            <a:r>
              <a:rPr lang="ru-RU" sz="3600" dirty="0" smtClean="0"/>
              <a:t>» </a:t>
            </a:r>
            <a:r>
              <a:rPr lang="ru-RU" sz="3600" dirty="0" err="1" smtClean="0"/>
              <a:t>спеціальності</a:t>
            </a:r>
            <a:r>
              <a:rPr lang="ru-RU" sz="3600" dirty="0" smtClean="0"/>
              <a:t> : 122 «</a:t>
            </a:r>
            <a:r>
              <a:rPr lang="ru-RU" sz="3600" dirty="0" err="1" smtClean="0"/>
              <a:t>Комп’ютерні</a:t>
            </a:r>
            <a:r>
              <a:rPr lang="ru-RU" sz="3600" dirty="0" smtClean="0"/>
              <a:t> науки».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Семестр 6 (60 годин)</a:t>
            </a:r>
          </a:p>
          <a:p>
            <a:r>
              <a:rPr lang="ru-RU" sz="2800" dirty="0" smtClean="0"/>
              <a:t> </a:t>
            </a:r>
            <a:r>
              <a:rPr lang="ru-RU" sz="2800" dirty="0" err="1" smtClean="0"/>
              <a:t>Атестація</a:t>
            </a:r>
            <a:r>
              <a:rPr lang="ru-RU" sz="2800" dirty="0" smtClean="0"/>
              <a:t> 1 (32 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5) Complete the sentences. Use these verbs in the correct form, present or past: </a:t>
            </a:r>
            <a:endParaRPr lang="ru-RU" sz="3200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500174"/>
            <a:ext cx="8257846" cy="492807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6) Write questions using the passive. Some are present and some are past.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857364"/>
            <a:ext cx="7467600" cy="4525963"/>
          </a:xfrm>
        </p:spPr>
        <p:txBody>
          <a:bodyPr/>
          <a:lstStyle/>
          <a:p>
            <a:pPr marL="550926" indent="-514350">
              <a:buAutoNum type="arabicPeriod"/>
            </a:pPr>
            <a:r>
              <a:rPr lang="en-US" dirty="0" smtClean="0"/>
              <a:t>Ask about glass. (how / make?) How is glass made? </a:t>
            </a:r>
            <a:endParaRPr lang="ru-RU" dirty="0" smtClean="0"/>
          </a:p>
          <a:p>
            <a:pPr marL="550926" indent="-514350">
              <a:buAutoNum type="arabicPeriod"/>
            </a:pPr>
            <a:r>
              <a:rPr lang="en-US" dirty="0" smtClean="0"/>
              <a:t>Ask about television. (when / invent?) When </a:t>
            </a:r>
            <a:endParaRPr lang="ru-RU" dirty="0" smtClean="0"/>
          </a:p>
          <a:p>
            <a:pPr marL="550926" indent="-514350">
              <a:buAutoNum type="arabicPeriod"/>
            </a:pPr>
            <a:r>
              <a:rPr lang="en-US" dirty="0" smtClean="0"/>
              <a:t>Ask about mountains. (how / form?) </a:t>
            </a:r>
            <a:endParaRPr lang="ru-RU" dirty="0" smtClean="0"/>
          </a:p>
          <a:p>
            <a:pPr marL="550926" indent="-514350">
              <a:buAutoNum type="arabicPeriod"/>
            </a:pPr>
            <a:r>
              <a:rPr lang="en-US" dirty="0" smtClean="0"/>
              <a:t>Ask about DNA. (when / discover?) </a:t>
            </a:r>
            <a:endParaRPr lang="ru-RU" dirty="0" smtClean="0"/>
          </a:p>
          <a:p>
            <a:pPr marL="550926" indent="-514350">
              <a:buAutoNum type="arabicPeriod"/>
            </a:pPr>
            <a:r>
              <a:rPr lang="en-US" dirty="0" smtClean="0"/>
              <a:t>Ask </a:t>
            </a:r>
            <a:r>
              <a:rPr lang="en-US" dirty="0" err="1" smtClean="0"/>
              <a:t>aboutsilver</a:t>
            </a:r>
            <a:r>
              <a:rPr lang="en-US" dirty="0" smtClean="0"/>
              <a:t>. (what / use for?)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7) Put the verb into the correct form, present or past, active or passive.</a:t>
            </a:r>
            <a:endParaRPr lang="ru-RU" sz="3600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643050"/>
            <a:ext cx="8785409" cy="471490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8) Instead of using somebody, they, people etc., write a passive sentence.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186766" cy="4757758"/>
          </a:xfrm>
        </p:spPr>
        <p:txBody>
          <a:bodyPr>
            <a:normAutofit fontScale="77500" lnSpcReduction="20000"/>
          </a:bodyPr>
          <a:lstStyle/>
          <a:p>
            <a:pPr marL="550926" indent="-514350">
              <a:buAutoNum type="arabicPeriod"/>
            </a:pPr>
            <a:r>
              <a:rPr lang="en-US" dirty="0" smtClean="0"/>
              <a:t>Somebody cleans the room every day. </a:t>
            </a:r>
            <a:r>
              <a:rPr lang="en-US" b="1" i="1" dirty="0" smtClean="0"/>
              <a:t>The room is cleaned every day. </a:t>
            </a:r>
            <a:endParaRPr lang="ru-RU" b="1" i="1" dirty="0" smtClean="0"/>
          </a:p>
          <a:p>
            <a:pPr marL="550926" indent="-514350">
              <a:buAutoNum type="arabicPeriod"/>
            </a:pPr>
            <a:r>
              <a:rPr lang="en-US" dirty="0" smtClean="0"/>
              <a:t>They cancelled all flights because of fog. All</a:t>
            </a:r>
            <a:r>
              <a:rPr lang="ru-RU" dirty="0" smtClean="0"/>
              <a:t> __________</a:t>
            </a:r>
            <a:r>
              <a:rPr lang="en-US" dirty="0" smtClean="0"/>
              <a:t> . </a:t>
            </a:r>
            <a:endParaRPr lang="ru-RU" dirty="0" smtClean="0"/>
          </a:p>
          <a:p>
            <a:pPr marL="550926" indent="-514350">
              <a:buAutoNum type="arabicPeriod"/>
            </a:pPr>
            <a:r>
              <a:rPr lang="en-US" dirty="0" smtClean="0"/>
              <a:t>Somebody accused me of stealing money.</a:t>
            </a:r>
            <a:r>
              <a:rPr lang="ru-RU" dirty="0" smtClean="0"/>
              <a:t> __________</a:t>
            </a:r>
            <a:r>
              <a:rPr lang="en-US" dirty="0" smtClean="0"/>
              <a:t> money. </a:t>
            </a:r>
            <a:endParaRPr lang="ru-RU" dirty="0" smtClean="0"/>
          </a:p>
          <a:p>
            <a:pPr marL="550926" indent="-514350">
              <a:buAutoNum type="arabicPeriod"/>
            </a:pPr>
            <a:r>
              <a:rPr lang="en-US" dirty="0" smtClean="0"/>
              <a:t>How do you use this word?</a:t>
            </a:r>
            <a:r>
              <a:rPr lang="ru-RU" dirty="0" smtClean="0"/>
              <a:t> </a:t>
            </a:r>
            <a:r>
              <a:rPr lang="en-US" dirty="0" smtClean="0"/>
              <a:t>How</a:t>
            </a:r>
            <a:r>
              <a:rPr lang="ru-RU" dirty="0" smtClean="0"/>
              <a:t> __________</a:t>
            </a:r>
            <a:r>
              <a:rPr lang="en-US" dirty="0" smtClean="0"/>
              <a:t> used? </a:t>
            </a:r>
            <a:endParaRPr lang="ru-RU" dirty="0" smtClean="0"/>
          </a:p>
          <a:p>
            <a:pPr marL="550926" indent="-514350">
              <a:buAutoNum type="arabicPeriod"/>
            </a:pPr>
            <a:r>
              <a:rPr lang="en-US" dirty="0" smtClean="0"/>
              <a:t>The price includes all taxes. All</a:t>
            </a:r>
            <a:r>
              <a:rPr lang="ru-RU" dirty="0" smtClean="0"/>
              <a:t> __________</a:t>
            </a:r>
            <a:r>
              <a:rPr lang="en-US" dirty="0" smtClean="0"/>
              <a:t> in the price. </a:t>
            </a:r>
            <a:endParaRPr lang="ru-RU" dirty="0" smtClean="0"/>
          </a:p>
          <a:p>
            <a:pPr marL="550926" indent="-514350">
              <a:buAutoNum type="arabicPeriod"/>
            </a:pPr>
            <a:r>
              <a:rPr lang="en-US" dirty="0" smtClean="0"/>
              <a:t>People warned us not to go out alone. We</a:t>
            </a:r>
            <a:r>
              <a:rPr lang="ru-RU" dirty="0" smtClean="0"/>
              <a:t> __________</a:t>
            </a:r>
            <a:r>
              <a:rPr lang="en-US" dirty="0" smtClean="0"/>
              <a:t> . </a:t>
            </a:r>
            <a:endParaRPr lang="ru-RU" dirty="0" smtClean="0"/>
          </a:p>
          <a:p>
            <a:pPr marL="550926" indent="-514350">
              <a:buAutoNum type="arabicPeriod"/>
            </a:pPr>
            <a:r>
              <a:rPr lang="en-US" dirty="0" smtClean="0"/>
              <a:t>We don’t use this office any more. This</a:t>
            </a:r>
            <a:r>
              <a:rPr lang="ru-RU" dirty="0" smtClean="0"/>
              <a:t> __________</a:t>
            </a:r>
            <a:r>
              <a:rPr lang="en-US" dirty="0" smtClean="0"/>
              <a:t> . </a:t>
            </a:r>
            <a:endParaRPr lang="ru-RU" dirty="0" smtClean="0"/>
          </a:p>
          <a:p>
            <a:pPr marL="550926" indent="-514350">
              <a:buAutoNum type="arabicPeriod"/>
            </a:pPr>
            <a:r>
              <a:rPr lang="en-US" dirty="0" smtClean="0"/>
              <a:t>They invited five hundred</a:t>
            </a:r>
            <a:r>
              <a:rPr lang="ru-RU" dirty="0" smtClean="0"/>
              <a:t> __________</a:t>
            </a:r>
            <a:r>
              <a:rPr lang="en-US" dirty="0" smtClean="0"/>
              <a:t> people to the Five hundred wedding</a:t>
            </a:r>
            <a:r>
              <a:rPr lang="ru-RU" dirty="0" smtClean="0"/>
              <a:t> __________</a:t>
            </a:r>
            <a:r>
              <a:rPr lang="en-US" dirty="0" smtClean="0"/>
              <a:t> .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hank-You-Messages-For-Attending-Meetin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2" y="428604"/>
            <a:ext cx="9143818" cy="609892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/>
          </a:bodyPr>
          <a:lstStyle/>
          <a:p>
            <a:r>
              <a:rPr lang="ru-RU" b="1" i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5(4 год.)</a:t>
            </a:r>
            <a:endParaRPr lang="ru-RU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Topic «Globalization and Principles of Management. Active and Passive Voice 1.» Grammar revision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en-US" dirty="0" smtClean="0"/>
              <a:t>to learn new vocabulary;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practice grammar structures;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enable </a:t>
            </a:r>
            <a:r>
              <a:rPr lang="en-US" dirty="0" err="1" smtClean="0"/>
              <a:t>st’s</a:t>
            </a:r>
            <a:r>
              <a:rPr lang="en-US" dirty="0" smtClean="0"/>
              <a:t> to talk and write on the topic;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</a:t>
            </a:r>
            <a:r>
              <a:rPr lang="en-US" dirty="0" err="1" smtClean="0"/>
              <a:t>instil</a:t>
            </a:r>
            <a:r>
              <a:rPr lang="en-US" dirty="0" smtClean="0"/>
              <a:t> the idea that learning languages is necessary and essential;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encourage </a:t>
            </a:r>
            <a:r>
              <a:rPr lang="en-US" dirty="0" err="1" smtClean="0"/>
              <a:t>st’s</a:t>
            </a:r>
            <a:r>
              <a:rPr lang="en-US" dirty="0" smtClean="0"/>
              <a:t> to go on learning English at the next level;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lay the foundations for future study in terms to basic structures, lexis, language functions and basic study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62500" lnSpcReduction="20000"/>
          </a:bodyPr>
          <a:lstStyle/>
          <a:p>
            <a:pPr marL="550926" indent="-514350">
              <a:buAutoNum type="arabicPeriod"/>
            </a:pPr>
            <a:r>
              <a:rPr lang="en-US" sz="3600" dirty="0" smtClean="0"/>
              <a:t>Vocabulary activity. </a:t>
            </a:r>
            <a:endParaRPr lang="uk-UA" sz="3600" dirty="0" smtClean="0"/>
          </a:p>
          <a:p>
            <a:pPr marL="550926" indent="-514350">
              <a:buAutoNum type="arabicPeriod"/>
            </a:pPr>
            <a:r>
              <a:rPr lang="en-US" sz="3700" dirty="0" smtClean="0"/>
              <a:t>Discussing of the topic «Globalization and Principles of Management. Active and Passive Voice.» Grammar revision</a:t>
            </a:r>
            <a:endParaRPr lang="ru-RU" sz="3700" dirty="0" smtClean="0"/>
          </a:p>
          <a:p>
            <a:pPr marL="550926" indent="-514350">
              <a:buAutoNum type="arabicPeriod"/>
            </a:pPr>
            <a:r>
              <a:rPr lang="en-US" sz="3600" dirty="0" smtClean="0"/>
              <a:t>Listening, reading, writing, speaking. </a:t>
            </a:r>
            <a:endParaRPr lang="uk-UA" sz="3600" dirty="0" smtClean="0"/>
          </a:p>
          <a:p>
            <a:pPr marL="550926" indent="-514350">
              <a:buAutoNum type="arabicPeriod"/>
            </a:pPr>
            <a:r>
              <a:rPr lang="en-US" sz="3600" dirty="0" smtClean="0"/>
              <a:t>Grammar activity. </a:t>
            </a:r>
            <a:endParaRPr lang="uk-UA" sz="3600" dirty="0" smtClean="0"/>
          </a:p>
          <a:p>
            <a:pPr marL="550926" indent="-514350">
              <a:buAutoNum type="arabicPeriod"/>
            </a:pPr>
            <a:r>
              <a:rPr lang="en-US" sz="3600" dirty="0" smtClean="0"/>
              <a:t>Communicative activities : </a:t>
            </a:r>
            <a:endParaRPr lang="uk-UA" sz="3600" dirty="0" smtClean="0"/>
          </a:p>
          <a:p>
            <a:pPr marL="550926" indent="-514350">
              <a:buNone/>
            </a:pPr>
            <a:r>
              <a:rPr lang="en-US" sz="2900" dirty="0" smtClean="0"/>
              <a:t>Task 1. Give the English equivalents the following words and word combinations.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2. Answer the questions to the text.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3. Fill in the blanks with the necessary words from the active vocabulary.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4. Complete the following sentences.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5. Put in the right order. The underlined word is the beginning of the sentence.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6. Translate the following sentences into English.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Home task: Reading an additional text on the topic</a:t>
            </a:r>
            <a:endParaRPr lang="ru-RU" sz="2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829576" cy="5043510"/>
          </a:xfrm>
        </p:spPr>
        <p:txBody>
          <a:bodyPr>
            <a:normAutofit fontScale="62500" lnSpcReduction="20000"/>
          </a:bodyPr>
          <a:lstStyle/>
          <a:p>
            <a:pPr marL="550926" indent="-514350">
              <a:buAutoNum type="arabicPeriod"/>
            </a:pPr>
            <a:r>
              <a:rPr lang="ru-RU" dirty="0" err="1" smtClean="0"/>
              <a:t>Кравець</a:t>
            </a:r>
            <a:r>
              <a:rPr lang="ru-RU" dirty="0" smtClean="0"/>
              <a:t> Р.А. </a:t>
            </a:r>
            <a:r>
              <a:rPr lang="ru-RU" dirty="0" err="1" smtClean="0"/>
              <a:t>Лінгвокраїнознавчі</a:t>
            </a:r>
            <a:r>
              <a:rPr lang="ru-RU" dirty="0" smtClean="0"/>
              <a:t> </a:t>
            </a:r>
            <a:r>
              <a:rPr lang="ru-RU" dirty="0" err="1" smtClean="0"/>
              <a:t>аспекти</a:t>
            </a:r>
            <a:r>
              <a:rPr lang="ru-RU" dirty="0" smtClean="0"/>
              <a:t> </a:t>
            </a:r>
            <a:r>
              <a:rPr lang="ru-RU" dirty="0" err="1" smtClean="0"/>
              <a:t>викладання</a:t>
            </a:r>
            <a:r>
              <a:rPr lang="ru-RU" dirty="0" smtClean="0"/>
              <a:t> </a:t>
            </a:r>
            <a:r>
              <a:rPr lang="ru-RU" dirty="0" err="1" smtClean="0"/>
              <a:t>граматики</a:t>
            </a:r>
            <a:r>
              <a:rPr lang="ru-RU" dirty="0" smtClean="0"/>
              <a:t> </a:t>
            </a:r>
            <a:r>
              <a:rPr lang="ru-RU" dirty="0" err="1" smtClean="0"/>
              <a:t>англійської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 в аграрному ВНЗ: </a:t>
            </a:r>
            <a:r>
              <a:rPr lang="ru-RU" dirty="0" err="1" smtClean="0"/>
              <a:t>методичні</a:t>
            </a:r>
            <a:r>
              <a:rPr lang="ru-RU" dirty="0" smtClean="0"/>
              <a:t> </a:t>
            </a:r>
            <a:r>
              <a:rPr lang="ru-RU" dirty="0" err="1" smtClean="0"/>
              <a:t>рекомендації</a:t>
            </a:r>
            <a:r>
              <a:rPr lang="ru-RU" dirty="0" smtClean="0"/>
              <a:t> / Р.А. </a:t>
            </a:r>
            <a:r>
              <a:rPr lang="ru-RU" dirty="0" err="1" smtClean="0"/>
              <a:t>Кравець</a:t>
            </a:r>
            <a:r>
              <a:rPr lang="ru-RU" dirty="0" smtClean="0"/>
              <a:t>. – </a:t>
            </a:r>
            <a:r>
              <a:rPr lang="ru-RU" dirty="0" err="1" smtClean="0"/>
              <a:t>Вінниця</a:t>
            </a:r>
            <a:r>
              <a:rPr lang="ru-RU" dirty="0" smtClean="0"/>
              <a:t> : ВНАУ, 2017. – 62 с. </a:t>
            </a:r>
          </a:p>
          <a:p>
            <a:pPr marL="550926" indent="-514350">
              <a:buAutoNum type="arabicPeriod"/>
            </a:pPr>
            <a:r>
              <a:rPr lang="ru-RU" dirty="0" err="1" smtClean="0"/>
              <a:t>Ковальова</a:t>
            </a:r>
            <a:r>
              <a:rPr lang="ru-RU" dirty="0" smtClean="0"/>
              <a:t> К. В. Волошина О.В </a:t>
            </a:r>
            <a:r>
              <a:rPr lang="ru-RU" dirty="0" err="1" smtClean="0"/>
              <a:t>Англійська</a:t>
            </a:r>
            <a:r>
              <a:rPr lang="ru-RU" dirty="0" smtClean="0"/>
              <a:t> </a:t>
            </a:r>
            <a:r>
              <a:rPr lang="ru-RU" dirty="0" err="1" smtClean="0"/>
              <a:t>мова</a:t>
            </a:r>
            <a:r>
              <a:rPr lang="ru-RU" dirty="0" smtClean="0"/>
              <a:t>: </a:t>
            </a:r>
            <a:r>
              <a:rPr lang="ru-RU" dirty="0" err="1" smtClean="0"/>
              <a:t>Методичні</a:t>
            </a:r>
            <a:r>
              <a:rPr lang="ru-RU" dirty="0" smtClean="0"/>
              <a:t> </a:t>
            </a:r>
            <a:r>
              <a:rPr lang="ru-RU" dirty="0" err="1" smtClean="0"/>
              <a:t>вказівки</a:t>
            </a:r>
            <a:r>
              <a:rPr lang="ru-RU" dirty="0" smtClean="0"/>
              <a:t> для </a:t>
            </a:r>
            <a:r>
              <a:rPr lang="ru-RU" dirty="0" err="1" smtClean="0"/>
              <a:t>практичних</a:t>
            </a:r>
            <a:r>
              <a:rPr lang="ru-RU" dirty="0" smtClean="0"/>
              <a:t> занять та </a:t>
            </a:r>
            <a:r>
              <a:rPr lang="ru-RU" dirty="0" err="1" smtClean="0"/>
              <a:t>самостійної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</a:t>
            </a:r>
            <a:r>
              <a:rPr lang="ru-RU" dirty="0" err="1" smtClean="0"/>
              <a:t>студентів</a:t>
            </a:r>
            <a:r>
              <a:rPr lang="ru-RU" dirty="0" smtClean="0"/>
              <a:t> </a:t>
            </a:r>
            <a:r>
              <a:rPr lang="ru-RU" dirty="0" err="1" smtClean="0"/>
              <a:t>денної</a:t>
            </a:r>
            <a:r>
              <a:rPr lang="ru-RU" dirty="0" smtClean="0"/>
              <a:t> </a:t>
            </a:r>
            <a:r>
              <a:rPr lang="ru-RU" dirty="0" err="1" smtClean="0"/>
              <a:t>та</a:t>
            </a:r>
            <a:r>
              <a:rPr lang="ru-RU" dirty="0" smtClean="0"/>
              <a:t> </a:t>
            </a:r>
            <a:r>
              <a:rPr lang="ru-RU" dirty="0" err="1" smtClean="0"/>
              <a:t>заочної</a:t>
            </a:r>
            <a:r>
              <a:rPr lang="ru-RU" dirty="0" smtClean="0"/>
              <a:t> форм </a:t>
            </a:r>
            <a:r>
              <a:rPr lang="ru-RU" dirty="0" err="1" smtClean="0"/>
              <a:t>навчання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іноземної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 </a:t>
            </a:r>
            <a:r>
              <a:rPr lang="ru-RU" dirty="0" err="1" smtClean="0"/>
              <a:t>спеціальності</a:t>
            </a:r>
            <a:r>
              <a:rPr lang="ru-RU" dirty="0" smtClean="0"/>
              <a:t> 075 «Маркетинг», 073 «Менеджмент», </a:t>
            </a:r>
            <a:r>
              <a:rPr lang="ru-RU" dirty="0" err="1" smtClean="0"/>
              <a:t>галузі</a:t>
            </a:r>
            <a:r>
              <a:rPr lang="ru-RU" dirty="0" smtClean="0"/>
              <a:t> </a:t>
            </a:r>
            <a:r>
              <a:rPr lang="ru-RU" dirty="0" err="1" smtClean="0"/>
              <a:t>знань</a:t>
            </a:r>
            <a:r>
              <a:rPr lang="ru-RU" dirty="0" smtClean="0"/>
              <a:t> 07 «</a:t>
            </a:r>
            <a:r>
              <a:rPr lang="ru-RU" dirty="0" err="1" smtClean="0"/>
              <a:t>Управління</a:t>
            </a:r>
            <a:r>
              <a:rPr lang="ru-RU" dirty="0" smtClean="0"/>
              <a:t> та </a:t>
            </a:r>
            <a:r>
              <a:rPr lang="ru-RU" dirty="0" err="1" smtClean="0"/>
              <a:t>адміністрування</a:t>
            </a:r>
            <a:r>
              <a:rPr lang="ru-RU" dirty="0" smtClean="0"/>
              <a:t>» – </a:t>
            </a:r>
            <a:r>
              <a:rPr lang="ru-RU" dirty="0" err="1" smtClean="0"/>
              <a:t>Вінниця</a:t>
            </a:r>
            <a:r>
              <a:rPr lang="ru-RU" dirty="0" smtClean="0"/>
              <a:t>, 2020. – 100 с.</a:t>
            </a:r>
          </a:p>
          <a:p>
            <a:pPr marL="550926" indent="-514350">
              <a:buAutoNum type="arabicPeriod"/>
            </a:pPr>
            <a:r>
              <a:rPr lang="en-US" dirty="0" smtClean="0"/>
              <a:t>Modern English-Ukrainian Dictionary: Over 160,000 Words and Expressions / </a:t>
            </a:r>
            <a:r>
              <a:rPr lang="en-US" dirty="0" err="1" smtClean="0"/>
              <a:t>Mykola</a:t>
            </a:r>
            <a:r>
              <a:rPr lang="en-US" dirty="0" smtClean="0"/>
              <a:t> </a:t>
            </a:r>
            <a:r>
              <a:rPr lang="en-US" dirty="0" err="1" smtClean="0"/>
              <a:t>Ivanovych</a:t>
            </a:r>
            <a:r>
              <a:rPr lang="en-US" dirty="0" smtClean="0"/>
              <a:t> </a:t>
            </a:r>
            <a:r>
              <a:rPr lang="en-US" dirty="0" err="1" smtClean="0"/>
              <a:t>Balla</a:t>
            </a:r>
            <a:r>
              <a:rPr lang="en-US" dirty="0" smtClean="0"/>
              <a:t>. – Kyiv: </a:t>
            </a:r>
            <a:r>
              <a:rPr lang="en-US" dirty="0" err="1" smtClean="0"/>
              <a:t>Chumatskiy</a:t>
            </a:r>
            <a:r>
              <a:rPr lang="en-US" dirty="0" smtClean="0"/>
              <a:t> </a:t>
            </a:r>
            <a:r>
              <a:rPr lang="en-US" dirty="0" err="1" smtClean="0"/>
              <a:t>Shliakh</a:t>
            </a:r>
            <a:r>
              <a:rPr lang="en-US" dirty="0" smtClean="0"/>
              <a:t> pub., 2007. – 668 p. </a:t>
            </a:r>
            <a:endParaRPr lang="uk-UA" dirty="0" smtClean="0"/>
          </a:p>
          <a:p>
            <a:pPr marL="550926" indent="-514350">
              <a:buAutoNum type="arabicPeriod"/>
            </a:pPr>
            <a:r>
              <a:rPr lang="en-US" dirty="0" smtClean="0"/>
              <a:t>The Oxford Dictionary of Business World. (2020) //</a:t>
            </a:r>
            <a:r>
              <a:rPr lang="en-US" dirty="0" err="1" smtClean="0"/>
              <a:t>Gen.Editors</a:t>
            </a:r>
            <a:r>
              <a:rPr lang="en-US" dirty="0" smtClean="0"/>
              <a:t> Dr Alan Isaacs, Ms Elizabeth Martin. Oxford: Oxford University Press </a:t>
            </a:r>
            <a:endParaRPr lang="uk-UA" dirty="0" smtClean="0"/>
          </a:p>
          <a:p>
            <a:pPr marL="550926" indent="-514350">
              <a:buAutoNum type="arabicPeriod"/>
            </a:pPr>
            <a:r>
              <a:rPr lang="ru-RU" dirty="0" smtClean="0"/>
              <a:t>Верба Л.Г., Верба Г.В. </a:t>
            </a:r>
            <a:r>
              <a:rPr lang="ru-RU" dirty="0" err="1" smtClean="0"/>
              <a:t>Граматика</a:t>
            </a:r>
            <a:r>
              <a:rPr lang="ru-RU" dirty="0" smtClean="0"/>
              <a:t> </a:t>
            </a:r>
            <a:r>
              <a:rPr lang="ru-RU" dirty="0" err="1" smtClean="0"/>
              <a:t>сучасної</a:t>
            </a:r>
            <a:r>
              <a:rPr lang="ru-RU" dirty="0" smtClean="0"/>
              <a:t> </a:t>
            </a:r>
            <a:r>
              <a:rPr lang="ru-RU" dirty="0" err="1" smtClean="0"/>
              <a:t>англійської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. </a:t>
            </a:r>
            <a:r>
              <a:rPr lang="ru-RU" dirty="0" err="1" smtClean="0"/>
              <a:t>Довідник</a:t>
            </a:r>
            <a:r>
              <a:rPr lang="ru-RU" dirty="0" smtClean="0"/>
              <a:t>: </a:t>
            </a:r>
            <a:r>
              <a:rPr lang="ru-RU" dirty="0" err="1" smtClean="0"/>
              <a:t>Мова</a:t>
            </a:r>
            <a:r>
              <a:rPr lang="ru-RU" dirty="0" smtClean="0"/>
              <a:t> англ., </a:t>
            </a:r>
            <a:r>
              <a:rPr lang="ru-RU" dirty="0" err="1" smtClean="0"/>
              <a:t>укр</a:t>
            </a:r>
            <a:r>
              <a:rPr lang="ru-RU" dirty="0" smtClean="0"/>
              <a:t>. </a:t>
            </a:r>
            <a:r>
              <a:rPr lang="ru-RU" dirty="0" err="1" smtClean="0"/>
              <a:t>Київ</a:t>
            </a:r>
            <a:r>
              <a:rPr lang="ru-RU" dirty="0" smtClean="0"/>
              <a:t>: ТОВ «ВП Логос-М», 2020. </a:t>
            </a:r>
          </a:p>
          <a:p>
            <a:pPr marL="550926" indent="-514350">
              <a:buAutoNum type="arabicPeriod"/>
            </a:pPr>
            <a:r>
              <a:rPr lang="ru-RU" dirty="0" err="1" smtClean="0"/>
              <a:t>Голіцинський</a:t>
            </a:r>
            <a:r>
              <a:rPr lang="ru-RU" dirty="0" smtClean="0"/>
              <a:t> Ю. </a:t>
            </a:r>
            <a:r>
              <a:rPr lang="ru-RU" dirty="0" err="1" smtClean="0"/>
              <a:t>Граматика</a:t>
            </a:r>
            <a:r>
              <a:rPr lang="ru-RU" dirty="0" smtClean="0"/>
              <a:t>. </a:t>
            </a:r>
            <a:r>
              <a:rPr lang="ru-RU" dirty="0" err="1" smtClean="0"/>
              <a:t>Збірник</a:t>
            </a:r>
            <a:r>
              <a:rPr lang="ru-RU" dirty="0" smtClean="0"/>
              <a:t> </a:t>
            </a:r>
            <a:r>
              <a:rPr lang="ru-RU" dirty="0" err="1" smtClean="0"/>
              <a:t>вправ</a:t>
            </a:r>
            <a:r>
              <a:rPr lang="ru-RU" dirty="0" smtClean="0"/>
              <a:t>. </a:t>
            </a:r>
            <a:r>
              <a:rPr lang="ru-RU" dirty="0" err="1" smtClean="0"/>
              <a:t>Київ</a:t>
            </a:r>
            <a:r>
              <a:rPr lang="ru-RU" dirty="0" smtClean="0"/>
              <a:t>: </a:t>
            </a:r>
            <a:r>
              <a:rPr lang="ru-RU" dirty="0" err="1" smtClean="0"/>
              <a:t>Інкос</a:t>
            </a:r>
            <a:r>
              <a:rPr lang="ru-RU" dirty="0" smtClean="0"/>
              <a:t>, 2020.</a:t>
            </a:r>
          </a:p>
          <a:p>
            <a:pPr marL="550926" indent="-514350">
              <a:buAutoNum type="arabicPeriod"/>
            </a:pPr>
            <a:r>
              <a:rPr lang="en-US" dirty="0" smtClean="0"/>
              <a:t>Murphy R. English Grammar in Use /Murphy R. – Cambridge University Press, 2021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Хід</a:t>
            </a:r>
            <a:r>
              <a:rPr lang="ru-RU" dirty="0" smtClean="0"/>
              <a:t> </a:t>
            </a:r>
            <a:r>
              <a:rPr lang="ru-RU" dirty="0" err="1" smtClean="0"/>
              <a:t>заняття</a:t>
            </a:r>
            <a:r>
              <a:rPr lang="ru-RU" dirty="0" smtClean="0"/>
              <a:t> (</a:t>
            </a:r>
            <a:r>
              <a:rPr lang="en-US" dirty="0" smtClean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7467600" cy="4525963"/>
          </a:xfrm>
        </p:spPr>
        <p:txBody>
          <a:bodyPr/>
          <a:lstStyle/>
          <a:p>
            <a:pPr marL="550926" indent="-514350">
              <a:buAutoNum type="arabicParenR"/>
            </a:pPr>
            <a:r>
              <a:rPr lang="en-US" dirty="0" smtClean="0"/>
              <a:t>Read the text and translate into Ukrainian in the written form. </a:t>
            </a:r>
            <a:endParaRPr lang="uk-UA" dirty="0" smtClean="0"/>
          </a:p>
          <a:p>
            <a:pPr marL="550926" indent="-514350">
              <a:buAutoNum type="arabicParenR"/>
            </a:pPr>
            <a:r>
              <a:rPr lang="en-US" dirty="0" smtClean="0"/>
              <a:t>Learn the new words and word combinations.</a:t>
            </a:r>
            <a:endParaRPr lang="uk-UA" dirty="0" smtClean="0"/>
          </a:p>
          <a:p>
            <a:pPr marL="550926" indent="-514350">
              <a:buAutoNum type="arabicParenR"/>
            </a:pPr>
            <a:r>
              <a:rPr lang="en-US" dirty="0" smtClean="0"/>
              <a:t>Make summery of the text in English. </a:t>
            </a:r>
            <a:endParaRPr lang="uk-UA" dirty="0" smtClean="0"/>
          </a:p>
          <a:p>
            <a:pPr marL="550926" indent="-514350">
              <a:buAutoNum type="arabicParenR"/>
            </a:pPr>
            <a:r>
              <a:rPr lang="en-US" dirty="0" smtClean="0"/>
              <a:t>Make some questions on the text.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500034" y="428604"/>
            <a:ext cx="8215370" cy="6429396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Сommunicating</a:t>
            </a:r>
            <a:r>
              <a:rPr lang="en-US" dirty="0" smtClean="0"/>
              <a:t> and working with people from different countries can be a challenge not just because of language issues but also because of different cultural norms . For example , in the United States , we tend to be direct in our communication . If you ask a U.S. manager a question , you’ll tend to get a direct answer . In other cultures , particularly in southern Europe and Japan , the answer to a question begins with background and context—not the bottom line— so that the listener will understand how the person arrived at the conclusion . Life often brings unpredictable events , and with them anxiety. Uncertainty avoidance13 reflects the extent to which members of a society attempt to cope with anxiety by minimizing uncertainty . Should you establish rules , procedures , and social norms to help your employees deal with uncertainty ? In countries where uncertainty avoidance is high , like Brazil and Switzerland , the answer is yes . People in such societies want strict rules , laws , and policies to eliminate or control the unexpected . Employees in these countries tend to seek order , consistency , and structure . Countries with low uncertainty avoidance , in contrast , are less rule oriented . They tolerate a variety of opinions and are open to change and taking risks 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58204" cy="562612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How assertive , confrontational , or aggressive should you be in relationships with others? In highly assertive countries like the United States and Austria, competition between individuals and groups is encouraged . Managers may set up incentives that reward the best idea , even it it’s contrary to established practices . People in less assertive countries , like Sweden and New Zealand , prefer harmony in relationships and emphasize loyalty and solidarity . Power distance14 reflects the extent to which the less powerful members of institutions and organizations expect and accept that power is distributed unequally .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35798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Should you distribute decision-making power equally among the group In </a:t>
            </a:r>
            <a:r>
              <a:rPr lang="en-US" dirty="0" err="1" smtClean="0"/>
              <a:t>highpower</a:t>
            </a:r>
            <a:r>
              <a:rPr lang="en-US" dirty="0" smtClean="0"/>
              <a:t>-distance countries like Thailand , Brazil , and France , the answer is no . People in these societies expect unequal power distribution and greater stratification , whether that stratification is economic , social , or political . People in positions of authority in these countries expect ( and receive ) obedience . Decision making is hierarchical with limited participation and communication . Australia , in contrast , has a power distance rating that is much lower than the world average . The Australian view reinforces cooperative interaction across power levels and stresses equality and opportunity for everyone .Institutional collectivism15 refers to the extent to which people act predominantly as a member of a lifelong group or organization . Should you reward groups rather than individuals ? In countries with high institutional collectivism such as Sweden , the answer is yes . Countries with low institutional collectivism , such as in the United States , emphasize individual achievement and rewards. Should you reward people for being fair , altruistic , generous , and kind to others ? In countries such as Malaysia , this practice is more prevalent and encouraged than in </a:t>
            </a:r>
            <a:r>
              <a:rPr lang="en-US" dirty="0" err="1" smtClean="0"/>
              <a:t>lowhumane</a:t>
            </a:r>
            <a:r>
              <a:rPr lang="en-US" dirty="0" smtClean="0"/>
              <a:t>- orientation countries such as Germany .</a:t>
            </a:r>
            <a:endParaRPr lang="ru-RU" dirty="0" smtClean="0"/>
          </a:p>
          <a:p>
            <a:r>
              <a:rPr lang="en-US" dirty="0" smtClean="0"/>
              <a:t> Future orientation16 is defined as one’s expectations and the degree to which one is thoughtful about the future . It is a multifaceted concept that includes planning , realism , and a sense of control . Companies in countries with high future orientation , such as China and Singapore , will have a longer-term planning horizon , and they will be more systematic about planning . Corporations in countries that are the least future-oriented, such as Argentina and Russia, will be more opportunistic and less systematic. At the same time, they’ll be less risk averse.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36</TotalTime>
  <Words>1338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Техническая</vt:lpstr>
      <vt:lpstr>Конспекти практичних занять з дисципліни«Іноземна мова» з галузі знань 12 «Інформаційні технології» спеціальності : 122 «Комп’ютерні науки».</vt:lpstr>
      <vt:lpstr>Практичне заняття 5(4 год.)</vt:lpstr>
      <vt:lpstr>Objectives:</vt:lpstr>
      <vt:lpstr>Plan:</vt:lpstr>
      <vt:lpstr>References:</vt:lpstr>
      <vt:lpstr>Хід заняття (Procedure)</vt:lpstr>
      <vt:lpstr>Слайд 7</vt:lpstr>
      <vt:lpstr>Слайд 8</vt:lpstr>
      <vt:lpstr>Слайд 9</vt:lpstr>
      <vt:lpstr>5) Complete the sentences. Use these verbs in the correct form, present or past: </vt:lpstr>
      <vt:lpstr>6) Write questions using the passive. Some are present and some are past.</vt:lpstr>
      <vt:lpstr>7) Put the verb into the correct form, present or past, active or passive.</vt:lpstr>
      <vt:lpstr>8) Instead of using somebody, they, people etc., write a passive sentence.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user</cp:lastModifiedBy>
  <cp:revision>7</cp:revision>
  <dcterms:created xsi:type="dcterms:W3CDTF">2023-02-25T18:05:02Z</dcterms:created>
  <dcterms:modified xsi:type="dcterms:W3CDTF">2023-02-27T11:36:03Z</dcterms:modified>
</cp:coreProperties>
</file>