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Make sentences from the words in brackets. Sometimes the verb is active, sometimes passive. </a:t>
            </a:r>
            <a:endParaRPr lang="ru-RU" sz="2800" dirty="0"/>
          </a:p>
        </p:txBody>
      </p:sp>
      <p:sp>
        <p:nvSpPr>
          <p:cNvPr id="3" name="Содержимое 2"/>
          <p:cNvSpPr>
            <a:spLocks noGrp="1"/>
          </p:cNvSpPr>
          <p:nvPr>
            <p:ph idx="1"/>
          </p:nvPr>
        </p:nvSpPr>
        <p:spPr>
          <a:xfrm>
            <a:off x="457200" y="1600200"/>
            <a:ext cx="8258204" cy="5114948"/>
          </a:xfrm>
        </p:spPr>
        <p:txBody>
          <a:bodyPr>
            <a:normAutofit fontScale="62500" lnSpcReduction="20000"/>
          </a:bodyPr>
          <a:lstStyle/>
          <a:p>
            <a:pPr marL="550926" indent="-514350">
              <a:buAutoNum type="arabicPeriod"/>
            </a:pPr>
            <a:r>
              <a:rPr lang="en-US" dirty="0" smtClean="0"/>
              <a:t>There’s somebody behind us. (We / follow) </a:t>
            </a:r>
            <a:r>
              <a:rPr lang="en-US" i="1" u="sng" dirty="0" smtClean="0"/>
              <a:t>We’re being followed. </a:t>
            </a:r>
            <a:endParaRPr lang="ru-RU" i="1" u="sng" dirty="0" smtClean="0"/>
          </a:p>
          <a:p>
            <a:pPr marL="550926" indent="-514350">
              <a:buAutoNum type="arabicPeriod"/>
            </a:pPr>
            <a:r>
              <a:rPr lang="en-US" dirty="0" smtClean="0"/>
              <a:t>This door is a different </a:t>
            </a:r>
            <a:r>
              <a:rPr lang="en-US" dirty="0" err="1" smtClean="0"/>
              <a:t>colour</a:t>
            </a:r>
            <a:r>
              <a:rPr lang="en-US" dirty="0" smtClean="0"/>
              <a:t>, isn’t it? (you / paint?) </a:t>
            </a:r>
            <a:r>
              <a:rPr lang="en-US" i="1" u="sng" dirty="0" smtClean="0"/>
              <a:t>Have you painted it? </a:t>
            </a:r>
            <a:endParaRPr lang="ru-RU" i="1" u="sng" dirty="0" smtClean="0"/>
          </a:p>
          <a:p>
            <a:pPr marL="550926" indent="-514350">
              <a:buAutoNum type="arabicPeriod"/>
            </a:pPr>
            <a:r>
              <a:rPr lang="en-US" dirty="0" smtClean="0"/>
              <a:t>My bike has disappeared. (It /steal!) It </a:t>
            </a:r>
            <a:r>
              <a:rPr lang="ru-RU" dirty="0" smtClean="0"/>
              <a:t>___________</a:t>
            </a:r>
          </a:p>
          <a:p>
            <a:pPr marL="550926" indent="-514350">
              <a:buAutoNum type="arabicPeriod"/>
            </a:pPr>
            <a:r>
              <a:rPr lang="en-US" dirty="0" smtClean="0"/>
              <a:t>My umbrella has disappeared. (Somebody / take) Somebody</a:t>
            </a:r>
            <a:r>
              <a:rPr lang="ru-RU" dirty="0" smtClean="0"/>
              <a:t> ___________</a:t>
            </a:r>
            <a:r>
              <a:rPr lang="en-US" dirty="0" smtClean="0"/>
              <a:t> </a:t>
            </a:r>
            <a:endParaRPr lang="ru-RU" dirty="0" smtClean="0"/>
          </a:p>
          <a:p>
            <a:pPr marL="550926" indent="-514350">
              <a:buAutoNum type="arabicPeriod"/>
            </a:pPr>
            <a:r>
              <a:rPr lang="en-US" dirty="0" smtClean="0"/>
              <a:t>A </a:t>
            </a:r>
            <a:r>
              <a:rPr lang="en-US" dirty="0" err="1" smtClean="0"/>
              <a:t>neighbour</a:t>
            </a:r>
            <a:r>
              <a:rPr lang="en-US" dirty="0" smtClean="0"/>
              <a:t> of mine disappeared six months ago. (He / not /see /since then) He </a:t>
            </a:r>
            <a:r>
              <a:rPr lang="ru-RU" dirty="0" smtClean="0"/>
              <a:t>___________</a:t>
            </a:r>
          </a:p>
          <a:p>
            <a:pPr marL="550926" indent="-514350">
              <a:buAutoNum type="arabicPeriod"/>
            </a:pPr>
            <a:r>
              <a:rPr lang="en-US" dirty="0" smtClean="0"/>
              <a:t>I wonder how Jessica is these days. (I / not / see / for ages) I </a:t>
            </a:r>
            <a:r>
              <a:rPr lang="ru-RU" dirty="0" smtClean="0"/>
              <a:t>___________</a:t>
            </a:r>
          </a:p>
          <a:p>
            <a:pPr marL="550926" indent="-514350">
              <a:buAutoNum type="arabicPeriod"/>
            </a:pPr>
            <a:r>
              <a:rPr lang="en-US" dirty="0" smtClean="0"/>
              <a:t>A friend of mine was stung by a bee recently. (you / ever /sting / bee?)</a:t>
            </a:r>
            <a:r>
              <a:rPr lang="ru-RU" dirty="0" smtClean="0"/>
              <a:t> ___________</a:t>
            </a:r>
            <a:r>
              <a:rPr lang="en-US" dirty="0" smtClean="0"/>
              <a:t> you </a:t>
            </a:r>
            <a:r>
              <a:rPr lang="ru-RU" dirty="0" smtClean="0"/>
              <a:t>___________</a:t>
            </a:r>
          </a:p>
          <a:p>
            <a:pPr marL="550926" indent="-514350">
              <a:buAutoNum type="arabicPeriod"/>
            </a:pPr>
            <a:r>
              <a:rPr lang="en-US" dirty="0" err="1" smtClean="0"/>
              <a:t>Thebridgewas</a:t>
            </a:r>
            <a:r>
              <a:rPr lang="en-US" dirty="0" smtClean="0"/>
              <a:t> </a:t>
            </a:r>
            <a:r>
              <a:rPr lang="en-US" dirty="0" err="1" smtClean="0"/>
              <a:t>damagedrecently</a:t>
            </a:r>
            <a:r>
              <a:rPr lang="en-US" dirty="0" smtClean="0"/>
              <a:t>. (It/repair/ </a:t>
            </a:r>
            <a:r>
              <a:rPr lang="en-US" dirty="0" err="1" smtClean="0"/>
              <a:t>atthemoment</a:t>
            </a:r>
            <a:r>
              <a:rPr lang="en-US" dirty="0" smtClean="0"/>
              <a:t>) It </a:t>
            </a:r>
            <a:r>
              <a:rPr lang="ru-RU" dirty="0" smtClean="0"/>
              <a:t>___________</a:t>
            </a:r>
          </a:p>
          <a:p>
            <a:pPr marL="550926" indent="-514350">
              <a:buAutoNum type="arabicPeriod"/>
            </a:pPr>
            <a:r>
              <a:rPr lang="en-US" dirty="0" smtClean="0"/>
              <a:t>Tom’s car </a:t>
            </a:r>
            <a:r>
              <a:rPr lang="en-US" dirty="0" err="1" smtClean="0"/>
              <a:t>wasstolen</a:t>
            </a:r>
            <a:r>
              <a:rPr lang="en-US" dirty="0" smtClean="0"/>
              <a:t> recently. (It / not / find / yet) </a:t>
            </a:r>
            <a:r>
              <a:rPr lang="ru-RU" dirty="0" smtClean="0"/>
              <a:t>___________</a:t>
            </a:r>
          </a:p>
          <a:p>
            <a:pPr marL="550926" indent="-514350">
              <a:buAutoNum type="arabicPeriod"/>
            </a:pPr>
            <a:r>
              <a:rPr lang="en-US" dirty="0" smtClean="0"/>
              <a:t>I went into the room and saw that the table and chairs were not in the same place. (The furniture / move) The </a:t>
            </a:r>
            <a:r>
              <a:rPr lang="ru-RU" dirty="0" smtClean="0"/>
              <a:t>___________</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7) Instead of using ‘somebody’, ‘they’ etc., write a passive sentence.</a:t>
            </a:r>
            <a:endParaRPr lang="ru-RU" sz="3600" dirty="0"/>
          </a:p>
        </p:txBody>
      </p:sp>
      <p:sp>
        <p:nvSpPr>
          <p:cNvPr id="3" name="Содержимое 2"/>
          <p:cNvSpPr>
            <a:spLocks noGrp="1"/>
          </p:cNvSpPr>
          <p:nvPr>
            <p:ph idx="1"/>
          </p:nvPr>
        </p:nvSpPr>
        <p:spPr>
          <a:xfrm>
            <a:off x="457200" y="1600200"/>
            <a:ext cx="8472518" cy="5043510"/>
          </a:xfrm>
        </p:spPr>
        <p:txBody>
          <a:bodyPr>
            <a:normAutofit fontScale="55000" lnSpcReduction="20000"/>
          </a:bodyPr>
          <a:lstStyle/>
          <a:p>
            <a:pPr marL="550926" indent="-514350">
              <a:buAutoNum type="arabicPeriod"/>
            </a:pPr>
            <a:r>
              <a:rPr lang="en-US" dirty="0" smtClean="0"/>
              <a:t>Somebody has cleaned the room. The room has been cleaned . </a:t>
            </a:r>
            <a:endParaRPr lang="ru-RU" dirty="0" smtClean="0"/>
          </a:p>
          <a:p>
            <a:pPr marL="550926" indent="-514350">
              <a:buAutoNum type="arabicPeriod"/>
            </a:pPr>
            <a:r>
              <a:rPr lang="en-US" dirty="0" smtClean="0"/>
              <a:t>They are building a new road around the city. A………………………………………………………………………………………..around the city. </a:t>
            </a:r>
            <a:endParaRPr lang="ru-RU" dirty="0" smtClean="0"/>
          </a:p>
          <a:p>
            <a:pPr marL="550926" indent="-514350">
              <a:buAutoNum type="arabicPeriod"/>
            </a:pPr>
            <a:r>
              <a:rPr lang="en-US" dirty="0" smtClean="0"/>
              <a:t>They have built two new hotels near the airport. Two…………………………………………………………………………………….near the airport. </a:t>
            </a:r>
            <a:endParaRPr lang="ru-RU" dirty="0" smtClean="0"/>
          </a:p>
          <a:p>
            <a:pPr marL="550926" indent="-514350">
              <a:buAutoNum type="arabicPeriod"/>
            </a:pPr>
            <a:r>
              <a:rPr lang="en-US" dirty="0" smtClean="0"/>
              <a:t>When I last visited, they were building some new houses here. When I last </a:t>
            </a:r>
            <a:r>
              <a:rPr lang="en-US" dirty="0" err="1" smtClean="0"/>
              <a:t>visited,some</a:t>
            </a:r>
            <a:r>
              <a:rPr lang="en-US" dirty="0" smtClean="0"/>
              <a:t>……………………………………………………………………………………. </a:t>
            </a:r>
            <a:endParaRPr lang="ru-RU" dirty="0" smtClean="0"/>
          </a:p>
          <a:p>
            <a:pPr marL="550926" indent="-514350">
              <a:buAutoNum type="arabicPeriod"/>
            </a:pPr>
            <a:r>
              <a:rPr lang="en-US" dirty="0" smtClean="0"/>
              <a:t>The meeting is now on 15 April. They have changed the date. The date of…………………………………………………………………………………………………... </a:t>
            </a:r>
            <a:endParaRPr lang="ru-RU" dirty="0" smtClean="0"/>
          </a:p>
          <a:p>
            <a:pPr marL="550926" indent="-514350">
              <a:buAutoNum type="arabicPeriod"/>
            </a:pPr>
            <a:r>
              <a:rPr lang="en-US" dirty="0" smtClean="0"/>
              <a:t>I didn’t know that somebody was recording our conversation. I didn’t know that our……………………………………………………………………………………….. </a:t>
            </a:r>
            <a:endParaRPr lang="ru-RU" dirty="0" smtClean="0"/>
          </a:p>
          <a:p>
            <a:pPr marL="550926" indent="-514350">
              <a:buAutoNum type="arabicPeriod"/>
            </a:pPr>
            <a:r>
              <a:rPr lang="en-US" dirty="0" smtClean="0"/>
              <a:t>Is anyone doing anything about the problem? ......................</a:t>
            </a:r>
            <a:r>
              <a:rPr lang="en-US" dirty="0" err="1" smtClean="0"/>
              <a:t>anythingthe</a:t>
            </a:r>
            <a:r>
              <a:rPr lang="en-US" dirty="0" smtClean="0"/>
              <a:t>………………………………………… ……………………………...problem? </a:t>
            </a:r>
            <a:endParaRPr lang="ru-RU" dirty="0" smtClean="0"/>
          </a:p>
          <a:p>
            <a:pPr marL="550926" indent="-514350">
              <a:buAutoNum type="arabicPeriod"/>
            </a:pPr>
            <a:r>
              <a:rPr lang="en-US" dirty="0" smtClean="0"/>
              <a:t>The windows were very dirty. Nobody had cleaned them for ages. The windows were very dirty. They………………………………………………………………………...</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182" y="428604"/>
            <a:ext cx="9143818" cy="6098927"/>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6(2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«Managerial Roles and Skills. Passive 2 (be done / been done / being done)»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«Managerial Roles and Skills. Passive 2 (be done / been done / being done)»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8329642" cy="6215106"/>
          </a:xfrm>
        </p:spPr>
        <p:txBody>
          <a:bodyPr>
            <a:normAutofit fontScale="62500" lnSpcReduction="20000"/>
          </a:bodyPr>
          <a:lstStyle/>
          <a:p>
            <a:r>
              <a:rPr lang="en-US" dirty="0" smtClean="0"/>
              <a:t>In the midst of all this change, it is important to note that the roles managers need to play and the skills they need to utilize have changed little since the early 1970s, when Henry </a:t>
            </a:r>
            <a:r>
              <a:rPr lang="en-US" dirty="0" err="1" smtClean="0"/>
              <a:t>Mintzberg</a:t>
            </a:r>
            <a:r>
              <a:rPr lang="en-US" dirty="0" smtClean="0"/>
              <a:t> detailed 10 specific roles that effective managers undertake. A role is a set of specific tasks that a person is expected to perform because of the position he or she holds in an organization.</a:t>
            </a:r>
            <a:endParaRPr lang="ru-RU" dirty="0" smtClean="0"/>
          </a:p>
          <a:p>
            <a:r>
              <a:rPr lang="en-US" dirty="0" smtClean="0"/>
              <a:t>Managerial Roles Identified by </a:t>
            </a:r>
            <a:r>
              <a:rPr lang="en-US" dirty="0" err="1" smtClean="0"/>
              <a:t>Mintzberg</a:t>
            </a:r>
            <a:r>
              <a:rPr lang="en-US" dirty="0" smtClean="0"/>
              <a:t>. </a:t>
            </a:r>
            <a:r>
              <a:rPr lang="en-US" dirty="0" err="1" smtClean="0"/>
              <a:t>Mintzberg</a:t>
            </a:r>
            <a:r>
              <a:rPr lang="en-US" dirty="0" smtClean="0"/>
              <a:t> reduced to 10 roles the specific tasks that managers need to perform as they plan, organize, lead, and control organizational resources. People inside the organization include other managers and employees. People outside the organization include shareholders, customers, suppliers, the local community in which an organization is located, and any local or government agency that has an interest in the organization and what it does. </a:t>
            </a:r>
            <a:endParaRPr lang="ru-RU" dirty="0" smtClean="0"/>
          </a:p>
          <a:p>
            <a:r>
              <a:rPr lang="en-US" dirty="0" err="1" smtClean="0"/>
              <a:t>Mintzberg</a:t>
            </a:r>
            <a:r>
              <a:rPr lang="en-US" dirty="0" smtClean="0"/>
              <a:t> grouped the 10 roles into three broad categories: interpersonal, informational, and decisional. Managers often perform several of these roles simultaneously. INTERPERSONAL ROLES. Managers assume interpersonal roles in order to coordinate and interact with organizational members and provide direction and supervision for both employees and the organization as a whole. A manager's first interpersonal role is to act as a figurehead - the person who symbolizes an organization or a department. Managers at all levels act as figureheads and role models who establish the appropriate and inappropriate ways to behave in the organization.</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429420"/>
          </a:xfrm>
        </p:spPr>
        <p:txBody>
          <a:bodyPr>
            <a:normAutofit fontScale="55000" lnSpcReduction="20000"/>
          </a:bodyPr>
          <a:lstStyle/>
          <a:p>
            <a:r>
              <a:rPr lang="en-US" dirty="0" smtClean="0"/>
              <a:t>A manager's role as a leader is to encourage subordinates to perform at a high level and to take steps to train, counsel, and mentor subordinates to help them reach their full potential. The personal behavior of a leader affects employee attitudes and behavior. </a:t>
            </a:r>
            <a:endParaRPr lang="ru-RU" dirty="0" smtClean="0"/>
          </a:p>
          <a:p>
            <a:r>
              <a:rPr lang="en-US" dirty="0" smtClean="0"/>
              <a:t>INFORMATIONAL ROLES. Informational roles are closely associated with the tasks necessary to obtain and transmit information. First, a manager acts as a monitor and analyzes information from inside and outside the organization. With this information, a manager can effectively organize and control people and other resources. Acting as a disseminator, the manager transmits information to other members of the organization to influence their work attitudes and behavior. In the role of spokesperson, a manager uses </a:t>
            </a:r>
            <a:r>
              <a:rPr lang="en-US" dirty="0" err="1" smtClean="0"/>
              <a:t>informationto</a:t>
            </a:r>
            <a:r>
              <a:rPr lang="en-US" dirty="0" smtClean="0"/>
              <a:t> promote the organization so that people inside and outside the organization respond positively to it. </a:t>
            </a:r>
            <a:endParaRPr lang="ru-RU" dirty="0" smtClean="0"/>
          </a:p>
          <a:p>
            <a:r>
              <a:rPr lang="en-US" dirty="0" smtClean="0"/>
              <a:t>DECISIONAL ROLES. Decisional roles are closely associated with the methods managers use to plan strategy and utilize resources. In the role of entrepreneur, a manager must decide which projects or programs to initiate and how to invest resources to increase organizational performance. As a disturbance handler, a manager assumes responsibility for handling an unexpected event or crisis that threatens the organization's access to resources. In this situation, a manager must also assume the roles of figurehead and leader to mobilize employees to help secure the resources needed to avert the problem. Under typical conditions, an important role a manager plays is that resource allocator, deciding how best to use people and other resources to increase organizational performance. While engaged in that role, the manager must also be a negotiator, reaching agreements with other managers or groups claiming the first right to resources, or with the organization and outside groups such as shareholders or customers.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these sentences. Use the following verbs in the passive:</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214282" y="2000240"/>
            <a:ext cx="8715404" cy="3616443"/>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36</TotalTime>
  <Words>1426</Words>
  <Application>Microsoft Office PowerPoint</Application>
  <PresentationFormat>Экран (4:3)</PresentationFormat>
  <Paragraphs>65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6(2 год.)</vt:lpstr>
      <vt:lpstr>Objectives:</vt:lpstr>
      <vt:lpstr>Plan:</vt:lpstr>
      <vt:lpstr>References:</vt:lpstr>
      <vt:lpstr>Хід заняття (Procedure)</vt:lpstr>
      <vt:lpstr>Слайд 7</vt:lpstr>
      <vt:lpstr>Слайд 8</vt:lpstr>
      <vt:lpstr>5) Complete these sentences. Use the following verbs in the passive:</vt:lpstr>
      <vt:lpstr>6) Make sentences from the words in brackets. Sometimes the verb is active, sometimes passive. </vt:lpstr>
      <vt:lpstr>7) Instead of using ‘somebody’, ‘they’ etc., write a passive sentence.</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7</cp:revision>
  <dcterms:created xsi:type="dcterms:W3CDTF">2023-02-25T18:05:02Z</dcterms:created>
  <dcterms:modified xsi:type="dcterms:W3CDTF">2023-02-27T11:33:38Z</dcterms:modified>
</cp:coreProperties>
</file>