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3" d="100"/>
          <a:sy n="83" d="100"/>
        </p:scale>
        <p:origin x="-1426" y="-77"/>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Полилиния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B8043B06-67BB-4D35-B7DF-12E99D28E024}" type="datetimeFigureOut">
              <a:rPr lang="ru-RU" smtClean="0"/>
              <a:pPr/>
              <a:t>28.02.2023</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18F6BA2F-1893-45FD-A9BA-1F1D52B2B17C}"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8043B06-67BB-4D35-B7DF-12E99D28E024}" type="datetimeFigureOut">
              <a:rPr lang="ru-RU" smtClean="0"/>
              <a:pPr/>
              <a:t>28.02.2023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8043B06-67BB-4D35-B7DF-12E99D28E024}" type="datetimeFigureOut">
              <a:rPr lang="ru-RU" smtClean="0"/>
              <a:pPr/>
              <a:t>28.02.2023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lgn="l">
              <a:defRPr/>
            </a:lvl1p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8043B06-67BB-4D35-B7DF-12E99D28E024}" type="datetimeFigureOut">
              <a:rPr lang="ru-RU" smtClean="0"/>
              <a:pPr/>
              <a:t>28.02.2023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Полилиния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Заголовок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B8043B06-67BB-4D35-B7DF-12E99D28E024}" type="datetimeFigureOut">
              <a:rPr lang="ru-RU" smtClean="0"/>
              <a:pPr/>
              <a:t>28.02.2023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8F6BA2F-1893-45FD-A9BA-1F1D52B2B17C}"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8043B06-67BB-4D35-B7DF-12E99D28E024}" type="datetimeFigureOut">
              <a:rPr lang="ru-RU" smtClean="0"/>
              <a:pPr/>
              <a:t>28.02.2023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B8043B06-67BB-4D35-B7DF-12E99D28E024}" type="datetimeFigureOut">
              <a:rPr lang="ru-RU" smtClean="0"/>
              <a:pPr/>
              <a:t>28.02.2023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320"/>
            <a:ext cx="7470648" cy="1143000"/>
          </a:xfrm>
        </p:spPr>
        <p:txBody>
          <a:bodyPr anchor="ctr"/>
          <a:lstStyle>
            <a:lvl1pPr algn="l">
              <a:defRPr sz="4600"/>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B8043B06-67BB-4D35-B7DF-12E99D28E024}" type="datetimeFigureOut">
              <a:rPr lang="ru-RU" smtClean="0"/>
              <a:pPr/>
              <a:t>28.02.2023</a:t>
            </a:fld>
            <a:endParaRPr lang="ru-RU"/>
          </a:p>
        </p:txBody>
      </p:sp>
      <p:sp>
        <p:nvSpPr>
          <p:cNvPr id="8" name="Номер слайда 7"/>
          <p:cNvSpPr>
            <a:spLocks noGrp="1"/>
          </p:cNvSpPr>
          <p:nvPr>
            <p:ph type="sldNum" sz="quarter" idx="11"/>
          </p:nvPr>
        </p:nvSpPr>
        <p:spPr/>
        <p:txBody>
          <a:bodyPr/>
          <a:lstStyle/>
          <a:p>
            <a:fld id="{18F6BA2F-1893-45FD-A9BA-1F1D52B2B17C}" type="slidenum">
              <a:rPr lang="ru-RU" smtClean="0"/>
              <a:pPr/>
              <a:t>‹#›</a:t>
            </a:fld>
            <a:endParaRPr lang="ru-RU"/>
          </a:p>
        </p:txBody>
      </p:sp>
      <p:sp>
        <p:nvSpPr>
          <p:cNvPr id="9" name="Нижний колонтитул 8"/>
          <p:cNvSpPr>
            <a:spLocks noGrp="1"/>
          </p:cNvSpPr>
          <p:nvPr>
            <p:ph type="ftr" sz="quarter" idx="12"/>
          </p:nvPr>
        </p:nvSpPr>
        <p:spPr/>
        <p:txBody>
          <a:bodyPr/>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8043B06-67BB-4D35-B7DF-12E99D28E024}" type="datetimeFigureOut">
              <a:rPr lang="ru-RU" smtClean="0"/>
              <a:pPr/>
              <a:t>28.02.2023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8043B06-67BB-4D35-B7DF-12E99D28E024}" type="datetimeFigureOut">
              <a:rPr lang="ru-RU" smtClean="0"/>
              <a:pPr/>
              <a:t>28.02.2023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156448" y="6422064"/>
            <a:ext cx="762000" cy="365125"/>
          </a:xfrm>
        </p:spPr>
        <p:txBody>
          <a:bodyPr/>
          <a:lstStyle/>
          <a:p>
            <a:fld id="{18F6BA2F-1893-45FD-A9BA-1F1D52B2B17C}"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457200" y="6422064"/>
            <a:ext cx="2133600" cy="365125"/>
          </a:xfrm>
        </p:spPr>
        <p:txBody>
          <a:bodyPr/>
          <a:lstStyle/>
          <a:p>
            <a:fld id="{B8043B06-67BB-4D35-B7DF-12E99D28E024}" type="datetimeFigureOut">
              <a:rPr lang="ru-RU" smtClean="0"/>
              <a:pPr/>
              <a:t>28.02.2023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Полилиния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Полилиния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B8043B06-67BB-4D35-B7DF-12E99D28E024}" type="datetimeFigureOut">
              <a:rPr lang="ru-RU" smtClean="0"/>
              <a:pPr/>
              <a:t>28.02.2023</a:t>
            </a:fld>
            <a:endParaRPr lang="ru-RU"/>
          </a:p>
        </p:txBody>
      </p:sp>
      <p:sp>
        <p:nvSpPr>
          <p:cNvPr id="22" name="Нижний колонтитул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ru-RU"/>
          </a:p>
        </p:txBody>
      </p:sp>
      <p:sp>
        <p:nvSpPr>
          <p:cNvPr id="18" name="Номер слайда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18F6BA2F-1893-45FD-A9BA-1F1D52B2B17C}"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57224" y="928670"/>
            <a:ext cx="7572428" cy="2928958"/>
          </a:xfrm>
        </p:spPr>
        <p:txBody>
          <a:bodyPr>
            <a:noAutofit/>
          </a:bodyPr>
          <a:lstStyle/>
          <a:p>
            <a:r>
              <a:rPr lang="ru-RU" sz="3600" dirty="0" err="1" smtClean="0"/>
              <a:t>Конспекти</a:t>
            </a:r>
            <a:r>
              <a:rPr lang="ru-RU" sz="3600" dirty="0" smtClean="0"/>
              <a:t> </a:t>
            </a:r>
            <a:r>
              <a:rPr lang="ru-RU" sz="3600" dirty="0" err="1" smtClean="0"/>
              <a:t>практичних</a:t>
            </a:r>
            <a:r>
              <a:rPr lang="ru-RU" sz="3600" dirty="0" smtClean="0"/>
              <a:t> занять </a:t>
            </a:r>
            <a:r>
              <a:rPr lang="ru-RU" sz="3600" dirty="0" err="1" smtClean="0"/>
              <a:t>з</a:t>
            </a:r>
            <a:r>
              <a:rPr lang="ru-RU" sz="3600" dirty="0" smtClean="0"/>
              <a:t> </a:t>
            </a:r>
            <a:r>
              <a:rPr lang="ru-RU" sz="3600" dirty="0" err="1" smtClean="0"/>
              <a:t>дисципліни</a:t>
            </a:r>
            <a:r>
              <a:rPr lang="ru-RU" sz="3600" dirty="0" smtClean="0"/>
              <a:t>«</a:t>
            </a:r>
            <a:r>
              <a:rPr lang="ru-RU" sz="3600" dirty="0" err="1" smtClean="0"/>
              <a:t>Іноземна</a:t>
            </a:r>
            <a:r>
              <a:rPr lang="ru-RU" sz="3600" dirty="0" smtClean="0"/>
              <a:t> </a:t>
            </a:r>
            <a:r>
              <a:rPr lang="ru-RU" sz="3600" dirty="0" err="1" smtClean="0"/>
              <a:t>мова</a:t>
            </a:r>
            <a:r>
              <a:rPr lang="ru-RU" sz="3600" dirty="0" smtClean="0"/>
              <a:t>» </a:t>
            </a:r>
            <a:r>
              <a:rPr lang="ru-RU" sz="3600" dirty="0" err="1" smtClean="0"/>
              <a:t>з</a:t>
            </a:r>
            <a:r>
              <a:rPr lang="ru-RU" sz="3600" dirty="0" smtClean="0"/>
              <a:t> </a:t>
            </a:r>
            <a:r>
              <a:rPr lang="ru-RU" sz="3600" dirty="0" err="1" smtClean="0"/>
              <a:t>галузі</a:t>
            </a:r>
            <a:r>
              <a:rPr lang="ru-RU" sz="3600" dirty="0" smtClean="0"/>
              <a:t> </a:t>
            </a:r>
            <a:r>
              <a:rPr lang="ru-RU" sz="3600" dirty="0" err="1" smtClean="0"/>
              <a:t>знань</a:t>
            </a:r>
            <a:r>
              <a:rPr lang="ru-RU" sz="3600" dirty="0" smtClean="0"/>
              <a:t> 12 «</a:t>
            </a:r>
            <a:r>
              <a:rPr lang="ru-RU" sz="3600" dirty="0" err="1" smtClean="0"/>
              <a:t>Інформаційні</a:t>
            </a:r>
            <a:r>
              <a:rPr lang="ru-RU" sz="3600" dirty="0" smtClean="0"/>
              <a:t> </a:t>
            </a:r>
            <a:r>
              <a:rPr lang="ru-RU" sz="3600" dirty="0" err="1" smtClean="0"/>
              <a:t>технології</a:t>
            </a:r>
            <a:r>
              <a:rPr lang="ru-RU" sz="3600" dirty="0" smtClean="0"/>
              <a:t>» </a:t>
            </a:r>
            <a:r>
              <a:rPr lang="ru-RU" sz="3600" dirty="0" err="1" smtClean="0"/>
              <a:t>спеціальності</a:t>
            </a:r>
            <a:r>
              <a:rPr lang="ru-RU" sz="3600" dirty="0" smtClean="0"/>
              <a:t> : 122 «</a:t>
            </a:r>
            <a:r>
              <a:rPr lang="ru-RU" sz="3600" dirty="0" err="1" smtClean="0"/>
              <a:t>Комп’ютерні</a:t>
            </a:r>
            <a:r>
              <a:rPr lang="ru-RU" sz="3600" dirty="0" smtClean="0"/>
              <a:t> науки».</a:t>
            </a:r>
            <a:endParaRPr lang="ru-RU" sz="3600" dirty="0"/>
          </a:p>
        </p:txBody>
      </p:sp>
      <p:sp>
        <p:nvSpPr>
          <p:cNvPr id="3" name="Подзаголовок 2"/>
          <p:cNvSpPr>
            <a:spLocks noGrp="1"/>
          </p:cNvSpPr>
          <p:nvPr>
            <p:ph type="subTitle" idx="1"/>
          </p:nvPr>
        </p:nvSpPr>
        <p:spPr>
          <a:xfrm>
            <a:off x="1071538" y="4429132"/>
            <a:ext cx="6480048" cy="1752600"/>
          </a:xfrm>
        </p:spPr>
        <p:txBody>
          <a:bodyPr>
            <a:normAutofit/>
          </a:bodyPr>
          <a:lstStyle/>
          <a:p>
            <a:r>
              <a:rPr lang="ru-RU" sz="2800" dirty="0" smtClean="0"/>
              <a:t>Семестр 6 (60 годин)</a:t>
            </a:r>
          </a:p>
          <a:p>
            <a:r>
              <a:rPr lang="ru-RU" sz="2800" dirty="0" smtClean="0"/>
              <a:t> </a:t>
            </a:r>
            <a:r>
              <a:rPr lang="ru-RU" sz="2800" dirty="0" err="1" smtClean="0"/>
              <a:t>Атестація</a:t>
            </a:r>
            <a:r>
              <a:rPr lang="ru-RU" sz="2800" dirty="0" smtClean="0"/>
              <a:t> </a:t>
            </a:r>
            <a:r>
              <a:rPr lang="ru-RU" sz="2800" dirty="0" smtClean="0"/>
              <a:t>2 (28 </a:t>
            </a:r>
            <a:r>
              <a:rPr lang="ru-RU" sz="2800" dirty="0" smtClean="0"/>
              <a:t>год.)</a:t>
            </a:r>
            <a:endParaRPr lang="ru-RU" sz="2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2800" dirty="0" smtClean="0"/>
              <a:t>6) Complete the second sentence so that the meaning is similar to the first sentence.</a:t>
            </a:r>
            <a:endParaRPr lang="ru-RU" sz="2800" dirty="0"/>
          </a:p>
        </p:txBody>
      </p:sp>
      <p:pic>
        <p:nvPicPr>
          <p:cNvPr id="4" name="Содержимое 3" descr="SharedScreenshot.jpg"/>
          <p:cNvPicPr>
            <a:picLocks noGrp="1" noChangeAspect="1"/>
          </p:cNvPicPr>
          <p:nvPr>
            <p:ph idx="1"/>
          </p:nvPr>
        </p:nvPicPr>
        <p:blipFill>
          <a:blip r:embed="rId2"/>
          <a:stretch>
            <a:fillRect/>
          </a:stretch>
        </p:blipFill>
        <p:spPr>
          <a:xfrm>
            <a:off x="285720" y="1857364"/>
            <a:ext cx="8605073" cy="4286280"/>
          </a:xfr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7) Which is right?</a:t>
            </a:r>
            <a:endParaRPr lang="ru-RU" dirty="0"/>
          </a:p>
        </p:txBody>
      </p:sp>
      <p:pic>
        <p:nvPicPr>
          <p:cNvPr id="4" name="Содержимое 3" descr="SharedScreenshot.jpg"/>
          <p:cNvPicPr>
            <a:picLocks noGrp="1" noChangeAspect="1"/>
          </p:cNvPicPr>
          <p:nvPr>
            <p:ph idx="1"/>
          </p:nvPr>
        </p:nvPicPr>
        <p:blipFill>
          <a:blip r:embed="rId2"/>
          <a:stretch>
            <a:fillRect/>
          </a:stretch>
        </p:blipFill>
        <p:spPr>
          <a:xfrm>
            <a:off x="357158" y="1928802"/>
            <a:ext cx="8509744" cy="3643338"/>
          </a:xfr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Thank-You-Messages-For-Attending-Meeting.jpg"/>
          <p:cNvPicPr>
            <a:picLocks noGrp="1" noChangeAspect="1"/>
          </p:cNvPicPr>
          <p:nvPr>
            <p:ph idx="1"/>
          </p:nvPr>
        </p:nvPicPr>
        <p:blipFill>
          <a:blip r:embed="rId2"/>
          <a:stretch>
            <a:fillRect/>
          </a:stretch>
        </p:blipFill>
        <p:spPr>
          <a:xfrm>
            <a:off x="0" y="428604"/>
            <a:ext cx="9144000" cy="6099048"/>
          </a:xfr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1142984"/>
            <a:ext cx="7467600" cy="1143000"/>
          </a:xfrm>
        </p:spPr>
        <p:txBody>
          <a:bodyPr>
            <a:normAutofit fontScale="90000"/>
          </a:bodyPr>
          <a:lstStyle/>
          <a:p>
            <a:r>
              <a:rPr lang="ru-RU" b="1" i="1" dirty="0" err="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Практичне</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ru-RU" b="1" i="1" dirty="0" err="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заняття</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26(2 </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год.)</a:t>
            </a:r>
            <a:endParaRPr lang="ru-RU"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
        <p:nvSpPr>
          <p:cNvPr id="3" name="Содержимое 2"/>
          <p:cNvSpPr>
            <a:spLocks noGrp="1"/>
          </p:cNvSpPr>
          <p:nvPr>
            <p:ph idx="1"/>
          </p:nvPr>
        </p:nvSpPr>
        <p:spPr>
          <a:xfrm>
            <a:off x="714348" y="3286124"/>
            <a:ext cx="7467600" cy="2214578"/>
          </a:xfrm>
        </p:spPr>
        <p:txBody>
          <a:bodyPr>
            <a:noAutofit/>
          </a:bodyPr>
          <a:lstStyle/>
          <a:p>
            <a:pPr>
              <a:buNone/>
            </a:pPr>
            <a:r>
              <a:rPr lang="en-US" sz="36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Topic Databases Can Probe into Your Life Verb (+ object) + to … (I want you to …) Grammar revision</a:t>
            </a:r>
            <a:endParaRPr lang="ru-RU" sz="36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Objectives:</a:t>
            </a:r>
            <a:endParaRPr lang="ru-RU" dirty="0"/>
          </a:p>
        </p:txBody>
      </p:sp>
      <p:sp>
        <p:nvSpPr>
          <p:cNvPr id="3" name="Содержимое 2"/>
          <p:cNvSpPr>
            <a:spLocks noGrp="1"/>
          </p:cNvSpPr>
          <p:nvPr>
            <p:ph idx="1"/>
          </p:nvPr>
        </p:nvSpPr>
        <p:spPr/>
        <p:txBody>
          <a:bodyPr>
            <a:normAutofit fontScale="92500" lnSpcReduction="10000"/>
          </a:bodyPr>
          <a:lstStyle/>
          <a:p>
            <a:pPr>
              <a:buFontTx/>
              <a:buChar char="-"/>
            </a:pPr>
            <a:r>
              <a:rPr lang="en-US" dirty="0" smtClean="0"/>
              <a:t>to learn new vocabulary;</a:t>
            </a:r>
            <a:endParaRPr lang="uk-UA" dirty="0" smtClean="0"/>
          </a:p>
          <a:p>
            <a:pPr>
              <a:buFontTx/>
              <a:buChar char="-"/>
            </a:pPr>
            <a:r>
              <a:rPr lang="en-US" dirty="0" smtClean="0"/>
              <a:t>to practice grammar structures; </a:t>
            </a:r>
            <a:endParaRPr lang="uk-UA" dirty="0" smtClean="0"/>
          </a:p>
          <a:p>
            <a:pPr>
              <a:buFontTx/>
              <a:buChar char="-"/>
            </a:pPr>
            <a:r>
              <a:rPr lang="en-US" dirty="0" smtClean="0"/>
              <a:t>to enable </a:t>
            </a:r>
            <a:r>
              <a:rPr lang="en-US" dirty="0" err="1" smtClean="0"/>
              <a:t>st’s</a:t>
            </a:r>
            <a:r>
              <a:rPr lang="en-US" dirty="0" smtClean="0"/>
              <a:t> to talk and write on the topic; </a:t>
            </a:r>
            <a:endParaRPr lang="uk-UA" dirty="0" smtClean="0"/>
          </a:p>
          <a:p>
            <a:pPr>
              <a:buFontTx/>
              <a:buChar char="-"/>
            </a:pPr>
            <a:r>
              <a:rPr lang="en-US" dirty="0" smtClean="0"/>
              <a:t>to </a:t>
            </a:r>
            <a:r>
              <a:rPr lang="en-US" dirty="0" err="1" smtClean="0"/>
              <a:t>instil</a:t>
            </a:r>
            <a:r>
              <a:rPr lang="en-US" dirty="0" smtClean="0"/>
              <a:t> the idea that learning languages is necessary and essential; </a:t>
            </a:r>
            <a:endParaRPr lang="uk-UA" dirty="0" smtClean="0"/>
          </a:p>
          <a:p>
            <a:pPr>
              <a:buFontTx/>
              <a:buChar char="-"/>
            </a:pPr>
            <a:r>
              <a:rPr lang="en-US" dirty="0" smtClean="0"/>
              <a:t>to encourage </a:t>
            </a:r>
            <a:r>
              <a:rPr lang="en-US" dirty="0" err="1" smtClean="0"/>
              <a:t>st’s</a:t>
            </a:r>
            <a:r>
              <a:rPr lang="en-US" dirty="0" smtClean="0"/>
              <a:t> to go on learning English at the next level; </a:t>
            </a:r>
            <a:endParaRPr lang="uk-UA" dirty="0" smtClean="0"/>
          </a:p>
          <a:p>
            <a:pPr>
              <a:buFontTx/>
              <a:buChar char="-"/>
            </a:pPr>
            <a:r>
              <a:rPr lang="en-US" dirty="0" smtClean="0"/>
              <a:t>to lay the foundations for future study in terms to basic structures, lexis, language functions and basic study</a:t>
            </a: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Plan:</a:t>
            </a:r>
            <a:endParaRPr lang="ru-RU" dirty="0"/>
          </a:p>
        </p:txBody>
      </p:sp>
      <p:sp>
        <p:nvSpPr>
          <p:cNvPr id="3" name="Содержимое 2"/>
          <p:cNvSpPr>
            <a:spLocks noGrp="1"/>
          </p:cNvSpPr>
          <p:nvPr>
            <p:ph idx="1"/>
          </p:nvPr>
        </p:nvSpPr>
        <p:spPr>
          <a:xfrm>
            <a:off x="457200" y="1600200"/>
            <a:ext cx="8329642" cy="5114948"/>
          </a:xfrm>
        </p:spPr>
        <p:txBody>
          <a:bodyPr>
            <a:normAutofit fontScale="62500" lnSpcReduction="20000"/>
          </a:bodyPr>
          <a:lstStyle/>
          <a:p>
            <a:pPr marL="550926" indent="-514350">
              <a:buAutoNum type="arabicPeriod"/>
            </a:pPr>
            <a:r>
              <a:rPr lang="en-US" sz="3600" dirty="0" smtClean="0"/>
              <a:t>Vocabulary activity. </a:t>
            </a:r>
            <a:endParaRPr lang="uk-UA" sz="3600" dirty="0" smtClean="0"/>
          </a:p>
          <a:p>
            <a:pPr marL="550926" indent="-514350">
              <a:buAutoNum type="arabicPeriod"/>
            </a:pPr>
            <a:r>
              <a:rPr lang="en-US" sz="3600" dirty="0" smtClean="0"/>
              <a:t>Discussing of the topic Databases Can Probe into Your Life Verb (+ object) + to … (I want you to …)Grammar </a:t>
            </a:r>
            <a:r>
              <a:rPr lang="en-US" sz="3600" dirty="0" smtClean="0"/>
              <a:t>revision</a:t>
            </a:r>
            <a:endParaRPr lang="ru-RU" sz="3600" dirty="0" smtClean="0"/>
          </a:p>
          <a:p>
            <a:pPr marL="550926" indent="-514350">
              <a:buAutoNum type="arabicPeriod"/>
            </a:pPr>
            <a:r>
              <a:rPr lang="en-US" sz="3600" dirty="0" smtClean="0"/>
              <a:t>Listening</a:t>
            </a:r>
            <a:r>
              <a:rPr lang="en-US" sz="3600" dirty="0" smtClean="0"/>
              <a:t>, reading, writing, speaking. </a:t>
            </a:r>
            <a:endParaRPr lang="uk-UA" sz="3600" dirty="0" smtClean="0"/>
          </a:p>
          <a:p>
            <a:pPr marL="550926" indent="-514350">
              <a:buAutoNum type="arabicPeriod"/>
            </a:pPr>
            <a:r>
              <a:rPr lang="en-US" sz="3600" dirty="0" smtClean="0"/>
              <a:t>Grammar activity. </a:t>
            </a:r>
            <a:endParaRPr lang="uk-UA" sz="3600" dirty="0" smtClean="0"/>
          </a:p>
          <a:p>
            <a:pPr marL="550926" indent="-514350">
              <a:buAutoNum type="arabicPeriod"/>
            </a:pPr>
            <a:r>
              <a:rPr lang="en-US" sz="3600" dirty="0" smtClean="0"/>
              <a:t>Communicative activities : </a:t>
            </a:r>
            <a:endParaRPr lang="uk-UA" sz="3600" dirty="0" smtClean="0"/>
          </a:p>
          <a:p>
            <a:pPr marL="550926" indent="-514350">
              <a:buNone/>
            </a:pPr>
            <a:r>
              <a:rPr lang="en-US" sz="2900" dirty="0" smtClean="0"/>
              <a:t>Task 1. Give the English equivalents the following words and word combinations.</a:t>
            </a:r>
            <a:endParaRPr lang="uk-UA" sz="2900" dirty="0" smtClean="0"/>
          </a:p>
          <a:p>
            <a:pPr marL="550926" indent="-514350">
              <a:buNone/>
            </a:pPr>
            <a:r>
              <a:rPr lang="en-US" sz="2900" dirty="0" smtClean="0"/>
              <a:t>Task 2. Answer the questions to the text. </a:t>
            </a:r>
            <a:endParaRPr lang="uk-UA" sz="2900" dirty="0" smtClean="0"/>
          </a:p>
          <a:p>
            <a:pPr marL="550926" indent="-514350">
              <a:buNone/>
            </a:pPr>
            <a:r>
              <a:rPr lang="en-US" sz="2900" dirty="0" smtClean="0"/>
              <a:t>Task 3. Fill in the blanks with the necessary words from the active vocabulary. </a:t>
            </a:r>
            <a:endParaRPr lang="uk-UA" sz="2900" dirty="0" smtClean="0"/>
          </a:p>
          <a:p>
            <a:pPr marL="550926" indent="-514350">
              <a:buNone/>
            </a:pPr>
            <a:r>
              <a:rPr lang="en-US" sz="2900" dirty="0" smtClean="0"/>
              <a:t>Task 4. Complete the following sentences. </a:t>
            </a:r>
            <a:endParaRPr lang="uk-UA" sz="2900" dirty="0" smtClean="0"/>
          </a:p>
          <a:p>
            <a:pPr marL="550926" indent="-514350">
              <a:buNone/>
            </a:pPr>
            <a:r>
              <a:rPr lang="en-US" sz="2900" dirty="0" smtClean="0"/>
              <a:t>Task 5. Put in the right order. The underlined word is the beginning of the sentence. </a:t>
            </a:r>
            <a:endParaRPr lang="uk-UA" sz="2900" dirty="0" smtClean="0"/>
          </a:p>
          <a:p>
            <a:pPr marL="550926" indent="-514350">
              <a:buNone/>
            </a:pPr>
            <a:r>
              <a:rPr lang="en-US" sz="2900" dirty="0" smtClean="0"/>
              <a:t>Task 6. Translate the following sentences into English. </a:t>
            </a:r>
            <a:endParaRPr lang="uk-UA" sz="2900" dirty="0" smtClean="0"/>
          </a:p>
          <a:p>
            <a:pPr marL="550926" indent="-514350">
              <a:buNone/>
            </a:pPr>
            <a:r>
              <a:rPr lang="en-US" sz="2900" dirty="0" smtClean="0"/>
              <a:t>Home task: Reading an additional text on the topic</a:t>
            </a:r>
            <a:endParaRPr lang="ru-RU" sz="29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References:</a:t>
            </a:r>
            <a:endParaRPr lang="ru-RU" dirty="0"/>
          </a:p>
        </p:txBody>
      </p:sp>
      <p:sp>
        <p:nvSpPr>
          <p:cNvPr id="3" name="Содержимое 2"/>
          <p:cNvSpPr>
            <a:spLocks noGrp="1"/>
          </p:cNvSpPr>
          <p:nvPr>
            <p:ph idx="1"/>
          </p:nvPr>
        </p:nvSpPr>
        <p:spPr>
          <a:xfrm>
            <a:off x="457200" y="1600200"/>
            <a:ext cx="7829576" cy="5043510"/>
          </a:xfrm>
        </p:spPr>
        <p:txBody>
          <a:bodyPr>
            <a:normAutofit fontScale="62500" lnSpcReduction="20000"/>
          </a:bodyPr>
          <a:lstStyle/>
          <a:p>
            <a:pPr marL="550926" indent="-514350">
              <a:buAutoNum type="arabicPeriod"/>
            </a:pPr>
            <a:r>
              <a:rPr lang="ru-RU" dirty="0" err="1" smtClean="0"/>
              <a:t>Кравець</a:t>
            </a:r>
            <a:r>
              <a:rPr lang="ru-RU" dirty="0" smtClean="0"/>
              <a:t> Р.А. </a:t>
            </a:r>
            <a:r>
              <a:rPr lang="ru-RU" dirty="0" err="1" smtClean="0"/>
              <a:t>Лінгвокраїнознавчі</a:t>
            </a:r>
            <a:r>
              <a:rPr lang="ru-RU" dirty="0" smtClean="0"/>
              <a:t> </a:t>
            </a:r>
            <a:r>
              <a:rPr lang="ru-RU" dirty="0" err="1" smtClean="0"/>
              <a:t>аспекти</a:t>
            </a:r>
            <a:r>
              <a:rPr lang="ru-RU" dirty="0" smtClean="0"/>
              <a:t> </a:t>
            </a:r>
            <a:r>
              <a:rPr lang="ru-RU" dirty="0" err="1" smtClean="0"/>
              <a:t>викладання</a:t>
            </a:r>
            <a:r>
              <a:rPr lang="ru-RU" dirty="0" smtClean="0"/>
              <a:t> </a:t>
            </a:r>
            <a:r>
              <a:rPr lang="ru-RU" dirty="0" err="1" smtClean="0"/>
              <a:t>граматики</a:t>
            </a:r>
            <a:r>
              <a:rPr lang="ru-RU" dirty="0" smtClean="0"/>
              <a:t> </a:t>
            </a:r>
            <a:r>
              <a:rPr lang="ru-RU" dirty="0" err="1" smtClean="0"/>
              <a:t>англійської</a:t>
            </a:r>
            <a:r>
              <a:rPr lang="ru-RU" dirty="0" smtClean="0"/>
              <a:t> </a:t>
            </a:r>
            <a:r>
              <a:rPr lang="ru-RU" dirty="0" err="1" smtClean="0"/>
              <a:t>мови</a:t>
            </a:r>
            <a:r>
              <a:rPr lang="ru-RU" dirty="0" smtClean="0"/>
              <a:t> в аграрному ВНЗ: </a:t>
            </a:r>
            <a:r>
              <a:rPr lang="ru-RU" dirty="0" err="1" smtClean="0"/>
              <a:t>методичні</a:t>
            </a:r>
            <a:r>
              <a:rPr lang="ru-RU" dirty="0" smtClean="0"/>
              <a:t> </a:t>
            </a:r>
            <a:r>
              <a:rPr lang="ru-RU" dirty="0" err="1" smtClean="0"/>
              <a:t>рекомендації</a:t>
            </a:r>
            <a:r>
              <a:rPr lang="ru-RU" dirty="0" smtClean="0"/>
              <a:t> / Р.А. </a:t>
            </a:r>
            <a:r>
              <a:rPr lang="ru-RU" dirty="0" err="1" smtClean="0"/>
              <a:t>Кравець</a:t>
            </a:r>
            <a:r>
              <a:rPr lang="ru-RU" dirty="0" smtClean="0"/>
              <a:t>. – </a:t>
            </a:r>
            <a:r>
              <a:rPr lang="ru-RU" dirty="0" err="1" smtClean="0"/>
              <a:t>Вінниця</a:t>
            </a:r>
            <a:r>
              <a:rPr lang="ru-RU" dirty="0" smtClean="0"/>
              <a:t> : ВНАУ, 2017. – 62 с. </a:t>
            </a:r>
          </a:p>
          <a:p>
            <a:pPr marL="550926" indent="-514350">
              <a:buAutoNum type="arabicPeriod"/>
            </a:pPr>
            <a:r>
              <a:rPr lang="ru-RU" dirty="0" err="1" smtClean="0"/>
              <a:t>Ковальова</a:t>
            </a:r>
            <a:r>
              <a:rPr lang="ru-RU" dirty="0" smtClean="0"/>
              <a:t> К. В. Волошина О.В </a:t>
            </a:r>
            <a:r>
              <a:rPr lang="ru-RU" dirty="0" err="1" smtClean="0"/>
              <a:t>Англійська</a:t>
            </a:r>
            <a:r>
              <a:rPr lang="ru-RU" dirty="0" smtClean="0"/>
              <a:t> </a:t>
            </a:r>
            <a:r>
              <a:rPr lang="ru-RU" dirty="0" err="1" smtClean="0"/>
              <a:t>мова</a:t>
            </a:r>
            <a:r>
              <a:rPr lang="ru-RU" dirty="0" smtClean="0"/>
              <a:t>: </a:t>
            </a:r>
            <a:r>
              <a:rPr lang="ru-RU" dirty="0" err="1" smtClean="0"/>
              <a:t>Методичні</a:t>
            </a:r>
            <a:r>
              <a:rPr lang="ru-RU" dirty="0" smtClean="0"/>
              <a:t> </a:t>
            </a:r>
            <a:r>
              <a:rPr lang="ru-RU" dirty="0" err="1" smtClean="0"/>
              <a:t>вказівки</a:t>
            </a:r>
            <a:r>
              <a:rPr lang="ru-RU" dirty="0" smtClean="0"/>
              <a:t> для </a:t>
            </a:r>
            <a:r>
              <a:rPr lang="ru-RU" dirty="0" err="1" smtClean="0"/>
              <a:t>практичних</a:t>
            </a:r>
            <a:r>
              <a:rPr lang="ru-RU" dirty="0" smtClean="0"/>
              <a:t> занять та </a:t>
            </a:r>
            <a:r>
              <a:rPr lang="ru-RU" dirty="0" err="1" smtClean="0"/>
              <a:t>самостійної</a:t>
            </a:r>
            <a:r>
              <a:rPr lang="ru-RU" dirty="0" smtClean="0"/>
              <a:t> </a:t>
            </a:r>
            <a:r>
              <a:rPr lang="ru-RU" dirty="0" err="1" smtClean="0"/>
              <a:t>роботи</a:t>
            </a:r>
            <a:r>
              <a:rPr lang="ru-RU" dirty="0" smtClean="0"/>
              <a:t> </a:t>
            </a:r>
            <a:r>
              <a:rPr lang="ru-RU" dirty="0" err="1" smtClean="0"/>
              <a:t>студентів</a:t>
            </a:r>
            <a:r>
              <a:rPr lang="ru-RU" dirty="0" smtClean="0"/>
              <a:t> </a:t>
            </a:r>
            <a:r>
              <a:rPr lang="ru-RU" dirty="0" err="1" smtClean="0"/>
              <a:t>денної</a:t>
            </a:r>
            <a:r>
              <a:rPr lang="ru-RU" dirty="0" smtClean="0"/>
              <a:t> </a:t>
            </a:r>
            <a:r>
              <a:rPr lang="ru-RU" dirty="0" err="1" smtClean="0"/>
              <a:t>та</a:t>
            </a:r>
            <a:r>
              <a:rPr lang="ru-RU" dirty="0" smtClean="0"/>
              <a:t> </a:t>
            </a:r>
            <a:r>
              <a:rPr lang="ru-RU" dirty="0" err="1" smtClean="0"/>
              <a:t>заочної</a:t>
            </a:r>
            <a:r>
              <a:rPr lang="ru-RU" dirty="0" smtClean="0"/>
              <a:t> форм </a:t>
            </a:r>
            <a:r>
              <a:rPr lang="ru-RU" dirty="0" err="1" smtClean="0"/>
              <a:t>навчання</a:t>
            </a:r>
            <a:r>
              <a:rPr lang="ru-RU" dirty="0" smtClean="0"/>
              <a:t> </a:t>
            </a:r>
            <a:r>
              <a:rPr lang="ru-RU" dirty="0" err="1" smtClean="0"/>
              <a:t>з</a:t>
            </a:r>
            <a:r>
              <a:rPr lang="ru-RU" dirty="0" smtClean="0"/>
              <a:t> </a:t>
            </a:r>
            <a:r>
              <a:rPr lang="ru-RU" dirty="0" err="1" smtClean="0"/>
              <a:t>іноземної</a:t>
            </a:r>
            <a:r>
              <a:rPr lang="ru-RU" dirty="0" smtClean="0"/>
              <a:t> </a:t>
            </a:r>
            <a:r>
              <a:rPr lang="ru-RU" dirty="0" err="1" smtClean="0"/>
              <a:t>мови</a:t>
            </a:r>
            <a:r>
              <a:rPr lang="ru-RU" dirty="0" smtClean="0"/>
              <a:t> </a:t>
            </a:r>
            <a:r>
              <a:rPr lang="ru-RU" dirty="0" err="1" smtClean="0"/>
              <a:t>спеціальності</a:t>
            </a:r>
            <a:r>
              <a:rPr lang="ru-RU" dirty="0" smtClean="0"/>
              <a:t> 075 «Маркетинг», 073 «Менеджмент», </a:t>
            </a:r>
            <a:r>
              <a:rPr lang="ru-RU" dirty="0" err="1" smtClean="0"/>
              <a:t>галузі</a:t>
            </a:r>
            <a:r>
              <a:rPr lang="ru-RU" dirty="0" smtClean="0"/>
              <a:t> </a:t>
            </a:r>
            <a:r>
              <a:rPr lang="ru-RU" dirty="0" err="1" smtClean="0"/>
              <a:t>знань</a:t>
            </a:r>
            <a:r>
              <a:rPr lang="ru-RU" dirty="0" smtClean="0"/>
              <a:t> 07 «</a:t>
            </a:r>
            <a:r>
              <a:rPr lang="ru-RU" dirty="0" err="1" smtClean="0"/>
              <a:t>Управління</a:t>
            </a:r>
            <a:r>
              <a:rPr lang="ru-RU" dirty="0" smtClean="0"/>
              <a:t> та </a:t>
            </a:r>
            <a:r>
              <a:rPr lang="ru-RU" dirty="0" err="1" smtClean="0"/>
              <a:t>адміністрування</a:t>
            </a:r>
            <a:r>
              <a:rPr lang="ru-RU" dirty="0" smtClean="0"/>
              <a:t>» – </a:t>
            </a:r>
            <a:r>
              <a:rPr lang="ru-RU" dirty="0" err="1" smtClean="0"/>
              <a:t>Вінниця</a:t>
            </a:r>
            <a:r>
              <a:rPr lang="ru-RU" dirty="0" smtClean="0"/>
              <a:t>, 2020. – 100 с.</a:t>
            </a:r>
          </a:p>
          <a:p>
            <a:pPr marL="550926" indent="-514350">
              <a:buAutoNum type="arabicPeriod"/>
            </a:pPr>
            <a:r>
              <a:rPr lang="en-US" dirty="0" smtClean="0"/>
              <a:t>Modern English-Ukrainian Dictionary: Over 160,000 Words and Expressions / </a:t>
            </a:r>
            <a:r>
              <a:rPr lang="en-US" dirty="0" err="1" smtClean="0"/>
              <a:t>Mykola</a:t>
            </a:r>
            <a:r>
              <a:rPr lang="en-US" dirty="0" smtClean="0"/>
              <a:t> </a:t>
            </a:r>
            <a:r>
              <a:rPr lang="en-US" dirty="0" err="1" smtClean="0"/>
              <a:t>Ivanovych</a:t>
            </a:r>
            <a:r>
              <a:rPr lang="en-US" dirty="0" smtClean="0"/>
              <a:t> </a:t>
            </a:r>
            <a:r>
              <a:rPr lang="en-US" dirty="0" err="1" smtClean="0"/>
              <a:t>Balla</a:t>
            </a:r>
            <a:r>
              <a:rPr lang="en-US" dirty="0" smtClean="0"/>
              <a:t>. – Kyiv: </a:t>
            </a:r>
            <a:r>
              <a:rPr lang="en-US" dirty="0" err="1" smtClean="0"/>
              <a:t>Chumatskiy</a:t>
            </a:r>
            <a:r>
              <a:rPr lang="en-US" dirty="0" smtClean="0"/>
              <a:t> </a:t>
            </a:r>
            <a:r>
              <a:rPr lang="en-US" dirty="0" err="1" smtClean="0"/>
              <a:t>Shliakh</a:t>
            </a:r>
            <a:r>
              <a:rPr lang="en-US" dirty="0" smtClean="0"/>
              <a:t> pub., 2007. – 668 p. </a:t>
            </a:r>
            <a:endParaRPr lang="uk-UA" dirty="0" smtClean="0"/>
          </a:p>
          <a:p>
            <a:pPr marL="550926" indent="-514350">
              <a:buAutoNum type="arabicPeriod"/>
            </a:pPr>
            <a:r>
              <a:rPr lang="en-US" dirty="0" smtClean="0"/>
              <a:t>The Oxford Dictionary of Business World. (2020) //</a:t>
            </a:r>
            <a:r>
              <a:rPr lang="en-US" dirty="0" err="1" smtClean="0"/>
              <a:t>Gen.Editors</a:t>
            </a:r>
            <a:r>
              <a:rPr lang="en-US" dirty="0" smtClean="0"/>
              <a:t> Dr Alan Isaacs, Ms Elizabeth Martin. Oxford: Oxford University Press </a:t>
            </a:r>
            <a:endParaRPr lang="uk-UA" dirty="0" smtClean="0"/>
          </a:p>
          <a:p>
            <a:pPr marL="550926" indent="-514350">
              <a:buAutoNum type="arabicPeriod"/>
            </a:pPr>
            <a:r>
              <a:rPr lang="ru-RU" dirty="0" smtClean="0"/>
              <a:t>Верба Л.Г., Верба Г.В. </a:t>
            </a:r>
            <a:r>
              <a:rPr lang="ru-RU" dirty="0" err="1" smtClean="0"/>
              <a:t>Граматика</a:t>
            </a:r>
            <a:r>
              <a:rPr lang="ru-RU" dirty="0" smtClean="0"/>
              <a:t> </a:t>
            </a:r>
            <a:r>
              <a:rPr lang="ru-RU" dirty="0" err="1" smtClean="0"/>
              <a:t>сучасної</a:t>
            </a:r>
            <a:r>
              <a:rPr lang="ru-RU" dirty="0" smtClean="0"/>
              <a:t> </a:t>
            </a:r>
            <a:r>
              <a:rPr lang="ru-RU" dirty="0" err="1" smtClean="0"/>
              <a:t>англійської</a:t>
            </a:r>
            <a:r>
              <a:rPr lang="ru-RU" dirty="0" smtClean="0"/>
              <a:t> </a:t>
            </a:r>
            <a:r>
              <a:rPr lang="ru-RU" dirty="0" err="1" smtClean="0"/>
              <a:t>мови</a:t>
            </a:r>
            <a:r>
              <a:rPr lang="ru-RU" dirty="0" smtClean="0"/>
              <a:t>. </a:t>
            </a:r>
            <a:r>
              <a:rPr lang="ru-RU" dirty="0" err="1" smtClean="0"/>
              <a:t>Довідник</a:t>
            </a:r>
            <a:r>
              <a:rPr lang="ru-RU" dirty="0" smtClean="0"/>
              <a:t>: </a:t>
            </a:r>
            <a:r>
              <a:rPr lang="ru-RU" dirty="0" err="1" smtClean="0"/>
              <a:t>Мова</a:t>
            </a:r>
            <a:r>
              <a:rPr lang="ru-RU" dirty="0" smtClean="0"/>
              <a:t> англ., </a:t>
            </a:r>
            <a:r>
              <a:rPr lang="ru-RU" dirty="0" err="1" smtClean="0"/>
              <a:t>укр</a:t>
            </a:r>
            <a:r>
              <a:rPr lang="ru-RU" dirty="0" smtClean="0"/>
              <a:t>. </a:t>
            </a:r>
            <a:r>
              <a:rPr lang="ru-RU" dirty="0" err="1" smtClean="0"/>
              <a:t>Київ</a:t>
            </a:r>
            <a:r>
              <a:rPr lang="ru-RU" dirty="0" smtClean="0"/>
              <a:t>: ТОВ «ВП Логос-М», 2020. </a:t>
            </a:r>
          </a:p>
          <a:p>
            <a:pPr marL="550926" indent="-514350">
              <a:buAutoNum type="arabicPeriod"/>
            </a:pPr>
            <a:r>
              <a:rPr lang="ru-RU" dirty="0" err="1" smtClean="0"/>
              <a:t>Голіцинський</a:t>
            </a:r>
            <a:r>
              <a:rPr lang="ru-RU" dirty="0" smtClean="0"/>
              <a:t> Ю. </a:t>
            </a:r>
            <a:r>
              <a:rPr lang="ru-RU" dirty="0" err="1" smtClean="0"/>
              <a:t>Граматика</a:t>
            </a:r>
            <a:r>
              <a:rPr lang="ru-RU" dirty="0" smtClean="0"/>
              <a:t>. </a:t>
            </a:r>
            <a:r>
              <a:rPr lang="ru-RU" dirty="0" err="1" smtClean="0"/>
              <a:t>Збірник</a:t>
            </a:r>
            <a:r>
              <a:rPr lang="ru-RU" dirty="0" smtClean="0"/>
              <a:t> </a:t>
            </a:r>
            <a:r>
              <a:rPr lang="ru-RU" dirty="0" err="1" smtClean="0"/>
              <a:t>вправ</a:t>
            </a:r>
            <a:r>
              <a:rPr lang="ru-RU" dirty="0" smtClean="0"/>
              <a:t>. </a:t>
            </a:r>
            <a:r>
              <a:rPr lang="ru-RU" dirty="0" err="1" smtClean="0"/>
              <a:t>Київ</a:t>
            </a:r>
            <a:r>
              <a:rPr lang="ru-RU" dirty="0" smtClean="0"/>
              <a:t>: </a:t>
            </a:r>
            <a:r>
              <a:rPr lang="ru-RU" dirty="0" err="1" smtClean="0"/>
              <a:t>Інкос</a:t>
            </a:r>
            <a:r>
              <a:rPr lang="ru-RU" dirty="0" smtClean="0"/>
              <a:t>, 2020.</a:t>
            </a:r>
          </a:p>
          <a:p>
            <a:pPr marL="550926" indent="-514350">
              <a:buAutoNum type="arabicPeriod"/>
            </a:pPr>
            <a:r>
              <a:rPr lang="en-US" dirty="0" smtClean="0"/>
              <a:t>Murphy R. English Grammar in Use /Murphy R. – Cambridge University Press, 2021</a:t>
            </a:r>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err="1" smtClean="0"/>
              <a:t>Хід</a:t>
            </a:r>
            <a:r>
              <a:rPr lang="ru-RU" dirty="0" smtClean="0"/>
              <a:t> </a:t>
            </a:r>
            <a:r>
              <a:rPr lang="ru-RU" dirty="0" err="1" smtClean="0"/>
              <a:t>заняття</a:t>
            </a:r>
            <a:r>
              <a:rPr lang="ru-RU" dirty="0" smtClean="0"/>
              <a:t> (</a:t>
            </a:r>
            <a:r>
              <a:rPr lang="en-US" dirty="0" smtClean="0"/>
              <a:t>Procedure)</a:t>
            </a:r>
            <a:endParaRPr lang="ru-RU" dirty="0"/>
          </a:p>
        </p:txBody>
      </p:sp>
      <p:sp>
        <p:nvSpPr>
          <p:cNvPr id="3" name="Содержимое 2"/>
          <p:cNvSpPr>
            <a:spLocks noGrp="1"/>
          </p:cNvSpPr>
          <p:nvPr>
            <p:ph idx="1"/>
          </p:nvPr>
        </p:nvSpPr>
        <p:spPr>
          <a:xfrm>
            <a:off x="500034" y="2000240"/>
            <a:ext cx="7467600" cy="4525963"/>
          </a:xfrm>
        </p:spPr>
        <p:txBody>
          <a:bodyPr/>
          <a:lstStyle/>
          <a:p>
            <a:pPr marL="550926" indent="-514350">
              <a:buAutoNum type="arabicParenR"/>
            </a:pPr>
            <a:r>
              <a:rPr lang="en-US" dirty="0" smtClean="0"/>
              <a:t>Read the text and translate into Ukrainian in the written form. </a:t>
            </a:r>
            <a:endParaRPr lang="uk-UA" dirty="0" smtClean="0"/>
          </a:p>
          <a:p>
            <a:pPr marL="550926" indent="-514350">
              <a:buAutoNum type="arabicParenR"/>
            </a:pPr>
            <a:r>
              <a:rPr lang="en-US" dirty="0" smtClean="0"/>
              <a:t>Learn the new words and word combinations.</a:t>
            </a:r>
            <a:endParaRPr lang="uk-UA" dirty="0" smtClean="0"/>
          </a:p>
          <a:p>
            <a:pPr marL="550926" indent="-514350">
              <a:buAutoNum type="arabicParenR"/>
            </a:pPr>
            <a:r>
              <a:rPr lang="en-US" dirty="0" smtClean="0"/>
              <a:t>Make summery of the text in English. </a:t>
            </a:r>
            <a:endParaRPr lang="uk-UA" dirty="0" smtClean="0"/>
          </a:p>
          <a:p>
            <a:pPr marL="550926" indent="-514350">
              <a:buAutoNum type="arabicParenR"/>
            </a:pPr>
            <a:r>
              <a:rPr lang="en-US" dirty="0" smtClean="0"/>
              <a:t>Make some questions on the text.</a:t>
            </a:r>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85728"/>
            <a:ext cx="8329642" cy="6357982"/>
          </a:xfrm>
        </p:spPr>
        <p:txBody>
          <a:bodyPr>
            <a:normAutofit fontScale="70000" lnSpcReduction="20000"/>
          </a:bodyPr>
          <a:lstStyle/>
          <a:p>
            <a:r>
              <a:rPr lang="en-US" dirty="0" smtClean="0"/>
              <a:t>Some companies rent their internal databases to obtain extra revenue. At times, this practice can raise important ethical questions. At one time Blockbuster planned to rent lists of customer rentals at its video stores. The plan was quickly dropped, however, when management found that federal law forbids video stores from disclosing information on movies that-customers rent. Burger King doesn't rent its database. A spokesperson for the company noted, "We were concerned that if people knew their names would be sold, it would hamper participation in our Kid's Club." </a:t>
            </a:r>
            <a:endParaRPr lang="ru-RU" dirty="0" smtClean="0"/>
          </a:p>
          <a:p>
            <a:r>
              <a:rPr lang="en-US" dirty="0" smtClean="0"/>
              <a:t>One </a:t>
            </a:r>
            <a:r>
              <a:rPr lang="en-US" dirty="0" smtClean="0"/>
              <a:t>way information technology may invade privacy is through computer matching. This typically occurs when a manager accesses several large databases and matches data about an individual in one database with information about him or her in other databases. Usually, the match is made on the Social Security number because it is included on most documents and records pertaining to individuals. </a:t>
            </a:r>
            <a:endParaRPr lang="ru-RU" dirty="0" smtClean="0"/>
          </a:p>
          <a:p>
            <a:r>
              <a:rPr lang="en-US" dirty="0" smtClean="0"/>
              <a:t>By </a:t>
            </a:r>
            <a:r>
              <a:rPr lang="en-US" dirty="0" smtClean="0"/>
              <a:t>combining databases through matching, a more extensive profile of individuals is obtained and, in this way, the manager learns a great deal about an individual's shopping habits and personal characteristics—so that, ostensibly, better decisions can be made. </a:t>
            </a:r>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85728"/>
            <a:ext cx="8329642" cy="6357982"/>
          </a:xfrm>
        </p:spPr>
        <p:txBody>
          <a:bodyPr>
            <a:normAutofit fontScale="62500" lnSpcReduction="20000"/>
          </a:bodyPr>
          <a:lstStyle/>
          <a:p>
            <a:r>
              <a:rPr lang="en-US" dirty="0" smtClean="0"/>
              <a:t>Database marketers can provide information on temptingly specific markets. For example, marketers can rent the names, addresses, and phone numbers of 16,000 Jewish singles with incomes of $50,000- plus compiled by Jewish Introductions International. Or perhaps they want to target National Credit Database's 6.2 million bank and retail credit accounts that had fallen behind 60 days or target 80,000 purchasers of Omega Artificial Intelligence Software's "Eliza" psychotherapy software. </a:t>
            </a:r>
            <a:endParaRPr lang="ru-RU" dirty="0" smtClean="0"/>
          </a:p>
          <a:p>
            <a:r>
              <a:rPr lang="en-US" dirty="0" smtClean="0"/>
              <a:t>Under </a:t>
            </a:r>
            <a:r>
              <a:rPr lang="en-US" dirty="0" smtClean="0"/>
              <a:t>pressure from New York State authorities, American Express disclosed it was telling merchants more about its cardholders' spending habits than it had previously acknowledged. The company revealed that information about cardholders' lifestyles and spending habits was used to create joint marketing efforts with merchants. Previously, the company told cardholders that it merely provided merchants with a mailing list for marketing or promotions based on information in the initial application for the card. </a:t>
            </a:r>
            <a:endParaRPr lang="ru-RU" dirty="0" smtClean="0"/>
          </a:p>
          <a:p>
            <a:r>
              <a:rPr lang="en-US" dirty="0" smtClean="0"/>
              <a:t>As </a:t>
            </a:r>
            <a:r>
              <a:rPr lang="en-US" dirty="0" smtClean="0"/>
              <a:t>a result of an agreement with the New York Attorney General's office, American Express had to notify more than 20 million cardholders nationwide that it compiles profiles of spending behavior and that it uses the information for "target marketing" purposes. The cardholders would then have the option of having their information excluded from any future marketing efforts. </a:t>
            </a:r>
            <a:endParaRPr lang="ru-RU" dirty="0" smtClean="0"/>
          </a:p>
          <a:p>
            <a:r>
              <a:rPr lang="en-US" dirty="0" smtClean="0"/>
              <a:t>Should </a:t>
            </a:r>
            <a:r>
              <a:rPr lang="en-US" dirty="0" smtClean="0"/>
              <a:t>marketers be allowed to rent out their databases? What if they first offer consumers in the database the right to "opt out" by telling the businesses not to use their names for other purposes? Do you feel that legislation is needed to regulate the use of consumer information?</a:t>
            </a:r>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2800" dirty="0" smtClean="0"/>
              <a:t>5) Complete the questions. Use do you want me to … ? or would you like me to … ? with </a:t>
            </a:r>
            <a:r>
              <a:rPr lang="en-US" sz="2800" dirty="0" err="1" smtClean="0"/>
              <a:t>theseverbs</a:t>
            </a:r>
            <a:r>
              <a:rPr lang="en-US" sz="2800" dirty="0" smtClean="0"/>
              <a:t> (and any other necessary words):</a:t>
            </a:r>
            <a:endParaRPr lang="ru-RU" sz="2800" dirty="0"/>
          </a:p>
        </p:txBody>
      </p:sp>
      <p:pic>
        <p:nvPicPr>
          <p:cNvPr id="4" name="Содержимое 3" descr="SharedScreenshot.jpg"/>
          <p:cNvPicPr>
            <a:picLocks noGrp="1" noChangeAspect="1"/>
          </p:cNvPicPr>
          <p:nvPr>
            <p:ph idx="1"/>
          </p:nvPr>
        </p:nvPicPr>
        <p:blipFill>
          <a:blip r:embed="rId2"/>
          <a:stretch>
            <a:fillRect/>
          </a:stretch>
        </p:blipFill>
        <p:spPr>
          <a:xfrm>
            <a:off x="214282" y="2643182"/>
            <a:ext cx="8643998" cy="2643207"/>
          </a:xfrm>
        </p:spPr>
      </p:pic>
    </p:spTree>
  </p:cSld>
  <p:clrMapOvr>
    <a:masterClrMapping/>
  </p:clrMapOvr>
</p:sld>
</file>

<file path=ppt/theme/theme1.xml><?xml version="1.0" encoding="utf-8"?>
<a:theme xmlns:a="http://schemas.openxmlformats.org/drawingml/2006/main" name="Техническая">
  <a:themeElements>
    <a:clrScheme name="Техническая">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Техническая">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Техническая">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23</TotalTime>
  <Words>1034</Words>
  <Application>Microsoft Office PowerPoint</Application>
  <PresentationFormat>Экран (4:3)</PresentationFormat>
  <Paragraphs>48</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Техническая</vt:lpstr>
      <vt:lpstr>Конспекти практичних занять з дисципліни«Іноземна мова» з галузі знань 12 «Інформаційні технології» спеціальності : 122 «Комп’ютерні науки».</vt:lpstr>
      <vt:lpstr>Практичне заняття 26(2 год.)</vt:lpstr>
      <vt:lpstr>Objectives:</vt:lpstr>
      <vt:lpstr>Plan:</vt:lpstr>
      <vt:lpstr>References:</vt:lpstr>
      <vt:lpstr>Хід заняття (Procedure)</vt:lpstr>
      <vt:lpstr>Слайд 7</vt:lpstr>
      <vt:lpstr>Слайд 8</vt:lpstr>
      <vt:lpstr>5) Complete the questions. Use do you want me to … ? or would you like me to … ? with theseverbs (and any other necessary words):</vt:lpstr>
      <vt:lpstr>6) Complete the second sentence so that the meaning is similar to the first sentence.</vt:lpstr>
      <vt:lpstr>7) Which is right?</vt:lpstr>
      <vt:lpstr>Слайд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Конспекти практичних занять з дисципліни«Іноземна мова» з галузі знань 12 «Інформаційні технології» спеціальності : 122 «Комп’ютерні науки».</dc:title>
  <dc:creator>user</dc:creator>
  <cp:lastModifiedBy>user</cp:lastModifiedBy>
  <cp:revision>5</cp:revision>
  <dcterms:created xsi:type="dcterms:W3CDTF">2023-02-25T18:05:02Z</dcterms:created>
  <dcterms:modified xsi:type="dcterms:W3CDTF">2023-02-28T16:51:42Z</dcterms:modified>
</cp:coreProperties>
</file>