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8" name="Номер слайда 7"/>
          <p:cNvSpPr>
            <a:spLocks noGrp="1"/>
          </p:cNvSpPr>
          <p:nvPr>
            <p:ph type="sldNum" sz="quarter" idx="11"/>
          </p:nvPr>
        </p:nvSpPr>
        <p:spPr/>
        <p:txBody>
          <a:bodyPr/>
          <a:lstStyle/>
          <a:p>
            <a:fld id="{18F6BA2F-1893-45FD-A9BA-1F1D52B2B17C}"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8F6BA2F-1893-45FD-A9BA-1F1D52B2B17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8043B06-67BB-4D35-B7DF-12E99D28E024}"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8043B06-67BB-4D35-B7DF-12E99D28E024}" type="datetimeFigureOut">
              <a:rPr lang="ru-RU" smtClean="0"/>
              <a:pPr/>
              <a:t>28.02.2023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8F6BA2F-1893-45FD-A9BA-1F1D52B2B17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r>
              <a:rPr lang="ru-RU" sz="3600" dirty="0" err="1" smtClean="0"/>
              <a:t>Конспекти</a:t>
            </a:r>
            <a:r>
              <a:rPr lang="ru-RU" sz="3600" dirty="0" smtClean="0"/>
              <a:t> </a:t>
            </a:r>
            <a:r>
              <a:rPr lang="ru-RU" sz="3600" dirty="0" err="1" smtClean="0"/>
              <a:t>практичних</a:t>
            </a:r>
            <a:r>
              <a:rPr lang="ru-RU" sz="3600" dirty="0" smtClean="0"/>
              <a:t> занять </a:t>
            </a:r>
            <a:r>
              <a:rPr lang="ru-RU" sz="3600" dirty="0" err="1" smtClean="0"/>
              <a:t>з</a:t>
            </a:r>
            <a:r>
              <a:rPr lang="ru-RU" sz="3600" dirty="0" smtClean="0"/>
              <a:t> </a:t>
            </a:r>
            <a:r>
              <a:rPr lang="ru-RU" sz="3600" dirty="0" err="1" smtClean="0"/>
              <a:t>дисципліни</a:t>
            </a:r>
            <a:r>
              <a:rPr lang="ru-RU" sz="3600" dirty="0" smtClean="0"/>
              <a:t>«</a:t>
            </a:r>
            <a:r>
              <a:rPr lang="ru-RU" sz="3600" dirty="0" err="1" smtClean="0"/>
              <a:t>Іноземна</a:t>
            </a:r>
            <a:r>
              <a:rPr lang="ru-RU" sz="3600" dirty="0" smtClean="0"/>
              <a:t> </a:t>
            </a:r>
            <a:r>
              <a:rPr lang="ru-RU" sz="3600" dirty="0" err="1" smtClean="0"/>
              <a:t>мова</a:t>
            </a:r>
            <a:r>
              <a:rPr lang="ru-RU" sz="3600" dirty="0" smtClean="0"/>
              <a:t>» </a:t>
            </a:r>
            <a:r>
              <a:rPr lang="ru-RU" sz="3600" dirty="0" err="1" smtClean="0"/>
              <a:t>з</a:t>
            </a:r>
            <a:r>
              <a:rPr lang="ru-RU" sz="3600" dirty="0" smtClean="0"/>
              <a:t> </a:t>
            </a:r>
            <a:r>
              <a:rPr lang="ru-RU" sz="3600" dirty="0" err="1" smtClean="0"/>
              <a:t>галузі</a:t>
            </a:r>
            <a:r>
              <a:rPr lang="ru-RU" sz="3600" dirty="0" smtClean="0"/>
              <a:t> </a:t>
            </a:r>
            <a:r>
              <a:rPr lang="ru-RU" sz="3600" dirty="0" err="1" smtClean="0"/>
              <a:t>знань</a:t>
            </a:r>
            <a:r>
              <a:rPr lang="ru-RU" sz="3600" dirty="0" smtClean="0"/>
              <a:t> 12 «</a:t>
            </a:r>
            <a:r>
              <a:rPr lang="ru-RU" sz="3600" dirty="0" err="1" smtClean="0"/>
              <a:t>Інформаційні</a:t>
            </a:r>
            <a:r>
              <a:rPr lang="ru-RU" sz="3600" dirty="0" smtClean="0"/>
              <a:t> </a:t>
            </a:r>
            <a:r>
              <a:rPr lang="ru-RU" sz="3600" dirty="0" err="1" smtClean="0"/>
              <a:t>технології</a:t>
            </a:r>
            <a:r>
              <a:rPr lang="ru-RU" sz="3600" dirty="0" smtClean="0"/>
              <a:t>» </a:t>
            </a:r>
            <a:r>
              <a:rPr lang="ru-RU" sz="3600" dirty="0" err="1" smtClean="0"/>
              <a:t>спеціальності</a:t>
            </a:r>
            <a:r>
              <a:rPr lang="ru-RU" sz="3600" dirty="0" smtClean="0"/>
              <a:t> : 122 «</a:t>
            </a:r>
            <a:r>
              <a:rPr lang="ru-RU" sz="3600" dirty="0" err="1" smtClean="0"/>
              <a:t>Комп’ютерні</a:t>
            </a:r>
            <a:r>
              <a:rPr lang="ru-RU" sz="3600" dirty="0" smtClean="0"/>
              <a:t> науки».</a:t>
            </a: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a:bodyPr>
          <a:lstStyle/>
          <a:p>
            <a:r>
              <a:rPr lang="ru-RU" sz="2800" dirty="0" smtClean="0"/>
              <a:t>Семестр 6 (60 годин)</a:t>
            </a:r>
          </a:p>
          <a:p>
            <a:r>
              <a:rPr lang="ru-RU" sz="2800" dirty="0" smtClean="0"/>
              <a:t> </a:t>
            </a:r>
            <a:r>
              <a:rPr lang="ru-RU" sz="2800" dirty="0" err="1" smtClean="0"/>
              <a:t>Атестація</a:t>
            </a:r>
            <a:r>
              <a:rPr lang="ru-RU" sz="2800" dirty="0" smtClean="0"/>
              <a:t> </a:t>
            </a:r>
            <a:r>
              <a:rPr lang="ru-RU" sz="2800" dirty="0" smtClean="0"/>
              <a:t>2 (28 </a:t>
            </a:r>
            <a:r>
              <a:rPr lang="ru-RU" sz="2800" dirty="0" smtClean="0"/>
              <a:t>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6) You never agree with Amy. Answer in the way shown.</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8" y="2214554"/>
            <a:ext cx="8596483" cy="3143272"/>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000" dirty="0" smtClean="0"/>
              <a:t>7) Tina tells you something. If the same is true for you, answer with So … or Neither … (as in </a:t>
            </a:r>
            <a:r>
              <a:rPr lang="en-US" sz="2000" dirty="0" err="1" smtClean="0"/>
              <a:t>thefirst</a:t>
            </a:r>
            <a:r>
              <a:rPr lang="en-US" sz="2000" dirty="0" smtClean="0"/>
              <a:t> example). Otherwise, ask Tina questions (as in the second example).</a:t>
            </a:r>
            <a:endParaRPr lang="ru-RU" sz="2000" dirty="0"/>
          </a:p>
        </p:txBody>
      </p:sp>
      <p:pic>
        <p:nvPicPr>
          <p:cNvPr id="4" name="Содержимое 3" descr="SharedScreenshot.jpg"/>
          <p:cNvPicPr>
            <a:picLocks noGrp="1" noChangeAspect="1"/>
          </p:cNvPicPr>
          <p:nvPr>
            <p:ph idx="1"/>
          </p:nvPr>
        </p:nvPicPr>
        <p:blipFill>
          <a:blip r:embed="rId2"/>
          <a:stretch>
            <a:fillRect/>
          </a:stretch>
        </p:blipFill>
        <p:spPr>
          <a:xfrm>
            <a:off x="357158" y="2500306"/>
            <a:ext cx="8483426" cy="285752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8) What do you say to Sam? Use </a:t>
            </a:r>
            <a:r>
              <a:rPr lang="en-US" dirty="0" err="1" smtClean="0"/>
              <a:t>Ithink</a:t>
            </a:r>
            <a:r>
              <a:rPr lang="en-US" dirty="0" smtClean="0"/>
              <a:t> so, I hope not etc.</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85720" y="1928802"/>
            <a:ext cx="8501122" cy="4500595"/>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hank-You-Messages-For-Attending-Meeting.jpg"/>
          <p:cNvPicPr>
            <a:picLocks noGrp="1" noChangeAspect="1"/>
          </p:cNvPicPr>
          <p:nvPr>
            <p:ph idx="1"/>
          </p:nvPr>
        </p:nvPicPr>
        <p:blipFill>
          <a:blip r:embed="rId2"/>
          <a:stretch>
            <a:fillRect/>
          </a:stretch>
        </p:blipFill>
        <p:spPr>
          <a:xfrm>
            <a:off x="0" y="428604"/>
            <a:ext cx="9144000" cy="609904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22(2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2714620"/>
            <a:ext cx="7467600" cy="3786214"/>
          </a:xfrm>
        </p:spPr>
        <p:txBody>
          <a:bodyPr>
            <a:noAutofit/>
          </a:bodyPr>
          <a:lstStyle/>
          <a:p>
            <a:pPr>
              <a:buNone/>
            </a:pP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Topic «Marketing and Small Business Will Being a Green Marketer Help Your Business Succeed?» Auxiliary verbs (have/do/can etc.)I think so / I hope so </a:t>
            </a:r>
            <a:r>
              <a:rPr lang="en-US" sz="36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etc.Grammar</a:t>
            </a: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revision</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fontScale="92500" lnSpcReduction="10000"/>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625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300" dirty="0" smtClean="0"/>
              <a:t>Discussing of the topic «Marketing and Small Business Will Being a Green Marketer Help Your Business Succeed?.» Auxiliary verbs (have/do/can etc.)I think so / I hope so etc. Grammar </a:t>
            </a:r>
            <a:r>
              <a:rPr lang="en-US" sz="3300" dirty="0" smtClean="0"/>
              <a:t>revision</a:t>
            </a:r>
            <a:endParaRPr lang="ru-RU" sz="3300" dirty="0" smtClean="0"/>
          </a:p>
          <a:p>
            <a:pPr marL="550926" indent="-514350">
              <a:buAutoNum type="arabicPeriod"/>
            </a:pPr>
            <a:r>
              <a:rPr lang="en-US" sz="3600" dirty="0" smtClean="0"/>
              <a:t>Listening</a:t>
            </a:r>
            <a:r>
              <a:rPr lang="en-US" sz="3600" dirty="0" smtClean="0"/>
              <a:t>,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625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85728"/>
            <a:ext cx="8358246" cy="6357982"/>
          </a:xfrm>
        </p:spPr>
        <p:txBody>
          <a:bodyPr>
            <a:normAutofit fontScale="70000" lnSpcReduction="20000"/>
          </a:bodyPr>
          <a:lstStyle/>
          <a:p>
            <a:r>
              <a:rPr lang="en-US" dirty="0" err="1" smtClean="0"/>
              <a:t>Enviro</a:t>
            </a:r>
            <a:r>
              <a:rPr lang="en-US" dirty="0" smtClean="0"/>
              <a:t> Care is a "green" store owned by a California couple. The birth of their son on Earth Day gave them the idea to start a retail business selling organic clothing and other environmentally friendly items. </a:t>
            </a:r>
            <a:r>
              <a:rPr lang="en-US" dirty="0" err="1" smtClean="0"/>
              <a:t>Enviro</a:t>
            </a:r>
            <a:r>
              <a:rPr lang="en-US" dirty="0" smtClean="0"/>
              <a:t> Care had its first profit two years after it began operation. </a:t>
            </a:r>
            <a:r>
              <a:rPr lang="en-US" dirty="0" err="1" smtClean="0"/>
              <a:t>Enviro</a:t>
            </a:r>
            <a:r>
              <a:rPr lang="en-US" dirty="0" smtClean="0"/>
              <a:t> Care is no different from more than 200 other environment-minded small businesses in the United States. Kevin Connelly, publisher of Natural Connection, a trade journal for small retailers of environmental products, has seen the owners of these businesses learn too slowly that success requires more than a concern for ecology: “A lot of these people got into this on principle but had no business or retail background”. </a:t>
            </a:r>
            <a:endParaRPr lang="ru-RU" dirty="0" smtClean="0"/>
          </a:p>
          <a:p>
            <a:r>
              <a:rPr lang="en-US" dirty="0" smtClean="0"/>
              <a:t>Many </a:t>
            </a:r>
            <a:r>
              <a:rPr lang="en-US" dirty="0" smtClean="0"/>
              <a:t>environmentally conscious entrepreneurs thought consumers would be eager to buy their products. They underestimated the challenge of fundamental business tasks, like marketing new products. Organizations such as the Green Business Conference and the National Green Retailing Association have been formed to help entrepreneurs who own environment friendly stores. These groups have conferences featuring seminars and workshops designed to provide education for consumers and professionals on topics ranging from "Staying Afloat In Today's Turbulent Marketplace" to "The Greening of the Internet: Surfing The Green Wave".</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28596" y="285728"/>
            <a:ext cx="8358246" cy="6572272"/>
          </a:xfrm>
        </p:spPr>
        <p:txBody>
          <a:bodyPr>
            <a:normAutofit fontScale="85000" lnSpcReduction="20000"/>
          </a:bodyPr>
          <a:lstStyle/>
          <a:p>
            <a:r>
              <a:rPr lang="en-US" dirty="0" smtClean="0"/>
              <a:t>Earth-friendly retailers and green businesses will need help to succeed in a tough market. Indeed, one of the sessions at the 1996 Green Business Conference in Los Angeles focused on the question of whether the environmental marketing and merchandising movement has peaked, or whether there might be room for smart operators to carve out new opportunities? The conclusion of the panel discussion was that there are still opportunities, but competition in the future, particularly strategies based predominantly on green marketing, will be very challenging</a:t>
            </a:r>
            <a:r>
              <a:rPr lang="en-US" dirty="0" smtClean="0"/>
              <a:t>.</a:t>
            </a:r>
            <a:endParaRPr lang="ru-RU" dirty="0" smtClean="0"/>
          </a:p>
          <a:p>
            <a:r>
              <a:rPr lang="en-US" dirty="0" smtClean="0"/>
              <a:t>Would </a:t>
            </a:r>
            <a:r>
              <a:rPr lang="en-US" dirty="0" smtClean="0"/>
              <a:t>you frequent a store or purchase goods and services on the basis that they are environmentally friendly? What other programs could the National Green Retailing Association offer that would appeal to ecologically friendly entrepreneurs? What different challenges does a small “green” retailer face who has a concern for the environment, but not a business background?</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5) Complete each sentence with an auxiliary verb (do/was/could/might etc.). Sometimes the </a:t>
            </a:r>
            <a:r>
              <a:rPr lang="en-US" sz="2800" dirty="0" err="1" smtClean="0"/>
              <a:t>verbmust</a:t>
            </a:r>
            <a:r>
              <a:rPr lang="en-US" sz="2800" dirty="0" smtClean="0"/>
              <a:t> be negative (don’t/wasn’t etc.).</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285720" y="1928802"/>
            <a:ext cx="8522480" cy="4143404"/>
          </a:xfrm>
        </p:spPr>
      </p:pic>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24</TotalTime>
  <Words>987</Words>
  <Application>Microsoft Office PowerPoint</Application>
  <PresentationFormat>Экран (4:3)</PresentationFormat>
  <Paragraphs>46</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Техническая</vt:lpstr>
      <vt:lpstr>Конспекти практичних занять з дисципліни«Іноземна мова» з галузі знань 12 «Інформаційні технології» спеціальності : 122 «Комп’ютерні науки».</vt:lpstr>
      <vt:lpstr>Практичне заняття 22(2 год.)</vt:lpstr>
      <vt:lpstr>Objectives:</vt:lpstr>
      <vt:lpstr>Plan:</vt:lpstr>
      <vt:lpstr>References:</vt:lpstr>
      <vt:lpstr>Хід заняття (Procedure)</vt:lpstr>
      <vt:lpstr>Слайд 7</vt:lpstr>
      <vt:lpstr>Слайд 8</vt:lpstr>
      <vt:lpstr>5) Complete each sentence with an auxiliary verb (do/was/could/might etc.). Sometimes the verbmust be negative (don’t/wasn’t etc.).</vt:lpstr>
      <vt:lpstr>6) You never agree with Amy. Answer in the way shown.</vt:lpstr>
      <vt:lpstr>7) Tina tells you something. If the same is true for you, answer with So … or Neither … (as in thefirst example). Otherwise, ask Tina questions (as in the second example).</vt:lpstr>
      <vt:lpstr>8) What do you say to Sam? Use Ithink so, I hope not etc.</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user</cp:lastModifiedBy>
  <cp:revision>5</cp:revision>
  <dcterms:created xsi:type="dcterms:W3CDTF">2023-02-25T18:05:02Z</dcterms:created>
  <dcterms:modified xsi:type="dcterms:W3CDTF">2023-02-28T16:21:05Z</dcterms:modified>
</cp:coreProperties>
</file>