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8" name="Номер слайда 7"/>
          <p:cNvSpPr>
            <a:spLocks noGrp="1"/>
          </p:cNvSpPr>
          <p:nvPr>
            <p:ph type="sldNum" sz="quarter" idx="11"/>
          </p:nvPr>
        </p:nvSpPr>
        <p:spPr/>
        <p:txBody>
          <a:bodyPr/>
          <a:lstStyle/>
          <a:p>
            <a:fld id="{18F6BA2F-1893-45FD-A9BA-1F1D52B2B17C}"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8F6BA2F-1893-45FD-A9BA-1F1D52B2B17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8043B06-67BB-4D35-B7DF-12E99D28E024}"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8043B06-67BB-4D35-B7DF-12E99D28E024}" type="datetimeFigureOut">
              <a:rPr lang="ru-RU" smtClean="0"/>
              <a:pPr/>
              <a:t>28.02.2023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8F6BA2F-1893-45FD-A9BA-1F1D52B2B17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r>
              <a:rPr lang="ru-RU" sz="3600" dirty="0" err="1" smtClean="0"/>
              <a:t>Конспекти</a:t>
            </a:r>
            <a:r>
              <a:rPr lang="ru-RU" sz="3600" dirty="0" smtClean="0"/>
              <a:t> </a:t>
            </a:r>
            <a:r>
              <a:rPr lang="ru-RU" sz="3600" dirty="0" err="1" smtClean="0"/>
              <a:t>практичних</a:t>
            </a:r>
            <a:r>
              <a:rPr lang="ru-RU" sz="3600" dirty="0" smtClean="0"/>
              <a:t> занять </a:t>
            </a:r>
            <a:r>
              <a:rPr lang="ru-RU" sz="3600" dirty="0" err="1" smtClean="0"/>
              <a:t>з</a:t>
            </a:r>
            <a:r>
              <a:rPr lang="ru-RU" sz="3600" dirty="0" smtClean="0"/>
              <a:t> </a:t>
            </a:r>
            <a:r>
              <a:rPr lang="ru-RU" sz="3600" dirty="0" err="1" smtClean="0"/>
              <a:t>дисципліни</a:t>
            </a:r>
            <a:r>
              <a:rPr lang="ru-RU" sz="3600" dirty="0" smtClean="0"/>
              <a:t>«</a:t>
            </a:r>
            <a:r>
              <a:rPr lang="ru-RU" sz="3600" dirty="0" err="1" smtClean="0"/>
              <a:t>Іноземна</a:t>
            </a:r>
            <a:r>
              <a:rPr lang="ru-RU" sz="3600" dirty="0" smtClean="0"/>
              <a:t> </a:t>
            </a:r>
            <a:r>
              <a:rPr lang="ru-RU" sz="3600" dirty="0" err="1" smtClean="0"/>
              <a:t>мова</a:t>
            </a:r>
            <a:r>
              <a:rPr lang="ru-RU" sz="3600" dirty="0" smtClean="0"/>
              <a:t>» </a:t>
            </a:r>
            <a:r>
              <a:rPr lang="ru-RU" sz="3600" dirty="0" err="1" smtClean="0"/>
              <a:t>з</a:t>
            </a:r>
            <a:r>
              <a:rPr lang="ru-RU" sz="3600" dirty="0" smtClean="0"/>
              <a:t> </a:t>
            </a:r>
            <a:r>
              <a:rPr lang="ru-RU" sz="3600" dirty="0" err="1" smtClean="0"/>
              <a:t>галузі</a:t>
            </a:r>
            <a:r>
              <a:rPr lang="ru-RU" sz="3600" dirty="0" smtClean="0"/>
              <a:t> </a:t>
            </a:r>
            <a:r>
              <a:rPr lang="ru-RU" sz="3600" dirty="0" err="1" smtClean="0"/>
              <a:t>знань</a:t>
            </a:r>
            <a:r>
              <a:rPr lang="ru-RU" sz="3600" dirty="0" smtClean="0"/>
              <a:t> 12 «</a:t>
            </a:r>
            <a:r>
              <a:rPr lang="ru-RU" sz="3600" dirty="0" err="1" smtClean="0"/>
              <a:t>Інформаційні</a:t>
            </a:r>
            <a:r>
              <a:rPr lang="ru-RU" sz="3600" dirty="0" smtClean="0"/>
              <a:t> </a:t>
            </a:r>
            <a:r>
              <a:rPr lang="ru-RU" sz="3600" dirty="0" err="1" smtClean="0"/>
              <a:t>технології</a:t>
            </a:r>
            <a:r>
              <a:rPr lang="ru-RU" sz="3600" dirty="0" smtClean="0"/>
              <a:t>» </a:t>
            </a:r>
            <a:r>
              <a:rPr lang="ru-RU" sz="3600" dirty="0" err="1" smtClean="0"/>
              <a:t>спеціальності</a:t>
            </a:r>
            <a:r>
              <a:rPr lang="ru-RU" sz="3600" dirty="0" smtClean="0"/>
              <a:t> : 122 «</a:t>
            </a:r>
            <a:r>
              <a:rPr lang="ru-RU" sz="3600" dirty="0" err="1" smtClean="0"/>
              <a:t>Комп’ютерні</a:t>
            </a:r>
            <a:r>
              <a:rPr lang="ru-RU" sz="3600" dirty="0" smtClean="0"/>
              <a:t> науки».</a:t>
            </a: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a:bodyPr>
          <a:lstStyle/>
          <a:p>
            <a:r>
              <a:rPr lang="ru-RU" sz="2800" dirty="0" smtClean="0"/>
              <a:t>Семестр 6 (60 годин)</a:t>
            </a:r>
          </a:p>
          <a:p>
            <a:r>
              <a:rPr lang="ru-RU" sz="2800" dirty="0" smtClean="0"/>
              <a:t> </a:t>
            </a:r>
            <a:r>
              <a:rPr lang="ru-RU" sz="2800" dirty="0" err="1" smtClean="0"/>
              <a:t>Атестація</a:t>
            </a:r>
            <a:r>
              <a:rPr lang="ru-RU" sz="2800" dirty="0" smtClean="0"/>
              <a:t> </a:t>
            </a:r>
            <a:r>
              <a:rPr lang="ru-RU" sz="2800" dirty="0" smtClean="0"/>
              <a:t>2 (28 </a:t>
            </a:r>
            <a:r>
              <a:rPr lang="ru-RU" sz="2800" dirty="0" smtClean="0"/>
              <a:t>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7) Complete the sentences with a suitable verb in the correct form, -</a:t>
            </a:r>
            <a:r>
              <a:rPr lang="en-US" sz="3200" dirty="0" err="1" smtClean="0"/>
              <a:t>ing</a:t>
            </a:r>
            <a:r>
              <a:rPr lang="en-US" sz="3200" dirty="0" smtClean="0"/>
              <a:t> or to … .</a:t>
            </a:r>
            <a:endParaRPr lang="ru-RU" sz="3200" dirty="0"/>
          </a:p>
        </p:txBody>
      </p:sp>
      <p:pic>
        <p:nvPicPr>
          <p:cNvPr id="4" name="Содержимое 3" descr="SharedScreenshot.jpg"/>
          <p:cNvPicPr>
            <a:picLocks noGrp="1" noChangeAspect="1"/>
          </p:cNvPicPr>
          <p:nvPr>
            <p:ph idx="1"/>
          </p:nvPr>
        </p:nvPicPr>
        <p:blipFill>
          <a:blip r:embed="rId2"/>
          <a:stretch>
            <a:fillRect/>
          </a:stretch>
        </p:blipFill>
        <p:spPr>
          <a:xfrm>
            <a:off x="357158" y="1643050"/>
            <a:ext cx="8572560" cy="4670204"/>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hank-You-Messages-For-Attending-Meeting.jpg"/>
          <p:cNvPicPr>
            <a:picLocks noGrp="1" noChangeAspect="1"/>
          </p:cNvPicPr>
          <p:nvPr>
            <p:ph idx="1"/>
          </p:nvPr>
        </p:nvPicPr>
        <p:blipFill>
          <a:blip r:embed="rId2"/>
          <a:stretch>
            <a:fillRect/>
          </a:stretch>
        </p:blipFill>
        <p:spPr>
          <a:xfrm>
            <a:off x="0" y="428604"/>
            <a:ext cx="9144000" cy="609904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27(2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214578"/>
          </a:xfrm>
        </p:spPr>
        <p:txBody>
          <a:bodyPr>
            <a:noAutofit/>
          </a:bodyPr>
          <a:lstStyle/>
          <a:p>
            <a:pPr>
              <a:buNone/>
            </a:pP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Topic The Challenges of Global Marketing Research. Verb + -</a:t>
            </a:r>
            <a:r>
              <a:rPr lang="en-US" sz="36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ing</a:t>
            </a: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or to … 1 (remember, regret etc.) Grammar revision</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fontScale="92500" lnSpcReduction="10000"/>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625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600" dirty="0" smtClean="0"/>
              <a:t>Discussing of the topic The Challenges of Global Marketing Research. Verb + -</a:t>
            </a:r>
            <a:r>
              <a:rPr lang="en-US" sz="3600" dirty="0" err="1" smtClean="0"/>
              <a:t>ing</a:t>
            </a:r>
            <a:r>
              <a:rPr lang="en-US" sz="3600" dirty="0" smtClean="0"/>
              <a:t> or to … 1 (remember, regret etc.) Grammar </a:t>
            </a:r>
            <a:r>
              <a:rPr lang="en-US" sz="3600" dirty="0" smtClean="0"/>
              <a:t>revision</a:t>
            </a:r>
            <a:endParaRPr lang="ru-RU" sz="3600" dirty="0" smtClean="0"/>
          </a:p>
          <a:p>
            <a:pPr marL="550926" indent="-514350">
              <a:buAutoNum type="arabicPeriod"/>
            </a:pPr>
            <a:r>
              <a:rPr lang="en-US" sz="3600" dirty="0" smtClean="0"/>
              <a:t>Listening</a:t>
            </a:r>
            <a:r>
              <a:rPr lang="en-US" sz="3600" dirty="0" smtClean="0"/>
              <a:t>,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625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329642" cy="6215106"/>
          </a:xfrm>
        </p:spPr>
        <p:txBody>
          <a:bodyPr>
            <a:normAutofit fontScale="55000" lnSpcReduction="20000"/>
          </a:bodyPr>
          <a:lstStyle/>
          <a:p>
            <a:r>
              <a:rPr lang="en-US" dirty="0" smtClean="0"/>
              <a:t>The first debate in managing international research centers around technique. In our experience, telephone surveys have been effective regardless of where they are administered. Many research providers in their bids, suggest in-person interviews for both the South American and Asian markets. Since business contacts in South America are much more social in nature, conferential wisdom says that the research method you use should be too The in-person interview is viewed as more social than an impersonal telephone call. For the Asian markets, in-person interviews are often suggested because they 0ow the researcher to show proper respect for respondents. </a:t>
            </a:r>
            <a:endParaRPr lang="ru-RU" dirty="0" smtClean="0"/>
          </a:p>
          <a:p>
            <a:r>
              <a:rPr lang="en-US" dirty="0" smtClean="0"/>
              <a:t>In </a:t>
            </a:r>
            <a:r>
              <a:rPr lang="en-US" dirty="0" smtClean="0"/>
              <a:t>designing a questionnaire for a foreign market, the introduction and purpose of the survey should be described more fully than in the United States. Foreign respondents are generally more inquisitive and require a higher degree of formality than do Americans. You will find that a survey that requires 15 minutes here may take up to 40 minutes in Germany because German respondents like to talk more and the language is less concise than English. This longer response time adds to the cost of the research. </a:t>
            </a:r>
            <a:endParaRPr lang="ru-RU" dirty="0" smtClean="0"/>
          </a:p>
          <a:p>
            <a:r>
              <a:rPr lang="en-US" dirty="0" smtClean="0"/>
              <a:t>The </a:t>
            </a:r>
            <a:r>
              <a:rPr lang="en-US" dirty="0" smtClean="0"/>
              <a:t>major stumbling block of most international research is translation. Keep in mind that if you are researching five different markets/languages, the questionnaire must state exactly the same question in the same place for each of those five markets. Otherwise, you could tabulate two different sets of responses, offering nothing in the way of useful information. </a:t>
            </a:r>
            <a:endParaRPr lang="ru-RU" dirty="0" smtClean="0"/>
          </a:p>
          <a:p>
            <a:r>
              <a:rPr lang="en-US" dirty="0" smtClean="0"/>
              <a:t>Can </a:t>
            </a:r>
            <a:r>
              <a:rPr lang="en-US" dirty="0" smtClean="0"/>
              <a:t>you think of some other problems that might be encountered in international marketing research? Do you think that it is as important to conduct marketing research in other countries as in the United States? </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5) Put the verb into the correct form, -</a:t>
            </a:r>
            <a:r>
              <a:rPr lang="en-US" dirty="0" err="1" smtClean="0"/>
              <a:t>ing</a:t>
            </a:r>
            <a:r>
              <a:rPr lang="en-US" dirty="0" smtClean="0"/>
              <a:t> or to … .</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8" y="1785926"/>
            <a:ext cx="8572560" cy="4714908"/>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400" dirty="0" smtClean="0"/>
              <a:t>6) Tom can remember some things about his childhood, but he can’t remember others. </a:t>
            </a:r>
            <a:r>
              <a:rPr lang="en-US" sz="2400" dirty="0" err="1" smtClean="0"/>
              <a:t>Writesentences</a:t>
            </a:r>
            <a:r>
              <a:rPr lang="en-US" sz="2400" dirty="0" smtClean="0"/>
              <a:t> with He remembers … or He doesn’t remember … .</a:t>
            </a:r>
            <a:endParaRPr lang="ru-RU" sz="2400" dirty="0"/>
          </a:p>
        </p:txBody>
      </p:sp>
      <p:pic>
        <p:nvPicPr>
          <p:cNvPr id="4" name="Содержимое 3" descr="SharedScreenshot.jpg"/>
          <p:cNvPicPr>
            <a:picLocks noGrp="1" noChangeAspect="1"/>
          </p:cNvPicPr>
          <p:nvPr>
            <p:ph idx="1"/>
          </p:nvPr>
        </p:nvPicPr>
        <p:blipFill>
          <a:blip r:embed="rId2"/>
          <a:stretch>
            <a:fillRect/>
          </a:stretch>
        </p:blipFill>
        <p:spPr>
          <a:xfrm>
            <a:off x="357158" y="1785926"/>
            <a:ext cx="8333019" cy="4214842"/>
          </a:xfrm>
        </p:spPr>
      </p:pic>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22</TotalTime>
  <Words>862</Words>
  <Application>Microsoft Office PowerPoint</Application>
  <PresentationFormat>Экран (4:3)</PresentationFormat>
  <Paragraphs>45</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Техническая</vt:lpstr>
      <vt:lpstr>Конспекти практичних занять з дисципліни«Іноземна мова» з галузі знань 12 «Інформаційні технології» спеціальності : 122 «Комп’ютерні науки».</vt:lpstr>
      <vt:lpstr>Практичне заняття 27(2 год.)</vt:lpstr>
      <vt:lpstr>Objectives:</vt:lpstr>
      <vt:lpstr>Plan:</vt:lpstr>
      <vt:lpstr>References:</vt:lpstr>
      <vt:lpstr>Хід заняття (Procedure)</vt:lpstr>
      <vt:lpstr>Слайд 7</vt:lpstr>
      <vt:lpstr>5) Put the verb into the correct form, -ing or to … .</vt:lpstr>
      <vt:lpstr>6) Tom can remember some things about his childhood, but he can’t remember others. Writesentences with He remembers … or He doesn’t remember … .</vt:lpstr>
      <vt:lpstr>7) Complete the sentences with a suitable verb in the correct form, -ing or to … .</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user</cp:lastModifiedBy>
  <cp:revision>5</cp:revision>
  <dcterms:created xsi:type="dcterms:W3CDTF">2023-02-25T18:05:02Z</dcterms:created>
  <dcterms:modified xsi:type="dcterms:W3CDTF">2023-02-28T16:56:21Z</dcterms:modified>
</cp:coreProperties>
</file>