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77500" lnSpcReduction="20000"/>
          </a:bodyPr>
          <a:lstStyle/>
          <a:p>
            <a:r>
              <a:rPr lang="en-US" dirty="0" smtClean="0"/>
              <a:t>Economic integration is most pronounced in the triad of North America, Europe, and the Pacific Rim. The North American Free Trade Agreement (NAFTA) is turning the region into one giant market. In South </a:t>
            </a:r>
            <a:r>
              <a:rPr lang="en-US" dirty="0" err="1" smtClean="0"/>
              <a:t>Ame</a:t>
            </a:r>
            <a:r>
              <a:rPr lang="en-US" dirty="0" smtClean="0"/>
              <a:t> </a:t>
            </a:r>
            <a:r>
              <a:rPr lang="en-US" dirty="0" err="1" smtClean="0"/>
              <a:t>rica</a:t>
            </a:r>
            <a:r>
              <a:rPr lang="en-US" dirty="0" smtClean="0"/>
              <a:t>, there is an increasing amount of </a:t>
            </a:r>
            <a:r>
              <a:rPr lang="en-US" dirty="0" err="1" smtClean="0"/>
              <a:t>intercountry</a:t>
            </a:r>
            <a:r>
              <a:rPr lang="en-US" dirty="0" smtClean="0"/>
              <a:t> trade, sparked by </a:t>
            </a:r>
            <a:r>
              <a:rPr lang="en-US" dirty="0" err="1" smtClean="0"/>
              <a:t>Mercosur</a:t>
            </a:r>
            <a:r>
              <a:rPr lang="en-US" dirty="0" smtClean="0"/>
              <a:t>. Additionally, trade agreements such as the Central American Free Trade Agreement (CAFTA) are linking countries of the Western Hemisphere together. In Europe, the expansion of the original countries of the European Union (EU) is creating a larger and more diverse union, with dramatic transformation of Central and Eastern European countries such as the Czech Republic, Poland, and Hungary. Asia is another major regional power, as reflected in the rapid growth shown not only by Japan but also the economies of China, India, and other emerging markets. Countries in Africa and the Middle East continue to face complex problems but still hold economic promise for the future. Emerging markets in all regions present both opportunities and challenges for international managers.</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62500" lnSpcReduction="20000"/>
          </a:bodyPr>
          <a:lstStyle/>
          <a:p>
            <a:r>
              <a:rPr lang="en-US" dirty="0" smtClean="0"/>
              <a:t>Managing international activities means managing separate functions, like human resources, marketing, finance, production, research and development, etc. The first two are culturally sensitive in particular. Thus the EPRG attitudes can also be observed in human resources management practices and marketing decisions. In the ethnocentric approach the headquarters make all the key decisions in personnel management and all significant positions in foreign affiliates are held by the parent country nationals. In the polycentric approach the foreign subsidiaries gain control over human resources management, although the headquarters may still make strategic decisions. Host country nationals usually hold top jobs in foreign subsidiaries. A geocentric attitude to human resources management assumes that a firm relies on the ability and performance when selecting international staff, regardless of their nationality. A </a:t>
            </a:r>
            <a:r>
              <a:rPr lang="en-US" dirty="0" err="1" smtClean="0"/>
              <a:t>regiocentric</a:t>
            </a:r>
            <a:r>
              <a:rPr lang="en-US" dirty="0" smtClean="0"/>
              <a:t> philosophy derives from both, geocentric and polycentric. The employees can move from one country to another in a particular region but the employment decisions are based on the skills, abilities and performance of potential staff. </a:t>
            </a:r>
            <a:endParaRPr lang="uk-UA" dirty="0" smtClean="0"/>
          </a:p>
          <a:p>
            <a:r>
              <a:rPr lang="en-US" dirty="0" smtClean="0"/>
              <a:t>One of the most beneficial things an international manager can bring to a global organization is the transfer of knowledge he or she will impart on the other country. The international environment, especially its cultural dimension, plays a dominant role in shaping the effectiveness of </a:t>
            </a:r>
            <a:r>
              <a:rPr lang="en-US" dirty="0" err="1" smtClean="0"/>
              <a:t>internationalised</a:t>
            </a:r>
            <a:r>
              <a:rPr lang="en-US" dirty="0" smtClean="0"/>
              <a:t> business.</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Write a question for each situation.</a:t>
            </a:r>
            <a:endParaRPr lang="ru-RU" dirty="0"/>
          </a:p>
        </p:txBody>
      </p:sp>
      <p:sp>
        <p:nvSpPr>
          <p:cNvPr id="3" name="Содержимое 2"/>
          <p:cNvSpPr>
            <a:spLocks noGrp="1"/>
          </p:cNvSpPr>
          <p:nvPr>
            <p:ph idx="1"/>
          </p:nvPr>
        </p:nvSpPr>
        <p:spPr>
          <a:xfrm>
            <a:off x="457200" y="1600200"/>
            <a:ext cx="7467600" cy="4686320"/>
          </a:xfrm>
        </p:spPr>
        <p:txBody>
          <a:bodyPr>
            <a:normAutofit fontScale="77500" lnSpcReduction="20000"/>
          </a:bodyPr>
          <a:lstStyle/>
          <a:p>
            <a:pPr marL="550926" indent="-514350">
              <a:buAutoNum type="arabicPeriod"/>
            </a:pPr>
            <a:r>
              <a:rPr lang="en-US" dirty="0" smtClean="0"/>
              <a:t>You meet Kate as she is leaving the swimming pool. You say: Hi, Kate. (you / swim?) Have you been swimming? </a:t>
            </a:r>
            <a:endParaRPr lang="uk-UA" dirty="0" smtClean="0"/>
          </a:p>
          <a:p>
            <a:pPr marL="550926" indent="-514350">
              <a:buAutoNum type="arabicPeriod"/>
            </a:pPr>
            <a:r>
              <a:rPr lang="en-US" dirty="0" smtClean="0"/>
              <a:t>You have arrived a little late to meet Ben who is waiting for you. You say: I’m sorry I’m late, Ben. (you / wait / long?) </a:t>
            </a:r>
            <a:endParaRPr lang="uk-UA" dirty="0" smtClean="0"/>
          </a:p>
          <a:p>
            <a:pPr marL="550926" indent="-514350">
              <a:buAutoNum type="arabicPeriod"/>
            </a:pPr>
            <a:r>
              <a:rPr lang="en-US" dirty="0" smtClean="0"/>
              <a:t>Jane’s little boy comes into the house with a very dirty face and dirty hands. His mother says: Why are you so dirty? (what / you / do?) </a:t>
            </a:r>
            <a:endParaRPr lang="uk-UA" dirty="0" smtClean="0"/>
          </a:p>
          <a:p>
            <a:pPr marL="550926" indent="-514350">
              <a:buAutoNum type="arabicPeriod"/>
            </a:pPr>
            <a:r>
              <a:rPr lang="en-US" dirty="0" smtClean="0"/>
              <a:t>You are in a shop and see Anna. You didn’t know she worked there. You say: Hi, Anna. (how long / you / work / here?) </a:t>
            </a:r>
            <a:endParaRPr lang="uk-UA" dirty="0" smtClean="0"/>
          </a:p>
          <a:p>
            <a:pPr marL="550926" indent="-514350">
              <a:buAutoNum type="arabicPeriod"/>
            </a:pPr>
            <a:r>
              <a:rPr lang="en-US" dirty="0" smtClean="0"/>
              <a:t>A friend tells you about his job – he sells phones. You say: You sell phones? (how long / you / do / that?)</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Read the situations and complete the sentences.</a:t>
            </a:r>
            <a:endParaRPr lang="ru-RU" dirty="0"/>
          </a:p>
        </p:txBody>
      </p:sp>
      <p:sp>
        <p:nvSpPr>
          <p:cNvPr id="3" name="Содержимое 2"/>
          <p:cNvSpPr>
            <a:spLocks noGrp="1"/>
          </p:cNvSpPr>
          <p:nvPr>
            <p:ph idx="1"/>
          </p:nvPr>
        </p:nvSpPr>
        <p:spPr/>
        <p:txBody>
          <a:bodyPr>
            <a:normAutofit fontScale="85000" lnSpcReduction="20000"/>
          </a:bodyPr>
          <a:lstStyle/>
          <a:p>
            <a:pPr marL="550926" indent="-514350">
              <a:buAutoNum type="arabicPeriod"/>
            </a:pPr>
            <a:r>
              <a:rPr lang="en-US" dirty="0" err="1" smtClean="0"/>
              <a:t>It’sraining</a:t>
            </a:r>
            <a:r>
              <a:rPr lang="en-US" dirty="0" smtClean="0"/>
              <a:t>. The rain started two hours ago. It ’s been raining for two hours.</a:t>
            </a:r>
            <a:endParaRPr lang="uk-UA" dirty="0" smtClean="0"/>
          </a:p>
          <a:p>
            <a:pPr marL="550926" indent="-514350">
              <a:buAutoNum type="arabicPeriod"/>
            </a:pPr>
            <a:r>
              <a:rPr lang="en-US" dirty="0" smtClean="0"/>
              <a:t>We are waiting for the bus. We started waiting 20 minutes ago. We for 20 minutes. </a:t>
            </a:r>
            <a:endParaRPr lang="uk-UA" dirty="0" smtClean="0"/>
          </a:p>
          <a:p>
            <a:pPr marL="550926" indent="-514350">
              <a:buAutoNum type="arabicPeriod"/>
            </a:pPr>
            <a:r>
              <a:rPr lang="en-US" dirty="0" smtClean="0"/>
              <a:t>I’m learning Japanese. I started classes in December. since December. </a:t>
            </a:r>
            <a:endParaRPr lang="uk-UA" dirty="0" smtClean="0"/>
          </a:p>
          <a:p>
            <a:pPr marL="550926" indent="-514350">
              <a:buAutoNum type="arabicPeriod"/>
            </a:pPr>
            <a:r>
              <a:rPr lang="en-US" dirty="0" smtClean="0"/>
              <a:t>Jessica is working in a hotel. She started working there on 18 January. since 18 January. </a:t>
            </a:r>
            <a:endParaRPr lang="uk-UA" dirty="0" smtClean="0"/>
          </a:p>
          <a:p>
            <a:pPr marL="550926" indent="-514350">
              <a:buAutoNum type="arabicPeriod"/>
            </a:pPr>
            <a:r>
              <a:rPr lang="en-US" dirty="0" smtClean="0"/>
              <a:t>Our friends always go to Italy for their holidays. The first time was years ago. for years.</a:t>
            </a:r>
            <a:endParaRPr lang="ru-RU" dirty="0"/>
          </a:p>
        </p:txBody>
      </p:sp>
      <p:sp>
        <p:nvSpPr>
          <p:cNvPr id="4" name="Прямоугольник 3"/>
          <p:cNvSpPr/>
          <p:nvPr/>
        </p:nvSpPr>
        <p:spPr>
          <a:xfrm>
            <a:off x="1398604" y="1662927"/>
            <a:ext cx="292068" cy="553998"/>
          </a:xfrm>
          <a:prstGeom prst="rect">
            <a:avLst/>
          </a:prstGeom>
        </p:spPr>
        <p:txBody>
          <a:bodyPr wrap="none">
            <a:spAutoFit/>
          </a:bodyPr>
          <a:lstStyle/>
          <a:p>
            <a:r>
              <a:rPr lang="en-US" sz="3000" dirty="0" smtClean="0">
                <a:solidFill>
                  <a:prstClr val="white"/>
                </a:solidFill>
              </a:rPr>
              <a:t>.</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472518" cy="1368412"/>
          </a:xfrm>
        </p:spPr>
        <p:txBody>
          <a:bodyPr>
            <a:noAutofit/>
          </a:bodyPr>
          <a:lstStyle/>
          <a:p>
            <a:r>
              <a:rPr lang="en-US" sz="2800" dirty="0" smtClean="0"/>
              <a:t>7) Put the verb into the present continuous (am/is/are + -</a:t>
            </a:r>
            <a:r>
              <a:rPr lang="en-US" sz="2800" dirty="0" err="1" smtClean="0"/>
              <a:t>ing</a:t>
            </a:r>
            <a:r>
              <a:rPr lang="en-US" sz="2800" dirty="0" smtClean="0"/>
              <a:t>) or present perfect continuous (have/</a:t>
            </a:r>
            <a:r>
              <a:rPr lang="en-US" sz="2800" dirty="0" err="1" smtClean="0"/>
              <a:t>hasbeen</a:t>
            </a:r>
            <a:r>
              <a:rPr lang="en-US" sz="2800" dirty="0" smtClean="0"/>
              <a:t> + -</a:t>
            </a:r>
            <a:r>
              <a:rPr lang="en-US" sz="2800" dirty="0" err="1" smtClean="0"/>
              <a:t>ing</a:t>
            </a:r>
            <a:r>
              <a:rPr lang="en-US" sz="2800" dirty="0" smtClean="0"/>
              <a:t>).</a:t>
            </a:r>
            <a:endParaRPr lang="ru-RU" sz="2800" dirty="0"/>
          </a:p>
        </p:txBody>
      </p:sp>
      <p:sp>
        <p:nvSpPr>
          <p:cNvPr id="3" name="Содержимое 2"/>
          <p:cNvSpPr>
            <a:spLocks noGrp="1"/>
          </p:cNvSpPr>
          <p:nvPr>
            <p:ph idx="1"/>
          </p:nvPr>
        </p:nvSpPr>
        <p:spPr>
          <a:xfrm>
            <a:off x="500034" y="1785926"/>
            <a:ext cx="7467600" cy="4829196"/>
          </a:xfrm>
        </p:spPr>
        <p:txBody>
          <a:bodyPr>
            <a:normAutofit fontScale="70000" lnSpcReduction="20000"/>
          </a:bodyPr>
          <a:lstStyle/>
          <a:p>
            <a:pPr marL="550926" indent="-514350">
              <a:buAutoNum type="arabicPeriod"/>
            </a:pPr>
            <a:r>
              <a:rPr lang="en-US" dirty="0" smtClean="0"/>
              <a:t>Maria has been learning (Maria / learn) English for two years. </a:t>
            </a:r>
            <a:endParaRPr lang="uk-UA" dirty="0" smtClean="0"/>
          </a:p>
          <a:p>
            <a:pPr marL="550926" indent="-514350">
              <a:buAutoNum type="arabicPeriod"/>
            </a:pPr>
            <a:r>
              <a:rPr lang="en-US" dirty="0" smtClean="0"/>
              <a:t>Hi, Tom. (I / look) for you. I need to ask you something. </a:t>
            </a:r>
            <a:endParaRPr lang="uk-UA" dirty="0" smtClean="0"/>
          </a:p>
          <a:p>
            <a:pPr marL="550926" indent="-514350">
              <a:buAutoNum type="arabicPeriod"/>
            </a:pPr>
            <a:r>
              <a:rPr lang="en-US" dirty="0" smtClean="0"/>
              <a:t>Why (you / look) at me like that? Stop it!</a:t>
            </a:r>
            <a:endParaRPr lang="uk-UA" dirty="0" smtClean="0"/>
          </a:p>
          <a:p>
            <a:pPr marL="550926" indent="-514350">
              <a:buAutoNum type="arabicPeriod"/>
            </a:pPr>
            <a:r>
              <a:rPr lang="en-US" dirty="0" smtClean="0"/>
              <a:t>Rachel is a teacher. (she / teach) for ten years. </a:t>
            </a:r>
            <a:endParaRPr lang="uk-UA" dirty="0" smtClean="0"/>
          </a:p>
          <a:p>
            <a:pPr marL="550926" indent="-514350">
              <a:buAutoNum type="arabicPeriod"/>
            </a:pPr>
            <a:r>
              <a:rPr lang="en-US" dirty="0" smtClean="0"/>
              <a:t>……………….(I / think) about what you said and I’ve decided to </a:t>
            </a:r>
            <a:r>
              <a:rPr lang="en-US" dirty="0" err="1" smtClean="0"/>
              <a:t>takeyour</a:t>
            </a:r>
            <a:r>
              <a:rPr lang="en-US" dirty="0" smtClean="0"/>
              <a:t> advice. </a:t>
            </a:r>
            <a:endParaRPr lang="uk-UA" dirty="0" smtClean="0"/>
          </a:p>
          <a:p>
            <a:pPr marL="550926" indent="-514350">
              <a:buAutoNum type="arabicPeriod"/>
            </a:pPr>
            <a:r>
              <a:rPr lang="en-US" dirty="0" smtClean="0"/>
              <a:t>‘Is Paul on holiday this</a:t>
            </a:r>
            <a:r>
              <a:rPr lang="uk-UA" dirty="0" smtClean="0"/>
              <a:t> </a:t>
            </a:r>
            <a:r>
              <a:rPr lang="en-US" dirty="0" smtClean="0"/>
              <a:t>week?’……………….……..‘No,………………………..(he / work).’ </a:t>
            </a:r>
            <a:endParaRPr lang="uk-UA" dirty="0" smtClean="0"/>
          </a:p>
          <a:p>
            <a:pPr marL="550926" indent="-514350">
              <a:buAutoNum type="arabicPeriod"/>
            </a:pPr>
            <a:r>
              <a:rPr lang="en-US" dirty="0" smtClean="0"/>
              <a:t>Sarah is very tired. (she / work) very hard recently.</a:t>
            </a:r>
            <a:endParaRPr lang="uk-UA" dirty="0" smtClean="0"/>
          </a:p>
          <a:p>
            <a:pPr marL="550926" indent="-514350">
              <a:buAutoNum type="arabicPeriod"/>
            </a:pPr>
            <a:r>
              <a:rPr lang="en-US" dirty="0" smtClean="0"/>
              <a:t>It’s dangerous to use your phone when…………………………………..(you / drive). </a:t>
            </a:r>
            <a:endParaRPr lang="uk-UA" dirty="0" smtClean="0"/>
          </a:p>
          <a:p>
            <a:pPr marL="550926" indent="-514350">
              <a:buAutoNum type="arabicPeriod"/>
            </a:pPr>
            <a:r>
              <a:rPr lang="en-US" dirty="0" smtClean="0"/>
              <a:t>Laura (travel) in South America for the last three months.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8) Ask questions using the words in brackets. Use the present perfect simple (have/has done) </a:t>
            </a:r>
            <a:r>
              <a:rPr lang="en-US" sz="2800" dirty="0" err="1" smtClean="0"/>
              <a:t>orcontinuous</a:t>
            </a:r>
            <a:r>
              <a:rPr lang="en-US" sz="2800" dirty="0" smtClean="0"/>
              <a:t> (have/has been doing).</a:t>
            </a:r>
            <a:endParaRPr lang="ru-RU" sz="2800" dirty="0"/>
          </a:p>
        </p:txBody>
      </p:sp>
      <p:sp>
        <p:nvSpPr>
          <p:cNvPr id="3" name="Содержимое 2"/>
          <p:cNvSpPr>
            <a:spLocks noGrp="1"/>
          </p:cNvSpPr>
          <p:nvPr>
            <p:ph idx="1"/>
          </p:nvPr>
        </p:nvSpPr>
        <p:spPr>
          <a:xfrm>
            <a:off x="500034" y="1714488"/>
            <a:ext cx="7467600" cy="4525963"/>
          </a:xfrm>
        </p:spPr>
        <p:txBody>
          <a:bodyPr>
            <a:normAutofit fontScale="70000" lnSpcReduction="20000"/>
          </a:bodyPr>
          <a:lstStyle/>
          <a:p>
            <a:pPr marL="550926" indent="-514350">
              <a:buAutoNum type="arabicPeriod"/>
            </a:pPr>
            <a:r>
              <a:rPr lang="en-US" dirty="0" smtClean="0"/>
              <a:t>You have a friend who </a:t>
            </a:r>
            <a:r>
              <a:rPr lang="en-US" dirty="0" err="1" smtClean="0"/>
              <a:t>islearning</a:t>
            </a:r>
            <a:r>
              <a:rPr lang="en-US" dirty="0" smtClean="0"/>
              <a:t> Arabic. You ask: (how long / learn / Arabic?) How long have you been learning Arabic?</a:t>
            </a:r>
            <a:endParaRPr lang="uk-UA" dirty="0" smtClean="0"/>
          </a:p>
          <a:p>
            <a:pPr marL="550926" indent="-514350">
              <a:buAutoNum type="arabicPeriod"/>
            </a:pPr>
            <a:r>
              <a:rPr lang="en-US" dirty="0" smtClean="0"/>
              <a:t>You have just arrived to meet a friend. She is waiting for you. You ask: (wait / long?) Have </a:t>
            </a:r>
            <a:endParaRPr lang="uk-UA" dirty="0" smtClean="0"/>
          </a:p>
          <a:p>
            <a:pPr marL="550926" indent="-514350">
              <a:buAutoNum type="arabicPeriod"/>
            </a:pPr>
            <a:r>
              <a:rPr lang="en-US" dirty="0" smtClean="0"/>
              <a:t>You see somebody fishing by the river. You ask: (catch / any fish?) </a:t>
            </a:r>
            <a:endParaRPr lang="uk-UA" dirty="0" smtClean="0"/>
          </a:p>
          <a:p>
            <a:pPr marL="550926" indent="-514350">
              <a:buAutoNum type="arabicPeriod"/>
            </a:pPr>
            <a:r>
              <a:rPr lang="en-US" dirty="0" smtClean="0"/>
              <a:t>Some friends of yours are having a party next week. You ask: (how many people / invite?) </a:t>
            </a:r>
            <a:endParaRPr lang="uk-UA" dirty="0" smtClean="0"/>
          </a:p>
          <a:p>
            <a:pPr marL="550926" indent="-514350">
              <a:buAutoNum type="arabicPeriod"/>
            </a:pPr>
            <a:r>
              <a:rPr lang="en-US" dirty="0" smtClean="0"/>
              <a:t>A friend of </a:t>
            </a:r>
            <a:r>
              <a:rPr lang="en-US" dirty="0" err="1" smtClean="0"/>
              <a:t>yoursis</a:t>
            </a:r>
            <a:r>
              <a:rPr lang="en-US" dirty="0" smtClean="0"/>
              <a:t> a teacher. You ask: (how long / teach?) </a:t>
            </a:r>
            <a:endParaRPr lang="uk-UA" dirty="0" smtClean="0"/>
          </a:p>
          <a:p>
            <a:pPr marL="550926" indent="-514350">
              <a:buAutoNum type="arabicPeriod"/>
            </a:pPr>
            <a:r>
              <a:rPr lang="en-US" dirty="0" smtClean="0"/>
              <a:t>You </a:t>
            </a:r>
            <a:r>
              <a:rPr lang="en-US" dirty="0" err="1" smtClean="0"/>
              <a:t>meetsomebody</a:t>
            </a:r>
            <a:r>
              <a:rPr lang="en-US" dirty="0" smtClean="0"/>
              <a:t> who is a writer. You ask: (how many books / write?) (how long / write / books?) </a:t>
            </a:r>
            <a:endParaRPr lang="uk-UA" dirty="0" smtClean="0"/>
          </a:p>
          <a:p>
            <a:pPr marL="550926" indent="-514350">
              <a:buAutoNum type="arabicPeriod"/>
            </a:pPr>
            <a:r>
              <a:rPr lang="en-US" dirty="0" smtClean="0"/>
              <a:t>A friend of yours is saving money to go on a world trip. You ask: (how long /save?) (how much money / save?</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182" y="428604"/>
            <a:ext cx="9143818" cy="6098927"/>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«International management. Present Perfect Continuous.»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«International management. The Organization. Present Perfect Continuous.» Grammar revision </a:t>
            </a:r>
            <a:endParaRPr lang="uk-UA"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70000" lnSpcReduction="20000"/>
          </a:bodyPr>
          <a:lstStyle/>
          <a:p>
            <a:r>
              <a:rPr lang="en-US" dirty="0" smtClean="0"/>
              <a:t>International management requires the understanding of crossing cultures, multinational corporations’ interactions, global perspectives, and corporate issues. Not only does international management rely on core business competencies, but also it requires the knowledge and skills necessary to operate and succeed in an international business arena.</a:t>
            </a:r>
            <a:endParaRPr lang="uk-UA" dirty="0" smtClean="0"/>
          </a:p>
          <a:p>
            <a:r>
              <a:rPr lang="en-US" dirty="0" smtClean="0"/>
              <a:t> International management has never been as significant as it is today. Many of the world’s largest firms are truly global, and even their smaller counterparts increasingly participate in </a:t>
            </a:r>
            <a:r>
              <a:rPr lang="en-US" dirty="0" err="1" smtClean="0"/>
              <a:t>crossborder</a:t>
            </a:r>
            <a:r>
              <a:rPr lang="en-US" dirty="0" smtClean="0"/>
              <a:t> activities by subcontracting—having customers and joint venture partners collaborate with them around the globe. The arena of international management has never offered so many opportunities and challenges to </a:t>
            </a:r>
            <a:r>
              <a:rPr lang="en-US" dirty="0" err="1" smtClean="0"/>
              <a:t>individua</a:t>
            </a:r>
            <a:r>
              <a:rPr lang="en-US" dirty="0" smtClean="0"/>
              <a:t> l managers, businesses, governments, and the academic community alike. The expansion of the global market has created a need for managers who are familiar with the problems of international trade and finance such as culture, political structure, foreign exchange, geographical terrain, time, food, and technology. We would need to approach this theme carefully; slogans seem to triumph over reasonable assessments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62500" lnSpcReduction="20000"/>
          </a:bodyPr>
          <a:lstStyle/>
          <a:p>
            <a:r>
              <a:rPr lang="en-US" dirty="0" smtClean="0"/>
              <a:t>Noting that managers are multicultural is necessary not only when they work with people from other countries but also with people from the same country, who speak the same language, have the same national heritage and yet, have different ways of looking at the world. In fact, international management involves planning, organizing, leading, and controlling of employees and other resources to achieve organizational goals across unique multicultural and multinational boundaries. An international manager is someone who must handle things, ideas, and people belonging to different cultural environments while ensuring that allocating and directing of human resources achieves the goals of the organization, while respecting the beliefs, traditions, and values of the native or host country. This is a non-current definition but it still gives a revealing discernment of this complex subject. </a:t>
            </a:r>
            <a:endParaRPr lang="uk-UA" dirty="0" smtClean="0"/>
          </a:p>
          <a:p>
            <a:r>
              <a:rPr lang="en-US" dirty="0" smtClean="0"/>
              <a:t>There are many aspects of international management including the need for flexible strategies and matching global scenarios with strategic options. International managers are responsible for developing strategies, deploying resources, and guiding their organization to compete in this global environment. To understand the notion of international management better, it is logically necessary to first define management and international independently. There are many viewpoints as to the definition of management and for this book we will define management as the collective functions of planning, organizing, leading, and controlling the resources of an organization within its national borders to efficiently achieve its objectives.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fontScale="85000" lnSpcReduction="20000"/>
          </a:bodyPr>
          <a:lstStyle/>
          <a:p>
            <a:r>
              <a:rPr lang="en-US" dirty="0" err="1" smtClean="0"/>
              <a:t>Internationalisation</a:t>
            </a:r>
            <a:r>
              <a:rPr lang="en-US" dirty="0" smtClean="0"/>
              <a:t> is an incremental process. It means that a company starting its operations on international markets changes over time as its </a:t>
            </a:r>
            <a:r>
              <a:rPr lang="en-US" dirty="0" err="1" smtClean="0"/>
              <a:t>internationalisation</a:t>
            </a:r>
            <a:r>
              <a:rPr lang="en-US" dirty="0" smtClean="0"/>
              <a:t> deepens. These changes take a form of some patterns and are driven by internal and external selection pressures. </a:t>
            </a:r>
            <a:r>
              <a:rPr lang="en-US" dirty="0" err="1" smtClean="0"/>
              <a:t>Internationalisation</a:t>
            </a:r>
            <a:r>
              <a:rPr lang="en-US" dirty="0" smtClean="0"/>
              <a:t> influences the selection forces. The internal selection factors arise from an increasing scale, a growing complexity, an internal diversity, and an incremental need for coordination of international operations. The </a:t>
            </a:r>
            <a:r>
              <a:rPr lang="en-US" dirty="0" err="1" smtClean="0"/>
              <a:t>externa</a:t>
            </a:r>
            <a:r>
              <a:rPr lang="en-US" dirty="0" smtClean="0"/>
              <a:t> l selection factors are rooted in the international environment: home and host countries, </a:t>
            </a:r>
            <a:r>
              <a:rPr lang="en-US" dirty="0" err="1" smtClean="0"/>
              <a:t>internationalisation</a:t>
            </a:r>
            <a:r>
              <a:rPr lang="en-US" dirty="0" smtClean="0"/>
              <a:t> of industries and the influence of international institutions. The internal and external selection factors pressure the organization to adapt if it is to survive in the international environment.</a:t>
            </a:r>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42</TotalTime>
  <Words>2072</Words>
  <Application>Microsoft Office PowerPoint</Application>
  <PresentationFormat>Экран (4:3)</PresentationFormat>
  <Paragraphs>77</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1(2 год.)</vt:lpstr>
      <vt:lpstr>Objectives:</vt:lpstr>
      <vt:lpstr>Plan:</vt:lpstr>
      <vt:lpstr>References:</vt:lpstr>
      <vt:lpstr>Хід заняття (Procedure)</vt:lpstr>
      <vt:lpstr>Слайд 7</vt:lpstr>
      <vt:lpstr>Слайд 8</vt:lpstr>
      <vt:lpstr>Слайд 9</vt:lpstr>
      <vt:lpstr>Слайд 10</vt:lpstr>
      <vt:lpstr>Слайд 11</vt:lpstr>
      <vt:lpstr>5) Write a question for each situation.</vt:lpstr>
      <vt:lpstr>6) Read the situations and complete the sentences.</vt:lpstr>
      <vt:lpstr>7) Put the verb into the present continuous (am/is/are + -ing) or present perfect continuous (have/hasbeen + -ing).</vt:lpstr>
      <vt:lpstr>8) Ask questions using the words in brackets. Use the present perfect simple (have/has done) orcontinuous (have/has been doing).</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10</cp:revision>
  <dcterms:created xsi:type="dcterms:W3CDTF">2023-02-25T18:05:02Z</dcterms:created>
  <dcterms:modified xsi:type="dcterms:W3CDTF">2023-02-27T11:36:01Z</dcterms:modified>
</cp:coreProperties>
</file>