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 second sentence so that it means the same as the first.</a:t>
            </a:r>
            <a:endParaRPr lang="ru-RU" sz="3600" dirty="0"/>
          </a:p>
        </p:txBody>
      </p:sp>
      <p:sp>
        <p:nvSpPr>
          <p:cNvPr id="3" name="Содержимое 2"/>
          <p:cNvSpPr>
            <a:spLocks noGrp="1"/>
          </p:cNvSpPr>
          <p:nvPr>
            <p:ph idx="1"/>
          </p:nvPr>
        </p:nvSpPr>
        <p:spPr>
          <a:xfrm>
            <a:off x="457200" y="1600200"/>
            <a:ext cx="8043890" cy="4972072"/>
          </a:xfrm>
        </p:spPr>
        <p:txBody>
          <a:bodyPr>
            <a:normAutofit fontScale="77500" lnSpcReduction="20000"/>
          </a:bodyPr>
          <a:lstStyle/>
          <a:p>
            <a:pPr marL="550926" indent="-514350">
              <a:buAutoNum type="arabicPeriod"/>
            </a:pPr>
            <a:r>
              <a:rPr lang="en-US" dirty="0" smtClean="0"/>
              <a:t>Why </a:t>
            </a:r>
            <a:r>
              <a:rPr lang="en-US" dirty="0" err="1" smtClean="0"/>
              <a:t>isit</a:t>
            </a:r>
            <a:r>
              <a:rPr lang="en-US" dirty="0" smtClean="0"/>
              <a:t> useful to have a car? What are the advantages of having a car? </a:t>
            </a:r>
          </a:p>
          <a:p>
            <a:pPr marL="550926" indent="-514350">
              <a:buAutoNum type="arabicPeriod"/>
            </a:pPr>
            <a:r>
              <a:rPr lang="en-US" dirty="0" smtClean="0"/>
              <a:t>I don’t intend to apply for the job. I have no intention of. </a:t>
            </a:r>
          </a:p>
          <a:p>
            <a:pPr marL="550926" indent="-514350">
              <a:buAutoNum type="arabicPeriod"/>
            </a:pPr>
            <a:r>
              <a:rPr lang="en-US" dirty="0" smtClean="0"/>
              <a:t>Helen has a good memory for names. Helen is good at. </a:t>
            </a:r>
          </a:p>
          <a:p>
            <a:pPr marL="550926" indent="-514350">
              <a:buAutoNum type="arabicPeriod"/>
            </a:pPr>
            <a:r>
              <a:rPr lang="en-US" dirty="0" smtClean="0"/>
              <a:t>You probably won’t win the lottery. You have little chance. You have little chance of. </a:t>
            </a:r>
          </a:p>
          <a:p>
            <a:pPr marL="550926" indent="-514350">
              <a:buAutoNum type="arabicPeriod"/>
            </a:pPr>
            <a:r>
              <a:rPr lang="en-US" dirty="0" smtClean="0"/>
              <a:t>Did you get into trouble because you were late? Did you get into trouble for? </a:t>
            </a:r>
          </a:p>
          <a:p>
            <a:pPr marL="550926" indent="-514350">
              <a:buAutoNum type="arabicPeriod"/>
            </a:pPr>
            <a:r>
              <a:rPr lang="en-US" dirty="0" smtClean="0"/>
              <a:t>We didn’t eat at home. We went to a restaurant instead. We went to a restaurant instead of. </a:t>
            </a:r>
          </a:p>
          <a:p>
            <a:pPr marL="550926" indent="-514350">
              <a:buAutoNum type="arabicPeriod"/>
            </a:pPr>
            <a:r>
              <a:rPr lang="en-US" dirty="0" smtClean="0"/>
              <a:t>We got into the exhibition. We didn’t have to queue. We got into the exhibition without. </a:t>
            </a:r>
          </a:p>
          <a:p>
            <a:pPr marL="550926" indent="-514350">
              <a:buAutoNum type="arabicPeriod"/>
            </a:pPr>
            <a:r>
              <a:rPr lang="en-US" dirty="0" smtClean="0"/>
              <a:t>Amy is 90 years old, but </a:t>
            </a:r>
            <a:r>
              <a:rPr lang="en-US" dirty="0" err="1" smtClean="0"/>
              <a:t>she’sfit</a:t>
            </a:r>
            <a:r>
              <a:rPr lang="en-US" dirty="0" smtClean="0"/>
              <a:t> and healthy. Amy is fit and healthy despite</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Complete the sentences using by -</a:t>
            </a:r>
            <a:r>
              <a:rPr lang="en-US" dirty="0" err="1" smtClean="0"/>
              <a:t>ing</a:t>
            </a:r>
            <a:r>
              <a:rPr lang="en-US" dirty="0" smtClean="0"/>
              <a:t>. Choose from these verbs:</a:t>
            </a:r>
            <a:endParaRPr lang="ru-RU" dirty="0"/>
          </a:p>
        </p:txBody>
      </p:sp>
      <p:pic>
        <p:nvPicPr>
          <p:cNvPr id="4" name="Содержимое 3" descr="SharedScreenshot.jpg"/>
          <p:cNvPicPr>
            <a:picLocks noGrp="1" noChangeAspect="1"/>
          </p:cNvPicPr>
          <p:nvPr>
            <p:ph idx="1"/>
          </p:nvPr>
        </p:nvPicPr>
        <p:blipFill>
          <a:blip r:embed="rId2"/>
          <a:srcRect t="8928" r="1945" b="37500"/>
          <a:stretch>
            <a:fillRect/>
          </a:stretch>
        </p:blipFill>
        <p:spPr>
          <a:xfrm>
            <a:off x="1428728" y="1643050"/>
            <a:ext cx="5857916" cy="428628"/>
          </a:xfrm>
        </p:spPr>
      </p:pic>
      <p:sp>
        <p:nvSpPr>
          <p:cNvPr id="5" name="Содержимое 2"/>
          <p:cNvSpPr txBox="1">
            <a:spLocks/>
          </p:cNvSpPr>
          <p:nvPr/>
        </p:nvSpPr>
        <p:spPr>
          <a:xfrm>
            <a:off x="457200" y="2143116"/>
            <a:ext cx="8043890" cy="4429156"/>
          </a:xfrm>
          <a:prstGeom prst="rect">
            <a:avLst/>
          </a:prstGeom>
        </p:spPr>
        <p:txBody>
          <a:bodyPr vert="horz">
            <a:normAutofit fontScale="85000" lnSpcReduction="20000"/>
          </a:bodyPr>
          <a:lstStyle/>
          <a:p>
            <a:pPr marL="550926" lvl="0" indent="-514350">
              <a:spcBef>
                <a:spcPct val="20000"/>
              </a:spcBef>
              <a:buClr>
                <a:schemeClr val="accent1"/>
              </a:buClr>
              <a:buSzPct val="80000"/>
              <a:buFont typeface="Wingdings 2"/>
              <a:buAutoNum type="arabicPeriod"/>
            </a:pPr>
            <a:r>
              <a:rPr lang="en-US" sz="3200" dirty="0" smtClean="0"/>
              <a:t>The burglars got into the house </a:t>
            </a:r>
            <a:r>
              <a:rPr lang="en-US" sz="3200" i="1" u="sng" dirty="0" smtClean="0"/>
              <a:t>by breaking </a:t>
            </a:r>
            <a:r>
              <a:rPr lang="en-US" sz="3200" dirty="0" smtClean="0"/>
              <a:t>a window. </a:t>
            </a:r>
          </a:p>
          <a:p>
            <a:pPr marL="550926" lvl="0" indent="-514350">
              <a:spcBef>
                <a:spcPct val="20000"/>
              </a:spcBef>
              <a:buClr>
                <a:schemeClr val="accent1"/>
              </a:buClr>
              <a:buSzPct val="80000"/>
              <a:buFont typeface="Wingdings 2"/>
              <a:buAutoNum type="arabicPeriod"/>
            </a:pPr>
            <a:r>
              <a:rPr lang="en-US" sz="3200" dirty="0" smtClean="0"/>
              <a:t>I was able to reach the top shelf --------------- on a chair. </a:t>
            </a:r>
          </a:p>
          <a:p>
            <a:pPr marL="550926" lvl="0" indent="-514350">
              <a:spcBef>
                <a:spcPct val="20000"/>
              </a:spcBef>
              <a:buClr>
                <a:schemeClr val="accent1"/>
              </a:buClr>
              <a:buSzPct val="80000"/>
              <a:buFont typeface="Wingdings 2"/>
              <a:buAutoNum type="arabicPeriod"/>
            </a:pPr>
            <a:r>
              <a:rPr lang="en-US" sz="3200" dirty="0" smtClean="0"/>
              <a:t>You turn on the computer --------------- the button at the back. </a:t>
            </a:r>
          </a:p>
          <a:p>
            <a:pPr marL="550926" lvl="0" indent="-514350">
              <a:spcBef>
                <a:spcPct val="20000"/>
              </a:spcBef>
              <a:buClr>
                <a:schemeClr val="accent1"/>
              </a:buClr>
              <a:buSzPct val="80000"/>
              <a:buFont typeface="Wingdings 2"/>
              <a:buAutoNum type="arabicPeriod"/>
            </a:pPr>
            <a:r>
              <a:rPr lang="en-US" sz="3200" dirty="0" smtClean="0"/>
              <a:t>Kevin got himself into financial trouble --------------- too much money. </a:t>
            </a:r>
          </a:p>
          <a:p>
            <a:pPr marL="550926" lvl="0" indent="-514350">
              <a:spcBef>
                <a:spcPct val="20000"/>
              </a:spcBef>
              <a:buClr>
                <a:schemeClr val="accent1"/>
              </a:buClr>
              <a:buSzPct val="80000"/>
              <a:buFont typeface="Wingdings 2"/>
              <a:buAutoNum type="arabicPeriod"/>
            </a:pPr>
            <a:r>
              <a:rPr lang="en-US" sz="3200" dirty="0" smtClean="0"/>
              <a:t>You can put people’s lives in danger too fast. </a:t>
            </a:r>
          </a:p>
          <a:p>
            <a:pPr marL="550926" lvl="0" indent="-514350">
              <a:spcBef>
                <a:spcPct val="20000"/>
              </a:spcBef>
              <a:buClr>
                <a:schemeClr val="accent1"/>
              </a:buClr>
              <a:buSzPct val="80000"/>
              <a:buFont typeface="Wingdings 2"/>
              <a:buAutoNum type="arabicPeriod"/>
            </a:pPr>
            <a:r>
              <a:rPr lang="en-US" sz="3200" dirty="0" smtClean="0"/>
              <a:t>We made the room look nicer --------------- some pictures on the walls.</a:t>
            </a:r>
            <a:endParaRPr kumimoji="0" lang="ru-RU"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Complete the sentences with a suitable word. Use only one word each time.</a:t>
            </a:r>
            <a:endParaRPr lang="ru-RU" sz="3200" dirty="0"/>
          </a:p>
        </p:txBody>
      </p:sp>
      <p:sp>
        <p:nvSpPr>
          <p:cNvPr id="3" name="Содержимое 2"/>
          <p:cNvSpPr>
            <a:spLocks noGrp="1"/>
          </p:cNvSpPr>
          <p:nvPr>
            <p:ph idx="1"/>
          </p:nvPr>
        </p:nvSpPr>
        <p:spPr>
          <a:xfrm>
            <a:off x="457200" y="1600200"/>
            <a:ext cx="8115328" cy="5043510"/>
          </a:xfrm>
        </p:spPr>
        <p:txBody>
          <a:bodyPr>
            <a:normAutofit fontScale="62500" lnSpcReduction="20000"/>
          </a:bodyPr>
          <a:lstStyle/>
          <a:p>
            <a:pPr marL="550926" indent="-514350">
              <a:buAutoNum type="arabicPeriod"/>
            </a:pPr>
            <a:r>
              <a:rPr lang="en-US" dirty="0" smtClean="0"/>
              <a:t>We ran ten </a:t>
            </a:r>
            <a:r>
              <a:rPr lang="en-US" dirty="0" err="1" smtClean="0"/>
              <a:t>kilometres</a:t>
            </a:r>
            <a:r>
              <a:rPr lang="en-US" dirty="0" smtClean="0"/>
              <a:t> without </a:t>
            </a:r>
            <a:r>
              <a:rPr lang="en-US" i="1" u="sng" dirty="0" smtClean="0"/>
              <a:t>stopping</a:t>
            </a:r>
            <a:r>
              <a:rPr lang="en-US" dirty="0" smtClean="0"/>
              <a:t> . </a:t>
            </a:r>
          </a:p>
          <a:p>
            <a:pPr marL="550926" indent="-514350">
              <a:buAutoNum type="arabicPeriod"/>
            </a:pPr>
            <a:r>
              <a:rPr lang="en-US" dirty="0" smtClean="0"/>
              <a:t>Dan left the hotel without </a:t>
            </a:r>
            <a:r>
              <a:rPr lang="en-US" sz="2800" dirty="0" smtClean="0"/>
              <a:t>---------------</a:t>
            </a:r>
            <a:r>
              <a:rPr lang="en-US" dirty="0" smtClean="0"/>
              <a:t> his bill. </a:t>
            </a:r>
          </a:p>
          <a:p>
            <a:pPr marL="550926" indent="-514350">
              <a:buAutoNum type="arabicPeriod"/>
            </a:pPr>
            <a:r>
              <a:rPr lang="en-US" dirty="0" smtClean="0"/>
              <a:t>It’s a nice morning. How about </a:t>
            </a:r>
            <a:r>
              <a:rPr lang="en-US" sz="2800" dirty="0" smtClean="0"/>
              <a:t>---------------</a:t>
            </a:r>
            <a:r>
              <a:rPr lang="en-US" dirty="0" smtClean="0"/>
              <a:t> for a walk? </a:t>
            </a:r>
          </a:p>
          <a:p>
            <a:pPr marL="550926" indent="-514350">
              <a:buAutoNum type="arabicPeriod"/>
            </a:pPr>
            <a:r>
              <a:rPr lang="en-US" dirty="0" smtClean="0"/>
              <a:t>You need to think carefully before </a:t>
            </a:r>
            <a:r>
              <a:rPr lang="en-US" sz="2800" dirty="0" smtClean="0"/>
              <a:t>---------------</a:t>
            </a:r>
            <a:r>
              <a:rPr lang="en-US" dirty="0" smtClean="0"/>
              <a:t> an important decision. </a:t>
            </a:r>
          </a:p>
          <a:p>
            <a:pPr marL="550926" indent="-514350">
              <a:buAutoNum type="arabicPeriod"/>
            </a:pPr>
            <a:r>
              <a:rPr lang="en-US" dirty="0" smtClean="0"/>
              <a:t>It was a long trip. We were tired after </a:t>
            </a:r>
            <a:r>
              <a:rPr lang="en-US" sz="2800" dirty="0" smtClean="0"/>
              <a:t>---------------</a:t>
            </a:r>
            <a:r>
              <a:rPr lang="en-US" dirty="0" smtClean="0"/>
              <a:t> on a train for 36 hours. </a:t>
            </a:r>
          </a:p>
          <a:p>
            <a:pPr marL="550926" indent="-514350">
              <a:buAutoNum type="arabicPeriod"/>
            </a:pPr>
            <a:r>
              <a:rPr lang="en-US" dirty="0" smtClean="0"/>
              <a:t>I’m not looking forward to away. I’d prefer to stay here. </a:t>
            </a:r>
          </a:p>
          <a:p>
            <a:pPr marL="550926" indent="-514350">
              <a:buAutoNum type="arabicPeriod"/>
            </a:pPr>
            <a:r>
              <a:rPr lang="en-US" dirty="0" smtClean="0"/>
              <a:t>I was annoyed because the decision was made without anybody </a:t>
            </a:r>
            <a:r>
              <a:rPr lang="en-US" sz="2800" dirty="0" smtClean="0"/>
              <a:t>---------------</a:t>
            </a:r>
            <a:r>
              <a:rPr lang="en-US" dirty="0" smtClean="0"/>
              <a:t> me. </a:t>
            </a:r>
          </a:p>
          <a:p>
            <a:pPr marL="550926" indent="-514350">
              <a:buAutoNum type="arabicPeriod"/>
            </a:pPr>
            <a:r>
              <a:rPr lang="en-US" dirty="0" smtClean="0"/>
              <a:t>After </a:t>
            </a:r>
            <a:r>
              <a:rPr lang="en-US" sz="2800" dirty="0" smtClean="0"/>
              <a:t>---------------</a:t>
            </a:r>
            <a:r>
              <a:rPr lang="en-US" dirty="0" smtClean="0"/>
              <a:t> the same job for ten years, Ellie felt she needed a change. </a:t>
            </a:r>
          </a:p>
          <a:p>
            <a:pPr marL="550926" indent="-514350">
              <a:buAutoNum type="arabicPeriod"/>
            </a:pPr>
            <a:r>
              <a:rPr lang="en-US" dirty="0" smtClean="0"/>
              <a:t>We got lost because we went straight on instead of </a:t>
            </a:r>
            <a:r>
              <a:rPr lang="en-US" sz="2800" dirty="0" smtClean="0"/>
              <a:t>---------------</a:t>
            </a:r>
            <a:r>
              <a:rPr lang="en-US" dirty="0" smtClean="0"/>
              <a:t> left. </a:t>
            </a:r>
          </a:p>
          <a:p>
            <a:pPr marL="550926" indent="-514350">
              <a:buAutoNum type="arabicPeriod"/>
            </a:pPr>
            <a:r>
              <a:rPr lang="en-US" dirty="0" smtClean="0"/>
              <a:t>I like these pictures you took. You’re good at </a:t>
            </a:r>
            <a:r>
              <a:rPr lang="en-US" sz="2800" dirty="0" smtClean="0"/>
              <a:t>---------------</a:t>
            </a:r>
            <a:r>
              <a:rPr lang="en-US" dirty="0" smtClean="0"/>
              <a:t> pictures. </a:t>
            </a:r>
          </a:p>
          <a:p>
            <a:pPr marL="550926" indent="-514350">
              <a:buAutoNum type="arabicPeriod"/>
            </a:pPr>
            <a:r>
              <a:rPr lang="en-US" dirty="0" smtClean="0"/>
              <a:t>Can you touch your toes without </a:t>
            </a:r>
            <a:r>
              <a:rPr lang="en-US" sz="2800" dirty="0" smtClean="0"/>
              <a:t>---------------</a:t>
            </a:r>
            <a:r>
              <a:rPr lang="en-US" dirty="0" smtClean="0"/>
              <a:t> your knees? </a:t>
            </a:r>
          </a:p>
          <a:p>
            <a:pPr marL="550926" indent="-514350">
              <a:buAutoNum type="arabicPeriod"/>
            </a:pPr>
            <a:r>
              <a:rPr lang="en-US" dirty="0" smtClean="0"/>
              <a:t>We’ve decided to sell our car. Are you interested in </a:t>
            </a:r>
            <a:r>
              <a:rPr lang="en-US" sz="2800" dirty="0" smtClean="0"/>
              <a:t>---------------</a:t>
            </a:r>
            <a:r>
              <a:rPr lang="en-US" dirty="0" smtClean="0"/>
              <a:t> it?</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8) For each situation, write a sentence with I’m (not) looking forward to.</a:t>
            </a:r>
            <a:endParaRPr lang="ru-RU" sz="3200" dirty="0"/>
          </a:p>
        </p:txBody>
      </p:sp>
      <p:sp>
        <p:nvSpPr>
          <p:cNvPr id="3" name="Содержимое 2"/>
          <p:cNvSpPr>
            <a:spLocks noGrp="1"/>
          </p:cNvSpPr>
          <p:nvPr>
            <p:ph idx="1"/>
          </p:nvPr>
        </p:nvSpPr>
        <p:spPr>
          <a:xfrm>
            <a:off x="457200" y="1600200"/>
            <a:ext cx="8186766" cy="4757758"/>
          </a:xfrm>
        </p:spPr>
        <p:txBody>
          <a:bodyPr>
            <a:normAutofit fontScale="85000" lnSpcReduction="10000"/>
          </a:bodyPr>
          <a:lstStyle/>
          <a:p>
            <a:pPr marL="550926" indent="-514350">
              <a:buAutoNum type="arabicPeriod"/>
            </a:pPr>
            <a:r>
              <a:rPr lang="en-US" dirty="0" smtClean="0"/>
              <a:t>You are going on holiday next week. How do you feel? I’m looking forward to going on holiday. </a:t>
            </a:r>
          </a:p>
          <a:p>
            <a:pPr marL="550926" indent="-514350">
              <a:buAutoNum type="arabicPeriod"/>
            </a:pPr>
            <a:r>
              <a:rPr lang="en-US" dirty="0" smtClean="0"/>
              <a:t>A good friend of yours is coming to visit you soon. It will be good to see her again. How do you feel? I’m </a:t>
            </a:r>
          </a:p>
          <a:p>
            <a:pPr marL="550926" indent="-514350">
              <a:buAutoNum type="arabicPeriod"/>
            </a:pPr>
            <a:r>
              <a:rPr lang="en-US" dirty="0" smtClean="0"/>
              <a:t>You’re going to the dentist tomorrow. You don’t enjoy visits to the dentist. How do you feel? I’m not </a:t>
            </a:r>
          </a:p>
          <a:p>
            <a:pPr marL="550926" indent="-514350">
              <a:buAutoNum type="arabicPeriod"/>
            </a:pPr>
            <a:r>
              <a:rPr lang="en-US" dirty="0" smtClean="0"/>
              <a:t>Rachel doesn’t like school, but she’s leaving next summer. How does she feel? </a:t>
            </a:r>
          </a:p>
          <a:p>
            <a:pPr marL="550926" indent="-514350">
              <a:buAutoNum type="arabicPeriod"/>
            </a:pPr>
            <a:r>
              <a:rPr lang="en-US" dirty="0" smtClean="0"/>
              <a:t>Joe and Helen are moving to a new apartment soon. It’s much nicer than where they live now. How do they feel?</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182" y="428604"/>
            <a:ext cx="9143818" cy="6098927"/>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3</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Organization. Prepositions.»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Organization. Prepositions.» Grammar revision</a:t>
            </a:r>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457200" y="428604"/>
            <a:ext cx="7467600" cy="5697559"/>
          </a:xfrm>
        </p:spPr>
        <p:txBody>
          <a:bodyPr>
            <a:normAutofit fontScale="92500" lnSpcReduction="20000"/>
          </a:bodyPr>
          <a:lstStyle/>
          <a:p>
            <a:r>
              <a:rPr lang="en-US" dirty="0" smtClean="0"/>
              <a:t>The organization’s relationship with its organizational environment - the set of forces and conditions that operate beyond an organization’s boundaries but affect a manager’s ability to acquire and utilize resources. Resources in the organizational environment include the raw materials and skilled people that an organization requires to produce goods and services, as well as the support of groups including customers who buy these goods and services and provide the organization with financial resources. The importance of studying the environment became clear after the development of open - systems theory.</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Open - Systems</a:t>
            </a:r>
            <a:endParaRPr lang="ru-RU" dirty="0"/>
          </a:p>
        </p:txBody>
      </p:sp>
      <p:sp>
        <p:nvSpPr>
          <p:cNvPr id="3" name="Содержимое 2"/>
          <p:cNvSpPr>
            <a:spLocks noGrp="1"/>
          </p:cNvSpPr>
          <p:nvPr>
            <p:ph idx="1"/>
          </p:nvPr>
        </p:nvSpPr>
        <p:spPr>
          <a:xfrm>
            <a:off x="457200" y="1600200"/>
            <a:ext cx="7972452" cy="4829196"/>
          </a:xfrm>
        </p:spPr>
        <p:txBody>
          <a:bodyPr>
            <a:normAutofit fontScale="70000" lnSpcReduction="20000"/>
          </a:bodyPr>
          <a:lstStyle/>
          <a:p>
            <a:r>
              <a:rPr lang="en-US" dirty="0" smtClean="0"/>
              <a:t>An open systems - a system that takes in resources from its external environment and transforms them into goods and services that are then sent back to than environment, where they are bought by customers. At the conversion stage, the organization’s workforce, using appropriate tools, techniques, machinery, and equipment, transforms the inputs into outputs </a:t>
            </a:r>
            <a:r>
              <a:rPr lang="en-US" dirty="0" err="1" smtClean="0"/>
              <a:t>offinished</a:t>
            </a:r>
            <a:r>
              <a:rPr lang="en-US" dirty="0" smtClean="0"/>
              <a:t> goods and services, such as cars, appliances, clothing, and hamburgers. At the output stage, the organization releases finished goods and services to its external environment where customers purchase and use them </a:t>
            </a:r>
            <a:r>
              <a:rPr lang="en-US" dirty="0" err="1" smtClean="0"/>
              <a:t>tosatisfy</a:t>
            </a:r>
            <a:r>
              <a:rPr lang="en-US" dirty="0" smtClean="0"/>
              <a:t> their needs. The money the organization obtains from the sales of its outputs allows the organization to acquire more resources so that the cycle </a:t>
            </a:r>
            <a:r>
              <a:rPr lang="en-US" dirty="0" err="1" smtClean="0"/>
              <a:t>canbegin</a:t>
            </a:r>
            <a:r>
              <a:rPr lang="en-US" dirty="0" smtClean="0"/>
              <a:t> again. The system just described is said to be “open” because the organization draws from and interacts with the external environment in order to survive: in other words, the organization is open to its environment.</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Closed – Systems</a:t>
            </a:r>
            <a:endParaRPr lang="ru-RU" dirty="0"/>
          </a:p>
        </p:txBody>
      </p:sp>
      <p:sp>
        <p:nvSpPr>
          <p:cNvPr id="3" name="Содержимое 2"/>
          <p:cNvSpPr>
            <a:spLocks noGrp="1"/>
          </p:cNvSpPr>
          <p:nvPr>
            <p:ph idx="1"/>
          </p:nvPr>
        </p:nvSpPr>
        <p:spPr/>
        <p:txBody>
          <a:bodyPr>
            <a:normAutofit lnSpcReduction="10000"/>
          </a:bodyPr>
          <a:lstStyle/>
          <a:p>
            <a:r>
              <a:rPr lang="en-US" dirty="0" smtClean="0"/>
              <a:t>A closed - system, in contrast, is a self - contained system that is not affected by changes that occur in its external environment. Organizations that operate </a:t>
            </a:r>
            <a:r>
              <a:rPr lang="en-US" dirty="0" err="1" smtClean="0"/>
              <a:t>asclosed</a:t>
            </a:r>
            <a:r>
              <a:rPr lang="en-US" dirty="0" smtClean="0"/>
              <a:t> systems that ignore the external environment, and that fail to acquire inputs are likely to experience entropy, the tendency of a system to lose its ability to control itself and thus to dissolve and disintegrate.</a:t>
            </a:r>
            <a:endParaRPr lang="ru-RU" dirty="0"/>
          </a:p>
        </p:txBody>
      </p:sp>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35</TotalTime>
  <Words>1344</Words>
  <Application>Microsoft Office PowerPoint</Application>
  <PresentationFormat>Экран (4:3)</PresentationFormat>
  <Paragraphs>78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3(4 год.)</vt:lpstr>
      <vt:lpstr>Objectives:</vt:lpstr>
      <vt:lpstr>Plan:</vt:lpstr>
      <vt:lpstr>References:</vt:lpstr>
      <vt:lpstr>Хід заняття (Procedure)</vt:lpstr>
      <vt:lpstr>Слайд 7</vt:lpstr>
      <vt:lpstr>The Open - Systems</vt:lpstr>
      <vt:lpstr>The Closed – Systems</vt:lpstr>
      <vt:lpstr>5) Complete the second sentence so that it means the same as the first.</vt:lpstr>
      <vt:lpstr>6) Complete the sentences using by -ing. Choose from these verbs:</vt:lpstr>
      <vt:lpstr>7) Complete the sentences with a suitable word. Use only one word each time.</vt:lpstr>
      <vt:lpstr>8) For each situation, write a sentence with I’m (not) looking forward to.</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7</cp:revision>
  <dcterms:created xsi:type="dcterms:W3CDTF">2023-02-25T18:05:02Z</dcterms:created>
  <dcterms:modified xsi:type="dcterms:W3CDTF">2023-02-27T11:35:17Z</dcterms:modified>
</cp:coreProperties>
</file>