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Which is correct?</a:t>
            </a:r>
            <a:endParaRPr lang="ru-RU" dirty="0"/>
          </a:p>
        </p:txBody>
      </p:sp>
      <p:sp>
        <p:nvSpPr>
          <p:cNvPr id="3" name="Содержимое 2"/>
          <p:cNvSpPr>
            <a:spLocks noGrp="1"/>
          </p:cNvSpPr>
          <p:nvPr>
            <p:ph idx="1"/>
          </p:nvPr>
        </p:nvSpPr>
        <p:spPr>
          <a:xfrm>
            <a:off x="457200" y="1600200"/>
            <a:ext cx="8258204" cy="4972072"/>
          </a:xfrm>
        </p:spPr>
        <p:txBody>
          <a:bodyPr>
            <a:normAutofit fontScale="62500" lnSpcReduction="20000"/>
          </a:bodyPr>
          <a:lstStyle/>
          <a:p>
            <a:pPr marL="550926" indent="-514350">
              <a:buAutoNum type="arabicPeriod"/>
            </a:pPr>
            <a:r>
              <a:rPr lang="en-US" dirty="0" smtClean="0"/>
              <a:t>Don’t forget to lock the door when </a:t>
            </a:r>
            <a:r>
              <a:rPr lang="en-US" i="1" u="sng" dirty="0" smtClean="0"/>
              <a:t>you go out</a:t>
            </a:r>
            <a:r>
              <a:rPr lang="en-US" dirty="0" smtClean="0"/>
              <a:t> / </a:t>
            </a:r>
            <a:r>
              <a:rPr lang="en-US" i="1" u="sng" strike="sngStrike" dirty="0" smtClean="0"/>
              <a:t>you’ll go out</a:t>
            </a:r>
            <a:r>
              <a:rPr lang="en-US" dirty="0" smtClean="0"/>
              <a:t>. (you go out is correct) </a:t>
            </a:r>
          </a:p>
          <a:p>
            <a:pPr marL="550926" indent="-514350">
              <a:buAutoNum type="arabicPeriod"/>
            </a:pPr>
            <a:r>
              <a:rPr lang="en-US" dirty="0" smtClean="0"/>
              <a:t>As soon as we get any more information, </a:t>
            </a:r>
            <a:r>
              <a:rPr lang="en-US" i="1" u="sng" dirty="0" smtClean="0"/>
              <a:t>we let / we’ll let </a:t>
            </a:r>
            <a:r>
              <a:rPr lang="en-US" dirty="0" smtClean="0"/>
              <a:t>you know. </a:t>
            </a:r>
          </a:p>
          <a:p>
            <a:pPr marL="550926" indent="-514350">
              <a:buAutoNum type="arabicPeriod"/>
            </a:pPr>
            <a:r>
              <a:rPr lang="en-US" dirty="0" smtClean="0"/>
              <a:t>I want to get to the cinema before the film </a:t>
            </a:r>
            <a:r>
              <a:rPr lang="en-US" i="1" u="sng" dirty="0" smtClean="0"/>
              <a:t>starts / will start</a:t>
            </a:r>
            <a:r>
              <a:rPr lang="en-US" dirty="0" smtClean="0"/>
              <a:t>. </a:t>
            </a:r>
          </a:p>
          <a:p>
            <a:pPr marL="550926" indent="-514350">
              <a:buAutoNum type="arabicPeriod"/>
            </a:pPr>
            <a:r>
              <a:rPr lang="en-US" dirty="0" smtClean="0"/>
              <a:t>Don’t drive through a red light. Wait until </a:t>
            </a:r>
            <a:r>
              <a:rPr lang="en-US" i="1" u="sng" dirty="0" smtClean="0"/>
              <a:t>it changes / it will </a:t>
            </a:r>
            <a:r>
              <a:rPr lang="en-US" dirty="0" smtClean="0"/>
              <a:t>change to green. </a:t>
            </a:r>
          </a:p>
          <a:p>
            <a:pPr marL="550926" indent="-514350">
              <a:buAutoNum type="arabicPeriod"/>
            </a:pPr>
            <a:r>
              <a:rPr lang="en-US" dirty="0" smtClean="0"/>
              <a:t>Sarah will be here soon. </a:t>
            </a:r>
            <a:r>
              <a:rPr lang="en-US" i="1" u="sng" dirty="0" smtClean="0"/>
              <a:t>I make / I’ll make </a:t>
            </a:r>
            <a:r>
              <a:rPr lang="en-US" dirty="0" smtClean="0"/>
              <a:t>some coffee when she comes. </a:t>
            </a:r>
          </a:p>
          <a:p>
            <a:pPr marL="550926" indent="-514350">
              <a:buAutoNum type="arabicPeriod"/>
            </a:pPr>
            <a:r>
              <a:rPr lang="en-US" dirty="0" smtClean="0"/>
              <a:t>I’m 20 now. I wonder where I’ll be when </a:t>
            </a:r>
            <a:r>
              <a:rPr lang="en-US" i="1" u="sng" dirty="0" smtClean="0"/>
              <a:t>I’m 40 /I’ll be 40</a:t>
            </a:r>
            <a:r>
              <a:rPr lang="en-US" dirty="0" smtClean="0"/>
              <a:t>. </a:t>
            </a:r>
          </a:p>
          <a:p>
            <a:pPr marL="550926" indent="-514350">
              <a:buAutoNum type="arabicPeriod"/>
            </a:pPr>
            <a:r>
              <a:rPr lang="en-US" i="1" u="sng" dirty="0" smtClean="0"/>
              <a:t>I wait / I’ll wait </a:t>
            </a:r>
            <a:r>
              <a:rPr lang="en-US" dirty="0" smtClean="0"/>
              <a:t>for you until you’re ready, but don’t be long. </a:t>
            </a:r>
          </a:p>
          <a:p>
            <a:pPr marL="550926" indent="-514350">
              <a:buAutoNum type="arabicPeriod"/>
            </a:pPr>
            <a:r>
              <a:rPr lang="en-US" dirty="0" smtClean="0"/>
              <a:t>Oliver is five years old. He wants to be a TV presenter when </a:t>
            </a:r>
            <a:r>
              <a:rPr lang="en-US" i="1" u="sng" dirty="0" smtClean="0"/>
              <a:t>he grows up / he’ll grow up</a:t>
            </a:r>
            <a:r>
              <a:rPr lang="en-US" dirty="0" smtClean="0"/>
              <a:t>. </a:t>
            </a:r>
          </a:p>
          <a:p>
            <a:pPr marL="550926" indent="-514350">
              <a:buAutoNum type="arabicPeriod"/>
            </a:pPr>
            <a:r>
              <a:rPr lang="en-US" dirty="0" smtClean="0"/>
              <a:t>We could meet for coffee tomorrow morning if </a:t>
            </a:r>
            <a:r>
              <a:rPr lang="en-US" i="1" u="sng" dirty="0" smtClean="0"/>
              <a:t>you’re / you will </a:t>
            </a:r>
            <a:r>
              <a:rPr lang="en-US" dirty="0" smtClean="0"/>
              <a:t>be free. </a:t>
            </a:r>
          </a:p>
          <a:p>
            <a:pPr marL="550926" indent="-514350">
              <a:buAutoNum type="arabicPeriod"/>
            </a:pPr>
            <a:r>
              <a:rPr lang="en-US" dirty="0" smtClean="0"/>
              <a:t> If the weather </a:t>
            </a:r>
            <a:r>
              <a:rPr lang="en-US" i="1" u="sng" dirty="0" smtClean="0"/>
              <a:t>is / will </a:t>
            </a:r>
            <a:r>
              <a:rPr lang="en-US" dirty="0" smtClean="0"/>
              <a:t>be nice tomorrow, we’re going to the beach. </a:t>
            </a:r>
          </a:p>
          <a:p>
            <a:pPr marL="550926" indent="-514350">
              <a:buAutoNum type="arabicPeriod"/>
            </a:pPr>
            <a:r>
              <a:rPr lang="en-US" dirty="0" smtClean="0"/>
              <a:t>Vicky is / will be very disappointed if she doesn’t get a place at university. </a:t>
            </a:r>
          </a:p>
          <a:p>
            <a:pPr marL="550926" indent="-514350">
              <a:buAutoNum type="arabicPeriod"/>
            </a:pPr>
            <a:r>
              <a:rPr lang="en-US" dirty="0" smtClean="0"/>
              <a:t>You’ll feel better after </a:t>
            </a:r>
            <a:r>
              <a:rPr lang="en-US" i="1" u="sng" dirty="0" smtClean="0"/>
              <a:t>you’ve had / you’ll have </a:t>
            </a:r>
            <a:r>
              <a:rPr lang="en-US" dirty="0" smtClean="0"/>
              <a:t>something to eat.</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Read the situations and complete the sentences.</a:t>
            </a:r>
            <a:endParaRPr lang="ru-RU" dirty="0"/>
          </a:p>
        </p:txBody>
      </p:sp>
      <p:sp>
        <p:nvSpPr>
          <p:cNvPr id="3" name="Содержимое 2"/>
          <p:cNvSpPr>
            <a:spLocks noGrp="1"/>
          </p:cNvSpPr>
          <p:nvPr>
            <p:ph idx="1"/>
          </p:nvPr>
        </p:nvSpPr>
        <p:spPr>
          <a:xfrm>
            <a:off x="457200" y="1600200"/>
            <a:ext cx="7972452" cy="4829196"/>
          </a:xfrm>
        </p:spPr>
        <p:txBody>
          <a:bodyPr>
            <a:normAutofit fontScale="70000" lnSpcReduction="20000"/>
          </a:bodyPr>
          <a:lstStyle/>
          <a:p>
            <a:pPr marL="550926" indent="-514350">
              <a:buAutoNum type="arabicPeriod"/>
            </a:pPr>
            <a:r>
              <a:rPr lang="en-US" dirty="0" smtClean="0"/>
              <a:t>You and a friend want to go out, but it’s raining hard. You don’t want to get wet. You say: Let’s wait until it stops raining. </a:t>
            </a:r>
          </a:p>
          <a:p>
            <a:pPr marL="550926" indent="-514350">
              <a:buAutoNum type="arabicPeriod"/>
            </a:pPr>
            <a:r>
              <a:rPr lang="en-US" dirty="0" smtClean="0"/>
              <a:t>You’re visiting a friend. It’s going to get dark soon, and you want to leave before that. You ask: I’d better go now before. </a:t>
            </a:r>
          </a:p>
          <a:p>
            <a:pPr marL="550926" indent="-514350">
              <a:buAutoNum type="arabicPeriod"/>
            </a:pPr>
            <a:r>
              <a:rPr lang="en-US" dirty="0" smtClean="0"/>
              <a:t>You want to sell your car. Mark is interested in buying it, but he hasn’t decided yet. You ask: Let me know </a:t>
            </a:r>
            <a:r>
              <a:rPr lang="en-US" dirty="0" err="1" smtClean="0"/>
              <a:t>assoon</a:t>
            </a:r>
            <a:r>
              <a:rPr lang="en-US" dirty="0" smtClean="0"/>
              <a:t> as. </a:t>
            </a:r>
          </a:p>
          <a:p>
            <a:pPr marL="550926" indent="-514350">
              <a:buAutoNum type="arabicPeriod"/>
            </a:pPr>
            <a:r>
              <a:rPr lang="en-US" dirty="0" smtClean="0"/>
              <a:t>Your friends are going to Hong Kong soon. You want to know where they’re going to stay. You ask: Where are you going to stay when? </a:t>
            </a:r>
          </a:p>
          <a:p>
            <a:pPr marL="550926" indent="-514350">
              <a:buAutoNum type="arabicPeriod"/>
            </a:pPr>
            <a:r>
              <a:rPr lang="en-US" dirty="0" smtClean="0"/>
              <a:t>The traffic is bad in your town, but they are going to build a new road. You say: I think things will be better when they. </a:t>
            </a:r>
          </a:p>
          <a:p>
            <a:pPr marL="550926" indent="-514350">
              <a:buAutoNum type="arabicPeriod"/>
            </a:pPr>
            <a:r>
              <a:rPr lang="en-US" dirty="0" smtClean="0"/>
              <a:t>Someone you know has been very rude to you. You want her to </a:t>
            </a:r>
            <a:r>
              <a:rPr lang="en-US" dirty="0" err="1" smtClean="0"/>
              <a:t>apologise</a:t>
            </a:r>
            <a:r>
              <a:rPr lang="en-US" dirty="0" smtClean="0"/>
              <a:t>. You say (to someone else): I </a:t>
            </a:r>
            <a:r>
              <a:rPr lang="en-US" dirty="0" err="1" smtClean="0"/>
              <a:t>won’tspeak</a:t>
            </a:r>
            <a:r>
              <a:rPr lang="en-US" dirty="0" smtClean="0"/>
              <a:t> to her until.</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182" y="428604"/>
            <a:ext cx="9143818" cy="6098927"/>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Global Market. Future Perfect.» Grammar revision </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Global Market. Future Perfect.» Grammar revision</a:t>
            </a:r>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85728"/>
            <a:ext cx="8829708" cy="6143668"/>
          </a:xfrm>
        </p:spPr>
        <p:txBody>
          <a:bodyPr>
            <a:normAutofit fontScale="55000" lnSpcReduction="20000"/>
          </a:bodyPr>
          <a:lstStyle/>
          <a:p>
            <a:r>
              <a:rPr lang="en-US" dirty="0" smtClean="0"/>
              <a:t>The global market is a number of profit-related business activities conducted </a:t>
            </a:r>
            <a:r>
              <a:rPr lang="en-US" dirty="0" err="1" smtClean="0"/>
              <a:t>acrossinternational</a:t>
            </a:r>
            <a:r>
              <a:rPr lang="en-US" dirty="0" smtClean="0"/>
              <a:t> boundaries. The makeup of many products sold throughout the world today reflects the international character of business. It is extremely difficult in today’s business environment to identify where specific products are manufactured. Frequently products are becoming hybrid; they contain </a:t>
            </a:r>
            <a:r>
              <a:rPr lang="en-US" dirty="0" err="1" smtClean="0"/>
              <a:t>partsfrom</a:t>
            </a:r>
            <a:r>
              <a:rPr lang="en-US" dirty="0" smtClean="0"/>
              <a:t> many different countries. For example, slogans such as “Made in the USA” or “Made in Germany” might have a much less precise meaning today than it would have in the past. The increasing number of businesses operating across international boundaries makes this idea more evident. In order to compete overseas, businesses should analyze and assess the countries with which they intend to conduct business. Simply, countries differ in the ability to produce goods efficiently and consumers to spend. It is not easy to choose the best path to a foreign expansion in a world made up of hundreds of </a:t>
            </a:r>
            <a:r>
              <a:rPr lang="en-US" dirty="0" err="1" smtClean="0"/>
              <a:t>economiesand</a:t>
            </a:r>
            <a:r>
              <a:rPr lang="en-US" dirty="0" smtClean="0"/>
              <a:t> regional blocs. We ask the reader to think about the many economic risks, political risks, and other types of barriers, and it proves extremely hard for a manager to assess long-term profit potential. There are many ways for a company to conduct such analyses, but the best way is to look at the country’s market and economic conditions. Economic conditions according to per capita Gross National Product (GNP) and levels of economic development vary widely around the world. The economy and the individual standards of living have a huge impact on the size and affluence of a particular target market. Furthermore, managers must educate themselves on any trade agreements existing between countries as well as on local and regional economic conditions. Therefore, being aware of economic conditions and the likely direction that those conditions will take can help companies better understand the profitability of their potential markets. Company managers must be trained in facets of international business that are not normally the concern of domestic managers. On a broad scale, these issues include knowledge of other country infrastructures, balance of trade (the difference in a country’s exports and imports) and balance of payments (account of goods and services, capital loans, gold, and other items entering and leaving a country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Choose from the box.</a:t>
            </a:r>
            <a:endParaRPr lang="ru-RU" dirty="0"/>
          </a:p>
        </p:txBody>
      </p:sp>
      <p:sp>
        <p:nvSpPr>
          <p:cNvPr id="3" name="Содержимое 2"/>
          <p:cNvSpPr>
            <a:spLocks noGrp="1"/>
          </p:cNvSpPr>
          <p:nvPr>
            <p:ph idx="1"/>
          </p:nvPr>
        </p:nvSpPr>
        <p:spPr>
          <a:xfrm>
            <a:off x="457200" y="1600200"/>
            <a:ext cx="8186766" cy="5043510"/>
          </a:xfrm>
        </p:spPr>
        <p:txBody>
          <a:bodyPr>
            <a:noAutofit/>
          </a:bodyPr>
          <a:lstStyle/>
          <a:p>
            <a:pPr marL="550926" indent="-514350">
              <a:buAutoNum type="arabicPeriod"/>
            </a:pPr>
            <a:r>
              <a:rPr lang="en-US" sz="2300" dirty="0" smtClean="0"/>
              <a:t>There’s an election next week. </a:t>
            </a:r>
            <a:r>
              <a:rPr lang="en-US" sz="2300" b="1" i="1" u="sng" dirty="0" smtClean="0"/>
              <a:t>Who will you be voting</a:t>
            </a:r>
            <a:r>
              <a:rPr lang="en-US" sz="2300" dirty="0" smtClean="0"/>
              <a:t> for? </a:t>
            </a:r>
          </a:p>
          <a:p>
            <a:pPr marL="550926" indent="-514350">
              <a:buAutoNum type="arabicPeriod"/>
            </a:pPr>
            <a:r>
              <a:rPr lang="en-US" sz="2300" dirty="0" smtClean="0"/>
              <a:t>I’ll ___________ shopping later. Can I get you anything? </a:t>
            </a:r>
          </a:p>
          <a:p>
            <a:pPr marL="550926" indent="-514350">
              <a:buAutoNum type="arabicPeriod"/>
            </a:pPr>
            <a:r>
              <a:rPr lang="en-US" sz="2300" dirty="0" smtClean="0"/>
              <a:t>Emily is not well, so she ___________ volleyball tomorrow. </a:t>
            </a:r>
          </a:p>
          <a:p>
            <a:pPr marL="550926" indent="-514350">
              <a:buAutoNum type="arabicPeriod"/>
            </a:pPr>
            <a:r>
              <a:rPr lang="en-US" sz="2300" dirty="0" smtClean="0"/>
              <a:t>Little Emma ___________ school soon. She’s growing up fast. </a:t>
            </a:r>
          </a:p>
          <a:p>
            <a:pPr marL="550926" indent="-514350">
              <a:buAutoNum type="arabicPeriod"/>
            </a:pPr>
            <a:r>
              <a:rPr lang="en-US" sz="2300" dirty="0" smtClean="0"/>
              <a:t>The match is on TV tonight. Will you ___________ it? </a:t>
            </a:r>
          </a:p>
          <a:p>
            <a:pPr marL="550926" indent="-514350">
              <a:buAutoNum type="arabicPeriod"/>
            </a:pPr>
            <a:r>
              <a:rPr lang="en-US" sz="2300" dirty="0" smtClean="0"/>
              <a:t>What in your new job? The same as before? </a:t>
            </a:r>
          </a:p>
          <a:p>
            <a:pPr marL="550926" indent="-514350">
              <a:buAutoNum type="arabicPeriod"/>
            </a:pPr>
            <a:r>
              <a:rPr lang="en-US" sz="2300" dirty="0" smtClean="0"/>
              <a:t>I ___________ to the wedding. I’ll be away on holiday. </a:t>
            </a:r>
          </a:p>
          <a:p>
            <a:pPr marL="550926" indent="-514350">
              <a:buAutoNum type="arabicPeriod"/>
            </a:pPr>
            <a:r>
              <a:rPr lang="en-US" sz="2300" dirty="0" smtClean="0"/>
              <a:t>Please fasten your seat belts. The plane ___________ in ten minutes.</a:t>
            </a:r>
            <a:endParaRPr lang="ru-RU" sz="23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6) Put the verb into the correct form, will be (do)</a:t>
            </a:r>
            <a:r>
              <a:rPr lang="en-US" sz="3600" dirty="0" err="1" smtClean="0"/>
              <a:t>ing</a:t>
            </a:r>
            <a:r>
              <a:rPr lang="en-US" sz="3600" dirty="0" smtClean="0"/>
              <a:t> or will have (done).</a:t>
            </a:r>
            <a:endParaRPr lang="ru-RU" sz="3600" dirty="0"/>
          </a:p>
        </p:txBody>
      </p:sp>
      <p:sp>
        <p:nvSpPr>
          <p:cNvPr id="3" name="Содержимое 2"/>
          <p:cNvSpPr>
            <a:spLocks noGrp="1"/>
          </p:cNvSpPr>
          <p:nvPr>
            <p:ph idx="1"/>
          </p:nvPr>
        </p:nvSpPr>
        <p:spPr>
          <a:xfrm>
            <a:off x="457200" y="1600200"/>
            <a:ext cx="7901014" cy="4757758"/>
          </a:xfrm>
        </p:spPr>
        <p:txBody>
          <a:bodyPr>
            <a:normAutofit fontScale="55000" lnSpcReduction="20000"/>
          </a:bodyPr>
          <a:lstStyle/>
          <a:p>
            <a:pPr marL="550926" indent="-514350">
              <a:buAutoNum type="arabicPeriod"/>
            </a:pPr>
            <a:r>
              <a:rPr lang="en-US" dirty="0" smtClean="0"/>
              <a:t>Don’t phone between 7 and 8. </a:t>
            </a:r>
            <a:r>
              <a:rPr lang="en-US" b="1" i="1" u="sng" dirty="0" smtClean="0"/>
              <a:t>We’ll be eating </a:t>
            </a:r>
            <a:r>
              <a:rPr lang="en-US" dirty="0" smtClean="0"/>
              <a:t>then. (we / eat) </a:t>
            </a:r>
          </a:p>
          <a:p>
            <a:pPr marL="550926" indent="-514350">
              <a:buAutoNum type="arabicPeriod"/>
            </a:pPr>
            <a:r>
              <a:rPr lang="en-US" dirty="0" smtClean="0"/>
              <a:t>Tomorrow afternoon we’re going to play tennis from 3 o’clock until 4.30. So at 4 o’clock, </a:t>
            </a:r>
            <a:r>
              <a:rPr lang="en-US" sz="3200" dirty="0" smtClean="0"/>
              <a:t>___________</a:t>
            </a:r>
            <a:r>
              <a:rPr lang="en-US" dirty="0" smtClean="0"/>
              <a:t> tennis. (we / play) </a:t>
            </a:r>
          </a:p>
          <a:p>
            <a:pPr marL="550926" indent="-514350">
              <a:buAutoNum type="arabicPeriod"/>
            </a:pPr>
            <a:r>
              <a:rPr lang="en-US" dirty="0" smtClean="0"/>
              <a:t>Sarah will meet you at the station </a:t>
            </a:r>
            <a:r>
              <a:rPr lang="en-US" sz="3200" dirty="0" smtClean="0"/>
              <a:t>___________</a:t>
            </a:r>
            <a:r>
              <a:rPr lang="en-US" dirty="0" smtClean="0"/>
              <a:t> for you when you arrive.(she / wait) </a:t>
            </a:r>
          </a:p>
          <a:p>
            <a:pPr marL="550926" indent="-514350">
              <a:buAutoNum type="arabicPeriod"/>
            </a:pPr>
            <a:r>
              <a:rPr lang="en-US" dirty="0" smtClean="0"/>
              <a:t>The meeting starts at 9.30 and won’t last longer than an hour. You can be sure that </a:t>
            </a:r>
            <a:r>
              <a:rPr lang="en-US" sz="3200" dirty="0" smtClean="0"/>
              <a:t>___________</a:t>
            </a:r>
            <a:r>
              <a:rPr lang="en-US" dirty="0" smtClean="0"/>
              <a:t> by 11 o’clock. (it / finish) </a:t>
            </a:r>
          </a:p>
          <a:p>
            <a:pPr marL="550926" indent="-514350">
              <a:buAutoNum type="arabicPeriod"/>
            </a:pPr>
            <a:r>
              <a:rPr lang="en-US" dirty="0" smtClean="0"/>
              <a:t>Do you think </a:t>
            </a:r>
            <a:r>
              <a:rPr lang="en-US" sz="3200" dirty="0" smtClean="0"/>
              <a:t>___________</a:t>
            </a:r>
            <a:r>
              <a:rPr lang="en-US" dirty="0" smtClean="0"/>
              <a:t> in the same place in ten years’ time? (you /still / live) </a:t>
            </a:r>
          </a:p>
          <a:p>
            <a:pPr marL="550926" indent="-514350">
              <a:buAutoNum type="arabicPeriod"/>
            </a:pPr>
            <a:r>
              <a:rPr lang="en-US" dirty="0" smtClean="0"/>
              <a:t>Lisa is travelling in Europe and so far she has travelled about 1,000 miles. By the end of the trip, </a:t>
            </a:r>
            <a:r>
              <a:rPr lang="en-US" sz="3200" dirty="0" smtClean="0"/>
              <a:t>___________</a:t>
            </a:r>
            <a:r>
              <a:rPr lang="en-US" dirty="0" smtClean="0"/>
              <a:t> more than 3,000 miles. (she / travel) </a:t>
            </a:r>
          </a:p>
          <a:p>
            <a:pPr marL="550926" indent="-514350">
              <a:buAutoNum type="arabicPeriod"/>
            </a:pPr>
            <a:r>
              <a:rPr lang="en-US" dirty="0" smtClean="0"/>
              <a:t>If you need to contact me, </a:t>
            </a:r>
            <a:r>
              <a:rPr lang="en-US" sz="3200" dirty="0" smtClean="0"/>
              <a:t>___________</a:t>
            </a:r>
            <a:r>
              <a:rPr lang="en-US" dirty="0" smtClean="0"/>
              <a:t> at the Lion Hotel until Friday. (I /stay) </a:t>
            </a:r>
          </a:p>
          <a:p>
            <a:pPr marL="550926" indent="-514350">
              <a:buAutoNum type="arabicPeriod"/>
            </a:pPr>
            <a:r>
              <a:rPr lang="en-US" dirty="0" smtClean="0"/>
              <a:t>Ben is on holiday and is spending his money very quickly. If he continues like this, </a:t>
            </a:r>
            <a:r>
              <a:rPr lang="en-US" sz="3200" dirty="0" smtClean="0"/>
              <a:t>___________</a:t>
            </a:r>
            <a:r>
              <a:rPr lang="en-US" dirty="0" smtClean="0"/>
              <a:t> all his money before the end of his holiday. (he / spend) </a:t>
            </a:r>
          </a:p>
          <a:p>
            <a:pPr marL="550926" indent="-514350">
              <a:buAutoNum type="arabicPeriod"/>
            </a:pPr>
            <a:r>
              <a:rPr lang="en-US" dirty="0" smtClean="0"/>
              <a:t>I’m fed up with my job. I hope </a:t>
            </a:r>
            <a:r>
              <a:rPr lang="en-US" sz="3200" dirty="0" smtClean="0"/>
              <a:t>___________</a:t>
            </a:r>
            <a:r>
              <a:rPr lang="en-US" dirty="0" smtClean="0"/>
              <a:t> it much longer. (I / not / do)</a:t>
            </a:r>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32</TotalTime>
  <Words>1620</Words>
  <Application>Microsoft Office PowerPoint</Application>
  <PresentationFormat>Экран (4:3)</PresentationFormat>
  <Paragraphs>78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4(2 год.)</vt:lpstr>
      <vt:lpstr>Objectives:</vt:lpstr>
      <vt:lpstr>Plan:</vt:lpstr>
      <vt:lpstr>References:</vt:lpstr>
      <vt:lpstr>Хід заняття (Procedure)</vt:lpstr>
      <vt:lpstr>Слайд 7</vt:lpstr>
      <vt:lpstr>5) Complete the sentences. Choose from the box.</vt:lpstr>
      <vt:lpstr>6) Put the verb into the correct form, will be (do)ing or will have (done).</vt:lpstr>
      <vt:lpstr>7) Which is correct?</vt:lpstr>
      <vt:lpstr>8) Read the situations and complete the sentences.</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7</cp:revision>
  <dcterms:created xsi:type="dcterms:W3CDTF">2023-02-25T18:05:02Z</dcterms:created>
  <dcterms:modified xsi:type="dcterms:W3CDTF">2023-02-27T11:34:51Z</dcterms:modified>
</cp:coreProperties>
</file>