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6/11/2017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6/11/2017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F05039-12D4-6F43-B510-B981276E9BA8}"/>
              </a:ext>
            </a:extLst>
          </p:cNvPr>
          <p:cNvSpPr>
            <a:spLocks noGrp="1"/>
          </p:cNvSpPr>
          <p:nvPr>
            <p:ph type="title"/>
          </p:nvPr>
        </p:nvSpPr>
        <p:spPr>
          <a:xfrm>
            <a:off x="3689792" y="0"/>
            <a:ext cx="6025707" cy="625079"/>
          </a:xfrm>
        </p:spPr>
        <p:txBody>
          <a:bodyPr>
            <a:normAutofit fontScale="90000"/>
          </a:bodyPr>
          <a:lstStyle/>
          <a:p>
            <a:r>
              <a:rPr lang="zz"/>
              <a:t>BUSINESS ORGANIZATIONS</a:t>
            </a:r>
            <a:endParaRPr lang="ru-RU"/>
          </a:p>
        </p:txBody>
      </p:sp>
      <p:sp>
        <p:nvSpPr>
          <p:cNvPr id="3" name="Объект 2">
            <a:extLst>
              <a:ext uri="{FF2B5EF4-FFF2-40B4-BE49-F238E27FC236}">
                <a16:creationId xmlns:a16="http://schemas.microsoft.com/office/drawing/2014/main" id="{427668A5-5B4D-0B43-8775-5A65CB0B813F}"/>
              </a:ext>
            </a:extLst>
          </p:cNvPr>
          <p:cNvSpPr>
            <a:spLocks noGrp="1"/>
          </p:cNvSpPr>
          <p:nvPr>
            <p:ph idx="1"/>
          </p:nvPr>
        </p:nvSpPr>
        <p:spPr>
          <a:xfrm>
            <a:off x="409444" y="625079"/>
            <a:ext cx="8596668" cy="5982890"/>
          </a:xfrm>
        </p:spPr>
        <p:txBody>
          <a:bodyPr>
            <a:normAutofit fontScale="92500" lnSpcReduction="20000"/>
          </a:bodyPr>
          <a:lstStyle/>
          <a:p>
            <a:r>
              <a:rPr lang="af-ZA" dirty="0">
                <a:latin typeface="Times New Roman" panose="02020603050405020304" pitchFamily="18" charset="0"/>
                <a:cs typeface="Times New Roman" panose="02020603050405020304" pitchFamily="18" charset="0"/>
              </a:rPr>
              <a:t>A business is an organization of material, human, financial and informational resources that joined together for a specific purpose</a:t>
            </a:r>
            <a:r>
              <a:rPr lang="zz" dirty="0">
                <a:latin typeface="Times New Roman" panose="02020603050405020304" pitchFamily="18" charset="0"/>
                <a:cs typeface="Times New Roman" panose="02020603050405020304" pitchFamily="18" charset="0"/>
              </a:rPr>
              <a:t> -</a:t>
            </a:r>
            <a:r>
              <a:rPr lang="af-ZA" dirty="0">
                <a:latin typeface="Times New Roman" panose="02020603050405020304" pitchFamily="18" charset="0"/>
                <a:cs typeface="Times New Roman" panose="02020603050405020304" pitchFamily="18" charset="0"/>
              </a:rPr>
              <a:t> profit. Modern life impossible without goods and services people need. These needs are provided by the businesses, companies and firm that make, buy or sell goods or provide services</a:t>
            </a:r>
            <a:r>
              <a:rPr lang="zz"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af-ZA" dirty="0">
                <a:latin typeface="Times New Roman" panose="02020603050405020304" pitchFamily="18" charset="0"/>
                <a:cs typeface="Times New Roman" panose="02020603050405020304" pitchFamily="18" charset="0"/>
              </a:rPr>
              <a:t> When we start a business we talk about setting up a business. When a business has been established we talk about being in business or running a business. To do business means to trade or deal with a company or country. It is not easy to run a business successfully. In case a company is not successful it may go out of business. </a:t>
            </a:r>
            <a:endParaRPr lang="ru-RU" dirty="0">
              <a:latin typeface="Times New Roman" panose="02020603050405020304" pitchFamily="18" charset="0"/>
              <a:cs typeface="Times New Roman" panose="02020603050405020304" pitchFamily="18" charset="0"/>
            </a:endParaRPr>
          </a:p>
          <a:p>
            <a:r>
              <a:rPr lang="af-ZA" dirty="0">
                <a:latin typeface="Times New Roman" panose="02020603050405020304" pitchFamily="18" charset="0"/>
                <a:cs typeface="Times New Roman" panose="02020603050405020304" pitchFamily="18" charset="0"/>
              </a:rPr>
              <a:t>We cannot say that all businesses are organized in the same way.</a:t>
            </a:r>
            <a:endParaRPr lang="ru-RU" dirty="0">
              <a:latin typeface="Times New Roman" panose="02020603050405020304" pitchFamily="18" charset="0"/>
              <a:cs typeface="Times New Roman" panose="02020603050405020304" pitchFamily="18" charset="0"/>
            </a:endParaRPr>
          </a:p>
          <a:p>
            <a:r>
              <a:rPr lang="af-ZA" dirty="0">
                <a:latin typeface="Times New Roman" panose="02020603050405020304" pitchFamily="18" charset="0"/>
                <a:cs typeface="Times New Roman" panose="02020603050405020304" pitchFamily="18" charset="0"/>
              </a:rPr>
              <a:t>In unlimited liability companies the owners are personally and entirety liable for the debts of the company. This means they may lose personnel assets if the company is in financial difficulties. </a:t>
            </a:r>
            <a:endParaRPr lang="ru-RU" dirty="0">
              <a:latin typeface="Times New Roman" panose="02020603050405020304" pitchFamily="18" charset="0"/>
              <a:cs typeface="Times New Roman" panose="02020603050405020304" pitchFamily="18" charset="0"/>
            </a:endParaRPr>
          </a:p>
          <a:p>
            <a:r>
              <a:rPr lang="af-ZA" dirty="0">
                <a:latin typeface="Times New Roman" panose="02020603050405020304" pitchFamily="18" charset="0"/>
                <a:cs typeface="Times New Roman" panose="02020603050405020304" pitchFamily="18" charset="0"/>
              </a:rPr>
              <a:t>Unlimited liability companies are subdivided into sole trader (a form of business organization owned and run by one and partnership (a business run be no person) less than two and no more than twenty partners)</a:t>
            </a:r>
            <a:r>
              <a:rPr lang="zz"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af-ZA" dirty="0">
                <a:latin typeface="Times New Roman" panose="02020603050405020304" pitchFamily="18" charset="0"/>
                <a:cs typeface="Times New Roman" panose="02020603050405020304" pitchFamily="18" charset="0"/>
              </a:rPr>
              <a:t>ln limited liability companies the owners are liable for the amount of money they have invested in the business</a:t>
            </a:r>
            <a:r>
              <a:rPr lang="zz"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af-ZA" dirty="0">
                <a:latin typeface="Times New Roman" panose="02020603050405020304" pitchFamily="18" charset="0"/>
                <a:cs typeface="Times New Roman" panose="02020603050405020304" pitchFamily="18" charset="0"/>
              </a:rPr>
              <a:t>Limited liability companies are subdivided into private limited company and public limited company</a:t>
            </a:r>
            <a:r>
              <a:rPr lang="zz"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af-ZA" dirty="0">
                <a:latin typeface="Times New Roman" panose="02020603050405020304" pitchFamily="18" charset="0"/>
                <a:cs typeface="Times New Roman" panose="02020603050405020304" pitchFamily="18" charset="0"/>
              </a:rPr>
              <a:t> Private limited company is a company which has shareholders (people who own capital of a company) but cannot offer its shares to the publi</a:t>
            </a:r>
            <a:r>
              <a:rPr lang="zz" dirty="0">
                <a:latin typeface="Times New Roman" panose="02020603050405020304" pitchFamily="18" charset="0"/>
                <a:cs typeface="Times New Roman" panose="02020603050405020304" pitchFamily="18" charset="0"/>
              </a:rPr>
              <a:t>c.</a:t>
            </a:r>
            <a:endParaRPr lang="ru-RU" dirty="0">
              <a:latin typeface="Times New Roman" panose="02020603050405020304" pitchFamily="18" charset="0"/>
              <a:cs typeface="Times New Roman" panose="02020603050405020304" pitchFamily="18" charset="0"/>
            </a:endParaRPr>
          </a:p>
          <a:p>
            <a:r>
              <a:rPr lang="af-ZA" dirty="0">
                <a:latin typeface="Times New Roman" panose="02020603050405020304" pitchFamily="18" charset="0"/>
                <a:cs typeface="Times New Roman" panose="02020603050405020304" pitchFamily="18" charset="0"/>
              </a:rPr>
              <a:t> </a:t>
            </a:r>
            <a:r>
              <a:rPr lang="zz" dirty="0">
                <a:latin typeface="Times New Roman" panose="02020603050405020304" pitchFamily="18" charset="0"/>
                <a:cs typeface="Times New Roman" panose="02020603050405020304" pitchFamily="18" charset="0"/>
              </a:rPr>
              <a:t> </a:t>
            </a:r>
            <a:r>
              <a:rPr lang="af-ZA" dirty="0">
                <a:latin typeface="Times New Roman" panose="02020603050405020304" pitchFamily="18" charset="0"/>
                <a:cs typeface="Times New Roman" panose="02020603050405020304" pitchFamily="18" charset="0"/>
              </a:rPr>
              <a:t>Public limited company is a private company whose shares can be bought and sold at the stock exchange.</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8615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Таблица 8">
            <a:extLst>
              <a:ext uri="{FF2B5EF4-FFF2-40B4-BE49-F238E27FC236}">
                <a16:creationId xmlns:a16="http://schemas.microsoft.com/office/drawing/2014/main" id="{54F91E6E-DAA9-124D-8ECD-9B6E5F51D207}"/>
              </a:ext>
            </a:extLst>
          </p:cNvPr>
          <p:cNvGraphicFramePr>
            <a:graphicFrameLocks noGrp="1"/>
          </p:cNvGraphicFramePr>
          <p:nvPr>
            <p:ph idx="4294967295"/>
            <p:extLst>
              <p:ext uri="{D42A27DB-BD31-4B8C-83A1-F6EECF244321}">
                <p14:modId xmlns:p14="http://schemas.microsoft.com/office/powerpoint/2010/main" val="2902349662"/>
              </p:ext>
            </p:extLst>
          </p:nvPr>
        </p:nvGraphicFramePr>
        <p:xfrm>
          <a:off x="471947" y="1260936"/>
          <a:ext cx="7551175" cy="3576533"/>
        </p:xfrm>
        <a:graphic>
          <a:graphicData uri="http://schemas.openxmlformats.org/drawingml/2006/table">
            <a:tbl>
              <a:tblPr firstRow="1" bandRow="1">
                <a:tableStyleId>{5C22544A-7EE6-4342-B048-85BDC9FD1C3A}</a:tableStyleId>
              </a:tblPr>
              <a:tblGrid>
                <a:gridCol w="680153">
                  <a:extLst>
                    <a:ext uri="{9D8B030D-6E8A-4147-A177-3AD203B41FA5}">
                      <a16:colId xmlns:a16="http://schemas.microsoft.com/office/drawing/2014/main" val="2924911915"/>
                    </a:ext>
                  </a:extLst>
                </a:gridCol>
                <a:gridCol w="6871022">
                  <a:extLst>
                    <a:ext uri="{9D8B030D-6E8A-4147-A177-3AD203B41FA5}">
                      <a16:colId xmlns:a16="http://schemas.microsoft.com/office/drawing/2014/main" val="3356184415"/>
                    </a:ext>
                  </a:extLst>
                </a:gridCol>
              </a:tblGrid>
              <a:tr h="435770">
                <a:tc>
                  <a:txBody>
                    <a:bodyPr/>
                    <a:lstStyle/>
                    <a:p>
                      <a:endParaRPr lang="ru-RU" dirty="0"/>
                    </a:p>
                  </a:txBody>
                  <a:tcPr/>
                </a:tc>
                <a:tc>
                  <a:txBody>
                    <a:bodyPr/>
                    <a:lstStyle/>
                    <a:p>
                      <a:r>
                        <a:rPr lang="en-US" dirty="0" smtClean="0"/>
                        <a:t>Questions to the Text</a:t>
                      </a:r>
                      <a:endParaRPr lang="ru-RU" dirty="0"/>
                    </a:p>
                  </a:txBody>
                  <a:tcPr/>
                </a:tc>
                <a:extLst>
                  <a:ext uri="{0D108BD9-81ED-4DB2-BD59-A6C34878D82A}">
                    <a16:rowId xmlns:a16="http://schemas.microsoft.com/office/drawing/2014/main" val="1006556428"/>
                  </a:ext>
                </a:extLst>
              </a:tr>
              <a:tr h="526143">
                <a:tc>
                  <a:txBody>
                    <a:bodyPr/>
                    <a:lstStyle/>
                    <a:p>
                      <a:r>
                        <a:rPr lang="ru-RU" dirty="0" smtClean="0"/>
                        <a:t>1</a:t>
                      </a:r>
                      <a:r>
                        <a:rPr lang="en-US" dirty="0" smtClean="0"/>
                        <a:t>.</a:t>
                      </a:r>
                      <a:endParaRPr lang="ru-RU" dirty="0"/>
                    </a:p>
                  </a:txBody>
                  <a:tcPr/>
                </a:tc>
                <a:tc>
                  <a:txBody>
                    <a:bodyPr/>
                    <a:lstStyle/>
                    <a:p>
                      <a:r>
                        <a:rPr lang="en-US" dirty="0" smtClean="0"/>
                        <a:t>Are all business owned and organized in the same way?</a:t>
                      </a:r>
                      <a:endParaRPr lang="ru-RU" dirty="0"/>
                    </a:p>
                  </a:txBody>
                  <a:tcPr/>
                </a:tc>
                <a:extLst>
                  <a:ext uri="{0D108BD9-81ED-4DB2-BD59-A6C34878D82A}">
                    <a16:rowId xmlns:a16="http://schemas.microsoft.com/office/drawing/2014/main" val="1143876064"/>
                  </a:ext>
                </a:extLst>
              </a:tr>
              <a:tr h="435770">
                <a:tc>
                  <a:txBody>
                    <a:bodyPr/>
                    <a:lstStyle/>
                    <a:p>
                      <a:r>
                        <a:rPr lang="en-US" dirty="0" smtClean="0"/>
                        <a:t>2.</a:t>
                      </a:r>
                      <a:endParaRPr lang="ru-RU" dirty="0"/>
                    </a:p>
                  </a:txBody>
                  <a:tcPr/>
                </a:tc>
                <a:tc>
                  <a:txBody>
                    <a:bodyPr/>
                    <a:lstStyle/>
                    <a:p>
                      <a:r>
                        <a:rPr lang="en-US" dirty="0" smtClean="0"/>
                        <a:t>What is the simplest</a:t>
                      </a:r>
                      <a:r>
                        <a:rPr lang="en-US" baseline="0" dirty="0" smtClean="0"/>
                        <a:t> from of business ownership?</a:t>
                      </a:r>
                      <a:endParaRPr lang="ru-RU" dirty="0"/>
                    </a:p>
                  </a:txBody>
                  <a:tcPr/>
                </a:tc>
                <a:extLst>
                  <a:ext uri="{0D108BD9-81ED-4DB2-BD59-A6C34878D82A}">
                    <a16:rowId xmlns:a16="http://schemas.microsoft.com/office/drawing/2014/main" val="2403077718"/>
                  </a:ext>
                </a:extLst>
              </a:tr>
              <a:tr h="435770">
                <a:tc>
                  <a:txBody>
                    <a:bodyPr/>
                    <a:lstStyle/>
                    <a:p>
                      <a:r>
                        <a:rPr lang="en-US" dirty="0" smtClean="0"/>
                        <a:t>3.</a:t>
                      </a:r>
                      <a:endParaRPr lang="ru-RU" dirty="0"/>
                    </a:p>
                  </a:txBody>
                  <a:tcPr/>
                </a:tc>
                <a:tc>
                  <a:txBody>
                    <a:bodyPr/>
                    <a:lstStyle/>
                    <a:p>
                      <a:r>
                        <a:rPr lang="en-US" dirty="0" smtClean="0"/>
                        <a:t>What</a:t>
                      </a:r>
                      <a:r>
                        <a:rPr lang="en-US" baseline="0" dirty="0" smtClean="0"/>
                        <a:t> are the owners liable for in unlimited liability company?</a:t>
                      </a:r>
                      <a:endParaRPr lang="ru-RU" dirty="0"/>
                    </a:p>
                  </a:txBody>
                  <a:tcPr/>
                </a:tc>
                <a:extLst>
                  <a:ext uri="{0D108BD9-81ED-4DB2-BD59-A6C34878D82A}">
                    <a16:rowId xmlns:a16="http://schemas.microsoft.com/office/drawing/2014/main" val="569077203"/>
                  </a:ext>
                </a:extLst>
              </a:tr>
              <a:tr h="435770">
                <a:tc>
                  <a:txBody>
                    <a:bodyPr/>
                    <a:lstStyle/>
                    <a:p>
                      <a:r>
                        <a:rPr lang="en-US" dirty="0" smtClean="0"/>
                        <a:t>4.</a:t>
                      </a:r>
                      <a:endParaRPr lang="ru-RU"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What</a:t>
                      </a:r>
                      <a:r>
                        <a:rPr lang="en-US" baseline="0" dirty="0" smtClean="0"/>
                        <a:t> are the owners liable for in limited liability company?</a:t>
                      </a:r>
                      <a:endParaRPr lang="ru-RU" dirty="0" smtClean="0"/>
                    </a:p>
                  </a:txBody>
                  <a:tcPr/>
                </a:tc>
                <a:extLst>
                  <a:ext uri="{0D108BD9-81ED-4DB2-BD59-A6C34878D82A}">
                    <a16:rowId xmlns:a16="http://schemas.microsoft.com/office/drawing/2014/main" val="3523289664"/>
                  </a:ext>
                </a:extLst>
              </a:tr>
              <a:tr h="435770">
                <a:tc>
                  <a:txBody>
                    <a:bodyPr/>
                    <a:lstStyle/>
                    <a:p>
                      <a:r>
                        <a:rPr lang="en-US" dirty="0" smtClean="0"/>
                        <a:t>5.</a:t>
                      </a:r>
                      <a:endParaRPr lang="ru-RU" dirty="0"/>
                    </a:p>
                  </a:txBody>
                  <a:tcPr/>
                </a:tc>
                <a:tc>
                  <a:txBody>
                    <a:bodyPr/>
                    <a:lstStyle/>
                    <a:p>
                      <a:r>
                        <a:rPr lang="en-US" dirty="0" smtClean="0"/>
                        <a:t>What are unlimited liability companies</a:t>
                      </a:r>
                      <a:r>
                        <a:rPr lang="en-US" baseline="0" dirty="0" smtClean="0"/>
                        <a:t> subdivided into?</a:t>
                      </a:r>
                      <a:endParaRPr lang="ru-RU" dirty="0"/>
                    </a:p>
                  </a:txBody>
                  <a:tcPr/>
                </a:tc>
                <a:extLst>
                  <a:ext uri="{0D108BD9-81ED-4DB2-BD59-A6C34878D82A}">
                    <a16:rowId xmlns:a16="http://schemas.microsoft.com/office/drawing/2014/main" val="3325606459"/>
                  </a:ext>
                </a:extLst>
              </a:tr>
              <a:tr h="435770">
                <a:tc>
                  <a:txBody>
                    <a:bodyPr/>
                    <a:lstStyle/>
                    <a:p>
                      <a:r>
                        <a:rPr lang="en-US" dirty="0" smtClean="0"/>
                        <a:t>6.</a:t>
                      </a:r>
                      <a:endParaRPr lang="ru-RU" dirty="0"/>
                    </a:p>
                  </a:txBody>
                  <a:tcPr/>
                </a:tc>
                <a:tc>
                  <a:txBody>
                    <a:bodyPr/>
                    <a:lstStyle/>
                    <a:p>
                      <a:r>
                        <a:rPr lang="en-US" dirty="0" smtClean="0"/>
                        <a:t>What are limited liability companies</a:t>
                      </a:r>
                      <a:r>
                        <a:rPr lang="en-US" baseline="0" dirty="0" smtClean="0"/>
                        <a:t> subdivided into?</a:t>
                      </a:r>
                      <a:endParaRPr lang="ru-RU" dirty="0"/>
                    </a:p>
                  </a:txBody>
                  <a:tcPr/>
                </a:tc>
                <a:extLst>
                  <a:ext uri="{0D108BD9-81ED-4DB2-BD59-A6C34878D82A}">
                    <a16:rowId xmlns:a16="http://schemas.microsoft.com/office/drawing/2014/main" val="616010226"/>
                  </a:ext>
                </a:extLst>
              </a:tr>
              <a:tr h="435770">
                <a:tc>
                  <a:txBody>
                    <a:bodyPr/>
                    <a:lstStyle/>
                    <a:p>
                      <a:r>
                        <a:rPr lang="en-US" dirty="0" smtClean="0"/>
                        <a:t>7.</a:t>
                      </a:r>
                      <a:endParaRPr lang="ru-RU" dirty="0"/>
                    </a:p>
                  </a:txBody>
                  <a:tcPr/>
                </a:tc>
                <a:tc>
                  <a:txBody>
                    <a:bodyPr/>
                    <a:lstStyle/>
                    <a:p>
                      <a:r>
                        <a:rPr lang="en-US" dirty="0" smtClean="0"/>
                        <a:t>What is a private limited company</a:t>
                      </a:r>
                      <a:r>
                        <a:rPr lang="uk-UA" dirty="0" smtClean="0"/>
                        <a:t>/</a:t>
                      </a:r>
                      <a:r>
                        <a:rPr lang="en-US" baseline="0" smtClean="0"/>
                        <a:t> public limited </a:t>
                      </a:r>
                      <a:r>
                        <a:rPr lang="en-US" baseline="0" dirty="0" smtClean="0"/>
                        <a:t>company?</a:t>
                      </a:r>
                      <a:endParaRPr lang="ru-RU" dirty="0"/>
                    </a:p>
                  </a:txBody>
                  <a:tcPr/>
                </a:tc>
                <a:extLst>
                  <a:ext uri="{0D108BD9-81ED-4DB2-BD59-A6C34878D82A}">
                    <a16:rowId xmlns:a16="http://schemas.microsoft.com/office/drawing/2014/main" val="604179823"/>
                  </a:ext>
                </a:extLst>
              </a:tr>
            </a:tbl>
          </a:graphicData>
        </a:graphic>
      </p:graphicFrame>
    </p:spTree>
    <p:extLst>
      <p:ext uri="{BB962C8B-B14F-4D97-AF65-F5344CB8AC3E}">
        <p14:creationId xmlns:p14="http://schemas.microsoft.com/office/powerpoint/2010/main" val="3482355946"/>
      </p:ext>
    </p:extLst>
  </p:cSld>
  <p:clrMapOvr>
    <a:masterClrMapping/>
  </p:clrMapOvr>
</p:sld>
</file>

<file path=ppt/theme/theme1.xml><?xml version="1.0" encoding="utf-8"?>
<a:theme xmlns:a="http://schemas.openxmlformats.org/drawingml/2006/main" name="Аспект">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383</Words>
  <Application>Microsoft Office PowerPoint</Application>
  <PresentationFormat>Широкоэкранный</PresentationFormat>
  <Paragraphs>25</Paragraphs>
  <Slides>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Times New Roman</vt:lpstr>
      <vt:lpstr>Trebuchet MS</vt:lpstr>
      <vt:lpstr>Wingdings 3</vt:lpstr>
      <vt:lpstr>Аспект</vt:lpstr>
      <vt:lpstr>BUSINESS ORGANIZATIONS</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BUSINESS</dc:title>
  <cp:lastModifiedBy>user</cp:lastModifiedBy>
  <cp:revision>4</cp:revision>
  <dcterms:modified xsi:type="dcterms:W3CDTF">2017-06-11T10:57:22Z</dcterms:modified>
</cp:coreProperties>
</file>