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 id="2147483726" r:id="rId2"/>
  </p:sldMasterIdLst>
  <p:sldIdLst>
    <p:sldId id="268" r:id="rId3"/>
    <p:sldId id="257" r:id="rId4"/>
    <p:sldId id="258" r:id="rId5"/>
    <p:sldId id="259" r:id="rId6"/>
    <p:sldId id="260" r:id="rId7"/>
    <p:sldId id="261" r:id="rId8"/>
    <p:sldId id="262" r:id="rId9"/>
    <p:sldId id="267" r:id="rId10"/>
    <p:sldId id="263" r:id="rId11"/>
    <p:sldId id="264" r:id="rId12"/>
    <p:sldId id="265" r:id="rId13"/>
    <p:sldId id="266"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643" y="6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ru-RU" smtClean="0"/>
              <a:t>Образец заголовка</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9313892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6659388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ru-RU" smtClean="0"/>
              <a:t>Образец заголовка</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5423649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ru-RU" smtClean="0"/>
              <a:t>Образец заголовка</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smtClean="0"/>
              <a:t>Образец текста</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34785390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3497501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40259041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3150575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59019012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69308387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ru-RU" smtClean="0"/>
              <a:t>Образец заголовка</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02065423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9581547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01594200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416408025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7"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75593199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8" name="Footer Placeholder 7"/>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9" name="Slide Number Placeholder 8"/>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69728721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7" name="Date Placeholder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3"/>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4"/>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74401328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2"/>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28445602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7"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28714202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7"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87549223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7"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31417688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ru-RU" smtClean="0"/>
              <a:t>Образец заголовка</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82997212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ru-RU" smtClean="0"/>
              <a:t>Образец заголовка</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smtClean="0"/>
              <a:t>Образец текста</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2200" b="0" i="0" u="none" strike="noStrike" kern="1200" cap="none" spc="0" normalizeH="0" baseline="0" noProof="0" dirty="0">
                <a:ln>
                  <a:noFill/>
                </a:ln>
                <a:solidFill>
                  <a:srgbClr val="1E5155">
                    <a:lumMod val="40000"/>
                    <a:lumOff val="60000"/>
                  </a:srgbClr>
                </a:solidFill>
                <a:effectLst/>
                <a:uLnTx/>
                <a:uFillTx/>
                <a:latin typeface="Arial"/>
                <a:ea typeface="+mj-ea"/>
                <a:cs typeface="+mj-cs"/>
              </a:rPr>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2200" b="0" i="0" u="none" strike="noStrike" kern="1200" cap="none" spc="0" normalizeH="0" baseline="0" noProof="0" dirty="0">
                <a:ln>
                  <a:noFill/>
                </a:ln>
                <a:solidFill>
                  <a:srgbClr val="1E5155">
                    <a:lumMod val="40000"/>
                    <a:lumOff val="60000"/>
                  </a:srgbClr>
                </a:solidFill>
                <a:effectLst/>
                <a:uLnTx/>
                <a:uFillTx/>
                <a:latin typeface="Arial"/>
                <a:ea typeface="+mj-ea"/>
                <a:cs typeface="+mj-cs"/>
              </a:rPr>
              <a:t>”</a:t>
            </a:r>
          </a:p>
        </p:txBody>
      </p:sp>
    </p:spTree>
    <p:extLst>
      <p:ext uri="{BB962C8B-B14F-4D97-AF65-F5344CB8AC3E}">
        <p14:creationId xmlns:p14="http://schemas.microsoft.com/office/powerpoint/2010/main" val="19172911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08918721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51071887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4"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87296968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4"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404866808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1727854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1289617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978494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5161347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7" name="Date Placeholder 2"/>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3"/>
          <p:cNvSpPr>
            <a:spLocks noGrp="1"/>
          </p:cNvSpPr>
          <p:nvPr>
            <p:ph type="ftr" sz="quarter" idx="11"/>
          </p:nvPr>
        </p:nvSpPr>
        <p:spPr/>
        <p:txBody>
          <a:bodyPr/>
          <a:lstStyle/>
          <a:p>
            <a:endParaRPr lang="ru-RU"/>
          </a:p>
        </p:txBody>
      </p:sp>
      <p:sp>
        <p:nvSpPr>
          <p:cNvPr id="6" name="Slide Number Placeholder 4"/>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6135709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2"/>
          <p:cNvSpPr>
            <a:spLocks noGrp="1"/>
          </p:cNvSpPr>
          <p:nvPr>
            <p:ph type="ftr" sz="quarter" idx="11"/>
          </p:nvPr>
        </p:nvSpPr>
        <p:spPr/>
        <p:txBody>
          <a:bodyPr/>
          <a:lstStyle/>
          <a:p>
            <a:endParaRPr lang="ru-RU"/>
          </a:p>
        </p:txBody>
      </p:sp>
      <p:sp>
        <p:nvSpPr>
          <p:cNvPr id="6" name="Slide Number Placeholder 3"/>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7538651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7"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5"/>
          <p:cNvSpPr>
            <a:spLocks noGrp="1"/>
          </p:cNvSpPr>
          <p:nvPr>
            <p:ph type="ftr" sz="quarter" idx="11"/>
          </p:nvPr>
        </p:nvSpPr>
        <p:spPr/>
        <p:txBody>
          <a:bodyPr/>
          <a:lstStyle/>
          <a:p>
            <a:endParaRPr lang="ru-RU"/>
          </a:p>
        </p:txBody>
      </p:sp>
      <p:sp>
        <p:nvSpPr>
          <p:cNvPr id="6"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1508139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42659285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18" Type="http://schemas.openxmlformats.org/officeDocument/2006/relationships/theme" Target="../theme/theme2.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slideLayout" Target="../slideLayouts/slideLayout34.xml"/><Relationship Id="rId2" Type="http://schemas.openxmlformats.org/officeDocument/2006/relationships/slideLayout" Target="../slideLayouts/slideLayout19.xml"/><Relationship Id="rId16" Type="http://schemas.openxmlformats.org/officeDocument/2006/relationships/slideLayout" Target="../slideLayouts/slideLayout33.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slideLayout" Target="../slideLayouts/slideLayout3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50000">
              <a:schemeClr val="bg1"/>
            </a:gs>
            <a:gs pos="19000">
              <a:srgbClr val="7030A0"/>
            </a:gs>
            <a:gs pos="83000">
              <a:srgbClr val="7030A0"/>
            </a:gs>
            <a:gs pos="100000">
              <a:srgbClr val="7030A0"/>
            </a:gs>
          </a:gsLst>
          <a:lin ang="5400000" scaled="1"/>
          <a:tileRect/>
        </a:gradFill>
        <a:effectLst/>
      </p:bgPr>
    </p:bg>
    <p:spTree>
      <p:nvGrpSpPr>
        <p:cNvPr id="1" name=""/>
        <p:cNvGrpSpPr/>
        <p:nvPr/>
      </p:nvGrpSpPr>
      <p:grpSpPr>
        <a:xfrm>
          <a:off x="0" y="0"/>
          <a:ext cx="0" cy="0"/>
          <a:chOff x="0" y="0"/>
          <a:chExt cx="0" cy="0"/>
        </a:xfrm>
      </p:grpSpPr>
      <p:sp>
        <p:nvSpPr>
          <p:cNvPr id="22" name="Oval 21"/>
          <p:cNvSpPr/>
          <p:nvPr/>
        </p:nvSpPr>
        <p:spPr>
          <a:xfrm>
            <a:off x="629943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457200"/>
            <a:ext cx="1600200" cy="1600200"/>
          </a:xfrm>
          <a:prstGeom prst="ellipse">
            <a:avLst/>
          </a:prstGeom>
          <a:gradFill flip="none" rotWithShape="1">
            <a:gsLst>
              <a:gs pos="0">
                <a:schemeClr val="bg2">
                  <a:lumMod val="60000"/>
                  <a:lumOff val="40000"/>
                  <a:alpha val="14000"/>
                </a:schemeClr>
              </a:gs>
              <a:gs pos="73000">
                <a:schemeClr val="bg2">
                  <a:lumMod val="60000"/>
                  <a:lumOff val="40000"/>
                  <a:alpha val="0"/>
                </a:schemeClr>
              </a:gs>
              <a:gs pos="36000">
                <a:schemeClr val="bg2">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6096000"/>
            <a:ext cx="990600" cy="990600"/>
          </a:xfrm>
          <a:prstGeom prst="ellipse">
            <a:avLst/>
          </a:prstGeom>
          <a:gradFill flip="none" rotWithShape="1">
            <a:gsLst>
              <a:gs pos="0">
                <a:schemeClr val="bg2">
                  <a:lumMod val="60000"/>
                  <a:lumOff val="40000"/>
                  <a:alpha val="9000"/>
                </a:schemeClr>
              </a:gs>
              <a:gs pos="66000">
                <a:schemeClr val="bg2">
                  <a:lumMod val="60000"/>
                  <a:lumOff val="40000"/>
                  <a:alpha val="0"/>
                </a:schemeClr>
              </a:gs>
              <a:gs pos="36000">
                <a:schemeClr val="bg2">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3988" y="2667000"/>
            <a:ext cx="4191000" cy="4191000"/>
          </a:xfrm>
          <a:prstGeom prst="ellipse">
            <a:avLst/>
          </a:prstGeom>
          <a:gradFill flip="none" rotWithShape="1">
            <a:gsLst>
              <a:gs pos="0">
                <a:schemeClr val="bg2">
                  <a:lumMod val="60000"/>
                  <a:lumOff val="40000"/>
                  <a:alpha val="11000"/>
                </a:schemeClr>
              </a:gs>
              <a:gs pos="75000">
                <a:schemeClr val="bg2">
                  <a:lumMod val="60000"/>
                  <a:lumOff val="40000"/>
                  <a:alpha val="0"/>
                </a:schemeClr>
              </a:gs>
              <a:gs pos="36000">
                <a:schemeClr val="bg2">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39788" y="2895600"/>
            <a:ext cx="2362200" cy="2362200"/>
          </a:xfrm>
          <a:prstGeom prst="ellipse">
            <a:avLst/>
          </a:prstGeom>
          <a:gradFill flip="none" rotWithShape="1">
            <a:gsLst>
              <a:gs pos="0">
                <a:schemeClr val="bg2">
                  <a:lumMod val="60000"/>
                  <a:lumOff val="40000"/>
                  <a:alpha val="8000"/>
                </a:schemeClr>
              </a:gs>
              <a:gs pos="72000">
                <a:schemeClr val="bg2">
                  <a:lumMod val="60000"/>
                  <a:lumOff val="40000"/>
                  <a:alpha val="0"/>
                </a:schemeClr>
              </a:gs>
              <a:gs pos="36000">
                <a:schemeClr val="bg2">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B8043B06-67BB-4D35-B7DF-12E99D28E024}" type="datetimeFigureOut">
              <a:rPr lang="ru-RU" smtClean="0"/>
              <a:pPr/>
              <a:t>10.08.2023</a:t>
            </a:fld>
            <a:endParaRPr lang="ru-RU"/>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ru-RU"/>
          </a:p>
        </p:txBody>
      </p:sp>
      <p:sp>
        <p:nvSpPr>
          <p:cNvPr id="6" name="Slide Number Placeholder 5"/>
          <p:cNvSpPr>
            <a:spLocks noGrp="1"/>
          </p:cNvSpPr>
          <p:nvPr>
            <p:ph type="sldNum" sz="quarter" idx="4"/>
          </p:nvPr>
        </p:nvSpPr>
        <p:spPr bwMode="gray">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18F6BA2F-1893-45FD-A9BA-1F1D52B2B17C}" type="slidenum">
              <a:rPr lang="ru-RU" smtClean="0"/>
              <a:pPr/>
              <a:t>‹#›</a:t>
            </a:fld>
            <a:endParaRPr lang="ru-RU"/>
          </a:p>
        </p:txBody>
      </p:sp>
    </p:spTree>
    <p:extLst>
      <p:ext uri="{BB962C8B-B14F-4D97-AF65-F5344CB8AC3E}">
        <p14:creationId xmlns:p14="http://schemas.microsoft.com/office/powerpoint/2010/main" val="4226848305"/>
      </p:ext>
    </p:extLst>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 id="2147483721" r:id="rId13"/>
    <p:sldLayoutId id="2147483722" r:id="rId14"/>
    <p:sldLayoutId id="2147483723" r:id="rId15"/>
    <p:sldLayoutId id="2147483724" r:id="rId16"/>
    <p:sldLayoutId id="2147483725"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50000">
              <a:schemeClr val="bg1"/>
            </a:gs>
            <a:gs pos="19000">
              <a:srgbClr val="7030A0"/>
            </a:gs>
            <a:gs pos="83000">
              <a:srgbClr val="7030A0"/>
            </a:gs>
            <a:gs pos="100000">
              <a:srgbClr val="7030A0"/>
            </a:gs>
          </a:gsLst>
          <a:lin ang="5400000" scaled="1"/>
          <a:tileRect/>
        </a:gradFill>
        <a:effectLst/>
      </p:bgPr>
    </p:bg>
    <p:spTree>
      <p:nvGrpSpPr>
        <p:cNvPr id="1" name=""/>
        <p:cNvGrpSpPr/>
        <p:nvPr/>
      </p:nvGrpSpPr>
      <p:grpSpPr>
        <a:xfrm>
          <a:off x="0" y="0"/>
          <a:ext cx="0" cy="0"/>
          <a:chOff x="0" y="0"/>
          <a:chExt cx="0" cy="0"/>
        </a:xfrm>
      </p:grpSpPr>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4"/>
          </p:nvPr>
        </p:nvSpPr>
        <p:spPr>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340044353"/>
      </p:ext>
    </p:extLst>
  </p:cSld>
  <p:clrMap bg1="dk1" tx1="lt1" bg2="dk2" tx2="lt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 id="2147483739" r:id="rId13"/>
    <p:sldLayoutId id="2147483740" r:id="rId14"/>
    <p:sldLayoutId id="2147483741" r:id="rId15"/>
    <p:sldLayoutId id="2147483742" r:id="rId16"/>
    <p:sldLayoutId id="2147483743"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67544" y="980728"/>
            <a:ext cx="8424936" cy="2928958"/>
          </a:xfrm>
        </p:spPr>
        <p:txBody>
          <a:bodyPr>
            <a:noAutofit/>
          </a:bodyPr>
          <a:lstStyle/>
          <a:p>
            <a:r>
              <a:rPr lang="ru-RU" sz="3600" dirty="0" err="1" smtClean="0">
                <a:effectLst/>
              </a:rPr>
              <a:t>Презентація</a:t>
            </a:r>
            <a:r>
              <a:rPr lang="ru-RU" sz="3600" dirty="0" smtClean="0">
                <a:effectLst/>
              </a:rPr>
              <a:t> </a:t>
            </a:r>
            <a:r>
              <a:rPr lang="ru-RU" sz="3600" dirty="0" err="1" smtClean="0">
                <a:effectLst/>
              </a:rPr>
              <a:t>практичних</a:t>
            </a:r>
            <a:r>
              <a:rPr lang="ru-RU" sz="3600" dirty="0" smtClean="0">
                <a:effectLst/>
              </a:rPr>
              <a:t> </a:t>
            </a:r>
            <a:r>
              <a:rPr lang="ru-RU" sz="3600" dirty="0">
                <a:effectLst/>
              </a:rPr>
              <a:t>занять </a:t>
            </a:r>
            <a:r>
              <a:rPr lang="ru-RU" sz="3600" dirty="0" smtClean="0">
                <a:effectLst/>
              </a:rPr>
              <a:t>з </a:t>
            </a:r>
            <a:r>
              <a:rPr lang="ru-RU" sz="3600" dirty="0" err="1" smtClean="0">
                <a:effectLst/>
              </a:rPr>
              <a:t>дисципліни</a:t>
            </a:r>
            <a:r>
              <a:rPr lang="ru-RU" sz="3600" dirty="0" smtClean="0">
                <a:effectLst/>
              </a:rPr>
              <a:t> «</a:t>
            </a:r>
            <a:r>
              <a:rPr lang="ru-RU" sz="3600" dirty="0" err="1" smtClean="0">
                <a:effectLst/>
              </a:rPr>
              <a:t>Іноземна</a:t>
            </a:r>
            <a:r>
              <a:rPr lang="ru-RU" sz="3600" dirty="0" smtClean="0">
                <a:effectLst/>
              </a:rPr>
              <a:t> </a:t>
            </a:r>
            <a:r>
              <a:rPr lang="ru-RU" sz="3600" dirty="0">
                <a:effectLst/>
              </a:rPr>
              <a:t>мова»</a:t>
            </a:r>
            <a:br>
              <a:rPr lang="ru-RU" sz="3600" dirty="0">
                <a:effectLst/>
              </a:rPr>
            </a:br>
            <a:r>
              <a:rPr lang="uk-UA" sz="3600" dirty="0" smtClean="0">
                <a:effectLst/>
              </a:rPr>
              <a:t>з </a:t>
            </a:r>
            <a:r>
              <a:rPr lang="ru-RU" sz="3600" dirty="0">
                <a:effectLst/>
              </a:rPr>
              <a:t>галузі знань 20 «</a:t>
            </a:r>
            <a:r>
              <a:rPr lang="uk-UA" sz="3600" dirty="0">
                <a:effectLst/>
              </a:rPr>
              <a:t>Аграрні науки та продовольство</a:t>
            </a:r>
            <a:r>
              <a:rPr lang="ru-RU" sz="3600" dirty="0">
                <a:effectLst/>
              </a:rPr>
              <a:t>»</a:t>
            </a:r>
            <a:br>
              <a:rPr lang="ru-RU" sz="3600" dirty="0">
                <a:effectLst/>
              </a:rPr>
            </a:br>
            <a:r>
              <a:rPr lang="ru-RU" sz="3600" dirty="0">
                <a:effectLst/>
              </a:rPr>
              <a:t>спеціальності : </a:t>
            </a:r>
            <a:r>
              <a:rPr lang="ru-RU" sz="3600" dirty="0" smtClean="0">
                <a:effectLst/>
              </a:rPr>
              <a:t>208 </a:t>
            </a:r>
            <a:r>
              <a:rPr lang="uk-UA" sz="3600" dirty="0" err="1" smtClean="0">
                <a:effectLst/>
              </a:rPr>
              <a:t>Агроінженерія</a:t>
            </a:r>
            <a:r>
              <a:rPr lang="ru-RU" sz="3600" dirty="0" smtClean="0">
                <a:effectLst/>
              </a:rPr>
              <a:t>.</a:t>
            </a:r>
            <a:r>
              <a:rPr lang="ru-RU" sz="3600" dirty="0">
                <a:effectLst/>
              </a:rPr>
              <a:t/>
            </a:r>
            <a:br>
              <a:rPr lang="ru-RU" sz="3600" dirty="0">
                <a:effectLst/>
              </a:rPr>
            </a:br>
            <a:endParaRPr lang="ru-RU" sz="3600" dirty="0"/>
          </a:p>
        </p:txBody>
      </p:sp>
      <p:sp>
        <p:nvSpPr>
          <p:cNvPr id="3" name="Подзаголовок 2"/>
          <p:cNvSpPr>
            <a:spLocks noGrp="1"/>
          </p:cNvSpPr>
          <p:nvPr>
            <p:ph type="subTitle" idx="1"/>
          </p:nvPr>
        </p:nvSpPr>
        <p:spPr>
          <a:xfrm>
            <a:off x="1071538" y="4429132"/>
            <a:ext cx="6480048" cy="1752600"/>
          </a:xfrm>
        </p:spPr>
        <p:txBody>
          <a:bodyPr>
            <a:normAutofit fontScale="55000" lnSpcReduction="20000"/>
          </a:bodyPr>
          <a:lstStyle/>
          <a:p>
            <a:endParaRPr lang="uk-UA" sz="2800" dirty="0" smtClean="0"/>
          </a:p>
          <a:p>
            <a:endParaRPr lang="uk-UA" sz="2800" dirty="0"/>
          </a:p>
          <a:p>
            <a:endParaRPr lang="uk-UA" sz="2800" dirty="0" smtClean="0"/>
          </a:p>
          <a:p>
            <a:r>
              <a:rPr lang="uk-UA" sz="2800" dirty="0" smtClean="0"/>
              <a:t>Семестр </a:t>
            </a:r>
            <a:r>
              <a:rPr lang="ru-RU" sz="2800" dirty="0"/>
              <a:t>2 (56 годин)</a:t>
            </a:r>
          </a:p>
          <a:p>
            <a:r>
              <a:rPr lang="ru-RU" sz="2800" dirty="0"/>
              <a:t/>
            </a:r>
            <a:br>
              <a:rPr lang="ru-RU" sz="2800" dirty="0"/>
            </a:br>
            <a:r>
              <a:rPr lang="ru-RU" sz="2800" b="1" dirty="0"/>
              <a:t>       </a:t>
            </a:r>
            <a:r>
              <a:rPr lang="ru-RU" sz="2800" b="1" dirty="0" err="1"/>
              <a:t>Атестація</a:t>
            </a:r>
            <a:r>
              <a:rPr lang="ru-RU" sz="2800" b="1" dirty="0"/>
              <a:t> </a:t>
            </a:r>
            <a:r>
              <a:rPr lang="ru-RU" sz="2800" b="1" dirty="0" smtClean="0"/>
              <a:t>4 </a:t>
            </a:r>
            <a:r>
              <a:rPr lang="ru-RU" sz="2800" b="1" dirty="0"/>
              <a:t>(1</a:t>
            </a:r>
            <a:r>
              <a:rPr lang="uk-UA" sz="2800" b="1" dirty="0"/>
              <a:t>4</a:t>
            </a:r>
            <a:r>
              <a:rPr lang="ru-RU" sz="2800" b="1" dirty="0"/>
              <a:t> год.)</a:t>
            </a:r>
            <a:endParaRPr lang="ru-RU" sz="2800" dirty="0"/>
          </a:p>
        </p:txBody>
      </p:sp>
    </p:spTree>
    <p:extLst>
      <p:ext uri="{BB962C8B-B14F-4D97-AF65-F5344CB8AC3E}">
        <p14:creationId xmlns:p14="http://schemas.microsoft.com/office/powerpoint/2010/main" val="4433442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2400" dirty="0" smtClean="0"/>
              <a:t>6) Tom can remember some things about his childhood, but he can’t remember others. </a:t>
            </a:r>
            <a:r>
              <a:rPr lang="en-US" sz="2400" dirty="0" err="1" smtClean="0"/>
              <a:t>Writesentences</a:t>
            </a:r>
            <a:r>
              <a:rPr lang="en-US" sz="2400" dirty="0" smtClean="0"/>
              <a:t> with He remembers … or He doesn’t remember … .</a:t>
            </a:r>
            <a:endParaRPr lang="ru-RU" sz="2400" dirty="0"/>
          </a:p>
        </p:txBody>
      </p:sp>
      <p:pic>
        <p:nvPicPr>
          <p:cNvPr id="4" name="Содержимое 3" descr="SharedScreenshot.jpg"/>
          <p:cNvPicPr>
            <a:picLocks noGrp="1" noChangeAspect="1"/>
          </p:cNvPicPr>
          <p:nvPr>
            <p:ph idx="1"/>
          </p:nvPr>
        </p:nvPicPr>
        <p:blipFill>
          <a:blip r:embed="rId2"/>
          <a:stretch>
            <a:fillRect/>
          </a:stretch>
        </p:blipFill>
        <p:spPr>
          <a:xfrm>
            <a:off x="1317943" y="2996089"/>
            <a:ext cx="5730240" cy="2308860"/>
          </a:xfr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3200" dirty="0" smtClean="0"/>
              <a:t>7) Complete the sentences with a suitable verb in the correct form, -</a:t>
            </a:r>
            <a:r>
              <a:rPr lang="en-US" sz="3200" dirty="0" err="1" smtClean="0"/>
              <a:t>ing</a:t>
            </a:r>
            <a:r>
              <a:rPr lang="en-US" sz="3200" dirty="0" smtClean="0"/>
              <a:t> or to … .</a:t>
            </a:r>
            <a:endParaRPr lang="ru-RU" sz="3200" dirty="0"/>
          </a:p>
        </p:txBody>
      </p:sp>
      <p:pic>
        <p:nvPicPr>
          <p:cNvPr id="4" name="Содержимое 3" descr="SharedScreenshot.jpg"/>
          <p:cNvPicPr>
            <a:picLocks noGrp="1" noChangeAspect="1"/>
          </p:cNvPicPr>
          <p:nvPr>
            <p:ph idx="1"/>
          </p:nvPr>
        </p:nvPicPr>
        <p:blipFill>
          <a:blip r:embed="rId2"/>
          <a:stretch>
            <a:fillRect/>
          </a:stretch>
        </p:blipFill>
        <p:spPr>
          <a:xfrm>
            <a:off x="1077913" y="2458879"/>
            <a:ext cx="6210300" cy="3383280"/>
          </a:xfr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Объект 2"/>
          <p:cNvPicPr>
            <a:picLocks noGrp="1" noChangeAspect="1"/>
          </p:cNvPicPr>
          <p:nvPr>
            <p:ph idx="1"/>
          </p:nvPr>
        </p:nvPicPr>
        <p:blipFill>
          <a:blip r:embed="rId2"/>
          <a:stretch>
            <a:fillRect/>
          </a:stretch>
        </p:blipFill>
        <p:spPr>
          <a:xfrm>
            <a:off x="1" y="0"/>
            <a:ext cx="9144000" cy="68580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1142984"/>
            <a:ext cx="7467600" cy="1143000"/>
          </a:xfrm>
        </p:spPr>
        <p:txBody>
          <a:bodyPr>
            <a:normAutofit fontScale="90000"/>
          </a:bodyPr>
          <a:lstStyle/>
          <a:p>
            <a:r>
              <a:rPr lang="ru-RU" b="1" i="1" dirty="0" err="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Практичне</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ru-RU" b="1" i="1" dirty="0" err="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заняття</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27(2 год.)</a:t>
            </a:r>
            <a:endParaRPr lang="ru-RU"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
        <p:nvSpPr>
          <p:cNvPr id="3" name="Содержимое 2"/>
          <p:cNvSpPr>
            <a:spLocks noGrp="1"/>
          </p:cNvSpPr>
          <p:nvPr>
            <p:ph idx="1"/>
          </p:nvPr>
        </p:nvSpPr>
        <p:spPr>
          <a:xfrm>
            <a:off x="714348" y="3286124"/>
            <a:ext cx="7467600" cy="2214578"/>
          </a:xfrm>
        </p:spPr>
        <p:txBody>
          <a:bodyPr>
            <a:noAutofit/>
          </a:bodyPr>
          <a:lstStyle/>
          <a:p>
            <a:pPr>
              <a:buNone/>
            </a:pPr>
            <a:r>
              <a:rPr lang="en-US" sz="3600" b="1"/>
              <a:t>Topic Economy of Great Britain and the USA</a:t>
            </a:r>
            <a:r>
              <a:rPr lang="uk-UA" sz="3600" b="1"/>
              <a:t>.</a:t>
            </a:r>
            <a:r>
              <a:rPr lang="uk-UA" sz="3600"/>
              <a:t> </a:t>
            </a:r>
            <a:r>
              <a:rPr lang="en-US" sz="3600" b="1"/>
              <a:t>Verb + -ing or to … 1 (remember, regret etc.) Grammar revision</a:t>
            </a:r>
            <a:endParaRPr lang="ru-RU" sz="3600"/>
          </a:p>
          <a:p>
            <a:pPr>
              <a:buNone/>
            </a:pPr>
            <a:endParaRPr lang="ru-RU" sz="36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Objectives:</a:t>
            </a:r>
            <a:endParaRPr lang="ru-RU" dirty="0"/>
          </a:p>
        </p:txBody>
      </p:sp>
      <p:sp>
        <p:nvSpPr>
          <p:cNvPr id="3" name="Содержимое 2"/>
          <p:cNvSpPr>
            <a:spLocks noGrp="1"/>
          </p:cNvSpPr>
          <p:nvPr>
            <p:ph idx="1"/>
          </p:nvPr>
        </p:nvSpPr>
        <p:spPr/>
        <p:txBody>
          <a:bodyPr>
            <a:normAutofit/>
          </a:bodyPr>
          <a:lstStyle/>
          <a:p>
            <a:pPr>
              <a:buFontTx/>
              <a:buChar char="-"/>
            </a:pPr>
            <a:r>
              <a:rPr lang="en-US" dirty="0" smtClean="0"/>
              <a:t>to learn new vocabulary;</a:t>
            </a:r>
            <a:endParaRPr lang="uk-UA" dirty="0" smtClean="0"/>
          </a:p>
          <a:p>
            <a:pPr>
              <a:buFontTx/>
              <a:buChar char="-"/>
            </a:pPr>
            <a:r>
              <a:rPr lang="en-US" dirty="0" smtClean="0"/>
              <a:t>to practice grammar structures; </a:t>
            </a:r>
            <a:endParaRPr lang="uk-UA" dirty="0" smtClean="0"/>
          </a:p>
          <a:p>
            <a:pPr>
              <a:buFontTx/>
              <a:buChar char="-"/>
            </a:pPr>
            <a:r>
              <a:rPr lang="en-US" dirty="0" smtClean="0"/>
              <a:t>to enable </a:t>
            </a:r>
            <a:r>
              <a:rPr lang="en-US" dirty="0" err="1" smtClean="0"/>
              <a:t>st’s</a:t>
            </a:r>
            <a:r>
              <a:rPr lang="en-US" dirty="0" smtClean="0"/>
              <a:t> to talk and write on the topic; </a:t>
            </a:r>
            <a:endParaRPr lang="uk-UA" dirty="0" smtClean="0"/>
          </a:p>
          <a:p>
            <a:pPr>
              <a:buFontTx/>
              <a:buChar char="-"/>
            </a:pPr>
            <a:r>
              <a:rPr lang="en-US" dirty="0" smtClean="0"/>
              <a:t>to </a:t>
            </a:r>
            <a:r>
              <a:rPr lang="en-US" dirty="0" err="1" smtClean="0"/>
              <a:t>instil</a:t>
            </a:r>
            <a:r>
              <a:rPr lang="en-US" dirty="0" smtClean="0"/>
              <a:t> the idea that learning languages is necessary and essential; </a:t>
            </a:r>
            <a:endParaRPr lang="uk-UA" dirty="0" smtClean="0"/>
          </a:p>
          <a:p>
            <a:pPr>
              <a:buFontTx/>
              <a:buChar char="-"/>
            </a:pPr>
            <a:r>
              <a:rPr lang="en-US" dirty="0" smtClean="0"/>
              <a:t>to encourage </a:t>
            </a:r>
            <a:r>
              <a:rPr lang="en-US" dirty="0" err="1" smtClean="0"/>
              <a:t>st’s</a:t>
            </a:r>
            <a:r>
              <a:rPr lang="en-US" dirty="0" smtClean="0"/>
              <a:t> to go on learning English at the next level; </a:t>
            </a:r>
            <a:endParaRPr lang="uk-UA" dirty="0" smtClean="0"/>
          </a:p>
          <a:p>
            <a:pPr>
              <a:buFontTx/>
              <a:buChar char="-"/>
            </a:pPr>
            <a:r>
              <a:rPr lang="en-US" dirty="0" smtClean="0"/>
              <a:t>to lay the foundations for future study in terms to basic structures, lexis, language functions and basic study</a:t>
            </a: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Plan:</a:t>
            </a:r>
            <a:endParaRPr lang="ru-RU" dirty="0"/>
          </a:p>
        </p:txBody>
      </p:sp>
      <p:sp>
        <p:nvSpPr>
          <p:cNvPr id="3" name="Содержимое 2"/>
          <p:cNvSpPr>
            <a:spLocks noGrp="1"/>
          </p:cNvSpPr>
          <p:nvPr>
            <p:ph idx="1"/>
          </p:nvPr>
        </p:nvSpPr>
        <p:spPr>
          <a:xfrm>
            <a:off x="457200" y="1600200"/>
            <a:ext cx="8329642" cy="5114948"/>
          </a:xfrm>
        </p:spPr>
        <p:txBody>
          <a:bodyPr>
            <a:normAutofit fontScale="55000" lnSpcReduction="20000"/>
          </a:bodyPr>
          <a:lstStyle/>
          <a:p>
            <a:pPr marL="550926" indent="-514350">
              <a:buAutoNum type="arabicPeriod"/>
            </a:pPr>
            <a:r>
              <a:rPr lang="en-US" sz="3600" dirty="0" smtClean="0"/>
              <a:t>Vocabulary activity. </a:t>
            </a:r>
            <a:endParaRPr lang="uk-UA" sz="3600" dirty="0" smtClean="0"/>
          </a:p>
          <a:p>
            <a:pPr marL="550926" indent="-514350">
              <a:buAutoNum type="arabicPeriod"/>
            </a:pPr>
            <a:r>
              <a:rPr lang="en-US" sz="3600" dirty="0" smtClean="0"/>
              <a:t>Discussing of the topic The Challenges of Global Marketing Research. Verb + -</a:t>
            </a:r>
            <a:r>
              <a:rPr lang="en-US" sz="3600" dirty="0" err="1" smtClean="0"/>
              <a:t>ing</a:t>
            </a:r>
            <a:r>
              <a:rPr lang="en-US" sz="3600" dirty="0" smtClean="0"/>
              <a:t> or to … 1 (remember, regret etc.) Grammar revision</a:t>
            </a:r>
            <a:endParaRPr lang="ru-RU" sz="3600" dirty="0" smtClean="0"/>
          </a:p>
          <a:p>
            <a:pPr marL="550926" indent="-514350">
              <a:buAutoNum type="arabicPeriod"/>
            </a:pPr>
            <a:r>
              <a:rPr lang="en-US" sz="3600" dirty="0" smtClean="0"/>
              <a:t>Listening, reading, writing, speaking. </a:t>
            </a:r>
            <a:endParaRPr lang="uk-UA" sz="3600" dirty="0" smtClean="0"/>
          </a:p>
          <a:p>
            <a:pPr marL="550926" indent="-514350">
              <a:buAutoNum type="arabicPeriod"/>
            </a:pPr>
            <a:r>
              <a:rPr lang="en-US" sz="3600" dirty="0" smtClean="0"/>
              <a:t>Grammar activity. </a:t>
            </a:r>
            <a:endParaRPr lang="uk-UA" sz="3600" dirty="0" smtClean="0"/>
          </a:p>
          <a:p>
            <a:pPr marL="550926" indent="-514350">
              <a:buAutoNum type="arabicPeriod"/>
            </a:pPr>
            <a:r>
              <a:rPr lang="en-US" sz="3600" dirty="0" smtClean="0"/>
              <a:t>Communicative activities : </a:t>
            </a:r>
            <a:endParaRPr lang="uk-UA" sz="3600" dirty="0" smtClean="0"/>
          </a:p>
          <a:p>
            <a:pPr marL="550926" indent="-514350">
              <a:buNone/>
            </a:pPr>
            <a:r>
              <a:rPr lang="en-US" sz="2900" dirty="0" smtClean="0"/>
              <a:t>Task 1. Give the English equivalents the following words and word combinations.</a:t>
            </a:r>
            <a:endParaRPr lang="uk-UA" sz="2900" dirty="0" smtClean="0"/>
          </a:p>
          <a:p>
            <a:pPr marL="550926" indent="-514350">
              <a:buNone/>
            </a:pPr>
            <a:r>
              <a:rPr lang="en-US" sz="2900" dirty="0" smtClean="0"/>
              <a:t>Task 2. Answer the questions to the text. </a:t>
            </a:r>
            <a:endParaRPr lang="uk-UA" sz="2900" dirty="0" smtClean="0"/>
          </a:p>
          <a:p>
            <a:pPr marL="550926" indent="-514350">
              <a:buNone/>
            </a:pPr>
            <a:r>
              <a:rPr lang="en-US" sz="2900" dirty="0" smtClean="0"/>
              <a:t>Task 3. Fill in the blanks with the necessary words from the active vocabulary. </a:t>
            </a:r>
            <a:endParaRPr lang="uk-UA" sz="2900" dirty="0" smtClean="0"/>
          </a:p>
          <a:p>
            <a:pPr marL="550926" indent="-514350">
              <a:buNone/>
            </a:pPr>
            <a:r>
              <a:rPr lang="en-US" sz="2900" dirty="0" smtClean="0"/>
              <a:t>Task 4. Complete the following sentences. </a:t>
            </a:r>
            <a:endParaRPr lang="uk-UA" sz="2900" dirty="0" smtClean="0"/>
          </a:p>
          <a:p>
            <a:pPr marL="550926" indent="-514350">
              <a:buNone/>
            </a:pPr>
            <a:r>
              <a:rPr lang="en-US" sz="2900" dirty="0" smtClean="0"/>
              <a:t>Task 5. Put in the right order. The underlined word is the beginning of the sentence. </a:t>
            </a:r>
            <a:endParaRPr lang="uk-UA" sz="2900" dirty="0" smtClean="0"/>
          </a:p>
          <a:p>
            <a:pPr marL="550926" indent="-514350">
              <a:buNone/>
            </a:pPr>
            <a:r>
              <a:rPr lang="en-US" sz="2900" dirty="0" smtClean="0"/>
              <a:t>Task 6. Translate the following sentences into English. </a:t>
            </a:r>
            <a:endParaRPr lang="uk-UA" sz="2900" dirty="0" smtClean="0"/>
          </a:p>
          <a:p>
            <a:pPr marL="550926" indent="-514350">
              <a:buNone/>
            </a:pPr>
            <a:r>
              <a:rPr lang="en-US" sz="2900" dirty="0" smtClean="0"/>
              <a:t>Home task: Reading an additional text on the topic</a:t>
            </a:r>
            <a:endParaRPr lang="ru-RU" sz="29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References:</a:t>
            </a:r>
            <a:endParaRPr lang="ru-RU" dirty="0"/>
          </a:p>
        </p:txBody>
      </p:sp>
      <p:sp>
        <p:nvSpPr>
          <p:cNvPr id="3" name="Содержимое 2"/>
          <p:cNvSpPr>
            <a:spLocks noGrp="1"/>
          </p:cNvSpPr>
          <p:nvPr>
            <p:ph idx="1"/>
          </p:nvPr>
        </p:nvSpPr>
        <p:spPr>
          <a:xfrm>
            <a:off x="457200" y="1600200"/>
            <a:ext cx="7829576" cy="5043510"/>
          </a:xfrm>
        </p:spPr>
        <p:txBody>
          <a:bodyPr>
            <a:normAutofit fontScale="85000" lnSpcReduction="20000"/>
          </a:bodyPr>
          <a:lstStyle/>
          <a:p>
            <a:pPr marL="550926" indent="-514350">
              <a:buAutoNum type="arabicPeriod"/>
            </a:pPr>
            <a:r>
              <a:rPr lang="ru-RU" dirty="0" err="1" smtClean="0"/>
              <a:t>Кравець</a:t>
            </a:r>
            <a:r>
              <a:rPr lang="ru-RU" dirty="0" smtClean="0"/>
              <a:t> Р.А. </a:t>
            </a:r>
            <a:r>
              <a:rPr lang="ru-RU" dirty="0" err="1" smtClean="0"/>
              <a:t>Лінгвокраїнознавчі</a:t>
            </a:r>
            <a:r>
              <a:rPr lang="ru-RU" dirty="0" smtClean="0"/>
              <a:t> </a:t>
            </a:r>
            <a:r>
              <a:rPr lang="ru-RU" dirty="0" err="1" smtClean="0"/>
              <a:t>аспекти</a:t>
            </a:r>
            <a:r>
              <a:rPr lang="ru-RU" dirty="0" smtClean="0"/>
              <a:t> </a:t>
            </a:r>
            <a:r>
              <a:rPr lang="ru-RU" dirty="0" err="1" smtClean="0"/>
              <a:t>викладання</a:t>
            </a:r>
            <a:r>
              <a:rPr lang="ru-RU" dirty="0" smtClean="0"/>
              <a:t> </a:t>
            </a:r>
            <a:r>
              <a:rPr lang="ru-RU" dirty="0" err="1" smtClean="0"/>
              <a:t>граматики</a:t>
            </a:r>
            <a:r>
              <a:rPr lang="ru-RU" dirty="0" smtClean="0"/>
              <a:t> </a:t>
            </a:r>
            <a:r>
              <a:rPr lang="ru-RU" dirty="0" err="1" smtClean="0"/>
              <a:t>англійської</a:t>
            </a:r>
            <a:r>
              <a:rPr lang="ru-RU" dirty="0" smtClean="0"/>
              <a:t> </a:t>
            </a:r>
            <a:r>
              <a:rPr lang="ru-RU" dirty="0" err="1" smtClean="0"/>
              <a:t>мови</a:t>
            </a:r>
            <a:r>
              <a:rPr lang="ru-RU" dirty="0" smtClean="0"/>
              <a:t> в аграрному ВНЗ: </a:t>
            </a:r>
            <a:r>
              <a:rPr lang="ru-RU" dirty="0" err="1" smtClean="0"/>
              <a:t>методичні</a:t>
            </a:r>
            <a:r>
              <a:rPr lang="ru-RU" dirty="0" smtClean="0"/>
              <a:t> </a:t>
            </a:r>
            <a:r>
              <a:rPr lang="ru-RU" dirty="0" err="1" smtClean="0"/>
              <a:t>рекомендації</a:t>
            </a:r>
            <a:r>
              <a:rPr lang="ru-RU" dirty="0" smtClean="0"/>
              <a:t> / Р.А. </a:t>
            </a:r>
            <a:r>
              <a:rPr lang="ru-RU" dirty="0" err="1" smtClean="0"/>
              <a:t>Кравець</a:t>
            </a:r>
            <a:r>
              <a:rPr lang="ru-RU" dirty="0" smtClean="0"/>
              <a:t>. – </a:t>
            </a:r>
            <a:r>
              <a:rPr lang="ru-RU" dirty="0" err="1" smtClean="0"/>
              <a:t>Вінниця</a:t>
            </a:r>
            <a:r>
              <a:rPr lang="ru-RU" dirty="0" smtClean="0"/>
              <a:t> : ВНАУ, 2017. – 62 с. </a:t>
            </a:r>
          </a:p>
          <a:p>
            <a:pPr marL="550926" indent="-514350">
              <a:buAutoNum type="arabicPeriod"/>
            </a:pPr>
            <a:r>
              <a:rPr lang="ru-RU" dirty="0" err="1" smtClean="0"/>
              <a:t>Ковальова</a:t>
            </a:r>
            <a:r>
              <a:rPr lang="ru-RU" dirty="0" smtClean="0"/>
              <a:t> К. В. Волошина О.В </a:t>
            </a:r>
            <a:r>
              <a:rPr lang="ru-RU" dirty="0" err="1" smtClean="0"/>
              <a:t>Англійська</a:t>
            </a:r>
            <a:r>
              <a:rPr lang="ru-RU" dirty="0" smtClean="0"/>
              <a:t> </a:t>
            </a:r>
            <a:r>
              <a:rPr lang="ru-RU" dirty="0" err="1" smtClean="0"/>
              <a:t>мова</a:t>
            </a:r>
            <a:r>
              <a:rPr lang="ru-RU" dirty="0" smtClean="0"/>
              <a:t>: </a:t>
            </a:r>
            <a:r>
              <a:rPr lang="ru-RU" dirty="0" err="1" smtClean="0"/>
              <a:t>Методичні</a:t>
            </a:r>
            <a:r>
              <a:rPr lang="ru-RU" dirty="0" smtClean="0"/>
              <a:t> </a:t>
            </a:r>
            <a:r>
              <a:rPr lang="ru-RU" dirty="0" err="1" smtClean="0"/>
              <a:t>вказівки</a:t>
            </a:r>
            <a:r>
              <a:rPr lang="ru-RU" dirty="0" smtClean="0"/>
              <a:t> для </a:t>
            </a:r>
            <a:r>
              <a:rPr lang="ru-RU" dirty="0" err="1" smtClean="0"/>
              <a:t>практичних</a:t>
            </a:r>
            <a:r>
              <a:rPr lang="ru-RU" dirty="0" smtClean="0"/>
              <a:t> занять та </a:t>
            </a:r>
            <a:r>
              <a:rPr lang="ru-RU" dirty="0" err="1" smtClean="0"/>
              <a:t>самостійної</a:t>
            </a:r>
            <a:r>
              <a:rPr lang="ru-RU" dirty="0" smtClean="0"/>
              <a:t> </a:t>
            </a:r>
            <a:r>
              <a:rPr lang="ru-RU" dirty="0" err="1" smtClean="0"/>
              <a:t>роботи</a:t>
            </a:r>
            <a:r>
              <a:rPr lang="ru-RU" dirty="0" smtClean="0"/>
              <a:t> </a:t>
            </a:r>
            <a:r>
              <a:rPr lang="ru-RU" dirty="0" err="1" smtClean="0"/>
              <a:t>студентів</a:t>
            </a:r>
            <a:r>
              <a:rPr lang="ru-RU" dirty="0" smtClean="0"/>
              <a:t> </a:t>
            </a:r>
            <a:r>
              <a:rPr lang="ru-RU" dirty="0" err="1" smtClean="0"/>
              <a:t>денної</a:t>
            </a:r>
            <a:r>
              <a:rPr lang="ru-RU" dirty="0" smtClean="0"/>
              <a:t> </a:t>
            </a:r>
            <a:r>
              <a:rPr lang="ru-RU" dirty="0" err="1" smtClean="0"/>
              <a:t>та</a:t>
            </a:r>
            <a:r>
              <a:rPr lang="ru-RU" dirty="0" smtClean="0"/>
              <a:t> </a:t>
            </a:r>
            <a:r>
              <a:rPr lang="ru-RU" dirty="0" err="1" smtClean="0"/>
              <a:t>заочної</a:t>
            </a:r>
            <a:r>
              <a:rPr lang="ru-RU" dirty="0" smtClean="0"/>
              <a:t> форм </a:t>
            </a:r>
            <a:r>
              <a:rPr lang="ru-RU" dirty="0" err="1" smtClean="0"/>
              <a:t>навчання</a:t>
            </a:r>
            <a:r>
              <a:rPr lang="ru-RU" dirty="0" smtClean="0"/>
              <a:t> </a:t>
            </a:r>
            <a:r>
              <a:rPr lang="ru-RU" dirty="0" err="1" smtClean="0"/>
              <a:t>з</a:t>
            </a:r>
            <a:r>
              <a:rPr lang="ru-RU" dirty="0" smtClean="0"/>
              <a:t> </a:t>
            </a:r>
            <a:r>
              <a:rPr lang="ru-RU" dirty="0" err="1" smtClean="0"/>
              <a:t>іноземної</a:t>
            </a:r>
            <a:r>
              <a:rPr lang="ru-RU" dirty="0" smtClean="0"/>
              <a:t> </a:t>
            </a:r>
            <a:r>
              <a:rPr lang="ru-RU" dirty="0" err="1" smtClean="0"/>
              <a:t>мови</a:t>
            </a:r>
            <a:r>
              <a:rPr lang="ru-RU" dirty="0" smtClean="0"/>
              <a:t> </a:t>
            </a:r>
            <a:r>
              <a:rPr lang="ru-RU" dirty="0" err="1" smtClean="0"/>
              <a:t>спеціальності</a:t>
            </a:r>
            <a:r>
              <a:rPr lang="ru-RU" dirty="0" smtClean="0"/>
              <a:t> 075 «Маркетинг», 073 «Менеджмент», </a:t>
            </a:r>
            <a:r>
              <a:rPr lang="ru-RU" dirty="0" err="1" smtClean="0"/>
              <a:t>галузі</a:t>
            </a:r>
            <a:r>
              <a:rPr lang="ru-RU" dirty="0" smtClean="0"/>
              <a:t> </a:t>
            </a:r>
            <a:r>
              <a:rPr lang="ru-RU" dirty="0" err="1" smtClean="0"/>
              <a:t>знань</a:t>
            </a:r>
            <a:r>
              <a:rPr lang="ru-RU" dirty="0" smtClean="0"/>
              <a:t> 07 «</a:t>
            </a:r>
            <a:r>
              <a:rPr lang="ru-RU" dirty="0" err="1" smtClean="0"/>
              <a:t>Управління</a:t>
            </a:r>
            <a:r>
              <a:rPr lang="ru-RU" dirty="0" smtClean="0"/>
              <a:t> та </a:t>
            </a:r>
            <a:r>
              <a:rPr lang="ru-RU" dirty="0" err="1" smtClean="0"/>
              <a:t>адміністрування</a:t>
            </a:r>
            <a:r>
              <a:rPr lang="ru-RU" dirty="0" smtClean="0"/>
              <a:t>» – </a:t>
            </a:r>
            <a:r>
              <a:rPr lang="ru-RU" dirty="0" err="1" smtClean="0"/>
              <a:t>Вінниця</a:t>
            </a:r>
            <a:r>
              <a:rPr lang="ru-RU" dirty="0" smtClean="0"/>
              <a:t>, 2020. – 100 с.</a:t>
            </a:r>
          </a:p>
          <a:p>
            <a:pPr marL="550926" indent="-514350">
              <a:buAutoNum type="arabicPeriod"/>
            </a:pPr>
            <a:r>
              <a:rPr lang="en-US" dirty="0" smtClean="0"/>
              <a:t>Modern English-Ukrainian Dictionary: Over 160,000 Words and Expressions / </a:t>
            </a:r>
            <a:r>
              <a:rPr lang="en-US" dirty="0" err="1" smtClean="0"/>
              <a:t>Mykola</a:t>
            </a:r>
            <a:r>
              <a:rPr lang="en-US" dirty="0" smtClean="0"/>
              <a:t> </a:t>
            </a:r>
            <a:r>
              <a:rPr lang="en-US" dirty="0" err="1" smtClean="0"/>
              <a:t>Ivanovych</a:t>
            </a:r>
            <a:r>
              <a:rPr lang="en-US" dirty="0" smtClean="0"/>
              <a:t> </a:t>
            </a:r>
            <a:r>
              <a:rPr lang="en-US" dirty="0" err="1" smtClean="0"/>
              <a:t>Balla</a:t>
            </a:r>
            <a:r>
              <a:rPr lang="en-US" dirty="0" smtClean="0"/>
              <a:t>. – Kyiv: </a:t>
            </a:r>
            <a:r>
              <a:rPr lang="en-US" dirty="0" err="1" smtClean="0"/>
              <a:t>Chumatskiy</a:t>
            </a:r>
            <a:r>
              <a:rPr lang="en-US" dirty="0" smtClean="0"/>
              <a:t> </a:t>
            </a:r>
            <a:r>
              <a:rPr lang="en-US" dirty="0" err="1" smtClean="0"/>
              <a:t>Shliakh</a:t>
            </a:r>
            <a:r>
              <a:rPr lang="en-US" dirty="0" smtClean="0"/>
              <a:t> pub., 2007. – 668 p. </a:t>
            </a:r>
            <a:endParaRPr lang="uk-UA" dirty="0" smtClean="0"/>
          </a:p>
          <a:p>
            <a:pPr marL="550926" indent="-514350">
              <a:buAutoNum type="arabicPeriod"/>
            </a:pPr>
            <a:r>
              <a:rPr lang="en-US" dirty="0" smtClean="0"/>
              <a:t>The Oxford Dictionary of Business World. (2020) //</a:t>
            </a:r>
            <a:r>
              <a:rPr lang="en-US" dirty="0" err="1" smtClean="0"/>
              <a:t>Gen.Editors</a:t>
            </a:r>
            <a:r>
              <a:rPr lang="en-US" dirty="0" smtClean="0"/>
              <a:t> Dr Alan Isaacs, Ms Elizabeth Martin. Oxford: Oxford University Press </a:t>
            </a:r>
            <a:endParaRPr lang="uk-UA" dirty="0" smtClean="0"/>
          </a:p>
          <a:p>
            <a:pPr marL="550926" indent="-514350">
              <a:buAutoNum type="arabicPeriod"/>
            </a:pPr>
            <a:r>
              <a:rPr lang="ru-RU" dirty="0" smtClean="0"/>
              <a:t>Верба Л.Г., Верба Г.В. </a:t>
            </a:r>
            <a:r>
              <a:rPr lang="ru-RU" dirty="0" err="1" smtClean="0"/>
              <a:t>Граматика</a:t>
            </a:r>
            <a:r>
              <a:rPr lang="ru-RU" dirty="0" smtClean="0"/>
              <a:t> </a:t>
            </a:r>
            <a:r>
              <a:rPr lang="ru-RU" dirty="0" err="1" smtClean="0"/>
              <a:t>сучасної</a:t>
            </a:r>
            <a:r>
              <a:rPr lang="ru-RU" dirty="0" smtClean="0"/>
              <a:t> </a:t>
            </a:r>
            <a:r>
              <a:rPr lang="ru-RU" dirty="0" err="1" smtClean="0"/>
              <a:t>англійської</a:t>
            </a:r>
            <a:r>
              <a:rPr lang="ru-RU" dirty="0" smtClean="0"/>
              <a:t> </a:t>
            </a:r>
            <a:r>
              <a:rPr lang="ru-RU" dirty="0" err="1" smtClean="0"/>
              <a:t>мови</a:t>
            </a:r>
            <a:r>
              <a:rPr lang="ru-RU" dirty="0" smtClean="0"/>
              <a:t>. </a:t>
            </a:r>
            <a:r>
              <a:rPr lang="ru-RU" dirty="0" err="1" smtClean="0"/>
              <a:t>Довідник</a:t>
            </a:r>
            <a:r>
              <a:rPr lang="ru-RU" dirty="0" smtClean="0"/>
              <a:t>: </a:t>
            </a:r>
            <a:r>
              <a:rPr lang="ru-RU" dirty="0" err="1" smtClean="0"/>
              <a:t>Мова</a:t>
            </a:r>
            <a:r>
              <a:rPr lang="ru-RU" dirty="0" smtClean="0"/>
              <a:t> англ., </a:t>
            </a:r>
            <a:r>
              <a:rPr lang="ru-RU" dirty="0" err="1" smtClean="0"/>
              <a:t>укр</a:t>
            </a:r>
            <a:r>
              <a:rPr lang="ru-RU" dirty="0" smtClean="0"/>
              <a:t>. </a:t>
            </a:r>
            <a:r>
              <a:rPr lang="ru-RU" dirty="0" err="1" smtClean="0"/>
              <a:t>Київ</a:t>
            </a:r>
            <a:r>
              <a:rPr lang="ru-RU" dirty="0" smtClean="0"/>
              <a:t>: ТОВ «ВП Логос-М», 2020. </a:t>
            </a:r>
          </a:p>
          <a:p>
            <a:pPr marL="550926" indent="-514350">
              <a:buAutoNum type="arabicPeriod"/>
            </a:pPr>
            <a:r>
              <a:rPr lang="ru-RU" dirty="0" err="1" smtClean="0"/>
              <a:t>Голіцинський</a:t>
            </a:r>
            <a:r>
              <a:rPr lang="ru-RU" dirty="0" smtClean="0"/>
              <a:t> Ю. </a:t>
            </a:r>
            <a:r>
              <a:rPr lang="ru-RU" dirty="0" err="1" smtClean="0"/>
              <a:t>Граматика</a:t>
            </a:r>
            <a:r>
              <a:rPr lang="ru-RU" dirty="0" smtClean="0"/>
              <a:t>. </a:t>
            </a:r>
            <a:r>
              <a:rPr lang="ru-RU" dirty="0" err="1" smtClean="0"/>
              <a:t>Збірник</a:t>
            </a:r>
            <a:r>
              <a:rPr lang="ru-RU" dirty="0" smtClean="0"/>
              <a:t> </a:t>
            </a:r>
            <a:r>
              <a:rPr lang="ru-RU" dirty="0" err="1" smtClean="0"/>
              <a:t>вправ</a:t>
            </a:r>
            <a:r>
              <a:rPr lang="ru-RU" dirty="0" smtClean="0"/>
              <a:t>. </a:t>
            </a:r>
            <a:r>
              <a:rPr lang="ru-RU" dirty="0" err="1" smtClean="0"/>
              <a:t>Київ</a:t>
            </a:r>
            <a:r>
              <a:rPr lang="ru-RU" dirty="0" smtClean="0"/>
              <a:t>: </a:t>
            </a:r>
            <a:r>
              <a:rPr lang="ru-RU" dirty="0" err="1" smtClean="0"/>
              <a:t>Інкос</a:t>
            </a:r>
            <a:r>
              <a:rPr lang="ru-RU" dirty="0" smtClean="0"/>
              <a:t>, 2020.</a:t>
            </a:r>
          </a:p>
          <a:p>
            <a:pPr marL="550926" indent="-514350">
              <a:buAutoNum type="arabicPeriod"/>
            </a:pPr>
            <a:r>
              <a:rPr lang="en-US" dirty="0" smtClean="0"/>
              <a:t>Murphy R. English Grammar in Use /Murphy R. – Cambridge University Press, 2021</a:t>
            </a:r>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err="1" smtClean="0"/>
              <a:t>Хід</a:t>
            </a:r>
            <a:r>
              <a:rPr lang="ru-RU" dirty="0" smtClean="0"/>
              <a:t> </a:t>
            </a:r>
            <a:r>
              <a:rPr lang="ru-RU" dirty="0" err="1" smtClean="0"/>
              <a:t>заняття</a:t>
            </a:r>
            <a:r>
              <a:rPr lang="ru-RU" dirty="0" smtClean="0"/>
              <a:t> (</a:t>
            </a:r>
            <a:r>
              <a:rPr lang="en-US" dirty="0" smtClean="0"/>
              <a:t>Procedure)</a:t>
            </a:r>
            <a:endParaRPr lang="ru-RU" dirty="0"/>
          </a:p>
        </p:txBody>
      </p:sp>
      <p:sp>
        <p:nvSpPr>
          <p:cNvPr id="3" name="Содержимое 2"/>
          <p:cNvSpPr>
            <a:spLocks noGrp="1"/>
          </p:cNvSpPr>
          <p:nvPr>
            <p:ph idx="1"/>
          </p:nvPr>
        </p:nvSpPr>
        <p:spPr>
          <a:xfrm>
            <a:off x="500034" y="2000240"/>
            <a:ext cx="7467600" cy="4525963"/>
          </a:xfrm>
        </p:spPr>
        <p:txBody>
          <a:bodyPr/>
          <a:lstStyle/>
          <a:p>
            <a:pPr marL="550926" indent="-514350">
              <a:buAutoNum type="arabicParenR"/>
            </a:pPr>
            <a:r>
              <a:rPr lang="en-US" dirty="0" smtClean="0"/>
              <a:t>Read the text and translate into Ukrainian in the written form. </a:t>
            </a:r>
            <a:endParaRPr lang="uk-UA" dirty="0" smtClean="0"/>
          </a:p>
          <a:p>
            <a:pPr marL="550926" indent="-514350">
              <a:buAutoNum type="arabicParenR"/>
            </a:pPr>
            <a:r>
              <a:rPr lang="en-US" dirty="0" smtClean="0"/>
              <a:t>Learn the new words and word combinations.</a:t>
            </a:r>
            <a:endParaRPr lang="uk-UA" dirty="0" smtClean="0"/>
          </a:p>
          <a:p>
            <a:pPr marL="550926" indent="-514350">
              <a:buAutoNum type="arabicParenR"/>
            </a:pPr>
            <a:r>
              <a:rPr lang="en-US" dirty="0" smtClean="0"/>
              <a:t>Make summery of the text in English. </a:t>
            </a:r>
            <a:endParaRPr lang="uk-UA" dirty="0" smtClean="0"/>
          </a:p>
          <a:p>
            <a:pPr marL="550926" indent="-514350">
              <a:buAutoNum type="arabicParenR"/>
            </a:pPr>
            <a:r>
              <a:rPr lang="en-US" dirty="0" smtClean="0"/>
              <a:t>Make some questions on the text.</a:t>
            </a:r>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57166"/>
            <a:ext cx="8329642" cy="6215106"/>
          </a:xfrm>
        </p:spPr>
        <p:txBody>
          <a:bodyPr>
            <a:normAutofit fontScale="92500" lnSpcReduction="10000"/>
          </a:bodyPr>
          <a:lstStyle/>
          <a:p>
            <a:pPr marL="36576" indent="0" algn="ctr">
              <a:buNone/>
            </a:pPr>
            <a:r>
              <a:rPr lang="en-US" sz="1100" b="1">
                <a:solidFill>
                  <a:srgbClr val="FFFF00"/>
                </a:solidFill>
              </a:rPr>
              <a:t>The Economy of Great Britain</a:t>
            </a:r>
            <a:endParaRPr lang="ru-RU" sz="1100">
              <a:solidFill>
                <a:srgbClr val="FFFF00"/>
              </a:solidFill>
            </a:endParaRPr>
          </a:p>
          <a:p>
            <a:pPr marL="36576" indent="0" algn="ctr">
              <a:buNone/>
            </a:pPr>
            <a:r>
              <a:rPr lang="en-US" sz="1100"/>
              <a:t>The United Kingdom of Great Britain and Northern Ireland is sometimes called the United Kingdom, the U.K., Great Britain or England. The country is located in the North West of Europe. It is surrounded by the Atlantic Ocean, the English Channel and the North Sea. The geographical position has made the U.K. a commercial and maritime power.</a:t>
            </a:r>
            <a:endParaRPr lang="ru-RU" sz="1100"/>
          </a:p>
          <a:p>
            <a:pPr marL="36576" indent="0" algn="ctr">
              <a:buNone/>
            </a:pPr>
            <a:r>
              <a:rPr lang="en-US" sz="1100"/>
              <a:t>Nowadays Great Britain is one of the highly developed mixed private-and public enterprise economies. The state sector was reduced during the 1980s and 1990s owing to the policies of privatization or denationalization of publicly owned corporations. There was also an improvement in standard of living. Unemployment and inflation rates were gradually reduced but remained high. The British government controls the production of coal, steel and ships; it also runs certain utilities, the railway and most civil aviation.</a:t>
            </a:r>
            <a:endParaRPr lang="ru-RU" sz="1100"/>
          </a:p>
          <a:p>
            <a:pPr marL="36576" indent="0" algn="ctr">
              <a:buNone/>
            </a:pPr>
            <a:r>
              <a:rPr lang="en-US" sz="1100"/>
              <a:t>Britain lives by industry and trade. The country is one of the world’s biggest importers of food and raw materials. </a:t>
            </a:r>
            <a:r>
              <a:rPr lang="en-US" sz="1100" smtClean="0"/>
              <a:t>In return </a:t>
            </a:r>
            <a:r>
              <a:rPr lang="en-US" sz="1100"/>
              <a:t>Britain exports its manufactured goods such as china, automobiles and other vehicles, wooden goods, steel, electrical and mechanical machinery, tractors, instruments, chemical and petrochemical goods and petroleum. Invisible exports – shipping, insurance, aviation, tourism, etc. – earn nearly as much as commodity exports. The USA, Canada, Australia, India, New Zealand and the Federal Republic of Germany are among Britain’s main trading partners.</a:t>
            </a:r>
            <a:endParaRPr lang="ru-RU" sz="1100"/>
          </a:p>
          <a:p>
            <a:pPr marL="36576" indent="0" algn="ctr">
              <a:buNone/>
            </a:pPr>
            <a:r>
              <a:rPr lang="en-US" sz="1100"/>
              <a:t>Britain is a major financial and commercial centre of the capitalist world. With its many famous institutions such as the Bank of England, the Stock Exchange and Lloyd’s, and its international markets for such commodities as rubber, metals and tea the City of London has always been and still remains the most important financial and commercial center in the world.</a:t>
            </a:r>
            <a:endParaRPr lang="ru-RU" sz="1100"/>
          </a:p>
          <a:p>
            <a:pPr marL="36576" indent="0" algn="ctr">
              <a:buNone/>
            </a:pPr>
            <a:r>
              <a:rPr lang="en-US" sz="1100"/>
              <a:t>Britain has always been a manufacturing country. Manufacturing industries account for one-fifth of the GNP. Most of the companies in industry are small, though companies with 500 or more employees employ a larger percentage of the work force. Major manufactures include motor vehicles, aerospace equipment, electronic data processing and telecommunication equipment, metal goods, instruments, petrochemicals and other chemicals. High-technology industries are being intensively developed now.</a:t>
            </a:r>
            <a:endParaRPr lang="ru-RU" sz="1100"/>
          </a:p>
          <a:p>
            <a:pPr marL="36576" indent="0" algn="ctr">
              <a:buNone/>
            </a:pPr>
            <a:r>
              <a:rPr lang="en-US" sz="1100"/>
              <a:t>Agriculture accounts for less than 2 percent of the GNP and employs about 2 percent of the work force. Farming is highly mechanized though farms are not very large, and is dominated by raising of sheep and cattle. Chief crops include barley, wheat, sugar beets, and potatoes. The United Kingdom is not self-sufficient and it imports a lot of food products.</a:t>
            </a:r>
            <a:endParaRPr lang="ru-RU" sz="1100"/>
          </a:p>
          <a:p>
            <a:pPr marL="36576" indent="0" algn="ctr">
              <a:buNone/>
            </a:pPr>
            <a:r>
              <a:rPr lang="en-US" sz="1100"/>
              <a:t>The extracting industry accounts for approximately 6 percent of the GNP but employs less than 1 percent of the work force. Production from oil fields in the North Sea has allowed the United Kingdom to become self-sufficient in petroleum. The United Kingdom’s coal industry, despite its steady decline since the early 1950s remains one of the largest and the most technologically advanced in Europe.</a:t>
            </a:r>
            <a:endParaRPr lang="ru-RU" sz="1100"/>
          </a:p>
          <a:p>
            <a:pPr marL="36576" indent="0" algn="ctr">
              <a:buNone/>
            </a:pPr>
            <a:r>
              <a:rPr lang="en-US" sz="1100"/>
              <a:t>Just under half of the total population is in the labor force. The highest proportion of employees (more than two-thirds) are in the service sectors, financial services and distribution. Manufacturing, although it has declined, employs more than one-fifth of all workers. Smaller numbers are in construction, energy, agriculture, forestry and fishing.</a:t>
            </a:r>
            <a:endParaRPr lang="ru-RU" sz="1100"/>
          </a:p>
          <a:p>
            <a:pPr marL="36576" indent="0" algn="ctr">
              <a:buNone/>
            </a:pPr>
            <a:r>
              <a:rPr lang="en-US" sz="1100"/>
              <a:t>Though Great Britain has lost its former position as the leading industrial nation of the world it still ranks among the top industrial countries in growth rates, productivity and competitiveness. The United Kingdom is the 5th in size of its GNP among capitalist countries of the world.</a:t>
            </a:r>
            <a:endParaRPr lang="ru-RU" sz="1100"/>
          </a:p>
          <a:p>
            <a:pPr marL="36576" indent="0" algn="ctr">
              <a:buNone/>
            </a:pPr>
            <a:endParaRPr lang="ru-RU" sz="11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404664"/>
            <a:ext cx="7470648" cy="1143000"/>
          </a:xfrm>
        </p:spPr>
        <p:txBody>
          <a:bodyPr>
            <a:noAutofit/>
          </a:bodyPr>
          <a:lstStyle/>
          <a:p>
            <a:pPr algn="ctr"/>
            <a:r>
              <a:rPr lang="en-US" sz="1000"/>
              <a:t>Economy of the United States</a:t>
            </a:r>
            <a:r>
              <a:rPr lang="ru-RU" sz="1000"/>
              <a:t/>
            </a:r>
            <a:br>
              <a:rPr lang="ru-RU" sz="1000"/>
            </a:br>
            <a:r>
              <a:rPr lang="en-US" sz="1000"/>
              <a:t>The United States is a highly developed mixed-market economy. It is the world's largest economy by nominal GDP, and the second-largest by purchasing power parity (PPP) behind China.It has the world's seventh-highest per capita GDP (nominal) and the eighth-highest per capita GDP (PPP) as of 2022. The U.S. accounted for 15.5% of the global economy in 2022 in PPP terms, and around 24.7% in nominal terms in 2022. The U.S. dollar is the currency of record most used in international transactions and is the world's foremost reserve currency, backed by the nation’s massive economy, stable government and legal framework, large U.S. treasuries market, advanced military, its role as the reference standard for the petrodollar system, and its linked eurodollar. Several countries use it as their official currency and in others it is the de facto currency.</a:t>
            </a:r>
            <a:r>
              <a:rPr lang="ru-RU" sz="1000"/>
              <a:t/>
            </a:r>
            <a:br>
              <a:rPr lang="ru-RU" sz="1000"/>
            </a:br>
            <a:r>
              <a:rPr lang="en-US" sz="1000"/>
              <a:t>The nation's economy is fueled by abundant natural resources, a well-developed transportation infrastructure, and high productivity. It has the second-highest total-estimated value of natural resources, valued at US$ 44.98 trillion in 2019, although sources differ on their estimates.Americans have the highest average household and employee income among OECD member states.In 2021, they had the highest median household income.The largest U.S. trading partners are Canada, Mexico, China, Japan, Germany, South Korea, the United Kingdom, Taiwan, India, and Vietnam.The U.S. is the world's largest importer and second-largest exporter.It has free trade agreements with several countries, including the USMCA, Australia, South Korea, Switzerland, Israel, and several others that are in effect or under negotiation.</a:t>
            </a:r>
            <a:r>
              <a:rPr lang="ru-RU" sz="1000"/>
              <a:t/>
            </a:r>
            <a:br>
              <a:rPr lang="ru-RU" sz="1000"/>
            </a:br>
            <a:r>
              <a:rPr lang="en-US" sz="1000"/>
              <a:t>By 1890, the United States had overtaken the British Empire as the world's most productive economy. It is the world's largest producer of petroleum and natural gas. In 2016, it was the world's largest trading country as well as its third-largest manufacturer, representing a fifth of the global manufacturing output.The U.S. not only has the largest internal market for goods, but also dominates the services trade. U.S. total trade amounted to $4.2 trillion in 2018.Of the world's 500 largest companies, 121 are headquartered in the U.S. The U.S. has the world's highest number of billionaires, with a total wealth of $3.0 trillion. US commercial banks had $20 trillion in assets as of August 2020. U.S. global assets under management had more than $30 trillion in assets.</a:t>
            </a:r>
            <a:r>
              <a:rPr lang="ru-RU" sz="1000"/>
              <a:t/>
            </a:r>
            <a:br>
              <a:rPr lang="ru-RU" sz="1000"/>
            </a:br>
            <a:r>
              <a:rPr lang="en-US" sz="1000"/>
              <a:t>The New York Stock Exchange and Nasdaq are the world's largest stock exchanges by market capitalization and trade volume.In 2006, foreign investments made in the U.S. total almost $4.0 trillion,while American investments in foreign countries total over $5.6 trillion.In 2014, the U.S. economy is ranked first in international ranking on venture capitaland global research and development funding.Consumer spending comprised 68% of the U.S. economy in 2018, while its labor share of income was 43% in 2017.The U.S. has the world's largest consumer market.[The nation's labor market has attracted immigrants from all over the world and its net migration rate is among the highest in the world. The U.S. is one of the top-performing economies in studies such as the Ease of Doing Business Index, the Global Competitiveness Report, and others.</a:t>
            </a:r>
            <a:r>
              <a:rPr lang="ru-RU" sz="1000"/>
              <a:t/>
            </a:r>
            <a:br>
              <a:rPr lang="ru-RU" sz="1000"/>
            </a:br>
            <a:r>
              <a:rPr lang="en-US" sz="1000"/>
              <a:t>The U.S. economy experienced a serious economic downturn during the Great Recession, defined as lasting from December 2007 to June 2009. However, real GDP regained its pre-crisis (late 2007) peak by 2011,household net worth by Q2 2012,non-farm payroll jobs by May 2014, and the unemployment rate by September 2015. Each of these variables continued into post-recession record territory following those dates, with the U.S. recovery becoming the second-longest on record by April 2018.The U.S. ranked 41st in income inequality among 156 countries in 2017,the highest in the Western world.</a:t>
            </a:r>
            <a:r>
              <a:rPr lang="ru-RU" sz="1000"/>
              <a:t/>
            </a:r>
            <a:br>
              <a:rPr lang="ru-RU" sz="1000"/>
            </a:br>
            <a:r>
              <a:rPr lang="en-US" sz="1000"/>
              <a:t/>
            </a:r>
            <a:br>
              <a:rPr lang="en-US" sz="1000"/>
            </a:br>
            <a:r>
              <a:rPr lang="en-US" sz="1000"/>
              <a:t> </a:t>
            </a:r>
            <a:endParaRPr lang="ru-RU" sz="1000"/>
          </a:p>
        </p:txBody>
      </p:sp>
    </p:spTree>
    <p:extLst>
      <p:ext uri="{BB962C8B-B14F-4D97-AF65-F5344CB8AC3E}">
        <p14:creationId xmlns:p14="http://schemas.microsoft.com/office/powerpoint/2010/main" val="28916356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dirty="0" smtClean="0"/>
              <a:t>5) Put the verb into the correct form, -</a:t>
            </a:r>
            <a:r>
              <a:rPr lang="en-US" dirty="0" err="1" smtClean="0"/>
              <a:t>ing</a:t>
            </a:r>
            <a:r>
              <a:rPr lang="en-US" dirty="0" smtClean="0"/>
              <a:t> or to … .</a:t>
            </a:r>
            <a:endParaRPr lang="ru-RU" dirty="0"/>
          </a:p>
        </p:txBody>
      </p:sp>
      <p:pic>
        <p:nvPicPr>
          <p:cNvPr id="4" name="Содержимое 3" descr="SharedScreenshot.jpg"/>
          <p:cNvPicPr>
            <a:picLocks noGrp="1" noChangeAspect="1"/>
          </p:cNvPicPr>
          <p:nvPr>
            <p:ph idx="1"/>
          </p:nvPr>
        </p:nvPicPr>
        <p:blipFill>
          <a:blip r:embed="rId2"/>
          <a:stretch>
            <a:fillRect/>
          </a:stretch>
        </p:blipFill>
        <p:spPr>
          <a:xfrm>
            <a:off x="1577023" y="2900839"/>
            <a:ext cx="5212080" cy="2499360"/>
          </a:xfr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1_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27</TotalTime>
  <Words>1202</Words>
  <Application>Microsoft Office PowerPoint</Application>
  <PresentationFormat>Экран (4:3)</PresentationFormat>
  <Paragraphs>55</Paragraphs>
  <Slides>12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2</vt:i4>
      </vt:variant>
      <vt:variant>
        <vt:lpstr>Заголовки слайдов</vt:lpstr>
      </vt:variant>
      <vt:variant>
        <vt:i4>12</vt:i4>
      </vt:variant>
    </vt:vector>
  </HeadingPairs>
  <TitlesOfParts>
    <vt:vector size="17" baseType="lpstr">
      <vt:lpstr>Arial</vt:lpstr>
      <vt:lpstr>Century Gothic</vt:lpstr>
      <vt:lpstr>Wingdings 3</vt:lpstr>
      <vt:lpstr>Ион</vt:lpstr>
      <vt:lpstr>1_Ион</vt:lpstr>
      <vt:lpstr>Презентація практичних занять з дисципліни «Іноземна мова» з галузі знань 20 «Аграрні науки та продовольство» спеціальності : 208 Агроінженерія. </vt:lpstr>
      <vt:lpstr>Практичне заняття 27(2 год.)</vt:lpstr>
      <vt:lpstr>Objectives:</vt:lpstr>
      <vt:lpstr>Plan:</vt:lpstr>
      <vt:lpstr>References:</vt:lpstr>
      <vt:lpstr>Хід заняття (Procedure)</vt:lpstr>
      <vt:lpstr>Презентация PowerPoint</vt:lpstr>
      <vt:lpstr>Economy of the United States The United States is a highly developed mixed-market economy. It is the world's largest economy by nominal GDP, and the second-largest by purchasing power parity (PPP) behind China.It has the world's seventh-highest per capita GDP (nominal) and the eighth-highest per capita GDP (PPP) as of 2022. The U.S. accounted for 15.5% of the global economy in 2022 in PPP terms, and around 24.7% in nominal terms in 2022. The U.S. dollar is the currency of record most used in international transactions and is the world's foremost reserve currency, backed by the nation’s massive economy, stable government and legal framework, large U.S. treasuries market, advanced military, its role as the reference standard for the petrodollar system, and its linked eurodollar. Several countries use it as their official currency and in others it is the de facto currency. The nation's economy is fueled by abundant natural resources, a well-developed transportation infrastructure, and high productivity. It has the second-highest total-estimated value of natural resources, valued at US$ 44.98 trillion in 2019, although sources differ on their estimates.Americans have the highest average household and employee income among OECD member states.In 2021, they had the highest median household income.The largest U.S. trading partners are Canada, Mexico, China, Japan, Germany, South Korea, the United Kingdom, Taiwan, India, and Vietnam.The U.S. is the world's largest importer and second-largest exporter.It has free trade agreements with several countries, including the USMCA, Australia, South Korea, Switzerland, Israel, and several others that are in effect or under negotiation. By 1890, the United States had overtaken the British Empire as the world's most productive economy. It is the world's largest producer of petroleum and natural gas. In 2016, it was the world's largest trading country as well as its third-largest manufacturer, representing a fifth of the global manufacturing output.The U.S. not only has the largest internal market for goods, but also dominates the services trade. U.S. total trade amounted to $4.2 trillion in 2018.Of the world's 500 largest companies, 121 are headquartered in the U.S. The U.S. has the world's highest number of billionaires, with a total wealth of $3.0 trillion. US commercial banks had $20 trillion in assets as of August 2020. U.S. global assets under management had more than $30 trillion in assets. The New York Stock Exchange and Nasdaq are the world's largest stock exchanges by market capitalization and trade volume.In 2006, foreign investments made in the U.S. total almost $4.0 trillion,while American investments in foreign countries total over $5.6 trillion.In 2014, the U.S. economy is ranked first in international ranking on venture capitaland global research and development funding.Consumer spending comprised 68% of the U.S. economy in 2018, while its labor share of income was 43% in 2017.The U.S. has the world's largest consumer market.[The nation's labor market has attracted immigrants from all over the world and its net migration rate is among the highest in the world. The U.S. is one of the top-performing economies in studies such as the Ease of Doing Business Index, the Global Competitiveness Report, and others. The U.S. economy experienced a serious economic downturn during the Great Recession, defined as lasting from December 2007 to June 2009. However, real GDP regained its pre-crisis (late 2007) peak by 2011,household net worth by Q2 2012,non-farm payroll jobs by May 2014, and the unemployment rate by September 2015. Each of these variables continued into post-recession record territory following those dates, with the U.S. recovery becoming the second-longest on record by April 2018.The U.S. ranked 41st in income inequality among 156 countries in 2017,the highest in the Western world.   </vt:lpstr>
      <vt:lpstr>5) Put the verb into the correct form, -ing or to … .</vt:lpstr>
      <vt:lpstr>6) Tom can remember some things about his childhood, but he can’t remember others. Writesentences with He remembers … or He doesn’t remember … .</vt:lpstr>
      <vt:lpstr>7) Complete the sentences with a suitable verb in the correct form, -ing or to … .</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Конспекти практичних занять з дисципліни«Іноземна мова» з галузі знань 12 «Інформаційні технології» спеціальності : 122 «Комп’ютерні науки».</dc:title>
  <dc:creator>user</dc:creator>
  <cp:lastModifiedBy>admin</cp:lastModifiedBy>
  <cp:revision>7</cp:revision>
  <dcterms:created xsi:type="dcterms:W3CDTF">2023-02-25T18:05:02Z</dcterms:created>
  <dcterms:modified xsi:type="dcterms:W3CDTF">2023-08-10T18:25:54Z</dcterms:modified>
</cp:coreProperties>
</file>