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 id="2147483726" r:id="rId2"/>
  </p:sldMasterIdLst>
  <p:sldIdLst>
    <p:sldId id="269" r:id="rId3"/>
    <p:sldId id="257" r:id="rId4"/>
    <p:sldId id="258" r:id="rId5"/>
    <p:sldId id="259" r:id="rId6"/>
    <p:sldId id="260" r:id="rId7"/>
    <p:sldId id="261" r:id="rId8"/>
    <p:sldId id="263" r:id="rId9"/>
    <p:sldId id="262" r:id="rId10"/>
    <p:sldId id="264" r:id="rId11"/>
    <p:sldId id="265" r:id="rId12"/>
    <p:sldId id="266" r:id="rId13"/>
    <p:sldId id="267" r:id="rId14"/>
    <p:sldId id="268"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643"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6988629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2236666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5520753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4108487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5397819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449793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210850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135360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961749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4507928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3557792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886730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40440999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6889698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8" name="Footer Placeholder 7"/>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9" name="Slide Number Placeholder 8"/>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1213496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3"/>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4"/>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8688292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2"/>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919172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6929382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49520378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73504062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5209019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Tree>
    <p:extLst>
      <p:ext uri="{BB962C8B-B14F-4D97-AF65-F5344CB8AC3E}">
        <p14:creationId xmlns:p14="http://schemas.microsoft.com/office/powerpoint/2010/main" val="37824857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38062966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72145964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37330686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81560532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400679339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0330765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768514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6094017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496226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6920268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6402560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6437479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1"/>
            </a:gs>
            <a:gs pos="24000">
              <a:srgbClr val="7030A0"/>
            </a:gs>
            <a:gs pos="83000">
              <a:srgbClr val="7030A0"/>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10.08.2023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538461879"/>
      </p:ext>
    </p:extLst>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1"/>
            </a:gs>
            <a:gs pos="24000">
              <a:srgbClr val="7030A0"/>
            </a:gs>
            <a:gs pos="83000">
              <a:srgbClr val="7030A0"/>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4071805715"/>
      </p:ext>
    </p:extLst>
  </p:cSld>
  <p:clrMap bg1="dk1" tx1="lt1" bg2="dk2" tx2="lt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43"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980728"/>
            <a:ext cx="8424936" cy="2928958"/>
          </a:xfrm>
        </p:spPr>
        <p:txBody>
          <a:bodyPr>
            <a:noAutofit/>
          </a:bodyPr>
          <a:lstStyle/>
          <a:p>
            <a:r>
              <a:rPr lang="ru-RU" sz="3600" dirty="0" err="1" smtClean="0">
                <a:effectLst/>
              </a:rPr>
              <a:t>Презентація</a:t>
            </a:r>
            <a:r>
              <a:rPr lang="ru-RU" sz="3600" dirty="0" smtClean="0">
                <a:effectLst/>
              </a:rPr>
              <a:t> </a:t>
            </a:r>
            <a:r>
              <a:rPr lang="ru-RU" sz="3600" dirty="0" err="1" smtClean="0">
                <a:effectLst/>
              </a:rPr>
              <a:t>практичних</a:t>
            </a:r>
            <a:r>
              <a:rPr lang="ru-RU" sz="3600" dirty="0" smtClean="0">
                <a:effectLst/>
              </a:rPr>
              <a:t> </a:t>
            </a:r>
            <a:r>
              <a:rPr lang="ru-RU" sz="3600" dirty="0">
                <a:effectLst/>
              </a:rPr>
              <a:t>занять </a:t>
            </a:r>
            <a:r>
              <a:rPr lang="ru-RU" sz="3600" dirty="0" smtClean="0">
                <a:effectLst/>
              </a:rPr>
              <a:t>з </a:t>
            </a:r>
            <a:r>
              <a:rPr lang="ru-RU" sz="3600" dirty="0" err="1" smtClean="0">
                <a:effectLst/>
              </a:rPr>
              <a:t>дисципліни</a:t>
            </a:r>
            <a:r>
              <a:rPr lang="ru-RU" sz="3600" dirty="0" smtClean="0">
                <a:effectLst/>
              </a:rPr>
              <a:t> «</a:t>
            </a:r>
            <a:r>
              <a:rPr lang="ru-RU" sz="3600" dirty="0" err="1" smtClean="0">
                <a:effectLst/>
              </a:rPr>
              <a:t>Іноземна</a:t>
            </a:r>
            <a:r>
              <a:rPr lang="ru-RU" sz="3600" dirty="0" smtClean="0">
                <a:effectLst/>
              </a:rPr>
              <a:t> </a:t>
            </a:r>
            <a:r>
              <a:rPr lang="ru-RU" sz="3600" dirty="0">
                <a:effectLst/>
              </a:rPr>
              <a:t>мова»</a:t>
            </a:r>
            <a:br>
              <a:rPr lang="ru-RU" sz="3600" dirty="0">
                <a:effectLst/>
              </a:rPr>
            </a:br>
            <a:r>
              <a:rPr lang="uk-UA" sz="3600" dirty="0" smtClean="0">
                <a:effectLst/>
              </a:rPr>
              <a:t>з </a:t>
            </a:r>
            <a:r>
              <a:rPr lang="ru-RU" sz="3600" dirty="0">
                <a:effectLst/>
              </a:rPr>
              <a:t>галузі знань 20 «</a:t>
            </a:r>
            <a:r>
              <a:rPr lang="uk-UA" sz="3600" dirty="0">
                <a:effectLst/>
              </a:rPr>
              <a:t>Аграрні науки та продовольство</a:t>
            </a:r>
            <a:r>
              <a:rPr lang="ru-RU" sz="3600" dirty="0">
                <a:effectLst/>
              </a:rPr>
              <a:t>»</a:t>
            </a:r>
            <a:br>
              <a:rPr lang="ru-RU" sz="3600" dirty="0">
                <a:effectLst/>
              </a:rPr>
            </a:br>
            <a:r>
              <a:rPr lang="ru-RU" sz="3600" dirty="0">
                <a:effectLst/>
              </a:rPr>
              <a:t>спеціальності : </a:t>
            </a:r>
            <a:r>
              <a:rPr lang="ru-RU" sz="3600" dirty="0" smtClean="0">
                <a:effectLst/>
              </a:rPr>
              <a:t>208 </a:t>
            </a:r>
            <a:r>
              <a:rPr lang="uk-UA" sz="3600" dirty="0" err="1" smtClean="0">
                <a:effectLst/>
              </a:rPr>
              <a:t>Агроінженерія</a:t>
            </a:r>
            <a:r>
              <a:rPr lang="ru-RU" sz="3600" dirty="0" smtClean="0">
                <a:effectLst/>
              </a:rPr>
              <a:t>.</a:t>
            </a:r>
            <a:r>
              <a:rPr lang="ru-RU" sz="3600" dirty="0">
                <a:effectLst/>
              </a:rPr>
              <a:t/>
            </a:r>
            <a:br>
              <a:rPr lang="ru-RU" sz="3600" dirty="0">
                <a:effectLst/>
              </a:rPr>
            </a:b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fontScale="55000" lnSpcReduction="20000"/>
          </a:bodyPr>
          <a:lstStyle/>
          <a:p>
            <a:endParaRPr lang="uk-UA" sz="2800" dirty="0" smtClean="0"/>
          </a:p>
          <a:p>
            <a:endParaRPr lang="uk-UA" sz="2800" dirty="0"/>
          </a:p>
          <a:p>
            <a:endParaRPr lang="uk-UA" sz="2800" dirty="0" smtClean="0"/>
          </a:p>
          <a:p>
            <a:r>
              <a:rPr lang="uk-UA" sz="2800" dirty="0" smtClean="0"/>
              <a:t>Семестр </a:t>
            </a:r>
            <a:r>
              <a:rPr lang="ru-RU" sz="2800" dirty="0"/>
              <a:t>2 (56 годин)</a:t>
            </a:r>
          </a:p>
          <a:p>
            <a:r>
              <a:rPr lang="ru-RU" sz="2800" dirty="0"/>
              <a:t/>
            </a:r>
            <a:br>
              <a:rPr lang="ru-RU" sz="2800" dirty="0"/>
            </a:br>
            <a:r>
              <a:rPr lang="ru-RU" sz="2800" b="1" dirty="0"/>
              <a:t>       </a:t>
            </a:r>
            <a:r>
              <a:rPr lang="ru-RU" sz="2800" b="1" dirty="0" err="1"/>
              <a:t>Атестація</a:t>
            </a:r>
            <a:r>
              <a:rPr lang="ru-RU" sz="2800" b="1" dirty="0"/>
              <a:t> </a:t>
            </a:r>
            <a:r>
              <a:rPr lang="ru-RU" sz="2800" b="1" dirty="0" smtClean="0"/>
              <a:t>4 </a:t>
            </a:r>
            <a:r>
              <a:rPr lang="ru-RU" sz="2800" b="1" dirty="0"/>
              <a:t>(1</a:t>
            </a:r>
            <a:r>
              <a:rPr lang="uk-UA" sz="2800" b="1" dirty="0"/>
              <a:t>4</a:t>
            </a:r>
            <a:r>
              <a:rPr lang="ru-RU" sz="2800" b="1" dirty="0"/>
              <a:t> год.)</a:t>
            </a:r>
            <a:endParaRPr lang="ru-RU" sz="2800" dirty="0"/>
          </a:p>
        </p:txBody>
      </p:sp>
    </p:spTree>
    <p:extLst>
      <p:ext uri="{BB962C8B-B14F-4D97-AF65-F5344CB8AC3E}">
        <p14:creationId xmlns:p14="http://schemas.microsoft.com/office/powerpoint/2010/main" val="24716506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3200" dirty="0" smtClean="0"/>
              <a:t>6) Put the verb into the correct form, to … or -</a:t>
            </a:r>
            <a:r>
              <a:rPr lang="en-US" sz="3200" dirty="0" err="1" smtClean="0"/>
              <a:t>ing</a:t>
            </a:r>
            <a:r>
              <a:rPr lang="en-US" sz="3200" dirty="0" smtClean="0"/>
              <a:t>. (See Unit 53 for verbs + -</a:t>
            </a:r>
            <a:r>
              <a:rPr lang="en-US" sz="3200" dirty="0" err="1" smtClean="0"/>
              <a:t>ing</a:t>
            </a:r>
            <a:r>
              <a:rPr lang="en-US" sz="3200" dirty="0" smtClean="0"/>
              <a:t>.)</a:t>
            </a:r>
            <a:endParaRPr lang="ru-RU" sz="3200" dirty="0"/>
          </a:p>
        </p:txBody>
      </p:sp>
      <p:pic>
        <p:nvPicPr>
          <p:cNvPr id="4" name="Содержимое 3" descr="SharedScreenshot.jpg"/>
          <p:cNvPicPr>
            <a:picLocks noGrp="1" noChangeAspect="1"/>
          </p:cNvPicPr>
          <p:nvPr>
            <p:ph idx="1"/>
          </p:nvPr>
        </p:nvPicPr>
        <p:blipFill>
          <a:blip r:embed="rId2"/>
          <a:stretch>
            <a:fillRect/>
          </a:stretch>
        </p:blipFill>
        <p:spPr>
          <a:xfrm>
            <a:off x="484710" y="2348880"/>
            <a:ext cx="8191745" cy="2693179"/>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smtClean="0"/>
              <a:t>7) Make a new sentence using the verb in brackets.</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357158" y="2000240"/>
            <a:ext cx="8633853" cy="2500330"/>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3200" dirty="0" smtClean="0"/>
              <a:t>8)Complete each sentence using what/how/where/whether + these verbs:</a:t>
            </a:r>
            <a:endParaRPr lang="ru-RU" sz="3200" dirty="0"/>
          </a:p>
        </p:txBody>
      </p:sp>
      <p:pic>
        <p:nvPicPr>
          <p:cNvPr id="4" name="Содержимое 3" descr="SharedScreenshot.jpg"/>
          <p:cNvPicPr>
            <a:picLocks noGrp="1" noChangeAspect="1"/>
          </p:cNvPicPr>
          <p:nvPr>
            <p:ph idx="1"/>
          </p:nvPr>
        </p:nvPicPr>
        <p:blipFill>
          <a:blip r:embed="rId2"/>
          <a:stretch>
            <a:fillRect/>
          </a:stretch>
        </p:blipFill>
        <p:spPr>
          <a:xfrm>
            <a:off x="323528" y="2348880"/>
            <a:ext cx="8577603" cy="2857520"/>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Объект 2"/>
          <p:cNvPicPr>
            <a:picLocks noGrp="1" noChangeAspect="1"/>
          </p:cNvPicPr>
          <p:nvPr>
            <p:ph idx="1"/>
          </p:nvPr>
        </p:nvPicPr>
        <p:blipFill>
          <a:blip r:embed="rId2"/>
          <a:stretch>
            <a:fillRect/>
          </a:stretch>
        </p:blipFill>
        <p:spPr>
          <a:xfrm>
            <a:off x="0" y="0"/>
            <a:ext cx="9144001" cy="6858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25(2 год.)</a:t>
            </a:r>
            <a:endPar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714348" y="3286124"/>
            <a:ext cx="7467600" cy="2114552"/>
          </a:xfrm>
        </p:spPr>
        <p:txBody>
          <a:bodyPr>
            <a:noAutofit/>
          </a:bodyPr>
          <a:lstStyle/>
          <a:p>
            <a:pPr>
              <a:buNone/>
            </a:pPr>
            <a:r>
              <a:rPr lang="en-US" sz="3600" b="1"/>
              <a:t>Topic Economy of Ukraine. Verb + to … (decide to … / forget to … etc.) Grammar revision</a:t>
            </a:r>
            <a:endParaRPr lang="ru-RU" sz="3600"/>
          </a:p>
          <a:p>
            <a:pPr>
              <a:buNone/>
            </a:pP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Objectives:</a:t>
            </a:r>
            <a:endParaRPr lang="ru-RU" dirty="0"/>
          </a:p>
        </p:txBody>
      </p:sp>
      <p:sp>
        <p:nvSpPr>
          <p:cNvPr id="3" name="Содержимое 2"/>
          <p:cNvSpPr>
            <a:spLocks noGrp="1"/>
          </p:cNvSpPr>
          <p:nvPr>
            <p:ph idx="1"/>
          </p:nvPr>
        </p:nvSpPr>
        <p:spPr/>
        <p:txBody>
          <a:bodyPr>
            <a:normAutofit/>
          </a:bodyPr>
          <a:lstStyle/>
          <a:p>
            <a:pPr>
              <a:buFontTx/>
              <a:buChar char="-"/>
            </a:pPr>
            <a:r>
              <a:rPr lang="en-US" dirty="0" smtClean="0"/>
              <a:t>to learn new vocabulary;</a:t>
            </a:r>
            <a:endParaRPr lang="uk-UA" dirty="0" smtClean="0"/>
          </a:p>
          <a:p>
            <a:pPr>
              <a:buFontTx/>
              <a:buChar char="-"/>
            </a:pPr>
            <a:r>
              <a:rPr lang="en-US" dirty="0" smtClean="0"/>
              <a:t>to practice grammar structures; </a:t>
            </a:r>
            <a:endParaRPr lang="uk-UA" dirty="0" smtClean="0"/>
          </a:p>
          <a:p>
            <a:pPr>
              <a:buFontTx/>
              <a:buChar char="-"/>
            </a:pPr>
            <a:r>
              <a:rPr lang="en-US" dirty="0" smtClean="0"/>
              <a:t>to enable </a:t>
            </a:r>
            <a:r>
              <a:rPr lang="en-US" dirty="0" err="1" smtClean="0"/>
              <a:t>st’s</a:t>
            </a:r>
            <a:r>
              <a:rPr lang="en-US" dirty="0" smtClean="0"/>
              <a:t> to talk and write on the topic; </a:t>
            </a:r>
            <a:endParaRPr lang="uk-UA" dirty="0" smtClean="0"/>
          </a:p>
          <a:p>
            <a:pPr>
              <a:buFontTx/>
              <a:buChar char="-"/>
            </a:pPr>
            <a:r>
              <a:rPr lang="en-US" dirty="0" smtClean="0"/>
              <a:t>to </a:t>
            </a:r>
            <a:r>
              <a:rPr lang="en-US" dirty="0" err="1" smtClean="0"/>
              <a:t>instil</a:t>
            </a:r>
            <a:r>
              <a:rPr lang="en-US" dirty="0" smtClean="0"/>
              <a:t> the idea that learning languages is necessary and essential; </a:t>
            </a:r>
            <a:endParaRPr lang="uk-UA" dirty="0" smtClean="0"/>
          </a:p>
          <a:p>
            <a:pPr>
              <a:buFontTx/>
              <a:buChar char="-"/>
            </a:pPr>
            <a:r>
              <a:rPr lang="en-US" dirty="0" smtClean="0"/>
              <a:t>to encourage </a:t>
            </a:r>
            <a:r>
              <a:rPr lang="en-US" dirty="0" err="1" smtClean="0"/>
              <a:t>st’s</a:t>
            </a:r>
            <a:r>
              <a:rPr lang="en-US" dirty="0" smtClean="0"/>
              <a:t> to go on learning English at the next level; </a:t>
            </a:r>
            <a:endParaRPr lang="uk-UA" dirty="0" smtClean="0"/>
          </a:p>
          <a:p>
            <a:pPr>
              <a:buFontTx/>
              <a:buChar char="-"/>
            </a:pPr>
            <a:r>
              <a:rPr lang="en-US" dirty="0" smtClean="0"/>
              <a:t>to lay the foundations for future study in terms to basic structures, lexis, language functions and basic study</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Plan:</a:t>
            </a:r>
            <a:endParaRPr lang="ru-RU" dirty="0"/>
          </a:p>
        </p:txBody>
      </p:sp>
      <p:sp>
        <p:nvSpPr>
          <p:cNvPr id="3" name="Содержимое 2"/>
          <p:cNvSpPr>
            <a:spLocks noGrp="1"/>
          </p:cNvSpPr>
          <p:nvPr>
            <p:ph idx="1"/>
          </p:nvPr>
        </p:nvSpPr>
        <p:spPr>
          <a:xfrm>
            <a:off x="457200" y="1600200"/>
            <a:ext cx="8329642" cy="5114948"/>
          </a:xfrm>
        </p:spPr>
        <p:txBody>
          <a:bodyPr>
            <a:normAutofit fontScale="55000" lnSpcReduction="20000"/>
          </a:bodyPr>
          <a:lstStyle/>
          <a:p>
            <a:pPr marL="550926" indent="-514350">
              <a:buAutoNum type="arabicPeriod"/>
            </a:pPr>
            <a:r>
              <a:rPr lang="en-US" sz="3600" dirty="0" smtClean="0"/>
              <a:t>Vocabulary activity. </a:t>
            </a:r>
            <a:endParaRPr lang="uk-UA" sz="3600" dirty="0" smtClean="0"/>
          </a:p>
          <a:p>
            <a:pPr marL="550926" indent="-514350">
              <a:buAutoNum type="arabicPeriod"/>
            </a:pPr>
            <a:r>
              <a:rPr lang="en-US" sz="3700" dirty="0" smtClean="0"/>
              <a:t>Discussing of the topic Marketing Research for Small Companies Verb + to … (decide to … / forget to … etc.) Grammar revision </a:t>
            </a:r>
            <a:endParaRPr lang="ru-RU" sz="3700" dirty="0" smtClean="0"/>
          </a:p>
          <a:p>
            <a:pPr marL="550926" indent="-514350">
              <a:buAutoNum type="arabicPeriod"/>
            </a:pPr>
            <a:r>
              <a:rPr lang="en-US" sz="3600" dirty="0" smtClean="0"/>
              <a:t>Listening, reading, writing, speaking. </a:t>
            </a:r>
            <a:endParaRPr lang="uk-UA" sz="3600" dirty="0" smtClean="0"/>
          </a:p>
          <a:p>
            <a:pPr marL="550926" indent="-514350">
              <a:buAutoNum type="arabicPeriod"/>
            </a:pPr>
            <a:r>
              <a:rPr lang="en-US" sz="3600" dirty="0" smtClean="0"/>
              <a:t>Grammar activity. </a:t>
            </a:r>
            <a:endParaRPr lang="uk-UA" sz="3600" dirty="0" smtClean="0"/>
          </a:p>
          <a:p>
            <a:pPr marL="550926" indent="-514350">
              <a:buAutoNum type="arabicPeriod"/>
            </a:pPr>
            <a:r>
              <a:rPr lang="en-US" sz="3600" dirty="0" smtClean="0"/>
              <a:t>Communicative activities : </a:t>
            </a:r>
            <a:endParaRPr lang="uk-UA" sz="3600" dirty="0" smtClean="0"/>
          </a:p>
          <a:p>
            <a:pPr marL="550926" indent="-514350">
              <a:buNone/>
            </a:pPr>
            <a:r>
              <a:rPr lang="en-US" sz="2900" dirty="0" smtClean="0"/>
              <a:t>Task 1. Give the English equivalents the following words and word combinations.</a:t>
            </a:r>
            <a:endParaRPr lang="uk-UA" sz="2900" dirty="0" smtClean="0"/>
          </a:p>
          <a:p>
            <a:pPr marL="550926" indent="-514350">
              <a:buNone/>
            </a:pPr>
            <a:r>
              <a:rPr lang="en-US" sz="2900" dirty="0" smtClean="0"/>
              <a:t>Task 2. Answer the questions to the text. </a:t>
            </a:r>
            <a:endParaRPr lang="uk-UA" sz="2900" dirty="0" smtClean="0"/>
          </a:p>
          <a:p>
            <a:pPr marL="550926" indent="-514350">
              <a:buNone/>
            </a:pPr>
            <a:r>
              <a:rPr lang="en-US" sz="2900" dirty="0" smtClean="0"/>
              <a:t>Task 3. Fill in the blanks with the necessary words from the active vocabulary. </a:t>
            </a:r>
            <a:endParaRPr lang="uk-UA" sz="2900" dirty="0" smtClean="0"/>
          </a:p>
          <a:p>
            <a:pPr marL="550926" indent="-514350">
              <a:buNone/>
            </a:pPr>
            <a:r>
              <a:rPr lang="en-US" sz="2900" dirty="0" smtClean="0"/>
              <a:t>Task 4. Complete the following sentences. </a:t>
            </a:r>
            <a:endParaRPr lang="uk-UA" sz="2900" dirty="0" smtClean="0"/>
          </a:p>
          <a:p>
            <a:pPr marL="550926" indent="-514350">
              <a:buNone/>
            </a:pPr>
            <a:r>
              <a:rPr lang="en-US" sz="2900" dirty="0" smtClean="0"/>
              <a:t>Task 5. Put in the right order. The underlined word is the beginning of the sentence. </a:t>
            </a:r>
            <a:endParaRPr lang="uk-UA" sz="2900" dirty="0" smtClean="0"/>
          </a:p>
          <a:p>
            <a:pPr marL="550926" indent="-514350">
              <a:buNone/>
            </a:pPr>
            <a:r>
              <a:rPr lang="en-US" sz="2900" dirty="0" smtClean="0"/>
              <a:t>Task 6. Translate the following sentences into English. </a:t>
            </a:r>
            <a:endParaRPr lang="uk-UA" sz="2900" dirty="0" smtClean="0"/>
          </a:p>
          <a:p>
            <a:pPr marL="550926" indent="-514350">
              <a:buNone/>
            </a:pPr>
            <a:r>
              <a:rPr lang="en-US" sz="2900" dirty="0" smtClean="0"/>
              <a:t>Home task: Reading an additional text on the topic</a:t>
            </a:r>
            <a:endParaRPr lang="ru-RU" sz="29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References:</a:t>
            </a:r>
            <a:endParaRPr lang="ru-RU" dirty="0"/>
          </a:p>
        </p:txBody>
      </p:sp>
      <p:sp>
        <p:nvSpPr>
          <p:cNvPr id="3" name="Содержимое 2"/>
          <p:cNvSpPr>
            <a:spLocks noGrp="1"/>
          </p:cNvSpPr>
          <p:nvPr>
            <p:ph idx="1"/>
          </p:nvPr>
        </p:nvSpPr>
        <p:spPr>
          <a:xfrm>
            <a:off x="457200" y="1600200"/>
            <a:ext cx="7829576" cy="5043510"/>
          </a:xfrm>
        </p:spPr>
        <p:txBody>
          <a:bodyPr>
            <a:normAutofit fontScale="85000" lnSpcReduction="20000"/>
          </a:bodyPr>
          <a:lstStyle/>
          <a:p>
            <a:pPr marL="550926" indent="-514350">
              <a:buAutoNum type="arabicPeriod"/>
            </a:pPr>
            <a:r>
              <a:rPr lang="ru-RU" dirty="0" err="1" smtClean="0"/>
              <a:t>Кравець</a:t>
            </a:r>
            <a:r>
              <a:rPr lang="ru-RU" dirty="0" smtClean="0"/>
              <a:t> Р.А. </a:t>
            </a:r>
            <a:r>
              <a:rPr lang="ru-RU" dirty="0" err="1" smtClean="0"/>
              <a:t>Лінгвокраїнознавчі</a:t>
            </a:r>
            <a:r>
              <a:rPr lang="ru-RU" dirty="0" smtClean="0"/>
              <a:t> </a:t>
            </a:r>
            <a:r>
              <a:rPr lang="ru-RU" dirty="0" err="1" smtClean="0"/>
              <a:t>аспекти</a:t>
            </a:r>
            <a:r>
              <a:rPr lang="ru-RU" dirty="0" smtClean="0"/>
              <a:t> </a:t>
            </a:r>
            <a:r>
              <a:rPr lang="ru-RU" dirty="0" err="1" smtClean="0"/>
              <a:t>викладання</a:t>
            </a:r>
            <a:r>
              <a:rPr lang="ru-RU" dirty="0" smtClean="0"/>
              <a:t> </a:t>
            </a:r>
            <a:r>
              <a:rPr lang="ru-RU" dirty="0" err="1" smtClean="0"/>
              <a:t>граматики</a:t>
            </a:r>
            <a:r>
              <a:rPr lang="ru-RU" dirty="0" smtClean="0"/>
              <a:t> </a:t>
            </a:r>
            <a:r>
              <a:rPr lang="ru-RU" dirty="0" err="1" smtClean="0"/>
              <a:t>англійської</a:t>
            </a:r>
            <a:r>
              <a:rPr lang="ru-RU" dirty="0" smtClean="0"/>
              <a:t> </a:t>
            </a:r>
            <a:r>
              <a:rPr lang="ru-RU" dirty="0" err="1" smtClean="0"/>
              <a:t>мови</a:t>
            </a:r>
            <a:r>
              <a:rPr lang="ru-RU" dirty="0" smtClean="0"/>
              <a:t> в аграрному ВНЗ: </a:t>
            </a:r>
            <a:r>
              <a:rPr lang="ru-RU" dirty="0" err="1" smtClean="0"/>
              <a:t>методичні</a:t>
            </a:r>
            <a:r>
              <a:rPr lang="ru-RU" dirty="0" smtClean="0"/>
              <a:t> </a:t>
            </a:r>
            <a:r>
              <a:rPr lang="ru-RU" dirty="0" err="1" smtClean="0"/>
              <a:t>рекомендації</a:t>
            </a:r>
            <a:r>
              <a:rPr lang="ru-RU" dirty="0" smtClean="0"/>
              <a:t> / Р.А. </a:t>
            </a:r>
            <a:r>
              <a:rPr lang="ru-RU" dirty="0" err="1" smtClean="0"/>
              <a:t>Кравець</a:t>
            </a:r>
            <a:r>
              <a:rPr lang="ru-RU" dirty="0" smtClean="0"/>
              <a:t>. – </a:t>
            </a:r>
            <a:r>
              <a:rPr lang="ru-RU" dirty="0" err="1" smtClean="0"/>
              <a:t>Вінниця</a:t>
            </a:r>
            <a:r>
              <a:rPr lang="ru-RU" dirty="0" smtClean="0"/>
              <a:t> : ВНАУ, 2017. – 62 с. </a:t>
            </a:r>
          </a:p>
          <a:p>
            <a:pPr marL="550926" indent="-514350">
              <a:buAutoNum type="arabicPeriod"/>
            </a:pPr>
            <a:r>
              <a:rPr lang="ru-RU" dirty="0" err="1" smtClean="0"/>
              <a:t>Ковальова</a:t>
            </a:r>
            <a:r>
              <a:rPr lang="ru-RU" dirty="0" smtClean="0"/>
              <a:t> К. В. Волошина О.В </a:t>
            </a:r>
            <a:r>
              <a:rPr lang="ru-RU" dirty="0" err="1" smtClean="0"/>
              <a:t>Англійська</a:t>
            </a:r>
            <a:r>
              <a:rPr lang="ru-RU" dirty="0" smtClean="0"/>
              <a:t> </a:t>
            </a:r>
            <a:r>
              <a:rPr lang="ru-RU" dirty="0" err="1" smtClean="0"/>
              <a:t>мова</a:t>
            </a:r>
            <a:r>
              <a:rPr lang="ru-RU" dirty="0" smtClean="0"/>
              <a:t>: </a:t>
            </a:r>
            <a:r>
              <a:rPr lang="ru-RU" dirty="0" err="1" smtClean="0"/>
              <a:t>Методичні</a:t>
            </a:r>
            <a:r>
              <a:rPr lang="ru-RU" dirty="0" smtClean="0"/>
              <a:t> </a:t>
            </a:r>
            <a:r>
              <a:rPr lang="ru-RU" dirty="0" err="1" smtClean="0"/>
              <a:t>вказівки</a:t>
            </a:r>
            <a:r>
              <a:rPr lang="ru-RU" dirty="0" smtClean="0"/>
              <a:t> для </a:t>
            </a:r>
            <a:r>
              <a:rPr lang="ru-RU" dirty="0" err="1" smtClean="0"/>
              <a:t>практичних</a:t>
            </a:r>
            <a:r>
              <a:rPr lang="ru-RU" dirty="0" smtClean="0"/>
              <a:t> занять та </a:t>
            </a:r>
            <a:r>
              <a:rPr lang="ru-RU" dirty="0" err="1" smtClean="0"/>
              <a:t>самостійної</a:t>
            </a:r>
            <a:r>
              <a:rPr lang="ru-RU" dirty="0" smtClean="0"/>
              <a:t> </a:t>
            </a:r>
            <a:r>
              <a:rPr lang="ru-RU" dirty="0" err="1" smtClean="0"/>
              <a:t>роботи</a:t>
            </a:r>
            <a:r>
              <a:rPr lang="ru-RU" dirty="0" smtClean="0"/>
              <a:t> </a:t>
            </a:r>
            <a:r>
              <a:rPr lang="ru-RU" dirty="0" err="1" smtClean="0"/>
              <a:t>студентів</a:t>
            </a:r>
            <a:r>
              <a:rPr lang="ru-RU" dirty="0" smtClean="0"/>
              <a:t> </a:t>
            </a:r>
            <a:r>
              <a:rPr lang="ru-RU" dirty="0" err="1" smtClean="0"/>
              <a:t>денної</a:t>
            </a:r>
            <a:r>
              <a:rPr lang="ru-RU" dirty="0" smtClean="0"/>
              <a:t> </a:t>
            </a:r>
            <a:r>
              <a:rPr lang="ru-RU" dirty="0" err="1" smtClean="0"/>
              <a:t>та</a:t>
            </a:r>
            <a:r>
              <a:rPr lang="ru-RU" dirty="0" smtClean="0"/>
              <a:t> </a:t>
            </a:r>
            <a:r>
              <a:rPr lang="ru-RU" dirty="0" err="1" smtClean="0"/>
              <a:t>заочної</a:t>
            </a:r>
            <a:r>
              <a:rPr lang="ru-RU" dirty="0" smtClean="0"/>
              <a:t> форм </a:t>
            </a:r>
            <a:r>
              <a:rPr lang="ru-RU" dirty="0" err="1" smtClean="0"/>
              <a:t>навчання</a:t>
            </a:r>
            <a:r>
              <a:rPr lang="ru-RU" dirty="0" smtClean="0"/>
              <a:t> </a:t>
            </a:r>
            <a:r>
              <a:rPr lang="ru-RU" dirty="0" err="1" smtClean="0"/>
              <a:t>з</a:t>
            </a:r>
            <a:r>
              <a:rPr lang="ru-RU" dirty="0" smtClean="0"/>
              <a:t> </a:t>
            </a:r>
            <a:r>
              <a:rPr lang="ru-RU" dirty="0" err="1" smtClean="0"/>
              <a:t>іноземної</a:t>
            </a:r>
            <a:r>
              <a:rPr lang="ru-RU" dirty="0" smtClean="0"/>
              <a:t> </a:t>
            </a:r>
            <a:r>
              <a:rPr lang="ru-RU" dirty="0" err="1" smtClean="0"/>
              <a:t>мови</a:t>
            </a:r>
            <a:r>
              <a:rPr lang="ru-RU" dirty="0" smtClean="0"/>
              <a:t> </a:t>
            </a:r>
            <a:r>
              <a:rPr lang="ru-RU" dirty="0" err="1" smtClean="0"/>
              <a:t>спеціальності</a:t>
            </a:r>
            <a:r>
              <a:rPr lang="ru-RU" dirty="0" smtClean="0"/>
              <a:t> 075 «Маркетинг», 073 «Менеджмент», </a:t>
            </a:r>
            <a:r>
              <a:rPr lang="ru-RU" dirty="0" err="1" smtClean="0"/>
              <a:t>галузі</a:t>
            </a:r>
            <a:r>
              <a:rPr lang="ru-RU" dirty="0" smtClean="0"/>
              <a:t> </a:t>
            </a:r>
            <a:r>
              <a:rPr lang="ru-RU" dirty="0" err="1" smtClean="0"/>
              <a:t>знань</a:t>
            </a:r>
            <a:r>
              <a:rPr lang="ru-RU" dirty="0" smtClean="0"/>
              <a:t> 07 «</a:t>
            </a:r>
            <a:r>
              <a:rPr lang="ru-RU" dirty="0" err="1" smtClean="0"/>
              <a:t>Управління</a:t>
            </a:r>
            <a:r>
              <a:rPr lang="ru-RU" dirty="0" smtClean="0"/>
              <a:t> та </a:t>
            </a:r>
            <a:r>
              <a:rPr lang="ru-RU" dirty="0" err="1" smtClean="0"/>
              <a:t>адміністрування</a:t>
            </a:r>
            <a:r>
              <a:rPr lang="ru-RU" dirty="0" smtClean="0"/>
              <a:t>» – </a:t>
            </a:r>
            <a:r>
              <a:rPr lang="ru-RU" dirty="0" err="1" smtClean="0"/>
              <a:t>Вінниця</a:t>
            </a:r>
            <a:r>
              <a:rPr lang="ru-RU" dirty="0" smtClean="0"/>
              <a:t>, 2020. – 100 с.</a:t>
            </a:r>
          </a:p>
          <a:p>
            <a:pPr marL="550926" indent="-514350">
              <a:buAutoNum type="arabicPeriod"/>
            </a:pPr>
            <a:r>
              <a:rPr lang="en-US" dirty="0" smtClean="0"/>
              <a:t>Modern English-Ukrainian Dictionary: Over 160,000 Words and Expressions / </a:t>
            </a:r>
            <a:r>
              <a:rPr lang="en-US" dirty="0" err="1" smtClean="0"/>
              <a:t>Mykola</a:t>
            </a:r>
            <a:r>
              <a:rPr lang="en-US" dirty="0" smtClean="0"/>
              <a:t> </a:t>
            </a:r>
            <a:r>
              <a:rPr lang="en-US" dirty="0" err="1" smtClean="0"/>
              <a:t>Ivanovych</a:t>
            </a:r>
            <a:r>
              <a:rPr lang="en-US" dirty="0" smtClean="0"/>
              <a:t> </a:t>
            </a:r>
            <a:r>
              <a:rPr lang="en-US" dirty="0" err="1" smtClean="0"/>
              <a:t>Balla</a:t>
            </a:r>
            <a:r>
              <a:rPr lang="en-US" dirty="0" smtClean="0"/>
              <a:t>. – Kyiv: </a:t>
            </a:r>
            <a:r>
              <a:rPr lang="en-US" dirty="0" err="1" smtClean="0"/>
              <a:t>Chumatskiy</a:t>
            </a:r>
            <a:r>
              <a:rPr lang="en-US" dirty="0" smtClean="0"/>
              <a:t> </a:t>
            </a:r>
            <a:r>
              <a:rPr lang="en-US" dirty="0" err="1" smtClean="0"/>
              <a:t>Shliakh</a:t>
            </a:r>
            <a:r>
              <a:rPr lang="en-US" dirty="0" smtClean="0"/>
              <a:t> pub., 2007. – 668 p. </a:t>
            </a:r>
            <a:endParaRPr lang="uk-UA" dirty="0" smtClean="0"/>
          </a:p>
          <a:p>
            <a:pPr marL="550926" indent="-514350">
              <a:buAutoNum type="arabicPeriod"/>
            </a:pPr>
            <a:r>
              <a:rPr lang="en-US" dirty="0" smtClean="0"/>
              <a:t>The Oxford Dictionary of Business World. (2020) //</a:t>
            </a:r>
            <a:r>
              <a:rPr lang="en-US" dirty="0" err="1" smtClean="0"/>
              <a:t>Gen.Editors</a:t>
            </a:r>
            <a:r>
              <a:rPr lang="en-US" dirty="0" smtClean="0"/>
              <a:t> Dr Alan Isaacs, Ms Elizabeth Martin. Oxford: Oxford University Press </a:t>
            </a:r>
            <a:endParaRPr lang="uk-UA" dirty="0" smtClean="0"/>
          </a:p>
          <a:p>
            <a:pPr marL="550926" indent="-514350">
              <a:buAutoNum type="arabicPeriod"/>
            </a:pPr>
            <a:r>
              <a:rPr lang="ru-RU" dirty="0" smtClean="0"/>
              <a:t>Верба Л.Г., Верба Г.В. </a:t>
            </a:r>
            <a:r>
              <a:rPr lang="ru-RU" dirty="0" err="1" smtClean="0"/>
              <a:t>Граматика</a:t>
            </a:r>
            <a:r>
              <a:rPr lang="ru-RU" dirty="0" smtClean="0"/>
              <a:t> </a:t>
            </a:r>
            <a:r>
              <a:rPr lang="ru-RU" dirty="0" err="1" smtClean="0"/>
              <a:t>сучасної</a:t>
            </a:r>
            <a:r>
              <a:rPr lang="ru-RU" dirty="0" smtClean="0"/>
              <a:t> </a:t>
            </a:r>
            <a:r>
              <a:rPr lang="ru-RU" dirty="0" err="1" smtClean="0"/>
              <a:t>англійської</a:t>
            </a:r>
            <a:r>
              <a:rPr lang="ru-RU" dirty="0" smtClean="0"/>
              <a:t> </a:t>
            </a:r>
            <a:r>
              <a:rPr lang="ru-RU" dirty="0" err="1" smtClean="0"/>
              <a:t>мови</a:t>
            </a:r>
            <a:r>
              <a:rPr lang="ru-RU" dirty="0" smtClean="0"/>
              <a:t>. </a:t>
            </a:r>
            <a:r>
              <a:rPr lang="ru-RU" dirty="0" err="1" smtClean="0"/>
              <a:t>Довідник</a:t>
            </a:r>
            <a:r>
              <a:rPr lang="ru-RU" dirty="0" smtClean="0"/>
              <a:t>: </a:t>
            </a:r>
            <a:r>
              <a:rPr lang="ru-RU" dirty="0" err="1" smtClean="0"/>
              <a:t>Мова</a:t>
            </a:r>
            <a:r>
              <a:rPr lang="ru-RU" dirty="0" smtClean="0"/>
              <a:t> англ., </a:t>
            </a:r>
            <a:r>
              <a:rPr lang="ru-RU" dirty="0" err="1" smtClean="0"/>
              <a:t>укр</a:t>
            </a:r>
            <a:r>
              <a:rPr lang="ru-RU" dirty="0" smtClean="0"/>
              <a:t>. </a:t>
            </a:r>
            <a:r>
              <a:rPr lang="ru-RU" dirty="0" err="1" smtClean="0"/>
              <a:t>Київ</a:t>
            </a:r>
            <a:r>
              <a:rPr lang="ru-RU" dirty="0" smtClean="0"/>
              <a:t>: ТОВ «ВП Логос-М», 2020. </a:t>
            </a:r>
          </a:p>
          <a:p>
            <a:pPr marL="550926" indent="-514350">
              <a:buAutoNum type="arabicPeriod"/>
            </a:pPr>
            <a:r>
              <a:rPr lang="ru-RU" dirty="0" err="1" smtClean="0"/>
              <a:t>Голіцинський</a:t>
            </a:r>
            <a:r>
              <a:rPr lang="ru-RU" dirty="0" smtClean="0"/>
              <a:t> Ю. </a:t>
            </a:r>
            <a:r>
              <a:rPr lang="ru-RU" dirty="0" err="1" smtClean="0"/>
              <a:t>Граматика</a:t>
            </a:r>
            <a:r>
              <a:rPr lang="ru-RU" dirty="0" smtClean="0"/>
              <a:t>. </a:t>
            </a:r>
            <a:r>
              <a:rPr lang="ru-RU" dirty="0" err="1" smtClean="0"/>
              <a:t>Збірник</a:t>
            </a:r>
            <a:r>
              <a:rPr lang="ru-RU" dirty="0" smtClean="0"/>
              <a:t> </a:t>
            </a:r>
            <a:r>
              <a:rPr lang="ru-RU" dirty="0" err="1" smtClean="0"/>
              <a:t>вправ</a:t>
            </a:r>
            <a:r>
              <a:rPr lang="ru-RU" dirty="0" smtClean="0"/>
              <a:t>. </a:t>
            </a:r>
            <a:r>
              <a:rPr lang="ru-RU" dirty="0" err="1" smtClean="0"/>
              <a:t>Київ</a:t>
            </a:r>
            <a:r>
              <a:rPr lang="ru-RU" dirty="0" smtClean="0"/>
              <a:t>: </a:t>
            </a:r>
            <a:r>
              <a:rPr lang="ru-RU" dirty="0" err="1" smtClean="0"/>
              <a:t>Інкос</a:t>
            </a:r>
            <a:r>
              <a:rPr lang="ru-RU" dirty="0" smtClean="0"/>
              <a:t>, 2020.</a:t>
            </a:r>
          </a:p>
          <a:p>
            <a:pPr marL="550926" indent="-514350">
              <a:buAutoNum type="arabicPeriod"/>
            </a:pPr>
            <a:r>
              <a:rPr lang="en-US" dirty="0" smtClean="0"/>
              <a:t>Murphy R. English Grammar in Use /Murphy R. – Cambridge University Press, 2021</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Хід</a:t>
            </a:r>
            <a:r>
              <a:rPr lang="ru-RU" dirty="0" smtClean="0"/>
              <a:t> </a:t>
            </a:r>
            <a:r>
              <a:rPr lang="ru-RU" dirty="0" err="1" smtClean="0"/>
              <a:t>заняття</a:t>
            </a:r>
            <a:r>
              <a:rPr lang="ru-RU" dirty="0" smtClean="0"/>
              <a:t> (</a:t>
            </a:r>
            <a:r>
              <a:rPr lang="en-US" dirty="0" smtClean="0"/>
              <a:t>Procedure)</a:t>
            </a:r>
            <a:endParaRPr lang="ru-RU" dirty="0"/>
          </a:p>
        </p:txBody>
      </p:sp>
      <p:sp>
        <p:nvSpPr>
          <p:cNvPr id="3" name="Содержимое 2"/>
          <p:cNvSpPr>
            <a:spLocks noGrp="1"/>
          </p:cNvSpPr>
          <p:nvPr>
            <p:ph idx="1"/>
          </p:nvPr>
        </p:nvSpPr>
        <p:spPr>
          <a:xfrm>
            <a:off x="500034" y="2000240"/>
            <a:ext cx="7467600" cy="4525963"/>
          </a:xfrm>
        </p:spPr>
        <p:txBody>
          <a:bodyPr/>
          <a:lstStyle/>
          <a:p>
            <a:pPr marL="550926" indent="-514350">
              <a:buAutoNum type="arabicParenR"/>
            </a:pPr>
            <a:r>
              <a:rPr lang="en-US" dirty="0" smtClean="0"/>
              <a:t>Read the text and translate into Ukrainian in the written form. </a:t>
            </a:r>
            <a:endParaRPr lang="uk-UA" dirty="0" smtClean="0"/>
          </a:p>
          <a:p>
            <a:pPr marL="550926" indent="-514350">
              <a:buAutoNum type="arabicParenR"/>
            </a:pPr>
            <a:r>
              <a:rPr lang="en-US" dirty="0" smtClean="0"/>
              <a:t>Learn the new words and word combinations.</a:t>
            </a:r>
            <a:endParaRPr lang="uk-UA" dirty="0" smtClean="0"/>
          </a:p>
          <a:p>
            <a:pPr marL="550926" indent="-514350">
              <a:buAutoNum type="arabicParenR"/>
            </a:pPr>
            <a:r>
              <a:rPr lang="en-US" dirty="0" smtClean="0"/>
              <a:t>Make summery of the text in English. </a:t>
            </a:r>
            <a:endParaRPr lang="uk-UA" dirty="0" smtClean="0"/>
          </a:p>
          <a:p>
            <a:pPr marL="550926" indent="-514350">
              <a:buAutoNum type="arabicParenR"/>
            </a:pPr>
            <a:r>
              <a:rPr lang="en-US" dirty="0" smtClean="0"/>
              <a:t>Make some questions on the text.</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285728"/>
            <a:ext cx="8429684" cy="6357982"/>
          </a:xfrm>
        </p:spPr>
        <p:txBody>
          <a:bodyPr>
            <a:normAutofit fontScale="47500" lnSpcReduction="20000"/>
          </a:bodyPr>
          <a:lstStyle/>
          <a:p>
            <a:pPr marL="36576" indent="0">
              <a:buNone/>
            </a:pPr>
            <a:r>
              <a:rPr lang="en-US" sz="3400"/>
              <a:t>The economy of Ukraine is an emerging, lower-middle income, mixed economy located in Eastern Europe. It grew rapidly from 2000 until 2008 when the Great Recession began worldwide and reached Ukraine. The economy recovered in 2010 and continued improving until 2013. From 2014 to 2015, the Ukrainian economy suffered a severe downturn, with GDP in 2015 being slightly above half of its value in 2013. In 2016, the economy again started to grow. By 2018, the Ukrainian economy was growing rapidly, and reached almost 80% of its size in 2008. The depression during the 1990s included hyperinflation and a fall in economic output to less than half of the GDP of the preceding Ukrainian SSR. GDP growth was recorded for the first time in 2000, and continued for eight years.This growth was halted by the global financial crisis of 2008. The Ukrainian economy recovered and achieved positive GDP growth in the first quarter of 2010. In the early 2010s, Ukraine was noted as possessing many of the components of a 'major European economy': rich farmlands, a well-developed industrial base, highly trained labour, and a good education system. In October 2013, the Ukrainian economy lapsed into a recession. The previous summer, Ukrainian exports to Russia substantially declined due to stricter border and customs control by Russia.The early 2014 annexation of Crimea by Russia, and the War in Donbas that started in the spring of 2014 severely damaged Ukraine's economy and severely damaged two of Ukraine's most industrial regions. In 2013, Ukraine saw zero GDP growth. Ukraine's economy shrank by 6.8% in 2014, and this continued with a 12% decline in GDP in 2015.In April 2017, the World Bank stated that Ukraine's economic growth rate was 2.3% in 2016, ending the recession. Despite these improvements, Ukraine remains the poorest country in Europe,which some journalists have attributed to high corruption. In April 2020, the World Bank reported that economic growth was solid at 3.2 percent in 2019, led by a good agricultural harvest and sectors dependent on domestic consumption. Household consumption grew by 11.9 percent in 2019, supported by sizable remittance inflows and a resumption of consumer lending, while domestic trade and agriculture grew by 3.4 and 1.3 percent, respectivelyIn 2020 GDP fell by 4.4 percent due to the COVID-19 pandemic. Due to the 2022 Russian invasion of Ukraine, the country's economy could shrink up to 35%, according to the International Monetary Fund.</a:t>
            </a:r>
            <a:endParaRPr lang="ru-RU" sz="3400"/>
          </a:p>
          <a:p>
            <a:pPr marL="36576" indent="0">
              <a:buNone/>
            </a:pP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285728"/>
            <a:ext cx="8429684" cy="6357982"/>
          </a:xfrm>
        </p:spPr>
        <p:txBody>
          <a:bodyPr>
            <a:normAutofit fontScale="92500" lnSpcReduction="20000"/>
          </a:bodyPr>
          <a:lstStyle/>
          <a:p>
            <a:pPr marL="36576" indent="0" algn="ctr">
              <a:buNone/>
            </a:pPr>
            <a:r>
              <a:rPr lang="en-US">
                <a:solidFill>
                  <a:srgbClr val="FFFF00"/>
                </a:solidFill>
              </a:rPr>
              <a:t>Text 2</a:t>
            </a:r>
            <a:endParaRPr lang="ru-RU">
              <a:solidFill>
                <a:srgbClr val="FFFF00"/>
              </a:solidFill>
            </a:endParaRPr>
          </a:p>
          <a:p>
            <a:pPr marL="36576" indent="0">
              <a:buNone/>
            </a:pPr>
            <a:r>
              <a:rPr lang="en-US"/>
              <a:t>Russia’s invasion of Ukraine is a tragedy that is having far-reaching human and economic impacts. To support the continuation of essential government services, the World Bank has mobilized more than $20.6 billion in emergency financing, including commitments and pledges, which includes grants, guarantees, and linked parallel financing from the US, UK, European countries, and Japan. As of February 24, 2023, more than $18.5 billion has been disbursed through World Bank projects and trust funds, as well as additional funds through parallel disbursements. In total, half of all the economic assistance committed to supporting Ukraine has been mobilized through the World Bank. This support has reached more than 12 million Ukrainians, and is helping to provide wages for hospital workers, government and school employees, pensions for the elderly, salaries </a:t>
            </a:r>
            <a:r>
              <a:rPr lang="en-US" smtClean="0"/>
              <a:t>forpublic </a:t>
            </a:r>
            <a:r>
              <a:rPr lang="en-US"/>
              <a:t>servants, and social programs for the vulnerable. Keeping government capabilities and functions intact is critical to the success of recovery and reconstruction. Without adequate support to keep the government running and to provide minimal essential services, it will become much more expensive to rebuild and recover the economy and more people could fall into poverty. Recovery (emergency repairs) must run simultaneously with continued support for essential services, and this is a big part of our current focus. In addition to budget support, Ukraine needs urgent investment for pressing repairs – to energy infrastructure, roads, bridges, housing, schools, and clinics – to ensure that services can be delivered, and the population can have heat. </a:t>
            </a: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5) Complete the sentences. Use a suitable verb.</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285720" y="2071678"/>
            <a:ext cx="8654912" cy="2500330"/>
          </a:xfr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1_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27</TotalTime>
  <Words>1267</Words>
  <Application>Microsoft Office PowerPoint</Application>
  <PresentationFormat>Экран (4:3)</PresentationFormat>
  <Paragraphs>48</Paragraphs>
  <Slides>13</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2</vt:i4>
      </vt:variant>
      <vt:variant>
        <vt:lpstr>Заголовки слайдов</vt:lpstr>
      </vt:variant>
      <vt:variant>
        <vt:i4>13</vt:i4>
      </vt:variant>
    </vt:vector>
  </HeadingPairs>
  <TitlesOfParts>
    <vt:vector size="18" baseType="lpstr">
      <vt:lpstr>Arial</vt:lpstr>
      <vt:lpstr>Century Gothic</vt:lpstr>
      <vt:lpstr>Wingdings 3</vt:lpstr>
      <vt:lpstr>Ион</vt:lpstr>
      <vt:lpstr>1_Ион</vt:lpstr>
      <vt:lpstr>Презентація практичних занять з дисципліни «Іноземна мова» з галузі знань 20 «Аграрні науки та продовольство» спеціальності : 208 Агроінженерія. </vt:lpstr>
      <vt:lpstr>Практичне заняття 25(2 год.)</vt:lpstr>
      <vt:lpstr>Objectives:</vt:lpstr>
      <vt:lpstr>Plan:</vt:lpstr>
      <vt:lpstr>References:</vt:lpstr>
      <vt:lpstr>Хід заняття (Procedure)</vt:lpstr>
      <vt:lpstr>Презентация PowerPoint</vt:lpstr>
      <vt:lpstr>Презентация PowerPoint</vt:lpstr>
      <vt:lpstr>5) Complete the sentences. Use a suitable verb.</vt:lpstr>
      <vt:lpstr>6) Put the verb into the correct form, to … or -ing. (See Unit 53 for verbs + -ing.)</vt:lpstr>
      <vt:lpstr>7) Make a new sentence using the verb in brackets.</vt:lpstr>
      <vt:lpstr>8)Complete each sentence using what/how/where/whether + these verbs:</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admin</cp:lastModifiedBy>
  <cp:revision>7</cp:revision>
  <dcterms:created xsi:type="dcterms:W3CDTF">2023-02-25T18:05:02Z</dcterms:created>
  <dcterms:modified xsi:type="dcterms:W3CDTF">2023-08-10T18:25:20Z</dcterms:modified>
</cp:coreProperties>
</file>