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 id="2147483726" r:id="rId2"/>
  </p:sldMasterIdLst>
  <p:sldIdLst>
    <p:sldId id="270" r:id="rId3"/>
    <p:sldId id="257" r:id="rId4"/>
    <p:sldId id="258" r:id="rId5"/>
    <p:sldId id="259" r:id="rId6"/>
    <p:sldId id="260" r:id="rId7"/>
    <p:sldId id="261" r:id="rId8"/>
    <p:sldId id="262" r:id="rId9"/>
    <p:sldId id="264" r:id="rId10"/>
    <p:sldId id="265" r:id="rId11"/>
    <p:sldId id="266" r:id="rId12"/>
    <p:sldId id="267" r:id="rId13"/>
    <p:sldId id="268" r:id="rId14"/>
    <p:sldId id="269"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643"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9925337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6591958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2721601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2518857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927732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471387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9079383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6197928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144686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8702638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637281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547016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6865301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54695515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8" name="Footer Placeholder 7"/>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9" name="Slide Number Placeholder 8"/>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57750705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3"/>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4"/>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99401042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2"/>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93625184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3164909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65974187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70052472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67142983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200" b="0" i="0" u="none" strike="noStrike" kern="1200" cap="none" spc="0" normalizeH="0" baseline="0" noProof="0" dirty="0">
                <a:ln>
                  <a:noFill/>
                </a:ln>
                <a:solidFill>
                  <a:srgbClr val="1E5155">
                    <a:lumMod val="40000"/>
                    <a:lumOff val="60000"/>
                  </a:srgbClr>
                </a:solidFill>
                <a:effectLst/>
                <a:uLnTx/>
                <a:uFillTx/>
                <a:latin typeface="Arial"/>
                <a:ea typeface="+mj-ea"/>
                <a:cs typeface="+mj-cs"/>
              </a:rPr>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200" b="0" i="0" u="none" strike="noStrike" kern="1200" cap="none" spc="0" normalizeH="0" baseline="0" noProof="0" dirty="0">
                <a:ln>
                  <a:noFill/>
                </a:ln>
                <a:solidFill>
                  <a:srgbClr val="1E5155">
                    <a:lumMod val="40000"/>
                    <a:lumOff val="60000"/>
                  </a:srgbClr>
                </a:solidFill>
                <a:effectLst/>
                <a:uLnTx/>
                <a:uFillTx/>
                <a:latin typeface="Arial"/>
                <a:ea typeface="+mj-ea"/>
                <a:cs typeface="+mj-cs"/>
              </a:rPr>
              <a:t>”</a:t>
            </a:r>
          </a:p>
        </p:txBody>
      </p:sp>
    </p:spTree>
    <p:extLst>
      <p:ext uri="{BB962C8B-B14F-4D97-AF65-F5344CB8AC3E}">
        <p14:creationId xmlns:p14="http://schemas.microsoft.com/office/powerpoint/2010/main" val="15774152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8643492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23599995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4"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7028515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4"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49374481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36091251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2852976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108834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97309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724305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129387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981919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707684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0000">
              <a:schemeClr val="bg1"/>
            </a:gs>
            <a:gs pos="21000">
              <a:srgbClr val="7030A0"/>
            </a:gs>
            <a:gs pos="83000">
              <a:srgbClr val="7030A0"/>
            </a:gs>
            <a:gs pos="100000">
              <a:srgbClr val="7030A0"/>
            </a:gs>
          </a:gsLst>
          <a:lin ang="5400000" scaled="1"/>
          <a:tileRect/>
        </a:gradFill>
        <a:effectLst/>
      </p:bgPr>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10.08.2023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3098195701"/>
      </p:ext>
    </p:extLst>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0000">
              <a:schemeClr val="bg1"/>
            </a:gs>
            <a:gs pos="21000">
              <a:srgbClr val="7030A0"/>
            </a:gs>
            <a:gs pos="83000">
              <a:srgbClr val="7030A0"/>
            </a:gs>
            <a:gs pos="100000">
              <a:srgbClr val="7030A0"/>
            </a:gs>
          </a:gsLst>
          <a:lin ang="5400000" scaled="1"/>
          <a:tileRect/>
        </a:gradFill>
        <a:effectLst/>
      </p:bgPr>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6550492"/>
      </p:ext>
    </p:extLst>
  </p:cSld>
  <p:clrMap bg1="dk1" tx1="lt1" bg2="dk2" tx2="lt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 id="2147483743"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980728"/>
            <a:ext cx="8424936" cy="2928958"/>
          </a:xfrm>
        </p:spPr>
        <p:txBody>
          <a:bodyPr>
            <a:noAutofit/>
          </a:bodyPr>
          <a:lstStyle/>
          <a:p>
            <a:r>
              <a:rPr lang="ru-RU" sz="3600" dirty="0" err="1" smtClean="0">
                <a:effectLst/>
              </a:rPr>
              <a:t>Презентація</a:t>
            </a:r>
            <a:r>
              <a:rPr lang="ru-RU" sz="3600" dirty="0" smtClean="0">
                <a:effectLst/>
              </a:rPr>
              <a:t> </a:t>
            </a:r>
            <a:r>
              <a:rPr lang="ru-RU" sz="3600" dirty="0" err="1" smtClean="0">
                <a:effectLst/>
              </a:rPr>
              <a:t>практичних</a:t>
            </a:r>
            <a:r>
              <a:rPr lang="ru-RU" sz="3600" dirty="0" smtClean="0">
                <a:effectLst/>
              </a:rPr>
              <a:t> </a:t>
            </a:r>
            <a:r>
              <a:rPr lang="ru-RU" sz="3600" dirty="0">
                <a:effectLst/>
              </a:rPr>
              <a:t>занять </a:t>
            </a:r>
            <a:r>
              <a:rPr lang="ru-RU" sz="3600" dirty="0" smtClean="0">
                <a:effectLst/>
              </a:rPr>
              <a:t>з </a:t>
            </a:r>
            <a:r>
              <a:rPr lang="ru-RU" sz="3600" dirty="0" err="1" smtClean="0">
                <a:effectLst/>
              </a:rPr>
              <a:t>дисципліни</a:t>
            </a:r>
            <a:r>
              <a:rPr lang="ru-RU" sz="3600" dirty="0" smtClean="0">
                <a:effectLst/>
              </a:rPr>
              <a:t> «</a:t>
            </a:r>
            <a:r>
              <a:rPr lang="ru-RU" sz="3600" dirty="0" err="1" smtClean="0">
                <a:effectLst/>
              </a:rPr>
              <a:t>Іноземна</a:t>
            </a:r>
            <a:r>
              <a:rPr lang="ru-RU" sz="3600" dirty="0" smtClean="0">
                <a:effectLst/>
              </a:rPr>
              <a:t> </a:t>
            </a:r>
            <a:r>
              <a:rPr lang="ru-RU" sz="3600" dirty="0">
                <a:effectLst/>
              </a:rPr>
              <a:t>мова»</a:t>
            </a:r>
            <a:br>
              <a:rPr lang="ru-RU" sz="3600" dirty="0">
                <a:effectLst/>
              </a:rPr>
            </a:br>
            <a:r>
              <a:rPr lang="uk-UA" sz="3600" dirty="0" smtClean="0">
                <a:effectLst/>
              </a:rPr>
              <a:t>з </a:t>
            </a:r>
            <a:r>
              <a:rPr lang="ru-RU" sz="3600" dirty="0">
                <a:effectLst/>
              </a:rPr>
              <a:t>галузі знань 20 «</a:t>
            </a:r>
            <a:r>
              <a:rPr lang="uk-UA" sz="3600" dirty="0">
                <a:effectLst/>
              </a:rPr>
              <a:t>Аграрні науки та продовольство</a:t>
            </a:r>
            <a:r>
              <a:rPr lang="ru-RU" sz="3600" dirty="0">
                <a:effectLst/>
              </a:rPr>
              <a:t>»</a:t>
            </a:r>
            <a:br>
              <a:rPr lang="ru-RU" sz="3600" dirty="0">
                <a:effectLst/>
              </a:rPr>
            </a:br>
            <a:r>
              <a:rPr lang="ru-RU" sz="3600" dirty="0">
                <a:effectLst/>
              </a:rPr>
              <a:t>спеціальності : </a:t>
            </a:r>
            <a:r>
              <a:rPr lang="ru-RU" sz="3600" dirty="0" smtClean="0">
                <a:effectLst/>
              </a:rPr>
              <a:t>208 </a:t>
            </a:r>
            <a:r>
              <a:rPr lang="uk-UA" sz="3600" dirty="0" err="1" smtClean="0">
                <a:effectLst/>
              </a:rPr>
              <a:t>Агроінженерія</a:t>
            </a:r>
            <a:r>
              <a:rPr lang="ru-RU" sz="3600" dirty="0" smtClean="0">
                <a:effectLst/>
              </a:rPr>
              <a:t>.</a:t>
            </a:r>
            <a:r>
              <a:rPr lang="ru-RU" sz="3600" dirty="0">
                <a:effectLst/>
              </a:rPr>
              <a:t/>
            </a:r>
            <a:br>
              <a:rPr lang="ru-RU" sz="3600" dirty="0">
                <a:effectLst/>
              </a:rPr>
            </a:b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fontScale="55000" lnSpcReduction="20000"/>
          </a:bodyPr>
          <a:lstStyle/>
          <a:p>
            <a:endParaRPr lang="uk-UA" sz="2800" dirty="0" smtClean="0"/>
          </a:p>
          <a:p>
            <a:endParaRPr lang="uk-UA" sz="2800" dirty="0"/>
          </a:p>
          <a:p>
            <a:endParaRPr lang="uk-UA" sz="2800" dirty="0" smtClean="0"/>
          </a:p>
          <a:p>
            <a:r>
              <a:rPr lang="uk-UA" sz="2800" dirty="0" smtClean="0"/>
              <a:t>Семестр </a:t>
            </a:r>
            <a:r>
              <a:rPr lang="ru-RU" sz="2800" dirty="0"/>
              <a:t>2 (56 годин)</a:t>
            </a:r>
          </a:p>
          <a:p>
            <a:r>
              <a:rPr lang="ru-RU" sz="2800" dirty="0"/>
              <a:t/>
            </a:r>
            <a:br>
              <a:rPr lang="ru-RU" sz="2800" dirty="0"/>
            </a:br>
            <a:r>
              <a:rPr lang="ru-RU" sz="2800" b="1" dirty="0"/>
              <a:t>       </a:t>
            </a:r>
            <a:r>
              <a:rPr lang="ru-RU" sz="2800" b="1" dirty="0" err="1"/>
              <a:t>Атестація</a:t>
            </a:r>
            <a:r>
              <a:rPr lang="ru-RU" sz="2800" b="1" dirty="0"/>
              <a:t> </a:t>
            </a:r>
            <a:r>
              <a:rPr lang="ru-RU" sz="2800" b="1" dirty="0"/>
              <a:t>3</a:t>
            </a:r>
            <a:r>
              <a:rPr lang="ru-RU" sz="2800" b="1" dirty="0" smtClean="0"/>
              <a:t> </a:t>
            </a:r>
            <a:r>
              <a:rPr lang="ru-RU" sz="2800" b="1" dirty="0"/>
              <a:t>(1</a:t>
            </a:r>
            <a:r>
              <a:rPr lang="uk-UA" sz="2800" b="1" dirty="0"/>
              <a:t>4</a:t>
            </a:r>
            <a:r>
              <a:rPr lang="ru-RU" sz="2800" b="1" dirty="0"/>
              <a:t> год.)</a:t>
            </a:r>
            <a:endParaRPr lang="ru-RU" sz="2800" dirty="0"/>
          </a:p>
        </p:txBody>
      </p:sp>
    </p:spTree>
    <p:extLst>
      <p:ext uri="{BB962C8B-B14F-4D97-AF65-F5344CB8AC3E}">
        <p14:creationId xmlns:p14="http://schemas.microsoft.com/office/powerpoint/2010/main" val="10571212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7) Complete the sentences using would you rather I … .</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285720" y="2571744"/>
            <a:ext cx="8693008" cy="1643074"/>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3600" dirty="0" smtClean="0"/>
              <a:t>8) Use your own ideas (one or two words) to complete these sentences.</a:t>
            </a:r>
            <a:endParaRPr lang="ru-RU" sz="3600" dirty="0"/>
          </a:p>
        </p:txBody>
      </p:sp>
      <p:pic>
        <p:nvPicPr>
          <p:cNvPr id="4" name="Содержимое 3" descr="SharedScreenshot.jpg"/>
          <p:cNvPicPr>
            <a:picLocks noGrp="1" noChangeAspect="1"/>
          </p:cNvPicPr>
          <p:nvPr>
            <p:ph idx="1"/>
          </p:nvPr>
        </p:nvPicPr>
        <p:blipFill>
          <a:blip r:embed="rId2"/>
          <a:stretch>
            <a:fillRect/>
          </a:stretch>
        </p:blipFill>
        <p:spPr>
          <a:xfrm>
            <a:off x="357158" y="1928802"/>
            <a:ext cx="8429684" cy="3357586"/>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800" dirty="0" smtClean="0"/>
              <a:t>9)Which do you prefer? Write sentences using ‘I prefer(something) to (something else)’.</a:t>
            </a:r>
            <a:endParaRPr lang="ru-RU" sz="2800" dirty="0"/>
          </a:p>
        </p:txBody>
      </p:sp>
      <p:pic>
        <p:nvPicPr>
          <p:cNvPr id="4" name="Содержимое 3" descr="SharedScreenshot.jpg"/>
          <p:cNvPicPr>
            <a:picLocks noGrp="1" noChangeAspect="1"/>
          </p:cNvPicPr>
          <p:nvPr>
            <p:ph idx="1"/>
          </p:nvPr>
        </p:nvPicPr>
        <p:blipFill>
          <a:blip r:embed="rId2"/>
          <a:stretch>
            <a:fillRect/>
          </a:stretch>
        </p:blipFill>
        <p:spPr>
          <a:xfrm>
            <a:off x="285720" y="1928802"/>
            <a:ext cx="8572560" cy="3714777"/>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Объект 2"/>
          <p:cNvPicPr>
            <a:picLocks noGrp="1" noChangeAspect="1"/>
          </p:cNvPicPr>
          <p:nvPr>
            <p:ph idx="1"/>
          </p:nvPr>
        </p:nvPicPr>
        <p:blipFill>
          <a:blip r:embed="rId2"/>
          <a:stretch>
            <a:fillRect/>
          </a:stretch>
        </p:blipFill>
        <p:spPr>
          <a:xfrm>
            <a:off x="1" y="0"/>
            <a:ext cx="9144000" cy="6858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fontScale="90000"/>
          </a:bodyPr>
          <a:lstStyle/>
          <a:p>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14(4 год.)</a:t>
            </a:r>
            <a:endPar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714348" y="3286124"/>
            <a:ext cx="7467600" cy="2114552"/>
          </a:xfrm>
        </p:spPr>
        <p:txBody>
          <a:bodyPr>
            <a:noAutofit/>
          </a:bodyPr>
          <a:lstStyle/>
          <a:p>
            <a:pPr>
              <a:buNone/>
            </a:pPr>
            <a:r>
              <a:rPr lang="en-US" sz="3600" b="1"/>
              <a:t>Topic </a:t>
            </a:r>
            <a:r>
              <a:rPr lang="uk-UA" sz="3600" b="1"/>
              <a:t>«Food in Ukraine. Food and Health </a:t>
            </a:r>
            <a:r>
              <a:rPr lang="en-US" sz="3600" b="1"/>
              <a:t>.» </a:t>
            </a:r>
            <a:r>
              <a:rPr lang="uk-UA" sz="3600" b="1"/>
              <a:t>«</a:t>
            </a:r>
            <a:r>
              <a:rPr lang="en-US" sz="3600" b="1"/>
              <a:t>prefer and would rather</a:t>
            </a:r>
            <a:r>
              <a:rPr lang="uk-UA" sz="3600" b="1"/>
              <a:t>»</a:t>
            </a:r>
            <a:r>
              <a:rPr lang="en-US" sz="3600" b="1"/>
              <a:t> Grammar revision</a:t>
            </a:r>
            <a:endParaRPr lang="ru-RU" sz="3600"/>
          </a:p>
          <a:p>
            <a:pPr>
              <a:buNone/>
            </a:pPr>
            <a:endParaRPr lang="ru-RU"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Objectives:</a:t>
            </a:r>
            <a:endParaRPr lang="ru-RU" dirty="0"/>
          </a:p>
        </p:txBody>
      </p:sp>
      <p:sp>
        <p:nvSpPr>
          <p:cNvPr id="3" name="Содержимое 2"/>
          <p:cNvSpPr>
            <a:spLocks noGrp="1"/>
          </p:cNvSpPr>
          <p:nvPr>
            <p:ph idx="1"/>
          </p:nvPr>
        </p:nvSpPr>
        <p:spPr/>
        <p:txBody>
          <a:bodyPr>
            <a:normAutofit/>
          </a:bodyPr>
          <a:lstStyle/>
          <a:p>
            <a:pPr>
              <a:buFontTx/>
              <a:buChar char="-"/>
            </a:pPr>
            <a:r>
              <a:rPr lang="en-US" dirty="0" smtClean="0"/>
              <a:t>to learn new vocabulary;</a:t>
            </a:r>
            <a:endParaRPr lang="uk-UA" dirty="0" smtClean="0"/>
          </a:p>
          <a:p>
            <a:pPr>
              <a:buFontTx/>
              <a:buChar char="-"/>
            </a:pPr>
            <a:r>
              <a:rPr lang="en-US" dirty="0" smtClean="0"/>
              <a:t>to practice grammar structures; </a:t>
            </a:r>
            <a:endParaRPr lang="uk-UA" dirty="0" smtClean="0"/>
          </a:p>
          <a:p>
            <a:pPr>
              <a:buFontTx/>
              <a:buChar char="-"/>
            </a:pPr>
            <a:r>
              <a:rPr lang="en-US" dirty="0" smtClean="0"/>
              <a:t>to enable </a:t>
            </a:r>
            <a:r>
              <a:rPr lang="en-US" dirty="0" err="1" smtClean="0"/>
              <a:t>st’s</a:t>
            </a:r>
            <a:r>
              <a:rPr lang="en-US" dirty="0" smtClean="0"/>
              <a:t> to talk and write on the topic; </a:t>
            </a:r>
            <a:endParaRPr lang="uk-UA" dirty="0" smtClean="0"/>
          </a:p>
          <a:p>
            <a:pPr>
              <a:buFontTx/>
              <a:buChar char="-"/>
            </a:pPr>
            <a:r>
              <a:rPr lang="en-US" dirty="0" smtClean="0"/>
              <a:t>to </a:t>
            </a:r>
            <a:r>
              <a:rPr lang="en-US" dirty="0" err="1" smtClean="0"/>
              <a:t>instil</a:t>
            </a:r>
            <a:r>
              <a:rPr lang="en-US" dirty="0" smtClean="0"/>
              <a:t> the idea that learning languages is necessary and essential; </a:t>
            </a:r>
            <a:endParaRPr lang="uk-UA" dirty="0" smtClean="0"/>
          </a:p>
          <a:p>
            <a:pPr>
              <a:buFontTx/>
              <a:buChar char="-"/>
            </a:pPr>
            <a:r>
              <a:rPr lang="en-US" dirty="0" smtClean="0"/>
              <a:t>to encourage </a:t>
            </a:r>
            <a:r>
              <a:rPr lang="en-US" dirty="0" err="1" smtClean="0"/>
              <a:t>st’s</a:t>
            </a:r>
            <a:r>
              <a:rPr lang="en-US" dirty="0" smtClean="0"/>
              <a:t> to go on learning English at the next level; </a:t>
            </a:r>
            <a:endParaRPr lang="uk-UA" dirty="0" smtClean="0"/>
          </a:p>
          <a:p>
            <a:pPr>
              <a:buFontTx/>
              <a:buChar char="-"/>
            </a:pPr>
            <a:r>
              <a:rPr lang="en-US" dirty="0" smtClean="0"/>
              <a:t>to lay the foundations for future study in terms to basic structures, lexis, language functions and basic study</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Plan:</a:t>
            </a:r>
            <a:endParaRPr lang="ru-RU" dirty="0"/>
          </a:p>
        </p:txBody>
      </p:sp>
      <p:sp>
        <p:nvSpPr>
          <p:cNvPr id="3" name="Содержимое 2"/>
          <p:cNvSpPr>
            <a:spLocks noGrp="1"/>
          </p:cNvSpPr>
          <p:nvPr>
            <p:ph idx="1"/>
          </p:nvPr>
        </p:nvSpPr>
        <p:spPr>
          <a:xfrm>
            <a:off x="457200" y="1600200"/>
            <a:ext cx="8329642" cy="5114948"/>
          </a:xfrm>
        </p:spPr>
        <p:txBody>
          <a:bodyPr>
            <a:normAutofit fontScale="55000" lnSpcReduction="20000"/>
          </a:bodyPr>
          <a:lstStyle/>
          <a:p>
            <a:pPr marL="550926" indent="-514350">
              <a:buAutoNum type="arabicPeriod"/>
            </a:pPr>
            <a:r>
              <a:rPr lang="en-US" sz="3600" dirty="0" smtClean="0"/>
              <a:t>Vocabulary activity. </a:t>
            </a:r>
            <a:endParaRPr lang="uk-UA" sz="3600" dirty="0" smtClean="0"/>
          </a:p>
          <a:p>
            <a:pPr marL="550926" indent="-514350">
              <a:buAutoNum type="arabicPeriod"/>
            </a:pPr>
            <a:r>
              <a:rPr lang="en-US" sz="3300" dirty="0" smtClean="0"/>
              <a:t>Discussing of the topic «Management skills.» «</a:t>
            </a:r>
            <a:r>
              <a:rPr lang="en-US" sz="3300" dirty="0" err="1" smtClean="0"/>
              <a:t>preferandwouldrather</a:t>
            </a:r>
            <a:r>
              <a:rPr lang="en-US" sz="3300" dirty="0" smtClean="0"/>
              <a:t>» Grammar revision</a:t>
            </a:r>
            <a:endParaRPr lang="uk-UA" sz="3300" dirty="0" smtClean="0"/>
          </a:p>
          <a:p>
            <a:pPr marL="550926" indent="-514350">
              <a:buAutoNum type="arabicPeriod"/>
            </a:pPr>
            <a:r>
              <a:rPr lang="en-US" sz="3600" dirty="0" smtClean="0"/>
              <a:t>Listening, reading, writing, speaking. </a:t>
            </a:r>
            <a:endParaRPr lang="uk-UA" sz="3600" dirty="0" smtClean="0"/>
          </a:p>
          <a:p>
            <a:pPr marL="550926" indent="-514350">
              <a:buAutoNum type="arabicPeriod"/>
            </a:pPr>
            <a:r>
              <a:rPr lang="en-US" sz="3600" dirty="0" smtClean="0"/>
              <a:t>Grammar activity. </a:t>
            </a:r>
            <a:endParaRPr lang="uk-UA" sz="3600" dirty="0" smtClean="0"/>
          </a:p>
          <a:p>
            <a:pPr marL="550926" indent="-514350">
              <a:buAutoNum type="arabicPeriod"/>
            </a:pPr>
            <a:r>
              <a:rPr lang="en-US" sz="3600" dirty="0" smtClean="0"/>
              <a:t>Communicative activities : </a:t>
            </a:r>
            <a:endParaRPr lang="uk-UA" sz="3600" dirty="0" smtClean="0"/>
          </a:p>
          <a:p>
            <a:pPr marL="550926" indent="-514350">
              <a:buNone/>
            </a:pPr>
            <a:r>
              <a:rPr lang="en-US" sz="2900" dirty="0" smtClean="0"/>
              <a:t>Task 1. Give the English equivalents the following words and word combinations.</a:t>
            </a:r>
            <a:endParaRPr lang="uk-UA" sz="2900" dirty="0" smtClean="0"/>
          </a:p>
          <a:p>
            <a:pPr marL="550926" indent="-514350">
              <a:buNone/>
            </a:pPr>
            <a:r>
              <a:rPr lang="en-US" sz="2900" dirty="0" smtClean="0"/>
              <a:t>Task 2. Answer the questions to the text. </a:t>
            </a:r>
            <a:endParaRPr lang="uk-UA" sz="2900" dirty="0" smtClean="0"/>
          </a:p>
          <a:p>
            <a:pPr marL="550926" indent="-514350">
              <a:buNone/>
            </a:pPr>
            <a:r>
              <a:rPr lang="en-US" sz="2900" dirty="0" smtClean="0"/>
              <a:t>Task 3. Fill in the blanks with the necessary words from the active vocabulary. </a:t>
            </a:r>
            <a:endParaRPr lang="uk-UA" sz="2900" dirty="0" smtClean="0"/>
          </a:p>
          <a:p>
            <a:pPr marL="550926" indent="-514350">
              <a:buNone/>
            </a:pPr>
            <a:r>
              <a:rPr lang="en-US" sz="2900" dirty="0" smtClean="0"/>
              <a:t>Task 4. Complete the following sentences. </a:t>
            </a:r>
            <a:endParaRPr lang="uk-UA" sz="2900" dirty="0" smtClean="0"/>
          </a:p>
          <a:p>
            <a:pPr marL="550926" indent="-514350">
              <a:buNone/>
            </a:pPr>
            <a:r>
              <a:rPr lang="en-US" sz="2900" dirty="0" smtClean="0"/>
              <a:t>Task 5. Put in the right order. The underlined word is the beginning of the sentence. </a:t>
            </a:r>
            <a:endParaRPr lang="uk-UA" sz="2900" dirty="0" smtClean="0"/>
          </a:p>
          <a:p>
            <a:pPr marL="550926" indent="-514350">
              <a:buNone/>
            </a:pPr>
            <a:r>
              <a:rPr lang="en-US" sz="2900" dirty="0" smtClean="0"/>
              <a:t>Task 6. Translate the following sentences into English. </a:t>
            </a:r>
            <a:endParaRPr lang="uk-UA" sz="2900" dirty="0" smtClean="0"/>
          </a:p>
          <a:p>
            <a:pPr marL="550926" indent="-514350">
              <a:buNone/>
            </a:pPr>
            <a:r>
              <a:rPr lang="en-US" sz="2900" dirty="0" smtClean="0"/>
              <a:t>Home task: Reading an additional text on the topic</a:t>
            </a:r>
            <a:endParaRPr lang="ru-RU" sz="29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References:</a:t>
            </a:r>
            <a:endParaRPr lang="ru-RU" dirty="0"/>
          </a:p>
        </p:txBody>
      </p:sp>
      <p:sp>
        <p:nvSpPr>
          <p:cNvPr id="3" name="Содержимое 2"/>
          <p:cNvSpPr>
            <a:spLocks noGrp="1"/>
          </p:cNvSpPr>
          <p:nvPr>
            <p:ph idx="1"/>
          </p:nvPr>
        </p:nvSpPr>
        <p:spPr>
          <a:xfrm>
            <a:off x="457200" y="1600200"/>
            <a:ext cx="7829576" cy="5043510"/>
          </a:xfrm>
        </p:spPr>
        <p:txBody>
          <a:bodyPr>
            <a:normAutofit fontScale="85000" lnSpcReduction="20000"/>
          </a:bodyPr>
          <a:lstStyle/>
          <a:p>
            <a:pPr marL="550926" indent="-514350">
              <a:buAutoNum type="arabicPeriod"/>
            </a:pPr>
            <a:r>
              <a:rPr lang="ru-RU" dirty="0" err="1" smtClean="0"/>
              <a:t>Кравець</a:t>
            </a:r>
            <a:r>
              <a:rPr lang="ru-RU" dirty="0" smtClean="0"/>
              <a:t> Р.А. </a:t>
            </a:r>
            <a:r>
              <a:rPr lang="ru-RU" dirty="0" err="1" smtClean="0"/>
              <a:t>Лінгвокраїнознавчі</a:t>
            </a:r>
            <a:r>
              <a:rPr lang="ru-RU" dirty="0" smtClean="0"/>
              <a:t> </a:t>
            </a:r>
            <a:r>
              <a:rPr lang="ru-RU" dirty="0" err="1" smtClean="0"/>
              <a:t>аспекти</a:t>
            </a:r>
            <a:r>
              <a:rPr lang="ru-RU" dirty="0" smtClean="0"/>
              <a:t> </a:t>
            </a:r>
            <a:r>
              <a:rPr lang="ru-RU" dirty="0" err="1" smtClean="0"/>
              <a:t>викладання</a:t>
            </a:r>
            <a:r>
              <a:rPr lang="ru-RU" dirty="0" smtClean="0"/>
              <a:t> </a:t>
            </a:r>
            <a:r>
              <a:rPr lang="ru-RU" dirty="0" err="1" smtClean="0"/>
              <a:t>граматики</a:t>
            </a:r>
            <a:r>
              <a:rPr lang="ru-RU" dirty="0" smtClean="0"/>
              <a:t> </a:t>
            </a:r>
            <a:r>
              <a:rPr lang="ru-RU" dirty="0" err="1" smtClean="0"/>
              <a:t>англійської</a:t>
            </a:r>
            <a:r>
              <a:rPr lang="ru-RU" dirty="0" smtClean="0"/>
              <a:t> </a:t>
            </a:r>
            <a:r>
              <a:rPr lang="ru-RU" dirty="0" err="1" smtClean="0"/>
              <a:t>мови</a:t>
            </a:r>
            <a:r>
              <a:rPr lang="ru-RU" dirty="0" smtClean="0"/>
              <a:t> в аграрному ВНЗ: </a:t>
            </a:r>
            <a:r>
              <a:rPr lang="ru-RU" dirty="0" err="1" smtClean="0"/>
              <a:t>методичні</a:t>
            </a:r>
            <a:r>
              <a:rPr lang="ru-RU" dirty="0" smtClean="0"/>
              <a:t> </a:t>
            </a:r>
            <a:r>
              <a:rPr lang="ru-RU" dirty="0" err="1" smtClean="0"/>
              <a:t>рекомендації</a:t>
            </a:r>
            <a:r>
              <a:rPr lang="ru-RU" dirty="0" smtClean="0"/>
              <a:t> / Р.А. </a:t>
            </a:r>
            <a:r>
              <a:rPr lang="ru-RU" dirty="0" err="1" smtClean="0"/>
              <a:t>Кравець</a:t>
            </a:r>
            <a:r>
              <a:rPr lang="ru-RU" dirty="0" smtClean="0"/>
              <a:t>. – </a:t>
            </a:r>
            <a:r>
              <a:rPr lang="ru-RU" dirty="0" err="1" smtClean="0"/>
              <a:t>Вінниця</a:t>
            </a:r>
            <a:r>
              <a:rPr lang="ru-RU" dirty="0" smtClean="0"/>
              <a:t> : ВНАУ, 2017. – 62 с. </a:t>
            </a:r>
          </a:p>
          <a:p>
            <a:pPr marL="550926" indent="-514350">
              <a:buAutoNum type="arabicPeriod"/>
            </a:pPr>
            <a:r>
              <a:rPr lang="ru-RU" dirty="0" err="1" smtClean="0"/>
              <a:t>Ковальова</a:t>
            </a:r>
            <a:r>
              <a:rPr lang="ru-RU" dirty="0" smtClean="0"/>
              <a:t> К. В. Волошина О.В </a:t>
            </a:r>
            <a:r>
              <a:rPr lang="ru-RU" dirty="0" err="1" smtClean="0"/>
              <a:t>Англійська</a:t>
            </a:r>
            <a:r>
              <a:rPr lang="ru-RU" dirty="0" smtClean="0"/>
              <a:t> </a:t>
            </a:r>
            <a:r>
              <a:rPr lang="ru-RU" dirty="0" err="1" smtClean="0"/>
              <a:t>мова</a:t>
            </a:r>
            <a:r>
              <a:rPr lang="ru-RU" dirty="0" smtClean="0"/>
              <a:t>: </a:t>
            </a:r>
            <a:r>
              <a:rPr lang="ru-RU" dirty="0" err="1" smtClean="0"/>
              <a:t>Методичні</a:t>
            </a:r>
            <a:r>
              <a:rPr lang="ru-RU" dirty="0" smtClean="0"/>
              <a:t> </a:t>
            </a:r>
            <a:r>
              <a:rPr lang="ru-RU" dirty="0" err="1" smtClean="0"/>
              <a:t>вказівки</a:t>
            </a:r>
            <a:r>
              <a:rPr lang="ru-RU" dirty="0" smtClean="0"/>
              <a:t> для </a:t>
            </a:r>
            <a:r>
              <a:rPr lang="ru-RU" dirty="0" err="1" smtClean="0"/>
              <a:t>практичних</a:t>
            </a:r>
            <a:r>
              <a:rPr lang="ru-RU" dirty="0" smtClean="0"/>
              <a:t> занять та </a:t>
            </a:r>
            <a:r>
              <a:rPr lang="ru-RU" dirty="0" err="1" smtClean="0"/>
              <a:t>самостійної</a:t>
            </a:r>
            <a:r>
              <a:rPr lang="ru-RU" dirty="0" smtClean="0"/>
              <a:t> </a:t>
            </a:r>
            <a:r>
              <a:rPr lang="ru-RU" dirty="0" err="1" smtClean="0"/>
              <a:t>роботи</a:t>
            </a:r>
            <a:r>
              <a:rPr lang="ru-RU" dirty="0" smtClean="0"/>
              <a:t> </a:t>
            </a:r>
            <a:r>
              <a:rPr lang="ru-RU" dirty="0" err="1" smtClean="0"/>
              <a:t>студентів</a:t>
            </a:r>
            <a:r>
              <a:rPr lang="ru-RU" dirty="0" smtClean="0"/>
              <a:t> </a:t>
            </a:r>
            <a:r>
              <a:rPr lang="ru-RU" dirty="0" err="1" smtClean="0"/>
              <a:t>денної</a:t>
            </a:r>
            <a:r>
              <a:rPr lang="ru-RU" dirty="0" smtClean="0"/>
              <a:t> </a:t>
            </a:r>
            <a:r>
              <a:rPr lang="ru-RU" dirty="0" err="1" smtClean="0"/>
              <a:t>та</a:t>
            </a:r>
            <a:r>
              <a:rPr lang="ru-RU" dirty="0" smtClean="0"/>
              <a:t> </a:t>
            </a:r>
            <a:r>
              <a:rPr lang="ru-RU" dirty="0" err="1" smtClean="0"/>
              <a:t>заочної</a:t>
            </a:r>
            <a:r>
              <a:rPr lang="ru-RU" dirty="0" smtClean="0"/>
              <a:t> форм </a:t>
            </a:r>
            <a:r>
              <a:rPr lang="ru-RU" dirty="0" err="1" smtClean="0"/>
              <a:t>навчання</a:t>
            </a:r>
            <a:r>
              <a:rPr lang="ru-RU" dirty="0" smtClean="0"/>
              <a:t> </a:t>
            </a:r>
            <a:r>
              <a:rPr lang="ru-RU" dirty="0" err="1" smtClean="0"/>
              <a:t>з</a:t>
            </a:r>
            <a:r>
              <a:rPr lang="ru-RU" dirty="0" smtClean="0"/>
              <a:t> </a:t>
            </a:r>
            <a:r>
              <a:rPr lang="ru-RU" dirty="0" err="1" smtClean="0"/>
              <a:t>іноземної</a:t>
            </a:r>
            <a:r>
              <a:rPr lang="ru-RU" dirty="0" smtClean="0"/>
              <a:t> </a:t>
            </a:r>
            <a:r>
              <a:rPr lang="ru-RU" dirty="0" err="1" smtClean="0"/>
              <a:t>мови</a:t>
            </a:r>
            <a:r>
              <a:rPr lang="ru-RU" dirty="0" smtClean="0"/>
              <a:t> </a:t>
            </a:r>
            <a:r>
              <a:rPr lang="ru-RU" dirty="0" err="1" smtClean="0"/>
              <a:t>спеціальності</a:t>
            </a:r>
            <a:r>
              <a:rPr lang="ru-RU" dirty="0" smtClean="0"/>
              <a:t> 075 «Маркетинг», 073 «Менеджмент», </a:t>
            </a:r>
            <a:r>
              <a:rPr lang="ru-RU" dirty="0" err="1" smtClean="0"/>
              <a:t>галузі</a:t>
            </a:r>
            <a:r>
              <a:rPr lang="ru-RU" dirty="0" smtClean="0"/>
              <a:t> </a:t>
            </a:r>
            <a:r>
              <a:rPr lang="ru-RU" dirty="0" err="1" smtClean="0"/>
              <a:t>знань</a:t>
            </a:r>
            <a:r>
              <a:rPr lang="ru-RU" dirty="0" smtClean="0"/>
              <a:t> 07 «</a:t>
            </a:r>
            <a:r>
              <a:rPr lang="ru-RU" dirty="0" err="1" smtClean="0"/>
              <a:t>Управління</a:t>
            </a:r>
            <a:r>
              <a:rPr lang="ru-RU" dirty="0" smtClean="0"/>
              <a:t> та </a:t>
            </a:r>
            <a:r>
              <a:rPr lang="ru-RU" dirty="0" err="1" smtClean="0"/>
              <a:t>адміністрування</a:t>
            </a:r>
            <a:r>
              <a:rPr lang="ru-RU" dirty="0" smtClean="0"/>
              <a:t>» – </a:t>
            </a:r>
            <a:r>
              <a:rPr lang="ru-RU" dirty="0" err="1" smtClean="0"/>
              <a:t>Вінниця</a:t>
            </a:r>
            <a:r>
              <a:rPr lang="ru-RU" dirty="0" smtClean="0"/>
              <a:t>, 2020. – 100 с.</a:t>
            </a:r>
          </a:p>
          <a:p>
            <a:pPr marL="550926" indent="-514350">
              <a:buAutoNum type="arabicPeriod"/>
            </a:pPr>
            <a:r>
              <a:rPr lang="en-US" dirty="0" smtClean="0"/>
              <a:t>Modern English-Ukrainian Dictionary: Over 160,000 Words and Expressions / </a:t>
            </a:r>
            <a:r>
              <a:rPr lang="en-US" dirty="0" err="1" smtClean="0"/>
              <a:t>Mykola</a:t>
            </a:r>
            <a:r>
              <a:rPr lang="en-US" dirty="0" smtClean="0"/>
              <a:t> </a:t>
            </a:r>
            <a:r>
              <a:rPr lang="en-US" dirty="0" err="1" smtClean="0"/>
              <a:t>Ivanovych</a:t>
            </a:r>
            <a:r>
              <a:rPr lang="en-US" dirty="0" smtClean="0"/>
              <a:t> </a:t>
            </a:r>
            <a:r>
              <a:rPr lang="en-US" dirty="0" err="1" smtClean="0"/>
              <a:t>Balla</a:t>
            </a:r>
            <a:r>
              <a:rPr lang="en-US" dirty="0" smtClean="0"/>
              <a:t>. – Kyiv: </a:t>
            </a:r>
            <a:r>
              <a:rPr lang="en-US" dirty="0" err="1" smtClean="0"/>
              <a:t>Chumatskiy</a:t>
            </a:r>
            <a:r>
              <a:rPr lang="en-US" dirty="0" smtClean="0"/>
              <a:t> </a:t>
            </a:r>
            <a:r>
              <a:rPr lang="en-US" dirty="0" err="1" smtClean="0"/>
              <a:t>Shliakh</a:t>
            </a:r>
            <a:r>
              <a:rPr lang="en-US" dirty="0" smtClean="0"/>
              <a:t> pub., 2007. – 668 p. </a:t>
            </a:r>
            <a:endParaRPr lang="uk-UA" dirty="0" smtClean="0"/>
          </a:p>
          <a:p>
            <a:pPr marL="550926" indent="-514350">
              <a:buAutoNum type="arabicPeriod"/>
            </a:pPr>
            <a:r>
              <a:rPr lang="en-US" dirty="0" smtClean="0"/>
              <a:t>The Oxford Dictionary of Business World. (2020) //</a:t>
            </a:r>
            <a:r>
              <a:rPr lang="en-US" dirty="0" err="1" smtClean="0"/>
              <a:t>Gen.Editors</a:t>
            </a:r>
            <a:r>
              <a:rPr lang="en-US" dirty="0" smtClean="0"/>
              <a:t> Dr Alan Isaacs, Ms Elizabeth Martin. Oxford: Oxford University Press </a:t>
            </a:r>
            <a:endParaRPr lang="uk-UA" dirty="0" smtClean="0"/>
          </a:p>
          <a:p>
            <a:pPr marL="550926" indent="-514350">
              <a:buAutoNum type="arabicPeriod"/>
            </a:pPr>
            <a:r>
              <a:rPr lang="ru-RU" dirty="0" smtClean="0"/>
              <a:t>Верба Л.Г., Верба Г.В. </a:t>
            </a:r>
            <a:r>
              <a:rPr lang="ru-RU" dirty="0" err="1" smtClean="0"/>
              <a:t>Граматика</a:t>
            </a:r>
            <a:r>
              <a:rPr lang="ru-RU" dirty="0" smtClean="0"/>
              <a:t> </a:t>
            </a:r>
            <a:r>
              <a:rPr lang="ru-RU" dirty="0" err="1" smtClean="0"/>
              <a:t>сучасної</a:t>
            </a:r>
            <a:r>
              <a:rPr lang="ru-RU" dirty="0" smtClean="0"/>
              <a:t> </a:t>
            </a:r>
            <a:r>
              <a:rPr lang="ru-RU" dirty="0" err="1" smtClean="0"/>
              <a:t>англійської</a:t>
            </a:r>
            <a:r>
              <a:rPr lang="ru-RU" dirty="0" smtClean="0"/>
              <a:t> </a:t>
            </a:r>
            <a:r>
              <a:rPr lang="ru-RU" dirty="0" err="1" smtClean="0"/>
              <a:t>мови</a:t>
            </a:r>
            <a:r>
              <a:rPr lang="ru-RU" dirty="0" smtClean="0"/>
              <a:t>. </a:t>
            </a:r>
            <a:r>
              <a:rPr lang="ru-RU" dirty="0" err="1" smtClean="0"/>
              <a:t>Довідник</a:t>
            </a:r>
            <a:r>
              <a:rPr lang="ru-RU" dirty="0" smtClean="0"/>
              <a:t>: </a:t>
            </a:r>
            <a:r>
              <a:rPr lang="ru-RU" dirty="0" err="1" smtClean="0"/>
              <a:t>Мова</a:t>
            </a:r>
            <a:r>
              <a:rPr lang="ru-RU" dirty="0" smtClean="0"/>
              <a:t> англ., </a:t>
            </a:r>
            <a:r>
              <a:rPr lang="ru-RU" dirty="0" err="1" smtClean="0"/>
              <a:t>укр</a:t>
            </a:r>
            <a:r>
              <a:rPr lang="ru-RU" dirty="0" smtClean="0"/>
              <a:t>. </a:t>
            </a:r>
            <a:r>
              <a:rPr lang="ru-RU" dirty="0" err="1" smtClean="0"/>
              <a:t>Київ</a:t>
            </a:r>
            <a:r>
              <a:rPr lang="ru-RU" dirty="0" smtClean="0"/>
              <a:t>: ТОВ «ВП Логос-М», 2020. </a:t>
            </a:r>
          </a:p>
          <a:p>
            <a:pPr marL="550926" indent="-514350">
              <a:buAutoNum type="arabicPeriod"/>
            </a:pPr>
            <a:r>
              <a:rPr lang="ru-RU" dirty="0" err="1" smtClean="0"/>
              <a:t>Голіцинський</a:t>
            </a:r>
            <a:r>
              <a:rPr lang="ru-RU" dirty="0" smtClean="0"/>
              <a:t> Ю. </a:t>
            </a:r>
            <a:r>
              <a:rPr lang="ru-RU" dirty="0" err="1" smtClean="0"/>
              <a:t>Граматика</a:t>
            </a:r>
            <a:r>
              <a:rPr lang="ru-RU" dirty="0" smtClean="0"/>
              <a:t>. </a:t>
            </a:r>
            <a:r>
              <a:rPr lang="ru-RU" dirty="0" err="1" smtClean="0"/>
              <a:t>Збірник</a:t>
            </a:r>
            <a:r>
              <a:rPr lang="ru-RU" dirty="0" smtClean="0"/>
              <a:t> </a:t>
            </a:r>
            <a:r>
              <a:rPr lang="ru-RU" dirty="0" err="1" smtClean="0"/>
              <a:t>вправ</a:t>
            </a:r>
            <a:r>
              <a:rPr lang="ru-RU" dirty="0" smtClean="0"/>
              <a:t>. </a:t>
            </a:r>
            <a:r>
              <a:rPr lang="ru-RU" dirty="0" err="1" smtClean="0"/>
              <a:t>Київ</a:t>
            </a:r>
            <a:r>
              <a:rPr lang="ru-RU" dirty="0" smtClean="0"/>
              <a:t>: </a:t>
            </a:r>
            <a:r>
              <a:rPr lang="ru-RU" dirty="0" err="1" smtClean="0"/>
              <a:t>Інкос</a:t>
            </a:r>
            <a:r>
              <a:rPr lang="ru-RU" dirty="0" smtClean="0"/>
              <a:t>, 2020.</a:t>
            </a:r>
          </a:p>
          <a:p>
            <a:pPr marL="550926" indent="-514350">
              <a:buAutoNum type="arabicPeriod"/>
            </a:pPr>
            <a:r>
              <a:rPr lang="en-US" dirty="0" smtClean="0"/>
              <a:t>Murphy R. English Grammar in Use /Murphy R. – Cambridge University Press, 2021</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smtClean="0"/>
              <a:t>Хід</a:t>
            </a:r>
            <a:r>
              <a:rPr lang="ru-RU" dirty="0" smtClean="0"/>
              <a:t> </a:t>
            </a:r>
            <a:r>
              <a:rPr lang="ru-RU" dirty="0" err="1" smtClean="0"/>
              <a:t>заняття</a:t>
            </a:r>
            <a:r>
              <a:rPr lang="ru-RU" dirty="0" smtClean="0"/>
              <a:t> (</a:t>
            </a:r>
            <a:r>
              <a:rPr lang="en-US" dirty="0" smtClean="0"/>
              <a:t>Procedure)</a:t>
            </a:r>
            <a:endParaRPr lang="ru-RU" dirty="0"/>
          </a:p>
        </p:txBody>
      </p:sp>
      <p:sp>
        <p:nvSpPr>
          <p:cNvPr id="3" name="Содержимое 2"/>
          <p:cNvSpPr>
            <a:spLocks noGrp="1"/>
          </p:cNvSpPr>
          <p:nvPr>
            <p:ph idx="1"/>
          </p:nvPr>
        </p:nvSpPr>
        <p:spPr>
          <a:xfrm>
            <a:off x="500034" y="2000240"/>
            <a:ext cx="7467600" cy="4525963"/>
          </a:xfrm>
        </p:spPr>
        <p:txBody>
          <a:bodyPr/>
          <a:lstStyle/>
          <a:p>
            <a:pPr marL="550926" indent="-514350">
              <a:buAutoNum type="arabicParenR"/>
            </a:pPr>
            <a:r>
              <a:rPr lang="en-US" dirty="0" smtClean="0"/>
              <a:t>Read the text and translate into Ukrainian in the written form. </a:t>
            </a:r>
            <a:endParaRPr lang="uk-UA" dirty="0" smtClean="0"/>
          </a:p>
          <a:p>
            <a:pPr marL="550926" indent="-514350">
              <a:buAutoNum type="arabicParenR"/>
            </a:pPr>
            <a:r>
              <a:rPr lang="en-US" dirty="0" smtClean="0"/>
              <a:t>Learn the new words and word combinations.</a:t>
            </a:r>
            <a:endParaRPr lang="uk-UA" dirty="0" smtClean="0"/>
          </a:p>
          <a:p>
            <a:pPr marL="550926" indent="-514350">
              <a:buAutoNum type="arabicParenR"/>
            </a:pPr>
            <a:r>
              <a:rPr lang="en-US" dirty="0" smtClean="0"/>
              <a:t>Make summery of the text in English. </a:t>
            </a:r>
            <a:endParaRPr lang="uk-UA" dirty="0" smtClean="0"/>
          </a:p>
          <a:p>
            <a:pPr marL="550926" indent="-514350">
              <a:buAutoNum type="arabicParenR"/>
            </a:pPr>
            <a:r>
              <a:rPr lang="en-US" dirty="0" smtClean="0"/>
              <a:t>Make some questions on the text.</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0"/>
            <a:ext cx="8186766" cy="5929354"/>
          </a:xfrm>
        </p:spPr>
        <p:txBody>
          <a:bodyPr>
            <a:normAutofit fontScale="25000" lnSpcReduction="20000"/>
          </a:bodyPr>
          <a:lstStyle/>
          <a:p>
            <a:pPr marL="36576" indent="0" algn="ctr">
              <a:buNone/>
            </a:pPr>
            <a:r>
              <a:rPr lang="uk-UA" sz="5600" b="1">
                <a:solidFill>
                  <a:srgbClr val="FFFF00"/>
                </a:solidFill>
              </a:rPr>
              <a:t>Ukrainian meals</a:t>
            </a:r>
            <a:endParaRPr lang="ru-RU" sz="5600">
              <a:solidFill>
                <a:srgbClr val="FFFF00"/>
              </a:solidFill>
            </a:endParaRPr>
          </a:p>
          <a:p>
            <a:pPr marL="36576" indent="0">
              <a:buNone/>
            </a:pPr>
            <a:r>
              <a:rPr lang="uk-UA" sz="5600"/>
              <a:t>The hospitality of the Ukrainian people is well-known throughout the world. </a:t>
            </a:r>
            <a:endParaRPr lang="ru-RU" sz="5600"/>
          </a:p>
          <a:p>
            <a:pPr marL="36576" indent="0">
              <a:buNone/>
            </a:pPr>
            <a:r>
              <a:rPr lang="uk-UA" sz="5600"/>
              <a:t>When a foreigner sets foot in Ukraine first he gets acquainted with our cookery - national dishes and meal-times. Frequently he gets to ekveinted know that in this country they are not the same as in his. But he has to do in Ukraine as the Ukrainians do.</a:t>
            </a:r>
            <a:endParaRPr lang="ru-RU" sz="5600"/>
          </a:p>
          <a:p>
            <a:pPr marL="36576" indent="0">
              <a:buNone/>
            </a:pPr>
            <a:r>
              <a:rPr lang="uk-UA" sz="5600"/>
              <a:t>The usual meals in Ukraine are breakfast, lunch, dinner and supper. Sanatoriums, rest-homes, hospitals and other public establishments generally follow the former order of meals. But a number of Ukrainian families follow the latter order.</a:t>
            </a:r>
            <a:endParaRPr lang="ru-RU" sz="5600"/>
          </a:p>
          <a:p>
            <a:pPr marL="36576" indent="0">
              <a:buNone/>
            </a:pPr>
            <a:r>
              <a:rPr lang="uk-UA" sz="5600"/>
              <a:t>Breakfast is the first meal in the day. Lunch or luncheon is a light meal usually in the middle of the day. fenuriant</a:t>
            </a:r>
            <a:endParaRPr lang="ru-RU" sz="5600"/>
          </a:p>
          <a:p>
            <a:pPr marL="36576" indent="0">
              <a:buNone/>
            </a:pPr>
            <a:r>
              <a:rPr lang="uk-UA" sz="5600"/>
              <a:t>Dinner is the chief and the most substantial meal. It isn't served at a definite hour in our country. When it is in the middle of the day, the lighter evening meal is called supper. Working people usually have a break for dinner at their place of employment. During the break they have either dinner or lunch.</a:t>
            </a:r>
            <a:endParaRPr lang="ru-RU" sz="5600"/>
          </a:p>
          <a:p>
            <a:pPr marL="36576" indent="0">
              <a:buNone/>
            </a:pPr>
            <a:r>
              <a:rPr lang="uk-UA" sz="5600"/>
              <a:t>In great many Ukrainian homes dinner is followed by a cup of tea with a slice of lemon, jam or home-made pastry.</a:t>
            </a:r>
            <a:endParaRPr lang="ru-RU" sz="5600"/>
          </a:p>
          <a:p>
            <a:pPr marL="36576" indent="0">
              <a:buNone/>
            </a:pPr>
            <a:r>
              <a:rPr lang="uk-UA" sz="5600"/>
              <a:t>If you have a special dinner, a housewarming party for example, you should know how to lay the table on such an occasion. prison</a:t>
            </a:r>
            <a:endParaRPr lang="ru-RU" sz="5600"/>
          </a:p>
          <a:p>
            <a:pPr marL="36576" indent="0">
              <a:buNone/>
            </a:pPr>
            <a:r>
              <a:rPr lang="uk-UA" sz="5600"/>
              <a:t>First you spread the table-cloth and put out table-mats to protect the table from the hot dishes: a tureen of soup, a bowl of hot vegetables, a platter of meat, a boat of sauce, etc. Then you take out of the drawer in the sideboard soup spoons for the soup, spoons for the sweet and all the cutlery knives and forks, including a small knife for the butter, a small knife and fork for the hors d'oeuvres and a fruit knife for the dessert.</a:t>
            </a:r>
            <a:endParaRPr lang="ru-RU" sz="5600"/>
          </a:p>
          <a:p>
            <a:pPr marL="36576" indent="0">
              <a:buNone/>
            </a:pPr>
            <a:r>
              <a:rPr lang="uk-UA" sz="5600"/>
              <a:t>You should put the knives and the soup spoon on the right-hand side and the fork on the left, except the spoon for the sweet which you should put across the top. Then you put out the bread-board and a knife to cut the bread.</a:t>
            </a:r>
            <a:endParaRPr lang="ru-RU" sz="5600"/>
          </a:p>
          <a:p>
            <a:pPr marL="36576" indent="0">
              <a:buNone/>
            </a:pPr>
            <a:r>
              <a:rPr lang="uk-UA" sz="5600"/>
              <a:t>On the left of each guest you put a small plate for bread and on the right a wine-glass. Don't forget to put out the table napkins for each guest and place several salt-cellars.</a:t>
            </a:r>
            <a:endParaRPr lang="ru-RU" sz="5600"/>
          </a:p>
          <a:p>
            <a:pPr marL="36576" indent="0">
              <a:buNone/>
            </a:pPr>
            <a:r>
              <a:rPr lang="uk-UA" sz="5600"/>
              <a:t>Once again have a look at the table and see if it is laid for each person. Then you are ready for the friends to come and don't forget to put a bowl of beautiful flowers on the dinner table.</a:t>
            </a:r>
            <a:endParaRPr lang="ru-RU" sz="5600"/>
          </a:p>
          <a:p>
            <a:pPr marL="36576" indent="0">
              <a:buNone/>
            </a:pPr>
            <a:r>
              <a:rPr lang="uk-UA" sz="5600"/>
              <a:t>I remember my last receiving the guests. It was my birthday party. I had thought over the menu of that dinner-party before the guests came to my place. I began with hors d'oeuvres followed by a clear soup with meat pasties, the second course included chicken with rice and vegetables, salad and so on. Then ice-cream for the sweet and fruit for dessert. And, of course, there was a nice cake with the candles lighted. What a lovely birthday party I have ha</a:t>
            </a:r>
            <a:r>
              <a:rPr lang="uk-UA"/>
              <a:t>d!</a:t>
            </a:r>
            <a:endParaRPr lang="ru-RU"/>
          </a:p>
          <a:p>
            <a:pPr marL="36576" indent="0">
              <a:buNone/>
            </a:pPr>
            <a:r>
              <a:rPr lang="uk-UA" b="1"/>
              <a:t> </a:t>
            </a:r>
            <a:endParaRPr lang="ru-RU"/>
          </a:p>
          <a:p>
            <a:pPr marL="36576" indent="0">
              <a:buNone/>
            </a:pP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3200" dirty="0" smtClean="0"/>
              <a:t>5) Complete the sentences. Sometimes you need one word, sometimes more.</a:t>
            </a:r>
            <a:endParaRPr lang="ru-RU" sz="3200" dirty="0"/>
          </a:p>
        </p:txBody>
      </p:sp>
      <p:pic>
        <p:nvPicPr>
          <p:cNvPr id="4" name="Содержимое 3" descr="SharedScreenshot.jpg"/>
          <p:cNvPicPr>
            <a:picLocks noGrp="1" noChangeAspect="1"/>
          </p:cNvPicPr>
          <p:nvPr>
            <p:ph idx="1"/>
          </p:nvPr>
        </p:nvPicPr>
        <p:blipFill>
          <a:blip r:embed="rId2"/>
          <a:stretch>
            <a:fillRect/>
          </a:stretch>
        </p:blipFill>
        <p:spPr>
          <a:xfrm>
            <a:off x="285720" y="1714488"/>
            <a:ext cx="8572560" cy="3929091"/>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800" dirty="0" smtClean="0"/>
              <a:t>6)Now use the same ideas to complete these sentences using than and </a:t>
            </a:r>
            <a:r>
              <a:rPr lang="en-US" sz="2800" dirty="0" err="1" smtClean="0"/>
              <a:t>ratherthan</a:t>
            </a:r>
            <a:r>
              <a:rPr lang="en-US" sz="2800" dirty="0" smtClean="0"/>
              <a:t>.</a:t>
            </a:r>
            <a:endParaRPr lang="ru-RU" sz="2800" dirty="0"/>
          </a:p>
        </p:txBody>
      </p:sp>
      <p:pic>
        <p:nvPicPr>
          <p:cNvPr id="4" name="Содержимое 3" descr="SharedScreenshot.jpg"/>
          <p:cNvPicPr>
            <a:picLocks noGrp="1" noChangeAspect="1"/>
          </p:cNvPicPr>
          <p:nvPr>
            <p:ph idx="1"/>
          </p:nvPr>
        </p:nvPicPr>
        <p:blipFill>
          <a:blip r:embed="rId2"/>
          <a:stretch>
            <a:fillRect/>
          </a:stretch>
        </p:blipFill>
        <p:spPr>
          <a:xfrm>
            <a:off x="214282" y="2357430"/>
            <a:ext cx="8777439" cy="1785950"/>
          </a:xfr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1_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28</TotalTime>
  <Words>1096</Words>
  <Application>Microsoft Office PowerPoint</Application>
  <PresentationFormat>Экран (4:3)</PresentationFormat>
  <Paragraphs>60</Paragraphs>
  <Slides>13</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2</vt:i4>
      </vt:variant>
      <vt:variant>
        <vt:lpstr>Заголовки слайдов</vt:lpstr>
      </vt:variant>
      <vt:variant>
        <vt:i4>13</vt:i4>
      </vt:variant>
    </vt:vector>
  </HeadingPairs>
  <TitlesOfParts>
    <vt:vector size="18" baseType="lpstr">
      <vt:lpstr>Arial</vt:lpstr>
      <vt:lpstr>Century Gothic</vt:lpstr>
      <vt:lpstr>Wingdings 3</vt:lpstr>
      <vt:lpstr>Ион</vt:lpstr>
      <vt:lpstr>1_Ион</vt:lpstr>
      <vt:lpstr>Презентація практичних занять з дисципліни «Іноземна мова» з галузі знань 20 «Аграрні науки та продовольство» спеціальності : 208 Агроінженерія. </vt:lpstr>
      <vt:lpstr>Практичне заняття 14(4 год.)</vt:lpstr>
      <vt:lpstr>Objectives:</vt:lpstr>
      <vt:lpstr>Plan:</vt:lpstr>
      <vt:lpstr>References:</vt:lpstr>
      <vt:lpstr>Хід заняття (Procedure)</vt:lpstr>
      <vt:lpstr>Презентация PowerPoint</vt:lpstr>
      <vt:lpstr>5) Complete the sentences. Sometimes you need one word, sometimes more.</vt:lpstr>
      <vt:lpstr>6)Now use the same ideas to complete these sentences using than and ratherthan.</vt:lpstr>
      <vt:lpstr>7) Complete the sentences using would you rather I … .</vt:lpstr>
      <vt:lpstr>8) Use your own ideas (one or two words) to complete these sentences.</vt:lpstr>
      <vt:lpstr>9)Which do you prefer? Write sentences using ‘I prefer(something) to (something else)’.</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admin</cp:lastModifiedBy>
  <cp:revision>7</cp:revision>
  <dcterms:created xsi:type="dcterms:W3CDTF">2023-02-25T18:05:02Z</dcterms:created>
  <dcterms:modified xsi:type="dcterms:W3CDTF">2023-08-10T18:21:07Z</dcterms:modified>
</cp:coreProperties>
</file>