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6" r:id="rId2"/>
  </p:sldMasterIdLst>
  <p:sldIdLst>
    <p:sldId id="269" r:id="rId3"/>
    <p:sldId id="257" r:id="rId4"/>
    <p:sldId id="258" r:id="rId5"/>
    <p:sldId id="259" r:id="rId6"/>
    <p:sldId id="260" r:id="rId7"/>
    <p:sldId id="261" r:id="rId8"/>
    <p:sldId id="262" r:id="rId9"/>
    <p:sldId id="268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859" autoAdjust="0"/>
  </p:normalViewPr>
  <p:slideViewPr>
    <p:cSldViewPr>
      <p:cViewPr varScale="1">
        <p:scale>
          <a:sx n="79" d="100"/>
          <a:sy n="79" d="100"/>
        </p:scale>
        <p:origin x="763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65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018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1716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41605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9271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638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4591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3826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249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18833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4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7881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47928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9802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33548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13681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19843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86482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49371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47384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53459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200" b="0" i="0" u="none" strike="noStrike" kern="1200" cap="none" spc="0" normalizeH="0" baseline="0" noProof="0" dirty="0">
                <a:ln>
                  <a:noFill/>
                </a:ln>
                <a:solidFill>
                  <a:srgbClr val="1E5155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200" b="0" i="0" u="none" strike="noStrike" kern="1200" cap="none" spc="0" normalizeH="0" baseline="0" noProof="0" dirty="0">
                <a:ln>
                  <a:noFill/>
                </a:ln>
                <a:solidFill>
                  <a:srgbClr val="1E5155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77710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33891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06080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62534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93842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86831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7448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395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8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129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062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086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650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/>
            </a:gs>
            <a:gs pos="21000">
              <a:srgbClr val="7030A0"/>
            </a:gs>
            <a:gs pos="83000">
              <a:srgbClr val="7030A0"/>
            </a:gs>
            <a:gs pos="100000">
              <a:srgbClr val="7030A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4628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/>
            </a:gs>
            <a:gs pos="21000">
              <a:srgbClr val="7030A0"/>
            </a:gs>
            <a:gs pos="83000">
              <a:srgbClr val="7030A0"/>
            </a:gs>
            <a:gs pos="100000">
              <a:srgbClr val="7030A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92681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980728"/>
            <a:ext cx="8424936" cy="2928958"/>
          </a:xfrm>
        </p:spPr>
        <p:txBody>
          <a:bodyPr>
            <a:noAutofit/>
          </a:bodyPr>
          <a:lstStyle/>
          <a:p>
            <a:r>
              <a:rPr lang="ru-RU" sz="3600" dirty="0" err="1" smtClean="0">
                <a:effectLst/>
              </a:rPr>
              <a:t>Презентація</a:t>
            </a:r>
            <a:r>
              <a:rPr lang="ru-RU" sz="3600" dirty="0" smtClean="0">
                <a:effectLst/>
              </a:rPr>
              <a:t> </a:t>
            </a:r>
            <a:r>
              <a:rPr lang="ru-RU" sz="3600" dirty="0" err="1" smtClean="0">
                <a:effectLst/>
              </a:rPr>
              <a:t>практичних</a:t>
            </a:r>
            <a:r>
              <a:rPr lang="ru-RU" sz="3600" dirty="0" smtClean="0">
                <a:effectLst/>
              </a:rPr>
              <a:t> </a:t>
            </a:r>
            <a:r>
              <a:rPr lang="ru-RU" sz="3600" dirty="0">
                <a:effectLst/>
              </a:rPr>
              <a:t>занять </a:t>
            </a:r>
            <a:r>
              <a:rPr lang="ru-RU" sz="3600" dirty="0" smtClean="0">
                <a:effectLst/>
              </a:rPr>
              <a:t>з </a:t>
            </a:r>
            <a:r>
              <a:rPr lang="ru-RU" sz="3600" dirty="0" err="1" smtClean="0">
                <a:effectLst/>
              </a:rPr>
              <a:t>дисципліни</a:t>
            </a:r>
            <a:r>
              <a:rPr lang="ru-RU" sz="3600" dirty="0" smtClean="0">
                <a:effectLst/>
              </a:rPr>
              <a:t> «</a:t>
            </a:r>
            <a:r>
              <a:rPr lang="ru-RU" sz="3600" dirty="0" err="1" smtClean="0">
                <a:effectLst/>
              </a:rPr>
              <a:t>Іноземна</a:t>
            </a:r>
            <a:r>
              <a:rPr lang="ru-RU" sz="3600" dirty="0" smtClean="0">
                <a:effectLst/>
              </a:rPr>
              <a:t> </a:t>
            </a:r>
            <a:r>
              <a:rPr lang="ru-RU" sz="3600" dirty="0">
                <a:effectLst/>
              </a:rPr>
              <a:t>мова»</a:t>
            </a:r>
            <a:br>
              <a:rPr lang="ru-RU" sz="3600" dirty="0">
                <a:effectLst/>
              </a:rPr>
            </a:br>
            <a:r>
              <a:rPr lang="uk-UA" sz="3600" dirty="0" smtClean="0">
                <a:effectLst/>
              </a:rPr>
              <a:t>з </a:t>
            </a:r>
            <a:r>
              <a:rPr lang="ru-RU" sz="3600" dirty="0">
                <a:effectLst/>
              </a:rPr>
              <a:t>галузі знань 20 «</a:t>
            </a:r>
            <a:r>
              <a:rPr lang="uk-UA" sz="3600" dirty="0">
                <a:effectLst/>
              </a:rPr>
              <a:t>Аграрні науки та продовольство</a:t>
            </a:r>
            <a:r>
              <a:rPr lang="ru-RU" sz="3600" dirty="0">
                <a:effectLst/>
              </a:rPr>
              <a:t>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спеціальності : </a:t>
            </a:r>
            <a:r>
              <a:rPr lang="ru-RU" sz="3600" dirty="0" smtClean="0">
                <a:effectLst/>
              </a:rPr>
              <a:t>208 </a:t>
            </a:r>
            <a:r>
              <a:rPr lang="uk-UA" sz="3600" dirty="0" err="1" smtClean="0">
                <a:effectLst/>
              </a:rPr>
              <a:t>Агроінженерія</a:t>
            </a:r>
            <a:r>
              <a:rPr lang="ru-RU" sz="3600" dirty="0" smtClean="0">
                <a:effectLst/>
              </a:rPr>
              <a:t>.</a:t>
            </a: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 smtClean="0"/>
          </a:p>
          <a:p>
            <a:endParaRPr lang="uk-UA" sz="2800" dirty="0"/>
          </a:p>
          <a:p>
            <a:endParaRPr lang="uk-UA" sz="2800" dirty="0" smtClean="0"/>
          </a:p>
          <a:p>
            <a:r>
              <a:rPr lang="uk-UA" sz="2800" dirty="0" smtClean="0"/>
              <a:t>Семестр </a:t>
            </a:r>
            <a:r>
              <a:rPr lang="ru-RU" sz="2800" dirty="0"/>
              <a:t>2 (56 годин)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3</a:t>
            </a:r>
            <a:r>
              <a:rPr lang="ru-RU" sz="2800" b="1" dirty="0" smtClean="0"/>
              <a:t> </a:t>
            </a:r>
            <a:r>
              <a:rPr lang="ru-RU" sz="2800" b="1" dirty="0"/>
              <a:t>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43835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6) Make questions with who or what.</a:t>
            </a:r>
            <a:endParaRPr lang="ru-RU" dirty="0"/>
          </a:p>
        </p:txBody>
      </p:sp>
      <p:pic>
        <p:nvPicPr>
          <p:cNvPr id="4" name="Содержимое 3" descr="SharedScreensho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48423" y="2752249"/>
            <a:ext cx="5669280" cy="279654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7)Put the words in brackets in the correct order.</a:t>
            </a:r>
            <a:endParaRPr lang="ru-RU" dirty="0"/>
          </a:p>
        </p:txBody>
      </p:sp>
      <p:pic>
        <p:nvPicPr>
          <p:cNvPr id="4" name="Содержимое 3" descr="SharedScreensho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7" y="1714488"/>
            <a:ext cx="8444241" cy="4071966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Write negative questions from the words in brackets. In each situation you are surprised.</a:t>
            </a:r>
            <a:endParaRPr lang="ru-RU" sz="2800" dirty="0"/>
          </a:p>
        </p:txBody>
      </p:sp>
      <p:pic>
        <p:nvPicPr>
          <p:cNvPr id="4" name="Содержимое 3" descr="SharedScreensho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285992"/>
            <a:ext cx="8646644" cy="250033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20(4 год.)</a:t>
            </a:r>
            <a:endParaRPr lang="ru-RU" b="1" i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857496"/>
            <a:ext cx="7715304" cy="335758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600" b="1"/>
              <a:t>Topic </a:t>
            </a:r>
            <a:r>
              <a:rPr lang="uk-UA" sz="3600" b="1"/>
              <a:t>«Holidays and Vocation. Holidays in Ukraine</a:t>
            </a:r>
            <a:r>
              <a:rPr lang="en-US" sz="3600" b="1"/>
              <a:t>. » Word order (Questions 1) Grammar revision</a:t>
            </a:r>
            <a:endParaRPr lang="ru-RU" sz="3600"/>
          </a:p>
          <a:p>
            <a:pPr>
              <a:buNone/>
            </a:pP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to learn new vocabulary;</a:t>
            </a:r>
            <a:endParaRPr lang="uk-UA" dirty="0" smtClean="0"/>
          </a:p>
          <a:p>
            <a:pPr>
              <a:buFontTx/>
              <a:buChar char="-"/>
            </a:pPr>
            <a:r>
              <a:rPr lang="en-US" dirty="0" smtClean="0"/>
              <a:t>to practice grammar structures; </a:t>
            </a:r>
            <a:endParaRPr lang="uk-UA" dirty="0" smtClean="0"/>
          </a:p>
          <a:p>
            <a:pPr>
              <a:buFontTx/>
              <a:buChar char="-"/>
            </a:pPr>
            <a:r>
              <a:rPr lang="en-US" dirty="0" smtClean="0"/>
              <a:t>to enable </a:t>
            </a:r>
            <a:r>
              <a:rPr lang="en-US" dirty="0" err="1" smtClean="0"/>
              <a:t>st’s</a:t>
            </a:r>
            <a:r>
              <a:rPr lang="en-US" dirty="0" smtClean="0"/>
              <a:t> to talk and write on the topic; </a:t>
            </a:r>
            <a:endParaRPr lang="uk-UA" dirty="0" smtClean="0"/>
          </a:p>
          <a:p>
            <a:pPr>
              <a:buFontTx/>
              <a:buChar char="-"/>
            </a:pPr>
            <a:r>
              <a:rPr lang="en-US" dirty="0" smtClean="0"/>
              <a:t>to </a:t>
            </a:r>
            <a:r>
              <a:rPr lang="en-US" dirty="0" err="1" smtClean="0"/>
              <a:t>instil</a:t>
            </a:r>
            <a:r>
              <a:rPr lang="en-US" dirty="0" smtClean="0"/>
              <a:t> the idea that learning languages is necessary and essential; </a:t>
            </a:r>
            <a:endParaRPr lang="uk-UA" dirty="0" smtClean="0"/>
          </a:p>
          <a:p>
            <a:pPr>
              <a:buFontTx/>
              <a:buChar char="-"/>
            </a:pPr>
            <a:r>
              <a:rPr lang="en-US" dirty="0" smtClean="0"/>
              <a:t>to encourage </a:t>
            </a:r>
            <a:r>
              <a:rPr lang="en-US" dirty="0" err="1" smtClean="0"/>
              <a:t>st’s</a:t>
            </a:r>
            <a:r>
              <a:rPr lang="en-US" dirty="0" smtClean="0"/>
              <a:t> to go on learning English at the next level; </a:t>
            </a:r>
            <a:endParaRPr lang="uk-UA" dirty="0" smtClean="0"/>
          </a:p>
          <a:p>
            <a:pPr>
              <a:buFontTx/>
              <a:buChar char="-"/>
            </a:pPr>
            <a:r>
              <a:rPr lang="en-US" dirty="0" smtClean="0"/>
              <a:t>to lay the foundations for future study in terms to basic structures, lexis, language functions and basic study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55000" lnSpcReduction="20000"/>
          </a:bodyPr>
          <a:lstStyle/>
          <a:p>
            <a:pPr marL="550926" indent="-514350">
              <a:buAutoNum type="arabicPeriod"/>
            </a:pPr>
            <a:r>
              <a:rPr lang="en-US" sz="3600" dirty="0" smtClean="0"/>
              <a:t>Vocabulary activity. </a:t>
            </a:r>
            <a:endParaRPr lang="uk-UA" sz="3600" dirty="0" smtClean="0"/>
          </a:p>
          <a:p>
            <a:pPr marL="550926" indent="-514350">
              <a:buAutoNum type="arabicPeriod"/>
            </a:pPr>
            <a:r>
              <a:rPr lang="en-US" sz="3700" dirty="0" smtClean="0"/>
              <a:t>Discussing of the topic «Global Perspectives China Fails to Protect Foreign Companies’ Trademarks and Other Property Rights. » Word order (Questions 1) Grammar revision</a:t>
            </a:r>
            <a:endParaRPr lang="uk-UA" sz="3700" dirty="0" smtClean="0"/>
          </a:p>
          <a:p>
            <a:pPr marL="550926" indent="-514350">
              <a:buAutoNum type="arabicPeriod"/>
            </a:pPr>
            <a:r>
              <a:rPr lang="en-US" sz="3600" dirty="0" smtClean="0"/>
              <a:t>Listening, reading, writing, speaking. </a:t>
            </a:r>
            <a:endParaRPr lang="uk-UA" sz="3600" dirty="0" smtClean="0"/>
          </a:p>
          <a:p>
            <a:pPr marL="550926" indent="-514350">
              <a:buAutoNum type="arabicPeriod"/>
            </a:pPr>
            <a:r>
              <a:rPr lang="en-US" sz="3600" dirty="0" smtClean="0"/>
              <a:t>Grammar activity. </a:t>
            </a:r>
            <a:endParaRPr lang="uk-UA" sz="3600" dirty="0" smtClean="0"/>
          </a:p>
          <a:p>
            <a:pPr marL="550926" indent="-514350">
              <a:buAutoNum type="arabicPeriod"/>
            </a:pPr>
            <a:r>
              <a:rPr lang="en-US" sz="3600" dirty="0" smtClean="0"/>
              <a:t>Communicative activities : </a:t>
            </a:r>
            <a:endParaRPr lang="uk-UA" sz="3600" dirty="0" smtClean="0"/>
          </a:p>
          <a:p>
            <a:pPr marL="550926" indent="-514350">
              <a:buNone/>
            </a:pPr>
            <a:r>
              <a:rPr lang="en-US" sz="2900" dirty="0" smtClean="0"/>
              <a:t>Task 1. Give the English equivalents the following words and word combinations.</a:t>
            </a:r>
            <a:endParaRPr lang="uk-UA" sz="2900" dirty="0" smtClean="0"/>
          </a:p>
          <a:p>
            <a:pPr marL="550926" indent="-514350">
              <a:buNone/>
            </a:pPr>
            <a:r>
              <a:rPr lang="en-US" sz="2900" dirty="0" smtClean="0"/>
              <a:t>Task 2. Answer the questions to the text. </a:t>
            </a:r>
            <a:endParaRPr lang="uk-UA" sz="2900" dirty="0" smtClean="0"/>
          </a:p>
          <a:p>
            <a:pPr marL="550926" indent="-514350">
              <a:buNone/>
            </a:pPr>
            <a:r>
              <a:rPr lang="en-US" sz="2900" dirty="0" smtClean="0"/>
              <a:t>Task 3. Fill in the blanks with the necessary words from the active vocabulary. </a:t>
            </a:r>
            <a:endParaRPr lang="uk-UA" sz="2900" dirty="0" smtClean="0"/>
          </a:p>
          <a:p>
            <a:pPr marL="550926" indent="-514350">
              <a:buNone/>
            </a:pPr>
            <a:r>
              <a:rPr lang="en-US" sz="2900" dirty="0" smtClean="0"/>
              <a:t>Task 4. Complete the following sentences. </a:t>
            </a:r>
            <a:endParaRPr lang="uk-UA" sz="2900" dirty="0" smtClean="0"/>
          </a:p>
          <a:p>
            <a:pPr marL="550926" indent="-514350">
              <a:buNone/>
            </a:pPr>
            <a:r>
              <a:rPr lang="en-US" sz="2900" dirty="0" smtClean="0"/>
              <a:t>Task 5. Put in the right order. The underlined word is the beginning of the sentence. </a:t>
            </a:r>
            <a:endParaRPr lang="uk-UA" sz="2900" dirty="0" smtClean="0"/>
          </a:p>
          <a:p>
            <a:pPr marL="550926" indent="-514350">
              <a:buNone/>
            </a:pPr>
            <a:r>
              <a:rPr lang="en-US" sz="2900" dirty="0" smtClean="0"/>
              <a:t>Task 6. Translate the following sentences into English. </a:t>
            </a:r>
            <a:endParaRPr lang="uk-UA" sz="2900" dirty="0" smtClean="0"/>
          </a:p>
          <a:p>
            <a:pPr marL="550926" indent="-514350">
              <a:buNone/>
            </a:pPr>
            <a:r>
              <a:rPr lang="en-US" sz="2900" dirty="0" smtClean="0"/>
              <a:t>Home task: Reading an additional text on the topic</a:t>
            </a:r>
            <a:endParaRPr lang="ru-RU" sz="29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829576" cy="5043510"/>
          </a:xfrm>
        </p:spPr>
        <p:txBody>
          <a:bodyPr>
            <a:normAutofit fontScale="85000" lnSpcReduction="20000"/>
          </a:bodyPr>
          <a:lstStyle/>
          <a:p>
            <a:pPr marL="550926" indent="-514350">
              <a:buAutoNum type="arabicPeriod"/>
            </a:pPr>
            <a:r>
              <a:rPr lang="ru-RU" dirty="0" err="1" smtClean="0"/>
              <a:t>Кравець</a:t>
            </a:r>
            <a:r>
              <a:rPr lang="ru-RU" dirty="0" smtClean="0"/>
              <a:t> Р.А. </a:t>
            </a:r>
            <a:r>
              <a:rPr lang="ru-RU" dirty="0" err="1" smtClean="0"/>
              <a:t>Лінгвокраїнознавчі</a:t>
            </a:r>
            <a:r>
              <a:rPr lang="ru-RU" dirty="0" smtClean="0"/>
              <a:t> </a:t>
            </a:r>
            <a:r>
              <a:rPr lang="ru-RU" dirty="0" err="1" smtClean="0"/>
              <a:t>аспекти</a:t>
            </a:r>
            <a:r>
              <a:rPr lang="ru-RU" dirty="0" smtClean="0"/>
              <a:t> </a:t>
            </a:r>
            <a:r>
              <a:rPr lang="ru-RU" dirty="0" err="1" smtClean="0"/>
              <a:t>викладання</a:t>
            </a:r>
            <a:r>
              <a:rPr lang="ru-RU" dirty="0" smtClean="0"/>
              <a:t> </a:t>
            </a:r>
            <a:r>
              <a:rPr lang="ru-RU" dirty="0" err="1" smtClean="0"/>
              <a:t>граматики</a:t>
            </a:r>
            <a:r>
              <a:rPr lang="ru-RU" dirty="0" smtClean="0"/>
              <a:t> </a:t>
            </a:r>
            <a:r>
              <a:rPr lang="ru-RU" dirty="0" err="1" smtClean="0"/>
              <a:t>англійської</a:t>
            </a:r>
            <a:r>
              <a:rPr lang="ru-RU" dirty="0" smtClean="0"/>
              <a:t> </a:t>
            </a:r>
            <a:r>
              <a:rPr lang="ru-RU" dirty="0" err="1" smtClean="0"/>
              <a:t>мови</a:t>
            </a:r>
            <a:r>
              <a:rPr lang="ru-RU" dirty="0" smtClean="0"/>
              <a:t> в аграрному ВНЗ: </a:t>
            </a:r>
            <a:r>
              <a:rPr lang="ru-RU" dirty="0" err="1" smtClean="0"/>
              <a:t>методичні</a:t>
            </a:r>
            <a:r>
              <a:rPr lang="ru-RU" dirty="0" smtClean="0"/>
              <a:t> </a:t>
            </a:r>
            <a:r>
              <a:rPr lang="ru-RU" dirty="0" err="1" smtClean="0"/>
              <a:t>рекомендації</a:t>
            </a:r>
            <a:r>
              <a:rPr lang="ru-RU" dirty="0" smtClean="0"/>
              <a:t> / Р.А. </a:t>
            </a:r>
            <a:r>
              <a:rPr lang="ru-RU" dirty="0" err="1" smtClean="0"/>
              <a:t>Кравець</a:t>
            </a:r>
            <a:r>
              <a:rPr lang="ru-RU" dirty="0" smtClean="0"/>
              <a:t>. – </a:t>
            </a:r>
            <a:r>
              <a:rPr lang="ru-RU" dirty="0" err="1" smtClean="0"/>
              <a:t>Вінниця</a:t>
            </a:r>
            <a:r>
              <a:rPr lang="ru-RU" dirty="0" smtClean="0"/>
              <a:t> : ВНАУ, 2017. – 62 с. </a:t>
            </a:r>
          </a:p>
          <a:p>
            <a:pPr marL="550926" indent="-514350">
              <a:buAutoNum type="arabicPeriod"/>
            </a:pPr>
            <a:r>
              <a:rPr lang="ru-RU" dirty="0" err="1" smtClean="0"/>
              <a:t>Ковальова</a:t>
            </a:r>
            <a:r>
              <a:rPr lang="ru-RU" dirty="0" smtClean="0"/>
              <a:t> К. В. Волошина О.В </a:t>
            </a:r>
            <a:r>
              <a:rPr lang="ru-RU" dirty="0" err="1" smtClean="0"/>
              <a:t>Англійська</a:t>
            </a:r>
            <a:r>
              <a:rPr lang="ru-RU" dirty="0" smtClean="0"/>
              <a:t> </a:t>
            </a:r>
            <a:r>
              <a:rPr lang="ru-RU" dirty="0" err="1" smtClean="0"/>
              <a:t>мова</a:t>
            </a:r>
            <a:r>
              <a:rPr lang="ru-RU" dirty="0" smtClean="0"/>
              <a:t>: </a:t>
            </a:r>
            <a:r>
              <a:rPr lang="ru-RU" dirty="0" err="1" smtClean="0"/>
              <a:t>Методичні</a:t>
            </a:r>
            <a:r>
              <a:rPr lang="ru-RU" dirty="0" smtClean="0"/>
              <a:t> </a:t>
            </a:r>
            <a:r>
              <a:rPr lang="ru-RU" dirty="0" err="1" smtClean="0"/>
              <a:t>вказівки</a:t>
            </a:r>
            <a:r>
              <a:rPr lang="ru-RU" dirty="0" smtClean="0"/>
              <a:t> для </a:t>
            </a:r>
            <a:r>
              <a:rPr lang="ru-RU" dirty="0" err="1" smtClean="0"/>
              <a:t>практичних</a:t>
            </a:r>
            <a:r>
              <a:rPr lang="ru-RU" dirty="0" smtClean="0"/>
              <a:t> занять та </a:t>
            </a:r>
            <a:r>
              <a:rPr lang="ru-RU" dirty="0" err="1" smtClean="0"/>
              <a:t>самостійної</a:t>
            </a:r>
            <a:r>
              <a:rPr lang="ru-RU" dirty="0" smtClean="0"/>
              <a:t> </a:t>
            </a:r>
            <a:r>
              <a:rPr lang="ru-RU" dirty="0" err="1" smtClean="0"/>
              <a:t>роботи</a:t>
            </a:r>
            <a:r>
              <a:rPr lang="ru-RU" dirty="0" smtClean="0"/>
              <a:t> </a:t>
            </a:r>
            <a:r>
              <a:rPr lang="ru-RU" dirty="0" err="1" smtClean="0"/>
              <a:t>студентів</a:t>
            </a:r>
            <a:r>
              <a:rPr lang="ru-RU" dirty="0" smtClean="0"/>
              <a:t> </a:t>
            </a:r>
            <a:r>
              <a:rPr lang="ru-RU" dirty="0" err="1" smtClean="0"/>
              <a:t>денної</a:t>
            </a:r>
            <a:r>
              <a:rPr lang="ru-RU" dirty="0" smtClean="0"/>
              <a:t> </a:t>
            </a:r>
            <a:r>
              <a:rPr lang="ru-RU" dirty="0" err="1" smtClean="0"/>
              <a:t>та</a:t>
            </a:r>
            <a:r>
              <a:rPr lang="ru-RU" dirty="0" smtClean="0"/>
              <a:t> </a:t>
            </a:r>
            <a:r>
              <a:rPr lang="ru-RU" dirty="0" err="1" smtClean="0"/>
              <a:t>заочної</a:t>
            </a:r>
            <a:r>
              <a:rPr lang="ru-RU" dirty="0" smtClean="0"/>
              <a:t> форм </a:t>
            </a:r>
            <a:r>
              <a:rPr lang="ru-RU" dirty="0" err="1" smtClean="0"/>
              <a:t>навчання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іноземної</a:t>
            </a:r>
            <a:r>
              <a:rPr lang="ru-RU" dirty="0" smtClean="0"/>
              <a:t> </a:t>
            </a:r>
            <a:r>
              <a:rPr lang="ru-RU" dirty="0" err="1" smtClean="0"/>
              <a:t>мови</a:t>
            </a:r>
            <a:r>
              <a:rPr lang="ru-RU" dirty="0" smtClean="0"/>
              <a:t> </a:t>
            </a:r>
            <a:r>
              <a:rPr lang="ru-RU" dirty="0" err="1" smtClean="0"/>
              <a:t>спеціальності</a:t>
            </a:r>
            <a:r>
              <a:rPr lang="ru-RU" dirty="0" smtClean="0"/>
              <a:t> 075 «Маркетинг», 073 «Менеджмент», </a:t>
            </a:r>
            <a:r>
              <a:rPr lang="ru-RU" dirty="0" err="1" smtClean="0"/>
              <a:t>галузі</a:t>
            </a:r>
            <a:r>
              <a:rPr lang="ru-RU" dirty="0" smtClean="0"/>
              <a:t> </a:t>
            </a:r>
            <a:r>
              <a:rPr lang="ru-RU" dirty="0" err="1" smtClean="0"/>
              <a:t>знань</a:t>
            </a:r>
            <a:r>
              <a:rPr lang="ru-RU" dirty="0" smtClean="0"/>
              <a:t> 07 «</a:t>
            </a:r>
            <a:r>
              <a:rPr lang="ru-RU" dirty="0" err="1" smtClean="0"/>
              <a:t>Управління</a:t>
            </a:r>
            <a:r>
              <a:rPr lang="ru-RU" dirty="0" smtClean="0"/>
              <a:t> та </a:t>
            </a:r>
            <a:r>
              <a:rPr lang="ru-RU" dirty="0" err="1" smtClean="0"/>
              <a:t>адміністрування</a:t>
            </a:r>
            <a:r>
              <a:rPr lang="ru-RU" dirty="0" smtClean="0"/>
              <a:t>» – </a:t>
            </a:r>
            <a:r>
              <a:rPr lang="ru-RU" dirty="0" err="1" smtClean="0"/>
              <a:t>Вінниця</a:t>
            </a:r>
            <a:r>
              <a:rPr lang="ru-RU" dirty="0" smtClean="0"/>
              <a:t>, 2020. – 100 с.</a:t>
            </a:r>
          </a:p>
          <a:p>
            <a:pPr marL="550926" indent="-514350">
              <a:buAutoNum type="arabicPeriod"/>
            </a:pPr>
            <a:r>
              <a:rPr lang="en-US" dirty="0" smtClean="0"/>
              <a:t>Modern English-Ukrainian Dictionary: Over 160,000 Words and Expressions / </a:t>
            </a:r>
            <a:r>
              <a:rPr lang="en-US" dirty="0" err="1" smtClean="0"/>
              <a:t>Mykola</a:t>
            </a:r>
            <a:r>
              <a:rPr lang="en-US" dirty="0" smtClean="0"/>
              <a:t> </a:t>
            </a:r>
            <a:r>
              <a:rPr lang="en-US" dirty="0" err="1" smtClean="0"/>
              <a:t>Ivanovych</a:t>
            </a:r>
            <a:r>
              <a:rPr lang="en-US" dirty="0" smtClean="0"/>
              <a:t> </a:t>
            </a:r>
            <a:r>
              <a:rPr lang="en-US" dirty="0" err="1" smtClean="0"/>
              <a:t>Balla</a:t>
            </a:r>
            <a:r>
              <a:rPr lang="en-US" dirty="0" smtClean="0"/>
              <a:t>. – Kyiv: </a:t>
            </a:r>
            <a:r>
              <a:rPr lang="en-US" dirty="0" err="1" smtClean="0"/>
              <a:t>Chumatskiy</a:t>
            </a:r>
            <a:r>
              <a:rPr lang="en-US" dirty="0" smtClean="0"/>
              <a:t> </a:t>
            </a:r>
            <a:r>
              <a:rPr lang="en-US" dirty="0" err="1" smtClean="0"/>
              <a:t>Shliakh</a:t>
            </a:r>
            <a:r>
              <a:rPr lang="en-US" dirty="0" smtClean="0"/>
              <a:t> pub., 2007. – 668 p. </a:t>
            </a:r>
            <a:endParaRPr lang="uk-UA" dirty="0" smtClean="0"/>
          </a:p>
          <a:p>
            <a:pPr marL="550926" indent="-514350">
              <a:buAutoNum type="arabicPeriod"/>
            </a:pPr>
            <a:r>
              <a:rPr lang="en-US" dirty="0" smtClean="0"/>
              <a:t>The Oxford Dictionary of Business World. (2020) //</a:t>
            </a:r>
            <a:r>
              <a:rPr lang="en-US" dirty="0" err="1" smtClean="0"/>
              <a:t>Gen.Editors</a:t>
            </a:r>
            <a:r>
              <a:rPr lang="en-US" dirty="0" smtClean="0"/>
              <a:t> Dr Alan Isaacs, Ms Elizabeth Martin. Oxford: Oxford University Press </a:t>
            </a:r>
            <a:endParaRPr lang="uk-UA" dirty="0" smtClean="0"/>
          </a:p>
          <a:p>
            <a:pPr marL="550926" indent="-514350">
              <a:buAutoNum type="arabicPeriod"/>
            </a:pPr>
            <a:r>
              <a:rPr lang="ru-RU" dirty="0" smtClean="0"/>
              <a:t>Верба Л.Г., Верба Г.В. </a:t>
            </a:r>
            <a:r>
              <a:rPr lang="ru-RU" dirty="0" err="1" smtClean="0"/>
              <a:t>Граматика</a:t>
            </a:r>
            <a:r>
              <a:rPr lang="ru-RU" dirty="0" smtClean="0"/>
              <a:t> </a:t>
            </a:r>
            <a:r>
              <a:rPr lang="ru-RU" dirty="0" err="1" smtClean="0"/>
              <a:t>сучасної</a:t>
            </a:r>
            <a:r>
              <a:rPr lang="ru-RU" dirty="0" smtClean="0"/>
              <a:t> </a:t>
            </a:r>
            <a:r>
              <a:rPr lang="ru-RU" dirty="0" err="1" smtClean="0"/>
              <a:t>англійської</a:t>
            </a:r>
            <a:r>
              <a:rPr lang="ru-RU" dirty="0" smtClean="0"/>
              <a:t> </a:t>
            </a:r>
            <a:r>
              <a:rPr lang="ru-RU" dirty="0" err="1" smtClean="0"/>
              <a:t>мови</a:t>
            </a:r>
            <a:r>
              <a:rPr lang="ru-RU" dirty="0" smtClean="0"/>
              <a:t>. </a:t>
            </a:r>
            <a:r>
              <a:rPr lang="ru-RU" dirty="0" err="1" smtClean="0"/>
              <a:t>Довідник</a:t>
            </a:r>
            <a:r>
              <a:rPr lang="ru-RU" dirty="0" smtClean="0"/>
              <a:t>: </a:t>
            </a:r>
            <a:r>
              <a:rPr lang="ru-RU" dirty="0" err="1" smtClean="0"/>
              <a:t>Мова</a:t>
            </a:r>
            <a:r>
              <a:rPr lang="ru-RU" dirty="0" smtClean="0"/>
              <a:t> англ., </a:t>
            </a:r>
            <a:r>
              <a:rPr lang="ru-RU" dirty="0" err="1" smtClean="0"/>
              <a:t>укр</a:t>
            </a:r>
            <a:r>
              <a:rPr lang="ru-RU" dirty="0" smtClean="0"/>
              <a:t>. </a:t>
            </a:r>
            <a:r>
              <a:rPr lang="ru-RU" dirty="0" err="1" smtClean="0"/>
              <a:t>Київ</a:t>
            </a:r>
            <a:r>
              <a:rPr lang="ru-RU" dirty="0" smtClean="0"/>
              <a:t>: ТОВ «ВП Логос-М», 2020. </a:t>
            </a:r>
          </a:p>
          <a:p>
            <a:pPr marL="550926" indent="-514350">
              <a:buAutoNum type="arabicPeriod"/>
            </a:pPr>
            <a:r>
              <a:rPr lang="ru-RU" dirty="0" err="1" smtClean="0"/>
              <a:t>Голіцинський</a:t>
            </a:r>
            <a:r>
              <a:rPr lang="ru-RU" dirty="0" smtClean="0"/>
              <a:t> Ю. </a:t>
            </a:r>
            <a:r>
              <a:rPr lang="ru-RU" dirty="0" err="1" smtClean="0"/>
              <a:t>Граматика</a:t>
            </a:r>
            <a:r>
              <a:rPr lang="ru-RU" dirty="0" smtClean="0"/>
              <a:t>. </a:t>
            </a:r>
            <a:r>
              <a:rPr lang="ru-RU" dirty="0" err="1" smtClean="0"/>
              <a:t>Збірник</a:t>
            </a:r>
            <a:r>
              <a:rPr lang="ru-RU" dirty="0" smtClean="0"/>
              <a:t> </a:t>
            </a:r>
            <a:r>
              <a:rPr lang="ru-RU" dirty="0" err="1" smtClean="0"/>
              <a:t>вправ</a:t>
            </a:r>
            <a:r>
              <a:rPr lang="ru-RU" dirty="0" smtClean="0"/>
              <a:t>. </a:t>
            </a:r>
            <a:r>
              <a:rPr lang="ru-RU" dirty="0" err="1" smtClean="0"/>
              <a:t>Київ</a:t>
            </a:r>
            <a:r>
              <a:rPr lang="ru-RU" dirty="0" smtClean="0"/>
              <a:t>: </a:t>
            </a:r>
            <a:r>
              <a:rPr lang="ru-RU" dirty="0" err="1" smtClean="0"/>
              <a:t>Інкос</a:t>
            </a:r>
            <a:r>
              <a:rPr lang="ru-RU" dirty="0" smtClean="0"/>
              <a:t>, 2020.</a:t>
            </a:r>
          </a:p>
          <a:p>
            <a:pPr marL="550926" indent="-514350">
              <a:buAutoNum type="arabicPeriod"/>
            </a:pPr>
            <a:r>
              <a:rPr lang="en-US" dirty="0" smtClean="0"/>
              <a:t>Murphy R. English Grammar in Use /Murphy R. – Cambridge University Press, 2021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Хід</a:t>
            </a:r>
            <a:r>
              <a:rPr lang="ru-RU" dirty="0" smtClean="0"/>
              <a:t> </a:t>
            </a:r>
            <a:r>
              <a:rPr lang="ru-RU" dirty="0" err="1" smtClean="0"/>
              <a:t>заняття</a:t>
            </a:r>
            <a:r>
              <a:rPr lang="ru-RU" dirty="0" smtClean="0"/>
              <a:t> (</a:t>
            </a:r>
            <a:r>
              <a:rPr lang="en-US" dirty="0" smtClean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7467600" cy="4525963"/>
          </a:xfrm>
        </p:spPr>
        <p:txBody>
          <a:bodyPr/>
          <a:lstStyle/>
          <a:p>
            <a:pPr marL="550926" indent="-514350">
              <a:buAutoNum type="arabicParenR"/>
            </a:pPr>
            <a:r>
              <a:rPr lang="en-US" dirty="0" smtClean="0"/>
              <a:t>Read the text and translate into Ukrainian in the written form. </a:t>
            </a:r>
            <a:endParaRPr lang="uk-UA" dirty="0" smtClean="0"/>
          </a:p>
          <a:p>
            <a:pPr marL="550926" indent="-514350">
              <a:buAutoNum type="arabicParenR"/>
            </a:pPr>
            <a:r>
              <a:rPr lang="en-US" dirty="0" smtClean="0"/>
              <a:t>Learn the new words and word combinations.</a:t>
            </a:r>
            <a:endParaRPr lang="uk-UA" dirty="0" smtClean="0"/>
          </a:p>
          <a:p>
            <a:pPr marL="550926" indent="-514350">
              <a:buAutoNum type="arabicParenR"/>
            </a:pPr>
            <a:r>
              <a:rPr lang="en-US" dirty="0" smtClean="0"/>
              <a:t>Make summery of the text in English. </a:t>
            </a:r>
            <a:endParaRPr lang="uk-UA" dirty="0" smtClean="0"/>
          </a:p>
          <a:p>
            <a:pPr marL="550926" indent="-514350">
              <a:buAutoNum type="arabicParenR"/>
            </a:pPr>
            <a:r>
              <a:rPr lang="en-US" dirty="0" smtClean="0"/>
              <a:t>Make some questions on the text.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764704"/>
            <a:ext cx="8472518" cy="6357982"/>
          </a:xfrm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en-US" sz="1200" smtClean="0">
                <a:solidFill>
                  <a:srgbClr val="FFFF00"/>
                </a:solidFill>
              </a:rPr>
              <a:t>MR SMITH'S </a:t>
            </a:r>
            <a:r>
              <a:rPr lang="en-US" sz="1200">
                <a:solidFill>
                  <a:srgbClr val="FFFF00"/>
                </a:solidFill>
              </a:rPr>
              <a:t>BIRTHDAY PARTY</a:t>
            </a:r>
            <a:endParaRPr lang="ru-RU" sz="1200">
              <a:solidFill>
                <a:srgbClr val="FFFF00"/>
              </a:solidFill>
            </a:endParaRPr>
          </a:p>
          <a:p>
            <a:pPr marL="36576" indent="0">
              <a:buNone/>
            </a:pPr>
            <a:r>
              <a:rPr lang="en-US" sz="1200"/>
              <a:t> This year John turned fifty . Because this is a special birthday in England , Helen decided to Stratford . She chose Stratford because it is a pretty town . It is also one of John's favourite places . row a surprise party for him . A month before the event she booked a room in a restaurant in Helen then set about secretely contacting all their family and friends . It was sometimes difficult to p John from suspecting anything . It was also difficult to make some people understand that it was he a surprise . For example , the only time she could ring John's father was when John happened y be in the house . Helen sent him out to work in the garden , then picked up the phone . John's dad is hard of hearing , and just as Helen was shouting the invitation to him , John came back in . Of course , he wanted to talk to his dad and Helen was in terrible suspense lest old Mr Smith should mention the party . She knew he had not really understood her . However , he said not a word and everything was alright . A month of such secret planning was more than Helen could stand . She was glad when the day actually arrived , but nervous in case something went wrong . She had told John that for this birthday they would just go Stratford and potter round . He agreed as he did not often make a big fuss of his birthday . Helen had bought him a new watch and he wore it when they went out . Arriving Stratford it was difficult to find a place to park the car , but eventually they found a very convenient ple were out . It therefore was not at all surprising that they should bump into some old friends out spot . They wandered along the river and then around the shops . It was a lovely day and many peo side Shakespeare's house . Nor that they should meet a couple of John's colleagues near the theat John was certain that he saw his father somewhere in the distance . Helen , however , argued that his father could not possibly be in Stratford . Why would he come all the way from London just to visit Stratford for the day when Birmingam and his son were so near ? Helen was by now very nervous Surely John would guess and her surprise would be ruined ! Eventually it was time for her to suggest having a meal at their favourite restaurant . It would be her treat as a kind of birthday present . John readily agreed , little guessing that not just a quiet luncheon with his wife was awaiting him . Great was his surprise when he saw his brother - in - law's car parked outside the restaurant , and greater still when in the foyer he saw his son and daughter ! They were supposed to be in their respective University towns ! What a crowd of people he found inside ready to wish him a happy birthday Needless to say , it was a happy one indeed .</a:t>
            </a:r>
            <a:endParaRPr lang="ru-RU" sz="1200"/>
          </a:p>
          <a:p>
            <a:pPr marL="36576" indent="0">
              <a:buNone/>
            </a:pPr>
            <a:r>
              <a:rPr lang="uk-UA" sz="1200"/>
              <a:t> </a:t>
            </a:r>
            <a:endParaRPr lang="ru-RU" sz="1200"/>
          </a:p>
          <a:p>
            <a:pPr marL="36576" indent="0">
              <a:buNone/>
            </a:pPr>
            <a:endParaRPr lang="ru-RU" sz="1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470648" cy="1143000"/>
          </a:xfrm>
        </p:spPr>
        <p:txBody>
          <a:bodyPr>
            <a:noAutofit/>
          </a:bodyPr>
          <a:lstStyle/>
          <a:p>
            <a:pPr algn="ctr"/>
            <a:r>
              <a:rPr lang="uk-UA" sz="1400">
                <a:solidFill>
                  <a:srgbClr val="FFFF00"/>
                </a:solidFill>
              </a:rPr>
              <a:t>MARY'S VACATION</a:t>
            </a:r>
            <a:r>
              <a:rPr lang="ru-RU" sz="1400">
                <a:solidFill>
                  <a:srgbClr val="FFFF00"/>
                </a:solidFill>
              </a:rPr>
              <a:t/>
            </a:r>
            <a:br>
              <a:rPr lang="ru-RU" sz="1400">
                <a:solidFill>
                  <a:srgbClr val="FFFF00"/>
                </a:solidFill>
              </a:rPr>
            </a:br>
            <a:r>
              <a:rPr lang="uk-UA" sz="1400"/>
              <a:t>When Mary was at University she had very long summer holidays . She finished her exams middle of June . University began again at the beginning of October . That meant that she months to fill . The first two she usually spent working . Mary had a job selling ice - cream in summer One year she took the money she earned and went on holiday with a friend . They bought a ticket famous diary about her experiences . other t Republic and other Eastern European countries . Her friend was more interested in sun , sea a which entitled them to a month 3 travel on European trains , Mary , of course , wanted to visit Holland . There they spent a day in Amsterdam , enjoying being abroad . They visited Anne Frau Therefore , they planned to take in Greece and Spain on their tour . They took a boat fram house before leaving . She was a Jewish girl who hid from the Nazis in the war and who WIDE when Mary was there the Wall had come down only the year before . It was easy for them to go from end with them before catching the train to Berlin , Berlin was a very exciting place to be , bec From Holland they went on to Germany . Mary had friends in Hamburg : they spent the work Berlin to Warsaw , Mary and her friend , however , preferred Prague , their next stop . It was c and they could have spent a week there but there was no time . They wanted to see c stopping a couple of days in the mountains , and then went down into Italy . They stopped at the ses they were already short of time , they decided to miss out Greece . They travelled through Au side town for a few days , before making their way to France , Time was running out now so they nipped into Spain before travelling home through France , Paris was their final stop . They liked but after all the interesting places they had seen , they could not say it was their favourite . Tired and hungry they boarded the ship home at Calais . In England they parted company for their different homes . They each had pleasant memories and a camera full of photographs .</a:t>
            </a:r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33087171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5) Ask Joe questions.</a:t>
            </a:r>
            <a:endParaRPr lang="ru-RU" dirty="0"/>
          </a:p>
        </p:txBody>
      </p:sp>
      <p:pic>
        <p:nvPicPr>
          <p:cNvPr id="4" name="Содержимое 3" descr="SharedScreensho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500174"/>
            <a:ext cx="8528409" cy="3786214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1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30</TotalTime>
  <Words>1074</Words>
  <Application>Microsoft Office PowerPoint</Application>
  <PresentationFormat>Экран (4:3)</PresentationFormat>
  <Paragraphs>49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Century Gothic</vt:lpstr>
      <vt:lpstr>Wingdings 3</vt:lpstr>
      <vt:lpstr>Ион</vt:lpstr>
      <vt:lpstr>1_Ион</vt:lpstr>
      <vt:lpstr>Презентація практичних занять з дисципліни «Іноземна мова» з галузі знань 20 «Аграрні науки та продовольство» спеціальності : 208 Агроінженерія. </vt:lpstr>
      <vt:lpstr>Практичне заняття 20(4 год.)</vt:lpstr>
      <vt:lpstr>Objectives:</vt:lpstr>
      <vt:lpstr>Plan:</vt:lpstr>
      <vt:lpstr>References:</vt:lpstr>
      <vt:lpstr>Хід заняття (Procedure)</vt:lpstr>
      <vt:lpstr>Презентация PowerPoint</vt:lpstr>
      <vt:lpstr>MARY'S VACATION When Mary was at University she had very long summer holidays . She finished her exams middle of June . University began again at the beginning of October . That meant that she months to fill . The first two she usually spent working . Mary had a job selling ice - cream in summer One year she took the money she earned and went on holiday with a friend . They bought a ticket famous diary about her experiences . other t Republic and other Eastern European countries . Her friend was more interested in sun , sea a which entitled them to a month 3 travel on European trains , Mary , of course , wanted to visit Holland . There they spent a day in Amsterdam , enjoying being abroad . They visited Anne Frau Therefore , they planned to take in Greece and Spain on their tour . They took a boat fram house before leaving . She was a Jewish girl who hid from the Nazis in the war and who WIDE when Mary was there the Wall had come down only the year before . It was easy for them to go from end with them before catching the train to Berlin , Berlin was a very exciting place to be , bec From Holland they went on to Germany . Mary had friends in Hamburg : they spent the work Berlin to Warsaw , Mary and her friend , however , preferred Prague , their next stop . It was c and they could have spent a week there but there was no time . They wanted to see c stopping a couple of days in the mountains , and then went down into Italy . They stopped at the ses they were already short of time , they decided to miss out Greece . They travelled through Au side town for a few days , before making their way to France , Time was running out now so they nipped into Spain before travelling home through France , Paris was their final stop . They liked but after all the interesting places they had seen , they could not say it was their favourite . Tired and hungry they boarded the ship home at Calais . In England they parted company for their different homes . They each had pleasant memories and a camera full of photographs .</vt:lpstr>
      <vt:lpstr>5) Ask Joe questions.</vt:lpstr>
      <vt:lpstr>6) Make questions with who or what.</vt:lpstr>
      <vt:lpstr>7)Put the words in brackets in the correct order.</vt:lpstr>
      <vt:lpstr>Write negative questions from the words in brackets. In each situation you are surprised.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admin</cp:lastModifiedBy>
  <cp:revision>7</cp:revision>
  <dcterms:created xsi:type="dcterms:W3CDTF">2023-02-25T18:05:02Z</dcterms:created>
  <dcterms:modified xsi:type="dcterms:W3CDTF">2023-08-10T18:23:51Z</dcterms:modified>
</cp:coreProperties>
</file>