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sldIdLst>
    <p:sldId id="269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1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8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56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8333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384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85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32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49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40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483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16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1806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2442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97520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08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6248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076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6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06295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5753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0263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989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015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5199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84242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2862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28856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99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327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88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62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2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5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0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1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0637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1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6410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424936" cy="2928958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effectLst/>
              </a:rPr>
              <a:t>Презентація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практичних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занять </a:t>
            </a:r>
            <a:r>
              <a:rPr lang="ru-RU" sz="3600" dirty="0" smtClean="0">
                <a:effectLst/>
              </a:rPr>
              <a:t>з </a:t>
            </a:r>
            <a:r>
              <a:rPr lang="ru-RU" sz="3600" dirty="0" err="1" smtClean="0">
                <a:effectLst/>
              </a:rPr>
              <a:t>дисципліни</a:t>
            </a:r>
            <a:r>
              <a:rPr lang="ru-RU" sz="3600" dirty="0" smtClean="0">
                <a:effectLst/>
              </a:rPr>
              <a:t> «</a:t>
            </a:r>
            <a:r>
              <a:rPr lang="ru-RU" sz="3600" dirty="0" err="1" smtClean="0">
                <a:effectLst/>
              </a:rPr>
              <a:t>Іноземна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мова»</a:t>
            </a:r>
            <a:br>
              <a:rPr lang="ru-RU" sz="3600" dirty="0">
                <a:effectLst/>
              </a:rPr>
            </a:br>
            <a:r>
              <a:rPr lang="uk-UA" sz="3600" dirty="0" smtClean="0">
                <a:effectLst/>
              </a:rPr>
              <a:t>з </a:t>
            </a:r>
            <a:r>
              <a:rPr lang="ru-RU" sz="3600" dirty="0">
                <a:effectLst/>
              </a:rPr>
              <a:t>галузі знань 20 «</a:t>
            </a:r>
            <a:r>
              <a:rPr lang="uk-UA" sz="3600" dirty="0">
                <a:effectLst/>
              </a:rPr>
              <a:t>Аграрні науки та продовольство</a:t>
            </a:r>
            <a:r>
              <a:rPr lang="ru-RU" sz="3600" dirty="0">
                <a:effectLst/>
              </a:rPr>
              <a:t>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спеціальності : </a:t>
            </a:r>
            <a:r>
              <a:rPr lang="ru-RU" sz="3600" dirty="0" smtClean="0">
                <a:effectLst/>
              </a:rPr>
              <a:t>208 </a:t>
            </a:r>
            <a:r>
              <a:rPr lang="uk-UA" sz="3600" dirty="0" err="1" smtClean="0">
                <a:effectLst/>
              </a:rPr>
              <a:t>Агроінженерія</a:t>
            </a:r>
            <a:r>
              <a:rPr lang="ru-RU" sz="3600" dirty="0" smtClean="0">
                <a:effectLst/>
              </a:rPr>
              <a:t>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 smtClean="0"/>
          </a:p>
          <a:p>
            <a:endParaRPr lang="uk-UA" sz="2800" dirty="0"/>
          </a:p>
          <a:p>
            <a:endParaRPr lang="uk-UA" sz="2800" dirty="0" smtClean="0"/>
          </a:p>
          <a:p>
            <a:r>
              <a:rPr lang="uk-UA" sz="2800" dirty="0" smtClean="0"/>
              <a:t>Семестр </a:t>
            </a:r>
            <a:r>
              <a:rPr lang="ru-RU" sz="2800" dirty="0"/>
              <a:t>2 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</a:t>
            </a:r>
            <a:r>
              <a:rPr lang="ru-RU" sz="2800" b="1" dirty="0" smtClean="0"/>
              <a:t> </a:t>
            </a:r>
            <a:r>
              <a:rPr lang="ru-RU" sz="2800" b="1" dirty="0"/>
              <a:t>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689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7) Write sentences beginning I wish … . 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532" y="2132856"/>
            <a:ext cx="7158876" cy="345638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8)Write your own sentences beginning I wish … 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2143116"/>
            <a:ext cx="8771309" cy="285752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17(2 год.)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/>
              <a:t>Topic</a:t>
            </a:r>
            <a:r>
              <a:rPr lang="uk-UA" sz="3600" b="1"/>
              <a:t>«Shops and Shopping </a:t>
            </a:r>
            <a:r>
              <a:rPr lang="en-US" sz="3600" b="1"/>
              <a:t>Subjunctive </a:t>
            </a:r>
            <a:r>
              <a:rPr lang="uk-UA" sz="3600" b="1"/>
              <a:t>2</a:t>
            </a:r>
            <a:r>
              <a:rPr lang="en-US" sz="3600" b="1"/>
              <a:t>.» Grammar revision</a:t>
            </a:r>
            <a:endParaRPr lang="ru-RU" sz="3600"/>
          </a:p>
          <a:p>
            <a:pPr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to learn new vocabulary;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practice grammar structures;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lay the foundations for future study in terms to basic structures, lexis, language 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550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 smtClean="0"/>
              <a:t>Vocabulary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300" dirty="0" smtClean="0"/>
              <a:t>Discussing of the topic «Managers and managing. Subjunctive 2.» Grammar revision</a:t>
            </a:r>
            <a:endParaRPr lang="uk-UA" sz="33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Listening, reading, writing, speaking.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Grammar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Communicative activities : </a:t>
            </a:r>
            <a:endParaRPr lang="uk-UA" sz="3600" dirty="0" smtClean="0"/>
          </a:p>
          <a:p>
            <a:pPr marL="550926" indent="-514350">
              <a:buNone/>
            </a:pPr>
            <a:r>
              <a:rPr lang="en-US" sz="2900" dirty="0" smtClean="0"/>
              <a:t>Task 1. Give the English equivalents the following words and word combinations.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2. Answer the questions to the text.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3. Fill in the blanks with the necessary words from the active vocabulary.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4. Complete the following sentences.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5. Put in the right order. The underlined word is the beginning of the sentence.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6. Translate the following sentences into English.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5043510"/>
          </a:xfrm>
        </p:spPr>
        <p:txBody>
          <a:bodyPr>
            <a:normAutofit fontScale="85000" lnSpcReduction="20000"/>
          </a:bodyPr>
          <a:lstStyle/>
          <a:p>
            <a:pPr marL="550926" indent="-514350">
              <a:buAutoNum type="arabicPeriod"/>
            </a:pPr>
            <a:r>
              <a:rPr lang="ru-RU" dirty="0" err="1" smtClean="0"/>
              <a:t>Кравець</a:t>
            </a:r>
            <a:r>
              <a:rPr lang="ru-RU" dirty="0" smtClean="0"/>
              <a:t> Р.А. </a:t>
            </a:r>
            <a:r>
              <a:rPr lang="ru-RU" dirty="0" err="1" smtClean="0"/>
              <a:t>Лінгвокраїнознавчі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граматики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в аграрному ВНЗ: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/ Р.А. </a:t>
            </a:r>
            <a:r>
              <a:rPr lang="ru-RU" dirty="0" err="1" smtClean="0"/>
              <a:t>Кравець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 : ВНАУ, 2017. – 62 с.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Ковальова</a:t>
            </a:r>
            <a:r>
              <a:rPr lang="ru-RU" dirty="0" smtClean="0"/>
              <a:t> К. В. Волошина О.В </a:t>
            </a:r>
            <a:r>
              <a:rPr lang="ru-RU" dirty="0" err="1" smtClean="0"/>
              <a:t>Англійська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вказівки</a:t>
            </a:r>
            <a:r>
              <a:rPr lang="ru-RU" dirty="0" smtClean="0"/>
              <a:t> для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та </a:t>
            </a:r>
            <a:r>
              <a:rPr lang="ru-RU" dirty="0" err="1" smtClean="0"/>
              <a:t>самостійної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денної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заочної</a:t>
            </a:r>
            <a:r>
              <a:rPr lang="ru-RU" dirty="0" smtClean="0"/>
              <a:t> форм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спеціальності</a:t>
            </a:r>
            <a:r>
              <a:rPr lang="ru-RU" dirty="0" smtClean="0"/>
              <a:t> 075 «Маркетинг», 073 «Менеджмент»,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07 «</a:t>
            </a:r>
            <a:r>
              <a:rPr lang="ru-RU" dirty="0" err="1" smtClean="0"/>
              <a:t>Управління</a:t>
            </a:r>
            <a:r>
              <a:rPr lang="ru-RU" dirty="0" smtClean="0"/>
              <a:t> та </a:t>
            </a:r>
            <a:r>
              <a:rPr lang="ru-RU" dirty="0" err="1" smtClean="0"/>
              <a:t>адміністрування</a:t>
            </a:r>
            <a:r>
              <a:rPr lang="ru-RU" dirty="0" smtClean="0"/>
              <a:t>» – </a:t>
            </a:r>
            <a:r>
              <a:rPr lang="ru-RU" dirty="0" err="1" smtClean="0"/>
              <a:t>Вінниця</a:t>
            </a:r>
            <a:r>
              <a:rPr lang="ru-RU" dirty="0" smtClean="0"/>
              <a:t>, 2020. – 100 с.</a:t>
            </a:r>
          </a:p>
          <a:p>
            <a:pPr marL="550926" indent="-514350">
              <a:buAutoNum type="arabicPeriod"/>
            </a:pPr>
            <a:r>
              <a:rPr lang="en-US" dirty="0" smtClean="0"/>
              <a:t>Modern English-Ukrainian Dictionary: Over 160,000 Words and Expressions / </a:t>
            </a:r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 smtClean="0"/>
              <a:t>Ivanovych</a:t>
            </a:r>
            <a:r>
              <a:rPr lang="en-US" dirty="0" smtClean="0"/>
              <a:t> </a:t>
            </a:r>
            <a:r>
              <a:rPr lang="en-US" dirty="0" err="1" smtClean="0"/>
              <a:t>Balla</a:t>
            </a:r>
            <a:r>
              <a:rPr lang="en-US" dirty="0" smtClean="0"/>
              <a:t>. – Kyiv: </a:t>
            </a:r>
            <a:r>
              <a:rPr lang="en-US" dirty="0" err="1" smtClean="0"/>
              <a:t>Chumatskiy</a:t>
            </a:r>
            <a:r>
              <a:rPr lang="en-US" dirty="0" smtClean="0"/>
              <a:t> </a:t>
            </a:r>
            <a:r>
              <a:rPr lang="en-US" dirty="0" err="1" smtClean="0"/>
              <a:t>Shliakh</a:t>
            </a:r>
            <a:r>
              <a:rPr lang="en-US" dirty="0" smtClean="0"/>
              <a:t> pub., 2007. – 668 p.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Oxford Dictionary of Business World. (2020) //</a:t>
            </a:r>
            <a:r>
              <a:rPr lang="en-US" dirty="0" err="1" smtClean="0"/>
              <a:t>Gen.Editors</a:t>
            </a:r>
            <a:r>
              <a:rPr lang="en-US" dirty="0" smtClean="0"/>
              <a:t> Dr Alan Isaacs, Ms Elizabeth Martin. Oxford: Oxford University Press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ru-RU" dirty="0" smtClean="0"/>
              <a:t>Верба Л.Г., Верба Г.В. </a:t>
            </a:r>
            <a:r>
              <a:rPr lang="ru-RU" dirty="0" err="1" smtClean="0"/>
              <a:t>Граматика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 </a:t>
            </a:r>
            <a:r>
              <a:rPr lang="ru-RU" dirty="0" err="1" smtClean="0"/>
              <a:t>Довідник</a:t>
            </a:r>
            <a:r>
              <a:rPr lang="ru-RU" dirty="0" smtClean="0"/>
              <a:t>: </a:t>
            </a:r>
            <a:r>
              <a:rPr lang="ru-RU" dirty="0" err="1" smtClean="0"/>
              <a:t>Мова</a:t>
            </a:r>
            <a:r>
              <a:rPr lang="ru-RU" dirty="0" smtClean="0"/>
              <a:t> англ., </a:t>
            </a:r>
            <a:r>
              <a:rPr lang="ru-RU" dirty="0" err="1" smtClean="0"/>
              <a:t>укр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ТОВ «ВП Логос-М», 2020.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Голіцинський</a:t>
            </a:r>
            <a:r>
              <a:rPr lang="ru-RU" dirty="0" smtClean="0"/>
              <a:t> Ю. </a:t>
            </a:r>
            <a:r>
              <a:rPr lang="ru-RU" dirty="0" err="1" smtClean="0"/>
              <a:t>Граматика</a:t>
            </a:r>
            <a:r>
              <a:rPr lang="ru-RU" dirty="0" smtClean="0"/>
              <a:t>.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</a:t>
            </a:r>
            <a:r>
              <a:rPr lang="ru-RU" dirty="0" err="1" smtClean="0"/>
              <a:t>Інкос</a:t>
            </a:r>
            <a:r>
              <a:rPr lang="ru-RU" dirty="0" smtClean="0"/>
              <a:t>, 2020.</a:t>
            </a:r>
          </a:p>
          <a:p>
            <a:pPr marL="550926" indent="-514350">
              <a:buAutoNum type="arabicPeriod"/>
            </a:pPr>
            <a:r>
              <a:rPr lang="en-US" dirty="0" smtClean="0"/>
              <a:t>Murphy R. English Grammar in Use /Murphy R. – Cambridge University Press, 2021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Хід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ru-RU" dirty="0" smtClean="0"/>
              <a:t> (</a:t>
            </a:r>
            <a:r>
              <a:rPr lang="en-US" dirty="0" smtClean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 smtClean="0"/>
              <a:t>Read the text and translate into Ukrainian in the written form.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Learn the new words and word combinations.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summery of the text in English.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657227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uk-UA" sz="1400" b="1">
                <a:solidFill>
                  <a:srgbClr val="FFFF00"/>
                </a:solidFill>
              </a:rPr>
              <a:t>HELEN SMITH GOES SHOPPING</a:t>
            </a:r>
            <a:endParaRPr lang="ru-RU" sz="1400">
              <a:solidFill>
                <a:srgbClr val="FFFF00"/>
              </a:solidFill>
            </a:endParaRPr>
          </a:p>
          <a:p>
            <a:pPr marL="36576" indent="0">
              <a:buNone/>
            </a:pPr>
            <a:r>
              <a:rPr lang="uk-UA" sz="1400"/>
              <a:t> When both her children are at home from University for the holidays , Helen Smith often has to go shopping . Mary and Charles eat her out of house and home . Usually Helen does a big shop once every two or three weeks . On these occasions she drives to a supermarket near her home . She takes with her a list of all the things she wants to buy . If John goes with her , he takes calculator to add up the price as they go along and to work out the most economical buy . At the entrance to the supermarket , Helen collects a trolley . She then walks up and down the aisles picking out the items she wants . If Charles is helping , she usually ends up with things she doesn't want as well . When all the aisles have been covered , Helen goes to the checkout and waits in the queue until it's her turn to pay . Then she packs up her car with the goods she's bought and drives home . Helen does not often buy fruit and vegetables in the supermarket , because they are cheaper at the market . Every Friday lunchtime she meets John there and together they buy nough fruit and vegetables to last them the week . When the children are at home , Helen will often have to stock up at a local greengrocer's or small supermarket , which are within easy reach of her home . If Helen wants to buy something other than food , she goes into the city centre . Often she will take an afternoon off from her work and browse around the shops . If there's a sale on she may find a good bargain on a skirt or jacket . Helen buys most of her clothes when she is s for her cousin's wedding last year , it is impossible to find the right thing . Helen is not as g looking for anything in particular . Whenever she needs something , for example , a new ou as Mary in that . She cannot find any old outfit at a jumble sale and make something a delights her family and friends by giving them just the right thing . She picks things up when out of it . However , she is good at buying presents for people . At birthdays and Christma sees them and often visits Stratford . This is the town where Shakespeare was born . It is not f from Wgham and is a tourist centre , so it has many gift shops . for housework . She cleans the house twice a week . One time is a thorough going - over . The other time is just a quick flick . When Mary and Charles are at home , they help a lot . Charles will son all this shopping and with her translating work , it is surprising that Helen haste the washing out and put it in the machine . Mary will do the ironing . Having children at home may mean buying more food , but it also means more help around the house .</a:t>
            </a:r>
            <a:endParaRPr lang="ru-RU" sz="1400"/>
          </a:p>
          <a:p>
            <a:pPr marL="36576" indent="0"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5) Put the verb into the correct form.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2060848"/>
            <a:ext cx="7700649" cy="41044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6) Write a sentence with if … for each situation.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3116"/>
            <a:ext cx="8644330" cy="328614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1038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 3</vt:lpstr>
      <vt:lpstr>Ион</vt:lpstr>
      <vt:lpstr>1_Ион</vt:lpstr>
      <vt:lpstr>Презентація практичних занять з дисципліни «Іноземна мова» з галузі знань 20 «Аграрні науки та продовольство» спеціальності : 208 Агроінженерія. </vt:lpstr>
      <vt:lpstr>Практичне заняття 17(2 год.)</vt:lpstr>
      <vt:lpstr>Objectives:</vt:lpstr>
      <vt:lpstr>Plan:</vt:lpstr>
      <vt:lpstr>References:</vt:lpstr>
      <vt:lpstr>Хід заняття (Procedure)</vt:lpstr>
      <vt:lpstr>Презентация PowerPoint</vt:lpstr>
      <vt:lpstr>5) Put the verb into the correct form.</vt:lpstr>
      <vt:lpstr>6) Write a sentence with if … for each situation.</vt:lpstr>
      <vt:lpstr>7) Write sentences beginning I wish … . </vt:lpstr>
      <vt:lpstr>8)Write your own sentences beginning I wish … 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admin</cp:lastModifiedBy>
  <cp:revision>8</cp:revision>
  <dcterms:created xsi:type="dcterms:W3CDTF">2023-02-25T18:05:02Z</dcterms:created>
  <dcterms:modified xsi:type="dcterms:W3CDTF">2023-08-10T18:21:49Z</dcterms:modified>
</cp:coreProperties>
</file>