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6" r:id="rId2"/>
  </p:sldMasterIdLst>
  <p:notesMasterIdLst>
    <p:notesMasterId r:id="rId18"/>
  </p:notesMasterIdLst>
  <p:sldIdLst>
    <p:sldId id="271" r:id="rId3"/>
    <p:sldId id="257" r:id="rId4"/>
    <p:sldId id="258" r:id="rId5"/>
    <p:sldId id="259" r:id="rId6"/>
    <p:sldId id="260" r:id="rId7"/>
    <p:sldId id="261" r:id="rId8"/>
    <p:sldId id="262" r:id="rId9"/>
    <p:sldId id="268" r:id="rId10"/>
    <p:sldId id="269" r:id="rId11"/>
    <p:sldId id="270" r:id="rId12"/>
    <p:sldId id="263" r:id="rId13"/>
    <p:sldId id="264" r:id="rId14"/>
    <p:sldId id="265" r:id="rId15"/>
    <p:sldId id="266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643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E9957-EEF7-450B-8F27-A92DE3ECCCCC}" type="datetimeFigureOut">
              <a:rPr lang="ru-RU" smtClean="0"/>
              <a:t>10.08.2023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386162-1CAA-418D-8658-90E8FDEDBD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123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386162-1CAA-418D-8658-90E8FDEDBDA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650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13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786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009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6572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5659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176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9179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0345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9968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0035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4529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6086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33537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04483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79026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84109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86227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20564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34703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66406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47978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200" b="0" i="0" u="none" strike="noStrike" kern="1200" cap="none" spc="0" normalizeH="0" baseline="0" noProof="0" dirty="0">
                <a:ln>
                  <a:noFill/>
                </a:ln>
                <a:solidFill>
                  <a:srgbClr val="1E5155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200" b="0" i="0" u="none" strike="noStrike" kern="1200" cap="none" spc="0" normalizeH="0" baseline="0" noProof="0" dirty="0">
                <a:ln>
                  <a:noFill/>
                </a:ln>
                <a:solidFill>
                  <a:srgbClr val="1E5155">
                    <a:lumMod val="40000"/>
                    <a:lumOff val="60000"/>
                  </a:srgb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1960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9829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96453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75213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20821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75363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9263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602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059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555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850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721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037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/>
            </a:gs>
            <a:gs pos="24755">
              <a:srgbClr val="56257A"/>
            </a:gs>
            <a:gs pos="19000">
              <a:srgbClr val="7030A0"/>
            </a:gs>
            <a:gs pos="83000">
              <a:srgbClr val="7030A0"/>
            </a:gs>
            <a:gs pos="100000">
              <a:srgbClr val="7030A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10.08.2023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4552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bg1"/>
            </a:gs>
            <a:gs pos="24755">
              <a:srgbClr val="56257A"/>
            </a:gs>
            <a:gs pos="19000">
              <a:srgbClr val="7030A0"/>
            </a:gs>
            <a:gs pos="83000">
              <a:srgbClr val="7030A0"/>
            </a:gs>
            <a:gs pos="100000">
              <a:srgbClr val="7030A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43B06-67BB-4D35-B7DF-12E99D28E024}" type="datetimeFigureOut">
              <a:rPr kumimoji="0" lang="ru-RU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  <a:alpha val="60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10.08.2023</a:t>
            </a:fld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  <a:alpha val="60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6BA2F-1893-45FD-A9BA-1F1D52B2B17C}" type="slidenum">
              <a:rPr kumimoji="0" lang="ru-RU" sz="2801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2801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03584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980728"/>
            <a:ext cx="8424936" cy="2928958"/>
          </a:xfrm>
        </p:spPr>
        <p:txBody>
          <a:bodyPr>
            <a:noAutofit/>
          </a:bodyPr>
          <a:lstStyle/>
          <a:p>
            <a:r>
              <a:rPr lang="ru-RU" sz="3600" dirty="0" err="1" smtClean="0">
                <a:effectLst/>
              </a:rPr>
              <a:t>Презентація</a:t>
            </a:r>
            <a:r>
              <a:rPr lang="ru-RU" sz="3600" dirty="0" smtClean="0">
                <a:effectLst/>
              </a:rPr>
              <a:t> </a:t>
            </a:r>
            <a:r>
              <a:rPr lang="ru-RU" sz="3600" dirty="0" err="1" smtClean="0">
                <a:effectLst/>
              </a:rPr>
              <a:t>практичних</a:t>
            </a:r>
            <a:r>
              <a:rPr lang="ru-RU" sz="3600" dirty="0" smtClean="0">
                <a:effectLst/>
              </a:rPr>
              <a:t> </a:t>
            </a:r>
            <a:r>
              <a:rPr lang="ru-RU" sz="3600" dirty="0">
                <a:effectLst/>
              </a:rPr>
              <a:t>занять </a:t>
            </a:r>
            <a:r>
              <a:rPr lang="ru-RU" sz="3600" dirty="0" smtClean="0">
                <a:effectLst/>
              </a:rPr>
              <a:t>з </a:t>
            </a:r>
            <a:r>
              <a:rPr lang="ru-RU" sz="3600" dirty="0" err="1" smtClean="0">
                <a:effectLst/>
              </a:rPr>
              <a:t>дисципліни</a:t>
            </a:r>
            <a:r>
              <a:rPr lang="ru-RU" sz="3600" dirty="0" smtClean="0">
                <a:effectLst/>
              </a:rPr>
              <a:t> «</a:t>
            </a:r>
            <a:r>
              <a:rPr lang="ru-RU" sz="3600" dirty="0" err="1" smtClean="0">
                <a:effectLst/>
              </a:rPr>
              <a:t>Іноземна</a:t>
            </a:r>
            <a:r>
              <a:rPr lang="ru-RU" sz="3600" dirty="0" smtClean="0">
                <a:effectLst/>
              </a:rPr>
              <a:t> </a:t>
            </a:r>
            <a:r>
              <a:rPr lang="ru-RU" sz="3600" dirty="0">
                <a:effectLst/>
              </a:rPr>
              <a:t>мова»</a:t>
            </a:r>
            <a:br>
              <a:rPr lang="ru-RU" sz="3600" dirty="0">
                <a:effectLst/>
              </a:rPr>
            </a:br>
            <a:r>
              <a:rPr lang="uk-UA" sz="3600" dirty="0" smtClean="0">
                <a:effectLst/>
              </a:rPr>
              <a:t>з </a:t>
            </a:r>
            <a:r>
              <a:rPr lang="ru-RU" sz="3600" dirty="0">
                <a:effectLst/>
              </a:rPr>
              <a:t>галузі знань 20 «</a:t>
            </a:r>
            <a:r>
              <a:rPr lang="uk-UA" sz="3600" dirty="0">
                <a:effectLst/>
              </a:rPr>
              <a:t>Аграрні науки та продовольство</a:t>
            </a:r>
            <a:r>
              <a:rPr lang="ru-RU" sz="3600" dirty="0">
                <a:effectLst/>
              </a:rPr>
              <a:t>»</a:t>
            </a:r>
            <a:br>
              <a:rPr lang="ru-RU" sz="3600" dirty="0">
                <a:effectLst/>
              </a:rPr>
            </a:br>
            <a:r>
              <a:rPr lang="ru-RU" sz="3600" dirty="0">
                <a:effectLst/>
              </a:rPr>
              <a:t>спеціальності : </a:t>
            </a:r>
            <a:r>
              <a:rPr lang="ru-RU" sz="3600" dirty="0" smtClean="0">
                <a:effectLst/>
              </a:rPr>
              <a:t>208 </a:t>
            </a:r>
            <a:r>
              <a:rPr lang="uk-UA" sz="3600" dirty="0" err="1" smtClean="0">
                <a:effectLst/>
              </a:rPr>
              <a:t>Агроінженерія</a:t>
            </a:r>
            <a:r>
              <a:rPr lang="ru-RU" sz="3600" dirty="0" smtClean="0">
                <a:effectLst/>
              </a:rPr>
              <a:t>.</a:t>
            </a:r>
            <a:r>
              <a:rPr lang="ru-RU" sz="3600" dirty="0">
                <a:effectLst/>
              </a:rPr>
              <a:t/>
            </a:r>
            <a:br>
              <a:rPr lang="ru-RU" sz="3600" dirty="0">
                <a:effectLst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 fontScale="55000" lnSpcReduction="20000"/>
          </a:bodyPr>
          <a:lstStyle/>
          <a:p>
            <a:endParaRPr lang="uk-UA" sz="2800" dirty="0" smtClean="0"/>
          </a:p>
          <a:p>
            <a:endParaRPr lang="uk-UA" sz="2800" dirty="0"/>
          </a:p>
          <a:p>
            <a:endParaRPr lang="uk-UA" sz="2800" dirty="0" smtClean="0"/>
          </a:p>
          <a:p>
            <a:r>
              <a:rPr lang="uk-UA" sz="2800" dirty="0" smtClean="0"/>
              <a:t>Семестр </a:t>
            </a:r>
            <a:r>
              <a:rPr lang="ru-RU" sz="2800" dirty="0"/>
              <a:t>2 (56 годин)</a:t>
            </a:r>
          </a:p>
          <a:p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       </a:t>
            </a:r>
            <a:r>
              <a:rPr lang="ru-RU" sz="2800" b="1" dirty="0" err="1"/>
              <a:t>Атестація</a:t>
            </a:r>
            <a:r>
              <a:rPr lang="ru-RU" sz="2800" b="1" dirty="0"/>
              <a:t> 3</a:t>
            </a:r>
            <a:r>
              <a:rPr lang="ru-RU" sz="2800" b="1" dirty="0" smtClean="0"/>
              <a:t> </a:t>
            </a:r>
            <a:r>
              <a:rPr lang="ru-RU" sz="2800" b="1" dirty="0"/>
              <a:t>(1</a:t>
            </a:r>
            <a:r>
              <a:rPr lang="uk-UA" sz="2800" b="1" dirty="0"/>
              <a:t>4</a:t>
            </a:r>
            <a:r>
              <a:rPr lang="ru-RU" sz="2800" b="1" dirty="0"/>
              <a:t> год.)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99456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470648" cy="1143000"/>
          </a:xfrm>
        </p:spPr>
        <p:txBody>
          <a:bodyPr>
            <a:normAutofit fontScale="90000"/>
          </a:bodyPr>
          <a:lstStyle/>
          <a:p>
            <a:r>
              <a:rPr lang="uk-UA" sz="2000">
                <a:solidFill>
                  <a:srgbClr val="FFFF00"/>
                </a:solidFill>
              </a:rPr>
              <a:t>LEISURE HOURS</a:t>
            </a:r>
            <a:r>
              <a:rPr lang="ru-RU" sz="2000">
                <a:solidFill>
                  <a:srgbClr val="FFFF00"/>
                </a:solidFill>
              </a:rPr>
              <a:t/>
            </a:r>
            <a:br>
              <a:rPr lang="ru-RU" sz="2000">
                <a:solidFill>
                  <a:srgbClr val="FFFF00"/>
                </a:solidFill>
              </a:rPr>
            </a:br>
            <a:r>
              <a:rPr lang="uk-UA" sz="2000"/>
              <a:t>Teacher:	What d'you do in your leisure hours ?</a:t>
            </a:r>
            <a:r>
              <a:rPr lang="ru-RU" sz="2000"/>
              <a:t/>
            </a:r>
            <a:br>
              <a:rPr lang="ru-RU" sz="2000"/>
            </a:br>
            <a:r>
              <a:rPr lang="uk-UA" sz="2000"/>
              <a:t>Charles:	Haven't got any .</a:t>
            </a:r>
            <a:r>
              <a:rPr lang="ru-RU" sz="2000"/>
              <a:t/>
            </a:r>
            <a:br>
              <a:rPr lang="ru-RU" sz="2000"/>
            </a:br>
            <a:r>
              <a:rPr lang="uk-UA" sz="2000"/>
              <a:t>Teacher:	Haven't any what ?</a:t>
            </a:r>
            <a:r>
              <a:rPr lang="ru-RU" sz="2000"/>
              <a:t/>
            </a:r>
            <a:br>
              <a:rPr lang="ru-RU" sz="2000"/>
            </a:br>
            <a:r>
              <a:rPr lang="uk-UA" sz="2000"/>
              <a:t>Charles:	Leisure hours</a:t>
            </a:r>
            <a:r>
              <a:rPr lang="ru-RU" sz="2000"/>
              <a:t/>
            </a:r>
            <a:br>
              <a:rPr lang="ru-RU" sz="2000"/>
            </a:br>
            <a:r>
              <a:rPr lang="uk-UA" sz="2000"/>
              <a:t>Teacher:	Oh , come , we all have some time off . Don't you go in for any hobbies , like stamp collecting or things like that There must be something you like doing when you've got time off .</a:t>
            </a:r>
            <a:r>
              <a:rPr lang="ru-RU" sz="2000"/>
              <a:t/>
            </a:r>
            <a:br>
              <a:rPr lang="ru-RU" sz="2000"/>
            </a:br>
            <a:r>
              <a:rPr lang="uk-UA" sz="2000"/>
              <a:t>Charles:	Not particularly . I used to collect coins when I was at school .</a:t>
            </a:r>
            <a:r>
              <a:rPr lang="ru-RU" sz="2000"/>
              <a:t/>
            </a:r>
            <a:br>
              <a:rPr lang="ru-RU" sz="2000"/>
            </a:br>
            <a:r>
              <a:rPr lang="uk-UA" sz="2000"/>
              <a:t>Teacher:	There , you see . I knew you had a hobby . Most people have .</a:t>
            </a:r>
            <a:r>
              <a:rPr lang="ru-RU" sz="2000"/>
              <a:t/>
            </a:r>
            <a:br>
              <a:rPr lang="ru-RU" sz="2000"/>
            </a:br>
            <a:r>
              <a:rPr lang="uk-UA" sz="2000"/>
              <a:t>Charles:	Oh no , but I've given mine up . My studies take up most of my time .</a:t>
            </a:r>
            <a:r>
              <a:rPr lang="ru-RU" sz="2000"/>
              <a:t/>
            </a:r>
            <a:br>
              <a:rPr lang="ru-RU" sz="2000"/>
            </a:br>
            <a:r>
              <a:rPr lang="uk-UA" sz="2000"/>
              <a:t>Teacher:	No spare time at all ?</a:t>
            </a:r>
            <a:r>
              <a:rPr lang="ru-RU" sz="2000"/>
              <a:t/>
            </a:r>
            <a:br>
              <a:rPr lang="ru-RU" sz="2000"/>
            </a:br>
            <a:r>
              <a:rPr lang="uk-UA" sz="2000"/>
              <a:t>Charles:	Oh , yes , the odd hour here and there .</a:t>
            </a:r>
            <a:r>
              <a:rPr lang="ru-RU" sz="2000"/>
              <a:t/>
            </a:r>
            <a:br>
              <a:rPr lang="ru-RU" sz="2000"/>
            </a:br>
            <a:r>
              <a:rPr lang="uk-UA" sz="2000"/>
              <a:t>Teacher:	Well , what d'you do then ?</a:t>
            </a:r>
            <a:r>
              <a:rPr lang="ru-RU" sz="2000"/>
              <a:t/>
            </a:r>
            <a:br>
              <a:rPr lang="ru-RU" sz="2000"/>
            </a:br>
            <a:r>
              <a:rPr lang="uk-UA" sz="2000"/>
              <a:t>Charles:	I read a book or watch television . My favourite are outdoor activities like teni wind - surfing , water - skiing . I'm not an idoor type , you know . But sport is not my hobby . It's my profession .</a:t>
            </a:r>
            <a:br>
              <a:rPr lang="uk-UA" sz="2000"/>
            </a:br>
            <a:r>
              <a:rPr lang="ru-RU" sz="2000"/>
              <a:t/>
            </a:r>
            <a:br>
              <a:rPr lang="ru-RU" sz="2000"/>
            </a:br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2495300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5) Put in wish(</a:t>
            </a:r>
            <a:r>
              <a:rPr lang="en-US" dirty="0" err="1" smtClean="0"/>
              <a:t>ed</a:t>
            </a:r>
            <a:r>
              <a:rPr lang="en-US" dirty="0" smtClean="0"/>
              <a:t>) or hope(d).</a:t>
            </a:r>
            <a:endParaRPr lang="ru-RU" dirty="0"/>
          </a:p>
        </p:txBody>
      </p:sp>
      <p:pic>
        <p:nvPicPr>
          <p:cNvPr id="4" name="Содержимое 3" descr="SharedScreensho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928802"/>
            <a:ext cx="8604558" cy="285752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6) Complete the sentences.</a:t>
            </a:r>
            <a:endParaRPr lang="ru-RU" dirty="0"/>
          </a:p>
        </p:txBody>
      </p:sp>
      <p:pic>
        <p:nvPicPr>
          <p:cNvPr id="4" name="Содержимое 3" descr="SharedScreensho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285992"/>
            <a:ext cx="8416621" cy="242889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7) What do you say in these situations? Write sentences with I wish … would … .</a:t>
            </a:r>
            <a:endParaRPr lang="ru-RU" sz="3200" dirty="0"/>
          </a:p>
        </p:txBody>
      </p:sp>
      <p:pic>
        <p:nvPicPr>
          <p:cNvPr id="4" name="Содержимое 3" descr="SharedScreensho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5576" y="2276872"/>
            <a:ext cx="7560839" cy="3672408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8) Put the verb into the correct form.</a:t>
            </a:r>
            <a:endParaRPr lang="ru-RU" dirty="0"/>
          </a:p>
        </p:txBody>
      </p:sp>
      <p:pic>
        <p:nvPicPr>
          <p:cNvPr id="4" name="Содержимое 3" descr="SharedScreensho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5532" y="1916832"/>
            <a:ext cx="7014859" cy="396044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724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19(2 год.)</a:t>
            </a:r>
            <a:endParaRPr lang="ru-RU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600" b="1"/>
              <a:t>Topic </a:t>
            </a:r>
            <a:r>
              <a:rPr lang="uk-UA" sz="3600" b="1"/>
              <a:t>«Hobbies and Leisure Activities </a:t>
            </a:r>
            <a:r>
              <a:rPr lang="en-US" sz="3600" b="1"/>
              <a:t>.» Subjunctive</a:t>
            </a:r>
            <a:r>
              <a:rPr lang="uk-UA" sz="3600" b="1"/>
              <a:t>1 (</a:t>
            </a:r>
            <a:r>
              <a:rPr lang="en-US" sz="3600" b="1"/>
              <a:t>I </a:t>
            </a:r>
            <a:r>
              <a:rPr lang="uk-UA" sz="3600" b="1"/>
              <a:t>wish)</a:t>
            </a:r>
            <a:r>
              <a:rPr lang="en-US" sz="3600" b="1"/>
              <a:t> Grammar revision</a:t>
            </a:r>
            <a:endParaRPr lang="ru-RU" sz="3600"/>
          </a:p>
          <a:p>
            <a:pPr>
              <a:buNone/>
            </a:pP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to learn new vocabulary;</a:t>
            </a:r>
            <a:endParaRPr lang="uk-UA" dirty="0" smtClean="0"/>
          </a:p>
          <a:p>
            <a:pPr>
              <a:buFontTx/>
              <a:buChar char="-"/>
            </a:pPr>
            <a:r>
              <a:rPr lang="en-US" dirty="0" smtClean="0"/>
              <a:t>to practice grammar structures; </a:t>
            </a:r>
            <a:endParaRPr lang="uk-UA" dirty="0" smtClean="0"/>
          </a:p>
          <a:p>
            <a:pPr>
              <a:buFontTx/>
              <a:buChar char="-"/>
            </a:pPr>
            <a:r>
              <a:rPr lang="en-US" dirty="0" smtClean="0"/>
              <a:t>to enable </a:t>
            </a:r>
            <a:r>
              <a:rPr lang="en-US" dirty="0" err="1" smtClean="0"/>
              <a:t>st’s</a:t>
            </a:r>
            <a:r>
              <a:rPr lang="en-US" dirty="0" smtClean="0"/>
              <a:t> to talk and write on the topic; </a:t>
            </a:r>
            <a:endParaRPr lang="uk-UA" dirty="0" smtClean="0"/>
          </a:p>
          <a:p>
            <a:pPr>
              <a:buFontTx/>
              <a:buChar char="-"/>
            </a:pPr>
            <a:r>
              <a:rPr lang="en-US" dirty="0" smtClean="0"/>
              <a:t>to </a:t>
            </a:r>
            <a:r>
              <a:rPr lang="en-US" dirty="0" err="1" smtClean="0"/>
              <a:t>instil</a:t>
            </a:r>
            <a:r>
              <a:rPr lang="en-US" dirty="0" smtClean="0"/>
              <a:t> the idea that learning languages is necessary and essential; </a:t>
            </a:r>
            <a:endParaRPr lang="uk-UA" dirty="0" smtClean="0"/>
          </a:p>
          <a:p>
            <a:pPr>
              <a:buFontTx/>
              <a:buChar char="-"/>
            </a:pPr>
            <a:r>
              <a:rPr lang="en-US" dirty="0" smtClean="0"/>
              <a:t>to encourage </a:t>
            </a:r>
            <a:r>
              <a:rPr lang="en-US" dirty="0" err="1" smtClean="0"/>
              <a:t>st’s</a:t>
            </a:r>
            <a:r>
              <a:rPr lang="en-US" dirty="0" smtClean="0"/>
              <a:t> to go on learning English at the next level; </a:t>
            </a:r>
            <a:endParaRPr lang="uk-UA" dirty="0" smtClean="0"/>
          </a:p>
          <a:p>
            <a:pPr>
              <a:buFontTx/>
              <a:buChar char="-"/>
            </a:pPr>
            <a:r>
              <a:rPr lang="en-US" dirty="0" smtClean="0"/>
              <a:t>to lay the foundations for future study in terms to basic structures, lexis, language functions and basic study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55000" lnSpcReduction="20000"/>
          </a:bodyPr>
          <a:lstStyle/>
          <a:p>
            <a:pPr marL="550926" indent="-514350">
              <a:buAutoNum type="arabicPeriod"/>
            </a:pPr>
            <a:r>
              <a:rPr lang="en-US" sz="3600" dirty="0" smtClean="0"/>
              <a:t>Vocabulary activity. </a:t>
            </a:r>
            <a:endParaRPr lang="uk-UA" sz="3600" dirty="0" smtClean="0"/>
          </a:p>
          <a:p>
            <a:pPr marL="550926" indent="-514350">
              <a:buAutoNum type="arabicPeriod"/>
            </a:pPr>
            <a:r>
              <a:rPr lang="en-US" sz="3300" dirty="0" smtClean="0"/>
              <a:t>Discussing of the topic «Multinational Corporation.» Subjunctive1 (I wish) Grammar revision</a:t>
            </a:r>
            <a:endParaRPr lang="uk-UA" sz="3300" dirty="0" smtClean="0"/>
          </a:p>
          <a:p>
            <a:pPr marL="550926" indent="-514350">
              <a:buAutoNum type="arabicPeriod"/>
            </a:pPr>
            <a:r>
              <a:rPr lang="en-US" sz="3600" dirty="0" smtClean="0"/>
              <a:t>Listening, reading, writing, speaking. </a:t>
            </a:r>
            <a:endParaRPr lang="uk-UA" sz="3600" dirty="0" smtClean="0"/>
          </a:p>
          <a:p>
            <a:pPr marL="550926" indent="-514350">
              <a:buAutoNum type="arabicPeriod"/>
            </a:pPr>
            <a:r>
              <a:rPr lang="en-US" sz="3600" dirty="0" smtClean="0"/>
              <a:t>Grammar activity. </a:t>
            </a:r>
            <a:endParaRPr lang="uk-UA" sz="3600" dirty="0" smtClean="0"/>
          </a:p>
          <a:p>
            <a:pPr marL="550926" indent="-514350">
              <a:buAutoNum type="arabicPeriod"/>
            </a:pPr>
            <a:r>
              <a:rPr lang="en-US" sz="3600" dirty="0" smtClean="0"/>
              <a:t>Communicative activities : </a:t>
            </a:r>
            <a:endParaRPr lang="uk-UA" sz="3600" dirty="0" smtClean="0"/>
          </a:p>
          <a:p>
            <a:pPr marL="550926" indent="-514350">
              <a:buNone/>
            </a:pPr>
            <a:r>
              <a:rPr lang="en-US" sz="2900" dirty="0" smtClean="0"/>
              <a:t>Task 1. Give the English equivalents the following words and word combinations.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Task 2. Answer the questions to the text. 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Task 3. Fill in the blanks with the necessary words from the active vocabulary. 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Task 4. Complete the following sentences. 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Task 5. Put in the right order. The underlined word is the beginning of the sentence. 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Task 6. Translate the following sentences into English. 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Home task: Reading an additional text on the topic</a:t>
            </a:r>
            <a:endParaRPr lang="ru-RU" sz="29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829576" cy="5043510"/>
          </a:xfrm>
        </p:spPr>
        <p:txBody>
          <a:bodyPr>
            <a:normAutofit fontScale="85000" lnSpcReduction="20000"/>
          </a:bodyPr>
          <a:lstStyle/>
          <a:p>
            <a:pPr marL="550926" indent="-514350">
              <a:buAutoNum type="arabicPeriod"/>
            </a:pPr>
            <a:r>
              <a:rPr lang="ru-RU" dirty="0" err="1" smtClean="0"/>
              <a:t>Кравець</a:t>
            </a:r>
            <a:r>
              <a:rPr lang="ru-RU" dirty="0" smtClean="0"/>
              <a:t> Р.А. </a:t>
            </a:r>
            <a:r>
              <a:rPr lang="ru-RU" dirty="0" err="1" smtClean="0"/>
              <a:t>Лінгвокраїнознавчі</a:t>
            </a:r>
            <a:r>
              <a:rPr lang="ru-RU" dirty="0" smtClean="0"/>
              <a:t> </a:t>
            </a:r>
            <a:r>
              <a:rPr lang="ru-RU" dirty="0" err="1" smtClean="0"/>
              <a:t>аспекти</a:t>
            </a:r>
            <a:r>
              <a:rPr lang="ru-RU" dirty="0" smtClean="0"/>
              <a:t> </a:t>
            </a:r>
            <a:r>
              <a:rPr lang="ru-RU" dirty="0" err="1" smtClean="0"/>
              <a:t>викладання</a:t>
            </a:r>
            <a:r>
              <a:rPr lang="ru-RU" dirty="0" smtClean="0"/>
              <a:t> </a:t>
            </a:r>
            <a:r>
              <a:rPr lang="ru-RU" dirty="0" err="1" smtClean="0"/>
              <a:t>граматики</a:t>
            </a:r>
            <a:r>
              <a:rPr lang="ru-RU" dirty="0" smtClean="0"/>
              <a:t> </a:t>
            </a:r>
            <a:r>
              <a:rPr lang="ru-RU" dirty="0" err="1" smtClean="0"/>
              <a:t>англійської</a:t>
            </a:r>
            <a:r>
              <a:rPr lang="ru-RU" dirty="0" smtClean="0"/>
              <a:t> </a:t>
            </a:r>
            <a:r>
              <a:rPr lang="ru-RU" dirty="0" err="1" smtClean="0"/>
              <a:t>мови</a:t>
            </a:r>
            <a:r>
              <a:rPr lang="ru-RU" dirty="0" smtClean="0"/>
              <a:t> в аграрному ВНЗ: </a:t>
            </a:r>
            <a:r>
              <a:rPr lang="ru-RU" dirty="0" err="1" smtClean="0"/>
              <a:t>методичні</a:t>
            </a:r>
            <a:r>
              <a:rPr lang="ru-RU" dirty="0" smtClean="0"/>
              <a:t> </a:t>
            </a:r>
            <a:r>
              <a:rPr lang="ru-RU" dirty="0" err="1" smtClean="0"/>
              <a:t>рекомендації</a:t>
            </a:r>
            <a:r>
              <a:rPr lang="ru-RU" dirty="0" smtClean="0"/>
              <a:t> / Р.А. </a:t>
            </a:r>
            <a:r>
              <a:rPr lang="ru-RU" dirty="0" err="1" smtClean="0"/>
              <a:t>Кравець</a:t>
            </a:r>
            <a:r>
              <a:rPr lang="ru-RU" dirty="0" smtClean="0"/>
              <a:t>. – </a:t>
            </a:r>
            <a:r>
              <a:rPr lang="ru-RU" dirty="0" err="1" smtClean="0"/>
              <a:t>Вінниця</a:t>
            </a:r>
            <a:r>
              <a:rPr lang="ru-RU" dirty="0" smtClean="0"/>
              <a:t> : ВНАУ, 2017. – 62 с. </a:t>
            </a:r>
          </a:p>
          <a:p>
            <a:pPr marL="550926" indent="-514350">
              <a:buAutoNum type="arabicPeriod"/>
            </a:pPr>
            <a:r>
              <a:rPr lang="ru-RU" dirty="0" err="1" smtClean="0"/>
              <a:t>Ковальова</a:t>
            </a:r>
            <a:r>
              <a:rPr lang="ru-RU" dirty="0" smtClean="0"/>
              <a:t> К. В. Волошина О.В </a:t>
            </a:r>
            <a:r>
              <a:rPr lang="ru-RU" dirty="0" err="1" smtClean="0"/>
              <a:t>Англійська</a:t>
            </a:r>
            <a:r>
              <a:rPr lang="ru-RU" dirty="0" smtClean="0"/>
              <a:t> </a:t>
            </a:r>
            <a:r>
              <a:rPr lang="ru-RU" dirty="0" err="1" smtClean="0"/>
              <a:t>мова</a:t>
            </a:r>
            <a:r>
              <a:rPr lang="ru-RU" dirty="0" smtClean="0"/>
              <a:t>: </a:t>
            </a:r>
            <a:r>
              <a:rPr lang="ru-RU" dirty="0" err="1" smtClean="0"/>
              <a:t>Методичні</a:t>
            </a:r>
            <a:r>
              <a:rPr lang="ru-RU" dirty="0" smtClean="0"/>
              <a:t> </a:t>
            </a:r>
            <a:r>
              <a:rPr lang="ru-RU" dirty="0" err="1" smtClean="0"/>
              <a:t>вказівки</a:t>
            </a:r>
            <a:r>
              <a:rPr lang="ru-RU" dirty="0" smtClean="0"/>
              <a:t> для </a:t>
            </a:r>
            <a:r>
              <a:rPr lang="ru-RU" dirty="0" err="1" smtClean="0"/>
              <a:t>практичних</a:t>
            </a:r>
            <a:r>
              <a:rPr lang="ru-RU" dirty="0" smtClean="0"/>
              <a:t> занять та </a:t>
            </a:r>
            <a:r>
              <a:rPr lang="ru-RU" dirty="0" err="1" smtClean="0"/>
              <a:t>самостійної</a:t>
            </a:r>
            <a:r>
              <a:rPr lang="ru-RU" dirty="0" smtClean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 </a:t>
            </a:r>
            <a:r>
              <a:rPr lang="ru-RU" dirty="0" err="1" smtClean="0"/>
              <a:t>студентів</a:t>
            </a:r>
            <a:r>
              <a:rPr lang="ru-RU" dirty="0" smtClean="0"/>
              <a:t> </a:t>
            </a:r>
            <a:r>
              <a:rPr lang="ru-RU" dirty="0" err="1" smtClean="0"/>
              <a:t>денної</a:t>
            </a:r>
            <a:r>
              <a:rPr lang="ru-RU" dirty="0" smtClean="0"/>
              <a:t> </a:t>
            </a:r>
            <a:r>
              <a:rPr lang="ru-RU" dirty="0" err="1" smtClean="0"/>
              <a:t>та</a:t>
            </a:r>
            <a:r>
              <a:rPr lang="ru-RU" dirty="0" smtClean="0"/>
              <a:t> </a:t>
            </a:r>
            <a:r>
              <a:rPr lang="ru-RU" dirty="0" err="1" smtClean="0"/>
              <a:t>заочної</a:t>
            </a:r>
            <a:r>
              <a:rPr lang="ru-RU" dirty="0" smtClean="0"/>
              <a:t> форм </a:t>
            </a:r>
            <a:r>
              <a:rPr lang="ru-RU" dirty="0" err="1" smtClean="0"/>
              <a:t>навчання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іноземної</a:t>
            </a:r>
            <a:r>
              <a:rPr lang="ru-RU" dirty="0" smtClean="0"/>
              <a:t> </a:t>
            </a:r>
            <a:r>
              <a:rPr lang="ru-RU" dirty="0" err="1" smtClean="0"/>
              <a:t>мови</a:t>
            </a:r>
            <a:r>
              <a:rPr lang="ru-RU" dirty="0" smtClean="0"/>
              <a:t> </a:t>
            </a:r>
            <a:r>
              <a:rPr lang="ru-RU" dirty="0" err="1" smtClean="0"/>
              <a:t>спеціальності</a:t>
            </a:r>
            <a:r>
              <a:rPr lang="ru-RU" dirty="0" smtClean="0"/>
              <a:t> 075 «Маркетинг», 073 «Менеджмент», </a:t>
            </a:r>
            <a:r>
              <a:rPr lang="ru-RU" dirty="0" err="1" smtClean="0"/>
              <a:t>галузі</a:t>
            </a:r>
            <a:r>
              <a:rPr lang="ru-RU" dirty="0" smtClean="0"/>
              <a:t> </a:t>
            </a:r>
            <a:r>
              <a:rPr lang="ru-RU" dirty="0" err="1" smtClean="0"/>
              <a:t>знань</a:t>
            </a:r>
            <a:r>
              <a:rPr lang="ru-RU" dirty="0" smtClean="0"/>
              <a:t> 07 «</a:t>
            </a:r>
            <a:r>
              <a:rPr lang="ru-RU" dirty="0" err="1" smtClean="0"/>
              <a:t>Управління</a:t>
            </a:r>
            <a:r>
              <a:rPr lang="ru-RU" dirty="0" smtClean="0"/>
              <a:t> та </a:t>
            </a:r>
            <a:r>
              <a:rPr lang="ru-RU" dirty="0" err="1" smtClean="0"/>
              <a:t>адміністрування</a:t>
            </a:r>
            <a:r>
              <a:rPr lang="ru-RU" dirty="0" smtClean="0"/>
              <a:t>» – </a:t>
            </a:r>
            <a:r>
              <a:rPr lang="ru-RU" dirty="0" err="1" smtClean="0"/>
              <a:t>Вінниця</a:t>
            </a:r>
            <a:r>
              <a:rPr lang="ru-RU" dirty="0" smtClean="0"/>
              <a:t>, 2020. – 100 с.</a:t>
            </a:r>
          </a:p>
          <a:p>
            <a:pPr marL="550926" indent="-514350">
              <a:buAutoNum type="arabicPeriod"/>
            </a:pPr>
            <a:r>
              <a:rPr lang="en-US" dirty="0" smtClean="0"/>
              <a:t>Modern English-Ukrainian Dictionary: Over 160,000 Words and Expressions / </a:t>
            </a:r>
            <a:r>
              <a:rPr lang="en-US" dirty="0" err="1" smtClean="0"/>
              <a:t>Mykola</a:t>
            </a:r>
            <a:r>
              <a:rPr lang="en-US" dirty="0" smtClean="0"/>
              <a:t> </a:t>
            </a:r>
            <a:r>
              <a:rPr lang="en-US" dirty="0" err="1" smtClean="0"/>
              <a:t>Ivanovych</a:t>
            </a:r>
            <a:r>
              <a:rPr lang="en-US" dirty="0" smtClean="0"/>
              <a:t> </a:t>
            </a:r>
            <a:r>
              <a:rPr lang="en-US" dirty="0" err="1" smtClean="0"/>
              <a:t>Balla</a:t>
            </a:r>
            <a:r>
              <a:rPr lang="en-US" dirty="0" smtClean="0"/>
              <a:t>. – Kyiv: </a:t>
            </a:r>
            <a:r>
              <a:rPr lang="en-US" dirty="0" err="1" smtClean="0"/>
              <a:t>Chumatskiy</a:t>
            </a:r>
            <a:r>
              <a:rPr lang="en-US" dirty="0" smtClean="0"/>
              <a:t> </a:t>
            </a:r>
            <a:r>
              <a:rPr lang="en-US" dirty="0" err="1" smtClean="0"/>
              <a:t>Shliakh</a:t>
            </a:r>
            <a:r>
              <a:rPr lang="en-US" dirty="0" smtClean="0"/>
              <a:t> pub., 2007. – 668 p. </a:t>
            </a:r>
            <a:endParaRPr lang="uk-UA" dirty="0" smtClean="0"/>
          </a:p>
          <a:p>
            <a:pPr marL="550926" indent="-514350">
              <a:buAutoNum type="arabicPeriod"/>
            </a:pPr>
            <a:r>
              <a:rPr lang="en-US" dirty="0" smtClean="0"/>
              <a:t>The Oxford Dictionary of Business World. (2020) //</a:t>
            </a:r>
            <a:r>
              <a:rPr lang="en-US" dirty="0" err="1" smtClean="0"/>
              <a:t>Gen.Editors</a:t>
            </a:r>
            <a:r>
              <a:rPr lang="en-US" dirty="0" smtClean="0"/>
              <a:t> Dr Alan Isaacs, Ms Elizabeth Martin. Oxford: Oxford University Press </a:t>
            </a:r>
            <a:endParaRPr lang="uk-UA" dirty="0" smtClean="0"/>
          </a:p>
          <a:p>
            <a:pPr marL="550926" indent="-514350">
              <a:buAutoNum type="arabicPeriod"/>
            </a:pPr>
            <a:r>
              <a:rPr lang="ru-RU" dirty="0" smtClean="0"/>
              <a:t>Верба Л.Г., Верба Г.В. </a:t>
            </a:r>
            <a:r>
              <a:rPr lang="ru-RU" dirty="0" err="1" smtClean="0"/>
              <a:t>Граматика</a:t>
            </a:r>
            <a:r>
              <a:rPr lang="ru-RU" dirty="0" smtClean="0"/>
              <a:t> </a:t>
            </a:r>
            <a:r>
              <a:rPr lang="ru-RU" dirty="0" err="1" smtClean="0"/>
              <a:t>сучасної</a:t>
            </a:r>
            <a:r>
              <a:rPr lang="ru-RU" dirty="0" smtClean="0"/>
              <a:t> </a:t>
            </a:r>
            <a:r>
              <a:rPr lang="ru-RU" dirty="0" err="1" smtClean="0"/>
              <a:t>англійської</a:t>
            </a:r>
            <a:r>
              <a:rPr lang="ru-RU" dirty="0" smtClean="0"/>
              <a:t> </a:t>
            </a:r>
            <a:r>
              <a:rPr lang="ru-RU" dirty="0" err="1" smtClean="0"/>
              <a:t>мови</a:t>
            </a:r>
            <a:r>
              <a:rPr lang="ru-RU" dirty="0" smtClean="0"/>
              <a:t>. </a:t>
            </a:r>
            <a:r>
              <a:rPr lang="ru-RU" dirty="0" err="1" smtClean="0"/>
              <a:t>Довідник</a:t>
            </a:r>
            <a:r>
              <a:rPr lang="ru-RU" dirty="0" smtClean="0"/>
              <a:t>: </a:t>
            </a:r>
            <a:r>
              <a:rPr lang="ru-RU" dirty="0" err="1" smtClean="0"/>
              <a:t>Мова</a:t>
            </a:r>
            <a:r>
              <a:rPr lang="ru-RU" dirty="0" smtClean="0"/>
              <a:t> англ., </a:t>
            </a:r>
            <a:r>
              <a:rPr lang="ru-RU" dirty="0" err="1" smtClean="0"/>
              <a:t>укр</a:t>
            </a:r>
            <a:r>
              <a:rPr lang="ru-RU" dirty="0" smtClean="0"/>
              <a:t>. </a:t>
            </a:r>
            <a:r>
              <a:rPr lang="ru-RU" dirty="0" err="1" smtClean="0"/>
              <a:t>Київ</a:t>
            </a:r>
            <a:r>
              <a:rPr lang="ru-RU" dirty="0" smtClean="0"/>
              <a:t>: ТОВ «ВП Логос-М», 2020. </a:t>
            </a:r>
          </a:p>
          <a:p>
            <a:pPr marL="550926" indent="-514350">
              <a:buAutoNum type="arabicPeriod"/>
            </a:pPr>
            <a:r>
              <a:rPr lang="ru-RU" dirty="0" err="1" smtClean="0"/>
              <a:t>Голіцинський</a:t>
            </a:r>
            <a:r>
              <a:rPr lang="ru-RU" dirty="0" smtClean="0"/>
              <a:t> Ю. </a:t>
            </a:r>
            <a:r>
              <a:rPr lang="ru-RU" dirty="0" err="1" smtClean="0"/>
              <a:t>Граматика</a:t>
            </a:r>
            <a:r>
              <a:rPr lang="ru-RU" dirty="0" smtClean="0"/>
              <a:t>. </a:t>
            </a:r>
            <a:r>
              <a:rPr lang="ru-RU" dirty="0" err="1" smtClean="0"/>
              <a:t>Збірник</a:t>
            </a:r>
            <a:r>
              <a:rPr lang="ru-RU" dirty="0" smtClean="0"/>
              <a:t> </a:t>
            </a:r>
            <a:r>
              <a:rPr lang="ru-RU" dirty="0" err="1" smtClean="0"/>
              <a:t>вправ</a:t>
            </a:r>
            <a:r>
              <a:rPr lang="ru-RU" dirty="0" smtClean="0"/>
              <a:t>. </a:t>
            </a:r>
            <a:r>
              <a:rPr lang="ru-RU" dirty="0" err="1" smtClean="0"/>
              <a:t>Київ</a:t>
            </a:r>
            <a:r>
              <a:rPr lang="ru-RU" dirty="0" smtClean="0"/>
              <a:t>: </a:t>
            </a:r>
            <a:r>
              <a:rPr lang="ru-RU" dirty="0" err="1" smtClean="0"/>
              <a:t>Інкос</a:t>
            </a:r>
            <a:r>
              <a:rPr lang="ru-RU" dirty="0" smtClean="0"/>
              <a:t>, 2020.</a:t>
            </a:r>
          </a:p>
          <a:p>
            <a:pPr marL="550926" indent="-514350">
              <a:buAutoNum type="arabicPeriod"/>
            </a:pPr>
            <a:r>
              <a:rPr lang="en-US" dirty="0" smtClean="0"/>
              <a:t>Murphy R. English Grammar in Use /Murphy R. – Cambridge University Press, 2021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Хід</a:t>
            </a:r>
            <a:r>
              <a:rPr lang="ru-RU" dirty="0" smtClean="0"/>
              <a:t> </a:t>
            </a:r>
            <a:r>
              <a:rPr lang="ru-RU" dirty="0" err="1" smtClean="0"/>
              <a:t>заняття</a:t>
            </a:r>
            <a:r>
              <a:rPr lang="ru-RU" dirty="0" smtClean="0"/>
              <a:t> (</a:t>
            </a:r>
            <a:r>
              <a:rPr lang="en-US" dirty="0" smtClean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7467600" cy="4525963"/>
          </a:xfrm>
        </p:spPr>
        <p:txBody>
          <a:bodyPr/>
          <a:lstStyle/>
          <a:p>
            <a:pPr marL="550926" indent="-514350">
              <a:buAutoNum type="arabicParenR"/>
            </a:pPr>
            <a:r>
              <a:rPr lang="en-US" dirty="0" smtClean="0"/>
              <a:t>Read the text and translate into Ukrainian in the written form. </a:t>
            </a:r>
            <a:endParaRPr lang="uk-UA" dirty="0" smtClean="0"/>
          </a:p>
          <a:p>
            <a:pPr marL="550926" indent="-514350">
              <a:buAutoNum type="arabicParenR"/>
            </a:pPr>
            <a:r>
              <a:rPr lang="en-US" dirty="0" smtClean="0"/>
              <a:t>Learn the new words and word combinations.</a:t>
            </a:r>
            <a:endParaRPr lang="uk-UA" dirty="0" smtClean="0"/>
          </a:p>
          <a:p>
            <a:pPr marL="550926" indent="-514350">
              <a:buAutoNum type="arabicParenR"/>
            </a:pPr>
            <a:r>
              <a:rPr lang="en-US" dirty="0" smtClean="0"/>
              <a:t>Make summery of the text in English. </a:t>
            </a:r>
            <a:endParaRPr lang="uk-UA" dirty="0" smtClean="0"/>
          </a:p>
          <a:p>
            <a:pPr marL="550926" indent="-514350">
              <a:buAutoNum type="arabicParenR"/>
            </a:pPr>
            <a:r>
              <a:rPr lang="en-US" dirty="0" smtClean="0"/>
              <a:t>Make some questions on the text.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472518" cy="6143668"/>
          </a:xfrm>
        </p:spPr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en-US" b="1"/>
              <a:t> </a:t>
            </a:r>
            <a:endParaRPr lang="ru-RU"/>
          </a:p>
          <a:p>
            <a:pPr marL="36576" indent="0" algn="ctr">
              <a:buNone/>
            </a:pPr>
            <a:r>
              <a:rPr lang="uk-UA">
                <a:solidFill>
                  <a:srgbClr val="FFFF00"/>
                </a:solidFill>
              </a:rPr>
              <a:t>THE SMITHS ' WEEK – END</a:t>
            </a:r>
            <a:endParaRPr lang="ru-RU">
              <a:solidFill>
                <a:srgbClr val="FFFF00"/>
              </a:solidFill>
            </a:endParaRPr>
          </a:p>
          <a:p>
            <a:pPr marL="36576" indent="0">
              <a:buNone/>
            </a:pPr>
            <a:r>
              <a:rPr lang="uk-UA"/>
              <a:t> On Friday night , after a long week at school , John Smith is very tired . But his work is not over . He must mark his pupils ' homework and prepare new tasks for the following week . First however , he goes with his wife , Helen , to a sports club . There they play a game of badminton and have a swim . Helen and John are members of this club and can go there whenever they like Sometimes they will take a friend as a guest . After their exercise they feel tired but refreshed . They are also hungry . They usually stop off at a Chinese takeaway on their way home . Then they will put their feet up with their meal in front of the late night film . Helen likes detective films and thrillers , but John prefers comedies and romances . If nothing good is on they hire a video . In this case , John will cycle to the video shop the next day to return the film . Saturdays mean a lie - in , Helen will often have work to do , however . Being a freelance translator means that either she is inundated with work or she has nothing to do . If the former is the case , there is no such thing as a day of rest for her . She reads the newspaper and then gets down to work . After a late morning jog . John joins her with his work for school . If they get bored with their own tasks , they swap to help each other out . After a light lunch they take a break from work by doing something in the house or garden . John may watch a football match on television if a good match is on . Then they continue their work until it is finished . They cook dinner , or even go to friends for a meal . Sometimes , when Helen has little work , they have guests to supper on Saturday evening . On Sunday they do not get up early . After their Sunday lunch they go for a walk . As on Saturday nights , they will sometimes spend this time with friends . Sunday afternoons are spent relaxing with the papers , a good film or a good book .</a:t>
            </a:r>
            <a:endParaRPr lang="ru-RU"/>
          </a:p>
          <a:p>
            <a:pPr marL="36576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7470648" cy="1143000"/>
          </a:xfrm>
        </p:spPr>
        <p:txBody>
          <a:bodyPr>
            <a:noAutofit/>
          </a:bodyPr>
          <a:lstStyle/>
          <a:p>
            <a:r>
              <a:rPr lang="uk-UA" sz="1600">
                <a:solidFill>
                  <a:srgbClr val="FFFF00"/>
                </a:solidFill>
              </a:rPr>
              <a:t>MAKING A DATE</a:t>
            </a:r>
            <a:r>
              <a:rPr lang="ru-RU" sz="1600">
                <a:solidFill>
                  <a:srgbClr val="FFFF00"/>
                </a:solidFill>
              </a:rPr>
              <a:t/>
            </a:r>
            <a:br>
              <a:rPr lang="ru-RU" sz="1600">
                <a:solidFill>
                  <a:srgbClr val="FFFF00"/>
                </a:solidFill>
              </a:rPr>
            </a:br>
            <a:r>
              <a:rPr lang="uk-UA" sz="1600"/>
              <a:t>Charles:	Look , Jenny , what are you doing this evening ? Let's have dinner together .</a:t>
            </a:r>
            <a:r>
              <a:rPr lang="ru-RU" sz="1600"/>
              <a:t/>
            </a:r>
            <a:br>
              <a:rPr lang="ru-RU" sz="1600"/>
            </a:br>
            <a:r>
              <a:rPr lang="uk-UA" sz="1600"/>
              <a:t>Jenny:	I'd love to , Charles , but I've promised to go and see my relatives .</a:t>
            </a:r>
            <a:r>
              <a:rPr lang="ru-RU" sz="1600"/>
              <a:t/>
            </a:r>
            <a:br>
              <a:rPr lang="ru-RU" sz="1600"/>
            </a:br>
            <a:r>
              <a:rPr lang="uk-UA" sz="1600"/>
              <a:t>Charles:	Oh , you are always being asked out . Couldn't you visit your relatives another day ?</a:t>
            </a:r>
            <a:r>
              <a:rPr lang="ru-RU" sz="1600"/>
              <a:t/>
            </a:r>
            <a:br>
              <a:rPr lang="ru-RU" sz="1600"/>
            </a:br>
            <a:r>
              <a:rPr lang="uk-UA" sz="1600"/>
              <a:t>Jenny:	I could , but they'd be very disappointed.</a:t>
            </a:r>
            <a:r>
              <a:rPr lang="ru-RU" sz="1600"/>
              <a:t/>
            </a:r>
            <a:br>
              <a:rPr lang="ru-RU" sz="1600"/>
            </a:br>
            <a:r>
              <a:rPr lang="uk-UA" sz="1600"/>
              <a:t>Charles:	What a pity ! I was thinking we could go to a little French restaurant I know .</a:t>
            </a:r>
            <a:r>
              <a:rPr lang="ru-RU" sz="1600"/>
              <a:t/>
            </a:r>
            <a:br>
              <a:rPr lang="ru-RU" sz="1600"/>
            </a:br>
            <a:r>
              <a:rPr lang="uk-UA" sz="1600"/>
              <a:t>Jenny:	It is a pity , isn't ? But we could go there some other time , couldn't we ?</a:t>
            </a:r>
            <a:r>
              <a:rPr lang="ru-RU" sz="1600"/>
              <a:t/>
            </a:r>
            <a:br>
              <a:rPr lang="ru-RU" sz="1600"/>
            </a:br>
            <a:r>
              <a:rPr lang="uk-UA" sz="1600"/>
              <a:t>Charles:	Of course we could We could make a date for Saturday evening Would that suit your?</a:t>
            </a:r>
            <a:r>
              <a:rPr lang="ru-RU" sz="1600"/>
              <a:t/>
            </a:r>
            <a:br>
              <a:rPr lang="ru-RU" sz="1600"/>
            </a:br>
            <a:r>
              <a:rPr lang="uk-UA" sz="1600"/>
              <a:t>Jenny:	Yes , that would be fine . We could go to the theatre too .</a:t>
            </a:r>
            <a:r>
              <a:rPr lang="ru-RU" sz="1600"/>
              <a:t/>
            </a:r>
            <a:br>
              <a:rPr lang="ru-RU" sz="1600"/>
            </a:br>
            <a:r>
              <a:rPr lang="uk-UA" sz="1600"/>
              <a:t>Charles:	Which would you prefer musical or a play ?</a:t>
            </a:r>
            <a:r>
              <a:rPr lang="ru-RU" sz="1600"/>
              <a:t/>
            </a:r>
            <a:br>
              <a:rPr lang="ru-RU" sz="1600"/>
            </a:br>
            <a:r>
              <a:rPr lang="uk-UA" sz="1600"/>
              <a:t>Jenny:	I'd like to see some good play . They say some famous actors are now appearing at Grand Theatre .</a:t>
            </a:r>
            <a:r>
              <a:rPr lang="ru-RU" sz="1600"/>
              <a:t/>
            </a:r>
            <a:br>
              <a:rPr lang="ru-RU" sz="1600"/>
            </a:br>
            <a:r>
              <a:rPr lang="uk-UA" sz="1600"/>
              <a:t>Charles:	Would you like to sit in the stalls or in the circle ?</a:t>
            </a:r>
            <a:r>
              <a:rPr lang="ru-RU" sz="1600"/>
              <a:t/>
            </a:r>
            <a:br>
              <a:rPr lang="ru-RU" sz="1600"/>
            </a:br>
            <a:r>
              <a:rPr lang="uk-UA" sz="1600"/>
              <a:t>Jenny:	Oh , I don't know ... Where would you like to sit ?</a:t>
            </a:r>
            <a:r>
              <a:rPr lang="ru-RU" sz="1600"/>
              <a:t/>
            </a:r>
            <a:br>
              <a:rPr lang="ru-RU" sz="1600"/>
            </a:br>
            <a:r>
              <a:rPr lang="uk-UA" sz="1600"/>
              <a:t>Charles:	I think , I'd rather have the stalls . What time shall I call for you?</a:t>
            </a:r>
            <a:r>
              <a:rPr lang="ru-RU" sz="1600"/>
              <a:t/>
            </a:r>
            <a:br>
              <a:rPr lang="ru-RU" sz="1600"/>
            </a:br>
            <a:r>
              <a:rPr lang="uk-UA" sz="1600"/>
              <a:t>Jenny:	At six.</a:t>
            </a:r>
            <a:r>
              <a:rPr lang="ru-RU" sz="1600"/>
              <a:t/>
            </a:r>
            <a:br>
              <a:rPr lang="ru-RU" sz="1600"/>
            </a:br>
            <a:r>
              <a:rPr lang="uk-UA" sz="1600"/>
              <a:t>Charles:	All right , that's settled .</a:t>
            </a:r>
            <a:endParaRPr lang="ru-RU" sz="1600"/>
          </a:p>
        </p:txBody>
      </p:sp>
    </p:spTree>
    <p:extLst>
      <p:ext uri="{BB962C8B-B14F-4D97-AF65-F5344CB8AC3E}">
        <p14:creationId xmlns:p14="http://schemas.microsoft.com/office/powerpoint/2010/main" val="2665481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7470648" cy="1143000"/>
          </a:xfrm>
        </p:spPr>
        <p:txBody>
          <a:bodyPr>
            <a:normAutofit fontScale="90000"/>
          </a:bodyPr>
          <a:lstStyle/>
          <a:p>
            <a:r>
              <a:rPr lang="uk-UA" sz="1800">
                <a:solidFill>
                  <a:srgbClr val="FFFF00"/>
                </a:solidFill>
              </a:rPr>
              <a:t>PICNIC</a:t>
            </a:r>
            <a:r>
              <a:rPr lang="ru-RU" sz="1800"/>
              <a:t/>
            </a:r>
            <a:br>
              <a:rPr lang="ru-RU" sz="1800"/>
            </a:br>
            <a:r>
              <a:rPr lang="uk-UA" sz="1800"/>
              <a:t>Mary:	Tim ? This is Mary . I hope I haven't woken you up .</a:t>
            </a:r>
            <a:r>
              <a:rPr lang="ru-RU" sz="1800"/>
              <a:t/>
            </a:r>
            <a:br>
              <a:rPr lang="ru-RU" sz="1800"/>
            </a:br>
            <a:r>
              <a:rPr lang="uk-UA" sz="1800"/>
              <a:t>Tim:	Actually I got up ten minutes ago , but it's only a quarter to nine . Why are you calling the so early on a Sunday morning ?</a:t>
            </a:r>
            <a:r>
              <a:rPr lang="ru-RU" sz="1800"/>
              <a:t/>
            </a:r>
            <a:br>
              <a:rPr lang="ru-RU" sz="1800"/>
            </a:br>
            <a:r>
              <a:rPr lang="uk-UA" sz="1800"/>
              <a:t>Mary:	Because the sun's shining and there isn't a cloud in the sky , and Alan and I are going for a picnic . Do you want to come ?</a:t>
            </a:r>
            <a:r>
              <a:rPr lang="ru-RU" sz="1800"/>
              <a:t/>
            </a:r>
            <a:br>
              <a:rPr lang="ru-RU" sz="1800"/>
            </a:br>
            <a:r>
              <a:rPr lang="uk-UA" sz="1800"/>
              <a:t>Tim:	It's true we haven't seen the sun lately , but I expect it'll rain again soon .</a:t>
            </a:r>
            <a:r>
              <a:rPr lang="ru-RU" sz="1800"/>
              <a:t/>
            </a:r>
            <a:br>
              <a:rPr lang="ru-RU" sz="1800"/>
            </a:br>
            <a:r>
              <a:rPr lang="uk-UA" sz="1800"/>
              <a:t>Mary:	No , it won't .</a:t>
            </a:r>
            <a:r>
              <a:rPr lang="ru-RU" sz="1800"/>
              <a:t/>
            </a:r>
            <a:br>
              <a:rPr lang="ru-RU" sz="1800"/>
            </a:br>
            <a:r>
              <a:rPr lang="uk-UA" sz="1800"/>
              <a:t>Tim:	Well , I'm buried under a mountain of work .</a:t>
            </a:r>
            <a:r>
              <a:rPr lang="ru-RU" sz="1800"/>
              <a:t/>
            </a:r>
            <a:br>
              <a:rPr lang="ru-RU" sz="1800"/>
            </a:br>
            <a:r>
              <a:rPr lang="uk-UA" sz="1800"/>
              <a:t>Mary:	But I suppose you could put it off till tomorrow .</a:t>
            </a:r>
            <a:r>
              <a:rPr lang="ru-RU" sz="1800"/>
              <a:t/>
            </a:r>
            <a:br>
              <a:rPr lang="ru-RU" sz="1800"/>
            </a:br>
            <a:r>
              <a:rPr lang="uk-UA" sz="1800"/>
              <a:t>Tim:	And where are you thinking of going ?</a:t>
            </a:r>
            <a:r>
              <a:rPr lang="ru-RU" sz="1800"/>
              <a:t/>
            </a:r>
            <a:br>
              <a:rPr lang="ru-RU" sz="1800"/>
            </a:br>
            <a:r>
              <a:rPr lang="uk-UA" sz="1800"/>
              <a:t>Mary:	Well , there's a lovely spot by the river on the road to Tiverton . There's a big bend in the road just before you get to Stoke . You leave your car and walk across a field to the left There are some tall trees by the river and that's where we'll be . It's very easy to find the place .</a:t>
            </a:r>
            <a:r>
              <a:rPr lang="ru-RU" sz="1800"/>
              <a:t/>
            </a:r>
            <a:br>
              <a:rPr lang="ru-RU" sz="1800"/>
            </a:br>
            <a:r>
              <a:rPr lang="uk-UA" sz="1800"/>
              <a:t>Tim:	Yes , I think I know where you mean . I'll come and I might even go for a swim .</a:t>
            </a:r>
            <a:r>
              <a:rPr lang="ru-RU" sz="1800"/>
              <a:t/>
            </a:r>
            <a:br>
              <a:rPr lang="ru-RU" sz="1800"/>
            </a:br>
            <a:r>
              <a:rPr lang="uk-UA" sz="1800"/>
              <a:t>Mary	By the way , the river abounds in good fish . So you may take fishing tackle with you.</a:t>
            </a:r>
            <a:r>
              <a:rPr lang="ru-RU" sz="1800"/>
              <a:t/>
            </a:r>
            <a:br>
              <a:rPr lang="ru-RU" sz="1800"/>
            </a:br>
            <a:r>
              <a:rPr lang="uk-UA" sz="1800"/>
              <a:t>Tim:	Are you taking any food or drink ? It's a pity you didn't mention it yesterday ! I don't think there's any beer in the house .</a:t>
            </a:r>
            <a:r>
              <a:rPr lang="ru-RU" sz="1800"/>
              <a:t/>
            </a:r>
            <a:br>
              <a:rPr lang="ru-RU" sz="1800"/>
            </a:br>
            <a:r>
              <a:rPr lang="uk-UA" sz="1800"/>
              <a:t>Mary:	Don't worry ! We've got some bottles of beer and lemonade and there's half a chicken in the fridge .</a:t>
            </a:r>
            <a:r>
              <a:rPr lang="ru-RU" sz="1800"/>
              <a:t/>
            </a:r>
            <a:br>
              <a:rPr lang="ru-RU" sz="1800"/>
            </a:br>
            <a:r>
              <a:rPr lang="uk-UA" sz="1800"/>
              <a:t>Tim:	Right then . See you there in about an hour .</a:t>
            </a:r>
            <a:r>
              <a:rPr lang="ru-RU" sz="1800"/>
              <a:t/>
            </a:r>
            <a:br>
              <a:rPr lang="ru-RU" sz="1800"/>
            </a:br>
            <a:r>
              <a:rPr lang="uk-UA" sz="1800"/>
              <a:t> </a:t>
            </a:r>
            <a:r>
              <a:rPr lang="ru-RU" sz="1800"/>
              <a:t/>
            </a:r>
            <a:br>
              <a:rPr lang="ru-RU" sz="1800"/>
            </a:br>
            <a:r>
              <a:rPr lang="uk-UA" sz="1800"/>
              <a:t> </a:t>
            </a:r>
            <a:endParaRPr lang="ru-RU" sz="1800"/>
          </a:p>
        </p:txBody>
      </p:sp>
    </p:spTree>
    <p:extLst>
      <p:ext uri="{BB962C8B-B14F-4D97-AF65-F5344CB8AC3E}">
        <p14:creationId xmlns:p14="http://schemas.microsoft.com/office/powerpoint/2010/main" val="22023944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1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30</TotalTime>
  <Words>511</Words>
  <Application>Microsoft Office PowerPoint</Application>
  <PresentationFormat>Экран (4:3)</PresentationFormat>
  <Paragraphs>52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Century Gothic</vt:lpstr>
      <vt:lpstr>Wingdings 3</vt:lpstr>
      <vt:lpstr>Ион</vt:lpstr>
      <vt:lpstr>1_Ион</vt:lpstr>
      <vt:lpstr>Презентація практичних занять з дисципліни «Іноземна мова» з галузі знань 20 «Аграрні науки та продовольство» спеціальності : 208 Агроінженерія. </vt:lpstr>
      <vt:lpstr>Практичне заняття 19(2 год.)</vt:lpstr>
      <vt:lpstr>Objectives:</vt:lpstr>
      <vt:lpstr>Plan:</vt:lpstr>
      <vt:lpstr>References:</vt:lpstr>
      <vt:lpstr>Хід заняття (Procedure)</vt:lpstr>
      <vt:lpstr>Презентация PowerPoint</vt:lpstr>
      <vt:lpstr>MAKING A DATE Charles: Look , Jenny , what are you doing this evening ? Let's have dinner together . Jenny: I'd love to , Charles , but I've promised to go and see my relatives . Charles: Oh , you are always being asked out . Couldn't you visit your relatives another day ? Jenny: I could , but they'd be very disappointed. Charles: What a pity ! I was thinking we could go to a little French restaurant I know . Jenny: It is a pity , isn't ? But we could go there some other time , couldn't we ? Charles: Of course we could We could make a date for Saturday evening Would that suit your? Jenny: Yes , that would be fine . We could go to the theatre too . Charles: Which would you prefer musical or a play ? Jenny: I'd like to see some good play . They say some famous actors are now appearing at Grand Theatre . Charles: Would you like to sit in the stalls or in the circle ? Jenny: Oh , I don't know ... Where would you like to sit ? Charles: I think , I'd rather have the stalls . What time shall I call for you? Jenny: At six. Charles: All right , that's settled .</vt:lpstr>
      <vt:lpstr>PICNIC Mary: Tim ? This is Mary . I hope I haven't woken you up . Tim: Actually I got up ten minutes ago , but it's only a quarter to nine . Why are you calling the so early on a Sunday morning ? Mary: Because the sun's shining and there isn't a cloud in the sky , and Alan and I are going for a picnic . Do you want to come ? Tim: It's true we haven't seen the sun lately , but I expect it'll rain again soon . Mary: No , it won't . Tim: Well , I'm buried under a mountain of work . Mary: But I suppose you could put it off till tomorrow . Tim: And where are you thinking of going ? Mary: Well , there's a lovely spot by the river on the road to Tiverton . There's a big bend in the road just before you get to Stoke . You leave your car and walk across a field to the left There are some tall trees by the river and that's where we'll be . It's very easy to find the place . Tim: Yes , I think I know where you mean . I'll come and I might even go for a swim . Mary By the way , the river abounds in good fish . So you may take fishing tackle with you. Tim: Are you taking any food or drink ? It's a pity you didn't mention it yesterday ! I don't think there's any beer in the house . Mary: Don't worry ! We've got some bottles of beer and lemonade and there's half a chicken in the fridge . Tim: Right then . See you there in about an hour .    </vt:lpstr>
      <vt:lpstr>LEISURE HOURS Teacher: What d'you do in your leisure hours ? Charles: Haven't got any . Teacher: Haven't any what ? Charles: Leisure hours Teacher: Oh , come , we all have some time off . Don't you go in for any hobbies , like stamp collecting or things like that There must be something you like doing when you've got time off . Charles: Not particularly . I used to collect coins when I was at school . Teacher: There , you see . I knew you had a hobby . Most people have . Charles: Oh no , but I've given mine up . My studies take up most of my time . Teacher: No spare time at all ? Charles: Oh , yes , the odd hour here and there . Teacher: Well , what d'you do then ? Charles: I read a book or watch television . My favourite are outdoor activities like teni wind - surfing , water - skiing . I'm not an idoor type , you know . But sport is not my hobby . It's my profession .  </vt:lpstr>
      <vt:lpstr>5) Put in wish(ed) or hope(d).</vt:lpstr>
      <vt:lpstr>6) Complete the sentences.</vt:lpstr>
      <vt:lpstr>7) What do you say in these situations? Write sentences with I wish … would … .</vt:lpstr>
      <vt:lpstr>8) Put the verb into the correct form.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admin</cp:lastModifiedBy>
  <cp:revision>7</cp:revision>
  <dcterms:created xsi:type="dcterms:W3CDTF">2023-02-25T18:05:02Z</dcterms:created>
  <dcterms:modified xsi:type="dcterms:W3CDTF">2023-08-10T18:22:50Z</dcterms:modified>
</cp:coreProperties>
</file>