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79" r:id="rId3"/>
    <p:sldId id="257" r:id="rId4"/>
    <p:sldId id="258" r:id="rId5"/>
    <p:sldId id="259" r:id="rId6"/>
    <p:sldId id="260" r:id="rId7"/>
    <p:sldId id="261" r:id="rId8"/>
    <p:sldId id="262" r:id="rId9"/>
    <p:sldId id="263" r:id="rId10"/>
    <p:sldId id="264" r:id="rId11"/>
    <p:sldId id="270" r:id="rId12"/>
    <p:sldId id="271" r:id="rId13"/>
    <p:sldId id="272" r:id="rId14"/>
    <p:sldId id="273" r:id="rId15"/>
    <p:sldId id="274" r:id="rId16"/>
    <p:sldId id="275" r:id="rId17"/>
    <p:sldId id="276" r:id="rId18"/>
    <p:sldId id="277" r:id="rId19"/>
    <p:sldId id="278" r:id="rId20"/>
    <p:sldId id="265" r:id="rId21"/>
    <p:sldId id="266" r:id="rId22"/>
    <p:sldId id="267" r:id="rId23"/>
    <p:sldId id="268" r:id="rId24"/>
    <p:sldId id="26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5928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343153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16542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573621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836235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4287720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6762923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43289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912095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779988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93559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86964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264706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174634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863116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772652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359263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71014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2760586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709700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526469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3395928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668253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839602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6293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053358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87166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53835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44273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71600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24511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303643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67324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47476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7000">
              <a:srgbClr val="7030A0"/>
            </a:gs>
            <a:gs pos="78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1699687705"/>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7000">
              <a:srgbClr val="7030A0"/>
            </a:gs>
            <a:gs pos="78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49644862"/>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smtClean="0"/>
              <a:t>2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3345340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528" y="188640"/>
            <a:ext cx="1778179" cy="458074"/>
          </a:xfrm>
          <a:prstGeom prst="rect">
            <a:avLst/>
          </a:prstGeom>
        </p:spPr>
        <p:txBody>
          <a:bodyPr wrap="none">
            <a:spAutoFit/>
          </a:bodyPr>
          <a:lstStyle/>
          <a:p>
            <a:pPr marL="73660" marR="74930" indent="450850" algn="just">
              <a:lnSpc>
                <a:spcPct val="150000"/>
              </a:lnSpc>
              <a:spcBef>
                <a:spcPts val="15"/>
              </a:spcBef>
              <a:spcAft>
                <a:spcPts val="0"/>
              </a:spcAft>
            </a:pPr>
            <a:r>
              <a:rPr lang="uk-UA">
                <a:solidFill>
                  <a:srgbClr val="FFFF00"/>
                </a:solidFill>
                <a:latin typeface="Times New Roman" panose="02020603050405020304" pitchFamily="18" charset="0"/>
                <a:ea typeface="Times New Roman" panose="02020603050405020304" pitchFamily="18" charset="0"/>
              </a:rPr>
              <a:t>Word List:</a:t>
            </a:r>
            <a:endParaRPr lang="ru-RU" sz="2000">
              <a:solidFill>
                <a:srgbClr val="FFFF00"/>
              </a:solidFill>
              <a:effectLst/>
              <a:latin typeface="Times New Roman" panose="02020603050405020304" pitchFamily="18" charset="0"/>
              <a:ea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980728"/>
            <a:ext cx="4176464" cy="4711942"/>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980728"/>
            <a:ext cx="3744416" cy="4711942"/>
          </a:xfrm>
          <a:prstGeom prst="rect">
            <a:avLst/>
          </a:prstGeom>
        </p:spPr>
      </p:pic>
    </p:spTree>
    <p:extLst>
      <p:ext uri="{BB962C8B-B14F-4D97-AF65-F5344CB8AC3E}">
        <p14:creationId xmlns:p14="http://schemas.microsoft.com/office/powerpoint/2010/main" val="2775524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980728"/>
            <a:ext cx="3528392" cy="4692891"/>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980727"/>
            <a:ext cx="4019982" cy="4692891"/>
          </a:xfrm>
          <a:prstGeom prst="rect">
            <a:avLst/>
          </a:prstGeom>
        </p:spPr>
      </p:pic>
    </p:spTree>
    <p:extLst>
      <p:ext uri="{BB962C8B-B14F-4D97-AF65-F5344CB8AC3E}">
        <p14:creationId xmlns:p14="http://schemas.microsoft.com/office/powerpoint/2010/main" val="2818835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949627"/>
            <a:ext cx="2368672" cy="4959605"/>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949626"/>
            <a:ext cx="6093933" cy="4959605"/>
          </a:xfrm>
          <a:prstGeom prst="rect">
            <a:avLst/>
          </a:prstGeom>
        </p:spPr>
      </p:pic>
    </p:spTree>
    <p:extLst>
      <p:ext uri="{BB962C8B-B14F-4D97-AF65-F5344CB8AC3E}">
        <p14:creationId xmlns:p14="http://schemas.microsoft.com/office/powerpoint/2010/main" val="644072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3" y="1187334"/>
            <a:ext cx="7776864" cy="5049977"/>
          </a:xfrm>
          <a:prstGeom prst="rect">
            <a:avLst/>
          </a:prstGeom>
        </p:spPr>
      </p:pic>
    </p:spTree>
    <p:extLst>
      <p:ext uri="{BB962C8B-B14F-4D97-AF65-F5344CB8AC3E}">
        <p14:creationId xmlns:p14="http://schemas.microsoft.com/office/powerpoint/2010/main" val="2136146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332656"/>
            <a:ext cx="6788376" cy="5976664"/>
          </a:xfrm>
          <a:prstGeom prst="rect">
            <a:avLst/>
          </a:prstGeom>
        </p:spPr>
      </p:pic>
    </p:spTree>
    <p:extLst>
      <p:ext uri="{BB962C8B-B14F-4D97-AF65-F5344CB8AC3E}">
        <p14:creationId xmlns:p14="http://schemas.microsoft.com/office/powerpoint/2010/main" val="303569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76672"/>
            <a:ext cx="7560840" cy="5904655"/>
          </a:xfrm>
          <a:prstGeom prst="rect">
            <a:avLst/>
          </a:prstGeom>
        </p:spPr>
      </p:pic>
    </p:spTree>
    <p:extLst>
      <p:ext uri="{BB962C8B-B14F-4D97-AF65-F5344CB8AC3E}">
        <p14:creationId xmlns:p14="http://schemas.microsoft.com/office/powerpoint/2010/main" val="35137877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692696"/>
            <a:ext cx="8064896" cy="5472608"/>
          </a:xfrm>
          <a:prstGeom prst="rect">
            <a:avLst/>
          </a:prstGeom>
        </p:spPr>
      </p:pic>
    </p:spTree>
    <p:extLst>
      <p:ext uri="{BB962C8B-B14F-4D97-AF65-F5344CB8AC3E}">
        <p14:creationId xmlns:p14="http://schemas.microsoft.com/office/powerpoint/2010/main" val="2606485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88640"/>
            <a:ext cx="8424935" cy="6480719"/>
          </a:xfrm>
          <a:prstGeom prst="rect">
            <a:avLst/>
          </a:prstGeom>
        </p:spPr>
      </p:pic>
    </p:spTree>
    <p:extLst>
      <p:ext uri="{BB962C8B-B14F-4D97-AF65-F5344CB8AC3E}">
        <p14:creationId xmlns:p14="http://schemas.microsoft.com/office/powerpoint/2010/main" val="948402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836712"/>
            <a:ext cx="8568952" cy="5040560"/>
          </a:xfrm>
          <a:prstGeom prst="rect">
            <a:avLst/>
          </a:prstGeom>
        </p:spPr>
      </p:pic>
    </p:spTree>
    <p:extLst>
      <p:ext uri="{BB962C8B-B14F-4D97-AF65-F5344CB8AC3E}">
        <p14:creationId xmlns:p14="http://schemas.microsoft.com/office/powerpoint/2010/main" val="424268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mtClean="0"/>
              <a:t> </a:t>
            </a:r>
            <a:r>
              <a:rPr lang="en-US"/>
              <a:t> </a:t>
            </a:r>
            <a:r>
              <a:rPr lang="ru-RU"/>
              <a:t/>
            </a:r>
            <a:br>
              <a:rPr lang="ru-RU"/>
            </a:br>
            <a:r>
              <a:rPr lang="en-US" smtClean="0">
                <a:solidFill>
                  <a:srgbClr val="FFFF00"/>
                </a:solidFill>
              </a:rPr>
              <a:t>6) </a:t>
            </a:r>
            <a:r>
              <a:rPr lang="en-US" sz="3100" smtClean="0">
                <a:solidFill>
                  <a:srgbClr val="FFFF00"/>
                </a:solidFill>
              </a:rPr>
              <a:t>Write </a:t>
            </a:r>
            <a:r>
              <a:rPr lang="en-US" sz="3100">
                <a:solidFill>
                  <a:srgbClr val="FFFF00"/>
                </a:solidFill>
              </a:rPr>
              <a:t>sentences about yourself using the ideas in brackets.</a:t>
            </a:r>
            <a:endParaRPr lang="ru-RU" sz="3100" dirty="0">
              <a:solidFill>
                <a:srgbClr val="FFFF00"/>
              </a:solidFill>
            </a:endParaRPr>
          </a:p>
        </p:txBody>
      </p:sp>
      <p:sp>
        <p:nvSpPr>
          <p:cNvPr id="3" name="Содержимое 2"/>
          <p:cNvSpPr>
            <a:spLocks noGrp="1"/>
          </p:cNvSpPr>
          <p:nvPr>
            <p:ph idx="1"/>
          </p:nvPr>
        </p:nvSpPr>
        <p:spPr/>
        <p:txBody>
          <a:bodyPr>
            <a:normAutofit/>
          </a:bodyPr>
          <a:lstStyle/>
          <a:p>
            <a:pPr marL="550926" indent="-514350">
              <a:buAutoNum type="arabicPeriod"/>
            </a:pPr>
            <a:r>
              <a:rPr lang="en-US" dirty="0" smtClean="0"/>
              <a:t>(something you used to be able to do) </a:t>
            </a:r>
            <a:r>
              <a:rPr lang="en-US" i="1" u="sng" dirty="0" smtClean="0"/>
              <a:t>I used to be able to sing well.</a:t>
            </a:r>
            <a:r>
              <a:rPr lang="en-US" dirty="0" smtClean="0"/>
              <a:t> </a:t>
            </a:r>
            <a:endParaRPr lang="ru-RU" dirty="0" smtClean="0"/>
          </a:p>
          <a:p>
            <a:pPr marL="550926" indent="-514350">
              <a:buAutoNum type="arabicPeriod"/>
            </a:pPr>
            <a:r>
              <a:rPr lang="en-US" dirty="0" smtClean="0"/>
              <a:t>(something you used to be able to do) I used……………………………………………………………………………………………... </a:t>
            </a:r>
            <a:endParaRPr lang="ru-RU" dirty="0" smtClean="0"/>
          </a:p>
          <a:p>
            <a:pPr marL="550926" indent="-514350">
              <a:buAutoNum type="arabicPeriod"/>
            </a:pPr>
            <a:r>
              <a:rPr lang="en-US" dirty="0" smtClean="0"/>
              <a:t>(something you would like to be able to do) I’d……………………………………………………………………………………………...... </a:t>
            </a:r>
            <a:endParaRPr lang="ru-RU" dirty="0" smtClean="0"/>
          </a:p>
          <a:p>
            <a:pPr marL="550926" indent="-514350">
              <a:buAutoNum type="arabicPeriod"/>
            </a:pPr>
            <a:r>
              <a:rPr lang="en-US" dirty="0" smtClean="0"/>
              <a:t>(something you have never been able to do) I’ve……………………………………………………………………………………………….</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9(4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a:t>
            </a:r>
            <a:r>
              <a:rPr lang="en-US" sz="3600" b="1"/>
              <a:t>Seasons and Weather.Modal verbs 1.</a:t>
            </a:r>
            <a:r>
              <a:rPr lang="en-US" sz="3600"/>
              <a:t> </a:t>
            </a:r>
            <a:r>
              <a:rPr lang="en-US" sz="3600" b="1"/>
              <a:t>»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7) Complete the sentences with can/can’t/could/couldn’t + the following: </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484710" y="2492896"/>
            <a:ext cx="8479380" cy="2714644"/>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8) Complete the answers to the questions with was/were able to … . </a:t>
            </a:r>
            <a:endParaRPr lang="ru-RU" sz="3600" dirty="0"/>
          </a:p>
        </p:txBody>
      </p:sp>
      <p:sp>
        <p:nvSpPr>
          <p:cNvPr id="3" name="Содержимое 2"/>
          <p:cNvSpPr>
            <a:spLocks noGrp="1"/>
          </p:cNvSpPr>
          <p:nvPr>
            <p:ph idx="1"/>
          </p:nvPr>
        </p:nvSpPr>
        <p:spPr/>
        <p:txBody>
          <a:bodyPr>
            <a:normAutofit fontScale="92500" lnSpcReduction="10000"/>
          </a:bodyPr>
          <a:lstStyle/>
          <a:p>
            <a:pPr marL="550926" indent="-514350">
              <a:buAutoNum type="arabicPeriod"/>
            </a:pPr>
            <a:r>
              <a:rPr lang="en-US" dirty="0" smtClean="0"/>
              <a:t>A: Did everybody escape from the fire? b: Yes. The fire spread quickly, but everybody </a:t>
            </a:r>
            <a:r>
              <a:rPr lang="en-US" i="1" u="sng" dirty="0" smtClean="0"/>
              <a:t>was able to escape</a:t>
            </a:r>
            <a:r>
              <a:rPr lang="en-US" dirty="0" smtClean="0"/>
              <a:t>…………………………………… </a:t>
            </a:r>
            <a:endParaRPr lang="ru-RU" dirty="0" smtClean="0"/>
          </a:p>
          <a:p>
            <a:pPr marL="550926" indent="-514350">
              <a:buAutoNum type="arabicPeriod"/>
            </a:pPr>
            <a:r>
              <a:rPr lang="en-US" dirty="0" smtClean="0"/>
              <a:t>A: Did you finish your work this afternoon? b: Yes, there was nobody to disturb </a:t>
            </a:r>
            <a:r>
              <a:rPr lang="en-US" dirty="0" err="1" smtClean="0"/>
              <a:t>me,so</a:t>
            </a:r>
            <a:r>
              <a:rPr lang="en-US" dirty="0" smtClean="0"/>
              <a:t> I………………………………………………………………. </a:t>
            </a:r>
            <a:endParaRPr lang="ru-RU" dirty="0" smtClean="0"/>
          </a:p>
          <a:p>
            <a:pPr marL="550926" indent="-514350">
              <a:buAutoNum type="arabicPeriod"/>
            </a:pPr>
            <a:r>
              <a:rPr lang="en-US" dirty="0" smtClean="0"/>
              <a:t>A: Did you solve the problem? b: Yes, we did. It wasn’t easy, but we……...………………………………………………………………….. </a:t>
            </a:r>
            <a:endParaRPr lang="ru-RU" dirty="0" smtClean="0"/>
          </a:p>
          <a:p>
            <a:pPr marL="550926" indent="-514350">
              <a:buAutoNum type="arabicPeriod"/>
            </a:pPr>
            <a:r>
              <a:rPr lang="en-US" dirty="0" smtClean="0"/>
              <a:t>A: Did the thief get away? b: Yes. No-one </a:t>
            </a:r>
            <a:r>
              <a:rPr lang="en-US" dirty="0" err="1" smtClean="0"/>
              <a:t>realised</a:t>
            </a:r>
            <a:r>
              <a:rPr lang="en-US" dirty="0" smtClean="0"/>
              <a:t> what was happening and the thief………………………………………………..</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9) Complete the sentences using could, couldn’t or managed to. </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484710" y="2564904"/>
            <a:ext cx="8335426" cy="3000396"/>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0" y="0"/>
            <a:ext cx="9144001"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«Cross-cultural and International Management. Modal verbs 1.» Grammar revision</a:t>
            </a:r>
            <a:endParaRPr lang="ru-RU" sz="33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01080" cy="6357982"/>
          </a:xfrm>
        </p:spPr>
        <p:txBody>
          <a:bodyPr>
            <a:normAutofit fontScale="70000" lnSpcReduction="20000"/>
          </a:bodyPr>
          <a:lstStyle/>
          <a:p>
            <a:pPr marL="36576" indent="0" algn="ctr">
              <a:buNone/>
            </a:pPr>
            <a:r>
              <a:rPr lang="uk-UA" smtClean="0">
                <a:solidFill>
                  <a:srgbClr val="FFFF00"/>
                </a:solidFill>
              </a:rPr>
              <a:t>The </a:t>
            </a:r>
            <a:r>
              <a:rPr lang="uk-UA">
                <a:solidFill>
                  <a:srgbClr val="FFFF00"/>
                </a:solidFill>
              </a:rPr>
              <a:t>four seasons</a:t>
            </a:r>
            <a:endParaRPr lang="ru-RU">
              <a:solidFill>
                <a:srgbClr val="FFFF00"/>
              </a:solidFill>
            </a:endParaRPr>
          </a:p>
          <a:p>
            <a:pPr marL="36576" indent="0">
              <a:buNone/>
            </a:pPr>
            <a:r>
              <a:rPr lang="uk-UA"/>
              <a:t>The four seasons are spring, summer, fall, and winter, and although various areas of the United States experience drastically different weather during these times, all portions of the country recognize the seasons; winter in California may bring heat, and winter in New York may bring blizzards, but both periods are nevertheless winter.</a:t>
            </a:r>
            <a:endParaRPr lang="ru-RU"/>
          </a:p>
          <a:p>
            <a:pPr marL="36576" indent="0">
              <a:buNone/>
            </a:pPr>
            <a:r>
              <a:rPr lang="uk-UA"/>
              <a:t>Following winter, spring begins on 20 March and ends on either 20 June or 21 June, in the United States (this date may vary slightly from year to year and hemisphere to hemisphere). For most, spring is a time of "thawing," when the cold and snow of the winter are replaced by sunshine, reasonable temperatures, green grass, and more. It is also the season wherein previously dormant bees and butterflies reemerge, and when birds become more active.</a:t>
            </a:r>
            <a:endParaRPr lang="ru-RU"/>
          </a:p>
          <a:p>
            <a:pPr marL="36576" indent="0">
              <a:buNone/>
            </a:pPr>
            <a:r>
              <a:rPr lang="uk-UA"/>
              <a:t>Summer follows spring and spans from about 21 June to 22 September, in America. Summer is the warmest, the longest, and (arguably) the liveliest of the four seasons; students from kindergarten to college are given two or so summer months off from class, and to be sure, there are more young individuals out and about during this season than any other. It's not uncommon to see shorts, t-shirts, and sunglasses worn by those who're soaking up the summer's hot sun, and to stay cool, many individuals crank the air conditioning, take a dip in a swimming pool, and/or explore the ever-comforting ocean waves.</a:t>
            </a:r>
            <a:endParaRPr lang="ru-RU"/>
          </a:p>
          <a:p>
            <a:pPr marL="36576" indent="0">
              <a:buNone/>
            </a:pPr>
            <a:r>
              <a:rPr lang="uk-UA"/>
              <a:t>Autumn (or fall), more than being a simple precursor to winter, is one of the most beautiful and exciting seasons. Spanning from 22 September to 21 December (technically, that is; snow will begin to fall long before this latter date, in most parts of the country, leading many to classify the period as winter) in the US, autumn is characterized by falling leaves, Halloween (on 31 October), and Thanksgiving. During fall, traditional farmers harvest their produce, and the aforementioned falling leaves change to gorgeous orange, red, and yellow colors; these colors are generally associated with autumn itself, in turn.</a:t>
            </a:r>
            <a:endParaRPr lang="ru-RU"/>
          </a:p>
          <a:p>
            <a:pPr marL="36576" indent="0">
              <a:buNone/>
            </a:pPr>
            <a:r>
              <a:rPr lang="uk-UA"/>
              <a:t>In the US, winter spans from 21 December to 20 March, and is, as one would expect, the coldest of the four seasons. In the eastern, northern, and central portions of the country, winter snowfall can be considerable; in the western and southern portions of the country, winter snowfall is highly unlikely, but temperatures nevertheless drop from their usual. Winter is most widely known for its snow and the Christmas holiday, but it also boasts New Year's Eve (on December 31, in recognition of the start of a new year) and other special days. Ice skating, sledding, ice hockey, and snowball fights are commonly enjoyed winter activities.</a:t>
            </a:r>
            <a:endParaRPr lang="ru-RU"/>
          </a:p>
          <a:p>
            <a:pPr marL="36576" indent="0">
              <a:buNone/>
            </a:pPr>
            <a:r>
              <a:rPr lang="uk-UA"/>
              <a:t> </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01080" cy="6357982"/>
          </a:xfrm>
        </p:spPr>
        <p:txBody>
          <a:bodyPr>
            <a:normAutofit/>
          </a:bodyPr>
          <a:lstStyle/>
          <a:p>
            <a:pPr marL="36576" indent="0" algn="ctr">
              <a:buNone/>
            </a:pPr>
            <a:r>
              <a:rPr lang="uk-UA" sz="900" smtClean="0">
                <a:solidFill>
                  <a:srgbClr val="FFFF00"/>
                </a:solidFill>
              </a:rPr>
              <a:t>SEASONS </a:t>
            </a:r>
            <a:r>
              <a:rPr lang="uk-UA" sz="900">
                <a:solidFill>
                  <a:srgbClr val="FFFF00"/>
                </a:solidFill>
              </a:rPr>
              <a:t>AND WEATHER, CLIMATE</a:t>
            </a:r>
            <a:endParaRPr lang="ru-RU" sz="900">
              <a:solidFill>
                <a:srgbClr val="FFFF00"/>
              </a:solidFill>
            </a:endParaRPr>
          </a:p>
          <a:p>
            <a:pPr marL="36576" indent="0">
              <a:buNone/>
            </a:pPr>
            <a:r>
              <a:rPr lang="uk-UA" sz="900"/>
              <a:t>As we know the weather depends on the season and the climate of the country, and the latter depends on the geographical position of the country.</a:t>
            </a:r>
            <a:endParaRPr lang="ru-RU" sz="900"/>
          </a:p>
          <a:p>
            <a:pPr marL="36576" indent="0">
              <a:buNone/>
            </a:pPr>
            <a:r>
              <a:rPr lang="uk-UA" sz="900"/>
              <a:t>Our country, Ukraine, has a moderate-continental climate.</a:t>
            </a:r>
            <a:endParaRPr lang="ru-RU" sz="900"/>
          </a:p>
          <a:p>
            <a:pPr marL="36576" indent="0">
              <a:buNone/>
            </a:pPr>
            <a:r>
              <a:rPr lang="uk-UA" sz="900"/>
              <a:t>England has a rather damp climate due to the effect of the warm current of the Gulf-Stream. The British Isles are surrounded by the ocean and have an insular climate. </a:t>
            </a:r>
            <a:endParaRPr lang="ru-RU" sz="900"/>
          </a:p>
          <a:p>
            <a:pPr marL="36576" indent="0">
              <a:buNone/>
            </a:pPr>
            <a:r>
              <a:rPr lang="uk-UA" sz="900"/>
              <a:t>The USA have an equable continental climate, except for Florida and the Mexican coast, where the climate is tropical and subtropical.</a:t>
            </a:r>
            <a:endParaRPr lang="ru-RU" sz="900"/>
          </a:p>
          <a:p>
            <a:pPr marL="36576" indent="0">
              <a:buNone/>
            </a:pPr>
            <a:r>
              <a:rPr lang="uk-UA" sz="900"/>
              <a:t>The weather changes with the changing of the season. Consider autumn, for example. In autumn the sky is often cloudy, the sun hides behind the clouds and then appears again. Its rays have already lost their strength and the sun is not so bright now as it was in summer. The air is moist. Days get shorter and the nights longer. As autumn is a rainy season, the weather is mostly dull. And, of course, it is not attractive. As a matter of fact, I don't like rain of any kind, even if it just drizzles. But there is a spell of sunny weather in late September, which we call Indian summer, when the sun shines brightly, the sky is rather cloudless and there is a carpet of multicoloured leaves on the ground. It is really golden autumn, as the poets have sung it. But in any case, nature begins to fade away. Later the frost will cover the ground at night and remind us about winter coming. As for me, I am not fond of autumn, but there are a lot of people trying to look at the reverse side of the medal. Strange as it may seem, they prefer autumn to any other season. As they say, it is the time of harvest, tasty fruit and vegetables, the time of beautiful golden leaves, the time when nature is very attractive. But many men - many minds.</a:t>
            </a:r>
            <a:endParaRPr lang="ru-RU" sz="900"/>
          </a:p>
          <a:p>
            <a:pPr marL="36576" indent="0">
              <a:buNone/>
            </a:pPr>
            <a:r>
              <a:rPr lang="uk-UA" sz="900"/>
              <a:t>Some people are fond of winter. They consider winter to be the healthiest season. In winter we can go in for winter kinds of sports: skating, skiing, tobogganing. In winter the sun shines rarely, its rays are pale, it sets early and rises late. The air is frosty, hard frost sets in, large snowflakes slowly fall to the ground, the streets are slippery with ice. The rivers and lakes are covered with thick sheet of ice, they are frozen. The icicles glitter in the sun, the temperature falls and the snow may fall thick. Going out in such weather is not pleasant and the old people prefer to stay at home. But children enjoy being out-of-doors. They like to make a snow man and to throw snowballs. Their cheeks are burning with frost. How bitterly cold it is!</a:t>
            </a:r>
            <a:endParaRPr lang="ru-RU" sz="900"/>
          </a:p>
          <a:p>
            <a:pPr marL="36576" indent="0">
              <a:buNone/>
            </a:pPr>
            <a:r>
              <a:rPr lang="uk-UA" sz="900"/>
              <a:t>By the end of the winter the temperature rises and the snow begins to melt. Thaw sets in. The sun grows warmer and soon there won't be any ice but plenty of water. The rivers are in flood.</a:t>
            </a:r>
            <a:endParaRPr lang="ru-RU" sz="900"/>
          </a:p>
          <a:p>
            <a:pPr marL="36576" indent="0">
              <a:buNone/>
            </a:pPr>
            <a:r>
              <a:rPr lang="uk-UA" sz="900"/>
              <a:t>Nature awakens from its long winter sleep. The birds come back from the warm lands, the trees begin to bud and soon tiny green leaves will appear. Thin new blades of grass come up, the fruit trees begin to blossom. "April showers bring May flowers", as the proverb goes. Everything looks magic covered with green carpet. The farmers till the soil and sow the seed. We are all welcomed and advent of spring. Nature looks full of promise. Spring is the season of hopes, it's the season of revival of nature and people's dreams. It's my favourite season, I must admit.</a:t>
            </a:r>
            <a:endParaRPr lang="ru-RU" sz="900"/>
          </a:p>
          <a:p>
            <a:pPr marL="36576" indent="0">
              <a:buNone/>
            </a:pPr>
            <a:r>
              <a:rPr lang="uk-UA" sz="900"/>
              <a:t>After spring the summer comes. As the great Russian poet Pushkin said, "Oh, summer fine! I'd love you, but for the heat, the mosquitos and flies!" In fact, sometimes the heat is oppressive. But people usually like summer, because they have their holidays. It's a good time for going to the seashore or a river beach, to bask in the sun, to become sunburnt, to swim, to pick berries and mushrooms, to gather flowers. We try to spend much time out-of-doors. But the weather is changeable in summer. It is the time of showers, rains and thunderstorms. The days become longer and the nights shorter. We can enjoy resting after hard work during the whole year.</a:t>
            </a:r>
            <a:endParaRPr lang="ru-RU" sz="900"/>
          </a:p>
          <a:p>
            <a:pPr marL="36576" indent="0">
              <a:buNone/>
            </a:pPr>
            <a:r>
              <a:rPr lang="uk-UA" sz="900"/>
              <a:t>To cut the long story short, I must confess that every season is beautiful and attractive in its own way. And as one of the famous poets says, "I see no reason to speak in prize of any season".</a:t>
            </a:r>
            <a:endParaRPr lang="ru-RU" sz="900"/>
          </a:p>
          <a:p>
            <a:pPr marL="36576" indent="0">
              <a:buNone/>
            </a:pPr>
            <a:endParaRPr lang="ru-RU" sz="9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5) Complete the sentences using can or (be) able to. If can is not possible, use (be) able to. </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428596" y="1857364"/>
            <a:ext cx="8469455" cy="3643338"/>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41</TotalTime>
  <Words>2072</Words>
  <Application>Microsoft Office PowerPoint</Application>
  <PresentationFormat>Экран (4:3)</PresentationFormat>
  <Paragraphs>73</Paragraphs>
  <Slides>23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2</vt:i4>
      </vt:variant>
      <vt:variant>
        <vt:lpstr>Заголовки слайдов</vt:lpstr>
      </vt:variant>
      <vt:variant>
        <vt:i4>23</vt:i4>
      </vt:variant>
    </vt:vector>
  </HeadingPairs>
  <TitlesOfParts>
    <vt:vector size="29" baseType="lpstr">
      <vt:lpstr>Arial</vt:lpstr>
      <vt:lpstr>Century Gothic</vt:lpstr>
      <vt:lpstr>Times New Roman</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9(4 год.)</vt:lpstr>
      <vt:lpstr>Objectives:</vt:lpstr>
      <vt:lpstr>Plan:</vt:lpstr>
      <vt:lpstr>References:</vt:lpstr>
      <vt:lpstr>Хід заняття (Procedure)</vt:lpstr>
      <vt:lpstr>Презентация PowerPoint</vt:lpstr>
      <vt:lpstr>Презентация PowerPoint</vt:lpstr>
      <vt:lpstr>5) Complete the sentences using can or (be) able to. If can is not possible, use (be) able to.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6) Write sentences about yourself using the ideas in brackets.</vt:lpstr>
      <vt:lpstr>7) Complete the sentences with can/can’t/could/couldn’t + the following: </vt:lpstr>
      <vt:lpstr>8) Complete the answers to the questions with was/were able to … . </vt:lpstr>
      <vt:lpstr>9) Complete the sentences using could, couldn’t or managed to.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8</cp:revision>
  <dcterms:created xsi:type="dcterms:W3CDTF">2023-02-25T18:05:02Z</dcterms:created>
  <dcterms:modified xsi:type="dcterms:W3CDTF">2023-08-10T18:19:15Z</dcterms:modified>
</cp:coreProperties>
</file>