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6" r:id="rId2"/>
  </p:sldMasterIdLst>
  <p:sldIdLst>
    <p:sldId id="274" r:id="rId3"/>
    <p:sldId id="257" r:id="rId4"/>
    <p:sldId id="258" r:id="rId5"/>
    <p:sldId id="259" r:id="rId6"/>
    <p:sldId id="260" r:id="rId7"/>
    <p:sldId id="261" r:id="rId8"/>
    <p:sldId id="272" r:id="rId9"/>
    <p:sldId id="273" r:id="rId10"/>
    <p:sldId id="266" r:id="rId11"/>
    <p:sldId id="267" r:id="rId12"/>
    <p:sldId id="268"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3" d="100"/>
          <a:sy n="83" d="100"/>
        </p:scale>
        <p:origin x="643"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219502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8842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199456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4158461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1060670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2056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6452659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7146804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571734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757872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522009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7056750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34386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51436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2918595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27034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484655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7808658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7349580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690417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822925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612527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7454872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852590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9824712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0479502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2555375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981331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744328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2445744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66391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5999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660652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158206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040640504"/>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5374837"/>
      </p:ext>
    </p:extLst>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 id="2147483739" r:id="rId13"/>
    <p:sldLayoutId id="2147483740" r:id="rId14"/>
    <p:sldLayoutId id="2147483741" r:id="rId15"/>
    <p:sldLayoutId id="2147483742" r:id="rId16"/>
    <p:sldLayoutId id="2147483743"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2231241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Complete the sentences with say or tell (in the correct form). Use only one word each time.</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8" y="2143116"/>
            <a:ext cx="8532485" cy="321471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7) The following sentences are direct speech:</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51520" y="2060848"/>
            <a:ext cx="8709834" cy="4214842"/>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7(2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Appearance</a:t>
            </a:r>
            <a:r>
              <a:rPr lang="ru-RU" sz="3600" b="1"/>
              <a:t>. </a:t>
            </a:r>
            <a:r>
              <a:rPr lang="en-US" sz="3600" b="1"/>
              <a:t>Direct and Reportedspeech. »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«The activities of human resource management. Direct and </a:t>
            </a:r>
            <a:r>
              <a:rPr lang="en-US" sz="3700" dirty="0" err="1" smtClean="0"/>
              <a:t>Reportedspeech</a:t>
            </a:r>
            <a:r>
              <a:rPr lang="en-US" sz="3700" dirty="0" smtClean="0"/>
              <a:t>. »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7470648" cy="1143000"/>
          </a:xfrm>
        </p:spPr>
        <p:txBody>
          <a:bodyPr>
            <a:noAutofit/>
          </a:bodyPr>
          <a:lstStyle/>
          <a:p>
            <a:pPr algn="ctr"/>
            <a:r>
              <a:rPr lang="uk-UA" sz="1600"/>
              <a:t>Character and Appearance</a:t>
            </a:r>
            <a:r>
              <a:rPr lang="ru-RU" sz="1600"/>
              <a:t/>
            </a:r>
            <a:br>
              <a:rPr lang="ru-RU" sz="1600"/>
            </a:br>
            <a:r>
              <a:rPr lang="uk-UA" sz="1200"/>
              <a:t>Appearances are deceptive. It is a common truth; practically everyone has met at least someone whose character and appearance differ radically. When one sees a tall, broad-shouldered youth, one expects him to be strong-willed and brave. One thinks: 'A model to follow!' How often a good-looking individual turns out to be petty, weak-willed or even cowardly. Then one thinks: 'A mediocrity!'</a:t>
            </a:r>
            <a:r>
              <a:rPr lang="ru-RU" sz="1200"/>
              <a:t/>
            </a:r>
            <a:br>
              <a:rPr lang="ru-RU" sz="1200"/>
            </a:br>
            <a:r>
              <a:rPr lang="uk-UA" sz="1200"/>
              <a:t>At the same time everyone knows that a lot of great people were of a poor build: short and fragile. It did not stop them from display­ing intelligence and courage. Ingenuity does not depend on one's complexion or constitution. Plump or fat people create an impression of generous and kind personalities. Strangely enough, not rarely they may be thrifty or even greedy. One usually thinks: 'A scrooge!' On the other hand, thin or slim nervous ladies often tend to be lavish. They like to buy and never think twice when they pay. One thinks: 'I would call her open-handed and Mother would call her a spendthrift'. Yes, mothers are always stricter in judgements.</a:t>
            </a:r>
            <a:r>
              <a:rPr lang="ru-RU" sz="1200"/>
              <a:t/>
            </a:r>
            <a:br>
              <a:rPr lang="ru-RU" sz="1200"/>
            </a:br>
            <a:r>
              <a:rPr lang="uk-UA" sz="1200"/>
              <a:t>Has it ever happened to you that you come to an important of­fice and see an important boss? You immediately evaluate his looks: 'Round-faced, small narrow eyes, dimples on the cheeks and an up­turned nose. What a kind-hearted person! A simpleton!' You tell the boss of your troubles and expect immediate help. But the boss ap­pears to be rude, harsh and wilful. You never get your help and think: 'A stone heart and an iron fist'. When someone sees a delicately built pretty blonde with curly hair, blue eyes, a straight nose and a high forehead, one is inclined to think that the beauty is intelligent and nice. It may be disappoin­ting to think later 'What a stupid, capricious, impolite bore!'</a:t>
            </a:r>
            <a:r>
              <a:rPr lang="ru-RU" sz="1200"/>
              <a:t/>
            </a:r>
            <a:br>
              <a:rPr lang="ru-RU" sz="1200"/>
            </a:br>
            <a:r>
              <a:rPr lang="uk-UA" sz="1200"/>
              <a:t>On the contrary, when one sees a skinny brunette with ugly ir­regular features — a hooked nose, pointed chin, close-set eyes and thin lips, strange thoughts come to one's head; because it is the im­age of evil people — cruel and cunning . It may be a relief some time later to find her a clever, gentle and good-mannered lady and think: 'What charm! A heart of gold!' Another general misconception lies in the fact that children are always expected to resemble their parents. And parents like it when children take after them. Relatives like to compare moles, the shape of noses, etc. The greatest compliment is: "They are as like as two peas'. The greatest disappointment is to find nothing in common. We want to deny people their exclusiveness, we don't want to admit that nature has selected other options from an enormous genetic fund developed over generations. Why do we like our copies? Who knows</a:t>
            </a:r>
            <a:r>
              <a:rPr lang="uk-UA" sz="1400"/>
              <a:t>!</a:t>
            </a:r>
            <a:endParaRPr lang="ru-RU" sz="1400"/>
          </a:p>
        </p:txBody>
      </p:sp>
    </p:spTree>
    <p:extLst>
      <p:ext uri="{BB962C8B-B14F-4D97-AF65-F5344CB8AC3E}">
        <p14:creationId xmlns:p14="http://schemas.microsoft.com/office/powerpoint/2010/main" val="37592733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340768"/>
            <a:ext cx="7470648" cy="1143000"/>
          </a:xfrm>
        </p:spPr>
        <p:txBody>
          <a:bodyPr>
            <a:normAutofit fontScale="90000"/>
          </a:bodyPr>
          <a:lstStyle/>
          <a:p>
            <a:r>
              <a:rPr lang="uk-UA" sz="2400">
                <a:solidFill>
                  <a:srgbClr val="FFFF00"/>
                </a:solidFill>
              </a:rPr>
              <a:t>Ex.2 Answer the questions using some information from the text:</a:t>
            </a:r>
            <a:r>
              <a:rPr lang="ru-RU" sz="2400">
                <a:solidFill>
                  <a:srgbClr val="FFFF00"/>
                </a:solidFill>
              </a:rPr>
              <a:t/>
            </a:r>
            <a:br>
              <a:rPr lang="ru-RU" sz="2400">
                <a:solidFill>
                  <a:srgbClr val="FFFF00"/>
                </a:solidFill>
              </a:rPr>
            </a:br>
            <a:r>
              <a:rPr lang="uk-UA" sz="2400"/>
              <a:t>1. Do you agree that people's eyes tell you a lot about their personality?</a:t>
            </a:r>
            <a:r>
              <a:rPr lang="ru-RU" sz="2400"/>
              <a:t/>
            </a:r>
            <a:br>
              <a:rPr lang="ru-RU" sz="2400"/>
            </a:br>
            <a:r>
              <a:rPr lang="uk-UA" sz="2400"/>
              <a:t>2. How do you understand these words: "You must look into people as well as at them"; "Appearances are deceptive"?</a:t>
            </a:r>
            <a:r>
              <a:rPr lang="ru-RU" sz="2400"/>
              <a:t/>
            </a:r>
            <a:br>
              <a:rPr lang="ru-RU" sz="2400"/>
            </a:br>
            <a:r>
              <a:rPr lang="uk-UA" sz="2400"/>
              <a:t>3. What traits of character do you appreciate in your parents, friends? Give your reasons.</a:t>
            </a:r>
            <a:r>
              <a:rPr lang="ru-RU" sz="2400"/>
              <a:t/>
            </a:r>
            <a:br>
              <a:rPr lang="ru-RU" sz="2400"/>
            </a:br>
            <a:r>
              <a:rPr lang="uk-UA" sz="2400"/>
              <a:t>4. Do you think one's appearance is important when you want to get ajob? Why? In what jobs do you think appearance is most essential? Why?</a:t>
            </a:r>
            <a:r>
              <a:rPr lang="ru-RU" sz="2400"/>
              <a:t/>
            </a:r>
            <a:br>
              <a:rPr lang="ru-RU" sz="2400"/>
            </a:br>
            <a:endParaRPr lang="ru-RU" sz="2400"/>
          </a:p>
        </p:txBody>
      </p:sp>
    </p:spTree>
    <p:extLst>
      <p:ext uri="{BB962C8B-B14F-4D97-AF65-F5344CB8AC3E}">
        <p14:creationId xmlns:p14="http://schemas.microsoft.com/office/powerpoint/2010/main" val="27131246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16632"/>
            <a:ext cx="7055380" cy="1400530"/>
          </a:xfrm>
        </p:spPr>
        <p:txBody>
          <a:bodyPr>
            <a:noAutofit/>
          </a:bodyPr>
          <a:lstStyle/>
          <a:p>
            <a:r>
              <a:rPr lang="en-US" sz="2800" dirty="0" smtClean="0"/>
              <a:t>5) Somebody says something to you which is not what you expected. Use your own ideas to </a:t>
            </a:r>
            <a:r>
              <a:rPr lang="en-US" sz="2800" dirty="0" err="1" smtClean="0"/>
              <a:t>completeyour</a:t>
            </a:r>
            <a:r>
              <a:rPr lang="en-US" sz="2800" dirty="0" smtClean="0"/>
              <a:t> answers.</a:t>
            </a:r>
            <a:endParaRPr lang="ru-RU" sz="2800" dirty="0"/>
          </a:p>
        </p:txBody>
      </p:sp>
      <p:sp>
        <p:nvSpPr>
          <p:cNvPr id="3" name="Содержимое 2"/>
          <p:cNvSpPr>
            <a:spLocks noGrp="1"/>
          </p:cNvSpPr>
          <p:nvPr>
            <p:ph idx="1"/>
          </p:nvPr>
        </p:nvSpPr>
        <p:spPr>
          <a:xfrm>
            <a:off x="179512" y="1807283"/>
            <a:ext cx="8429684" cy="5072098"/>
          </a:xfrm>
        </p:spPr>
        <p:txBody>
          <a:bodyPr>
            <a:normAutofit fontScale="85000" lnSpcReduction="10000"/>
          </a:bodyPr>
          <a:lstStyle/>
          <a:p>
            <a:pPr marL="550926" indent="-514350">
              <a:buAutoNum type="arabicPeriod"/>
            </a:pPr>
            <a:r>
              <a:rPr lang="en-US" dirty="0" smtClean="0"/>
              <a:t>A: It’s quite a long way from the hotel to the city centre. b: </a:t>
            </a:r>
            <a:r>
              <a:rPr lang="en-US" dirty="0" err="1" smtClean="0"/>
              <a:t>Isit</a:t>
            </a:r>
            <a:r>
              <a:rPr lang="en-US" dirty="0" smtClean="0"/>
              <a:t>? The man on the reception desk said it was only five minutes’ walk. </a:t>
            </a:r>
            <a:endParaRPr lang="ru-RU" dirty="0" smtClean="0"/>
          </a:p>
          <a:p>
            <a:pPr marL="550926" indent="-514350">
              <a:buAutoNum type="arabicPeriod"/>
            </a:pPr>
            <a:r>
              <a:rPr lang="en-US" dirty="0" smtClean="0"/>
              <a:t>A: Sue is coming to the party tonight. b: </a:t>
            </a:r>
            <a:r>
              <a:rPr lang="en-US" dirty="0" err="1" smtClean="0"/>
              <a:t>Isshe</a:t>
            </a:r>
            <a:r>
              <a:rPr lang="en-US" dirty="0" smtClean="0"/>
              <a:t>? </a:t>
            </a:r>
            <a:r>
              <a:rPr lang="en-US" dirty="0" err="1" smtClean="0"/>
              <a:t>Isaw</a:t>
            </a:r>
            <a:r>
              <a:rPr lang="en-US" dirty="0" smtClean="0"/>
              <a:t> her a few days ago and she said she………………………………………………………. </a:t>
            </a:r>
            <a:endParaRPr lang="ru-RU" dirty="0" smtClean="0"/>
          </a:p>
          <a:p>
            <a:pPr marL="550926" indent="-514350">
              <a:buAutoNum type="arabicPeriod"/>
            </a:pPr>
            <a:r>
              <a:rPr lang="en-US" dirty="0" smtClean="0"/>
              <a:t>A: Sarah gets on fine with Paul. b: </a:t>
            </a:r>
            <a:r>
              <a:rPr lang="en-US" dirty="0" err="1" smtClean="0"/>
              <a:t>Doesshe</a:t>
            </a:r>
            <a:r>
              <a:rPr lang="en-US" dirty="0" smtClean="0"/>
              <a:t>? Last week you said………………………………………………………………each other. </a:t>
            </a:r>
            <a:endParaRPr lang="ru-RU" dirty="0" smtClean="0"/>
          </a:p>
          <a:p>
            <a:pPr marL="550926" indent="-514350">
              <a:buAutoNum type="arabicPeriod"/>
            </a:pPr>
            <a:r>
              <a:rPr lang="en-US" dirty="0" smtClean="0"/>
              <a:t>A: Joe knows lots of people. b: That’s not what he told me. He said……………………………………………………………anyone. </a:t>
            </a:r>
            <a:endParaRPr lang="ru-RU" dirty="0" smtClean="0"/>
          </a:p>
          <a:p>
            <a:pPr marL="550926" indent="-514350">
              <a:buAutoNum type="arabicPeriod"/>
            </a:pPr>
            <a:r>
              <a:rPr lang="en-US" dirty="0" smtClean="0"/>
              <a:t>A: Jane will be here next week. b: </a:t>
            </a:r>
            <a:r>
              <a:rPr lang="en-US" dirty="0" err="1" smtClean="0"/>
              <a:t>Oh,really</a:t>
            </a:r>
            <a:r>
              <a:rPr lang="en-US" dirty="0" smtClean="0"/>
              <a:t>? When </a:t>
            </a:r>
            <a:r>
              <a:rPr lang="en-US" dirty="0" err="1" smtClean="0"/>
              <a:t>Ispoke</a:t>
            </a:r>
            <a:r>
              <a:rPr lang="en-US" dirty="0" smtClean="0"/>
              <a:t> to </a:t>
            </a:r>
            <a:r>
              <a:rPr lang="en-US" dirty="0" err="1" smtClean="0"/>
              <a:t>her,she</a:t>
            </a:r>
            <a:r>
              <a:rPr lang="en-US" dirty="0" smtClean="0"/>
              <a:t> said………………………………………………………...away. </a:t>
            </a:r>
            <a:endParaRPr lang="ru-RU" dirty="0" smtClean="0"/>
          </a:p>
          <a:p>
            <a:pPr marL="550926" indent="-514350">
              <a:buAutoNum type="arabicPeriod"/>
            </a:pPr>
            <a:r>
              <a:rPr lang="en-US" dirty="0" smtClean="0"/>
              <a:t>A: I’m going out tonight. b: Are you? I thought you said……………………………………………………………………at home. </a:t>
            </a:r>
            <a:endParaRPr lang="ru-RU" dirty="0" smtClean="0"/>
          </a:p>
          <a:p>
            <a:pPr marL="550926" indent="-514350">
              <a:buAutoNum type="arabicPeriod"/>
            </a:pPr>
            <a:r>
              <a:rPr lang="en-US" dirty="0" smtClean="0"/>
              <a:t>A: </a:t>
            </a:r>
            <a:r>
              <a:rPr lang="en-US" dirty="0" err="1" smtClean="0"/>
              <a:t>Ispeak</a:t>
            </a:r>
            <a:r>
              <a:rPr lang="en-US" dirty="0" smtClean="0"/>
              <a:t> French quite well. b: Do you? But earlier you said………………………………………….…………..any other languages. </a:t>
            </a:r>
            <a:endParaRPr lang="ru-RU" dirty="0" smtClean="0"/>
          </a:p>
          <a:p>
            <a:pPr marL="550926" indent="-514350">
              <a:buAutoNum type="arabicPeriod"/>
            </a:pPr>
            <a:r>
              <a:rPr lang="en-US" dirty="0" smtClean="0"/>
              <a:t>A: I </a:t>
            </a:r>
            <a:r>
              <a:rPr lang="en-US" dirty="0" err="1" smtClean="0"/>
              <a:t>haven’tseen</a:t>
            </a:r>
            <a:r>
              <a:rPr lang="en-US" dirty="0" smtClean="0"/>
              <a:t> Ben recently. b: </a:t>
            </a:r>
            <a:r>
              <a:rPr lang="en-US" dirty="0" err="1" smtClean="0"/>
              <a:t>That’sstrange</a:t>
            </a:r>
            <a:r>
              <a:rPr lang="en-US" dirty="0" smtClean="0"/>
              <a:t>. He told me………………………………………………………………..last weekend.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35</TotalTime>
  <Words>709</Words>
  <Application>Microsoft Office PowerPoint</Application>
  <PresentationFormat>Экран (4:3)</PresentationFormat>
  <Paragraphs>54</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12</vt:i4>
      </vt:variant>
    </vt:vector>
  </HeadingPairs>
  <TitlesOfParts>
    <vt:vector size="17"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7(2 год.)</vt:lpstr>
      <vt:lpstr>Objectives:</vt:lpstr>
      <vt:lpstr>Plan:</vt:lpstr>
      <vt:lpstr>References:</vt:lpstr>
      <vt:lpstr>Хід заняття (Procedure)</vt:lpstr>
      <vt:lpstr>Character and Appearance Appearances are deceptive. It is a common truth; practically everyone has met at least someone whose character and appearance differ radically. When one sees a tall, broad-shouldered youth, one expects him to be strong-willed and brave. One thinks: 'A model to follow!' How often a good-looking individual turns out to be petty, weak-willed or even cowardly. Then one thinks: 'A mediocrity!' At the same time everyone knows that a lot of great people were of a poor build: short and fragile. It did not stop them from display­ing intelligence and courage. Ingenuity does not depend on one's complexion or constitution. Plump or fat people create an impression of generous and kind personalities. Strangely enough, not rarely they may be thrifty or even greedy. One usually thinks: 'A scrooge!' On the other hand, thin or slim nervous ladies often tend to be lavish. They like to buy and never think twice when they pay. One thinks: 'I would call her open-handed and Mother would call her a spendthrift'. Yes, mothers are always stricter in judgements. Has it ever happened to you that you come to an important of­fice and see an important boss? You immediately evaluate his looks: 'Round-faced, small narrow eyes, dimples on the cheeks and an up­turned nose. What a kind-hearted person! A simpleton!' You tell the boss of your troubles and expect immediate help. But the boss ap­pears to be rude, harsh and wilful. You never get your help and think: 'A stone heart and an iron fist'. When someone sees a delicately built pretty blonde with curly hair, blue eyes, a straight nose and a high forehead, one is inclined to think that the beauty is intelligent and nice. It may be disappoin­ting to think later 'What a stupid, capricious, impolite bore!' On the contrary, when one sees a skinny brunette with ugly ir­regular features — a hooked nose, pointed chin, close-set eyes and thin lips, strange thoughts come to one's head; because it is the im­age of evil people — cruel and cunning . It may be a relief some time later to find her a clever, gentle and good-mannered lady and think: 'What charm! A heart of gold!' Another general misconception lies in the fact that children are always expected to resemble their parents. And parents like it when children take after them. Relatives like to compare moles, the shape of noses, etc. The greatest compliment is: "They are as like as two peas'. The greatest disappointment is to find nothing in common. We want to deny people their exclusiveness, we don't want to admit that nature has selected other options from an enormous genetic fund developed over generations. Why do we like our copies? Who knows!</vt:lpstr>
      <vt:lpstr>Ex.2 Answer the questions using some information from the text: 1. Do you agree that people's eyes tell you a lot about their personality? 2. How do you understand these words: "You must look into people as well as at them"; "Appearances are deceptive"? 3. What traits of character do you appreciate in your parents, friends? Give your reasons. 4. Do you think one's appearance is important when you want to get ajob? Why? In what jobs do you think appearance is most essential? Why? </vt:lpstr>
      <vt:lpstr>5) Somebody says something to you which is not what you expected. Use your own ideas to completeyour answers.</vt:lpstr>
      <vt:lpstr>6) Complete the sentences with say or tell (in the correct form). Use only one word each time.</vt:lpstr>
      <vt:lpstr>7) The following sentences are direct speech:</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8</cp:revision>
  <dcterms:created xsi:type="dcterms:W3CDTF">2023-02-25T18:05:02Z</dcterms:created>
  <dcterms:modified xsi:type="dcterms:W3CDTF">2023-08-10T18:16:51Z</dcterms:modified>
</cp:coreProperties>
</file>