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44" r:id="rId2"/>
  </p:sldMasterIdLst>
  <p:sldIdLst>
    <p:sldId id="281"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279419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1690829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1139688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14301671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846379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6806534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532876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318939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23323810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313186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031140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203046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2480395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5098440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68935924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558783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069881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693959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95390610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3099143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706233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1552380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37197256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1890707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3857008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10904397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4115264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4885386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2905840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439125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624706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225295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9936002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9925824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5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921492696"/>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930280706"/>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smtClean="0"/>
          </a:p>
          <a:p>
            <a:endParaRPr lang="uk-UA" sz="2800"/>
          </a:p>
          <a:p>
            <a:endParaRPr lang="uk-UA" sz="2800" smtClean="0"/>
          </a:p>
          <a:p>
            <a:r>
              <a:rPr lang="uk-UA" sz="2800" smtClean="0"/>
              <a:t>Семестр </a:t>
            </a:r>
            <a:r>
              <a:rPr lang="ru-RU" sz="2800"/>
              <a:t>2 (56 годин)</a:t>
            </a:r>
          </a:p>
          <a:p>
            <a:r>
              <a:rPr lang="ru-RU" sz="2800"/>
              <a:t/>
            </a:r>
            <a:br>
              <a:rPr lang="ru-RU" sz="2800"/>
            </a:br>
            <a:r>
              <a:rPr lang="ru-RU" sz="2800" b="1"/>
              <a:t>       Атестація 1 (1</a:t>
            </a:r>
            <a:r>
              <a:rPr lang="uk-UA" sz="2800" b="1"/>
              <a:t>4</a:t>
            </a:r>
            <a:r>
              <a:rPr lang="ru-RU" sz="2800" b="1"/>
              <a:t> год.)</a:t>
            </a:r>
            <a:endParaRPr lang="ru-RU" sz="2800" dirty="0"/>
          </a:p>
        </p:txBody>
      </p:sp>
    </p:spTree>
    <p:extLst>
      <p:ext uri="{BB962C8B-B14F-4D97-AF65-F5344CB8AC3E}">
        <p14:creationId xmlns:p14="http://schemas.microsoft.com/office/powerpoint/2010/main" val="12706587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7467600" cy="1143000"/>
          </a:xfrm>
        </p:spPr>
        <p:txBody>
          <a:bodyPr>
            <a:noAutofit/>
          </a:bodyPr>
          <a:lstStyle/>
          <a:p>
            <a:r>
              <a:rPr lang="en-US" sz="2400" b="1">
                <a:solidFill>
                  <a:srgbClr val="FFFF00"/>
                </a:solidFill>
              </a:rPr>
              <a:t>Relatives by Marriage:</a:t>
            </a:r>
            <a:r>
              <a:rPr lang="ru-RU" sz="2400">
                <a:solidFill>
                  <a:srgbClr val="FFFF00"/>
                </a:solidFill>
              </a:rPr>
              <a:t/>
            </a:r>
            <a:br>
              <a:rPr lang="ru-RU" sz="2400">
                <a:solidFill>
                  <a:srgbClr val="FFFF00"/>
                </a:solidFill>
              </a:rPr>
            </a:br>
            <a:r>
              <a:rPr lang="en-US" sz="2400"/>
              <a:t> </a:t>
            </a:r>
            <a:r>
              <a:rPr lang="ru-RU" sz="2400"/>
              <a:t/>
            </a:r>
            <a:br>
              <a:rPr lang="ru-RU" sz="2400"/>
            </a:br>
            <a:endParaRPr lang="ru-RU" sz="2400" dirty="0"/>
          </a:p>
        </p:txBody>
      </p:sp>
      <p:sp>
        <p:nvSpPr>
          <p:cNvPr id="3" name="Содержимое 2"/>
          <p:cNvSpPr>
            <a:spLocks noGrp="1"/>
          </p:cNvSpPr>
          <p:nvPr>
            <p:ph idx="1"/>
          </p:nvPr>
        </p:nvSpPr>
        <p:spPr>
          <a:xfrm>
            <a:off x="323528" y="692696"/>
            <a:ext cx="8043890" cy="4972072"/>
          </a:xfrm>
        </p:spPr>
        <p:txBody>
          <a:bodyPr>
            <a:noAutofit/>
          </a:bodyPr>
          <a:lstStyle/>
          <a:p>
            <a:r>
              <a:rPr lang="en-US" sz="1200"/>
              <a:t>husband - чоловік</a:t>
            </a:r>
            <a:endParaRPr lang="ru-RU" sz="1200"/>
          </a:p>
          <a:p>
            <a:r>
              <a:rPr lang="en-US" sz="1200"/>
              <a:t>a wife - дружина</a:t>
            </a:r>
            <a:endParaRPr lang="ru-RU" sz="1200"/>
          </a:p>
          <a:p>
            <a:r>
              <a:rPr lang="en-US" sz="1200"/>
              <a:t>a father-in-law - помста, свекор</a:t>
            </a:r>
            <a:endParaRPr lang="ru-RU" sz="1200"/>
          </a:p>
          <a:p>
            <a:r>
              <a:rPr lang="en-US" sz="1200"/>
              <a:t>a mother-in-law - теща, свекруха</a:t>
            </a:r>
            <a:endParaRPr lang="ru-RU" sz="1200"/>
          </a:p>
          <a:p>
            <a:r>
              <a:rPr lang="en-US" sz="1200"/>
              <a:t>a son-in-law - зять (чоловік дочки)</a:t>
            </a:r>
            <a:endParaRPr lang="ru-RU" sz="1200"/>
          </a:p>
          <a:p>
            <a:r>
              <a:rPr lang="en-US" sz="1200"/>
              <a:t>a daughter-in-law - невістка (дружина сина)</a:t>
            </a:r>
            <a:endParaRPr lang="ru-RU" sz="1200"/>
          </a:p>
          <a:p>
            <a:r>
              <a:rPr lang="en-US" sz="1200"/>
              <a:t>a brother-in-law - дівер (чоловік сестри)</a:t>
            </a:r>
            <a:endParaRPr lang="ru-RU" sz="1200"/>
          </a:p>
          <a:p>
            <a:r>
              <a:rPr lang="en-US" sz="1200"/>
              <a:t>a sister-in-law - золовка (дружина брата)</a:t>
            </a:r>
            <a:endParaRPr lang="ru-RU" sz="1200"/>
          </a:p>
          <a:p>
            <a:r>
              <a:rPr lang="en-US" sz="1200"/>
              <a:t>a stepfather - вітчим</a:t>
            </a:r>
            <a:endParaRPr lang="ru-RU" sz="1200"/>
          </a:p>
          <a:p>
            <a:r>
              <a:rPr lang="en-US" sz="1200"/>
              <a:t>a stepmother - мачуха</a:t>
            </a:r>
            <a:endParaRPr lang="ru-RU" sz="1200"/>
          </a:p>
          <a:p>
            <a:r>
              <a:rPr lang="en-US" sz="1200"/>
              <a:t>an adopted child - прийомна дитина</a:t>
            </a:r>
            <a:endParaRPr lang="ru-RU" sz="1200"/>
          </a:p>
          <a:p>
            <a:r>
              <a:rPr lang="en-US" sz="1200"/>
              <a:t>an orphan - сирота</a:t>
            </a:r>
            <a:endParaRPr lang="ru-RU" sz="1200"/>
          </a:p>
          <a:p>
            <a:r>
              <a:rPr lang="en-US" sz="1200"/>
              <a:t>a widower - вдівець</a:t>
            </a:r>
            <a:endParaRPr lang="ru-RU" sz="1200"/>
          </a:p>
          <a:p>
            <a:r>
              <a:rPr lang="en-US" sz="1200"/>
              <a:t>a widow - вдова</a:t>
            </a:r>
            <a:endParaRPr lang="ru-RU" sz="1200"/>
          </a:p>
          <a:p>
            <a:r>
              <a:rPr lang="en-US" sz="1200"/>
              <a:t>twins - </a:t>
            </a:r>
            <a:r>
              <a:rPr lang="ru-RU" sz="1200"/>
              <a:t>близнюки</a:t>
            </a:r>
          </a:p>
          <a:p>
            <a:r>
              <a:rPr lang="en-US" sz="1200"/>
              <a:t>to be married - </a:t>
            </a:r>
            <a:r>
              <a:rPr lang="ru-RU" sz="1200"/>
              <a:t>бути одруженим</a:t>
            </a:r>
            <a:r>
              <a:rPr lang="en-US" sz="1200"/>
              <a:t> (</a:t>
            </a:r>
            <a:r>
              <a:rPr lang="ru-RU" sz="1200"/>
              <a:t>одружена</a:t>
            </a:r>
            <a:r>
              <a:rPr lang="en-US" sz="1200"/>
              <a:t>)</a:t>
            </a:r>
            <a:endParaRPr lang="ru-RU" sz="1200"/>
          </a:p>
          <a:p>
            <a:r>
              <a:rPr lang="en-US" sz="1200"/>
              <a:t>to get married - одружуватися (виходити заміж)</a:t>
            </a:r>
            <a:endParaRPr lang="ru-RU" sz="1200"/>
          </a:p>
          <a:p>
            <a:r>
              <a:rPr lang="en-US" sz="1200"/>
              <a:t>divorce - </a:t>
            </a:r>
            <a:r>
              <a:rPr lang="ru-RU" sz="1200"/>
              <a:t>розлучення</a:t>
            </a:r>
            <a:r>
              <a:rPr lang="en-US" sz="1200"/>
              <a:t>, </a:t>
            </a:r>
            <a:r>
              <a:rPr lang="ru-RU" sz="1200"/>
              <a:t>розлучене</a:t>
            </a:r>
          </a:p>
          <a:p>
            <a:r>
              <a:rPr lang="en-US" sz="1200"/>
              <a:t>divorcee - </a:t>
            </a:r>
            <a:r>
              <a:rPr lang="ru-RU" sz="1200"/>
              <a:t>розлучена</a:t>
            </a:r>
          </a:p>
          <a:p>
            <a:r>
              <a:rPr lang="en-US" sz="1200"/>
              <a:t>single - </a:t>
            </a:r>
            <a:r>
              <a:rPr lang="ru-RU" sz="1200"/>
              <a:t>неодружений</a:t>
            </a:r>
            <a:r>
              <a:rPr lang="en-US" sz="1200"/>
              <a:t>, </a:t>
            </a:r>
            <a:r>
              <a:rPr lang="ru-RU" sz="1200"/>
              <a:t>незаміжня</a:t>
            </a:r>
          </a:p>
          <a:p>
            <a:r>
              <a:rPr lang="en-US" sz="1200"/>
              <a:t>descendant - </a:t>
            </a:r>
            <a:r>
              <a:rPr lang="ru-RU" sz="1200"/>
              <a:t>нащадок</a:t>
            </a:r>
          </a:p>
          <a:p>
            <a:r>
              <a:rPr lang="en-US" sz="1200"/>
              <a:t>direct descendant - </a:t>
            </a:r>
            <a:r>
              <a:rPr lang="ru-RU" sz="1200"/>
              <a:t>прямий нащадок</a:t>
            </a:r>
          </a:p>
          <a:p>
            <a:r>
              <a:rPr lang="en-US" sz="1200"/>
              <a:t>hereditory - </a:t>
            </a:r>
            <a:r>
              <a:rPr lang="ru-RU" sz="1200"/>
              <a:t>спадковий</a:t>
            </a:r>
            <a:r>
              <a:rPr lang="en-US" sz="1200"/>
              <a:t>, </a:t>
            </a:r>
            <a:r>
              <a:rPr lang="ru-RU" sz="1200"/>
              <a:t>традиційний у сім</a:t>
            </a:r>
            <a:r>
              <a:rPr lang="en-US" sz="1200"/>
              <a:t>'</a:t>
            </a:r>
            <a:r>
              <a:rPr lang="ru-RU" sz="1200"/>
              <a:t>ї</a:t>
            </a:r>
          </a:p>
          <a:p>
            <a:r>
              <a:rPr lang="en-US" sz="1200"/>
              <a:t>heir - </a:t>
            </a:r>
            <a:r>
              <a:rPr lang="ru-RU" sz="1200"/>
              <a:t>спадкоємець</a:t>
            </a:r>
          </a:p>
          <a:p>
            <a:r>
              <a:rPr lang="en-US" sz="1200"/>
              <a:t>progeny - </a:t>
            </a:r>
            <a:r>
              <a:rPr lang="ru-RU" sz="1200"/>
              <a:t>покоління</a:t>
            </a:r>
            <a:r>
              <a:rPr lang="en-US" sz="1200"/>
              <a:t>, </a:t>
            </a:r>
            <a:r>
              <a:rPr lang="ru-RU" sz="1200"/>
              <a:t>потомство</a:t>
            </a:r>
          </a:p>
          <a:p>
            <a:r>
              <a:rPr lang="en-US" sz="1200"/>
              <a:t> relatives - </a:t>
            </a:r>
            <a:r>
              <a:rPr lang="ru-RU" sz="1200"/>
              <a:t>родичі</a:t>
            </a:r>
          </a:p>
          <a:p>
            <a:r>
              <a:rPr lang="en-US" sz="1200"/>
              <a:t>(one's flesh and blood - </a:t>
            </a:r>
            <a:r>
              <a:rPr lang="ru-RU" sz="1200"/>
              <a:t>родич</a:t>
            </a:r>
            <a:r>
              <a:rPr lang="en-US" sz="1200"/>
              <a:t>)</a:t>
            </a:r>
            <a:endParaRPr lang="ru-RU" sz="1200"/>
          </a:p>
          <a:p>
            <a:pPr marL="36576" indent="0">
              <a:buNone/>
            </a:pPr>
            <a:endParaRPr lang="ru-RU" sz="12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2000" b="1">
                <a:solidFill>
                  <a:srgbClr val="FFFF00"/>
                </a:solidFill>
              </a:rPr>
              <a:t>Additional Words and Expressions:</a:t>
            </a:r>
            <a:endParaRPr lang="ru-RU" sz="2000">
              <a:solidFill>
                <a:srgbClr val="FFFF00"/>
              </a:solidFill>
            </a:endParaRPr>
          </a:p>
        </p:txBody>
      </p:sp>
      <p:pic>
        <p:nvPicPr>
          <p:cNvPr id="20" name="Объект 19"/>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27584" y="1417638"/>
            <a:ext cx="7673506" cy="4387626"/>
          </a:xfrm>
        </p:spPr>
      </p:pic>
      <p:sp>
        <p:nvSpPr>
          <p:cNvPr id="5" name="Содержимое 2"/>
          <p:cNvSpPr txBox="1">
            <a:spLocks/>
          </p:cNvSpPr>
          <p:nvPr/>
        </p:nvSpPr>
        <p:spPr>
          <a:xfrm>
            <a:off x="457200" y="2143116"/>
            <a:ext cx="8043890" cy="4429156"/>
          </a:xfrm>
          <a:prstGeom prst="rect">
            <a:avLst/>
          </a:prstGeom>
        </p:spPr>
        <p:txBody>
          <a:bodyPr vert="horz">
            <a:normAutofit/>
          </a:bodyPr>
          <a:lstStyle/>
          <a:p>
            <a:pPr marL="36576" lvl="0">
              <a:spcBef>
                <a:spcPct val="20000"/>
              </a:spcBef>
              <a:buClr>
                <a:schemeClr val="accent1"/>
              </a:buClr>
              <a:buSzPct val="80000"/>
            </a:pPr>
            <a:endParaRPr kumimoji="0" lang="ru-RU" sz="30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779912" y="34006"/>
            <a:ext cx="7467600" cy="1143000"/>
          </a:xfrm>
        </p:spPr>
        <p:txBody>
          <a:bodyPr>
            <a:noAutofit/>
          </a:bodyPr>
          <a:lstStyle/>
          <a:p>
            <a:endParaRPr lang="ru-RU" sz="3200" dirty="0"/>
          </a:p>
        </p:txBody>
      </p:sp>
      <p:sp>
        <p:nvSpPr>
          <p:cNvPr id="3" name="Содержимое 2"/>
          <p:cNvSpPr>
            <a:spLocks noGrp="1"/>
          </p:cNvSpPr>
          <p:nvPr>
            <p:ph idx="1"/>
          </p:nvPr>
        </p:nvSpPr>
        <p:spPr>
          <a:xfrm>
            <a:off x="323528" y="116632"/>
            <a:ext cx="8115328" cy="5043510"/>
          </a:xfrm>
        </p:spPr>
        <p:txBody>
          <a:bodyPr>
            <a:noAutofit/>
          </a:bodyPr>
          <a:lstStyle/>
          <a:p>
            <a:pPr marL="36576" indent="0">
              <a:buNone/>
            </a:pPr>
            <a:r>
              <a:rPr lang="en-US" sz="1200"/>
              <a:t>What are you?</a:t>
            </a:r>
            <a:r>
              <a:rPr lang="ru-RU" sz="1200"/>
              <a:t> - Хто ви за професією)?</a:t>
            </a:r>
          </a:p>
          <a:p>
            <a:pPr marL="36576" indent="0">
              <a:buNone/>
            </a:pPr>
            <a:r>
              <a:rPr lang="en-US" sz="1200" smtClean="0"/>
              <a:t>What's your occupation? - Чим ви займаєтесь?</a:t>
            </a:r>
            <a:endParaRPr lang="ru-RU" sz="1200" smtClean="0"/>
          </a:p>
          <a:p>
            <a:pPr marL="36576" indent="0">
              <a:buNone/>
            </a:pPr>
            <a:r>
              <a:rPr lang="en-US" sz="1200" smtClean="0"/>
              <a:t>How </a:t>
            </a:r>
            <a:r>
              <a:rPr lang="en-US" sz="1200"/>
              <a:t>old are you? - Скільки вам років?</a:t>
            </a:r>
            <a:endParaRPr lang="ru-RU" sz="1200"/>
          </a:p>
          <a:p>
            <a:pPr marL="36576" indent="0">
              <a:buNone/>
            </a:pPr>
            <a:r>
              <a:rPr lang="en-US" sz="1200" smtClean="0"/>
              <a:t>I am 17. - Мені 17.</a:t>
            </a:r>
            <a:endParaRPr lang="ru-RU" sz="1200" smtClean="0"/>
          </a:p>
          <a:p>
            <a:pPr marL="36576" indent="0">
              <a:buNone/>
            </a:pPr>
            <a:r>
              <a:rPr lang="en-US" sz="1200" smtClean="0"/>
              <a:t>When </a:t>
            </a:r>
            <a:r>
              <a:rPr lang="en-US" sz="1200"/>
              <a:t>were you born? - Коли ви народилися?</a:t>
            </a:r>
            <a:endParaRPr lang="ru-RU" sz="1200"/>
          </a:p>
          <a:p>
            <a:pPr marL="36576" indent="0">
              <a:buNone/>
            </a:pPr>
            <a:r>
              <a:rPr lang="en-US" sz="1200"/>
              <a:t>I was born on the 23-d of January, 1988. - Я народився 23 січня 1988 року.</a:t>
            </a:r>
            <a:endParaRPr lang="ru-RU" sz="1200"/>
          </a:p>
          <a:p>
            <a:pPr marL="36576" indent="0">
              <a:buNone/>
            </a:pPr>
            <a:r>
              <a:rPr lang="en-US" sz="1200"/>
              <a:t>Have you any sisters or brothers? - У вас є брати чи сестри?</a:t>
            </a:r>
            <a:endParaRPr lang="ru-RU" sz="1200"/>
          </a:p>
          <a:p>
            <a:pPr marL="36576" indent="0">
              <a:buNone/>
            </a:pPr>
            <a:r>
              <a:rPr lang="en-US" sz="1200"/>
              <a:t>Is your sister (brother) younger or elder than you? - Ваша сестра (брат) молодша чи старша за Вас?</a:t>
            </a:r>
            <a:endParaRPr lang="ru-RU" sz="1200"/>
          </a:p>
          <a:p>
            <a:pPr marL="36576" indent="0">
              <a:buNone/>
            </a:pPr>
            <a:r>
              <a:rPr lang="en-US" sz="1200"/>
              <a:t>I am the only child in the family. - Я єдина дитина в сім'ї.</a:t>
            </a:r>
            <a:endParaRPr lang="ru-RU" sz="1200"/>
          </a:p>
          <a:p>
            <a:pPr marL="36576" indent="0">
              <a:buNone/>
            </a:pPr>
            <a:r>
              <a:rPr lang="en-US" sz="1200"/>
              <a:t>I have neither brother nor sister. - Я не маю ні брата, ні сестри.</a:t>
            </a:r>
            <a:endParaRPr lang="ru-RU" sz="1200"/>
          </a:p>
          <a:p>
            <a:pPr marL="36576" indent="0">
              <a:buNone/>
            </a:pPr>
            <a:r>
              <a:rPr lang="en-US" sz="1200"/>
              <a:t>What does he (she) look like?</a:t>
            </a:r>
            <a:r>
              <a:rPr lang="uk-UA" sz="1200"/>
              <a:t> -</a:t>
            </a:r>
            <a:r>
              <a:rPr lang="en-US" sz="1200"/>
              <a:t> Як він (вона) виглядає?</a:t>
            </a:r>
            <a:endParaRPr lang="ru-RU" sz="1200"/>
          </a:p>
          <a:p>
            <a:pPr marL="36576" indent="0">
              <a:buNone/>
            </a:pPr>
            <a:r>
              <a:rPr lang="en-US" sz="1200"/>
              <a:t>He is handsome.</a:t>
            </a:r>
            <a:r>
              <a:rPr lang="uk-UA" sz="1200"/>
              <a:t> - </a:t>
            </a:r>
            <a:r>
              <a:rPr lang="ru-RU" sz="1200"/>
              <a:t>Він гарний</a:t>
            </a:r>
            <a:r>
              <a:rPr lang="en-US" sz="1200"/>
              <a:t> (</a:t>
            </a:r>
            <a:r>
              <a:rPr lang="ru-RU" sz="1200"/>
              <a:t>про чоловіка</a:t>
            </a:r>
            <a:r>
              <a:rPr lang="en-US" sz="1200"/>
              <a:t>).</a:t>
            </a:r>
            <a:endParaRPr lang="ru-RU" sz="1200"/>
          </a:p>
          <a:p>
            <a:pPr marL="36576" indent="0">
              <a:buNone/>
            </a:pPr>
            <a:r>
              <a:rPr lang="en-US" sz="1200"/>
              <a:t>She is beautiful. - </a:t>
            </a:r>
            <a:r>
              <a:rPr lang="ru-RU" sz="1200"/>
              <a:t>Вона гарна</a:t>
            </a:r>
            <a:r>
              <a:rPr lang="en-US" sz="1200"/>
              <a:t> (</a:t>
            </a:r>
            <a:r>
              <a:rPr lang="ru-RU" sz="1200"/>
              <a:t>про жінку</a:t>
            </a:r>
            <a:r>
              <a:rPr lang="en-US" sz="1200"/>
              <a:t>).</a:t>
            </a:r>
            <a:endParaRPr lang="ru-RU" sz="1200"/>
          </a:p>
          <a:p>
            <a:pPr marL="36576" indent="0">
              <a:buNone/>
            </a:pPr>
            <a:r>
              <a:rPr lang="en-US" sz="1200"/>
              <a:t>She is pretty (charming).</a:t>
            </a:r>
            <a:r>
              <a:rPr lang="uk-UA" sz="1200"/>
              <a:t> - </a:t>
            </a:r>
            <a:r>
              <a:rPr lang="ru-RU" sz="1200"/>
              <a:t>Вона гарненька</a:t>
            </a:r>
            <a:r>
              <a:rPr lang="en-US" sz="1200"/>
              <a:t>, </a:t>
            </a:r>
            <a:r>
              <a:rPr lang="ru-RU" sz="1200"/>
              <a:t>симпатична</a:t>
            </a:r>
            <a:r>
              <a:rPr lang="en-US" sz="1200"/>
              <a:t>.</a:t>
            </a:r>
            <a:endParaRPr lang="ru-RU" sz="1200"/>
          </a:p>
          <a:p>
            <a:pPr marL="36576" indent="0">
              <a:buNone/>
            </a:pPr>
            <a:r>
              <a:rPr lang="en-US" sz="1200"/>
              <a:t>She is like her mother (father). - Вона схожа на свою матір (свого батька).</a:t>
            </a:r>
            <a:endParaRPr lang="ru-RU" sz="1200"/>
          </a:p>
          <a:p>
            <a:pPr marL="36576" indent="0">
              <a:buNone/>
            </a:pPr>
            <a:r>
              <a:rPr lang="en-US" sz="1200"/>
              <a:t>She (he) has a noble look.</a:t>
            </a:r>
            <a:r>
              <a:rPr lang="uk-UA" sz="1200"/>
              <a:t> - </a:t>
            </a:r>
            <a:r>
              <a:rPr lang="ru-RU" sz="1200"/>
              <a:t>В неї</a:t>
            </a:r>
            <a:r>
              <a:rPr lang="en-US" sz="1200"/>
              <a:t> (</a:t>
            </a:r>
            <a:r>
              <a:rPr lang="ru-RU" sz="1200"/>
              <a:t>в нього</a:t>
            </a:r>
            <a:r>
              <a:rPr lang="en-US" sz="1200"/>
              <a:t>) </a:t>
            </a:r>
            <a:r>
              <a:rPr lang="ru-RU" sz="1200"/>
              <a:t>шляхетний вигляд</a:t>
            </a:r>
            <a:r>
              <a:rPr lang="en-US" sz="1200"/>
              <a:t>.</a:t>
            </a:r>
            <a:endParaRPr lang="ru-RU" sz="1200"/>
          </a:p>
          <a:p>
            <a:pPr marL="36576" indent="0">
              <a:buNone/>
            </a:pPr>
            <a:r>
              <a:rPr lang="en-US" sz="1200"/>
              <a:t>She (he) looks like her (his) father</a:t>
            </a:r>
            <a:r>
              <a:rPr lang="uk-UA" sz="1200"/>
              <a:t> (</a:t>
            </a:r>
            <a:r>
              <a:rPr lang="en-US" sz="1200"/>
              <a:t>mother).</a:t>
            </a:r>
            <a:r>
              <a:rPr lang="uk-UA" sz="1200"/>
              <a:t> - Вона (він) схожий на свого (свою) батька (мати).</a:t>
            </a:r>
            <a:endParaRPr lang="ru-RU" sz="1200"/>
          </a:p>
          <a:p>
            <a:pPr marL="36576" indent="0">
              <a:buNone/>
            </a:pPr>
            <a:r>
              <a:rPr lang="ru-RU" sz="1200"/>
              <a:t>They look alike. - Вони схожі один на одного.</a:t>
            </a:r>
          </a:p>
          <a:p>
            <a:pPr marL="36576" indent="0">
              <a:buNone/>
            </a:pPr>
            <a:r>
              <a:rPr lang="en-US" sz="1200"/>
              <a:t>She (he) is so unique - Вона (він) неповторний (а).</a:t>
            </a:r>
            <a:endParaRPr lang="ru-RU" sz="1200"/>
          </a:p>
          <a:p>
            <a:pPr marL="36576" indent="0">
              <a:buNone/>
            </a:pPr>
            <a:r>
              <a:rPr lang="en-US" sz="1200"/>
              <a:t>She (he) is so tactful. - </a:t>
            </a:r>
            <a:r>
              <a:rPr lang="ru-RU" sz="1200"/>
              <a:t>Вона</a:t>
            </a:r>
            <a:r>
              <a:rPr lang="en-US" sz="1200"/>
              <a:t> (</a:t>
            </a:r>
            <a:r>
              <a:rPr lang="ru-RU" sz="1200"/>
              <a:t>він</a:t>
            </a:r>
            <a:r>
              <a:rPr lang="en-US" sz="1200"/>
              <a:t>) </a:t>
            </a:r>
            <a:r>
              <a:rPr lang="ru-RU" sz="1200"/>
              <a:t>така тактична</a:t>
            </a:r>
            <a:r>
              <a:rPr lang="en-US" sz="1200"/>
              <a:t> (</a:t>
            </a:r>
            <a:r>
              <a:rPr lang="ru-RU" sz="1200"/>
              <a:t>тактовний</a:t>
            </a:r>
            <a:r>
              <a:rPr lang="en-US" sz="1200"/>
              <a:t>).</a:t>
            </a:r>
            <a:endParaRPr lang="ru-RU" sz="1200"/>
          </a:p>
          <a:p>
            <a:pPr marL="36576" indent="0">
              <a:buNone/>
            </a:pPr>
            <a:r>
              <a:rPr lang="en-US" sz="1200"/>
              <a:t>Her (his) charm is irresistible. - Її (його) чарівність чарівна.</a:t>
            </a:r>
            <a:endParaRPr lang="ru-RU" sz="1200"/>
          </a:p>
          <a:p>
            <a:pPr marL="36576" indent="0">
              <a:buNone/>
            </a:pPr>
            <a:endParaRPr lang="ru-RU" sz="1200"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88640"/>
            <a:ext cx="7467600" cy="1143000"/>
          </a:xfrm>
        </p:spPr>
        <p:txBody>
          <a:bodyPr>
            <a:noAutofit/>
          </a:bodyPr>
          <a:lstStyle/>
          <a:p>
            <a:endParaRPr lang="ru-RU" sz="3200" dirty="0"/>
          </a:p>
        </p:txBody>
      </p:sp>
      <p:pic>
        <p:nvPicPr>
          <p:cNvPr id="7" name="Объект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8248" y="980728"/>
            <a:ext cx="4739320" cy="4757738"/>
          </a:xfr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1016289"/>
            <a:ext cx="3816424" cy="4692891"/>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Объект 2"/>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43609" y="908720"/>
            <a:ext cx="7344816" cy="5256584"/>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404664"/>
            <a:ext cx="7470648" cy="1143000"/>
          </a:xfrm>
        </p:spPr>
        <p:txBody>
          <a:bodyPr>
            <a:noAutofit/>
          </a:bodyPr>
          <a:lstStyle/>
          <a:p>
            <a:r>
              <a:rPr lang="en-US" sz="1800"/>
              <a:t>What is your nationality? - </a:t>
            </a:r>
            <a:r>
              <a:rPr lang="ru-RU" sz="1800"/>
              <a:t>Хто ви за національністю</a:t>
            </a:r>
            <a:r>
              <a:rPr lang="en-US" sz="1800"/>
              <a:t>?</a:t>
            </a:r>
            <a:r>
              <a:rPr lang="ru-RU" sz="1800"/>
              <a:t/>
            </a:r>
            <a:br>
              <a:rPr lang="ru-RU" sz="1800"/>
            </a:br>
            <a:r>
              <a:rPr lang="en-US" sz="1800"/>
              <a:t>I am Ukrainian (English, American). - Я українець (англієць, американець).</a:t>
            </a:r>
            <a:r>
              <a:rPr lang="ru-RU" sz="1800"/>
              <a:t/>
            </a:r>
            <a:br>
              <a:rPr lang="ru-RU" sz="1800"/>
            </a:br>
            <a:r>
              <a:rPr lang="en-US" sz="1800"/>
              <a:t>Is your family large</a:t>
            </a:r>
            <a:r>
              <a:rPr lang="ru-RU" sz="1800"/>
              <a:t> (</a:t>
            </a:r>
            <a:r>
              <a:rPr lang="en-US" sz="1800"/>
              <a:t>small</a:t>
            </a:r>
            <a:r>
              <a:rPr lang="ru-RU" sz="1800"/>
              <a:t>)? - у Вас велика (маленька) родина?</a:t>
            </a:r>
            <a:br>
              <a:rPr lang="ru-RU" sz="1800"/>
            </a:br>
            <a:r>
              <a:rPr lang="en-US" sz="1800"/>
              <a:t>How many persons are there in your family? – Скільки людей складається Ваша сім'я?</a:t>
            </a:r>
            <a:r>
              <a:rPr lang="ru-RU" sz="1800"/>
              <a:t/>
            </a:r>
            <a:br>
              <a:rPr lang="ru-RU" sz="1800"/>
            </a:br>
            <a:r>
              <a:rPr lang="en-US" sz="1800"/>
              <a:t>We are a family of four. - Із чотирьох.</a:t>
            </a:r>
            <a:r>
              <a:rPr lang="ru-RU" sz="1800"/>
              <a:t/>
            </a:r>
            <a:br>
              <a:rPr lang="ru-RU" sz="1800"/>
            </a:br>
            <a:r>
              <a:rPr lang="en-US" sz="1800"/>
              <a:t>Are you related to Kate? - Катя Ваша родичка?</a:t>
            </a:r>
            <a:r>
              <a:rPr lang="ru-RU" sz="1800"/>
              <a:t/>
            </a:r>
            <a:br>
              <a:rPr lang="ru-RU" sz="1800"/>
            </a:br>
            <a:r>
              <a:rPr lang="en-US" sz="1800"/>
              <a:t>What is your address? - Яка у вас адреса?</a:t>
            </a:r>
            <a:r>
              <a:rPr lang="ru-RU" sz="1800"/>
              <a:t/>
            </a:r>
            <a:br>
              <a:rPr lang="ru-RU" sz="1800"/>
            </a:br>
            <a:r>
              <a:rPr lang="en-US" sz="1800"/>
              <a:t>What is your phone number? - </a:t>
            </a:r>
            <a:r>
              <a:rPr lang="ru-RU" sz="1800"/>
              <a:t>Какой у Вас номер телефона</a:t>
            </a:r>
            <a:r>
              <a:rPr lang="en-US" sz="1800"/>
              <a:t>?</a:t>
            </a:r>
            <a:r>
              <a:rPr lang="ru-RU" sz="1800"/>
              <a:t/>
            </a:r>
            <a:br>
              <a:rPr lang="ru-RU" sz="1800"/>
            </a:br>
            <a:r>
              <a:rPr lang="en-US" sz="1800"/>
              <a:t>What are your hobbies? - Які у Вас хобі?</a:t>
            </a:r>
            <a:r>
              <a:rPr lang="ru-RU" sz="1800"/>
              <a:t/>
            </a:r>
            <a:br>
              <a:rPr lang="ru-RU" sz="1800"/>
            </a:br>
            <a:r>
              <a:rPr lang="en-US" sz="1800"/>
              <a:t>What do you enjoy most? - </a:t>
            </a:r>
            <a:r>
              <a:rPr lang="ru-RU" sz="1800"/>
              <a:t>Що Ви любите найбільше</a:t>
            </a:r>
            <a:r>
              <a:rPr lang="en-US" sz="1800"/>
              <a:t>?</a:t>
            </a:r>
            <a:r>
              <a:rPr lang="ru-RU" sz="1800"/>
              <a:t/>
            </a:r>
            <a:br>
              <a:rPr lang="ru-RU" sz="1800"/>
            </a:br>
            <a:r>
              <a:rPr lang="en-US" sz="1800"/>
              <a:t>I am a loner. I don't like a noisy crowd. - Я люблю самотність. </a:t>
            </a:r>
            <a:r>
              <a:rPr lang="ru-RU" sz="1800"/>
              <a:t>Я не люблю галасливий натовп.</a:t>
            </a:r>
            <a:br>
              <a:rPr lang="ru-RU" sz="1800"/>
            </a:br>
            <a:r>
              <a:rPr lang="en-US" sz="1800"/>
              <a:t>What kind of education did you get? - Яку Ви здобули освіту?</a:t>
            </a:r>
            <a:r>
              <a:rPr lang="ru-RU" sz="1800"/>
              <a:t/>
            </a:r>
            <a:br>
              <a:rPr lang="ru-RU" sz="1800"/>
            </a:br>
            <a:r>
              <a:rPr lang="en-US" sz="1800"/>
              <a:t>Did you get a diploma? - Ви отримали диплом?</a:t>
            </a:r>
            <a:r>
              <a:rPr lang="ru-RU" sz="1800"/>
              <a:t/>
            </a:r>
            <a:br>
              <a:rPr lang="ru-RU" sz="1800"/>
            </a:br>
            <a:r>
              <a:rPr lang="en-US" sz="1800"/>
              <a:t>What is your favourite subject? - Який у Вас улюблений предмет (навчальний)?</a:t>
            </a:r>
            <a:r>
              <a:rPr lang="ru-RU" sz="1800"/>
              <a:t/>
            </a:r>
            <a:br>
              <a:rPr lang="ru-RU" sz="1800"/>
            </a:br>
            <a:r>
              <a:rPr lang="en-US" sz="1800"/>
              <a:t>Are you doing well? - Ви добре вчитеся?</a:t>
            </a:r>
            <a:r>
              <a:rPr lang="ru-RU" sz="1800"/>
              <a:t/>
            </a:r>
            <a:br>
              <a:rPr lang="ru-RU" sz="1800"/>
            </a:br>
            <a:r>
              <a:rPr lang="en-US" sz="1800"/>
              <a:t>When did you leave school? - Коли ви закінчили школу?</a:t>
            </a:r>
            <a:r>
              <a:rPr lang="ru-RU" sz="1800"/>
              <a:t/>
            </a:r>
            <a:br>
              <a:rPr lang="ru-RU" sz="1800"/>
            </a:br>
            <a:r>
              <a:rPr lang="en-US" sz="1800"/>
              <a:t>What are you going to be? - Ким ви хочете стати?</a:t>
            </a:r>
            <a:r>
              <a:rPr lang="ru-RU" sz="1800"/>
              <a:t/>
            </a:r>
            <a:br>
              <a:rPr lang="ru-RU" sz="1800"/>
            </a:br>
            <a:endParaRPr lang="ru-RU" sz="1800"/>
          </a:p>
        </p:txBody>
      </p:sp>
    </p:spTree>
    <p:extLst>
      <p:ext uri="{BB962C8B-B14F-4D97-AF65-F5344CB8AC3E}">
        <p14:creationId xmlns:p14="http://schemas.microsoft.com/office/powerpoint/2010/main" val="2207165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260648"/>
            <a:ext cx="8640960" cy="6264696"/>
          </a:xfrm>
          <a:prstGeom prst="rect">
            <a:avLst/>
          </a:prstGeom>
        </p:spPr>
      </p:pic>
    </p:spTree>
    <p:extLst>
      <p:ext uri="{BB962C8B-B14F-4D97-AF65-F5344CB8AC3E}">
        <p14:creationId xmlns:p14="http://schemas.microsoft.com/office/powerpoint/2010/main" val="37518971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980728"/>
            <a:ext cx="7470648" cy="1143000"/>
          </a:xfrm>
        </p:spPr>
        <p:txBody>
          <a:bodyPr>
            <a:normAutofit fontScale="90000"/>
          </a:bodyPr>
          <a:lstStyle/>
          <a:p>
            <a:r>
              <a:rPr lang="en-US" sz="3600"/>
              <a:t>3. How do you do?</a:t>
            </a:r>
            <a:r>
              <a:rPr lang="ru-RU" sz="3600"/>
              <a:t/>
            </a:r>
            <a:br>
              <a:rPr lang="ru-RU" sz="3600"/>
            </a:br>
            <a:r>
              <a:rPr lang="en-US" sz="3600"/>
              <a:t>I am very glad to meet you.</a:t>
            </a:r>
            <a:r>
              <a:rPr lang="ru-RU" sz="3600"/>
              <a:t/>
            </a:r>
            <a:br>
              <a:rPr lang="ru-RU" sz="3600"/>
            </a:br>
            <a:r>
              <a:rPr lang="en-US" sz="3600"/>
              <a:t>Glad to meet you. </a:t>
            </a:r>
            <a:r>
              <a:rPr lang="ru-RU" sz="3600"/>
              <a:t/>
            </a:r>
            <a:br>
              <a:rPr lang="ru-RU" sz="3600"/>
            </a:br>
            <a:r>
              <a:rPr lang="en-US" sz="3600"/>
              <a:t>Pleased to meet you.</a:t>
            </a:r>
            <a:r>
              <a:rPr lang="ru-RU" sz="3600"/>
              <a:t/>
            </a:r>
            <a:br>
              <a:rPr lang="ru-RU" sz="3600"/>
            </a:br>
            <a:r>
              <a:rPr lang="en-US" sz="3600"/>
              <a:t>Nice to meet you.</a:t>
            </a:r>
            <a:r>
              <a:rPr lang="ru-RU" sz="3600"/>
              <a:t/>
            </a:r>
            <a:br>
              <a:rPr lang="ru-RU" sz="3600"/>
            </a:br>
            <a:r>
              <a:rPr lang="en-US" sz="3600"/>
              <a:t>Glad to see you back.</a:t>
            </a:r>
            <a:r>
              <a:rPr lang="ru-RU" sz="3600"/>
              <a:t/>
            </a:r>
            <a:br>
              <a:rPr lang="ru-RU" sz="3600"/>
            </a:br>
            <a:r>
              <a:rPr lang="en-US" sz="3600"/>
              <a:t>I am sorry. I didn't quite catch your name.</a:t>
            </a:r>
            <a:r>
              <a:rPr lang="ru-RU" sz="3600"/>
              <a:t/>
            </a:r>
            <a:br>
              <a:rPr lang="ru-RU" sz="3600"/>
            </a:br>
            <a:r>
              <a:rPr lang="en-US" sz="3600"/>
              <a:t> </a:t>
            </a:r>
            <a:r>
              <a:rPr lang="ru-RU" sz="3600"/>
              <a:t/>
            </a:r>
            <a:br>
              <a:rPr lang="ru-RU" sz="3600"/>
            </a:br>
            <a:endParaRPr lang="ru-RU" sz="3600"/>
          </a:p>
        </p:txBody>
      </p:sp>
    </p:spTree>
    <p:extLst>
      <p:ext uri="{BB962C8B-B14F-4D97-AF65-F5344CB8AC3E}">
        <p14:creationId xmlns:p14="http://schemas.microsoft.com/office/powerpoint/2010/main" val="4016339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620688"/>
            <a:ext cx="8064896" cy="4896544"/>
          </a:xfrm>
          <a:prstGeom prst="rect">
            <a:avLst/>
          </a:prstGeom>
        </p:spPr>
      </p:pic>
    </p:spTree>
    <p:extLst>
      <p:ext uri="{BB962C8B-B14F-4D97-AF65-F5344CB8AC3E}">
        <p14:creationId xmlns:p14="http://schemas.microsoft.com/office/powerpoint/2010/main" val="241287545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2708920"/>
            <a:ext cx="7470648" cy="1143000"/>
          </a:xfrm>
        </p:spPr>
        <p:txBody>
          <a:bodyPr>
            <a:normAutofit fontScale="90000"/>
          </a:bodyPr>
          <a:lstStyle/>
          <a:p>
            <a:r>
              <a:rPr lang="en-US"/>
              <a:t>5. How's your sister (brother) getting on? </a:t>
            </a:r>
            <a:r>
              <a:rPr lang="ru-RU"/>
              <a:t/>
            </a:r>
            <a:br>
              <a:rPr lang="ru-RU"/>
            </a:br>
            <a:r>
              <a:rPr lang="en-US"/>
              <a:t>Give her (him) my regards, please. </a:t>
            </a:r>
            <a:r>
              <a:rPr lang="ru-RU"/>
              <a:t/>
            </a:r>
            <a:br>
              <a:rPr lang="ru-RU"/>
            </a:br>
            <a:r>
              <a:rPr lang="en-US"/>
              <a:t>or Remember me to her (him), please.</a:t>
            </a:r>
            <a:r>
              <a:rPr lang="ru-RU"/>
              <a:t/>
            </a:r>
            <a:br>
              <a:rPr lang="ru-RU"/>
            </a:br>
            <a:r>
              <a:rPr lang="uk-UA"/>
              <a:t> </a:t>
            </a:r>
            <a:r>
              <a:rPr lang="ru-RU"/>
              <a:t/>
            </a:r>
            <a:br>
              <a:rPr lang="ru-RU"/>
            </a:br>
            <a:endParaRPr lang="ru-RU"/>
          </a:p>
        </p:txBody>
      </p:sp>
    </p:spTree>
    <p:extLst>
      <p:ext uri="{BB962C8B-B14F-4D97-AF65-F5344CB8AC3E}">
        <p14:creationId xmlns:p14="http://schemas.microsoft.com/office/powerpoint/2010/main" val="37873342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en-US"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3</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a:t>
            </a:r>
            <a:r>
              <a:rPr lang="en-US"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4</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«Families and Family Life</a:t>
            </a:r>
            <a:r>
              <a:rPr lang="en-US" sz="3600" b="1"/>
              <a:t>. Prepositions.»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620688"/>
            <a:ext cx="8712968" cy="5256584"/>
          </a:xfrm>
          <a:prstGeom prst="rect">
            <a:avLst/>
          </a:prstGeom>
        </p:spPr>
      </p:pic>
    </p:spTree>
    <p:extLst>
      <p:ext uri="{BB962C8B-B14F-4D97-AF65-F5344CB8AC3E}">
        <p14:creationId xmlns:p14="http://schemas.microsoft.com/office/powerpoint/2010/main" val="24561502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1052736"/>
            <a:ext cx="8640959" cy="4680520"/>
          </a:xfrm>
          <a:prstGeom prst="rect">
            <a:avLst/>
          </a:prstGeom>
        </p:spPr>
      </p:pic>
    </p:spTree>
    <p:extLst>
      <p:ext uri="{BB962C8B-B14F-4D97-AF65-F5344CB8AC3E}">
        <p14:creationId xmlns:p14="http://schemas.microsoft.com/office/powerpoint/2010/main" val="35112122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620688"/>
            <a:ext cx="8568952" cy="5400600"/>
          </a:xfrm>
          <a:prstGeom prst="rect">
            <a:avLst/>
          </a:prstGeom>
        </p:spPr>
      </p:pic>
    </p:spTree>
    <p:extLst>
      <p:ext uri="{BB962C8B-B14F-4D97-AF65-F5344CB8AC3E}">
        <p14:creationId xmlns:p14="http://schemas.microsoft.com/office/powerpoint/2010/main" val="1746114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332656"/>
            <a:ext cx="8136904" cy="5904655"/>
          </a:xfrm>
          <a:prstGeom prst="rect">
            <a:avLst/>
          </a:prstGeom>
        </p:spPr>
      </p:pic>
    </p:spTree>
    <p:extLst>
      <p:ext uri="{BB962C8B-B14F-4D97-AF65-F5344CB8AC3E}">
        <p14:creationId xmlns:p14="http://schemas.microsoft.com/office/powerpoint/2010/main" val="31023876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9144000" cy="6857999"/>
          </a:xfrm>
          <a:prstGeom prst="rect">
            <a:avLst/>
          </a:prstGeom>
        </p:spPr>
      </p:pic>
    </p:spTree>
    <p:extLst>
      <p:ext uri="{BB962C8B-B14F-4D97-AF65-F5344CB8AC3E}">
        <p14:creationId xmlns:p14="http://schemas.microsoft.com/office/powerpoint/2010/main" val="12302408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«The Organization. Prepositions.» Grammar revision</a:t>
            </a:r>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395536" y="116632"/>
            <a:ext cx="7467600" cy="5697559"/>
          </a:xfrm>
        </p:spPr>
        <p:txBody>
          <a:bodyPr>
            <a:normAutofit fontScale="25000" lnSpcReduction="20000"/>
          </a:bodyPr>
          <a:lstStyle/>
          <a:p>
            <a:pPr marL="36576" indent="0" algn="ctr">
              <a:buNone/>
            </a:pPr>
            <a:r>
              <a:rPr lang="en-US" sz="7200" b="1">
                <a:solidFill>
                  <a:srgbClr val="FFFF00"/>
                </a:solidFill>
              </a:rPr>
              <a:t>MY FAMILY</a:t>
            </a:r>
            <a:endParaRPr lang="ru-RU" sz="7200">
              <a:solidFill>
                <a:srgbClr val="FFFF00"/>
              </a:solidFill>
            </a:endParaRPr>
          </a:p>
          <a:p>
            <a:pPr marL="36576" indent="0">
              <a:buNone/>
            </a:pPr>
            <a:r>
              <a:rPr lang="en-US"/>
              <a:t> </a:t>
            </a:r>
            <a:endParaRPr lang="ru-RU"/>
          </a:p>
          <a:p>
            <a:pPr marL="36576" indent="0">
              <a:buNone/>
            </a:pPr>
            <a:r>
              <a:rPr lang="en-US" sz="5600">
                <a:latin typeface="Times New Roman" panose="02020603050405020304" pitchFamily="18" charset="0"/>
                <a:cs typeface="Times New Roman" panose="02020603050405020304" pitchFamily="18" charset="0"/>
              </a:rPr>
              <a:t>Before I start talking about my family let me introduce myself. I am Sveta Petrenko. I am 17. I have left school this year. I was born in Kyyiv, so I have been living in Kyiv since my childhood.</a:t>
            </a:r>
            <a:endParaRPr lang="ru-RU" sz="5600">
              <a:latin typeface="Times New Roman" panose="02020603050405020304" pitchFamily="18" charset="0"/>
              <a:cs typeface="Times New Roman" panose="02020603050405020304" pitchFamily="18" charset="0"/>
            </a:endParaRPr>
          </a:p>
          <a:p>
            <a:pPr marL="36576" indent="0">
              <a:buNone/>
            </a:pPr>
            <a:r>
              <a:rPr lang="en-US" sz="5600">
                <a:latin typeface="Times New Roman" panose="02020603050405020304" pitchFamily="18" charset="0"/>
                <a:cs typeface="Times New Roman" panose="02020603050405020304" pitchFamily="18" charset="0"/>
              </a:rPr>
              <a:t> And now I am going to tell you about my family. We are a family of five. We think we are a large and friendly family. So we are happy to be living together and are getting on all right. </a:t>
            </a:r>
            <a:endParaRPr lang="ru-RU" sz="5600">
              <a:latin typeface="Times New Roman" panose="02020603050405020304" pitchFamily="18" charset="0"/>
              <a:cs typeface="Times New Roman" panose="02020603050405020304" pitchFamily="18" charset="0"/>
            </a:endParaRPr>
          </a:p>
          <a:p>
            <a:pPr marL="36576" indent="0">
              <a:buNone/>
            </a:pPr>
            <a:r>
              <a:rPr lang="en-US" sz="5600">
                <a:latin typeface="Times New Roman" panose="02020603050405020304" pitchFamily="18" charset="0"/>
                <a:cs typeface="Times New Roman" panose="02020603050405020304" pitchFamily="18" charset="0"/>
              </a:rPr>
              <a:t>To begin with, I am going to talk first about my father. His name is Sergey Petrovich, he is 45. He works as a surgeon in a hospital. He is neither old, nor young. He is a good-looking man, handsome, rather thin with dark brown hair just beginning to go grey. He is a very sociable person. What I don't like about my dad is that he is always busy. Very often he works overtime. He is a bread-maker in our family. He is fond of going to the country on week-ends, because he enjoys working in the garden.</a:t>
            </a:r>
            <a:endParaRPr lang="ru-RU" sz="5600">
              <a:latin typeface="Times New Roman" panose="02020603050405020304" pitchFamily="18" charset="0"/>
              <a:cs typeface="Times New Roman" panose="02020603050405020304" pitchFamily="18" charset="0"/>
            </a:endParaRPr>
          </a:p>
          <a:p>
            <a:pPr marL="36576" indent="0">
              <a:buNone/>
            </a:pPr>
            <a:r>
              <a:rPr lang="en-US" sz="5600">
                <a:latin typeface="Times New Roman" panose="02020603050405020304" pitchFamily="18" charset="0"/>
                <a:cs typeface="Times New Roman" panose="02020603050405020304" pitchFamily="18" charset="0"/>
              </a:rPr>
              <a:t>My mother's name is Galina Nickolayevna. She is three years younger than my </a:t>
            </a:r>
            <a:r>
              <a:rPr lang="en-US" sz="5600" smtClean="0">
                <a:latin typeface="Times New Roman" panose="02020603050405020304" pitchFamily="18" charset="0"/>
                <a:cs typeface="Times New Roman" panose="02020603050405020304" pitchFamily="18" charset="0"/>
              </a:rPr>
              <a:t>father. She </a:t>
            </a:r>
            <a:r>
              <a:rPr lang="en-US" sz="5600">
                <a:latin typeface="Times New Roman" panose="02020603050405020304" pitchFamily="18" charset="0"/>
                <a:cs typeface="Times New Roman" panose="02020603050405020304" pitchFamily="18" charset="0"/>
              </a:rPr>
              <a:t>works as a teacher at a nursery school. My mother is rather slim and pretty, she is always elegant and smart. In short, she is a pleasant-looking woman of about 40. She always has a lot of work to do both at school and about the house. She is fond of her work and spends a lot of time there. But she has to cook the food for all the family at home. Shopping and cooking is nearly half a day's work for her. But my granny and I are in a habit of helping her about the house.</a:t>
            </a:r>
            <a:endParaRPr lang="ru-RU" sz="5600">
              <a:latin typeface="Times New Roman" panose="02020603050405020304" pitchFamily="18" charset="0"/>
              <a:cs typeface="Times New Roman" panose="02020603050405020304" pitchFamily="18" charset="0"/>
            </a:endParaRPr>
          </a:p>
          <a:p>
            <a:pPr marL="36576" indent="0">
              <a:buNone/>
            </a:pPr>
            <a:r>
              <a:rPr lang="en-US" sz="5600">
                <a:latin typeface="Times New Roman" panose="02020603050405020304" pitchFamily="18" charset="0"/>
                <a:cs typeface="Times New Roman" panose="02020603050405020304" pitchFamily="18" charset="0"/>
              </a:rPr>
              <a:t>Boris is my elder brother. He is six years senior to me. So he is 23 already. He has graduated from the University and he is an economist by profession now. Boris is married. His wife is a journalist. They are three in the family. They have got a child, my nephew. It is a lovely little boy of two with golden hair and dark brown eyes and a spirit that is always bright and happy, full of joy and gaiety.</a:t>
            </a:r>
            <a:endParaRPr lang="ru-RU" sz="5600">
              <a:latin typeface="Times New Roman" panose="02020603050405020304" pitchFamily="18" charset="0"/>
              <a:cs typeface="Times New Roman" panose="02020603050405020304" pitchFamily="18" charset="0"/>
            </a:endParaRPr>
          </a:p>
          <a:p>
            <a:pPr marL="36576" indent="0">
              <a:buNone/>
            </a:pPr>
            <a:r>
              <a:rPr lang="en-US" sz="5600">
                <a:latin typeface="Times New Roman" panose="02020603050405020304" pitchFamily="18" charset="0"/>
                <a:cs typeface="Times New Roman" panose="02020603050405020304" pitchFamily="18" charset="0"/>
              </a:rPr>
              <a:t>And finally a few words about my granny. To tell you the truth, she is my best friend. She always listens to my endless stories about my friends and my school life. She is retired on pension now but in her youth and her older age she worked as a teacher in a school. I must admit, she is a very understanding person.</a:t>
            </a:r>
            <a:endParaRPr lang="ru-RU" sz="5600">
              <a:latin typeface="Times New Roman" panose="02020603050405020304" pitchFamily="18" charset="0"/>
              <a:cs typeface="Times New Roman" panose="02020603050405020304" pitchFamily="18" charset="0"/>
            </a:endParaRPr>
          </a:p>
          <a:p>
            <a:pPr marL="36576" indent="0">
              <a:buNone/>
            </a:pPr>
            <a:r>
              <a:rPr lang="en-US" sz="5600">
                <a:latin typeface="Times New Roman" panose="02020603050405020304" pitchFamily="18" charset="0"/>
                <a:cs typeface="Times New Roman" panose="02020603050405020304" pitchFamily="18" charset="0"/>
              </a:rPr>
              <a:t>Put it into a few words, we are a united and friendly family.</a:t>
            </a:r>
            <a:endParaRPr lang="ru-RU" sz="5600">
              <a:latin typeface="Times New Roman" panose="02020603050405020304" pitchFamily="18" charset="0"/>
              <a:cs typeface="Times New Roman" panose="02020603050405020304" pitchFamily="18" charset="0"/>
            </a:endParaRPr>
          </a:p>
          <a:p>
            <a:pPr marL="36576" indent="0">
              <a:buNone/>
            </a:pPr>
            <a:endParaRPr lang="ru-RU" sz="56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a:solidFill>
                  <a:srgbClr val="FFFF00"/>
                </a:solidFill>
              </a:rPr>
              <a:t>Word List:</a:t>
            </a:r>
            <a:r>
              <a:rPr lang="ru-RU">
                <a:solidFill>
                  <a:srgbClr val="FFFF00"/>
                </a:solidFill>
              </a:rPr>
              <a:t/>
            </a:r>
            <a:br>
              <a:rPr lang="ru-RU">
                <a:solidFill>
                  <a:srgbClr val="FFFF00"/>
                </a:solidFill>
              </a:rPr>
            </a:br>
            <a:endParaRPr lang="ru-RU" dirty="0">
              <a:solidFill>
                <a:srgbClr val="FFFF00"/>
              </a:solidFill>
            </a:endParaRPr>
          </a:p>
        </p:txBody>
      </p:sp>
      <p:sp>
        <p:nvSpPr>
          <p:cNvPr id="3" name="Содержимое 2"/>
          <p:cNvSpPr>
            <a:spLocks noGrp="1"/>
          </p:cNvSpPr>
          <p:nvPr>
            <p:ph idx="1"/>
          </p:nvPr>
        </p:nvSpPr>
        <p:spPr>
          <a:xfrm>
            <a:off x="457200" y="1600200"/>
            <a:ext cx="7972452" cy="4829196"/>
          </a:xfrm>
        </p:spPr>
        <p:txBody>
          <a:bodyPr>
            <a:normAutofit fontScale="32500" lnSpcReduction="20000"/>
          </a:bodyPr>
          <a:lstStyle/>
          <a:p>
            <a:r>
              <a:rPr lang="en-US"/>
              <a:t>to introduce oneself - </a:t>
            </a:r>
            <a:r>
              <a:rPr lang="uk-UA"/>
              <a:t>представляти будь-кого, знайомитися</a:t>
            </a:r>
            <a:endParaRPr lang="ru-RU"/>
          </a:p>
          <a:p>
            <a:r>
              <a:rPr lang="en-US"/>
              <a:t>to leave school - закінчувати школу</a:t>
            </a:r>
            <a:endParaRPr lang="ru-RU"/>
          </a:p>
          <a:p>
            <a:r>
              <a:rPr lang="en-US"/>
              <a:t>to graduate from the University - закінчувати університет</a:t>
            </a:r>
            <a:endParaRPr lang="ru-RU"/>
          </a:p>
          <a:p>
            <a:r>
              <a:rPr lang="en-US"/>
              <a:t>a surgeon - </a:t>
            </a:r>
            <a:r>
              <a:rPr lang="uk-UA"/>
              <a:t>хірург</a:t>
            </a:r>
            <a:endParaRPr lang="ru-RU"/>
          </a:p>
          <a:p>
            <a:r>
              <a:rPr lang="en-US"/>
              <a:t>handsome - </a:t>
            </a:r>
            <a:r>
              <a:rPr lang="ru-RU"/>
              <a:t>красивий</a:t>
            </a:r>
            <a:r>
              <a:rPr lang="en-US"/>
              <a:t> (</a:t>
            </a:r>
            <a:r>
              <a:rPr lang="ru-RU"/>
              <a:t>про чоловіка</a:t>
            </a:r>
            <a:r>
              <a:rPr lang="en-US"/>
              <a:t>)</a:t>
            </a:r>
            <a:endParaRPr lang="ru-RU"/>
          </a:p>
          <a:p>
            <a:r>
              <a:rPr lang="en-US"/>
              <a:t>sociable - </a:t>
            </a:r>
            <a:r>
              <a:rPr lang="ru-RU"/>
              <a:t>товариський</a:t>
            </a:r>
          </a:p>
          <a:p>
            <a:r>
              <a:rPr lang="en-US"/>
              <a:t>to work overtime - </a:t>
            </a:r>
            <a:r>
              <a:rPr lang="ru-RU"/>
              <a:t>працювати понаднормово</a:t>
            </a:r>
          </a:p>
          <a:p>
            <a:r>
              <a:rPr lang="en-US"/>
              <a:t>a bread-maker - годувальник</a:t>
            </a:r>
            <a:endParaRPr lang="ru-RU"/>
          </a:p>
          <a:p>
            <a:r>
              <a:rPr lang="en-US"/>
              <a:t>to be fond of - </a:t>
            </a:r>
            <a:r>
              <a:rPr lang="ru-RU"/>
              <a:t>подобається</a:t>
            </a:r>
            <a:r>
              <a:rPr lang="en-US"/>
              <a:t>, </a:t>
            </a:r>
            <a:r>
              <a:rPr lang="ru-RU"/>
              <a:t>любити</a:t>
            </a:r>
          </a:p>
          <a:p>
            <a:r>
              <a:rPr lang="en-US"/>
              <a:t>slim</a:t>
            </a:r>
            <a:r>
              <a:rPr lang="ru-RU"/>
              <a:t> - стрункий, витончений</a:t>
            </a:r>
          </a:p>
          <a:p>
            <a:r>
              <a:rPr lang="en-US"/>
              <a:t>pretty</a:t>
            </a:r>
            <a:r>
              <a:rPr lang="ru-RU"/>
              <a:t> - гарненька, симпатична (про жінку)</a:t>
            </a:r>
          </a:p>
          <a:p>
            <a:r>
              <a:rPr lang="en-US"/>
              <a:t>elegant</a:t>
            </a:r>
            <a:r>
              <a:rPr lang="ru-RU"/>
              <a:t> - елегантний</a:t>
            </a:r>
          </a:p>
          <a:p>
            <a:r>
              <a:rPr lang="en-US"/>
              <a:t>smart</a:t>
            </a:r>
            <a:r>
              <a:rPr lang="ru-RU"/>
              <a:t> - добре одягнений, модний, витончений</a:t>
            </a:r>
          </a:p>
          <a:p>
            <a:r>
              <a:rPr lang="en-US"/>
              <a:t>to be in (to have) a habit of doing smth. </a:t>
            </a:r>
            <a:r>
              <a:rPr lang="uk-UA"/>
              <a:t>- мати звичку (звичай) чимось займатися</a:t>
            </a:r>
            <a:endParaRPr lang="ru-RU"/>
          </a:p>
          <a:p>
            <a:r>
              <a:rPr lang="en-US"/>
              <a:t>senior - </a:t>
            </a:r>
            <a:r>
              <a:rPr lang="ru-RU"/>
              <a:t>старший</a:t>
            </a:r>
            <a:r>
              <a:rPr lang="en-US"/>
              <a:t>, </a:t>
            </a:r>
            <a:r>
              <a:rPr lang="ru-RU"/>
              <a:t>старший</a:t>
            </a:r>
          </a:p>
          <a:p>
            <a:r>
              <a:rPr lang="en-US"/>
              <a:t>junior - молодший</a:t>
            </a:r>
            <a:endParaRPr lang="ru-RU"/>
          </a:p>
          <a:p>
            <a:r>
              <a:rPr lang="en-US"/>
              <a:t>to be married - бути одруженим (одружена)</a:t>
            </a:r>
            <a:endParaRPr lang="ru-RU"/>
          </a:p>
          <a:p>
            <a:r>
              <a:rPr lang="en-US"/>
              <a:t>nephew – племінник</a:t>
            </a:r>
            <a:endParaRPr lang="ru-RU"/>
          </a:p>
          <a:p>
            <a:r>
              <a:rPr lang="en-US"/>
              <a:t>gaiety - веселість</a:t>
            </a:r>
            <a:endParaRPr lang="ru-RU"/>
          </a:p>
          <a:p>
            <a:r>
              <a:rPr lang="en-US"/>
              <a:t>endless – нескінченний</a:t>
            </a:r>
            <a:endParaRPr lang="ru-RU"/>
          </a:p>
          <a:p>
            <a:r>
              <a:rPr lang="en-US"/>
              <a:t>to be retired on pension - перебувати на пенсії</a:t>
            </a:r>
            <a:endParaRPr lang="ru-RU"/>
          </a:p>
          <a:p>
            <a:pPr marL="36576" indent="0">
              <a:buNone/>
            </a:pPr>
            <a:r>
              <a:rPr lang="en-US"/>
              <a:t> </a:t>
            </a:r>
            <a:endParaRPr lang="ru-RU"/>
          </a:p>
          <a:p>
            <a:pPr marL="36576" indent="0">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548680"/>
            <a:ext cx="7055380" cy="1400530"/>
          </a:xfrm>
        </p:spPr>
        <p:txBody>
          <a:bodyPr>
            <a:normAutofit fontScale="90000"/>
          </a:bodyPr>
          <a:lstStyle/>
          <a:p>
            <a:r>
              <a:rPr lang="en-US" sz="2400" b="1">
                <a:solidFill>
                  <a:srgbClr val="FFFF00"/>
                </a:solidFill>
              </a:rPr>
              <a:t>Supplementary Word List and Word-Combinations on the subject "My Family"</a:t>
            </a:r>
            <a:r>
              <a:rPr lang="ru-RU" sz="2400">
                <a:solidFill>
                  <a:srgbClr val="FFFF00"/>
                </a:solidFill>
              </a:rPr>
              <a:t/>
            </a:r>
            <a:br>
              <a:rPr lang="ru-RU" sz="2400">
                <a:solidFill>
                  <a:srgbClr val="FFFF00"/>
                </a:solidFill>
              </a:rPr>
            </a:br>
            <a:r>
              <a:rPr lang="en-US" sz="2400" b="1">
                <a:solidFill>
                  <a:srgbClr val="FFFF00"/>
                </a:solidFill>
              </a:rPr>
              <a:t>Relatives by Birth</a:t>
            </a:r>
            <a:r>
              <a:rPr lang="en-US" sz="2400" b="1" smtClean="0">
                <a:solidFill>
                  <a:srgbClr val="FFFF00"/>
                </a:solidFill>
              </a:rPr>
              <a:t>:</a:t>
            </a:r>
            <a:br>
              <a:rPr lang="en-US" sz="2400" b="1" smtClean="0">
                <a:solidFill>
                  <a:srgbClr val="FFFF00"/>
                </a:solidFill>
              </a:rPr>
            </a:br>
            <a:endParaRPr lang="ru-RU" sz="2400" dirty="0">
              <a:solidFill>
                <a:srgbClr val="FFFF00"/>
              </a:solidFill>
            </a:endParaRPr>
          </a:p>
        </p:txBody>
      </p:sp>
      <p:sp>
        <p:nvSpPr>
          <p:cNvPr id="3" name="Содержимое 2"/>
          <p:cNvSpPr>
            <a:spLocks noGrp="1"/>
          </p:cNvSpPr>
          <p:nvPr>
            <p:ph idx="1"/>
          </p:nvPr>
        </p:nvSpPr>
        <p:spPr>
          <a:xfrm>
            <a:off x="4427984" y="908720"/>
            <a:ext cx="7467600" cy="4525963"/>
          </a:xfrm>
        </p:spPr>
        <p:txBody>
          <a:bodyPr>
            <a:noAutofit/>
          </a:bodyPr>
          <a:lstStyle/>
          <a:p>
            <a:r>
              <a:rPr lang="en-US" sz="1400" dirty="0"/>
              <a:t>a family - </a:t>
            </a:r>
            <a:r>
              <a:rPr lang="en-US" sz="1400" dirty="0" err="1"/>
              <a:t>сім'я</a:t>
            </a:r>
            <a:endParaRPr lang="ru-RU" sz="1400" dirty="0"/>
          </a:p>
          <a:p>
            <a:r>
              <a:rPr lang="en-US" sz="1400" dirty="0"/>
              <a:t>parents - </a:t>
            </a:r>
            <a:r>
              <a:rPr lang="en-US" sz="1400" dirty="0" err="1"/>
              <a:t>родители</a:t>
            </a:r>
            <a:endParaRPr lang="ru-RU" sz="1400" dirty="0"/>
          </a:p>
          <a:p>
            <a:r>
              <a:rPr lang="en-US" sz="1400" dirty="0"/>
              <a:t>a mother (mum) - </a:t>
            </a:r>
            <a:r>
              <a:rPr lang="en-US" sz="1400" dirty="0" err="1"/>
              <a:t>мати</a:t>
            </a:r>
            <a:r>
              <a:rPr lang="en-US" sz="1400" dirty="0"/>
              <a:t> (</a:t>
            </a:r>
            <a:r>
              <a:rPr lang="en-US" sz="1400" dirty="0" err="1"/>
              <a:t>мама</a:t>
            </a:r>
            <a:r>
              <a:rPr lang="en-US" sz="1400" dirty="0"/>
              <a:t>)</a:t>
            </a:r>
            <a:endParaRPr lang="ru-RU" sz="1400" dirty="0"/>
          </a:p>
          <a:p>
            <a:r>
              <a:rPr lang="en-US" sz="1400" dirty="0"/>
              <a:t>a father (dad) -</a:t>
            </a:r>
            <a:r>
              <a:rPr lang="uk-UA" sz="1400" dirty="0"/>
              <a:t> батько (тато)</a:t>
            </a:r>
            <a:endParaRPr lang="ru-RU" sz="1400" dirty="0"/>
          </a:p>
          <a:p>
            <a:r>
              <a:rPr lang="en-US" sz="1400" dirty="0"/>
              <a:t>a son - </a:t>
            </a:r>
            <a:r>
              <a:rPr lang="en-US" sz="1400" dirty="0" err="1"/>
              <a:t>син</a:t>
            </a:r>
            <a:endParaRPr lang="ru-RU" sz="1400" dirty="0"/>
          </a:p>
          <a:p>
            <a:r>
              <a:rPr lang="en-US" sz="1400" dirty="0"/>
              <a:t>a daughter - </a:t>
            </a:r>
            <a:r>
              <a:rPr lang="en-US" sz="1400" dirty="0" err="1"/>
              <a:t>дочь</a:t>
            </a:r>
            <a:endParaRPr lang="ru-RU" sz="1400" dirty="0"/>
          </a:p>
          <a:p>
            <a:r>
              <a:rPr lang="en-US" sz="1400" dirty="0"/>
              <a:t>a sister - </a:t>
            </a:r>
            <a:r>
              <a:rPr lang="en-US" sz="1400" dirty="0" err="1"/>
              <a:t>сестра</a:t>
            </a:r>
            <a:endParaRPr lang="ru-RU" sz="1400" dirty="0"/>
          </a:p>
          <a:p>
            <a:r>
              <a:rPr lang="en-US" sz="1400" dirty="0"/>
              <a:t>a brother - </a:t>
            </a:r>
            <a:r>
              <a:rPr lang="en-US" sz="1400" dirty="0" err="1"/>
              <a:t>брат</a:t>
            </a:r>
            <a:endParaRPr lang="ru-RU" sz="1400" dirty="0"/>
          </a:p>
          <a:p>
            <a:r>
              <a:rPr lang="en-US" sz="1400" dirty="0"/>
              <a:t>a grandfather – </a:t>
            </a:r>
            <a:r>
              <a:rPr lang="en-US" sz="1400" dirty="0" err="1"/>
              <a:t>дідусь</a:t>
            </a:r>
            <a:endParaRPr lang="ru-RU" sz="1400" dirty="0"/>
          </a:p>
          <a:p>
            <a:r>
              <a:rPr lang="en-US" sz="1400" dirty="0"/>
              <a:t> a grandmother – </a:t>
            </a:r>
            <a:r>
              <a:rPr lang="en-US" sz="1400" dirty="0" err="1"/>
              <a:t>бабуся</a:t>
            </a:r>
            <a:endParaRPr lang="ru-RU" sz="1400" dirty="0"/>
          </a:p>
          <a:p>
            <a:r>
              <a:rPr lang="en-US" sz="1400" dirty="0"/>
              <a:t>a great-grandfather – </a:t>
            </a:r>
            <a:r>
              <a:rPr lang="en-US" sz="1400" dirty="0" err="1"/>
              <a:t>прадід</a:t>
            </a:r>
            <a:r>
              <a:rPr lang="uk-UA" sz="1400" dirty="0" err="1"/>
              <a:t>усь</a:t>
            </a:r>
            <a:endParaRPr lang="ru-RU" sz="1400" dirty="0"/>
          </a:p>
          <a:p>
            <a:r>
              <a:rPr lang="en-US" sz="1400" dirty="0"/>
              <a:t>a great-grandmother - </a:t>
            </a:r>
            <a:r>
              <a:rPr lang="en-US" sz="1400" dirty="0" err="1"/>
              <a:t>прабабуся</a:t>
            </a:r>
            <a:endParaRPr lang="ru-RU" sz="1400" dirty="0"/>
          </a:p>
          <a:p>
            <a:r>
              <a:rPr lang="en-US" sz="1400" dirty="0"/>
              <a:t>a grandson - </a:t>
            </a:r>
            <a:r>
              <a:rPr lang="en-US" sz="1400" dirty="0" err="1"/>
              <a:t>онук</a:t>
            </a:r>
            <a:endParaRPr lang="ru-RU" sz="1400" dirty="0"/>
          </a:p>
          <a:p>
            <a:r>
              <a:rPr lang="en-US" sz="1400" dirty="0"/>
              <a:t>a granddaughter - </a:t>
            </a:r>
            <a:r>
              <a:rPr lang="en-US" sz="1400" dirty="0" err="1"/>
              <a:t>онучка</a:t>
            </a:r>
            <a:endParaRPr lang="ru-RU" sz="1400" dirty="0"/>
          </a:p>
          <a:p>
            <a:r>
              <a:rPr lang="en-US" sz="1400" dirty="0"/>
              <a:t>grandparents - </a:t>
            </a:r>
            <a:r>
              <a:rPr lang="ru-RU" sz="1400" dirty="0"/>
              <a:t>бабуся і </a:t>
            </a:r>
            <a:r>
              <a:rPr lang="ru-RU" sz="1400" dirty="0" err="1"/>
              <a:t>дідусь</a:t>
            </a:r>
            <a:endParaRPr lang="ru-RU" sz="1400" dirty="0"/>
          </a:p>
          <a:p>
            <a:r>
              <a:rPr lang="en-US" sz="1400" dirty="0"/>
              <a:t>grandchildren - </a:t>
            </a:r>
            <a:r>
              <a:rPr lang="en-US" sz="1400" dirty="0" err="1"/>
              <a:t>онуки</a:t>
            </a:r>
            <a:endParaRPr lang="ru-RU" sz="1400" dirty="0"/>
          </a:p>
          <a:p>
            <a:r>
              <a:rPr lang="en-US" sz="1400" dirty="0"/>
              <a:t>an uncle - </a:t>
            </a:r>
            <a:r>
              <a:rPr lang="en-US" sz="1400" dirty="0" err="1"/>
              <a:t>дядько</a:t>
            </a:r>
            <a:endParaRPr lang="ru-RU" sz="1400" dirty="0"/>
          </a:p>
          <a:p>
            <a:r>
              <a:rPr lang="en-US" sz="1400" dirty="0"/>
              <a:t>an aunt - </a:t>
            </a:r>
            <a:r>
              <a:rPr lang="en-US" sz="1400" dirty="0" err="1"/>
              <a:t>тітка</a:t>
            </a:r>
            <a:endParaRPr lang="ru-RU" sz="1400" dirty="0"/>
          </a:p>
          <a:p>
            <a:r>
              <a:rPr lang="en-US" sz="1400" dirty="0"/>
              <a:t>a nephew - </a:t>
            </a:r>
            <a:r>
              <a:rPr lang="en-US" sz="1400" dirty="0" err="1"/>
              <a:t>племінник</a:t>
            </a:r>
            <a:endParaRPr lang="ru-RU" sz="1400" dirty="0"/>
          </a:p>
          <a:p>
            <a:r>
              <a:rPr lang="en-US" sz="1400" dirty="0"/>
              <a:t>a niece - </a:t>
            </a:r>
            <a:r>
              <a:rPr lang="ru-RU" sz="1400" dirty="0" err="1"/>
              <a:t>племінниця</a:t>
            </a:r>
            <a:endParaRPr lang="ru-RU" sz="1400" dirty="0"/>
          </a:p>
          <a:p>
            <a:r>
              <a:rPr lang="en-US" sz="1400" dirty="0"/>
              <a:t>a cousin</a:t>
            </a:r>
            <a:r>
              <a:rPr lang="ru-RU" sz="1400" dirty="0"/>
              <a:t> - </a:t>
            </a:r>
            <a:r>
              <a:rPr lang="ru-RU" sz="1400" dirty="0" err="1"/>
              <a:t>двоюрідний</a:t>
            </a:r>
            <a:r>
              <a:rPr lang="ru-RU" sz="1400" dirty="0"/>
              <a:t> брат (-а сестра)</a:t>
            </a:r>
          </a:p>
          <a:p>
            <a:pPr marL="36576" indent="0">
              <a:buNone/>
            </a:pPr>
            <a:endParaRPr lang="ru-RU" sz="1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2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59</TotalTime>
  <Words>1212</Words>
  <Application>Microsoft Office PowerPoint</Application>
  <PresentationFormat>Экран (4:3)</PresentationFormat>
  <Paragraphs>148</Paragraphs>
  <Slides>24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2</vt:i4>
      </vt:variant>
      <vt:variant>
        <vt:lpstr>Заголовки слайдов</vt:lpstr>
      </vt:variant>
      <vt:variant>
        <vt:i4>24</vt:i4>
      </vt:variant>
    </vt:vector>
  </HeadingPairs>
  <TitlesOfParts>
    <vt:vector size="30" baseType="lpstr">
      <vt:lpstr>Arial</vt:lpstr>
      <vt:lpstr>Century Gothic</vt:lpstr>
      <vt:lpstr>Times New Roman</vt:lpstr>
      <vt:lpstr>Wingdings 3</vt:lpstr>
      <vt:lpstr>Ион</vt:lpstr>
      <vt:lpstr>2_Ион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3(4 год.)</vt:lpstr>
      <vt:lpstr>Objectives:</vt:lpstr>
      <vt:lpstr>Plan:</vt:lpstr>
      <vt:lpstr>References:</vt:lpstr>
      <vt:lpstr>Хід заняття (Procedure)</vt:lpstr>
      <vt:lpstr>Презентация PowerPoint</vt:lpstr>
      <vt:lpstr>Word List: </vt:lpstr>
      <vt:lpstr>Supplementary Word List and Word-Combinations on the subject "My Family" Relatives by Birth: </vt:lpstr>
      <vt:lpstr>Relatives by Marriage:   </vt:lpstr>
      <vt:lpstr>Additional Words and Expressions:</vt:lpstr>
      <vt:lpstr>Презентация PowerPoint</vt:lpstr>
      <vt:lpstr>Презентация PowerPoint</vt:lpstr>
      <vt:lpstr>Презентация PowerPoint</vt:lpstr>
      <vt:lpstr>What is your nationality? - Хто ви за національністю? I am Ukrainian (English, American). - Я українець (англієць, американець). Is your family large (small)? - у Вас велика (маленька) родина? How many persons are there in your family? – Скільки людей складається Ваша сім'я? We are a family of four. - Із чотирьох. Are you related to Kate? - Катя Ваша родичка? What is your address? - Яка у вас адреса? What is your phone number? - Какой у Вас номер телефона? What are your hobbies? - Які у Вас хобі? What do you enjoy most? - Що Ви любите найбільше? I am a loner. I don't like a noisy crowd. - Я люблю самотність. Я не люблю галасливий натовп. What kind of education did you get? - Яку Ви здобули освіту? Did you get a diploma? - Ви отримали диплом? What is your favourite subject? - Який у Вас улюблений предмет (навчальний)? Are you doing well? - Ви добре вчитеся? When did you leave school? - Коли ви закінчили школу? What are you going to be? - Ким ви хочете стати? </vt:lpstr>
      <vt:lpstr>Презентация PowerPoint</vt:lpstr>
      <vt:lpstr>3. How do you do? I am very glad to meet you. Glad to meet you.  Pleased to meet you. Nice to meet you. Glad to see you back. I am sorry. I didn't quite catch your name.   </vt:lpstr>
      <vt:lpstr>Презентация PowerPoint</vt:lpstr>
      <vt:lpstr>5. How's your sister (brother) getting on?  Give her (him) my regards, please.  or Remember me to her (him), please.   </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14</cp:revision>
  <dcterms:created xsi:type="dcterms:W3CDTF">2023-02-25T18:05:02Z</dcterms:created>
  <dcterms:modified xsi:type="dcterms:W3CDTF">2023-08-10T18:17:26Z</dcterms:modified>
</cp:coreProperties>
</file>