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44" r:id="rId2"/>
  </p:sldMasterIdLst>
  <p:sldIdLst>
    <p:sldId id="273"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688863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89450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388454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27377553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899233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1495286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4604437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82987639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35945827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4667304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420296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95063652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75904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09270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6229005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0866412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9043147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097877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8596709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5560648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39503592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19664072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069180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5622963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871370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9426718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4150466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5195306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5809759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2467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675989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877459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022376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7365123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4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22" name="Oval 21"/>
          <p:cNvSpPr/>
          <p:nvPr/>
        </p:nvSpPr>
        <p:spPr>
          <a:xfrm>
            <a:off x="629943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57200"/>
            <a:ext cx="1600200" cy="1600200"/>
          </a:xfrm>
          <a:prstGeom prst="ellipse">
            <a:avLst/>
          </a:prstGeom>
          <a:gradFill flip="none" rotWithShape="1">
            <a:gsLst>
              <a:gs pos="0">
                <a:schemeClr val="bg2">
                  <a:lumMod val="60000"/>
                  <a:lumOff val="40000"/>
                  <a:alpha val="14000"/>
                </a:schemeClr>
              </a:gs>
              <a:gs pos="73000">
                <a:schemeClr val="bg2">
                  <a:lumMod val="60000"/>
                  <a:lumOff val="40000"/>
                  <a:alpha val="0"/>
                </a:schemeClr>
              </a:gs>
              <a:gs pos="36000">
                <a:schemeClr val="bg2">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6096000"/>
            <a:ext cx="990600" cy="990600"/>
          </a:xfrm>
          <a:prstGeom prst="ellipse">
            <a:avLst/>
          </a:prstGeom>
          <a:gradFill flip="none" rotWithShape="1">
            <a:gsLst>
              <a:gs pos="0">
                <a:schemeClr val="bg2">
                  <a:lumMod val="60000"/>
                  <a:lumOff val="40000"/>
                  <a:alpha val="9000"/>
                </a:schemeClr>
              </a:gs>
              <a:gs pos="66000">
                <a:schemeClr val="bg2">
                  <a:lumMod val="60000"/>
                  <a:lumOff val="40000"/>
                  <a:alpha val="0"/>
                </a:schemeClr>
              </a:gs>
              <a:gs pos="36000">
                <a:schemeClr val="bg2">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153988" y="2667000"/>
            <a:ext cx="4191000" cy="4191000"/>
          </a:xfrm>
          <a:prstGeom prst="ellipse">
            <a:avLst/>
          </a:prstGeom>
          <a:gradFill flip="none" rotWithShape="1">
            <a:gsLst>
              <a:gs pos="0">
                <a:schemeClr val="bg2">
                  <a:lumMod val="60000"/>
                  <a:lumOff val="40000"/>
                  <a:alpha val="11000"/>
                </a:schemeClr>
              </a:gs>
              <a:gs pos="75000">
                <a:schemeClr val="bg2">
                  <a:lumMod val="60000"/>
                  <a:lumOff val="40000"/>
                  <a:alpha val="0"/>
                </a:schemeClr>
              </a:gs>
              <a:gs pos="36000">
                <a:schemeClr val="bg2">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839788" y="2895600"/>
            <a:ext cx="2362200" cy="2362200"/>
          </a:xfrm>
          <a:prstGeom prst="ellipse">
            <a:avLst/>
          </a:prstGeom>
          <a:gradFill flip="none" rotWithShape="1">
            <a:gsLst>
              <a:gs pos="0">
                <a:schemeClr val="bg2">
                  <a:lumMod val="60000"/>
                  <a:lumOff val="40000"/>
                  <a:alpha val="8000"/>
                </a:schemeClr>
              </a:gs>
              <a:gs pos="72000">
                <a:schemeClr val="bg2">
                  <a:lumMod val="60000"/>
                  <a:lumOff val="40000"/>
                  <a:alpha val="0"/>
                </a:schemeClr>
              </a:gs>
              <a:gs pos="36000">
                <a:schemeClr val="bg2">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bwMode="gray">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1319376030"/>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0" r:id="rId12"/>
    <p:sldLayoutId id="2147483721" r:id="rId13"/>
    <p:sldLayoutId id="2147483722" r:id="rId14"/>
    <p:sldLayoutId id="2147483723" r:id="rId15"/>
    <p:sldLayoutId id="2147483724" r:id="rId16"/>
    <p:sldLayoutId id="2147483725"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52460245"/>
      </p:ext>
    </p:extLst>
  </p:cSld>
  <p:clrMap bg1="dk1" tx1="lt1" bg2="dk2" tx2="lt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smtClean="0"/>
          </a:p>
          <a:p>
            <a:endParaRPr lang="uk-UA" sz="2800"/>
          </a:p>
          <a:p>
            <a:endParaRPr lang="uk-UA" sz="2800" smtClean="0"/>
          </a:p>
          <a:p>
            <a:r>
              <a:rPr lang="uk-UA" sz="2800" smtClean="0"/>
              <a:t>Семестр </a:t>
            </a:r>
            <a:r>
              <a:rPr lang="ru-RU" sz="2800"/>
              <a:t>2 (56 годин)</a:t>
            </a:r>
          </a:p>
          <a:p>
            <a:r>
              <a:rPr lang="ru-RU" sz="2800"/>
              <a:t/>
            </a:r>
            <a:br>
              <a:rPr lang="ru-RU" sz="2800"/>
            </a:br>
            <a:r>
              <a:rPr lang="ru-RU" sz="2800" b="1"/>
              <a:t>       Атестація 1 (1</a:t>
            </a:r>
            <a:r>
              <a:rPr lang="uk-UA" sz="2800" b="1"/>
              <a:t>4</a:t>
            </a:r>
            <a:r>
              <a:rPr lang="ru-RU" sz="2800" b="1"/>
              <a:t> год.)</a:t>
            </a:r>
            <a:endParaRPr lang="ru-RU" sz="2800" dirty="0"/>
          </a:p>
        </p:txBody>
      </p:sp>
    </p:spTree>
    <p:extLst>
      <p:ext uri="{BB962C8B-B14F-4D97-AF65-F5344CB8AC3E}">
        <p14:creationId xmlns:p14="http://schemas.microsoft.com/office/powerpoint/2010/main" val="20064113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2400" b="1"/>
              <a:t> </a:t>
            </a:r>
            <a:r>
              <a:rPr lang="en-US" sz="2700" b="1" smtClean="0">
                <a:solidFill>
                  <a:srgbClr val="FFFF00"/>
                </a:solidFill>
              </a:rPr>
              <a:t>Exercise 03. </a:t>
            </a:r>
            <a:r>
              <a:rPr lang="en-US" sz="2700" smtClean="0">
                <a:solidFill>
                  <a:srgbClr val="FFFF00"/>
                </a:solidFill>
              </a:rPr>
              <a:t>Change </a:t>
            </a:r>
            <a:r>
              <a:rPr lang="en-US" sz="2700">
                <a:solidFill>
                  <a:srgbClr val="FFFF00"/>
                </a:solidFill>
              </a:rPr>
              <a:t>the underlined words and use the structure </a:t>
            </a:r>
            <a:r>
              <a:rPr lang="en-US" sz="2700" b="1">
                <a:solidFill>
                  <a:srgbClr val="FFFF00"/>
                </a:solidFill>
              </a:rPr>
              <a:t>… of mine</a:t>
            </a:r>
            <a:r>
              <a:rPr lang="en-US" sz="2700">
                <a:solidFill>
                  <a:srgbClr val="FFFF00"/>
                </a:solidFill>
              </a:rPr>
              <a:t>/</a:t>
            </a:r>
            <a:r>
              <a:rPr lang="en-US" sz="2700" b="1">
                <a:solidFill>
                  <a:srgbClr val="FFFF00"/>
                </a:solidFill>
              </a:rPr>
              <a:t>yours </a:t>
            </a:r>
            <a:r>
              <a:rPr lang="en-US" sz="2700">
                <a:solidFill>
                  <a:srgbClr val="FFFF00"/>
                </a:solidFill>
              </a:rPr>
              <a:t>etc.</a:t>
            </a:r>
            <a:br>
              <a:rPr lang="en-US" sz="2700">
                <a:solidFill>
                  <a:srgbClr val="FFFF00"/>
                </a:solidFill>
              </a:rPr>
            </a:br>
            <a:endParaRPr lang="ru-RU" sz="2700" dirty="0">
              <a:solidFill>
                <a:srgbClr val="FFFF00"/>
              </a:solidFill>
            </a:endParaRPr>
          </a:p>
        </p:txBody>
      </p:sp>
      <p:sp>
        <p:nvSpPr>
          <p:cNvPr id="3" name="Содержимое 2"/>
          <p:cNvSpPr>
            <a:spLocks noGrp="1"/>
          </p:cNvSpPr>
          <p:nvPr>
            <p:ph idx="1"/>
          </p:nvPr>
        </p:nvSpPr>
        <p:spPr>
          <a:xfrm>
            <a:off x="457200" y="1600200"/>
            <a:ext cx="7972452" cy="4757758"/>
          </a:xfrm>
        </p:spPr>
        <p:txBody>
          <a:bodyPr>
            <a:normAutofit/>
          </a:bodyPr>
          <a:lstStyle/>
          <a:p>
            <a:pPr marL="36576" indent="0">
              <a:buNone/>
            </a:pPr>
            <a:r>
              <a:rPr lang="en-US"/>
              <a:t>1 I’m meeting one of my friends tonight. I’m meeting a friend of mine tonight.</a:t>
            </a:r>
            <a:br>
              <a:rPr lang="en-US"/>
            </a:br>
            <a:r>
              <a:rPr lang="en-US"/>
              <a:t>2 We met one of your relatives. We met a</a:t>
            </a:r>
            <a:br>
              <a:rPr lang="en-US"/>
            </a:br>
            <a:r>
              <a:rPr lang="en-US"/>
              <a:t>3 Jason borrowed one of my books. Jason borrowed</a:t>
            </a:r>
            <a:br>
              <a:rPr lang="en-US"/>
            </a:br>
            <a:r>
              <a:rPr lang="en-US"/>
              <a:t>4 I met Lisa and some of her friends. I met Lisa and</a:t>
            </a:r>
            <a:br>
              <a:rPr lang="en-US"/>
            </a:br>
            <a:r>
              <a:rPr lang="en-US"/>
              <a:t>5 We had dinner with one of our neighbours. We had dinner with</a:t>
            </a:r>
            <a:br>
              <a:rPr lang="en-US"/>
            </a:br>
            <a:r>
              <a:rPr lang="en-US"/>
              <a:t>6 I went on holiday with two of my friends. I went on holiday with</a:t>
            </a:r>
            <a:br>
              <a:rPr lang="en-US"/>
            </a:br>
            <a:r>
              <a:rPr lang="en-US"/>
              <a:t>7 I met one of Amy’s friends at the party. I met at the party.</a:t>
            </a:r>
            <a:br>
              <a:rPr lang="en-US"/>
            </a:br>
            <a:r>
              <a:rPr lang="en-US"/>
              <a:t>8 It’s always been one of my ambitions to It’s always been</a:t>
            </a:r>
            <a:br>
              <a:rPr lang="en-US"/>
            </a:br>
            <a:r>
              <a:rPr lang="en-US"/>
              <a:t>travel round the world. to travel round the world.</a:t>
            </a:r>
            <a:br>
              <a:rPr lang="en-US"/>
            </a:b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7467600" cy="1143000"/>
          </a:xfrm>
        </p:spPr>
        <p:txBody>
          <a:bodyPr>
            <a:normAutofit fontScale="90000"/>
          </a:bodyPr>
          <a:lstStyle/>
          <a:p>
            <a:r>
              <a:rPr lang="en-US" sz="2000" b="1"/>
              <a:t> </a:t>
            </a:r>
            <a:r>
              <a:rPr lang="en-US" sz="2400" b="1">
                <a:solidFill>
                  <a:srgbClr val="FFFF00"/>
                </a:solidFill>
              </a:rPr>
              <a:t>Exercise </a:t>
            </a:r>
            <a:r>
              <a:rPr lang="en-US" sz="2400" b="1" smtClean="0">
                <a:solidFill>
                  <a:srgbClr val="FFFF00"/>
                </a:solidFill>
              </a:rPr>
              <a:t>04. </a:t>
            </a:r>
            <a:r>
              <a:rPr lang="en-US" sz="2400" smtClean="0"/>
              <a:t>Complete </a:t>
            </a:r>
            <a:r>
              <a:rPr lang="en-US" sz="2400"/>
              <a:t>the sentences using </a:t>
            </a:r>
            <a:r>
              <a:rPr lang="en-US" sz="2400" b="1"/>
              <a:t>my own </a:t>
            </a:r>
            <a:r>
              <a:rPr lang="en-US" sz="2400"/>
              <a:t>/ </a:t>
            </a:r>
            <a:r>
              <a:rPr lang="en-US" sz="2400" b="1"/>
              <a:t>our own </a:t>
            </a:r>
            <a:r>
              <a:rPr lang="en-US" sz="2400"/>
              <a:t>etc. + the following:</a:t>
            </a:r>
            <a:br>
              <a:rPr lang="en-US" sz="2400"/>
            </a:br>
            <a:r>
              <a:rPr lang="en-US" sz="2400"/>
              <a:t>bathroom business opinions private beach words</a:t>
            </a:r>
            <a:br>
              <a:rPr lang="en-US" sz="2400"/>
            </a:br>
            <a:endParaRPr lang="ru-RU" sz="2400" dirty="0"/>
          </a:p>
        </p:txBody>
      </p:sp>
      <p:sp>
        <p:nvSpPr>
          <p:cNvPr id="3" name="Содержимое 2"/>
          <p:cNvSpPr>
            <a:spLocks noGrp="1"/>
          </p:cNvSpPr>
          <p:nvPr>
            <p:ph idx="1"/>
          </p:nvPr>
        </p:nvSpPr>
        <p:spPr>
          <a:xfrm>
            <a:off x="457200" y="1600200"/>
            <a:ext cx="7467600" cy="4829196"/>
          </a:xfrm>
        </p:spPr>
        <p:txBody>
          <a:bodyPr>
            <a:normAutofit/>
          </a:bodyPr>
          <a:lstStyle/>
          <a:p>
            <a:pPr marL="36576" indent="0">
              <a:buNone/>
            </a:pPr>
            <a:r>
              <a:rPr lang="en-US"/>
              <a:t>1 I share a kitchen, but I have my own bathroom .</a:t>
            </a:r>
            <a:br>
              <a:rPr lang="en-US"/>
            </a:br>
            <a:r>
              <a:rPr lang="en-US"/>
              <a:t>2 Gary doesn’t think like me. He has .</a:t>
            </a:r>
            <a:br>
              <a:rPr lang="en-US"/>
            </a:br>
            <a:r>
              <a:rPr lang="en-US"/>
              <a:t>3 Julia doesn’t want to work for other people. She wants to start .</a:t>
            </a:r>
            <a:br>
              <a:rPr lang="en-US"/>
            </a:br>
            <a:r>
              <a:rPr lang="en-US"/>
              <a:t>4 In the test we had to read a story, and then write it in .</a:t>
            </a:r>
            <a:br>
              <a:rPr lang="en-US"/>
            </a:br>
            <a:r>
              <a:rPr lang="en-US"/>
              <a:t>5 We stayed at a luxury hotel by the sea. The hotel had .</a:t>
            </a:r>
            <a:br>
              <a:rPr lang="en-US"/>
            </a:b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sz="4400" b="1"/>
              <a:t> </a:t>
            </a:r>
            <a:r>
              <a:rPr lang="en-US" sz="2400" b="1">
                <a:solidFill>
                  <a:srgbClr val="FFFF00"/>
                </a:solidFill>
              </a:rPr>
              <a:t>Exercise </a:t>
            </a:r>
            <a:r>
              <a:rPr lang="en-US" sz="2400" b="1" smtClean="0">
                <a:solidFill>
                  <a:srgbClr val="FFFF00"/>
                </a:solidFill>
              </a:rPr>
              <a:t>05. </a:t>
            </a:r>
            <a:r>
              <a:rPr lang="en-US" sz="2400"/>
              <a:t>Complete the sentences using </a:t>
            </a:r>
            <a:r>
              <a:rPr lang="en-US" sz="2400" b="1"/>
              <a:t>my own </a:t>
            </a:r>
            <a:r>
              <a:rPr lang="en-US" sz="2400"/>
              <a:t>/ </a:t>
            </a:r>
            <a:r>
              <a:rPr lang="en-US" sz="2400" b="1"/>
              <a:t>your own </a:t>
            </a:r>
            <a:r>
              <a:rPr lang="en-US" sz="2400"/>
              <a:t>etc.</a:t>
            </a:r>
            <a:br>
              <a:rPr lang="en-US" sz="2400"/>
            </a:br>
            <a:endParaRPr lang="ru-RU" sz="2400" dirty="0"/>
          </a:p>
        </p:txBody>
      </p:sp>
      <p:sp>
        <p:nvSpPr>
          <p:cNvPr id="3" name="Содержимое 2"/>
          <p:cNvSpPr>
            <a:spLocks noGrp="1"/>
          </p:cNvSpPr>
          <p:nvPr>
            <p:ph idx="1"/>
          </p:nvPr>
        </p:nvSpPr>
        <p:spPr/>
        <p:txBody>
          <a:bodyPr>
            <a:normAutofit/>
          </a:bodyPr>
          <a:lstStyle/>
          <a:p>
            <a:pPr marL="36576" indent="0">
              <a:buNone/>
            </a:pPr>
            <a:r>
              <a:rPr lang="en-US"/>
              <a:t>1 Why do you need to borrow my car? Why don’t you use your own car ?</a:t>
            </a:r>
            <a:br>
              <a:rPr lang="en-US"/>
            </a:br>
            <a:r>
              <a:rPr lang="en-US"/>
              <a:t>2 How can you blame me? It’s not my fault. It’s .</a:t>
            </a:r>
            <a:br>
              <a:rPr lang="en-US"/>
            </a:br>
            <a:r>
              <a:rPr lang="en-US"/>
              <a:t>3 She’s always using my ideas. Why can’t she use ?</a:t>
            </a:r>
            <a:br>
              <a:rPr lang="en-US"/>
            </a:br>
            <a:r>
              <a:rPr lang="en-US"/>
              <a:t>4 Please don’t worry about my problems. I’m sure you have .</a:t>
            </a:r>
            <a:br>
              <a:rPr lang="en-US"/>
            </a:br>
            <a:r>
              <a:rPr lang="en-US"/>
              <a:t>5 I can’t make his decisions for him. He has to make .</a:t>
            </a:r>
            <a:br>
              <a:rPr lang="en-US"/>
            </a:b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543956" cy="6286544"/>
          </a:xfrm>
        </p:spPr>
        <p:txBody>
          <a:bodyPr>
            <a:normAutofit/>
          </a:bodyPr>
          <a:lstStyle/>
          <a:p>
            <a:pPr marL="36576" indent="0">
              <a:buNone/>
            </a:pPr>
            <a:r>
              <a:rPr lang="en-US" sz="3200" b="1">
                <a:solidFill>
                  <a:srgbClr val="FFFF00"/>
                </a:solidFill>
              </a:rPr>
              <a:t>Exercise </a:t>
            </a:r>
            <a:r>
              <a:rPr lang="en-US" sz="3200" b="1" smtClean="0">
                <a:solidFill>
                  <a:srgbClr val="FFFF00"/>
                </a:solidFill>
              </a:rPr>
              <a:t>06. </a:t>
            </a:r>
            <a:r>
              <a:rPr lang="en-US" smtClean="0"/>
              <a:t>Complete </a:t>
            </a:r>
            <a:r>
              <a:rPr lang="en-US"/>
              <a:t>the sentences using </a:t>
            </a:r>
            <a:r>
              <a:rPr lang="en-US" b="1"/>
              <a:t>my own </a:t>
            </a:r>
            <a:r>
              <a:rPr lang="en-US"/>
              <a:t>/ </a:t>
            </a:r>
            <a:r>
              <a:rPr lang="en-US" b="1"/>
              <a:t>your own </a:t>
            </a:r>
            <a:r>
              <a:rPr lang="en-US"/>
              <a:t>etc. Use the verbs in brackets</a:t>
            </a:r>
            <a:r>
              <a:rPr lang="en-US" smtClean="0"/>
              <a:t>.</a:t>
            </a:r>
          </a:p>
          <a:p>
            <a:pPr marL="36576" indent="0">
              <a:buNone/>
            </a:pPr>
            <a:r>
              <a:rPr lang="en-US"/>
              <a:t>1 Paul never goes to a barber. He cuts his own hair . (cut)</a:t>
            </a:r>
            <a:br>
              <a:rPr lang="en-US"/>
            </a:br>
            <a:r>
              <a:rPr lang="en-US"/>
              <a:t>2 Helen doesn’t often buy clothes. She likes to . (make)</a:t>
            </a:r>
            <a:br>
              <a:rPr lang="en-US"/>
            </a:br>
            <a:r>
              <a:rPr lang="en-US"/>
              <a:t>3 I’m not going to clean your shoes. You can . (clean)</a:t>
            </a:r>
            <a:br>
              <a:rPr lang="en-US"/>
            </a:br>
            <a:r>
              <a:rPr lang="en-US"/>
              <a:t>4 We don’t often buy bread. We usually . (bake)</a:t>
            </a:r>
            <a:br>
              <a:rPr lang="en-US"/>
            </a:br>
            <a:r>
              <a:rPr lang="en-US"/>
              <a:t>5 Jack and Joe are singers. They sing songs written by other people, but they also</a:t>
            </a:r>
            <a:br>
              <a:rPr lang="en-US"/>
            </a:br>
            <a:r>
              <a:rPr lang="en-US"/>
              <a:t>. (write)</a:t>
            </a:r>
            <a:br>
              <a:rPr lang="en-US"/>
            </a:br>
            <a:r>
              <a:rPr lang="en-US"/>
              <a:t/>
            </a:r>
            <a:br>
              <a:rPr lang="en-US"/>
            </a:b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7467600" cy="1143000"/>
          </a:xfrm>
        </p:spPr>
        <p:txBody>
          <a:bodyPr>
            <a:noAutofit/>
          </a:bodyPr>
          <a:lstStyle/>
          <a:p>
            <a:r>
              <a:rPr lang="en-US" sz="2400" b="1">
                <a:solidFill>
                  <a:srgbClr val="FFFF00"/>
                </a:solidFill>
              </a:rPr>
              <a:t>Exercise </a:t>
            </a:r>
            <a:r>
              <a:rPr lang="en-US" sz="2400" b="1" smtClean="0">
                <a:solidFill>
                  <a:srgbClr val="FFFF00"/>
                </a:solidFill>
              </a:rPr>
              <a:t>07. </a:t>
            </a:r>
            <a:r>
              <a:rPr lang="en-US" sz="2400" b="1"/>
              <a:t>5 </a:t>
            </a:r>
            <a:r>
              <a:rPr lang="en-US" sz="2400"/>
              <a:t>Complete the sentences using </a:t>
            </a:r>
            <a:r>
              <a:rPr lang="en-US" sz="2400" b="1"/>
              <a:t>my own </a:t>
            </a:r>
            <a:r>
              <a:rPr lang="en-US" sz="2400"/>
              <a:t>/ </a:t>
            </a:r>
            <a:r>
              <a:rPr lang="en-US" sz="2400" b="1"/>
              <a:t>your own </a:t>
            </a:r>
            <a:r>
              <a:rPr lang="en-US" sz="2400"/>
              <a:t>etc. or </a:t>
            </a:r>
            <a:r>
              <a:rPr lang="en-US" sz="2400" b="1"/>
              <a:t>myself</a:t>
            </a:r>
            <a:r>
              <a:rPr lang="en-US" sz="2400"/>
              <a:t>/</a:t>
            </a:r>
            <a:r>
              <a:rPr lang="en-US" sz="2400" b="1"/>
              <a:t>yourself </a:t>
            </a:r>
            <a:r>
              <a:rPr lang="en-US" sz="2400"/>
              <a:t>etc.</a:t>
            </a:r>
            <a:br>
              <a:rPr lang="en-US" sz="2400"/>
            </a:br>
            <a:endParaRPr lang="ru-RU" sz="2400" dirty="0"/>
          </a:p>
        </p:txBody>
      </p:sp>
      <p:sp>
        <p:nvSpPr>
          <p:cNvPr id="3" name="Содержимое 2"/>
          <p:cNvSpPr>
            <a:spLocks noGrp="1"/>
          </p:cNvSpPr>
          <p:nvPr>
            <p:ph idx="1"/>
          </p:nvPr>
        </p:nvSpPr>
        <p:spPr/>
        <p:txBody>
          <a:bodyPr>
            <a:normAutofit/>
          </a:bodyPr>
          <a:lstStyle/>
          <a:p>
            <a:pPr marL="36576" indent="0">
              <a:buNone/>
            </a:pPr>
            <a:r>
              <a:rPr lang="en-US"/>
              <a:t>1 Did you go on holiday on your own ?</a:t>
            </a:r>
            <a:br>
              <a:rPr lang="en-US"/>
            </a:br>
            <a:r>
              <a:rPr lang="en-US"/>
              <a:t>2 The box was too heavy for me to lift by .</a:t>
            </a:r>
            <a:br>
              <a:rPr lang="en-US"/>
            </a:br>
            <a:r>
              <a:rPr lang="en-US"/>
              <a:t>3 We had no help decorating the apartment. We did it completely on .</a:t>
            </a:r>
            <a:br>
              <a:rPr lang="en-US"/>
            </a:br>
            <a:r>
              <a:rPr lang="en-US"/>
              <a:t>4 Very young children should not go swimming by .</a:t>
            </a:r>
            <a:br>
              <a:rPr lang="en-US"/>
            </a:br>
            <a:r>
              <a:rPr lang="en-US"/>
              <a:t>5 ‘Who was Tom with when you saw him?’ ‘Nobody. He was by .’</a:t>
            </a:r>
            <a:br>
              <a:rPr lang="en-US"/>
            </a:br>
            <a:r>
              <a:rPr lang="en-US"/>
              <a:t>6 I don’t like strawberries with cream. I like them on .</a:t>
            </a:r>
            <a:br>
              <a:rPr lang="en-US"/>
            </a:br>
            <a:r>
              <a:rPr lang="en-US"/>
              <a:t>7 Do you like working with other people or do you prefer working by ?</a:t>
            </a:r>
            <a:br>
              <a:rPr lang="en-US"/>
            </a:br>
            <a:r>
              <a:rPr lang="en-US"/>
              <a:t>8 I went out with Sally because she didn’t want to go out on .</a:t>
            </a:r>
            <a:endParaRPr lang="ru-RU"/>
          </a:p>
          <a:p>
            <a:pPr marL="36576" indent="0">
              <a:buNone/>
            </a:pPr>
            <a:r>
              <a:rPr lang="en-US"/>
              <a:t> </a:t>
            </a:r>
            <a:endParaRPr lang="ru-RU"/>
          </a:p>
          <a:p>
            <a:pPr marL="36576" indent="0">
              <a:buNone/>
            </a:pP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875908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a:t>
            </a:r>
            <a:r>
              <a:rPr lang="ru-RU" b="1" i="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a:t>Topic </a:t>
            </a:r>
            <a:r>
              <a:rPr lang="uk-UA" sz="3600" b="1"/>
              <a:t>«</a:t>
            </a:r>
            <a:r>
              <a:rPr lang="en-US" sz="3600" b="1"/>
              <a:t>World English. Pronoun (of mine/my own/on my own/by myself).» Grammar revision</a:t>
            </a:r>
            <a:endParaRPr lang="ru-RU" sz="3600"/>
          </a:p>
          <a:p>
            <a:pPr>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4000" dirty="0" smtClean="0"/>
              <a:t>Discussing of the topic «The 5 Non - </a:t>
            </a:r>
            <a:r>
              <a:rPr lang="en-US" sz="4000" dirty="0" err="1" smtClean="0"/>
              <a:t>Negotiables</a:t>
            </a:r>
            <a:r>
              <a:rPr lang="en-US" sz="4000" dirty="0" smtClean="0"/>
              <a:t> for Thriving in Business and Life. Past Perfect Continuous.» Grammar revision</a:t>
            </a:r>
            <a:endParaRPr lang="uk-UA" sz="40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115328" cy="5786478"/>
          </a:xfrm>
        </p:spPr>
        <p:txBody>
          <a:bodyPr>
            <a:normAutofit fontScale="77500" lnSpcReduction="20000"/>
          </a:bodyPr>
          <a:lstStyle/>
          <a:p>
            <a:pPr marL="36576" indent="0" algn="ctr">
              <a:buNone/>
            </a:pPr>
            <a:r>
              <a:rPr lang="en-US"/>
              <a:t>World English</a:t>
            </a:r>
            <a:endParaRPr lang="ru-RU"/>
          </a:p>
          <a:p>
            <a:pPr marL="36576" indent="0">
              <a:buNone/>
            </a:pPr>
            <a:r>
              <a:rPr lang="en-US"/>
              <a:t>1) English is spoken as a first language by several countries including Great Britain, Australia, New Zealand, South Africa, Canada, and the United States. While all of these countries share the same mother tongue, there are some differences in the way they speak and write. </a:t>
            </a:r>
            <a:endParaRPr lang="ru-RU"/>
          </a:p>
          <a:p>
            <a:pPr marL="36576" indent="0">
              <a:buNone/>
            </a:pPr>
            <a:r>
              <a:rPr lang="en-US"/>
              <a:t>2) The first difference is in the accent. Each country has its own accent. And within each country there are a variety of accents called regional accents. Another difference is the spelling of some words, like color and colour, or theater and theatre. And a third difference is that some of the words are not the same at all. For example, Americans say restroom, Canadians say washroom, and the British say W.C. (water closet.) But all of these words have the same meaning (the room where the toilet is located.)</a:t>
            </a:r>
            <a:endParaRPr lang="ru-RU"/>
          </a:p>
          <a:p>
            <a:pPr marL="36576" indent="0">
              <a:buNone/>
            </a:pPr>
            <a:r>
              <a:rPr lang="en-US"/>
              <a:t>3) So which English is the best English to learn? Well, there is no best English. They are all equally good and correct. But two things may help you decide which one is best for you to study. First of all, where do you live? If you are from South America, for example, you will probably have more exposure to North American English. If you live in Europe, most likely you will be more exposed to British English. The second thing to think about is why you are learning English. Is it for business? travel? to watch movies? Think about the kind of English you plan to use and focus on understanding people from that area.</a:t>
            </a:r>
            <a:endParaRPr lang="ru-RU"/>
          </a:p>
          <a:p>
            <a:pPr marL="36576" indent="0">
              <a:buNone/>
            </a:pPr>
            <a:r>
              <a:rPr lang="en-US"/>
              <a:t>4) But no matter where you study English or whether it's British, American, Australian, or whatever, it's good to know a little about English in other countries.</a:t>
            </a:r>
            <a:endParaRPr lang="ru-RU"/>
          </a:p>
          <a:p>
            <a:pPr marL="36576" indent="0">
              <a:buNone/>
            </a:pPr>
            <a:r>
              <a:rPr lang="en-US"/>
              <a:t> </a:t>
            </a:r>
            <a:endParaRPr lang="ru-RU"/>
          </a:p>
          <a:p>
            <a:pPr marL="36576" indent="0">
              <a:buNone/>
            </a:pP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764704"/>
            <a:ext cx="7467600" cy="1143000"/>
          </a:xfrm>
        </p:spPr>
        <p:txBody>
          <a:bodyPr>
            <a:noAutofit/>
          </a:bodyPr>
          <a:lstStyle/>
          <a:p>
            <a:r>
              <a:rPr lang="en-US" sz="2400">
                <a:solidFill>
                  <a:srgbClr val="FFFF00"/>
                </a:solidFill>
              </a:rPr>
              <a:t>Exercise 01: Find in the text words or expressions whose definitions follow:</a:t>
            </a:r>
            <a:r>
              <a:rPr lang="ru-RU" sz="2400">
                <a:solidFill>
                  <a:srgbClr val="FFFF00"/>
                </a:solidFill>
              </a:rPr>
              <a:t/>
            </a:r>
            <a:br>
              <a:rPr lang="ru-RU" sz="2400">
                <a:solidFill>
                  <a:srgbClr val="FFFF00"/>
                </a:solidFill>
              </a:rPr>
            </a:br>
            <a:endParaRPr lang="ru-RU" sz="2400" dirty="0">
              <a:solidFill>
                <a:srgbClr val="FFFF00"/>
              </a:solidFill>
            </a:endParaRPr>
          </a:p>
        </p:txBody>
      </p:sp>
      <p:sp>
        <p:nvSpPr>
          <p:cNvPr id="3" name="Содержимое 2"/>
          <p:cNvSpPr>
            <a:spLocks noGrp="1"/>
          </p:cNvSpPr>
          <p:nvPr>
            <p:ph idx="1"/>
          </p:nvPr>
        </p:nvSpPr>
        <p:spPr/>
        <p:txBody>
          <a:bodyPr/>
          <a:lstStyle/>
          <a:p>
            <a:pPr marL="36576" indent="0">
              <a:buNone/>
            </a:pPr>
            <a:r>
              <a:rPr lang="en-US"/>
              <a:t>1. What people use to speak or write:</a:t>
            </a:r>
            <a:endParaRPr lang="ru-RU"/>
          </a:p>
          <a:p>
            <a:pPr marL="36576" indent="0">
              <a:buNone/>
            </a:pPr>
            <a:r>
              <a:rPr lang="en-US"/>
              <a:t>2. The language learnt from our parents:</a:t>
            </a:r>
            <a:endParaRPr lang="ru-RU"/>
          </a:p>
          <a:p>
            <a:pPr marL="36576" indent="0">
              <a:buNone/>
            </a:pPr>
            <a:r>
              <a:rPr lang="en-US" smtClean="0"/>
              <a:t>3. How words are written:</a:t>
            </a:r>
            <a:endParaRPr lang="ru-RU" smtClean="0"/>
          </a:p>
          <a:p>
            <a:pPr marL="36576" indent="0">
              <a:buNone/>
            </a:pPr>
            <a:r>
              <a:rPr lang="en-US" smtClean="0"/>
              <a:t>4</a:t>
            </a:r>
            <a:r>
              <a:rPr lang="en-US"/>
              <a:t>. Probably:</a:t>
            </a:r>
            <a:endParaRPr lang="ru-RU"/>
          </a:p>
          <a:p>
            <a:pPr marL="36576" indent="0">
              <a:buNone/>
            </a:pPr>
            <a:r>
              <a:rPr lang="en-US"/>
              <a:t>5. Pay much attention to:</a:t>
            </a:r>
            <a:endParaRPr lang="ru-RU"/>
          </a:p>
          <a:p>
            <a:pPr marL="36576" indent="0">
              <a:buNone/>
            </a:pPr>
            <a:r>
              <a:rPr lang="en-US"/>
              <a:t>6. In the beginning:</a:t>
            </a:r>
            <a:endParaRPr lang="ru-RU"/>
          </a:p>
          <a:p>
            <a:pPr marL="36576" indent="0">
              <a:buNone/>
            </a:pPr>
            <a:r>
              <a:rPr lang="en-US"/>
              <a:t>7. Place or region :</a:t>
            </a:r>
            <a:endParaRPr lang="ru-RU"/>
          </a:p>
          <a:p>
            <a:pPr marL="36576" indent="0">
              <a:buNone/>
            </a:pP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7467600" cy="1143000"/>
          </a:xfrm>
        </p:spPr>
        <p:txBody>
          <a:bodyPr>
            <a:noAutofit/>
          </a:bodyPr>
          <a:lstStyle/>
          <a:p>
            <a:r>
              <a:rPr lang="en-US" sz="2800">
                <a:solidFill>
                  <a:srgbClr val="FFFF00"/>
                </a:solidFill>
              </a:rPr>
              <a:t>Exercise 02: Answer these questions according to the text.</a:t>
            </a:r>
            <a:r>
              <a:rPr lang="ru-RU" sz="2800">
                <a:solidFill>
                  <a:srgbClr val="FFFF00"/>
                </a:solidFill>
              </a:rPr>
              <a:t/>
            </a:r>
            <a:br>
              <a:rPr lang="ru-RU" sz="2800">
                <a:solidFill>
                  <a:srgbClr val="FFFF00"/>
                </a:solidFill>
              </a:rPr>
            </a:br>
            <a:endParaRPr lang="ru-RU" sz="2800" dirty="0">
              <a:solidFill>
                <a:srgbClr val="FFFF00"/>
              </a:solidFill>
            </a:endParaRPr>
          </a:p>
        </p:txBody>
      </p:sp>
      <p:sp>
        <p:nvSpPr>
          <p:cNvPr id="3" name="Содержимое 2"/>
          <p:cNvSpPr>
            <a:spLocks noGrp="1"/>
          </p:cNvSpPr>
          <p:nvPr>
            <p:ph idx="1"/>
          </p:nvPr>
        </p:nvSpPr>
        <p:spPr/>
        <p:txBody>
          <a:bodyPr>
            <a:normAutofit fontScale="92500" lnSpcReduction="20000"/>
          </a:bodyPr>
          <a:lstStyle/>
          <a:p>
            <a:pPr marL="36576" indent="0">
              <a:buNone/>
            </a:pPr>
            <a:r>
              <a:rPr lang="en-US" smtClean="0"/>
              <a:t>. </a:t>
            </a:r>
            <a:r>
              <a:rPr lang="en-US"/>
              <a:t>1. Do people in Great Britain, Australia, New Zealand, and South Africa speak the same language? - .</a:t>
            </a:r>
            <a:endParaRPr lang="ru-RU"/>
          </a:p>
          <a:p>
            <a:pPr marL="36576" indent="0">
              <a:buNone/>
            </a:pPr>
            <a:r>
              <a:rPr lang="en-US"/>
              <a:t>2. What is the mother tongue in these countries? - .</a:t>
            </a:r>
            <a:endParaRPr lang="ru-RU"/>
          </a:p>
          <a:p>
            <a:pPr marL="36576" indent="0">
              <a:buNone/>
            </a:pPr>
            <a:r>
              <a:rPr lang="en-US"/>
              <a:t>3. In how many ways is English different from one country to another? - .</a:t>
            </a:r>
            <a:endParaRPr lang="ru-RU"/>
          </a:p>
          <a:p>
            <a:pPr marL="36576" indent="0">
              <a:buNone/>
            </a:pPr>
            <a:r>
              <a:rPr lang="en-US"/>
              <a:t>4. Do people in these countries use different words to describe the same object? - .</a:t>
            </a:r>
            <a:endParaRPr lang="ru-RU"/>
          </a:p>
          <a:p>
            <a:pPr marL="36576" indent="0">
              <a:buNone/>
            </a:pPr>
            <a:r>
              <a:rPr lang="en-US"/>
              <a:t>5. What does the word “restroom” refer to for American people? - .</a:t>
            </a:r>
            <a:endParaRPr lang="ru-RU"/>
          </a:p>
          <a:p>
            <a:pPr marL="36576" indent="0">
              <a:buNone/>
            </a:pPr>
            <a:r>
              <a:rPr lang="en-US"/>
              <a:t>6.Do people in America write some words like people in Britain? - .</a:t>
            </a:r>
            <a:endParaRPr lang="ru-RU"/>
          </a:p>
          <a:p>
            <a:pPr marL="36576" indent="0">
              <a:buNone/>
            </a:pPr>
            <a:r>
              <a:rPr lang="en-US"/>
              <a:t>7. In which paragraph does the writer give you some advice on how to learn English? </a:t>
            </a:r>
            <a:r>
              <a:rPr lang="en-US" smtClean="0"/>
              <a:t>-</a:t>
            </a:r>
            <a:r>
              <a:rPr lang="uk-UA" smtClean="0"/>
              <a:t> .</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2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Ion</Template>
  <TotalTime>50</TotalTime>
  <Words>1160</Words>
  <Application>Microsoft Office PowerPoint</Application>
  <PresentationFormat>Экран (4:3)</PresentationFormat>
  <Paragraphs>74</Paragraphs>
  <Slides>15</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15</vt:i4>
      </vt:variant>
    </vt:vector>
  </HeadingPairs>
  <TitlesOfParts>
    <vt:vector size="20" baseType="lpstr">
      <vt:lpstr>Arial</vt:lpstr>
      <vt:lpstr>Century Gothic</vt:lpstr>
      <vt:lpstr>Wingdings 3</vt:lpstr>
      <vt:lpstr>Ион</vt:lpstr>
      <vt:lpstr>2_Ион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2(2 год.)</vt:lpstr>
      <vt:lpstr>Objectives:</vt:lpstr>
      <vt:lpstr>Plan:</vt:lpstr>
      <vt:lpstr>References:</vt:lpstr>
      <vt:lpstr>Хід заняття (Procedure)</vt:lpstr>
      <vt:lpstr>Презентация PowerPoint</vt:lpstr>
      <vt:lpstr>Exercise 01: Find in the text words or expressions whose definitions follow: </vt:lpstr>
      <vt:lpstr>Exercise 02: Answer these questions according to the text. </vt:lpstr>
      <vt:lpstr> Exercise 03. Change the underlined words and use the structure … of mine/yours etc. </vt:lpstr>
      <vt:lpstr> Exercise 04. Complete the sentences using my own / our own etc. + the following: bathroom business opinions private beach words </vt:lpstr>
      <vt:lpstr> Exercise 05. Complete the sentences using my own / your own etc. </vt:lpstr>
      <vt:lpstr>Презентация PowerPoint</vt:lpstr>
      <vt:lpstr>Exercise 07. 5 Complete the sentences using my own / your own etc. or myself/yourself etc.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11</cp:revision>
  <dcterms:created xsi:type="dcterms:W3CDTF">2023-02-25T18:05:02Z</dcterms:created>
  <dcterms:modified xsi:type="dcterms:W3CDTF">2023-08-10T18:17:18Z</dcterms:modified>
</cp:coreProperties>
</file>