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0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507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0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9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7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30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0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71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6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4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0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1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b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201 </a:t>
            </a:r>
            <a:r>
              <a:rPr lang="ru-RU" sz="28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Агрономія</a:t>
            </a:r>
            <a:r>
              <a:rPr lang="en-US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2204" y="4797152"/>
            <a:ext cx="6480048" cy="1752600"/>
          </a:xfrm>
        </p:spPr>
        <p:txBody>
          <a:bodyPr>
            <a:noAutofit/>
          </a:bodyPr>
          <a:lstStyle/>
          <a:p>
            <a:endParaRPr lang="uk-UA" sz="1400" dirty="0"/>
          </a:p>
          <a:p>
            <a:r>
              <a:rPr lang="uk-UA" sz="1400" dirty="0"/>
              <a:t>Семестр </a:t>
            </a:r>
            <a:r>
              <a:rPr lang="en-US" sz="1400" dirty="0"/>
              <a:t>9</a:t>
            </a:r>
            <a:r>
              <a:rPr lang="ru-RU" sz="1400" dirty="0"/>
              <a:t> (</a:t>
            </a:r>
            <a:r>
              <a:rPr lang="en-US" sz="1400" dirty="0"/>
              <a:t>30</a:t>
            </a:r>
            <a:r>
              <a:rPr lang="ru-RU" sz="1400" dirty="0"/>
              <a:t> годин)</a:t>
            </a:r>
          </a:p>
          <a:p>
            <a:br>
              <a:rPr lang="ru-RU" sz="1400" dirty="0"/>
            </a:br>
            <a:r>
              <a:rPr lang="ru-RU" sz="1400" b="1" dirty="0"/>
              <a:t>       </a:t>
            </a:r>
            <a:r>
              <a:rPr lang="ru-RU" sz="1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1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ru-RU" sz="1400" b="1" dirty="0"/>
              <a:t>(1</a:t>
            </a:r>
            <a:r>
              <a:rPr lang="uk-UA" sz="1400" b="1" dirty="0"/>
              <a:t>4</a:t>
            </a:r>
            <a:r>
              <a:rPr lang="ru-RU" sz="1400" b="1" dirty="0"/>
              <a:t> год.)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DDE728-9F9C-CD5C-4EA3-9C1DB73FB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54" y="476672"/>
            <a:ext cx="8099484" cy="58326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E0BD89-A080-5404-00D4-1F5E7125E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65" y="620689"/>
            <a:ext cx="8322267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282"/>
            <a:ext cx="9144000" cy="6826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</a:t>
            </a:r>
            <a:r>
              <a:rPr lang="uk-UA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Corporate Culture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Agronomy.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Вживання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Conditional Mood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Subjunctive 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(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…I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…)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- to learn new vocabulary;</a:t>
            </a:r>
          </a:p>
          <a:p>
            <a:pPr marL="0" indent="0">
              <a:buNone/>
            </a:pPr>
            <a:r>
              <a:rPr lang="en-US" dirty="0"/>
              <a:t>- to practice grammar structures;</a:t>
            </a:r>
          </a:p>
          <a:p>
            <a:pPr marL="0" indent="0">
              <a:buNone/>
            </a:pPr>
            <a:r>
              <a:rPr lang="en-US" dirty="0"/>
              <a:t>- to enable </a:t>
            </a:r>
            <a:r>
              <a:rPr lang="en-US" dirty="0" err="1"/>
              <a:t>st’s</a:t>
            </a:r>
            <a:r>
              <a:rPr lang="en-US" dirty="0"/>
              <a:t> to talk and write on the topic;</a:t>
            </a:r>
          </a:p>
          <a:p>
            <a:pPr marL="0" indent="0">
              <a:buNone/>
            </a:pPr>
            <a:r>
              <a:rPr lang="en-US" dirty="0"/>
              <a:t>- to </a:t>
            </a:r>
            <a:r>
              <a:rPr lang="en-US" dirty="0" err="1"/>
              <a:t>instil</a:t>
            </a:r>
            <a:r>
              <a:rPr lang="en-US" dirty="0"/>
              <a:t> the idea that learning languages is necessary and essential;</a:t>
            </a:r>
          </a:p>
          <a:p>
            <a:pPr marL="0" indent="0">
              <a:buNone/>
            </a:pPr>
            <a:r>
              <a:rPr lang="en-US" dirty="0"/>
              <a:t>- to encourage </a:t>
            </a:r>
            <a:r>
              <a:rPr lang="en-US" dirty="0" err="1"/>
              <a:t>st’s</a:t>
            </a:r>
            <a:r>
              <a:rPr lang="en-US" dirty="0"/>
              <a:t> to go on learning English at the next level;</a:t>
            </a:r>
          </a:p>
          <a:p>
            <a:pPr marL="0" indent="0">
              <a:buNone/>
            </a:pPr>
            <a:r>
              <a:rPr lang="en-US" dirty="0"/>
              <a:t>- to lay the foundations for future study in terms to basic structures, lexis, language</a:t>
            </a:r>
          </a:p>
          <a:p>
            <a:pPr marL="0" indent="0">
              <a:buNone/>
            </a:pPr>
            <a:r>
              <a:rPr lang="en-US" dirty="0"/>
              <a:t>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47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/>
              <a:t>1. Vocabulary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2. Discussing of the Topic «Test Paper. Review. The World of Business. The</a:t>
            </a:r>
          </a:p>
          <a:p>
            <a:pPr marL="550926" indent="-514350">
              <a:buAutoNum type="arabicPeriod"/>
            </a:pPr>
            <a:r>
              <a:rPr lang="en-US" sz="3600" dirty="0"/>
              <a:t>Participle. » Grammar revision</a:t>
            </a:r>
          </a:p>
          <a:p>
            <a:pPr marL="550926" indent="-514350">
              <a:buAutoNum type="arabicPeriod"/>
            </a:pPr>
            <a:r>
              <a:rPr lang="en-US" sz="3600" dirty="0"/>
              <a:t>3. Listening, reading, writing, speaking.</a:t>
            </a:r>
          </a:p>
          <a:p>
            <a:pPr marL="550926" indent="-514350">
              <a:buAutoNum type="arabicPeriod"/>
            </a:pPr>
            <a:r>
              <a:rPr lang="en-US" sz="3600" dirty="0"/>
              <a:t>4. Grammar activity.</a:t>
            </a:r>
          </a:p>
          <a:p>
            <a:pPr marL="550926" indent="-514350">
              <a:buAutoNum type="arabicPeriod"/>
            </a:pPr>
            <a:r>
              <a:rPr lang="en-US" sz="3600" dirty="0"/>
              <a:t>5. Communicative activities :</a:t>
            </a:r>
          </a:p>
          <a:p>
            <a:pPr marL="550926" indent="-514350">
              <a:buAutoNum type="arabicPeriod"/>
            </a:pPr>
            <a:r>
              <a:rPr lang="en-US" sz="3600" dirty="0"/>
              <a:t>Task 1. Give the English equivalents the following words and word combinations.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2. Answer the questions to the text.</a:t>
            </a:r>
          </a:p>
          <a:p>
            <a:pPr marL="550926" indent="-514350">
              <a:buAutoNum type="arabicPeriod"/>
            </a:pPr>
            <a:r>
              <a:rPr lang="en-US" sz="3600" dirty="0"/>
              <a:t>Task 3. Fill in the blanks with the necessary words from the active vocabulary. </a:t>
            </a:r>
          </a:p>
          <a:p>
            <a:pPr marL="550926" indent="-514350">
              <a:buAutoNum type="arabicPeriod"/>
            </a:pPr>
            <a:r>
              <a:rPr lang="en-US" sz="3600" dirty="0"/>
              <a:t>Task 4. Complete the following sentences.</a:t>
            </a:r>
          </a:p>
          <a:p>
            <a:pPr marL="550926" indent="-514350">
              <a:buAutoNum type="arabicPeriod"/>
            </a:pPr>
            <a:r>
              <a:rPr lang="en-US" sz="3600" dirty="0"/>
              <a:t>Task 5. Put in the right order. The underlined word is the beginning of the sentence.</a:t>
            </a:r>
          </a:p>
          <a:p>
            <a:pPr marL="550926" indent="-514350">
              <a:buAutoNum type="arabicPeriod"/>
            </a:pPr>
            <a:r>
              <a:rPr lang="en-US" sz="3600" dirty="0"/>
              <a:t>Task 6. Translate the following sentences into English.</a:t>
            </a:r>
          </a:p>
          <a:p>
            <a:pPr marL="550926" indent="-514350">
              <a:buAutoNum type="arabicPeriod"/>
            </a:pPr>
            <a:r>
              <a:rPr lang="en-US" sz="3600" dirty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055380" cy="1400530"/>
          </a:xfrm>
        </p:spPr>
        <p:txBody>
          <a:bodyPr/>
          <a:lstStyle/>
          <a:p>
            <a:r>
              <a:rPr lang="en-US" dirty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715" y="1052736"/>
            <a:ext cx="8992569" cy="544695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1.</a:t>
            </a:r>
            <a:r>
              <a:rPr lang="ru-RU" sz="1600" dirty="0"/>
              <a:t> Волошина О.В., </a:t>
            </a:r>
            <a:r>
              <a:rPr lang="en-US" sz="1600" dirty="0"/>
              <a:t>English for Computer Science Students: </a:t>
            </a:r>
            <a:r>
              <a:rPr lang="ru-RU" sz="1600" dirty="0" err="1"/>
              <a:t>Методичні</a:t>
            </a:r>
            <a:r>
              <a:rPr lang="en-US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для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з </a:t>
            </a:r>
            <a:r>
              <a:rPr lang="ru-RU" sz="1600" dirty="0" err="1"/>
              <a:t>дисципліни</a:t>
            </a:r>
            <a:r>
              <a:rPr lang="ru-RU" sz="1600" dirty="0"/>
              <a:t> «</a:t>
            </a:r>
            <a:r>
              <a:rPr lang="ru-RU" sz="1600" dirty="0" err="1"/>
              <a:t>Іноземна</a:t>
            </a:r>
            <a:r>
              <a:rPr lang="ru-RU" sz="1600" dirty="0"/>
              <a:t> мова» для</a:t>
            </a:r>
            <a:r>
              <a:rPr lang="en-US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</a:t>
            </a:r>
            <a:r>
              <a:rPr lang="ru-RU" sz="1600" dirty="0" err="1"/>
              <a:t>форми</a:t>
            </a:r>
            <a:r>
              <a:rPr lang="ru-RU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першого</a:t>
            </a:r>
            <a:r>
              <a:rPr lang="ru-RU" sz="1600" dirty="0"/>
              <a:t> (</a:t>
            </a:r>
            <a:r>
              <a:rPr lang="ru-RU" sz="1600" dirty="0" err="1"/>
              <a:t>бакалаврського</a:t>
            </a:r>
            <a:r>
              <a:rPr lang="ru-RU" sz="1600" dirty="0"/>
              <a:t>) </a:t>
            </a:r>
            <a:r>
              <a:rPr lang="ru-RU" sz="1600" dirty="0" err="1"/>
              <a:t>освітнього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12 «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</a:t>
            </a:r>
            <a:r>
              <a:rPr lang="ru-RU" sz="1600" dirty="0" err="1"/>
              <a:t>спеціальності</a:t>
            </a:r>
            <a:r>
              <a:rPr lang="ru-RU" sz="1600" dirty="0"/>
              <a:t> 122 «</a:t>
            </a:r>
            <a:r>
              <a:rPr lang="ru-RU" sz="1600" dirty="0" err="1"/>
              <a:t>Комп’ютерні</a:t>
            </a:r>
            <a:r>
              <a:rPr lang="en-US" sz="1600" dirty="0"/>
              <a:t> </a:t>
            </a:r>
            <a:r>
              <a:rPr lang="ru-RU" sz="1600" dirty="0"/>
              <a:t>науки». </a:t>
            </a:r>
            <a:r>
              <a:rPr lang="ru-RU" sz="1600" dirty="0" err="1"/>
              <a:t>Вінниця</a:t>
            </a:r>
            <a:r>
              <a:rPr lang="ru-RU" sz="1600" dirty="0"/>
              <a:t>: ВНАУ, 2023. 73 ст.</a:t>
            </a:r>
          </a:p>
          <a:p>
            <a:pPr marL="36576" indent="0">
              <a:buNone/>
            </a:pPr>
            <a:r>
              <a:rPr lang="ru-RU" sz="1600" dirty="0"/>
              <a:t>2. </a:t>
            </a:r>
            <a:r>
              <a:rPr lang="ru-RU" sz="1600" dirty="0" err="1"/>
              <a:t>Кравець</a:t>
            </a:r>
            <a:r>
              <a:rPr lang="ru-RU" sz="1600" dirty="0"/>
              <a:t> Р.А. </a:t>
            </a:r>
            <a:r>
              <a:rPr lang="ru-RU" sz="1600" dirty="0" err="1"/>
              <a:t>Лінгвокраїнознавчі</a:t>
            </a:r>
            <a:r>
              <a:rPr lang="ru-RU" sz="1600" dirty="0"/>
              <a:t> </a:t>
            </a:r>
            <a:r>
              <a:rPr lang="ru-RU" sz="1600" dirty="0" err="1"/>
              <a:t>аспекти</a:t>
            </a:r>
            <a:r>
              <a:rPr lang="ru-RU" sz="1600" dirty="0"/>
              <a:t> </a:t>
            </a:r>
            <a:r>
              <a:rPr lang="ru-RU" sz="1600" dirty="0" err="1"/>
              <a:t>викладання</a:t>
            </a:r>
            <a:r>
              <a:rPr lang="ru-RU" sz="1600" dirty="0"/>
              <a:t> </a:t>
            </a:r>
            <a:r>
              <a:rPr lang="ru-RU" sz="1600" dirty="0" err="1"/>
              <a:t>граматики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en-US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в аграрному ВНЗ: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рекомендації</a:t>
            </a:r>
            <a:r>
              <a:rPr lang="ru-RU" sz="1600" dirty="0"/>
              <a:t> / Р.А. </a:t>
            </a:r>
            <a:r>
              <a:rPr lang="ru-RU" sz="1600" dirty="0" err="1"/>
              <a:t>Кравець</a:t>
            </a:r>
            <a:r>
              <a:rPr lang="ru-RU" sz="1600" dirty="0"/>
              <a:t>. – </a:t>
            </a:r>
            <a:r>
              <a:rPr lang="ru-RU" sz="1600" dirty="0" err="1"/>
              <a:t>Вінниця</a:t>
            </a:r>
            <a:r>
              <a:rPr lang="ru-RU" sz="1600" dirty="0"/>
              <a:t>:</a:t>
            </a:r>
            <a:r>
              <a:rPr lang="en-US" sz="1600" dirty="0"/>
              <a:t> </a:t>
            </a:r>
            <a:r>
              <a:rPr lang="ru-RU" sz="1600" dirty="0"/>
              <a:t>ВНАУ, 2017. – 62 с.</a:t>
            </a:r>
          </a:p>
          <a:p>
            <a:pPr marL="36576" indent="0">
              <a:buNone/>
            </a:pPr>
            <a:r>
              <a:rPr lang="ru-RU" sz="1600" dirty="0"/>
              <a:t>3. </a:t>
            </a:r>
            <a:r>
              <a:rPr lang="ru-RU" sz="1600" dirty="0" err="1"/>
              <a:t>Ковальова</a:t>
            </a:r>
            <a:r>
              <a:rPr lang="ru-RU" sz="1600" dirty="0"/>
              <a:t> К. В. Волошина О.В </a:t>
            </a:r>
            <a:r>
              <a:rPr lang="ru-RU" sz="1600" dirty="0" err="1"/>
              <a:t>Англійська</a:t>
            </a:r>
            <a:r>
              <a:rPr lang="ru-RU" sz="1600" dirty="0"/>
              <a:t> мова: </a:t>
            </a:r>
            <a:r>
              <a:rPr lang="ru-RU" sz="1600" dirty="0" err="1"/>
              <a:t>Методичні</a:t>
            </a:r>
            <a:r>
              <a:rPr lang="ru-RU" sz="1600" dirty="0"/>
              <a:t> </a:t>
            </a:r>
            <a:r>
              <a:rPr lang="ru-RU" sz="1600" dirty="0" err="1"/>
              <a:t>вказівки</a:t>
            </a:r>
            <a:r>
              <a:rPr lang="ru-RU" sz="1600" dirty="0"/>
              <a:t> для</a:t>
            </a:r>
            <a:r>
              <a:rPr lang="en-US" sz="1600" dirty="0"/>
              <a:t> </a:t>
            </a:r>
            <a:r>
              <a:rPr lang="ru-RU" sz="1600" dirty="0" err="1"/>
              <a:t>практичних</a:t>
            </a:r>
            <a:r>
              <a:rPr lang="ru-RU" sz="1600" dirty="0"/>
              <a:t> занять та </a:t>
            </a:r>
            <a:r>
              <a:rPr lang="ru-RU" sz="1600" dirty="0" err="1"/>
              <a:t>самостійної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студентів</a:t>
            </a:r>
            <a:r>
              <a:rPr lang="ru-RU" sz="1600" dirty="0"/>
              <a:t> </a:t>
            </a:r>
            <a:r>
              <a:rPr lang="ru-RU" sz="1600" dirty="0" err="1"/>
              <a:t>денної</a:t>
            </a:r>
            <a:r>
              <a:rPr lang="ru-RU" sz="1600" dirty="0"/>
              <a:t> та </a:t>
            </a:r>
            <a:r>
              <a:rPr lang="ru-RU" sz="1600" dirty="0" err="1"/>
              <a:t>заочної</a:t>
            </a:r>
            <a:r>
              <a:rPr lang="ru-RU" sz="1600" dirty="0"/>
              <a:t> форм</a:t>
            </a:r>
            <a:r>
              <a:rPr lang="en-US" sz="1600" dirty="0"/>
              <a:t> </a:t>
            </a:r>
            <a:r>
              <a:rPr lang="ru-RU" sz="1600" dirty="0" err="1"/>
              <a:t>навчання</a:t>
            </a:r>
            <a:r>
              <a:rPr lang="ru-RU" sz="1600" dirty="0"/>
              <a:t> з </a:t>
            </a:r>
            <a:r>
              <a:rPr lang="ru-RU" sz="1600" dirty="0" err="1"/>
              <a:t>іноземної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 </a:t>
            </a:r>
            <a:r>
              <a:rPr lang="ru-RU" sz="1600" dirty="0" err="1"/>
              <a:t>спеціальності</a:t>
            </a:r>
            <a:r>
              <a:rPr lang="ru-RU" sz="1600" dirty="0"/>
              <a:t> 075 «Маркетинг», 073 «Менеджмент»,</a:t>
            </a:r>
            <a:r>
              <a:rPr lang="en-US" sz="1600" dirty="0"/>
              <a:t> </a:t>
            </a:r>
            <a:r>
              <a:rPr lang="ru-RU" sz="1600" dirty="0" err="1"/>
              <a:t>галузі</a:t>
            </a:r>
            <a:r>
              <a:rPr lang="ru-RU" sz="1600" dirty="0"/>
              <a:t> </a:t>
            </a:r>
            <a:r>
              <a:rPr lang="ru-RU" sz="1600" dirty="0" err="1"/>
              <a:t>знань</a:t>
            </a:r>
            <a:r>
              <a:rPr lang="ru-RU" sz="1600" dirty="0"/>
              <a:t> 07 «</a:t>
            </a:r>
            <a:r>
              <a:rPr lang="ru-RU" sz="1600" dirty="0" err="1"/>
              <a:t>Управління</a:t>
            </a:r>
            <a:r>
              <a:rPr lang="ru-RU" sz="1600" dirty="0"/>
              <a:t> та </a:t>
            </a:r>
            <a:r>
              <a:rPr lang="ru-RU" sz="1600" dirty="0" err="1"/>
              <a:t>адміністрування</a:t>
            </a:r>
            <a:r>
              <a:rPr lang="ru-RU" sz="1600" dirty="0"/>
              <a:t>» – </a:t>
            </a:r>
            <a:r>
              <a:rPr lang="ru-RU" sz="1600" dirty="0" err="1"/>
              <a:t>Вінниця</a:t>
            </a:r>
            <a:r>
              <a:rPr lang="ru-RU" sz="1600" dirty="0"/>
              <a:t>, 2020. – 100 с.</a:t>
            </a:r>
          </a:p>
          <a:p>
            <a:pPr marL="36576" indent="0">
              <a:buNone/>
            </a:pPr>
            <a:r>
              <a:rPr lang="ru-RU" sz="1600" dirty="0"/>
              <a:t>4. </a:t>
            </a:r>
            <a:r>
              <a:rPr lang="en-US" sz="1600" dirty="0"/>
              <a:t>Modern English-Ukrainian Dictionary: Over 160,000 Words and Expressions / Mykola </a:t>
            </a:r>
            <a:r>
              <a:rPr lang="en-US" sz="1600" dirty="0" err="1"/>
              <a:t>Ivanovych</a:t>
            </a:r>
            <a:r>
              <a:rPr lang="en-US" sz="1600" dirty="0"/>
              <a:t> </a:t>
            </a:r>
            <a:r>
              <a:rPr lang="en-US" sz="1600" dirty="0" err="1"/>
              <a:t>Balla</a:t>
            </a:r>
            <a:r>
              <a:rPr lang="en-US" sz="1600" dirty="0"/>
              <a:t>. – Kyiv: </a:t>
            </a:r>
            <a:r>
              <a:rPr lang="en-US" sz="1600" dirty="0" err="1"/>
              <a:t>Chumatskiy</a:t>
            </a:r>
            <a:r>
              <a:rPr lang="en-US" sz="1600" dirty="0"/>
              <a:t> </a:t>
            </a:r>
            <a:r>
              <a:rPr lang="en-US" sz="1600" dirty="0" err="1"/>
              <a:t>Shliakh</a:t>
            </a:r>
            <a:r>
              <a:rPr lang="en-US" sz="1600" dirty="0"/>
              <a:t> pub., 2007. – 668 p.</a:t>
            </a:r>
          </a:p>
          <a:p>
            <a:pPr marL="36576" indent="0">
              <a:buNone/>
            </a:pPr>
            <a:r>
              <a:rPr lang="en-US" sz="1600" dirty="0"/>
              <a:t>5. The Oxford Dictionary of Business World. (2020) //</a:t>
            </a:r>
            <a:r>
              <a:rPr lang="en-US" sz="1600" dirty="0" err="1"/>
              <a:t>Gen.Editors</a:t>
            </a:r>
            <a:r>
              <a:rPr lang="en-US" sz="1600" dirty="0"/>
              <a:t> Dr Alan Isaacs, </a:t>
            </a:r>
            <a:r>
              <a:rPr lang="en-US" sz="1600" dirty="0" err="1"/>
              <a:t>Ms</a:t>
            </a:r>
            <a:r>
              <a:rPr lang="en-US" sz="1600" dirty="0"/>
              <a:t> Elizabeth Martin. Oxford: Oxford University Press</a:t>
            </a:r>
          </a:p>
          <a:p>
            <a:pPr marL="36576" indent="0">
              <a:buNone/>
            </a:pPr>
            <a:r>
              <a:rPr lang="en-US" sz="1600" dirty="0"/>
              <a:t>6. </a:t>
            </a:r>
            <a:r>
              <a:rPr lang="ru-RU" sz="1600" dirty="0"/>
              <a:t>Верба Л.Г., Верба Г.В. </a:t>
            </a:r>
            <a:r>
              <a:rPr lang="ru-RU" sz="1600" dirty="0" err="1"/>
              <a:t>Граматика</a:t>
            </a:r>
            <a:r>
              <a:rPr lang="ru-RU" sz="1600" dirty="0"/>
              <a:t> </a:t>
            </a:r>
            <a:r>
              <a:rPr lang="ru-RU" sz="1600" dirty="0" err="1"/>
              <a:t>сучасної</a:t>
            </a:r>
            <a:r>
              <a:rPr lang="ru-RU" sz="1600" dirty="0"/>
              <a:t> </a:t>
            </a:r>
            <a:r>
              <a:rPr lang="ru-RU" sz="1600" dirty="0" err="1"/>
              <a:t>англійської</a:t>
            </a:r>
            <a:r>
              <a:rPr lang="ru-RU" sz="1600" dirty="0"/>
              <a:t> </a:t>
            </a:r>
            <a:r>
              <a:rPr lang="ru-RU" sz="1600" dirty="0" err="1"/>
              <a:t>мови</a:t>
            </a:r>
            <a:r>
              <a:rPr lang="ru-RU" sz="1600" dirty="0"/>
              <a:t>. </a:t>
            </a:r>
            <a:r>
              <a:rPr lang="ru-RU" sz="1600" dirty="0" err="1"/>
              <a:t>Довідник</a:t>
            </a:r>
            <a:r>
              <a:rPr lang="ru-RU" sz="1600" dirty="0"/>
              <a:t>: Мова</a:t>
            </a:r>
            <a:r>
              <a:rPr lang="en-US" sz="1600" dirty="0"/>
              <a:t> </a:t>
            </a:r>
            <a:r>
              <a:rPr lang="ru-RU" sz="1600" dirty="0"/>
              <a:t>англ., укр. </a:t>
            </a:r>
            <a:r>
              <a:rPr lang="ru-RU" sz="1600" dirty="0" err="1"/>
              <a:t>Київ</a:t>
            </a:r>
            <a:r>
              <a:rPr lang="ru-RU" sz="1600" dirty="0"/>
              <a:t>: ТОВ «ВП Логос-М», 2020.</a:t>
            </a:r>
          </a:p>
          <a:p>
            <a:pPr marL="36576" indent="0">
              <a:buNone/>
            </a:pPr>
            <a:r>
              <a:rPr lang="ru-RU" sz="1600" dirty="0"/>
              <a:t>7. </a:t>
            </a:r>
            <a:r>
              <a:rPr lang="ru-RU" sz="1600" dirty="0" err="1"/>
              <a:t>Голіцинський</a:t>
            </a:r>
            <a:r>
              <a:rPr lang="ru-RU" sz="1600" dirty="0"/>
              <a:t> Ю. </a:t>
            </a:r>
            <a:r>
              <a:rPr lang="ru-RU" sz="1600" dirty="0" err="1"/>
              <a:t>Граматика</a:t>
            </a:r>
            <a:r>
              <a:rPr lang="ru-RU" sz="1600" dirty="0"/>
              <a:t>. </a:t>
            </a:r>
            <a:r>
              <a:rPr lang="ru-RU" sz="1600" dirty="0" err="1"/>
              <a:t>Збірник</a:t>
            </a:r>
            <a:r>
              <a:rPr lang="ru-RU" sz="1600" dirty="0"/>
              <a:t> </a:t>
            </a:r>
            <a:r>
              <a:rPr lang="ru-RU" sz="1600" dirty="0" err="1"/>
              <a:t>вправ</a:t>
            </a:r>
            <a:r>
              <a:rPr lang="ru-RU" sz="1600" dirty="0"/>
              <a:t>. </a:t>
            </a:r>
            <a:r>
              <a:rPr lang="ru-RU" sz="1600" dirty="0" err="1"/>
              <a:t>Київ</a:t>
            </a:r>
            <a:r>
              <a:rPr lang="ru-RU" sz="1600" dirty="0"/>
              <a:t>: </a:t>
            </a:r>
            <a:r>
              <a:rPr lang="ru-RU" sz="1600" dirty="0" err="1"/>
              <a:t>Інкос</a:t>
            </a:r>
            <a:r>
              <a:rPr lang="ru-RU" sz="1600" dirty="0"/>
              <a:t>, 2020.</a:t>
            </a:r>
          </a:p>
          <a:p>
            <a:pPr marL="36576" indent="0">
              <a:buNone/>
            </a:pPr>
            <a:r>
              <a:rPr lang="ru-RU" sz="1600" dirty="0"/>
              <a:t>8. </a:t>
            </a:r>
            <a:r>
              <a:rPr lang="en-US" sz="1600" dirty="0"/>
              <a:t>Murphy R. English Grammar in Use /Murphy R. – Cambridge University Press2021.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Хід</a:t>
            </a:r>
            <a:r>
              <a:rPr lang="ru-RU" dirty="0"/>
              <a:t> </a:t>
            </a:r>
            <a:r>
              <a:rPr lang="ru-RU" dirty="0" err="1"/>
              <a:t>заняття</a:t>
            </a:r>
            <a:r>
              <a:rPr lang="ru-RU" dirty="0"/>
              <a:t> (</a:t>
            </a:r>
            <a:r>
              <a:rPr lang="en-US" dirty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/>
              <a:t>Read the text and translate into Ukrainian in the written form.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Learn the new words and word combinations.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summery of the text in English. </a:t>
            </a:r>
            <a:endParaRPr lang="uk-UA" dirty="0"/>
          </a:p>
          <a:p>
            <a:pPr marL="550926" indent="-514350">
              <a:buAutoNum type="arabicParenR"/>
            </a:pPr>
            <a:r>
              <a:rPr lang="en-US" dirty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AFB1F0-3294-84E5-069F-FD19FCA9A55E}"/>
              </a:ext>
            </a:extLst>
          </p:cNvPr>
          <p:cNvSpPr txBox="1"/>
          <p:nvPr/>
        </p:nvSpPr>
        <p:spPr>
          <a:xfrm>
            <a:off x="143508" y="1334"/>
            <a:ext cx="8856984" cy="66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beliefs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behaviours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handle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outside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transactions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implied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8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expressly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organically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cumulative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800" spc="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spc="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spc="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8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spc="3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reflected</a:t>
            </a:r>
            <a:r>
              <a:rPr lang="uk-UA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spc="3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office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setup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decisions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treatment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satisfaction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aspects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Alphabet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(GOOGL)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famous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employee-friendly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explicitly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itself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unconventional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perks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flextime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telecommuting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tuition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reimbursement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lunches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on-site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doctors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headquarters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Mountain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View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California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on-site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washes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oil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fitness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massages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hair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stylist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Awareness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organizational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universities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emerged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1960s.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early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1980s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widely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1990s.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during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periods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sociologists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academics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character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generalized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behaviours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beliefs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attitude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origin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myths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via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charismatic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CEOs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visual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symbols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logos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trademarks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FCCDCC-AB95-EBD6-4B58-8E1B6718CA79}"/>
              </a:ext>
            </a:extLst>
          </p:cNvPr>
          <p:cNvSpPr txBox="1"/>
          <p:nvPr/>
        </p:nvSpPr>
        <p:spPr>
          <a:xfrm>
            <a:off x="143508" y="11718"/>
            <a:ext cx="8856984" cy="6834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25000"/>
              </a:lnSpc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2015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founders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traditions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affected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especially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globalisation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increased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today’s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backgrounds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confusion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anxiety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conducting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reverse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lengthy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abroad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difficulty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readjusting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positive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cross-culture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facilitate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cohesive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devote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in-depth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combating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occurrence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specialized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improves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cross-culture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shape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strategy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twenty-first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century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Google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(AAPL)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Netflix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(NFLX),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traditional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fostering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creativity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collective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problem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solving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greater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freedom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argued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Progressive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policies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comprehensive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alternatives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hierarchical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leadership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closed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cubicles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reflect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tech-conscious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aggressive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individualistic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high-risk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energy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Enron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865FF7-73BF-EDEB-A43C-9D18D85C9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65" y="548680"/>
            <a:ext cx="7988550" cy="568863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167</TotalTime>
  <Words>1186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Ион</vt:lpstr>
      <vt:lpstr>Конспекти практичних занять з дисципліни «Ділова іноземна мова»  з галузі знань 20 Аграрні науки та продовольство спеціальності: 201 Агрономіяa</vt:lpstr>
      <vt:lpstr>Практичне заняття 12 (2 год.)</vt:lpstr>
      <vt:lpstr>Objectives:</vt:lpstr>
      <vt:lpstr>Plan:</vt:lpstr>
      <vt:lpstr>References:</vt:lpstr>
      <vt:lpstr>Хід заняття (Procedure)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Dreeg Show</cp:lastModifiedBy>
  <cp:revision>41</cp:revision>
  <dcterms:created xsi:type="dcterms:W3CDTF">2023-02-25T18:05:02Z</dcterms:created>
  <dcterms:modified xsi:type="dcterms:W3CDTF">2023-08-10T15:01:30Z</dcterms:modified>
</cp:coreProperties>
</file>