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89" r:id="rId3"/>
    <p:sldId id="29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BD2F0C0-B706-4DA0-AA36-D38DFB493882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1AFA14F-1830-4EEC-B57A-F3DE30C760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F0C0-B706-4DA0-AA36-D38DFB493882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FA14F-1830-4EEC-B57A-F3DE30C760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F0C0-B706-4DA0-AA36-D38DFB493882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FA14F-1830-4EEC-B57A-F3DE30C760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F0C0-B706-4DA0-AA36-D38DFB493882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FA14F-1830-4EEC-B57A-F3DE30C760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F0C0-B706-4DA0-AA36-D38DFB493882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FA14F-1830-4EEC-B57A-F3DE30C760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F0C0-B706-4DA0-AA36-D38DFB493882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FA14F-1830-4EEC-B57A-F3DE30C760D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F0C0-B706-4DA0-AA36-D38DFB493882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FA14F-1830-4EEC-B57A-F3DE30C760D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F0C0-B706-4DA0-AA36-D38DFB493882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FA14F-1830-4EEC-B57A-F3DE30C760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F0C0-B706-4DA0-AA36-D38DFB493882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FA14F-1830-4EEC-B57A-F3DE30C760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BD2F0C0-B706-4DA0-AA36-D38DFB493882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1AFA14F-1830-4EEC-B57A-F3DE30C760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BD2F0C0-B706-4DA0-AA36-D38DFB493882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1AFA14F-1830-4EEC-B57A-F3DE30C760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BD2F0C0-B706-4DA0-AA36-D38DFB493882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1AFA14F-1830-4EEC-B57A-F3DE30C760D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24744"/>
            <a:ext cx="7717434" cy="21544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Ветеринарно-санітарна </a:t>
            </a:r>
          </a:p>
          <a:p>
            <a:pPr algn="ctr"/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Експертиза рибної</a:t>
            </a:r>
          </a:p>
          <a:p>
            <a:pPr algn="ctr"/>
            <a:r>
              <a:rPr lang="uk-U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сировини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http://www.segodnya.ua/img/ui/_c74e6c806785a16caa01ebb6ecb43b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43831"/>
            <a:ext cx="4259585" cy="284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17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12845"/>
            <a:ext cx="73448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Вуглеводи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представлені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основному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глікогеном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міститься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м'язах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тулуба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в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печінці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 причини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невеликого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вуглеводи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при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визначенні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харчової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цінності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м'яса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риби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враховують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Вітаміни</a:t>
            </a: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містяться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невеликій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число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водорозчинних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вітамінів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тіамін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(В1),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рибофлавін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(В2),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піридоксин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(В6), 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фолієва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кислота,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ціанокобаламін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(В12);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біотин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(Н),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нікотинова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кислота (РР),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аскорбінова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кислота (С). До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жиророзчинних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вітамінів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м'ясі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риби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А, Д, Е (токоферол). 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Вітаміну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А в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м'ясі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риби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міститься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набагато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м'ясі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 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вітаміни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рибі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розподілені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нерівномірно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у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органах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м'язах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62449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63728"/>
              </p:ext>
            </p:extLst>
          </p:nvPr>
        </p:nvGraphicFramePr>
        <p:xfrm>
          <a:off x="827585" y="620689"/>
          <a:ext cx="7416824" cy="5591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35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4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6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8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Найменування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027" marR="54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Доброякісна </a:t>
                      </a:r>
                      <a:endParaRPr lang="ru-RU" sz="105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027" marR="54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Недоброякісна </a:t>
                      </a:r>
                      <a:endParaRPr lang="ru-RU" sz="105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027" marR="5402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Зябра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027" marR="54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Яскраво-червоні або блідо-червоні, без запаху розкладання</a:t>
                      </a:r>
                      <a:endParaRPr lang="ru-RU" sz="105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027" marR="54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Брудно-сірі, покриті каламутній тягучою слизом, мають неприємний різкий запах </a:t>
                      </a:r>
                      <a:endParaRPr lang="ru-RU" sz="105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027" marR="5402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4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Очі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027" marR="54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Зазвичай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опуклі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або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злегка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запалі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рогова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оболонка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прозора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передній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камері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можуть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бути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окремі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крововиливи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Імбібіція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барвником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крові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немає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endParaRPr lang="ru-RU" sz="105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027" marR="54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Запалі (нижче рівня орбіт), можуть бути імбібовані барвником крові. </a:t>
                      </a:r>
                      <a:endParaRPr lang="ru-RU" sz="105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027" marR="5402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Слиз </a:t>
                      </a:r>
                      <a:endParaRPr lang="ru-RU" sz="105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027" marR="54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Прозора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без запаху. </a:t>
                      </a:r>
                      <a:endParaRPr lang="ru-RU" sz="105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027" marR="54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Каламутна, брудно-сіра, липка, з неприємним рибним запахом. </a:t>
                      </a:r>
                      <a:endParaRPr lang="ru-RU" sz="105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027" marR="5402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08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Луска </a:t>
                      </a:r>
                      <a:endParaRPr lang="ru-RU" sz="105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027" marR="54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Блискуча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або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злегка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зблідла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перламутровим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відливом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щільно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пристає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тіла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риби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Допускаються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почервоніння</a:t>
                      </a:r>
                      <a:r>
                        <a:rPr lang="ru-RU" sz="105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поверхні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і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невеликі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пошкодження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шкірного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покриву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у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оселедцевих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значне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відсутність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луски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endParaRPr lang="ru-RU" sz="105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027" marR="54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Пом'ята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тримається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шкірі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слабо, легко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відділяється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endParaRPr lang="ru-RU" sz="105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027" marR="5402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Черевце </a:t>
                      </a:r>
                      <a:endParaRPr lang="ru-RU" sz="105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027" marR="54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роздуте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endParaRPr lang="ru-RU" sz="105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027" marR="54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Роздуте. </a:t>
                      </a:r>
                      <a:endParaRPr lang="ru-RU" sz="105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027" marR="5402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4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М'язова тканина </a:t>
                      </a:r>
                      <a:endParaRPr lang="ru-RU" sz="105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027" marR="54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Щільно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прилягає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кісток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на поперечному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розрізі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має</a:t>
                      </a:r>
                      <a:r>
                        <a:rPr lang="ru-RU" sz="105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характерний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для кожного виду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риби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колір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без запаху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розкладання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endParaRPr lang="ru-RU" sz="105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027" marR="54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В'яла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легко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відділяється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кісток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має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запах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розкладання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endParaRPr lang="ru-RU" sz="105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027" marR="5402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73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Внутрішні органи </a:t>
                      </a:r>
                      <a:endParaRPr lang="ru-RU" sz="105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027" marR="54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Добре помітні, легко відокремлюються одне від одного, без запаху. </a:t>
                      </a:r>
                      <a:endParaRPr lang="ru-RU" sz="105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027" marR="54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Брудно-сірого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або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сіро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-коричневого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кольору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змішані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однорідну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масу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видають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гнильний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запах.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Поява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червоної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смуги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міхуром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свідчить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початкову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стадію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розкладання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риби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endParaRPr lang="ru-RU" sz="105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027" marR="5402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84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196752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Ветеринарно-</a:t>
            </a:r>
            <a:r>
              <a:rPr lang="ru-RU" sz="32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санітарні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технологічні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32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консервуванні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риби</a:t>
            </a:r>
            <a:endParaRPr lang="ru-RU" sz="3200" b="1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://www.pitportal.ru/img-spub/10151_pu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24944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4428" y="1340768"/>
            <a:ext cx="66247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консервування</a:t>
            </a:r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риби</a:t>
            </a:r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Консервування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холодом. 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Послом. 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В'яленням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Сушінням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Копченням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54453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132857"/>
            <a:ext cx="662473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Консервування</a:t>
            </a: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риби</a:t>
            </a: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холодом </a:t>
            </a:r>
            <a:r>
              <a:rPr lang="ru-RU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</a:t>
            </a: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охолодження</a:t>
            </a:r>
            <a:r>
              <a:rPr lang="ru-RU" sz="32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підморожування</a:t>
            </a:r>
            <a:r>
              <a:rPr lang="ru-RU" sz="32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заморожування</a:t>
            </a:r>
            <a:r>
              <a:rPr lang="ru-RU" sz="32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розморожування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94905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92696"/>
            <a:ext cx="73448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Охолодження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охолодженням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рибу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промивають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чистій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холодній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воді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сортують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розміром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треба),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обробляють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укладають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тару: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дрібну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насипом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шарами, а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велику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у 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ряди, спиною догори. При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охолодженні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льодом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холодну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пору року і в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північних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районах повинна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складати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40% до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теплу пору - 75%,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навесні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восени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- 45-60%.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висота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шару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тарі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зберіганні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транспортуванні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повинна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перевищувати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30-40см.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дрібнопорізаної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лід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насипають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дно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рядами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недоліків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методу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віднести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нерівномірне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охолодження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втрату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поживних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випливають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соком і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деформацію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Охолодження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рідкому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2-3%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розчин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кухонної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солі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морську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воду. Температура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охолодженої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рідини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повинна бути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до -</a:t>
            </a:r>
            <a:r>
              <a:rPr lang="ru-RU" sz="20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000" i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°С 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співвідношенні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1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2:1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охолодження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лід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рідину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додавати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антибіотики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біоміцин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антисептики (перекис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водню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 </a:t>
            </a:r>
          </a:p>
        </p:txBody>
      </p:sp>
    </p:spTree>
    <p:extLst>
      <p:ext uri="{BB962C8B-B14F-4D97-AF65-F5344CB8AC3E}">
        <p14:creationId xmlns:p14="http://schemas.microsoft.com/office/powerpoint/2010/main" val="344149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20688"/>
            <a:ext cx="71287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Повітряне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охолодження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Рибу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поміщають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ящики і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обов'язково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упаковують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плівкою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брезентом,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зменшує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площу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підсихання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потемніння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2400" i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охолодження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займає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4-10 годин при -</a:t>
            </a: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2°С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холоду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сухий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лід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транспортування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охолодженої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риби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дерев'яні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ящики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бочки,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ящики з 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полімерних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Температура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+5 до -</a:t>
            </a: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1°С</a:t>
            </a:r>
            <a:r>
              <a:rPr lang="ru-RU" sz="24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необроблену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рибу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складах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зберігають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8-9 </a:t>
            </a:r>
            <a:r>
              <a:rPr lang="ru-RU" sz="2400" i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діб,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патрані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до 12 </a:t>
            </a:r>
            <a:r>
              <a:rPr lang="ru-RU" sz="2400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відносній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вологості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95-98%. в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холодильних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камерах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рибу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зберігають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-1 - +</a:t>
            </a: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2°С 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діб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2-4°С 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годин. </a:t>
            </a:r>
          </a:p>
        </p:txBody>
      </p:sp>
    </p:spTree>
    <p:extLst>
      <p:ext uri="{BB962C8B-B14F-4D97-AF65-F5344CB8AC3E}">
        <p14:creationId xmlns:p14="http://schemas.microsoft.com/office/powerpoint/2010/main" val="251989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08720"/>
            <a:ext cx="69847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відбору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 і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огляду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охолодженої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риби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(ГОСТ 7631-55). 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Рибу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розкривають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оглядають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вибором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5%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всієї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тарної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партії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органолептичного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відбирають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середню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пробу з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місць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розкритої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партії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консистенцію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м'яса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температуру (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вимірюють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термометром у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товстій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запах (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ножем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протикають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тіло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головою і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спинний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плавець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механічних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пошкоджень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нутрощі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анальний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отвір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нарости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т.д. Для лабораторного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відбирають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екземплярів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до 100 г - не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кг, до 2 кг - 1-2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2-5 кг - половинки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1-2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примірників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кг -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поперечні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шматки 3 -4 см шириною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головного,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хвостовий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масою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500 г.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свіжість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охолодженої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ГОСТом 7636-55. </a:t>
            </a:r>
          </a:p>
        </p:txBody>
      </p:sp>
    </p:spTree>
    <p:extLst>
      <p:ext uri="{BB962C8B-B14F-4D97-AF65-F5344CB8AC3E}">
        <p14:creationId xmlns:p14="http://schemas.microsoft.com/office/powerpoint/2010/main" val="37524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5029" y="836712"/>
            <a:ext cx="69127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Підморожування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риби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оптимальна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кінцева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температура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підмороженої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риби-2°С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подовжується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8-10 </a:t>
            </a:r>
            <a:r>
              <a:rPr lang="ru-RU" sz="2000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діб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порівнянні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охолодженою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за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якістю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практично не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відрізняється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останньої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реалізована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свіжа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риба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нижче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3°С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знижує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транспортування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підмороженої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температурі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3°С 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рефрижераторному 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транспорті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не повинно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перевищувати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ru-RU" sz="2000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діб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термінів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підморожених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рибу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обробити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вуглекислим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газом: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охолоджену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рибу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зберігати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атмосфері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10%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вуглекислого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газу, при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температурі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0°С 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50-60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діб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Підморожених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рибу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оцінюють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 само, як і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охолоджену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88948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612845"/>
            <a:ext cx="7200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Заморожування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риби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Мороженої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рибу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температура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глибоких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шарах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м'язів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доведена до -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6°С 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нижче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Заморожування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поширений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консервування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довго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зберігати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невеликому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зниженні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температурі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2°С 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прісноводної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замерзає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49%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вологи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 -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8°С 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75%, при -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14°С 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85% і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-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60°С 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вся вода переходить в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твердий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стан,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загальмувати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ферментативні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життєдіяльність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мікрофлори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укупі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призводять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псування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розморожуванні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м'язові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волокна 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стають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сухуватими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жорсткими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колоїдні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розчини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м'яса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втрачають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поглинати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воду. </a:t>
            </a:r>
          </a:p>
        </p:txBody>
      </p:sp>
      <p:pic>
        <p:nvPicPr>
          <p:cNvPr id="6146" name="Picture 2" descr="http://www.narybalku.net/static/img/users/redaktor/8964283bc692014c8b4b09ff264dc5f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508104" y="4359909"/>
            <a:ext cx="2448272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95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124744"/>
            <a:ext cx="73448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Ветеринарно-санітарні та технологічні вимоги при обробці та зберіганні риби.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Загальні принципи організації та проведення ветеринарно-санітарної експертизи </a:t>
            </a:r>
            <a:r>
              <a:rPr lang="uk-UA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гідробіонтів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Ветеринарно-санітарна експертиза риби при інфекційних та інвазійних хворобах риби, які не передаються людині та тваринам.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831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908720"/>
            <a:ext cx="70567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заморожування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риби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Природним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холодом (</a:t>
            </a:r>
            <a:r>
              <a:rPr lang="ru-RU" sz="20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льодосольова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суміш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 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сухий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контактний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пересипання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сумішшю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солі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з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льодом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тарі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відділяючи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рибу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агента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оцинкованим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залізом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уникнути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просаливания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сировини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розсіл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міру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танення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стікає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мокре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заморожування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розсіл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видаляють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залишають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разом з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рибою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повного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заморожування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риба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невисокої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Штучним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холодом (</a:t>
            </a:r>
            <a:r>
              <a:rPr lang="ru-RU" sz="20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аміачне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охолодження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/ </a:t>
            </a:r>
            <a:r>
              <a:rPr lang="ru-RU" sz="20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повітряне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заморожування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швидкоморозильних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апаратах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камерах з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аміачної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суміші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температура -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23°С 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-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35°С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необхідна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інтенсивна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циркуляція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відносна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вологість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90-95%; так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отримують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рибу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високої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47307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836712"/>
            <a:ext cx="712879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Відбір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мороженої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риби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(ГОСТ 7631-55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розкриття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відбирають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5%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місць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партії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(у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неоднорідної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розкрите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більшу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одиниць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партії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Для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органолептичного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відбирають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екземплярів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для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лабораторних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середню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пробу: для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масою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100 г - не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кг, до 2 кг - 1-2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2-5 кг - половинки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1-2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примірників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масою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кг -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поперечні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шматки 3 см шириною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головного,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хвостовий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загальною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масою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500 г. 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Консистенцію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мороженої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відтавання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товщі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м'язів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15°С 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відтавання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воді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en-US" sz="20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t=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15°С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повітрі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15-20°С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 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Доброякісність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мороженої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хімічним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складом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ГОСТ 7636-55. </a:t>
            </a:r>
          </a:p>
        </p:txBody>
      </p:sp>
    </p:spTree>
    <p:extLst>
      <p:ext uri="{BB962C8B-B14F-4D97-AF65-F5344CB8AC3E}">
        <p14:creationId xmlns:p14="http://schemas.microsoft.com/office/powerpoint/2010/main" val="177371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409704"/>
              </p:ext>
            </p:extLst>
          </p:nvPr>
        </p:nvGraphicFramePr>
        <p:xfrm>
          <a:off x="1115616" y="1451686"/>
          <a:ext cx="7128792" cy="47038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7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7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3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1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Найменування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Доброякісна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Недоброякісна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98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Зовнішні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покрови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Забарвлення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природна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З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поверхні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покриті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лускою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непобітой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або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слабопобітой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крім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оселедцевих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Допускається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деякий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почервоніння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У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білорибиці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сьомги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нельми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озерних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морських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лососів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допустимо </a:t>
                      </a:r>
                      <a:r>
                        <a:rPr lang="ru-RU" sz="14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поверхневе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почервоніння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покриву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Поверхня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тьм´яна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побита.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Зябра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Колір може варіювати від тьмяно-червоного до інтенсивно-червоного.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Колір від сіруватого до брудно-темного. Запах затхлий.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8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М'язова тканина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Після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відтавання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стороннього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запаху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немає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Допускається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нерізкий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запах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окислилися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жиру.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Запах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затхлий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у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жирних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риб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окислів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жиру,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проникає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товщу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м'яса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Виявляються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ознаки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розкладання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15616" y="620688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Органолептична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санітарна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риби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свіжомороженої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411809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908720"/>
            <a:ext cx="69127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Консервування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риби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послом. 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Посол - один з 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найпростіших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консервування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риби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сіллю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і в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комбінації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способами, як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важливий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технологічний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виробництві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рибних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копчених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в'ялених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сушених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 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засолу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заснований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законах осмосу і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дифузії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зіткнення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різною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концентрацією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солей. </a:t>
            </a:r>
          </a:p>
        </p:txBody>
      </p:sp>
    </p:spTree>
    <p:extLst>
      <p:ext uri="{BB962C8B-B14F-4D97-AF65-F5344CB8AC3E}">
        <p14:creationId xmlns:p14="http://schemas.microsoft.com/office/powerpoint/2010/main" val="327286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692696"/>
            <a:ext cx="69127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 </a:t>
            </a:r>
            <a:endParaRPr lang="ru-RU" dirty="0"/>
          </a:p>
          <a:p>
            <a:pPr algn="ctr"/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Органолептична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санітарна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риби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солоної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694666"/>
              </p:ext>
            </p:extLst>
          </p:nvPr>
        </p:nvGraphicFramePr>
        <p:xfrm>
          <a:off x="1115617" y="1800692"/>
          <a:ext cx="6984775" cy="44738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7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3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5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Найменування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522" marR="435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Доброякісна 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522" marR="435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Недоброякісна 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522" marR="4352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Тузлук (у бочках)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522" marR="435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Запах специфічний, приємний. На поверхні риби допускається легкий запах окислилися жиру. 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522" marR="435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Запах гнильний. Колір брудно-сірий або коричневий. 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522" marR="4352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5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Поверхня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522" marR="435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Сріблясто-білувата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або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темно-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сіра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забарвлення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залежить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виду 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риб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У 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риби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міцного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посолу 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може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бути 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значно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потьмянів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зі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світло-жовтуватим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відтінком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але не 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проникає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м'ясо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522" marR="435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Невиразна, покрита брудно-сірим або жовтувато-коричневим нальотом. Запах неприємний. 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522" marR="4352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Черевце 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522" marR="435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Ціле, злегка ослабле. 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522" marR="435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Іноді розірване. 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522" marR="4352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Зябра 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522" marR="435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Пелюстки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розповзаються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522" marR="435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Пелюстки розповзаються. 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522" marR="4352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Шкіра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522" marR="435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Знімається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великими 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клаптями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522" marR="435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Легко 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розривається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522" marR="4352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5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М'язова тканина 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522" marR="435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крепкосоленой риби помірно щільна, а у середньо - та слабосоленої риби - м'якої консистенції. 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522" marR="435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Консистенція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в'яла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на 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розрізі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брудно-сірого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або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темного 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кольору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з 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затхлим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або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гнильним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запахом. У 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жирних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риб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поверхню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м'яса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пожовкла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Гострий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неприємний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запах 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окислилися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жиру.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522" marR="4352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5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Внутрішні органи 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522" marR="435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Збережені. 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522" marR="435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Зруйновано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522" marR="4352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416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751344"/>
            <a:ext cx="69847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Консервування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риби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в'яленням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дно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ванни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наливають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20-25%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розчин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солі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20-30% до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Рибу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укладають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ємність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рядами,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пересипаючи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ряд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сіллю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(у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верхніх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рядах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нижніх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витрачають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13-15%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солі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Посол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триває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діб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великої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2-3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діб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для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дрібної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Посол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закінчується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риба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4-6%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солі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засолу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рибу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промивають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прісній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проточній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воді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нанизують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линву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очі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Вяление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триває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13-15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діб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дрібної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17-20 - для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великої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2-7 на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дрібною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Вихід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готової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становить 45%.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Зберігають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в'ялену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рибу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сухому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прохолодному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3-4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температурі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2000" i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°С 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відносній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вологості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70-75%. </a:t>
            </a:r>
          </a:p>
        </p:txBody>
      </p:sp>
    </p:spTree>
    <p:extLst>
      <p:ext uri="{BB962C8B-B14F-4D97-AF65-F5344CB8AC3E}">
        <p14:creationId xmlns:p14="http://schemas.microsoft.com/office/powerpoint/2010/main" val="66919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764704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Органолептична і санітарна оцінка риби в'яленої.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581786"/>
              </p:ext>
            </p:extLst>
          </p:nvPr>
        </p:nvGraphicFramePr>
        <p:xfrm>
          <a:off x="1043608" y="1595701"/>
          <a:ext cx="6984777" cy="42095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1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6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7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9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Найменування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Доброякісна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Недоброякісна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7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Зовнішні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покрови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Сухі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Колір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світло-сірий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темно-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сірий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варіює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 У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обробленої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риби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допускається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легке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пожовтіння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розрізів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черевної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частини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Вологі, липкі, з затхлим запахом. У обробленої риби поверхню розрізу і черевної порожнини жовтуватого кольору, з гострим запахом окислилися жиру.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3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М'язова тканина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Щільна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М'язи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поділяються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пучки. Запах і смак 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характерні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даного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виду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риби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На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розрізі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в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черевній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частині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може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бути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слабкий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запах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окислилися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жиру.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Рихла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М'язи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розділяються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пучки. Запах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гострий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неприємний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692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936010"/>
            <a:ext cx="6840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Консервування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риби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копченням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копченням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увазі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обробку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риби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речовинами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містяться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димі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неповному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згоранні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деревини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температури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холодне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(не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40°С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гаряче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80-170°С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напівгарячої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60-80°С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 </a:t>
            </a:r>
          </a:p>
        </p:txBody>
      </p:sp>
      <p:pic>
        <p:nvPicPr>
          <p:cNvPr id="10242" name="Picture 2" descr="http://www.topauthor.ru/uploads/2012-07/266_229/1a5579d0b4ddf7eb6aadcd7f2bc067c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96952"/>
            <a:ext cx="3397746" cy="292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02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764704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Органолептична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санітарна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риби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копченої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Риба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холодного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копчення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400708"/>
              </p:ext>
            </p:extLst>
          </p:nvPr>
        </p:nvGraphicFramePr>
        <p:xfrm>
          <a:off x="1043608" y="1751292"/>
          <a:ext cx="7128792" cy="3921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5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7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Найменування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413" marR="53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Доброякісна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413" marR="53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Недоброякісна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413" marR="5341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Зовнішні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покрови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413" marR="53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Золотисті (залежно від виду риби можуть варіювати від солом'яного до коричневого забарвлення).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413" marR="53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Тьмяно-золотисті, іноді з сіруватим відтінком. Вологі.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413" marR="5341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Черевце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413" marR="53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Незбиране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щільної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консистенції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у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оселедцевих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помірно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м'яке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але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ціле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не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роздуте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413" marR="53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Лопнули, в'ялої консистенції, внутрішні органи значно лизировать, з неприємним, різким запахом.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413" marR="5341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6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М'язова тканина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413" marR="53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Колір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сіро-жовтий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консистенція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щільна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при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розрізі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злегка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кришиться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у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далекосхідних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лососевих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у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оселедцевих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риб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може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бути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м'якою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або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жестковатой.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413" marR="53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Консистенція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слабка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в'ялі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На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розрізі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малюнок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м'язової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тканини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нечіткий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413" marR="5341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5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Запах і смак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413" marR="53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Властиві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копченостям,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приємні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характерні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даного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виду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риб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Оселедця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можуть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на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поверхні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слабкий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запах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окислилися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жиру.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413" marR="534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Запах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м'яса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різкий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неприємний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413" marR="5341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890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4113" y="836712"/>
            <a:ext cx="3511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Риба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гарячого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копчення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076495"/>
              </p:ext>
            </p:extLst>
          </p:nvPr>
        </p:nvGraphicFramePr>
        <p:xfrm>
          <a:off x="1115618" y="1298377"/>
          <a:ext cx="6840759" cy="42781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3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61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Найменування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962" marR="489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Доброякісна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962" marR="489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Недоброякісна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962" marR="4896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Зовнішні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покрови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962" marR="489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Золотисті або жовтувато-коричневі (у залежності від виду риби), іноді є невеликі світлі незакопчені місця; чисті, сухі або кілька зволожені.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962" marR="489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Брудно-золотисті. Вологі, з гострим затхлим запахом.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962" marR="4896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3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Черевце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962" marR="489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неразделанной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риби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щільної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консистенції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ціле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або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лопнули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механічних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пошкоджень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962" marR="489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Лопнули, в'ялої консистенції, нутрощі з ознакою розкладання.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962" marR="4896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8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М'язова тканина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962" marR="489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Щільна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сухувата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або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соковита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Легко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розпадається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окремі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шматочки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Запах і смак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приємні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характерні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даної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риби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Допускається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незначна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гіркота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домішок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смолистих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речовин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У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оселедців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лососевих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риб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може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бути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слабкий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запах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присмак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окислилися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жиру в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підшкірній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частини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962" marR="489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Консистенція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слабкої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в'ялою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Запах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прогірклий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затхлий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962" marR="4896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29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784887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/>
              <a:t>Література: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uk-UA" sz="1600" i="1" dirty="0"/>
              <a:t>обов’язкова: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uk-UA" sz="1600" dirty="0"/>
              <a:t>1.Технологія продуктів забою тварин. /В.В. Власенко, І.Г. Береза, М.І. Машкін, П.В. </a:t>
            </a:r>
            <a:r>
              <a:rPr lang="uk-UA" sz="1600" dirty="0" err="1"/>
              <a:t>Микитюк</a:t>
            </a:r>
            <a:r>
              <a:rPr lang="uk-UA" sz="1600" dirty="0"/>
              <a:t>, Л.П. Середа, М.Ф. Бойко/. - Вінниця, РВВ ВАТ "</a:t>
            </a:r>
            <a:r>
              <a:rPr lang="uk-UA" sz="1600" dirty="0" err="1"/>
              <a:t>Віноблдрукарня</a:t>
            </a:r>
            <a:r>
              <a:rPr lang="uk-UA" sz="1600" dirty="0"/>
              <a:t>", 1999. - 448 с,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uk-UA" sz="1600" dirty="0"/>
              <a:t>2.	Ветеринарно-санітарна експертиза сировини та продуктів тваринного</a:t>
            </a:r>
            <a:br>
              <a:rPr lang="uk-UA" sz="1600" dirty="0"/>
            </a:br>
            <a:r>
              <a:rPr lang="uk-UA" sz="1600" dirty="0"/>
              <a:t>походження. (Навчальний посібник). /В.В. Власенко, В.Й. Кравців, В.І.</a:t>
            </a:r>
            <a:br>
              <a:rPr lang="uk-UA" sz="1600" dirty="0"/>
            </a:br>
            <a:r>
              <a:rPr lang="uk-UA" sz="1600" dirty="0"/>
              <a:t>Хоменко, В.М. Ковбасенко, В.В. </a:t>
            </a:r>
            <a:r>
              <a:rPr lang="uk-UA" sz="1600" dirty="0" err="1"/>
              <a:t>Касянчук</a:t>
            </a:r>
            <a:r>
              <a:rPr lang="uk-UA" sz="1600" dirty="0"/>
              <a:t>, В.М. Безсмертний, П.П.</a:t>
            </a:r>
            <a:br>
              <a:rPr lang="uk-UA" sz="1600" dirty="0"/>
            </a:br>
            <a:r>
              <a:rPr lang="uk-UA" sz="1600" dirty="0" err="1"/>
              <a:t>Микитюк</a:t>
            </a:r>
            <a:r>
              <a:rPr lang="uk-UA" sz="1600" dirty="0"/>
              <a:t>/. -- Вінниця, РВВ ВАТ "</a:t>
            </a:r>
            <a:r>
              <a:rPr lang="uk-UA" sz="1600" dirty="0" err="1"/>
              <a:t>Віноблдрукарня</a:t>
            </a:r>
            <a:r>
              <a:rPr lang="uk-UA" sz="1600" dirty="0"/>
              <a:t>", 1999. - 514 с.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uk-UA" sz="1600" dirty="0"/>
              <a:t>3.	Ветеринарно-санітарний контроль на підприємствах м'ясної</a:t>
            </a:r>
            <a:br>
              <a:rPr lang="uk-UA" sz="1600" dirty="0"/>
            </a:br>
            <a:r>
              <a:rPr lang="uk-UA" sz="1600" dirty="0"/>
              <a:t>промисловості. (Навчальний посібник). /</a:t>
            </a:r>
            <a:r>
              <a:rPr lang="uk-UA" sz="1600" dirty="0" err="1"/>
              <a:t>Р.Й.Кравців</a:t>
            </a:r>
            <a:r>
              <a:rPr lang="uk-UA" sz="1600" dirty="0"/>
              <a:t>, </a:t>
            </a:r>
            <a:r>
              <a:rPr lang="uk-UA" sz="1600" dirty="0" err="1"/>
              <a:t>П.І.Вербицький</a:t>
            </a:r>
            <a:r>
              <a:rPr lang="uk-UA" sz="1600" dirty="0"/>
              <a:t>, Ю.І.</a:t>
            </a:r>
            <a:br>
              <a:rPr lang="uk-UA" sz="1600" dirty="0"/>
            </a:br>
            <a:r>
              <a:rPr lang="uk-UA" sz="1600" dirty="0" err="1"/>
              <a:t>Остап'юк</a:t>
            </a:r>
            <a:r>
              <a:rPr lang="uk-UA" sz="1600" dirty="0"/>
              <a:t>/. - Львів, Галицька видавнича спілка, 2002. - 368 с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uk-UA" sz="1600" i="1" dirty="0"/>
              <a:t>додаткова: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uk-UA" sz="1600" dirty="0"/>
              <a:t>Власенко ВВ., </a:t>
            </a:r>
            <a:r>
              <a:rPr lang="uk-UA" sz="1600" dirty="0" err="1"/>
              <a:t>ЗахаренкоМ.О</a:t>
            </a:r>
            <a:r>
              <a:rPr lang="uk-UA" sz="1600" dirty="0"/>
              <a:t>., Гаврилюк М.Д., Яремчук О.С., </a:t>
            </a:r>
            <a:r>
              <a:rPr lang="uk-UA" sz="1600" dirty="0" err="1"/>
              <a:t>Конопко</a:t>
            </a:r>
            <a:r>
              <a:rPr lang="uk-UA" sz="1600" dirty="0"/>
              <a:t> І.Г. Технологія продуктів забою тварин 2009 Вінниця: Едельвейс і К, 2009. - 447с.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uk-UA" sz="1600" dirty="0"/>
              <a:t>Власенко В.В., Кравців Р.И, </a:t>
            </a:r>
            <a:r>
              <a:rPr lang="uk-UA" sz="1600" dirty="0" err="1"/>
              <a:t>Якубчак</a:t>
            </a:r>
            <a:r>
              <a:rPr lang="uk-UA" sz="1600" dirty="0"/>
              <a:t> О.М., </a:t>
            </a:r>
            <a:r>
              <a:rPr lang="uk-UA" sz="1600" dirty="0" err="1"/>
              <a:t>Касянчук</a:t>
            </a:r>
            <a:r>
              <a:rPr lang="uk-UA" sz="1600" dirty="0"/>
              <a:t> В.В. Ветеринарно-санітарно експертиза м'яса і м'ясопродуктів. 2008 Вінниця: Едельвейс, 2008. - 454с.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uk-UA" sz="1600" dirty="0"/>
              <a:t>Власенко В.В., </a:t>
            </a:r>
            <a:r>
              <a:rPr lang="uk-UA" sz="1600" dirty="0" err="1"/>
              <a:t>Касянчук</a:t>
            </a:r>
            <a:r>
              <a:rPr lang="uk-UA" sz="1600" dirty="0"/>
              <a:t> В.В., Власенко І.Г., </a:t>
            </a:r>
            <a:r>
              <a:rPr lang="uk-UA" sz="1600" dirty="0" err="1"/>
              <a:t>Кольчак</a:t>
            </a:r>
            <a:r>
              <a:rPr lang="uk-UA" sz="1600" dirty="0"/>
              <a:t> В.В. Ветеринарно-санітарно експертиза м'яса і м'ясопродуктів. Навчальний посібник за ред.. проф.. Власенко В.В. 2008 Вінниця: ВДАУ, РВВ, 2008 -108с.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uk-UA" sz="1600" dirty="0"/>
              <a:t>4.Власенко В.В., </a:t>
            </a:r>
            <a:r>
              <a:rPr lang="uk-UA" sz="1600" dirty="0" err="1"/>
              <a:t>Конопко</a:t>
            </a:r>
            <a:r>
              <a:rPr lang="uk-UA" sz="1600" dirty="0"/>
              <a:t> І.Г., Березовський І.В. Мікробіологія м'яса та м'ясопродуктів. 2003 Вінниця: </a:t>
            </a:r>
            <a:r>
              <a:rPr lang="uk-UA" sz="1600" dirty="0" err="1"/>
              <a:t>Гіпаніс</a:t>
            </a:r>
            <a:r>
              <a:rPr lang="uk-UA" sz="1600" dirty="0"/>
              <a:t>, 2006,- 589с.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821825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628800"/>
            <a:ext cx="61926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рибних</a:t>
            </a:r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консервів</a:t>
            </a:r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пресервів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://smakoluku.at.ua/cikave/libava_c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068960"/>
            <a:ext cx="45720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72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52945" y="620688"/>
            <a:ext cx="705678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рибних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консервів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встановлюють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однорідної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партії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огляду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лабораторних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Однорідною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партією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продукція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виду і сорту, в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тарі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типу і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розміру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дати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виробітку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виготовлена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​​одним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підприємством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Середня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проба становить: з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однорідної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партії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500 шт. - 3%, але не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одиниць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500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- 2%.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відібраної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розкритої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одиниці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упаковки при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розфасовці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консервів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масою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 кг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відбирають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одиниць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банок,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до 3 кг - 5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одиниць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кг і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одиниці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Вихідний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зразок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оглядають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предмет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м'ятих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банок,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негерметичних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з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дефектами. Банки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бомбажних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подтечние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замінюють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отриманих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партії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зразок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загортають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папір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опечатують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опломбовують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направляють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лабораторію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прикладаючи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 про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збір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середніх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зразків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Зразки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консервів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упакованих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жорстку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скляний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полімерну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тару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зберігають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10°С 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місяців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пресервів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 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місяць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Банки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герметичними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 чистою, гладкою, без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різких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деформацій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подряпин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поверхнею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53580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32132" y="980728"/>
            <a:ext cx="7200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допускаються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консерви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герметичності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банок) та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пресерви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(при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відсутності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патьоків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банках не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незначних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щербин,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невеликі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пошкодження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лаку на фальцах банок при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відсутності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корозії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жерсті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помятость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банок без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гострих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країв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Допускаються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"пташки" на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банках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пресервів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масою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кг,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незначний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наліт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іржі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крапок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допускаються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консерви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пресерви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банках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бомбажних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пробитих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подтечних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 "пташками",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чорними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плямами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місцями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покритими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полуду), з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гострими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вигинами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помятость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фальців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полуди на фальцах і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поздовжніх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швах, а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Хлопуши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. Не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дозволяється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банок,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плями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іржі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видалення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залишаються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раковини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Бомбажних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консерви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і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незмінені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розкривають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досліджують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мікробіологічно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97398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9575" y="836712"/>
            <a:ext cx="71287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бактеріологічному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дослідженні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вмісту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банки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виявлені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мікробні</a:t>
            </a: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клітини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вбиті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стерилізації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початкової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контамінації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сировини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мікрофлорою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Тим не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методу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обмежені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т.к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велика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мікробних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маскується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вмістом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консервів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до 90%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мікробів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втрачають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забарвлення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стерилізації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фарбувального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бактерій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зменшується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тривалому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зберіганні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консервів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аутолітичних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зазначити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розмноження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i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Botulinum 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бомбажу банок. </a:t>
            </a:r>
          </a:p>
        </p:txBody>
      </p:sp>
    </p:spTree>
    <p:extLst>
      <p:ext uri="{BB962C8B-B14F-4D97-AF65-F5344CB8AC3E}">
        <p14:creationId xmlns:p14="http://schemas.microsoft.com/office/powerpoint/2010/main" val="150251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764704"/>
            <a:ext cx="7200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Хімічний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склад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пресервів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консервів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жерстяній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скляній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тарі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 на 100 г продукту. 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906118"/>
              </p:ext>
            </p:extLst>
          </p:nvPr>
        </p:nvGraphicFramePr>
        <p:xfrm>
          <a:off x="1115615" y="1595700"/>
          <a:ext cx="6912768" cy="44424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1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1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1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2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10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44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78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Найменування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96" marR="451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Сухі в-ва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96" marR="451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Білки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96" marR="451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Жири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96" marR="451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Вуглеводи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96" marR="451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Енергетична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цінність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ккал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96" marR="4519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Сазан натуральний бланширований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96" marR="451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96" marR="451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18,4 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96" marR="451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96" marR="451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0,18 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96" marR="451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96" marR="4519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Судак натуральний бланширований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96" marR="451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28,8 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96" marR="451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20,98 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96" marR="451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2,28 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96" marR="451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0,18 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96" marR="451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96" marR="4519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8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Лящ у томатному соусі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96" marR="451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28,9 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96" marR="451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14,1 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96" marR="451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96" marR="451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96" marR="451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96" marR="4519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8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Судак у томатному соусі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96" marR="451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96" marR="451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96" marR="451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5,04 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96" marR="451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96" marR="451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96" marR="4519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Судак (філе) в томатному соусі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96" marR="451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27,3 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96" marR="451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12,8 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96" marR="451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96" marR="451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96" marR="451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96" marR="4519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78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Сазан у томатному соусі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96" marR="451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28,9 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96" marR="451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11,4 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96" marR="451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96" marR="451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96" marR="451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96" marR="4519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8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Щука в томатному соусі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96" marR="451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24,9 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96" marR="451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96" marR="451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96" marR="451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96" marR="451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96" marR="45196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922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30610" y="1052736"/>
            <a:ext cx="40827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Дякую за </a:t>
            </a:r>
          </a:p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Увагу!!!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364" name="Picture 4" descr="http://beta2.odessa-daily.com.ua/uploads/imgsc/79c98e3e6fd137974a5331fbfd8983f4da1ae089_b_acd28831998352baad05d533d2c1ac43dcabaa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3118952"/>
            <a:ext cx="3912094" cy="305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61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612845"/>
            <a:ext cx="69127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Риба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цінним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продуктом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раціоні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людей.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споживають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солоному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копченому, вареному та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іншому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Риба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рибопродукти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володіючи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виключно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високими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харчовими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якостями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є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джерелом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їжі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широко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повсякденному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раціоні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дієтичному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дитячому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харчуванні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нормального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людського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є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джерелом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потрібних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повноцінних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білків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вітамінів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макро- і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мікроелементів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необхідних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людського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міжнародними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медичними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нормами, для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згаданими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речовинами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повинна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споживати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i="1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4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кг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риби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рибних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5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454" y="836712"/>
            <a:ext cx="69847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промислові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розділити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морські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прісноводні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напівпрохідні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більшу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пригирлових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ділянках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морів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солонуватих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морях-озерах, а для нересту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заходять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пониззя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річок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сиги, вобла,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лящ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і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прохідні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вчиняють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нерестові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міграції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морів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ріки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оселедцевих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осетрові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лососеві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річок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моря (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річковий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вугор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тропічні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сомів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 </a:t>
            </a: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чисто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морським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рибам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ніколи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заходить в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прісні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води,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тріскових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камбала, 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кефаль,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скумбрія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Строго ж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прісноводними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коропових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форель, щука. </a:t>
            </a:r>
          </a:p>
        </p:txBody>
      </p:sp>
    </p:spTree>
    <p:extLst>
      <p:ext uri="{BB962C8B-B14F-4D97-AF65-F5344CB8AC3E}">
        <p14:creationId xmlns:p14="http://schemas.microsoft.com/office/powerpoint/2010/main" val="268526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2266" y="620688"/>
            <a:ext cx="25891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Види риб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http://nashol.com/images/stories/Klass_ribi_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295232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edelvaice.com/myimages/papka/rybki-ps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12776"/>
            <a:ext cx="3994026" cy="466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07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41401"/>
              </p:ext>
            </p:extLst>
          </p:nvPr>
        </p:nvGraphicFramePr>
        <p:xfrm>
          <a:off x="1331640" y="1052736"/>
          <a:ext cx="6624736" cy="4876800"/>
        </p:xfrm>
        <a:graphic>
          <a:graphicData uri="http://schemas.openxmlformats.org/drawingml/2006/table">
            <a:tbl>
              <a:tblPr/>
              <a:tblGrid>
                <a:gridCol w="3550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4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6124">
                <a:tc>
                  <a:txBody>
                    <a:bodyPr/>
                    <a:lstStyle/>
                    <a:p>
                      <a:r>
                        <a:rPr lang="ru-RU" sz="2000" b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Види</a:t>
                      </a:r>
                      <a:r>
                        <a:rPr lang="ru-RU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породи </a:t>
                      </a:r>
                      <a:r>
                        <a:rPr lang="ru-RU" sz="2000" b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риб</a:t>
                      </a:r>
                      <a:r>
                        <a:rPr lang="ru-RU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br>
                        <a:rPr lang="ru-RU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07" marR="5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Їстівна частина,%, від загальної товарної маси риби. </a:t>
                      </a:r>
                      <a:br>
                        <a:rPr lang="ru-RU" sz="20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2000" b="1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07" marR="5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r>
                        <a:rPr lang="ru-RU" sz="20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Лящ </a:t>
                      </a:r>
                      <a:br>
                        <a:rPr lang="ru-RU" sz="20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2000" b="1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07" marR="5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53 </a:t>
                      </a:r>
                      <a:br>
                        <a:rPr lang="ru-RU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07" marR="5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r>
                        <a:rPr lang="ru-RU" sz="20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Судак </a:t>
                      </a:r>
                      <a:br>
                        <a:rPr lang="ru-RU" sz="20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2000" b="1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07" marR="5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59 </a:t>
                      </a:r>
                      <a:br>
                        <a:rPr lang="ru-RU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07" marR="5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r>
                        <a:rPr lang="ru-RU" sz="20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Сом </a:t>
                      </a:r>
                      <a:br>
                        <a:rPr lang="ru-RU" sz="20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2000" b="1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07" marR="5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52 </a:t>
                      </a:r>
                      <a:br>
                        <a:rPr lang="ru-RU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07" marR="5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r>
                        <a:rPr lang="ru-RU" sz="20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Вугор </a:t>
                      </a:r>
                      <a:br>
                        <a:rPr lang="ru-RU" sz="20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2000" b="1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07" marR="5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75 </a:t>
                      </a:r>
                      <a:br>
                        <a:rPr lang="ru-RU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07" marR="5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r>
                        <a:rPr lang="ru-RU" sz="20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Форель </a:t>
                      </a:r>
                      <a:br>
                        <a:rPr lang="ru-RU" sz="20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2000" b="1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07" marR="5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50 </a:t>
                      </a:r>
                      <a:br>
                        <a:rPr lang="ru-RU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07" marR="5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r>
                        <a:rPr lang="ru-RU" sz="20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Щука </a:t>
                      </a:r>
                      <a:br>
                        <a:rPr lang="ru-RU" sz="20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2000" b="1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07" marR="5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43 </a:t>
                      </a:r>
                    </a:p>
                  </a:txBody>
                  <a:tcPr marL="56307" marR="56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10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908720"/>
            <a:ext cx="69847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Характерна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особливість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хімічного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м'яса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взаємозв'язку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рівнем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жиру і води: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чим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жиру в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рибі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води і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навпаки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Сумарна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жиру і води в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рибі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величина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постійна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- 80-82%. </a:t>
            </a: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Керуючись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змістом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жиру в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м'ясі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три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худі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вміст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жиру в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перевищує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4% (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тріска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судак, щука); </a:t>
            </a: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жирності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4-8% (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короп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сом); </a:t>
            </a: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жирні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8% (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осетер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лосось,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оселедець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 </a:t>
            </a:r>
          </a:p>
        </p:txBody>
      </p:sp>
    </p:spTree>
    <p:extLst>
      <p:ext uri="{BB962C8B-B14F-4D97-AF65-F5344CB8AC3E}">
        <p14:creationId xmlns:p14="http://schemas.microsoft.com/office/powerpoint/2010/main" val="107873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48680"/>
            <a:ext cx="70567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Хімічний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склад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м'яса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м'ясо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називаються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м'язи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тулуба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разом з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укладеної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них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сполучної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тканиною,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кровоносними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лімфатичними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судинами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дрібними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міжм'язові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кісточками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непостійний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виду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риби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породи,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фізіологічного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стану,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вирощування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часу і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вилову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умов і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тривалості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білка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м'ясі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риби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коливається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до 20%.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м'язових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білків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міозин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солерозчинних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білок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типу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глобулінів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через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кількісного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переважання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Ув'язнені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м'язах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білки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знаходяться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колоїдному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стані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у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гелів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золів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нестійкість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мінливість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білкових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м'яса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риби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зміні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Жири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відміну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жирів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теплокровних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кімнатній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температурі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рідку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консистенцію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складі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великої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гліцеридів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ненасичених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жирних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кислот. Вони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псуються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температурі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i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°С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м'язів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жир у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відкладається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в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органах: у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жирних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товщі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м'язів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у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худих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у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печінці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тріска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брижі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(окунь). </a:t>
            </a:r>
          </a:p>
        </p:txBody>
      </p:sp>
    </p:spTree>
    <p:extLst>
      <p:ext uri="{BB962C8B-B14F-4D97-AF65-F5344CB8AC3E}">
        <p14:creationId xmlns:p14="http://schemas.microsoft.com/office/powerpoint/2010/main" val="213691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157</TotalTime>
  <Words>1684</Words>
  <Application>Microsoft Office PowerPoint</Application>
  <PresentationFormat>Экран (4:3)</PresentationFormat>
  <Paragraphs>202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3" baseType="lpstr">
      <vt:lpstr>Arial</vt:lpstr>
      <vt:lpstr>Brush Script MT</vt:lpstr>
      <vt:lpstr>Calibri</vt:lpstr>
      <vt:lpstr>Constantia</vt:lpstr>
      <vt:lpstr>Franklin Gothic Book</vt:lpstr>
      <vt:lpstr>Rage Italic</vt:lpstr>
      <vt:lpstr>Times New Roman</vt:lpstr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RePack by Diakov</cp:lastModifiedBy>
  <cp:revision>18</cp:revision>
  <dcterms:created xsi:type="dcterms:W3CDTF">2014-03-21T10:38:29Z</dcterms:created>
  <dcterms:modified xsi:type="dcterms:W3CDTF">2021-05-27T09:31:17Z</dcterms:modified>
</cp:coreProperties>
</file>