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5" r:id="rId3"/>
    <p:sldId id="27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8" r:id="rId13"/>
    <p:sldId id="265" r:id="rId14"/>
    <p:sldId id="266" r:id="rId15"/>
    <p:sldId id="267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1B6A1-AED2-45A4-BADA-31290084D1B9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6667-756E-4866-BCFB-526D195622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1B6A1-AED2-45A4-BADA-31290084D1B9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6667-756E-4866-BCFB-526D19562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1B6A1-AED2-45A4-BADA-31290084D1B9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6667-756E-4866-BCFB-526D19562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1B6A1-AED2-45A4-BADA-31290084D1B9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6667-756E-4866-BCFB-526D19562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1B6A1-AED2-45A4-BADA-31290084D1B9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2376667-756E-4866-BCFB-526D19562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1B6A1-AED2-45A4-BADA-31290084D1B9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6667-756E-4866-BCFB-526D19562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1B6A1-AED2-45A4-BADA-31290084D1B9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6667-756E-4866-BCFB-526D19562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1B6A1-AED2-45A4-BADA-31290084D1B9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6667-756E-4866-BCFB-526D19562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1B6A1-AED2-45A4-BADA-31290084D1B9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6667-756E-4866-BCFB-526D19562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1B6A1-AED2-45A4-BADA-31290084D1B9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6667-756E-4866-BCFB-526D19562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1B6A1-AED2-45A4-BADA-31290084D1B9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6667-756E-4866-BCFB-526D19562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341B6A1-AED2-45A4-BADA-31290084D1B9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2376667-756E-4866-BCFB-526D19562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7849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800" smtClean="0"/>
              <a:t> </a:t>
            </a:r>
            <a:endParaRPr lang="ru-RU" sz="4800" dirty="0" smtClean="0"/>
          </a:p>
          <a:p>
            <a:pPr algn="ctr"/>
            <a:r>
              <a:rPr lang="ru-RU" sz="4800" dirty="0" smtClean="0">
                <a:solidFill>
                  <a:srgbClr val="C00000"/>
                </a:solidFill>
              </a:rPr>
              <a:t>КОНТРОЛЬ ЯКОСТ</a:t>
            </a:r>
            <a:r>
              <a:rPr lang="uk-UA" sz="4800" dirty="0" smtClean="0">
                <a:solidFill>
                  <a:srgbClr val="C00000"/>
                </a:solidFill>
              </a:rPr>
              <a:t>І КОВБАС І КОПЧЕНОСТЕЙ</a:t>
            </a:r>
            <a:endParaRPr lang="ru-RU" sz="4800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Администратор\Downloads\загружен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636912"/>
            <a:ext cx="6696744" cy="4221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04664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chemeClr val="bg1"/>
                </a:solidFill>
              </a:rPr>
              <a:t>Фізико-хімічні показники                                                                Фізико-хімічні показники</a:t>
            </a:r>
          </a:p>
          <a:p>
            <a:r>
              <a:rPr lang="uk-UA" sz="2000" dirty="0" err="1">
                <a:solidFill>
                  <a:schemeClr val="bg1"/>
                </a:solidFill>
              </a:rPr>
              <a:t>н</a:t>
            </a:r>
            <a:r>
              <a:rPr lang="uk-UA" sz="2000" dirty="0" err="1" smtClean="0">
                <a:solidFill>
                  <a:schemeClr val="bg1"/>
                </a:solidFill>
              </a:rPr>
              <a:t>апівкопчених</a:t>
            </a:r>
            <a:r>
              <a:rPr lang="uk-UA" sz="2000" dirty="0" smtClean="0">
                <a:solidFill>
                  <a:schemeClr val="bg1"/>
                </a:solidFill>
              </a:rPr>
              <a:t> ковбас                                                                       копчених ковбас</a:t>
            </a:r>
          </a:p>
          <a:p>
            <a:endParaRPr lang="uk-UA" sz="2000" dirty="0">
              <a:solidFill>
                <a:schemeClr val="bg1"/>
              </a:solidFill>
            </a:endParaRPr>
          </a:p>
          <a:p>
            <a:r>
              <a:rPr lang="uk-UA" sz="2000" dirty="0">
                <a:solidFill>
                  <a:schemeClr val="bg1"/>
                </a:solidFill>
              </a:rPr>
              <a:t> </a:t>
            </a:r>
            <a:r>
              <a:rPr lang="uk-UA" sz="2000" dirty="0" smtClean="0">
                <a:solidFill>
                  <a:schemeClr val="bg1"/>
                </a:solidFill>
              </a:rPr>
              <a:t>вміст вологи  - 40-52 %                                                        вміст вологи – 39-40 %</a:t>
            </a:r>
          </a:p>
          <a:p>
            <a:r>
              <a:rPr lang="uk-UA" sz="2000" dirty="0">
                <a:solidFill>
                  <a:schemeClr val="bg1"/>
                </a:solidFill>
              </a:rPr>
              <a:t> </a:t>
            </a:r>
            <a:r>
              <a:rPr lang="uk-UA" sz="2000" dirty="0" smtClean="0">
                <a:solidFill>
                  <a:schemeClr val="bg1"/>
                </a:solidFill>
              </a:rPr>
              <a:t>вміст солі – 2,5-4,5 %                                                           вміст солі – 4-4,5%</a:t>
            </a:r>
          </a:p>
          <a:p>
            <a:r>
              <a:rPr lang="uk-UA" sz="2000" dirty="0" smtClean="0">
                <a:solidFill>
                  <a:schemeClr val="bg1"/>
                </a:solidFill>
              </a:rPr>
              <a:t> вміст нітритів – не більше 10 мг%                                     вміст нітритів – не більше 10 мг%</a:t>
            </a:r>
          </a:p>
          <a:p>
            <a:endParaRPr lang="uk-UA" sz="2000" dirty="0" smtClean="0">
              <a:solidFill>
                <a:schemeClr val="bg1"/>
              </a:solidFill>
            </a:endParaRPr>
          </a:p>
          <a:p>
            <a:r>
              <a:rPr lang="uk-UA" sz="2000" dirty="0" smtClean="0">
                <a:solidFill>
                  <a:schemeClr val="bg1"/>
                </a:solidFill>
              </a:rPr>
              <a:t>Ковбаси  що надходять в реалізацію повинні мати температуру в середині батонів від 0 до 15 градусів.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Администратор\Downloads\i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717032"/>
            <a:ext cx="4320480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0"/>
            <a:ext cx="8533456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100" dirty="0" smtClean="0">
                <a:solidFill>
                  <a:srgbClr val="C00000"/>
                </a:solidFill>
              </a:rPr>
              <a:t>М</a:t>
            </a:r>
            <a:r>
              <a:rPr lang="en-US" sz="2100" dirty="0" smtClean="0">
                <a:solidFill>
                  <a:srgbClr val="C00000"/>
                </a:solidFill>
              </a:rPr>
              <a:t>’</a:t>
            </a:r>
            <a:r>
              <a:rPr lang="uk-UA" sz="2100" dirty="0" smtClean="0">
                <a:solidFill>
                  <a:srgbClr val="C00000"/>
                </a:solidFill>
              </a:rPr>
              <a:t>ясні копченості</a:t>
            </a:r>
          </a:p>
          <a:p>
            <a:pPr algn="just"/>
            <a:r>
              <a:rPr lang="uk-UA" dirty="0" smtClean="0">
                <a:solidFill>
                  <a:schemeClr val="bg1"/>
                </a:solidFill>
              </a:rPr>
              <a:t>       </a:t>
            </a:r>
            <a:r>
              <a:rPr lang="uk-UA" sz="2100" dirty="0" smtClean="0">
                <a:solidFill>
                  <a:schemeClr val="bg1"/>
                </a:solidFill>
              </a:rPr>
              <a:t>М</a:t>
            </a:r>
            <a:r>
              <a:rPr lang="en-US" sz="2100" dirty="0" smtClean="0">
                <a:solidFill>
                  <a:schemeClr val="bg1"/>
                </a:solidFill>
              </a:rPr>
              <a:t>’</a:t>
            </a:r>
            <a:r>
              <a:rPr lang="uk-UA" sz="2100" dirty="0" smtClean="0">
                <a:solidFill>
                  <a:schemeClr val="bg1"/>
                </a:solidFill>
              </a:rPr>
              <a:t>ясні копченості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повинні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мати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відповідну</a:t>
            </a:r>
            <a:r>
              <a:rPr lang="ru-RU" sz="2100" dirty="0" smtClean="0">
                <a:solidFill>
                  <a:schemeClr val="bg1"/>
                </a:solidFill>
              </a:rPr>
              <a:t> форму, </a:t>
            </a:r>
            <a:r>
              <a:rPr lang="ru-RU" sz="2100" dirty="0" err="1" smtClean="0">
                <a:solidFill>
                  <a:schemeClr val="bg1"/>
                </a:solidFill>
              </a:rPr>
              <a:t>суху</a:t>
            </a:r>
            <a:r>
              <a:rPr lang="ru-RU" sz="2100" dirty="0" smtClean="0">
                <a:solidFill>
                  <a:schemeClr val="bg1"/>
                </a:solidFill>
              </a:rPr>
              <a:t>, </a:t>
            </a:r>
            <a:r>
              <a:rPr lang="ru-RU" sz="2100" dirty="0" err="1" smtClean="0">
                <a:solidFill>
                  <a:schemeClr val="bg1"/>
                </a:solidFill>
              </a:rPr>
              <a:t>чисту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поверхню</a:t>
            </a:r>
            <a:r>
              <a:rPr lang="ru-RU" sz="2100" dirty="0" smtClean="0">
                <a:solidFill>
                  <a:schemeClr val="bg1"/>
                </a:solidFill>
              </a:rPr>
              <a:t>,  без </a:t>
            </a:r>
            <a:r>
              <a:rPr lang="ru-RU" sz="2100" dirty="0" err="1" smtClean="0">
                <a:solidFill>
                  <a:schemeClr val="bg1"/>
                </a:solidFill>
              </a:rPr>
              <a:t>залишків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щетини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і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волосся</a:t>
            </a:r>
            <a:r>
              <a:rPr lang="ru-RU" sz="2100" dirty="0" smtClean="0">
                <a:solidFill>
                  <a:schemeClr val="bg1"/>
                </a:solidFill>
              </a:rPr>
              <a:t> та </a:t>
            </a:r>
            <a:r>
              <a:rPr lang="ru-RU" sz="2100" dirty="0" err="1" smtClean="0">
                <a:solidFill>
                  <a:schemeClr val="bg1"/>
                </a:solidFill>
              </a:rPr>
              <a:t>мати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пружну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консистенцію</a:t>
            </a:r>
            <a:r>
              <a:rPr lang="ru-RU" sz="2100" dirty="0" smtClean="0">
                <a:solidFill>
                  <a:schemeClr val="bg1"/>
                </a:solidFill>
              </a:rPr>
              <a:t>. На </a:t>
            </a:r>
            <a:r>
              <a:rPr lang="ru-RU" sz="2100" dirty="0" err="1" smtClean="0">
                <a:solidFill>
                  <a:schemeClr val="bg1"/>
                </a:solidFill>
              </a:rPr>
              <a:t>розрізі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uk-UA" sz="2100" dirty="0">
                <a:solidFill>
                  <a:schemeClr val="bg1"/>
                </a:solidFill>
              </a:rPr>
              <a:t>м</a:t>
            </a:r>
            <a:r>
              <a:rPr lang="en-US" sz="2100" dirty="0" smtClean="0">
                <a:solidFill>
                  <a:schemeClr val="bg1"/>
                </a:solidFill>
              </a:rPr>
              <a:t>’</a:t>
            </a:r>
            <a:r>
              <a:rPr lang="uk-UA" sz="2100" dirty="0" smtClean="0">
                <a:solidFill>
                  <a:schemeClr val="bg1"/>
                </a:solidFill>
              </a:rPr>
              <a:t>ясні копченості мають мати рожево-червонуватий колір. Смак копчених виробів – гострий, соковитий, без гіркуватого та стороннього присмаку. </a:t>
            </a:r>
          </a:p>
          <a:p>
            <a:pPr algn="just"/>
            <a:r>
              <a:rPr lang="uk-UA" sz="2100" dirty="0" smtClean="0">
                <a:solidFill>
                  <a:schemeClr val="bg1"/>
                </a:solidFill>
              </a:rPr>
              <a:t>             Вміст солі </a:t>
            </a:r>
            <a:r>
              <a:rPr lang="uk-UA" sz="2100" dirty="0" err="1" smtClean="0">
                <a:solidFill>
                  <a:schemeClr val="bg1"/>
                </a:solidFill>
              </a:rPr>
              <a:t>стоновить</a:t>
            </a:r>
            <a:r>
              <a:rPr lang="uk-UA" sz="2100" dirty="0" smtClean="0">
                <a:solidFill>
                  <a:schemeClr val="bg1"/>
                </a:solidFill>
              </a:rPr>
              <a:t> не більше – 6%</a:t>
            </a:r>
          </a:p>
          <a:p>
            <a:pPr algn="just"/>
            <a:r>
              <a:rPr lang="uk-UA" sz="2100" dirty="0" smtClean="0">
                <a:solidFill>
                  <a:schemeClr val="bg1"/>
                </a:solidFill>
              </a:rPr>
              <a:t>             Волога не більше – 45%</a:t>
            </a:r>
          </a:p>
          <a:p>
            <a:pPr algn="just"/>
            <a:r>
              <a:rPr lang="uk-UA" sz="2100" dirty="0" smtClean="0">
                <a:solidFill>
                  <a:schemeClr val="bg1"/>
                </a:solidFill>
              </a:rPr>
              <a:t>             Вміст нітритів – 15 мг %</a:t>
            </a:r>
          </a:p>
          <a:p>
            <a:pPr algn="just"/>
            <a:r>
              <a:rPr lang="uk-UA" sz="2100" dirty="0" smtClean="0">
                <a:solidFill>
                  <a:schemeClr val="bg1"/>
                </a:solidFill>
              </a:rPr>
              <a:t>      Не допускається до </a:t>
            </a:r>
            <a:r>
              <a:rPr lang="uk-UA" sz="2100" dirty="0" err="1" smtClean="0">
                <a:solidFill>
                  <a:schemeClr val="bg1"/>
                </a:solidFill>
              </a:rPr>
              <a:t>реалізаціїї</a:t>
            </a:r>
            <a:r>
              <a:rPr lang="uk-UA" sz="2100" dirty="0" smtClean="0">
                <a:solidFill>
                  <a:schemeClr val="bg1"/>
                </a:solidFill>
              </a:rPr>
              <a:t> копченості із підозрілою свіжістю, нальотом плісняви, липкою поверхнею, кислим запахом та смаком</a:t>
            </a:r>
            <a:r>
              <a:rPr lang="uk-UA" dirty="0" smtClean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18434" name="Picture 2" descr="C:\Users\Администратор\Downloads\i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789040"/>
            <a:ext cx="4176464" cy="2880320"/>
          </a:xfrm>
          <a:prstGeom prst="rect">
            <a:avLst/>
          </a:prstGeom>
          <a:noFill/>
        </p:spPr>
      </p:pic>
      <p:pic>
        <p:nvPicPr>
          <p:cNvPr id="18435" name="Picture 3" descr="C:\Users\Администратор\Downloads\i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861048"/>
            <a:ext cx="3312368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964488" cy="7094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dirty="0" smtClean="0">
                <a:solidFill>
                  <a:srgbClr val="C00000"/>
                </a:solidFill>
              </a:rPr>
              <a:t>Органолептическое </a:t>
            </a:r>
            <a:r>
              <a:rPr lang="ru-RU" sz="1900" dirty="0" err="1">
                <a:solidFill>
                  <a:srgbClr val="C00000"/>
                </a:solidFill>
              </a:rPr>
              <a:t>дослідження</a:t>
            </a:r>
            <a:r>
              <a:rPr lang="ru-RU" sz="1900" dirty="0">
                <a:solidFill>
                  <a:srgbClr val="C00000"/>
                </a:solidFill>
              </a:rPr>
              <a:t> </a:t>
            </a:r>
            <a:r>
              <a:rPr lang="ru-RU" sz="1900" dirty="0" err="1">
                <a:solidFill>
                  <a:srgbClr val="C00000"/>
                </a:solidFill>
              </a:rPr>
              <a:t>ковбас</a:t>
            </a:r>
            <a:r>
              <a:rPr lang="ru-RU" sz="1900" dirty="0" smtClean="0">
                <a:solidFill>
                  <a:srgbClr val="C00000"/>
                </a:solidFill>
              </a:rPr>
              <a:t>.</a:t>
            </a:r>
          </a:p>
          <a:p>
            <a:pPr algn="just"/>
            <a:r>
              <a:rPr lang="ru-RU" sz="1900" dirty="0" smtClean="0"/>
              <a:t>       </a:t>
            </a:r>
            <a:r>
              <a:rPr lang="ru-RU" sz="1900" dirty="0" err="1" smtClean="0">
                <a:solidFill>
                  <a:schemeClr val="bg1"/>
                </a:solidFill>
              </a:rPr>
              <a:t>Дослідження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ковбас</a:t>
            </a:r>
            <a:r>
              <a:rPr lang="ru-RU" sz="1900" dirty="0">
                <a:solidFill>
                  <a:schemeClr val="bg1"/>
                </a:solidFill>
              </a:rPr>
              <a:t> на </a:t>
            </a:r>
            <a:r>
              <a:rPr lang="ru-RU" sz="1900" dirty="0" err="1">
                <a:solidFill>
                  <a:schemeClr val="bg1"/>
                </a:solidFill>
              </a:rPr>
              <a:t>свіжість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починають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із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огляду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оболонки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виробів</a:t>
            </a:r>
            <a:r>
              <a:rPr lang="ru-RU" sz="1900" dirty="0">
                <a:solidFill>
                  <a:schemeClr val="bg1"/>
                </a:solidFill>
              </a:rPr>
              <a:t>, </a:t>
            </a:r>
            <a:r>
              <a:rPr lang="ru-RU" sz="1900" dirty="0" err="1">
                <a:solidFill>
                  <a:schemeClr val="bg1"/>
                </a:solidFill>
              </a:rPr>
              <a:t>встановлюють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її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зовнішній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вигляд</a:t>
            </a:r>
            <a:r>
              <a:rPr lang="ru-RU" sz="1900" dirty="0">
                <a:solidFill>
                  <a:schemeClr val="bg1"/>
                </a:solidFill>
              </a:rPr>
              <a:t>, </a:t>
            </a:r>
            <a:r>
              <a:rPr lang="ru-RU" sz="1900" dirty="0" err="1">
                <a:solidFill>
                  <a:schemeClr val="bg1"/>
                </a:solidFill>
              </a:rPr>
              <a:t>забрудненість</a:t>
            </a:r>
            <a:r>
              <a:rPr lang="ru-RU" sz="1900" dirty="0">
                <a:solidFill>
                  <a:schemeClr val="bg1"/>
                </a:solidFill>
              </a:rPr>
              <a:t>, </a:t>
            </a:r>
            <a:r>
              <a:rPr lang="ru-RU" sz="1900" dirty="0" err="1">
                <a:solidFill>
                  <a:schemeClr val="bg1"/>
                </a:solidFill>
              </a:rPr>
              <a:t>сухість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або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наявність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слизу</a:t>
            </a:r>
            <a:r>
              <a:rPr lang="ru-RU" sz="1900" dirty="0">
                <a:solidFill>
                  <a:schemeClr val="bg1"/>
                </a:solidFill>
              </a:rPr>
              <a:t>, </a:t>
            </a:r>
            <a:r>
              <a:rPr lang="ru-RU" sz="1900" dirty="0" err="1">
                <a:solidFill>
                  <a:schemeClr val="bg1"/>
                </a:solidFill>
              </a:rPr>
              <a:t>цвілі</a:t>
            </a:r>
            <a:r>
              <a:rPr lang="ru-RU" sz="1900" dirty="0">
                <a:solidFill>
                  <a:schemeClr val="bg1"/>
                </a:solidFill>
              </a:rPr>
              <a:t>. </a:t>
            </a:r>
            <a:r>
              <a:rPr lang="ru-RU" sz="1900" dirty="0" err="1">
                <a:solidFill>
                  <a:schemeClr val="bg1"/>
                </a:solidFill>
              </a:rPr>
              <a:t>Потім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оболонку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знімають,звертають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увагу</a:t>
            </a:r>
            <a:r>
              <a:rPr lang="ru-RU" sz="1900" dirty="0" smtClean="0">
                <a:solidFill>
                  <a:schemeClr val="bg1"/>
                </a:solidFill>
              </a:rPr>
              <a:t> на те як вона </a:t>
            </a:r>
            <a:r>
              <a:rPr lang="ru-RU" sz="1900" dirty="0" err="1" smtClean="0">
                <a:solidFill>
                  <a:schemeClr val="bg1"/>
                </a:solidFill>
              </a:rPr>
              <a:t>знімається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smtClean="0">
                <a:solidFill>
                  <a:schemeClr val="bg1"/>
                </a:solidFill>
              </a:rPr>
              <a:t>та </a:t>
            </a:r>
            <a:r>
              <a:rPr lang="ru-RU" sz="1900" dirty="0" err="1" smtClean="0">
                <a:solidFill>
                  <a:schemeClr val="bg1"/>
                </a:solidFill>
              </a:rPr>
              <a:t>міцність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прилягання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>
                <a:solidFill>
                  <a:schemeClr val="bg1"/>
                </a:solidFill>
              </a:rPr>
              <a:t>до фаршу </a:t>
            </a:r>
            <a:r>
              <a:rPr lang="ru-RU" sz="1900" dirty="0" err="1">
                <a:solidFill>
                  <a:schemeClr val="bg1"/>
                </a:solidFill>
              </a:rPr>
              <a:t>і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дають</a:t>
            </a:r>
            <a:r>
              <a:rPr lang="ru-RU" sz="1900" dirty="0">
                <a:solidFill>
                  <a:schemeClr val="bg1"/>
                </a:solidFill>
              </a:rPr>
              <a:t> характеристику </a:t>
            </a:r>
            <a:r>
              <a:rPr lang="ru-RU" sz="1900" dirty="0" err="1">
                <a:solidFill>
                  <a:schemeClr val="bg1"/>
                </a:solidFill>
              </a:rPr>
              <a:t>зовнішнього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вигляду</a:t>
            </a:r>
            <a:r>
              <a:rPr lang="ru-RU" sz="1900" dirty="0">
                <a:solidFill>
                  <a:schemeClr val="bg1"/>
                </a:solidFill>
              </a:rPr>
              <a:t> батона без </a:t>
            </a:r>
            <a:r>
              <a:rPr lang="ru-RU" sz="1900" dirty="0" err="1">
                <a:solidFill>
                  <a:schemeClr val="bg1"/>
                </a:solidFill>
              </a:rPr>
              <a:t>оболонки</a:t>
            </a:r>
            <a:r>
              <a:rPr lang="ru-RU" sz="1900" dirty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ru-RU" sz="1900" dirty="0" smtClean="0">
                <a:solidFill>
                  <a:schemeClr val="bg1"/>
                </a:solidFill>
              </a:rPr>
              <a:t>      </a:t>
            </a:r>
            <a:r>
              <a:rPr lang="ru-RU" sz="1900" dirty="0" err="1" smtClean="0">
                <a:solidFill>
                  <a:schemeClr val="bg1"/>
                </a:solidFill>
              </a:rPr>
              <a:t>Оцінюючи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зовнішній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вигляд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виробів</a:t>
            </a:r>
            <a:r>
              <a:rPr lang="ru-RU" sz="1900" dirty="0">
                <a:solidFill>
                  <a:schemeClr val="bg1"/>
                </a:solidFill>
              </a:rPr>
              <a:t>, </a:t>
            </a:r>
            <a:r>
              <a:rPr lang="ru-RU" sz="1900" dirty="0" err="1">
                <a:solidFill>
                  <a:schemeClr val="bg1"/>
                </a:solidFill>
              </a:rPr>
              <a:t>відзначають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можливу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деформацію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батонів</a:t>
            </a:r>
            <a:r>
              <a:rPr lang="ru-RU" sz="1900" dirty="0">
                <a:solidFill>
                  <a:schemeClr val="bg1"/>
                </a:solidFill>
              </a:rPr>
              <a:t>, </a:t>
            </a:r>
            <a:r>
              <a:rPr lang="ru-RU" sz="1900" dirty="0" err="1">
                <a:solidFill>
                  <a:schemeClr val="bg1"/>
                </a:solidFill>
              </a:rPr>
              <a:t>забруднення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їх</a:t>
            </a:r>
            <a:r>
              <a:rPr lang="ru-RU" sz="1900" dirty="0">
                <a:solidFill>
                  <a:schemeClr val="bg1"/>
                </a:solidFill>
              </a:rPr>
              <a:t> жиром, сажею, </a:t>
            </a:r>
            <a:r>
              <a:rPr lang="ru-RU" sz="1900" dirty="0" err="1">
                <a:solidFill>
                  <a:schemeClr val="bg1"/>
                </a:solidFill>
              </a:rPr>
              <a:t>наявність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сліпів</a:t>
            </a:r>
            <a:r>
              <a:rPr lang="ru-RU" sz="1900" dirty="0">
                <a:solidFill>
                  <a:schemeClr val="bg1"/>
                </a:solidFill>
              </a:rPr>
              <a:t>, </a:t>
            </a:r>
            <a:r>
              <a:rPr lang="ru-RU" sz="1900" dirty="0" err="1">
                <a:solidFill>
                  <a:schemeClr val="bg1"/>
                </a:solidFill>
              </a:rPr>
              <a:t>порожнин</a:t>
            </a:r>
            <a:r>
              <a:rPr lang="ru-RU" sz="1900" dirty="0">
                <a:solidFill>
                  <a:schemeClr val="bg1"/>
                </a:solidFill>
              </a:rPr>
              <a:t>, </a:t>
            </a:r>
            <a:r>
              <a:rPr lang="ru-RU" sz="1900" dirty="0" err="1">
                <a:solidFill>
                  <a:schemeClr val="bg1"/>
                </a:solidFill>
              </a:rPr>
              <a:t>набряків</a:t>
            </a:r>
            <a:r>
              <a:rPr lang="ru-RU" sz="1900" dirty="0">
                <a:solidFill>
                  <a:schemeClr val="bg1"/>
                </a:solidFill>
              </a:rPr>
              <a:t> жиру </a:t>
            </a:r>
            <a:r>
              <a:rPr lang="ru-RU" sz="1900" dirty="0" err="1">
                <a:solidFill>
                  <a:schemeClr val="bg1"/>
                </a:solidFill>
              </a:rPr>
              <a:t>чи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бульйону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під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оболонкою</a:t>
            </a:r>
            <a:r>
              <a:rPr lang="ru-RU" sz="1900" dirty="0">
                <a:solidFill>
                  <a:schemeClr val="bg1"/>
                </a:solidFill>
              </a:rPr>
              <a:t>, </a:t>
            </a:r>
            <a:r>
              <a:rPr lang="ru-RU" sz="1900" dirty="0" err="1">
                <a:solidFill>
                  <a:schemeClr val="bg1"/>
                </a:solidFill>
              </a:rPr>
              <a:t>напливів</a:t>
            </a:r>
            <a:r>
              <a:rPr lang="ru-RU" sz="1900" dirty="0">
                <a:solidFill>
                  <a:schemeClr val="bg1"/>
                </a:solidFill>
              </a:rPr>
              <a:t> фаршу над </a:t>
            </a:r>
            <a:r>
              <a:rPr lang="ru-RU" sz="1900" dirty="0" err="1">
                <a:solidFill>
                  <a:schemeClr val="bg1"/>
                </a:solidFill>
              </a:rPr>
              <a:t>оболонкою</a:t>
            </a:r>
            <a:r>
              <a:rPr lang="ru-RU" sz="1900" dirty="0">
                <a:solidFill>
                  <a:schemeClr val="bg1"/>
                </a:solidFill>
              </a:rPr>
              <a:t>, </a:t>
            </a:r>
            <a:r>
              <a:rPr lang="ru-RU" sz="1900" dirty="0" err="1">
                <a:solidFill>
                  <a:schemeClr val="bg1"/>
                </a:solidFill>
              </a:rPr>
              <a:t>її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зморшкуватість</a:t>
            </a:r>
            <a:r>
              <a:rPr lang="ru-RU" sz="1900" dirty="0">
                <a:solidFill>
                  <a:schemeClr val="bg1"/>
                </a:solidFill>
              </a:rPr>
              <a:t>. </a:t>
            </a:r>
            <a:r>
              <a:rPr lang="ru-RU" sz="1900" dirty="0" err="1">
                <a:solidFill>
                  <a:schemeClr val="bg1"/>
                </a:solidFill>
              </a:rPr>
              <a:t>Потім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ковбасні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вироби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розрізають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вздовж</a:t>
            </a:r>
            <a:r>
              <a:rPr lang="ru-RU" sz="1900" dirty="0">
                <a:solidFill>
                  <a:schemeClr val="bg1"/>
                </a:solidFill>
              </a:rPr>
              <a:t> батона </a:t>
            </a:r>
            <a:r>
              <a:rPr lang="ru-RU" sz="1900" dirty="0" err="1">
                <a:solidFill>
                  <a:schemeClr val="bg1"/>
                </a:solidFill>
              </a:rPr>
              <a:t>і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звертають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уваги</a:t>
            </a:r>
            <a:r>
              <a:rPr lang="ru-RU" sz="1900" dirty="0">
                <a:solidFill>
                  <a:schemeClr val="bg1"/>
                </a:solidFill>
              </a:rPr>
              <a:t> на </a:t>
            </a:r>
            <a:r>
              <a:rPr lang="ru-RU" sz="1900" dirty="0" err="1">
                <a:solidFill>
                  <a:schemeClr val="bg1"/>
                </a:solidFill>
              </a:rPr>
              <a:t>рівномірність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розподілу</a:t>
            </a:r>
            <a:r>
              <a:rPr lang="ru-RU" sz="1900" dirty="0">
                <a:solidFill>
                  <a:schemeClr val="bg1"/>
                </a:solidFill>
              </a:rPr>
              <a:t>, форму </a:t>
            </a:r>
            <a:r>
              <a:rPr lang="ru-RU" sz="1900" dirty="0" err="1">
                <a:solidFill>
                  <a:schemeClr val="bg1"/>
                </a:solidFill>
              </a:rPr>
              <a:t>і</a:t>
            </a:r>
            <a:r>
              <a:rPr lang="ru-RU" sz="1900" dirty="0">
                <a:solidFill>
                  <a:schemeClr val="bg1"/>
                </a:solidFill>
              </a:rPr>
              <a:t> величину </a:t>
            </a:r>
            <a:r>
              <a:rPr lang="ru-RU" sz="1900" dirty="0" err="1">
                <a:solidFill>
                  <a:schemeClr val="bg1"/>
                </a:solidFill>
              </a:rPr>
              <a:t>шматочків</a:t>
            </a:r>
            <a:r>
              <a:rPr lang="ru-RU" sz="1900" dirty="0">
                <a:solidFill>
                  <a:schemeClr val="bg1"/>
                </a:solidFill>
              </a:rPr>
              <a:t> шпику, </a:t>
            </a:r>
            <a:r>
              <a:rPr lang="ru-RU" sz="1900" dirty="0" err="1">
                <a:solidFill>
                  <a:schemeClr val="bg1"/>
                </a:solidFill>
              </a:rPr>
              <a:t>наявність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порожнин</a:t>
            </a:r>
            <a:r>
              <a:rPr lang="ru-RU" sz="1900" dirty="0">
                <a:solidFill>
                  <a:schemeClr val="bg1"/>
                </a:solidFill>
              </a:rPr>
              <a:t>, стан фаршу. У </a:t>
            </a:r>
            <a:r>
              <a:rPr lang="ru-RU" sz="1900" dirty="0" err="1">
                <a:solidFill>
                  <a:schemeClr val="bg1"/>
                </a:solidFill>
              </a:rPr>
              <a:t>копчених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ковбасах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відзначають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можливе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ущільнення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зовнішнього</a:t>
            </a:r>
            <a:r>
              <a:rPr lang="ru-RU" sz="1900" dirty="0">
                <a:solidFill>
                  <a:schemeClr val="bg1"/>
                </a:solidFill>
              </a:rPr>
              <a:t> шару фаршу. За </a:t>
            </a:r>
            <a:r>
              <a:rPr lang="ru-RU" sz="1900" dirty="0" err="1">
                <a:solidFill>
                  <a:schemeClr val="bg1"/>
                </a:solidFill>
              </a:rPr>
              <a:t>такої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дослідженні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важливо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встановити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рівномірність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забарвлення</a:t>
            </a:r>
            <a:r>
              <a:rPr lang="ru-RU" sz="1900" dirty="0">
                <a:solidFill>
                  <a:schemeClr val="bg1"/>
                </a:solidFill>
              </a:rPr>
              <a:t> фаршу </a:t>
            </a:r>
            <a:r>
              <a:rPr lang="ru-RU" sz="1900" dirty="0" err="1">
                <a:solidFill>
                  <a:schemeClr val="bg1"/>
                </a:solidFill>
              </a:rPr>
              <a:t>під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оболонкою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й</a:t>
            </a:r>
            <a:r>
              <a:rPr lang="ru-RU" sz="1900" dirty="0">
                <a:solidFill>
                  <a:schemeClr val="bg1"/>
                </a:solidFill>
              </a:rPr>
              <a:t> у </a:t>
            </a:r>
            <a:r>
              <a:rPr lang="ru-RU" sz="1900" dirty="0" err="1">
                <a:solidFill>
                  <a:schemeClr val="bg1"/>
                </a:solidFill>
              </a:rPr>
              <a:t>центральній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частині</a:t>
            </a:r>
            <a:r>
              <a:rPr lang="ru-RU" sz="1900" dirty="0">
                <a:solidFill>
                  <a:schemeClr val="bg1"/>
                </a:solidFill>
              </a:rPr>
              <a:t> батона, </a:t>
            </a:r>
            <a:r>
              <a:rPr lang="ru-RU" sz="1900" dirty="0" err="1">
                <a:solidFill>
                  <a:schemeClr val="bg1"/>
                </a:solidFill>
              </a:rPr>
              <a:t>позаяк</a:t>
            </a:r>
            <a:r>
              <a:rPr lang="ru-RU" sz="1900" dirty="0">
                <a:solidFill>
                  <a:schemeClr val="bg1"/>
                </a:solidFill>
              </a:rPr>
              <a:t> у </a:t>
            </a:r>
            <a:r>
              <a:rPr lang="ru-RU" sz="1900" dirty="0" err="1">
                <a:solidFill>
                  <a:schemeClr val="bg1"/>
                </a:solidFill>
              </a:rPr>
              <a:t>ранніх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стадіях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псування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під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оболонкою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утворюється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вузький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темний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обідок</a:t>
            </a:r>
            <a:r>
              <a:rPr lang="ru-RU" sz="1900" dirty="0">
                <a:solidFill>
                  <a:schemeClr val="bg1"/>
                </a:solidFill>
              </a:rPr>
              <a:t>. </a:t>
            </a:r>
            <a:r>
              <a:rPr lang="ru-RU" sz="1900" dirty="0" err="1">
                <a:solidFill>
                  <a:schemeClr val="bg1"/>
                </a:solidFill>
              </a:rPr>
              <a:t>Наявність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сірих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ділянок</a:t>
            </a:r>
            <a:r>
              <a:rPr lang="ru-RU" sz="1900" dirty="0">
                <a:solidFill>
                  <a:schemeClr val="bg1"/>
                </a:solidFill>
              </a:rPr>
              <a:t> фаршу в </a:t>
            </a:r>
            <a:r>
              <a:rPr lang="ru-RU" sz="1900" dirty="0" err="1">
                <a:solidFill>
                  <a:schemeClr val="bg1"/>
                </a:solidFill>
              </a:rPr>
              <a:t>серединних</a:t>
            </a:r>
            <a:r>
              <a:rPr lang="ru-RU" sz="1900" dirty="0">
                <a:solidFill>
                  <a:schemeClr val="bg1"/>
                </a:solidFill>
              </a:rPr>
              <a:t> шарах </a:t>
            </a:r>
            <a:r>
              <a:rPr lang="ru-RU" sz="1900" dirty="0" err="1">
                <a:solidFill>
                  <a:schemeClr val="bg1"/>
                </a:solidFill>
              </a:rPr>
              <a:t>ковбаси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може</a:t>
            </a:r>
            <a:r>
              <a:rPr lang="ru-RU" sz="1900" dirty="0">
                <a:solidFill>
                  <a:schemeClr val="bg1"/>
                </a:solidFill>
              </a:rPr>
              <a:t> бути </a:t>
            </a:r>
            <a:r>
              <a:rPr lang="ru-RU" sz="1900" dirty="0" err="1">
                <a:solidFill>
                  <a:schemeClr val="bg1"/>
                </a:solidFill>
              </a:rPr>
              <a:t>зумовлене</a:t>
            </a:r>
            <a:r>
              <a:rPr lang="ru-RU" sz="1900" dirty="0">
                <a:solidFill>
                  <a:schemeClr val="bg1"/>
                </a:solidFill>
              </a:rPr>
              <a:t> через </a:t>
            </a:r>
            <a:r>
              <a:rPr lang="ru-RU" sz="1900" dirty="0" err="1">
                <a:solidFill>
                  <a:schemeClr val="bg1"/>
                </a:solidFill>
              </a:rPr>
              <a:t>нерівномірний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розподіл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нітритів</a:t>
            </a:r>
            <a:r>
              <a:rPr lang="ru-RU" sz="1900" dirty="0">
                <a:solidFill>
                  <a:schemeClr val="bg1"/>
                </a:solidFill>
              </a:rPr>
              <a:t>. </a:t>
            </a:r>
            <a:r>
              <a:rPr lang="ru-RU" sz="1900" dirty="0" err="1">
                <a:solidFill>
                  <a:schemeClr val="bg1"/>
                </a:solidFill>
              </a:rPr>
              <a:t>Якщо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знаходять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пожовклий</a:t>
            </a:r>
            <a:r>
              <a:rPr lang="ru-RU" sz="1900" dirty="0">
                <a:solidFill>
                  <a:schemeClr val="bg1"/>
                </a:solidFill>
              </a:rPr>
              <a:t> шпик, </a:t>
            </a:r>
            <a:r>
              <a:rPr lang="ru-RU" sz="1900" dirty="0" err="1">
                <a:solidFill>
                  <a:schemeClr val="bg1"/>
                </a:solidFill>
              </a:rPr>
              <a:t>потрібно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приблизно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з'ясувати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його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кількість</a:t>
            </a:r>
            <a:r>
              <a:rPr lang="ru-RU" sz="1900" dirty="0">
                <a:solidFill>
                  <a:schemeClr val="bg1"/>
                </a:solidFill>
              </a:rPr>
              <a:t> (в %) </a:t>
            </a:r>
            <a:r>
              <a:rPr lang="ru-RU" sz="1900" dirty="0" err="1">
                <a:solidFill>
                  <a:schemeClr val="bg1"/>
                </a:solidFill>
              </a:rPr>
              <a:t>від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кількості</a:t>
            </a:r>
            <a:r>
              <a:rPr lang="ru-RU" sz="1900" dirty="0">
                <a:solidFill>
                  <a:schemeClr val="bg1"/>
                </a:solidFill>
              </a:rPr>
              <a:t> шпику на </a:t>
            </a:r>
            <a:r>
              <a:rPr lang="ru-RU" sz="1900" dirty="0" err="1">
                <a:solidFill>
                  <a:schemeClr val="bg1"/>
                </a:solidFill>
              </a:rPr>
              <a:t>кількох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розрізах</a:t>
            </a:r>
            <a:r>
              <a:rPr lang="ru-RU" sz="1900" dirty="0">
                <a:solidFill>
                  <a:schemeClr val="bg1"/>
                </a:solidFill>
              </a:rPr>
              <a:t> батона</a:t>
            </a:r>
            <a:r>
              <a:rPr lang="ru-RU" sz="1900" dirty="0" smtClean="0">
                <a:solidFill>
                  <a:schemeClr val="bg1"/>
                </a:solidFill>
              </a:rPr>
              <a:t>. Консистенцию </a:t>
            </a:r>
            <a:r>
              <a:rPr lang="ru-RU" sz="1900" dirty="0" err="1">
                <a:solidFill>
                  <a:schemeClr val="bg1"/>
                </a:solidFill>
              </a:rPr>
              <a:t>ковбаси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визначають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після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зняття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оболонки</a:t>
            </a:r>
            <a:r>
              <a:rPr lang="ru-RU" sz="1900" dirty="0" smtClean="0">
                <a:solidFill>
                  <a:schemeClr val="bg1"/>
                </a:solidFill>
              </a:rPr>
              <a:t>  </a:t>
            </a:r>
            <a:r>
              <a:rPr lang="ru-RU" sz="1900" dirty="0">
                <a:solidFill>
                  <a:schemeClr val="bg1"/>
                </a:solidFill>
              </a:rPr>
              <a:t>зондом </a:t>
            </a:r>
            <a:r>
              <a:rPr lang="ru-RU" sz="1900" dirty="0" err="1">
                <a:solidFill>
                  <a:schemeClr val="bg1"/>
                </a:solidFill>
              </a:rPr>
              <a:t>чи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сірником</a:t>
            </a:r>
            <a:r>
              <a:rPr lang="ru-RU" sz="1900" dirty="0">
                <a:solidFill>
                  <a:schemeClr val="bg1"/>
                </a:solidFill>
              </a:rPr>
              <a:t>, </a:t>
            </a:r>
            <a:r>
              <a:rPr lang="ru-RU" sz="1900" dirty="0" smtClean="0">
                <a:solidFill>
                  <a:schemeClr val="bg1"/>
                </a:solidFill>
              </a:rPr>
              <a:t>а </a:t>
            </a:r>
            <a:r>
              <a:rPr lang="ru-RU" sz="1900" dirty="0" err="1" smtClean="0">
                <a:solidFill>
                  <a:schemeClr val="bg1"/>
                </a:solidFill>
              </a:rPr>
              <a:t>крихкість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>
                <a:solidFill>
                  <a:schemeClr val="bg1"/>
                </a:solidFill>
              </a:rPr>
              <a:t>фаршу </a:t>
            </a:r>
            <a:r>
              <a:rPr lang="ru-RU" sz="1900" dirty="0" err="1">
                <a:solidFill>
                  <a:schemeClr val="bg1"/>
                </a:solidFill>
              </a:rPr>
              <a:t>ковбас</a:t>
            </a:r>
            <a:r>
              <a:rPr lang="ru-RU" sz="1900" dirty="0">
                <a:solidFill>
                  <a:schemeClr val="bg1"/>
                </a:solidFill>
              </a:rPr>
              <a:t> - шляхом </a:t>
            </a:r>
            <a:r>
              <a:rPr lang="ru-RU" sz="1900" dirty="0" err="1" smtClean="0">
                <a:solidFill>
                  <a:schemeClr val="bg1"/>
                </a:solidFill>
              </a:rPr>
              <a:t>ламання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надрізанного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>
                <a:solidFill>
                  <a:schemeClr val="bg1"/>
                </a:solidFill>
              </a:rPr>
              <a:t>батона </a:t>
            </a:r>
            <a:r>
              <a:rPr lang="ru-RU" sz="1900" dirty="0" err="1">
                <a:solidFill>
                  <a:schemeClr val="bg1"/>
                </a:solidFill>
              </a:rPr>
              <a:t>і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водночас</a:t>
            </a:r>
            <a:r>
              <a:rPr lang="ru-RU" sz="1900" dirty="0">
                <a:solidFill>
                  <a:schemeClr val="bg1"/>
                </a:solidFill>
              </a:rPr>
              <a:t> на </a:t>
            </a:r>
            <a:r>
              <a:rPr lang="ru-RU" sz="1900" dirty="0" err="1">
                <a:solidFill>
                  <a:schemeClr val="bg1"/>
                </a:solidFill>
              </a:rPr>
              <a:t>наявність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фін</a:t>
            </a:r>
            <a:r>
              <a:rPr lang="ru-RU" sz="1900" dirty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ru-RU" sz="1900" dirty="0" smtClean="0">
                <a:solidFill>
                  <a:schemeClr val="bg1"/>
                </a:solidFill>
              </a:rPr>
              <a:t>       Запах </a:t>
            </a:r>
            <a:r>
              <a:rPr lang="ru-RU" sz="1900" dirty="0">
                <a:solidFill>
                  <a:schemeClr val="bg1"/>
                </a:solidFill>
              </a:rPr>
              <a:t>та смак </a:t>
            </a:r>
            <a:r>
              <a:rPr lang="ru-RU" sz="1900" dirty="0" err="1">
                <a:solidFill>
                  <a:schemeClr val="bg1"/>
                </a:solidFill>
              </a:rPr>
              <a:t>виробів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оцінюють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залежно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від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своїх</a:t>
            </a:r>
            <a:r>
              <a:rPr lang="ru-RU" sz="1900" dirty="0">
                <a:solidFill>
                  <a:schemeClr val="bg1"/>
                </a:solidFill>
              </a:rPr>
              <a:t> виду за </a:t>
            </a:r>
            <a:r>
              <a:rPr lang="ru-RU" sz="1900" dirty="0" err="1">
                <a:solidFill>
                  <a:schemeClr val="bg1"/>
                </a:solidFill>
              </a:rPr>
              <a:t>нормальної</a:t>
            </a:r>
            <a:r>
              <a:rPr lang="ru-RU" sz="1900" dirty="0">
                <a:solidFill>
                  <a:schemeClr val="bg1"/>
                </a:solidFill>
              </a:rPr>
              <a:t> температури15-20°С, </a:t>
            </a:r>
            <a:r>
              <a:rPr lang="ru-RU" sz="1900" dirty="0" err="1">
                <a:solidFill>
                  <a:schemeClr val="bg1"/>
                </a:solidFill>
              </a:rPr>
              <a:t>краще</a:t>
            </a:r>
            <a:r>
              <a:rPr lang="ru-RU" sz="1900" dirty="0">
                <a:solidFill>
                  <a:schemeClr val="bg1"/>
                </a:solidFill>
              </a:rPr>
              <a:t>, </a:t>
            </a:r>
            <a:r>
              <a:rPr lang="ru-RU" sz="1900" dirty="0" err="1">
                <a:solidFill>
                  <a:schemeClr val="bg1"/>
                </a:solidFill>
              </a:rPr>
              <a:t>ніж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розігрітому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вигляді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посилення</a:t>
            </a:r>
            <a:r>
              <a:rPr lang="ru-RU" sz="1900" dirty="0">
                <a:solidFill>
                  <a:schemeClr val="bg1"/>
                </a:solidFill>
              </a:rPr>
              <a:t> запаху</a:t>
            </a:r>
            <a:r>
              <a:rPr lang="ru-RU" sz="1900" dirty="0" smtClean="0">
                <a:solidFill>
                  <a:schemeClr val="bg1"/>
                </a:solidFill>
              </a:rPr>
              <a:t>. Сосиски </a:t>
            </a:r>
            <a:r>
              <a:rPr lang="ru-RU" sz="1900" dirty="0" err="1">
                <a:solidFill>
                  <a:schemeClr val="bg1"/>
                </a:solidFill>
              </a:rPr>
              <a:t>і</a:t>
            </a:r>
            <a:r>
              <a:rPr lang="ru-RU" sz="1900" dirty="0">
                <a:solidFill>
                  <a:schemeClr val="bg1"/>
                </a:solidFill>
              </a:rPr>
              <a:t> сардельки </a:t>
            </a:r>
            <a:r>
              <a:rPr lang="ru-RU" sz="1900" dirty="0" err="1">
                <a:solidFill>
                  <a:schemeClr val="bg1"/>
                </a:solidFill>
              </a:rPr>
              <a:t>оцінюються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лише</a:t>
            </a:r>
            <a:r>
              <a:rPr lang="ru-RU" sz="1900" dirty="0">
                <a:solidFill>
                  <a:schemeClr val="bg1"/>
                </a:solidFill>
              </a:rPr>
              <a:t> у </a:t>
            </a:r>
            <a:r>
              <a:rPr lang="ru-RU" sz="1900" dirty="0" err="1">
                <a:solidFill>
                  <a:schemeClr val="bg1"/>
                </a:solidFill>
              </a:rPr>
              <a:t>розігрітому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вигляді</a:t>
            </a:r>
            <a:r>
              <a:rPr lang="ru-RU" sz="1900" dirty="0">
                <a:solidFill>
                  <a:schemeClr val="bg1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914400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ДОСЛІДЖЕННЯ КОВБАС 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НА СВІЖІСТЬ</a:t>
            </a:r>
            <a:endParaRPr lang="ru-RU" sz="2400" dirty="0">
              <a:solidFill>
                <a:schemeClr val="bg1"/>
              </a:solidFill>
            </a:endParaRPr>
          </a:p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          </a:t>
            </a:r>
            <a:r>
              <a:rPr lang="ru-RU" sz="2400" dirty="0" err="1" smtClean="0">
                <a:solidFill>
                  <a:srgbClr val="C00000"/>
                </a:solidFill>
              </a:rPr>
              <a:t>Свіжі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ковбаси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мають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суху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міцну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оболонку</a:t>
            </a:r>
            <a:r>
              <a:rPr lang="ru-RU" sz="2400" dirty="0">
                <a:solidFill>
                  <a:schemeClr val="bg1"/>
                </a:solidFill>
              </a:rPr>
              <a:t>, без </a:t>
            </a:r>
            <a:r>
              <a:rPr lang="ru-RU" sz="2400" dirty="0" err="1">
                <a:solidFill>
                  <a:schemeClr val="bg1"/>
                </a:solidFill>
              </a:rPr>
              <a:t>ослизнення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нальотів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слизу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щільно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прилеглу</a:t>
            </a:r>
            <a:r>
              <a:rPr lang="ru-RU" sz="2400" dirty="0">
                <a:solidFill>
                  <a:schemeClr val="bg1"/>
                </a:solidFill>
              </a:rPr>
              <a:t> до фаршу. </a:t>
            </a:r>
            <a:r>
              <a:rPr lang="ru-RU" sz="2400" dirty="0" err="1">
                <a:solidFill>
                  <a:schemeClr val="bg1"/>
                </a:solidFill>
              </a:rPr>
              <a:t>Колір</a:t>
            </a:r>
            <a:r>
              <a:rPr lang="ru-RU" sz="2400" dirty="0">
                <a:solidFill>
                  <a:schemeClr val="bg1"/>
                </a:solidFill>
              </a:rPr>
              <a:t> фаршу </a:t>
            </a:r>
            <a:r>
              <a:rPr lang="ru-RU" sz="2400" dirty="0" err="1">
                <a:solidFill>
                  <a:schemeClr val="bg1"/>
                </a:solidFill>
              </a:rPr>
              <a:t>під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оболонкою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розрізі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рожевий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 smtClean="0">
                <a:solidFill>
                  <a:schemeClr val="bg1"/>
                </a:solidFill>
              </a:rPr>
              <a:t>рівномірний</a:t>
            </a:r>
            <a:r>
              <a:rPr lang="ru-RU" sz="2400" dirty="0" smtClean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сірі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плями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відсутні</a:t>
            </a:r>
            <a:r>
              <a:rPr lang="ru-RU" sz="2400" dirty="0">
                <a:solidFill>
                  <a:schemeClr val="bg1"/>
                </a:solidFill>
              </a:rPr>
              <a:t>, шпик </a:t>
            </a:r>
            <a:r>
              <a:rPr lang="ru-RU" sz="2400" dirty="0" err="1">
                <a:solidFill>
                  <a:schemeClr val="bg1"/>
                </a:solidFill>
              </a:rPr>
              <a:t>білий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Консистенція</a:t>
            </a:r>
            <a:r>
              <a:rPr lang="ru-RU" sz="2400" dirty="0">
                <a:solidFill>
                  <a:schemeClr val="bg1"/>
                </a:solidFill>
              </a:rPr>
              <a:t> фаршу </a:t>
            </a:r>
            <a:r>
              <a:rPr lang="ru-RU" sz="2400" dirty="0" err="1">
                <a:solidFill>
                  <a:schemeClr val="bg1"/>
                </a:solidFill>
              </a:rPr>
              <a:t>щільна</a:t>
            </a:r>
            <a:r>
              <a:rPr lang="ru-RU" sz="2400" dirty="0">
                <a:solidFill>
                  <a:schemeClr val="bg1"/>
                </a:solidFill>
              </a:rPr>
              <a:t> як у </a:t>
            </a:r>
            <a:r>
              <a:rPr lang="ru-RU" sz="2400" dirty="0" err="1">
                <a:solidFill>
                  <a:schemeClr val="bg1"/>
                </a:solidFill>
              </a:rPr>
              <a:t>периферії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smtClean="0">
                <a:solidFill>
                  <a:schemeClr val="bg1"/>
                </a:solidFill>
              </a:rPr>
              <a:t>так </a:t>
            </a:r>
            <a:r>
              <a:rPr lang="ru-RU" sz="2400" dirty="0" err="1" smtClean="0">
                <a:solidFill>
                  <a:schemeClr val="bg1"/>
                </a:solidFill>
              </a:rPr>
              <a:t>і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у </a:t>
            </a:r>
            <a:r>
              <a:rPr lang="ru-RU" sz="2400" dirty="0" err="1">
                <a:solidFill>
                  <a:schemeClr val="bg1"/>
                </a:solidFill>
              </a:rPr>
              <a:t>центрі</a:t>
            </a:r>
            <a:r>
              <a:rPr lang="ru-RU" sz="2400" dirty="0">
                <a:solidFill>
                  <a:schemeClr val="bg1"/>
                </a:solidFill>
              </a:rPr>
              <a:t>. Запах </a:t>
            </a:r>
            <a:r>
              <a:rPr lang="ru-RU" sz="2400" dirty="0" err="1">
                <a:solidFill>
                  <a:schemeClr val="bg1"/>
                </a:solidFill>
              </a:rPr>
              <a:t>специфічний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духмяний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приємний</a:t>
            </a:r>
            <a:r>
              <a:rPr lang="ru-RU" sz="2400" dirty="0">
                <a:solidFill>
                  <a:schemeClr val="bg1"/>
                </a:solidFill>
              </a:rPr>
              <a:t>, за </a:t>
            </a:r>
            <a:r>
              <a:rPr lang="ru-RU" sz="2400" dirty="0" err="1">
                <a:solidFill>
                  <a:schemeClr val="bg1"/>
                </a:solidFill>
              </a:rPr>
              <a:t>відсутності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затхлості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чи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сироватості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  <a:endParaRPr lang="ru-RU" sz="2400" dirty="0">
              <a:solidFill>
                <a:schemeClr val="bg1"/>
              </a:solidFill>
            </a:endParaRPr>
          </a:p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           </a:t>
            </a:r>
            <a:r>
              <a:rPr lang="ru-RU" sz="2400" dirty="0" err="1" smtClean="0">
                <a:solidFill>
                  <a:schemeClr val="bg1"/>
                </a:solidFill>
              </a:rPr>
              <a:t>Наявність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ослизнення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чи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цвілі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лише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на </a:t>
            </a:r>
            <a:r>
              <a:rPr lang="ru-RU" sz="2400" dirty="0" err="1">
                <a:solidFill>
                  <a:schemeClr val="bg1"/>
                </a:solidFill>
              </a:rPr>
              <a:t>оболонці</a:t>
            </a:r>
            <a:r>
              <a:rPr lang="ru-RU" sz="2400" dirty="0">
                <a:solidFill>
                  <a:schemeClr val="bg1"/>
                </a:solidFill>
              </a:rPr>
              <a:t> за </a:t>
            </a:r>
            <a:r>
              <a:rPr lang="ru-RU" sz="2400" dirty="0" err="1">
                <a:solidFill>
                  <a:schemeClr val="bg1"/>
                </a:solidFill>
              </a:rPr>
              <a:t>відсутності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інших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ознак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псування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не </a:t>
            </a:r>
            <a:r>
              <a:rPr lang="ru-RU" sz="2400" dirty="0" err="1" smtClean="0">
                <a:solidFill>
                  <a:schemeClr val="bg1"/>
                </a:solidFill>
              </a:rPr>
              <a:t>є</a:t>
            </a:r>
            <a:r>
              <a:rPr lang="ru-RU" sz="2400" dirty="0" smtClean="0">
                <a:solidFill>
                  <a:schemeClr val="bg1"/>
                </a:solidFill>
              </a:rPr>
              <a:t> причиною </a:t>
            </a:r>
            <a:r>
              <a:rPr lang="ru-RU" sz="2400" dirty="0" err="1" smtClean="0">
                <a:solidFill>
                  <a:schemeClr val="bg1"/>
                </a:solidFill>
              </a:rPr>
              <a:t>вибраковки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Після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оброки </a:t>
            </a:r>
            <a:r>
              <a:rPr lang="ru-RU" sz="2400" dirty="0" err="1" smtClean="0">
                <a:solidFill>
                  <a:schemeClr val="bg1"/>
                </a:solidFill>
              </a:rPr>
              <a:t>частин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цвілі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чи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слизу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слабким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розчином</a:t>
            </a:r>
            <a:r>
              <a:rPr lang="ru-RU" sz="2400" dirty="0">
                <a:solidFill>
                  <a:schemeClr val="bg1"/>
                </a:solidFill>
              </a:rPr>
              <a:t> перманганату </a:t>
            </a:r>
            <a:r>
              <a:rPr lang="ru-RU" sz="2400" dirty="0" err="1">
                <a:solidFill>
                  <a:schemeClr val="bg1"/>
                </a:solidFill>
              </a:rPr>
              <a:t>калію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чи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насиченим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розчином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кухонної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солі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чи</a:t>
            </a:r>
            <a:r>
              <a:rPr lang="ru-RU" sz="2400" dirty="0">
                <a:solidFill>
                  <a:schemeClr val="bg1"/>
                </a:solidFill>
              </a:rPr>
              <a:t> 5 -6% </a:t>
            </a:r>
            <a:r>
              <a:rPr lang="ru-RU" sz="2400" dirty="0" err="1">
                <a:solidFill>
                  <a:schemeClr val="bg1"/>
                </a:solidFill>
              </a:rPr>
              <a:t>розчином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оцтової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кислоти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ковбаси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реалізуються</a:t>
            </a:r>
            <a:r>
              <a:rPr lang="ru-RU" sz="2400" dirty="0">
                <a:solidFill>
                  <a:schemeClr val="bg1"/>
                </a:solidFill>
              </a:rPr>
              <a:t> для </a:t>
            </a:r>
            <a:r>
              <a:rPr lang="ru-RU" sz="2400" dirty="0" err="1">
                <a:solidFill>
                  <a:schemeClr val="bg1"/>
                </a:solidFill>
              </a:rPr>
              <a:t>харчових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цілей</a:t>
            </a:r>
            <a:r>
              <a:rPr lang="ru-RU" sz="2400" dirty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          </a:t>
            </a:r>
            <a:r>
              <a:rPr lang="ru-RU" sz="2400" dirty="0" err="1" smtClean="0">
                <a:solidFill>
                  <a:schemeClr val="bg1"/>
                </a:solidFill>
              </a:rPr>
              <a:t>Якщо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ковбаса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має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суху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міцну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оболонку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щільну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консистенцію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рівномірну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забарвлення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але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несмачна</a:t>
            </a:r>
            <a:r>
              <a:rPr lang="ru-RU" sz="2400" dirty="0">
                <a:solidFill>
                  <a:schemeClr val="bg1"/>
                </a:solidFill>
              </a:rPr>
              <a:t> у </a:t>
            </a:r>
            <a:r>
              <a:rPr lang="ru-RU" sz="2400" dirty="0" err="1">
                <a:solidFill>
                  <a:schemeClr val="bg1"/>
                </a:solidFill>
              </a:rPr>
              <a:t>ній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відсутня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характерний</a:t>
            </a:r>
            <a:r>
              <a:rPr lang="ru-RU" sz="2400" dirty="0">
                <a:solidFill>
                  <a:schemeClr val="bg1"/>
                </a:solidFill>
              </a:rPr>
              <a:t> аромат </a:t>
            </a:r>
            <a:r>
              <a:rPr lang="ru-RU" sz="2400" dirty="0" err="1">
                <a:solidFill>
                  <a:schemeClr val="bg1"/>
                </a:solidFill>
              </a:rPr>
              <a:t>спецій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виникає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підозра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що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ковбаса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була</a:t>
            </a:r>
            <a:r>
              <a:rPr lang="ru-RU" sz="2400" dirty="0">
                <a:solidFill>
                  <a:schemeClr val="bg1"/>
                </a:solidFill>
              </a:rPr>
              <a:t> приготовлена </a:t>
            </a:r>
            <a:r>
              <a:rPr lang="ru-RU" sz="2400" dirty="0" err="1">
                <a:solidFill>
                  <a:schemeClr val="bg1"/>
                </a:solidFill>
              </a:rPr>
              <a:t>з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несвіжого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м'яса</a:t>
            </a:r>
            <a:r>
              <a:rPr lang="ru-RU" sz="2400" dirty="0" smtClean="0">
                <a:solidFill>
                  <a:schemeClr val="bg1"/>
                </a:solidFill>
              </a:rPr>
              <a:t>. </a:t>
            </a:r>
            <a:r>
              <a:rPr lang="ru-RU" sz="2400" dirty="0" err="1" smtClean="0">
                <a:solidFill>
                  <a:schemeClr val="bg1"/>
                </a:solidFill>
              </a:rPr>
              <a:t>Санітарну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оцінку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такої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ковбаси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ставлять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виходячи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показань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лабораторних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методів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досліджень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04664"/>
            <a:ext cx="849694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            </a:t>
            </a:r>
            <a:r>
              <a:rPr lang="ru-RU" sz="2400" dirty="0" err="1" smtClean="0">
                <a:solidFill>
                  <a:srgbClr val="C00000"/>
                </a:solidFill>
              </a:rPr>
              <a:t>Ковбаси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підозрілої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свіжості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мають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оболонку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вологу</a:t>
            </a:r>
            <a:r>
              <a:rPr lang="ru-RU" sz="2400" dirty="0">
                <a:solidFill>
                  <a:schemeClr val="bg1"/>
                </a:solidFill>
              </a:rPr>
              <a:t>, липку, </a:t>
            </a:r>
            <a:r>
              <a:rPr lang="ru-RU" sz="2400" dirty="0" err="1">
                <a:solidFill>
                  <a:schemeClr val="bg1"/>
                </a:solidFill>
              </a:rPr>
              <a:t>з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нальотами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цвілі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 smtClean="0">
                <a:solidFill>
                  <a:schemeClr val="bg1"/>
                </a:solidFill>
              </a:rPr>
              <a:t>оболонка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легко </a:t>
            </a:r>
            <a:r>
              <a:rPr lang="ru-RU" sz="2400" dirty="0" err="1">
                <a:solidFill>
                  <a:schemeClr val="bg1"/>
                </a:solidFill>
              </a:rPr>
              <a:t>відокремлюється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</a:t>
            </a:r>
            <a:r>
              <a:rPr lang="ru-RU" sz="2400" dirty="0">
                <a:solidFill>
                  <a:schemeClr val="bg1"/>
                </a:solidFill>
              </a:rPr>
              <a:t> фаршу, </a:t>
            </a:r>
            <a:r>
              <a:rPr lang="ru-RU" sz="2400" dirty="0" err="1">
                <a:solidFill>
                  <a:schemeClr val="bg1"/>
                </a:solidFill>
              </a:rPr>
              <a:t>але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не </a:t>
            </a:r>
            <a:r>
              <a:rPr lang="ru-RU" sz="2400" dirty="0" err="1">
                <a:solidFill>
                  <a:schemeClr val="bg1"/>
                </a:solidFill>
              </a:rPr>
              <a:t>рветься</a:t>
            </a:r>
            <a:r>
              <a:rPr lang="ru-RU" sz="2400" dirty="0">
                <a:solidFill>
                  <a:schemeClr val="bg1"/>
                </a:solidFill>
              </a:rPr>
              <a:t>. На </a:t>
            </a:r>
            <a:r>
              <a:rPr lang="ru-RU" sz="2400" dirty="0" err="1">
                <a:solidFill>
                  <a:schemeClr val="bg1"/>
                </a:solidFill>
              </a:rPr>
              <a:t>розрізі</a:t>
            </a:r>
            <a:r>
              <a:rPr lang="ru-RU" sz="2400" dirty="0">
                <a:solidFill>
                  <a:schemeClr val="bg1"/>
                </a:solidFill>
              </a:rPr>
              <a:t> по </a:t>
            </a:r>
            <a:r>
              <a:rPr lang="ru-RU" sz="2400" dirty="0" err="1">
                <a:solidFill>
                  <a:schemeClr val="bg1"/>
                </a:solidFill>
              </a:rPr>
              <a:t>периферії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відзначають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темно-сірий</a:t>
            </a:r>
            <a:r>
              <a:rPr lang="ru-RU" sz="2400" dirty="0">
                <a:solidFill>
                  <a:schemeClr val="bg1"/>
                </a:solidFill>
              </a:rPr>
              <a:t> ободок, </a:t>
            </a:r>
            <a:r>
              <a:rPr lang="ru-RU" sz="2400" dirty="0" err="1">
                <a:solidFill>
                  <a:schemeClr val="bg1"/>
                </a:solidFill>
              </a:rPr>
              <a:t>решта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частина</a:t>
            </a:r>
            <a:r>
              <a:rPr lang="ru-RU" sz="2400" dirty="0">
                <a:solidFill>
                  <a:schemeClr val="bg1"/>
                </a:solidFill>
              </a:rPr>
              <a:t> батона </a:t>
            </a:r>
            <a:r>
              <a:rPr lang="ru-RU" sz="2400" dirty="0" err="1">
                <a:solidFill>
                  <a:schemeClr val="bg1"/>
                </a:solidFill>
              </a:rPr>
              <a:t>забарвлена</a:t>
            </a:r>
            <a:r>
              <a:rPr lang="ru-RU" sz="2400" dirty="0">
                <a:solidFill>
                  <a:schemeClr val="bg1"/>
                </a:solidFill>
              </a:rPr>
              <a:t> в </a:t>
            </a:r>
            <a:r>
              <a:rPr lang="ru-RU" sz="2400" dirty="0" err="1">
                <a:solidFill>
                  <a:schemeClr val="bg1"/>
                </a:solidFill>
              </a:rPr>
              <a:t>рожевий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колір</a:t>
            </a:r>
            <a:r>
              <a:rPr lang="ru-RU" sz="2400" dirty="0">
                <a:solidFill>
                  <a:schemeClr val="bg1"/>
                </a:solidFill>
              </a:rPr>
              <a:t>, шпик </a:t>
            </a:r>
            <a:r>
              <a:rPr lang="ru-RU" sz="2400" dirty="0" err="1">
                <a:solidFill>
                  <a:schemeClr val="bg1"/>
                </a:solidFill>
              </a:rPr>
              <a:t>місцями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жовтуватий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Консистенція</a:t>
            </a:r>
            <a:r>
              <a:rPr lang="ru-RU" sz="2400" dirty="0">
                <a:solidFill>
                  <a:schemeClr val="bg1"/>
                </a:solidFill>
              </a:rPr>
              <a:t> фаршу </a:t>
            </a:r>
            <a:r>
              <a:rPr lang="ru-RU" sz="2400" dirty="0" err="1">
                <a:solidFill>
                  <a:schemeClr val="bg1"/>
                </a:solidFill>
              </a:rPr>
              <a:t>із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поверхні</a:t>
            </a:r>
            <a:r>
              <a:rPr lang="ru-RU" sz="2400" dirty="0">
                <a:solidFill>
                  <a:schemeClr val="bg1"/>
                </a:solidFill>
              </a:rPr>
              <a:t> батона </a:t>
            </a:r>
            <a:r>
              <a:rPr lang="ru-RU" sz="2400" dirty="0" err="1">
                <a:solidFill>
                  <a:schemeClr val="bg1"/>
                </a:solidFill>
              </a:rPr>
              <a:t>менш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щільна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ніж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всередині</a:t>
            </a:r>
            <a:r>
              <a:rPr lang="ru-RU" sz="2400" dirty="0">
                <a:solidFill>
                  <a:schemeClr val="bg1"/>
                </a:solidFill>
              </a:rPr>
              <a:t>. Запах </a:t>
            </a:r>
            <a:r>
              <a:rPr lang="ru-RU" sz="2400" dirty="0" err="1">
                <a:solidFill>
                  <a:schemeClr val="bg1"/>
                </a:solidFill>
              </a:rPr>
              <a:t>ковбаси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кислуватий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чи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злегка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затхлий</a:t>
            </a:r>
            <a:r>
              <a:rPr lang="ru-RU" sz="2400" dirty="0">
                <a:solidFill>
                  <a:schemeClr val="bg1"/>
                </a:solidFill>
              </a:rPr>
              <a:t>, аромат </a:t>
            </a:r>
            <a:r>
              <a:rPr lang="ru-RU" sz="2400" dirty="0" err="1">
                <a:solidFill>
                  <a:schemeClr val="bg1"/>
                </a:solidFill>
              </a:rPr>
              <a:t>спецій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відчувається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слабко</a:t>
            </a:r>
            <a:r>
              <a:rPr lang="ru-RU" sz="2400" dirty="0">
                <a:solidFill>
                  <a:schemeClr val="bg1"/>
                </a:solidFill>
              </a:rPr>
              <a:t>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             </a:t>
            </a:r>
            <a:r>
              <a:rPr lang="ru-RU" sz="2400" dirty="0" err="1" smtClean="0">
                <a:solidFill>
                  <a:srgbClr val="C00000"/>
                </a:solidFill>
              </a:rPr>
              <a:t>Несвіжі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ковбаси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характеризуються</a:t>
            </a:r>
            <a:r>
              <a:rPr lang="ru-RU" sz="2400" dirty="0">
                <a:solidFill>
                  <a:schemeClr val="bg1"/>
                </a:solidFill>
              </a:rPr>
              <a:t> такими </a:t>
            </a:r>
            <a:r>
              <a:rPr lang="ru-RU" sz="2400" dirty="0" err="1">
                <a:solidFill>
                  <a:schemeClr val="bg1"/>
                </a:solidFill>
              </a:rPr>
              <a:t>ознаками</a:t>
            </a:r>
            <a:r>
              <a:rPr lang="ru-RU" sz="2400" dirty="0">
                <a:solidFill>
                  <a:schemeClr val="bg1"/>
                </a:solidFill>
              </a:rPr>
              <a:t>: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        </a:t>
            </a:r>
            <a:r>
              <a:rPr lang="ru-RU" sz="2400" dirty="0" err="1" smtClean="0">
                <a:solidFill>
                  <a:schemeClr val="bg1"/>
                </a:solidFill>
              </a:rPr>
              <a:t>оболонка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покрита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слизом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чи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цвіллю</a:t>
            </a:r>
            <a:r>
              <a:rPr lang="ru-RU" sz="2400" dirty="0">
                <a:solidFill>
                  <a:schemeClr val="bg1"/>
                </a:solidFill>
              </a:rPr>
              <a:t>, легко </a:t>
            </a:r>
            <a:r>
              <a:rPr lang="ru-RU" sz="2400" dirty="0" err="1">
                <a:solidFill>
                  <a:schemeClr val="bg1"/>
                </a:solidFill>
              </a:rPr>
              <a:t>відстає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</a:t>
            </a:r>
            <a:r>
              <a:rPr lang="ru-RU" sz="2400" dirty="0">
                <a:solidFill>
                  <a:schemeClr val="bg1"/>
                </a:solidFill>
              </a:rPr>
              <a:t> фаршу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рветься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колір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фаршу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із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поверхні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сірий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чи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зеленуватий</a:t>
            </a:r>
            <a:r>
              <a:rPr lang="ru-RU" sz="2400" dirty="0">
                <a:solidFill>
                  <a:schemeClr val="bg1"/>
                </a:solidFill>
              </a:rPr>
              <a:t>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        на </a:t>
            </a:r>
            <a:r>
              <a:rPr lang="ru-RU" sz="2400" dirty="0" err="1">
                <a:solidFill>
                  <a:schemeClr val="bg1"/>
                </a:solidFill>
              </a:rPr>
              <a:t>розрізі</a:t>
            </a:r>
            <a:r>
              <a:rPr lang="ru-RU" sz="2400" dirty="0">
                <a:solidFill>
                  <a:schemeClr val="bg1"/>
                </a:solidFill>
              </a:rPr>
              <a:t> по </a:t>
            </a:r>
            <a:r>
              <a:rPr lang="ru-RU" sz="2400" dirty="0" err="1">
                <a:solidFill>
                  <a:schemeClr val="bg1"/>
                </a:solidFill>
              </a:rPr>
              <a:t>периферії</a:t>
            </a:r>
            <a:r>
              <a:rPr lang="ru-RU" sz="2400" dirty="0">
                <a:solidFill>
                  <a:schemeClr val="bg1"/>
                </a:solidFill>
              </a:rPr>
              <a:t> фаршу </a:t>
            </a:r>
            <a:r>
              <a:rPr lang="ru-RU" sz="2400" dirty="0" err="1">
                <a:solidFill>
                  <a:schemeClr val="bg1"/>
                </a:solidFill>
              </a:rPr>
              <a:t>виявляють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зеленувато-сіре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кільце</a:t>
            </a:r>
            <a:r>
              <a:rPr lang="ru-RU" sz="2400" dirty="0" smtClean="0">
                <a:solidFill>
                  <a:schemeClr val="bg1"/>
                </a:solidFill>
              </a:rPr>
              <a:t>  </a:t>
            </a:r>
            <a:r>
              <a:rPr lang="ru-RU" sz="2400" dirty="0" err="1">
                <a:solidFill>
                  <a:schemeClr val="bg1"/>
                </a:solidFill>
              </a:rPr>
              <a:t>глибині</a:t>
            </a:r>
            <a:r>
              <a:rPr lang="ru-RU" sz="2400" dirty="0">
                <a:solidFill>
                  <a:schemeClr val="bg1"/>
                </a:solidFill>
              </a:rPr>
              <a:t> батона </a:t>
            </a:r>
            <a:r>
              <a:rPr lang="ru-RU" sz="2400" dirty="0" err="1">
                <a:solidFill>
                  <a:schemeClr val="bg1"/>
                </a:solidFill>
              </a:rPr>
              <a:t>сіро-зелені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плями</a:t>
            </a:r>
            <a:r>
              <a:rPr lang="ru-RU" sz="2400" dirty="0">
                <a:solidFill>
                  <a:schemeClr val="bg1"/>
                </a:solidFill>
              </a:rPr>
              <a:t>, шпик </a:t>
            </a:r>
            <a:r>
              <a:rPr lang="ru-RU" sz="2400" dirty="0" err="1" smtClean="0">
                <a:solidFill>
                  <a:schemeClr val="bg1"/>
                </a:solidFill>
              </a:rPr>
              <a:t>брудно-зеленого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кольору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Консистенція</a:t>
            </a:r>
            <a:r>
              <a:rPr lang="ru-RU" sz="2400" dirty="0">
                <a:solidFill>
                  <a:schemeClr val="bg1"/>
                </a:solidFill>
              </a:rPr>
              <a:t> фаршу </a:t>
            </a:r>
            <a:r>
              <a:rPr lang="ru-RU" sz="2400" dirty="0" err="1">
                <a:solidFill>
                  <a:schemeClr val="bg1"/>
                </a:solidFill>
              </a:rPr>
              <a:t>пухка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в'яла</a:t>
            </a:r>
            <a:r>
              <a:rPr lang="ru-RU" sz="2400" dirty="0">
                <a:solidFill>
                  <a:schemeClr val="bg1"/>
                </a:solidFill>
              </a:rPr>
              <a:t>. Запах </a:t>
            </a:r>
            <a:r>
              <a:rPr lang="ru-RU" sz="2400" dirty="0" err="1">
                <a:solidFill>
                  <a:schemeClr val="bg1"/>
                </a:solidFill>
              </a:rPr>
              <a:t>оболонки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затхлий</a:t>
            </a:r>
            <a:r>
              <a:rPr lang="ru-RU" sz="2400" dirty="0">
                <a:solidFill>
                  <a:schemeClr val="bg1"/>
                </a:solidFill>
              </a:rPr>
              <a:t>, фаршу - </a:t>
            </a:r>
            <a:r>
              <a:rPr lang="ru-RU" sz="2400" dirty="0" err="1">
                <a:solidFill>
                  <a:schemeClr val="bg1"/>
                </a:solidFill>
              </a:rPr>
              <a:t>гнильний</a:t>
            </a:r>
            <a:r>
              <a:rPr lang="ru-RU" sz="2400" dirty="0">
                <a:solidFill>
                  <a:schemeClr val="bg1"/>
                </a:solidFill>
              </a:rPr>
              <a:t>, шпику -</a:t>
            </a:r>
            <a:r>
              <a:rPr lang="ru-RU" sz="2400" dirty="0" err="1">
                <a:solidFill>
                  <a:schemeClr val="bg1"/>
                </a:solidFill>
              </a:rPr>
              <a:t>прогірклий</a:t>
            </a:r>
            <a:r>
              <a:rPr lang="ru-RU" sz="2400" dirty="0">
                <a:solidFill>
                  <a:schemeClr val="bg1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0"/>
            <a:ext cx="8784976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          МІКРОБІОЛОГІЧНЕ ДОСЛІДЖЕННЯ</a:t>
            </a:r>
          </a:p>
          <a:p>
            <a:pPr algn="just"/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smtClean="0">
                <a:solidFill>
                  <a:schemeClr val="bg1"/>
                </a:solidFill>
              </a:rPr>
              <a:t>     </a:t>
            </a:r>
            <a:r>
              <a:rPr lang="ru-RU" sz="1900" dirty="0" err="1" smtClean="0">
                <a:solidFill>
                  <a:schemeClr val="bg1"/>
                </a:solidFill>
              </a:rPr>
              <a:t>Мікробіологічні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показники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ковбасних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виробів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визначають</a:t>
            </a:r>
            <a:r>
              <a:rPr lang="ru-RU" sz="1900" dirty="0">
                <a:solidFill>
                  <a:schemeClr val="bg1"/>
                </a:solidFill>
              </a:rPr>
              <a:t> за </a:t>
            </a:r>
            <a:r>
              <a:rPr lang="ru-RU" sz="1900" dirty="0" err="1">
                <a:solidFill>
                  <a:schemeClr val="bg1"/>
                </a:solidFill>
              </a:rPr>
              <a:t>діючими</a:t>
            </a:r>
            <a:r>
              <a:rPr lang="ru-RU" sz="1900" dirty="0">
                <a:solidFill>
                  <a:schemeClr val="bg1"/>
                </a:solidFill>
              </a:rPr>
              <a:t> методикам. У </a:t>
            </a:r>
            <a:r>
              <a:rPr lang="ru-RU" sz="1900" dirty="0" err="1">
                <a:solidFill>
                  <a:schemeClr val="bg1"/>
                </a:solidFill>
              </a:rPr>
              <a:t>готових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ковбасах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і</a:t>
            </a:r>
            <a:r>
              <a:rPr lang="ru-RU" sz="1900" dirty="0" smtClean="0">
                <a:solidFill>
                  <a:schemeClr val="bg1"/>
                </a:solidFill>
              </a:rPr>
              <a:t> копченостях не </a:t>
            </a:r>
            <a:r>
              <a:rPr lang="ru-RU" sz="1900" dirty="0" err="1" smtClean="0">
                <a:solidFill>
                  <a:schemeClr val="bg1"/>
                </a:solidFill>
              </a:rPr>
              <a:t>має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>
                <a:solidFill>
                  <a:schemeClr val="bg1"/>
                </a:solidFill>
              </a:rPr>
              <a:t>бути </a:t>
            </a:r>
            <a:r>
              <a:rPr lang="ru-RU" sz="1900" dirty="0" err="1">
                <a:solidFill>
                  <a:schemeClr val="bg1"/>
                </a:solidFill>
              </a:rPr>
              <a:t>умовно-патогенною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і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патогенної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мікрофлори</a:t>
            </a:r>
            <a:r>
              <a:rPr lang="ru-RU" sz="1900" dirty="0">
                <a:solidFill>
                  <a:schemeClr val="bg1"/>
                </a:solidFill>
              </a:rPr>
              <a:t>. </a:t>
            </a:r>
            <a:r>
              <a:rPr lang="ru-RU" sz="1900" dirty="0" err="1" smtClean="0">
                <a:solidFill>
                  <a:schemeClr val="bg1"/>
                </a:solidFill>
              </a:rPr>
              <a:t>Виявлення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ешерихія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колі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і</a:t>
            </a:r>
            <a:r>
              <a:rPr lang="ru-RU" sz="1900" dirty="0">
                <a:solidFill>
                  <a:schemeClr val="bg1"/>
                </a:solidFill>
              </a:rPr>
              <a:t> протея в </a:t>
            </a:r>
            <a:r>
              <a:rPr lang="ru-RU" sz="1900" dirty="0" err="1">
                <a:solidFill>
                  <a:schemeClr val="bg1"/>
                </a:solidFill>
              </a:rPr>
              <a:t>глибоких</a:t>
            </a:r>
            <a:r>
              <a:rPr lang="ru-RU" sz="1900" dirty="0">
                <a:solidFill>
                  <a:schemeClr val="bg1"/>
                </a:solidFill>
              </a:rPr>
              <a:t> шарах продукту </a:t>
            </a:r>
            <a:r>
              <a:rPr lang="ru-RU" sz="1900" dirty="0" err="1">
                <a:solidFill>
                  <a:schemeClr val="bg1"/>
                </a:solidFill>
              </a:rPr>
              <a:t>свідчить</a:t>
            </a:r>
            <a:r>
              <a:rPr lang="ru-RU" sz="1900" dirty="0">
                <a:solidFill>
                  <a:schemeClr val="bg1"/>
                </a:solidFill>
              </a:rPr>
              <a:t> про </a:t>
            </a:r>
            <a:r>
              <a:rPr lang="ru-RU" sz="1900" dirty="0" err="1">
                <a:solidFill>
                  <a:schemeClr val="bg1"/>
                </a:solidFill>
              </a:rPr>
              <a:t>порушення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технологічних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режимів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виробництва</a:t>
            </a:r>
            <a:r>
              <a:rPr lang="ru-RU" sz="1900" dirty="0">
                <a:solidFill>
                  <a:schemeClr val="bg1"/>
                </a:solidFill>
              </a:rPr>
              <a:t>. </a:t>
            </a:r>
            <a:r>
              <a:rPr lang="ru-RU" sz="1900" dirty="0" err="1">
                <a:solidFill>
                  <a:schemeClr val="bg1"/>
                </a:solidFill>
              </a:rPr>
              <a:t>Варені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і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напівкопчені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ковбаси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smtClean="0">
                <a:solidFill>
                  <a:schemeClr val="bg1"/>
                </a:solidFill>
              </a:rPr>
              <a:t>при </a:t>
            </a:r>
            <a:r>
              <a:rPr lang="ru-RU" sz="1900" dirty="0" err="1" smtClean="0">
                <a:solidFill>
                  <a:schemeClr val="bg1"/>
                </a:solidFill>
              </a:rPr>
              <a:t>виявленні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>
                <a:solidFill>
                  <a:schemeClr val="bg1"/>
                </a:solidFill>
              </a:rPr>
              <a:t>у </a:t>
            </a:r>
            <a:r>
              <a:rPr lang="ru-RU" sz="1900" dirty="0" smtClean="0">
                <a:solidFill>
                  <a:schemeClr val="bg1"/>
                </a:solidFill>
              </a:rPr>
              <a:t>них </a:t>
            </a:r>
            <a:r>
              <a:rPr lang="ru-RU" sz="1900" dirty="0" err="1">
                <a:solidFill>
                  <a:schemeClr val="bg1"/>
                </a:solidFill>
              </a:rPr>
              <a:t>представників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сімейства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кишкових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бактерій</a:t>
            </a:r>
            <a:r>
              <a:rPr lang="ru-RU" sz="1900" dirty="0">
                <a:solidFill>
                  <a:schemeClr val="bg1"/>
                </a:solidFill>
              </a:rPr>
              <a:t> та не </a:t>
            </a:r>
            <a:r>
              <a:rPr lang="ru-RU" sz="1900" dirty="0" err="1" smtClean="0">
                <a:solidFill>
                  <a:schemeClr val="bg1"/>
                </a:solidFill>
              </a:rPr>
              <a:t>приєного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>
                <a:solidFill>
                  <a:schemeClr val="bg1"/>
                </a:solidFill>
              </a:rPr>
              <a:t>запаху, </a:t>
            </a:r>
            <a:r>
              <a:rPr lang="ru-RU" sz="1900" dirty="0" err="1">
                <a:solidFill>
                  <a:schemeClr val="bg1"/>
                </a:solidFill>
              </a:rPr>
              <a:t>відхилень</a:t>
            </a:r>
            <a:r>
              <a:rPr lang="ru-RU" sz="1900" dirty="0">
                <a:solidFill>
                  <a:schemeClr val="bg1"/>
                </a:solidFill>
              </a:rPr>
              <a:t> в запаху </a:t>
            </a:r>
            <a:r>
              <a:rPr lang="ru-RU" sz="1900" dirty="0" err="1" smtClean="0">
                <a:solidFill>
                  <a:schemeClr val="bg1"/>
                </a:solidFill>
              </a:rPr>
              <a:t>коліру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і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smtClean="0">
                <a:solidFill>
                  <a:schemeClr val="bg1"/>
                </a:solidFill>
              </a:rPr>
              <a:t>смаку </a:t>
            </a:r>
            <a:r>
              <a:rPr lang="ru-RU" sz="1900" dirty="0" err="1">
                <a:solidFill>
                  <a:schemeClr val="bg1"/>
                </a:solidFill>
              </a:rPr>
              <a:t>направляють</a:t>
            </a:r>
            <a:r>
              <a:rPr lang="ru-RU" sz="1900" dirty="0">
                <a:solidFill>
                  <a:schemeClr val="bg1"/>
                </a:solidFill>
              </a:rPr>
              <a:t> на </a:t>
            </a:r>
            <a:r>
              <a:rPr lang="ru-RU" sz="1900" dirty="0" err="1">
                <a:solidFill>
                  <a:schemeClr val="bg1"/>
                </a:solidFill>
              </a:rPr>
              <a:t>переробку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smtClean="0">
                <a:solidFill>
                  <a:schemeClr val="bg1"/>
                </a:solidFill>
              </a:rPr>
              <a:t>дна </a:t>
            </a:r>
            <a:r>
              <a:rPr lang="ru-RU" sz="1900" dirty="0" err="1">
                <a:solidFill>
                  <a:schemeClr val="bg1"/>
                </a:solidFill>
              </a:rPr>
              <a:t>нижчі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сорти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з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повторним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тепловим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впливом</a:t>
            </a:r>
            <a:r>
              <a:rPr lang="ru-RU" sz="1900" dirty="0" smtClean="0">
                <a:solidFill>
                  <a:schemeClr val="bg1"/>
                </a:solidFill>
              </a:rPr>
              <a:t>. </a:t>
            </a:r>
            <a:r>
              <a:rPr lang="ru-RU" sz="1900" dirty="0" err="1" smtClean="0">
                <a:solidFill>
                  <a:schemeClr val="bg1"/>
                </a:solidFill>
              </a:rPr>
              <a:t>Сирокопчені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і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сировялениі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вироби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додатково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витримують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протягом</a:t>
            </a:r>
            <a:r>
              <a:rPr lang="ru-RU" sz="1900" dirty="0">
                <a:solidFill>
                  <a:schemeClr val="bg1"/>
                </a:solidFill>
              </a:rPr>
              <a:t> 10-12 </a:t>
            </a:r>
            <a:r>
              <a:rPr lang="ru-RU" sz="1900" dirty="0" err="1">
                <a:solidFill>
                  <a:schemeClr val="bg1"/>
                </a:solidFill>
              </a:rPr>
              <a:t>діб</a:t>
            </a:r>
            <a:r>
              <a:rPr lang="ru-RU" sz="1900" dirty="0">
                <a:solidFill>
                  <a:schemeClr val="bg1"/>
                </a:solidFill>
              </a:rPr>
              <a:t>, </a:t>
            </a:r>
            <a:r>
              <a:rPr lang="ru-RU" sz="1900" dirty="0" err="1">
                <a:solidFill>
                  <a:schemeClr val="bg1"/>
                </a:solidFill>
              </a:rPr>
              <a:t>і</a:t>
            </a:r>
            <a:r>
              <a:rPr lang="ru-RU" sz="1900" dirty="0">
                <a:solidFill>
                  <a:schemeClr val="bg1"/>
                </a:solidFill>
              </a:rPr>
              <a:t> повторно </a:t>
            </a:r>
            <a:r>
              <a:rPr lang="ru-RU" sz="1900" dirty="0" err="1">
                <a:solidFill>
                  <a:schemeClr val="bg1"/>
                </a:solidFill>
              </a:rPr>
              <a:t>досліджують</a:t>
            </a:r>
            <a:r>
              <a:rPr lang="ru-RU" sz="1900" dirty="0">
                <a:solidFill>
                  <a:schemeClr val="bg1"/>
                </a:solidFill>
              </a:rPr>
              <a:t> на </a:t>
            </a:r>
            <a:r>
              <a:rPr lang="ru-RU" sz="1900" dirty="0" err="1" smtClean="0">
                <a:solidFill>
                  <a:schemeClr val="bg1"/>
                </a:solidFill>
              </a:rPr>
              <a:t>наявність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ешерихія</a:t>
            </a:r>
            <a:r>
              <a:rPr lang="ru-RU" sz="1900" dirty="0" smtClean="0">
                <a:solidFill>
                  <a:schemeClr val="bg1"/>
                </a:solidFill>
              </a:rPr>
              <a:t>  </a:t>
            </a:r>
            <a:r>
              <a:rPr lang="ru-RU" sz="1900" dirty="0" err="1">
                <a:solidFill>
                  <a:schemeClr val="bg1"/>
                </a:solidFill>
              </a:rPr>
              <a:t>і</a:t>
            </a:r>
            <a:r>
              <a:rPr lang="ru-RU" sz="1900" dirty="0">
                <a:solidFill>
                  <a:schemeClr val="bg1"/>
                </a:solidFill>
              </a:rPr>
              <a:t> протея. При </a:t>
            </a:r>
            <a:r>
              <a:rPr lang="ru-RU" sz="1900" dirty="0" err="1">
                <a:solidFill>
                  <a:schemeClr val="bg1"/>
                </a:solidFill>
              </a:rPr>
              <a:t>негативні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результати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продукцію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реалізують</a:t>
            </a:r>
            <a:r>
              <a:rPr lang="ru-RU" sz="1900" dirty="0" smtClean="0">
                <a:solidFill>
                  <a:schemeClr val="bg1"/>
                </a:solidFill>
              </a:rPr>
              <a:t> на </a:t>
            </a:r>
            <a:r>
              <a:rPr lang="ru-RU" sz="1900" dirty="0" err="1">
                <a:solidFill>
                  <a:schemeClr val="bg1"/>
                </a:solidFill>
              </a:rPr>
              <a:t>загальних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підставах</a:t>
            </a:r>
            <a:r>
              <a:rPr lang="ru-RU" sz="1900" dirty="0">
                <a:solidFill>
                  <a:schemeClr val="bg1"/>
                </a:solidFill>
              </a:rPr>
              <a:t>. </a:t>
            </a:r>
            <a:r>
              <a:rPr lang="ru-RU" sz="1900" dirty="0" err="1">
                <a:solidFill>
                  <a:schemeClr val="bg1"/>
                </a:solidFill>
              </a:rPr>
              <a:t>Якщо</a:t>
            </a:r>
            <a:r>
              <a:rPr lang="ru-RU" sz="1900" dirty="0">
                <a:solidFill>
                  <a:schemeClr val="bg1"/>
                </a:solidFill>
              </a:rPr>
              <a:t> ж </a:t>
            </a:r>
            <a:r>
              <a:rPr lang="ru-RU" sz="1900" dirty="0" err="1">
                <a:solidFill>
                  <a:schemeClr val="bg1"/>
                </a:solidFill>
              </a:rPr>
              <a:t>знову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виділяють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мікроорганізми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сімейства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кишкових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бактерій</a:t>
            </a:r>
            <a:r>
              <a:rPr lang="ru-RU" sz="1900" dirty="0">
                <a:solidFill>
                  <a:schemeClr val="bg1"/>
                </a:solidFill>
              </a:rPr>
              <a:t>, </a:t>
            </a:r>
            <a:r>
              <a:rPr lang="ru-RU" sz="1900" dirty="0" err="1">
                <a:solidFill>
                  <a:schemeClr val="bg1"/>
                </a:solidFill>
              </a:rPr>
              <a:t>усю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партію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переробляють</a:t>
            </a:r>
            <a:r>
              <a:rPr lang="ru-RU" sz="1900" dirty="0">
                <a:solidFill>
                  <a:schemeClr val="bg1"/>
                </a:solidFill>
              </a:rPr>
              <a:t> на </a:t>
            </a:r>
            <a:r>
              <a:rPr lang="ru-RU" sz="1900" dirty="0" err="1">
                <a:solidFill>
                  <a:schemeClr val="bg1"/>
                </a:solidFill>
              </a:rPr>
              <a:t>варені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види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ковбас</a:t>
            </a:r>
            <a:r>
              <a:rPr lang="ru-RU" sz="1900" dirty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ru-RU" sz="1900" dirty="0" smtClean="0">
                <a:solidFill>
                  <a:schemeClr val="bg1"/>
                </a:solidFill>
              </a:rPr>
              <a:t>          У </a:t>
            </a:r>
            <a:r>
              <a:rPr lang="ru-RU" sz="1900" dirty="0" err="1">
                <a:solidFill>
                  <a:schemeClr val="bg1"/>
                </a:solidFill>
              </a:rPr>
              <a:t>разі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виявлення</a:t>
            </a:r>
            <a:r>
              <a:rPr lang="ru-RU" sz="1900" dirty="0">
                <a:solidFill>
                  <a:schemeClr val="bg1"/>
                </a:solidFill>
              </a:rPr>
              <a:t> в </a:t>
            </a:r>
            <a:r>
              <a:rPr lang="ru-RU" sz="1900" dirty="0" err="1">
                <a:solidFill>
                  <a:schemeClr val="bg1"/>
                </a:solidFill>
              </a:rPr>
              <a:t>ковбасних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виробах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сапрофітних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аеробних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мікроорганізмів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чи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непатогенних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анаеробів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продукцію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випускають</a:t>
            </a:r>
            <a:r>
              <a:rPr lang="ru-RU" sz="1900" dirty="0">
                <a:solidFill>
                  <a:schemeClr val="bg1"/>
                </a:solidFill>
              </a:rPr>
              <a:t> без </a:t>
            </a:r>
            <a:r>
              <a:rPr lang="ru-RU" sz="1900" dirty="0" err="1">
                <a:solidFill>
                  <a:schemeClr val="bg1"/>
                </a:solidFill>
              </a:rPr>
              <a:t>обмежень</a:t>
            </a:r>
            <a:r>
              <a:rPr lang="ru-RU" sz="1900" dirty="0">
                <a:solidFill>
                  <a:schemeClr val="bg1"/>
                </a:solidFill>
              </a:rPr>
              <a:t> за </a:t>
            </a:r>
            <a:r>
              <a:rPr lang="ru-RU" sz="1900" dirty="0" err="1">
                <a:solidFill>
                  <a:schemeClr val="bg1"/>
                </a:solidFill>
              </a:rPr>
              <a:t>умови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відсутності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відхилень</a:t>
            </a:r>
            <a:r>
              <a:rPr lang="ru-RU" sz="1900" dirty="0">
                <a:solidFill>
                  <a:schemeClr val="bg1"/>
                </a:solidFill>
              </a:rPr>
              <a:t> в </a:t>
            </a:r>
            <a:r>
              <a:rPr lang="ru-RU" sz="1900" dirty="0" err="1">
                <a:solidFill>
                  <a:schemeClr val="bg1"/>
                </a:solidFill>
              </a:rPr>
              <a:t>органолептичних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показниках</a:t>
            </a:r>
            <a:r>
              <a:rPr lang="ru-RU" sz="1900" dirty="0">
                <a:solidFill>
                  <a:schemeClr val="bg1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24578" name="Picture 2" descr="C:\Users\Администратор\Downloads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077072"/>
            <a:ext cx="3203848" cy="2780928"/>
          </a:xfrm>
          <a:prstGeom prst="rect">
            <a:avLst/>
          </a:prstGeom>
          <a:noFill/>
        </p:spPr>
      </p:pic>
      <p:pic>
        <p:nvPicPr>
          <p:cNvPr id="24579" name="Picture 3" descr="C:\Users\Администратор\Downloads\i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581128"/>
            <a:ext cx="4032448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>
                <a:solidFill>
                  <a:srgbClr val="C00000"/>
                </a:solidFill>
              </a:rPr>
              <a:t>Види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2000" dirty="0" err="1">
                <a:solidFill>
                  <a:srgbClr val="C00000"/>
                </a:solidFill>
              </a:rPr>
              <a:t>псування</a:t>
            </a: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dirty="0" err="1">
                <a:solidFill>
                  <a:srgbClr val="C00000"/>
                </a:solidFill>
              </a:rPr>
              <a:t>ковбасних</a:t>
            </a: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dirty="0" err="1" smtClean="0">
                <a:solidFill>
                  <a:srgbClr val="C00000"/>
                </a:solidFill>
              </a:rPr>
              <a:t>виробів</a:t>
            </a:r>
            <a:endParaRPr lang="ru-RU" sz="2000" dirty="0">
              <a:solidFill>
                <a:srgbClr val="C00000"/>
              </a:solidFill>
            </a:endParaRPr>
          </a:p>
          <a:p>
            <a:pPr algn="just"/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        </a:t>
            </a:r>
            <a:r>
              <a:rPr lang="ru-RU" sz="2000" dirty="0" smtClean="0"/>
              <a:t> </a:t>
            </a:r>
            <a:r>
              <a:rPr lang="ru-RU" sz="2000" dirty="0">
                <a:solidFill>
                  <a:schemeClr val="bg1"/>
                </a:solidFill>
              </a:rPr>
              <a:t>До </a:t>
            </a:r>
            <a:r>
              <a:rPr lang="ru-RU" sz="2000" dirty="0" err="1" smtClean="0">
                <a:solidFill>
                  <a:schemeClr val="bg1"/>
                </a:solidFill>
              </a:rPr>
              <a:t>основних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видів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псування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ковбасних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виробів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відносять</a:t>
            </a:r>
            <a:r>
              <a:rPr lang="ru-RU" sz="2000" dirty="0" smtClean="0">
                <a:solidFill>
                  <a:schemeClr val="bg1"/>
                </a:solidFill>
              </a:rPr>
              <a:t>: </a:t>
            </a:r>
            <a:r>
              <a:rPr lang="ru-RU" sz="2000" dirty="0" err="1">
                <a:solidFill>
                  <a:schemeClr val="bg1"/>
                </a:solidFill>
              </a:rPr>
              <a:t>кисле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бродіння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пліснявіння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зміна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кольору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прогоркання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гнильне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розкладання</a:t>
            </a:r>
            <a:r>
              <a:rPr lang="ru-RU" sz="2000" dirty="0">
                <a:solidFill>
                  <a:schemeClr val="bg1"/>
                </a:solidFill>
              </a:rPr>
              <a:t>. Часто </a:t>
            </a:r>
            <a:r>
              <a:rPr lang="ru-RU" sz="2000" dirty="0" err="1">
                <a:solidFill>
                  <a:schemeClr val="bg1"/>
                </a:solidFill>
              </a:rPr>
              <a:t>псування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проявляється</a:t>
            </a:r>
            <a:r>
              <a:rPr lang="ru-RU" sz="2000" dirty="0">
                <a:solidFill>
                  <a:schemeClr val="bg1"/>
                </a:solidFill>
              </a:rPr>
              <a:t> комплексно.</a:t>
            </a:r>
          </a:p>
          <a:p>
            <a:pPr algn="just"/>
            <a:r>
              <a:rPr lang="ru-RU" sz="2000" dirty="0" smtClean="0">
                <a:solidFill>
                  <a:schemeClr val="bg1"/>
                </a:solidFill>
              </a:rPr>
              <a:t>          </a:t>
            </a:r>
            <a:r>
              <a:rPr lang="ru-RU" sz="2000" u="sng" dirty="0" err="1" smtClean="0">
                <a:solidFill>
                  <a:schemeClr val="bg1"/>
                </a:solidFill>
              </a:rPr>
              <a:t>Кисле</a:t>
            </a:r>
            <a:r>
              <a:rPr lang="ru-RU" sz="2000" u="sng" dirty="0" smtClean="0">
                <a:solidFill>
                  <a:schemeClr val="bg1"/>
                </a:solidFill>
              </a:rPr>
              <a:t> </a:t>
            </a:r>
            <a:r>
              <a:rPr lang="ru-RU" sz="2000" u="sng" dirty="0" err="1">
                <a:solidFill>
                  <a:schemeClr val="bg1"/>
                </a:solidFill>
              </a:rPr>
              <a:t>бродіння</a:t>
            </a:r>
            <a:r>
              <a:rPr lang="ru-RU" sz="2000" u="sng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викликається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мікроорганізмами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розкладницькими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вуглеводи</a:t>
            </a:r>
            <a:r>
              <a:rPr lang="ru-RU" sz="2000" dirty="0">
                <a:solidFill>
                  <a:schemeClr val="bg1"/>
                </a:solidFill>
              </a:rPr>
              <a:t> (</a:t>
            </a:r>
            <a:r>
              <a:rPr lang="ru-RU" sz="2000" dirty="0" err="1">
                <a:solidFill>
                  <a:schemeClr val="bg1"/>
                </a:solidFill>
              </a:rPr>
              <a:t>мікро</a:t>
            </a:r>
            <a:r>
              <a:rPr lang="ru-RU" sz="2000" dirty="0">
                <a:solidFill>
                  <a:schemeClr val="bg1"/>
                </a:solidFill>
              </a:rPr>
              <a:t>- </a:t>
            </a:r>
            <a:r>
              <a:rPr lang="ru-RU" sz="2000" dirty="0" err="1">
                <a:solidFill>
                  <a:schemeClr val="bg1"/>
                </a:solidFill>
              </a:rPr>
              <a:t>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стрептококи</a:t>
            </a:r>
            <a:r>
              <a:rPr lang="ru-RU" sz="2000" dirty="0" smtClean="0">
                <a:solidFill>
                  <a:schemeClr val="bg1"/>
                </a:solidFill>
              </a:rPr>
              <a:t> ,</a:t>
            </a:r>
            <a:r>
              <a:rPr lang="ru-RU" sz="2000" dirty="0" err="1">
                <a:solidFill>
                  <a:schemeClr val="bg1"/>
                </a:solidFill>
              </a:rPr>
              <a:t>лактобацилли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мікроби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сімейства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кишкових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бактерій</a:t>
            </a:r>
            <a:r>
              <a:rPr lang="ru-RU" sz="2000" dirty="0">
                <a:solidFill>
                  <a:schemeClr val="bg1"/>
                </a:solidFill>
              </a:rPr>
              <a:t>) </a:t>
            </a:r>
            <a:r>
              <a:rPr lang="ru-RU" sz="2000" dirty="0" err="1">
                <a:solidFill>
                  <a:schemeClr val="bg1"/>
                </a:solidFill>
              </a:rPr>
              <a:t>із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заснуванням</a:t>
            </a:r>
            <a:r>
              <a:rPr lang="ru-RU" sz="2000" dirty="0">
                <a:solidFill>
                  <a:schemeClr val="bg1"/>
                </a:solidFill>
              </a:rPr>
              <a:t> кислот. Цей вид </a:t>
            </a:r>
            <a:r>
              <a:rPr lang="ru-RU" sz="2000" dirty="0" err="1">
                <a:solidFill>
                  <a:schemeClr val="bg1"/>
                </a:solidFill>
              </a:rPr>
              <a:t>псування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відзначається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зазвичай</a:t>
            </a:r>
            <a:r>
              <a:rPr lang="ru-RU" sz="2000" dirty="0">
                <a:solidFill>
                  <a:schemeClr val="bg1"/>
                </a:solidFill>
              </a:rPr>
              <a:t>, у </a:t>
            </a:r>
            <a:r>
              <a:rPr lang="ru-RU" sz="2000" dirty="0" err="1">
                <a:solidFill>
                  <a:schemeClr val="bg1"/>
                </a:solidFill>
              </a:rPr>
              <a:t>варених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ліверних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ковбасах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наявністю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рослинних</a:t>
            </a:r>
            <a:r>
              <a:rPr lang="ru-RU" sz="2000" dirty="0">
                <a:solidFill>
                  <a:schemeClr val="bg1"/>
                </a:solidFill>
              </a:rPr>
              <a:t> добавок </a:t>
            </a:r>
            <a:r>
              <a:rPr lang="ru-RU" sz="2000" dirty="0" err="1">
                <a:solidFill>
                  <a:schemeClr val="bg1"/>
                </a:solidFill>
              </a:rPr>
              <a:t>чи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печіночної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тканини</a:t>
            </a:r>
            <a:r>
              <a:rPr lang="ru-RU" sz="2000" dirty="0">
                <a:solidFill>
                  <a:schemeClr val="bg1"/>
                </a:solidFill>
              </a:rPr>
              <a:t>. У </a:t>
            </a:r>
            <a:r>
              <a:rPr lang="ru-RU" sz="2000" dirty="0" err="1">
                <a:solidFill>
                  <a:schemeClr val="bg1"/>
                </a:solidFill>
              </a:rPr>
              <a:t>сирокопчених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ковбасах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цей</a:t>
            </a:r>
            <a:r>
              <a:rPr lang="ru-RU" sz="2000" dirty="0">
                <a:solidFill>
                  <a:schemeClr val="bg1"/>
                </a:solidFill>
              </a:rPr>
              <a:t> вид </a:t>
            </a:r>
            <a:r>
              <a:rPr lang="ru-RU" sz="2000" dirty="0" err="1">
                <a:solidFill>
                  <a:schemeClr val="bg1"/>
                </a:solidFill>
              </a:rPr>
              <a:t>псування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відзначається</a:t>
            </a:r>
            <a:r>
              <a:rPr lang="ru-RU" sz="2000" dirty="0">
                <a:solidFill>
                  <a:schemeClr val="bg1"/>
                </a:solidFill>
              </a:rPr>
              <a:t>, коли </a:t>
            </a:r>
            <a:r>
              <a:rPr lang="ru-RU" sz="2000" dirty="0" err="1">
                <a:solidFill>
                  <a:schemeClr val="bg1"/>
                </a:solidFill>
              </a:rPr>
              <a:t>дозрівання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виробляють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швидко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інтенсивно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навіть</a:t>
            </a:r>
            <a:r>
              <a:rPr lang="ru-RU" sz="2000" dirty="0">
                <a:solidFill>
                  <a:schemeClr val="bg1"/>
                </a:solidFill>
              </a:rPr>
              <a:t> за </a:t>
            </a:r>
            <a:r>
              <a:rPr lang="ru-RU" sz="2000" dirty="0" err="1">
                <a:solidFill>
                  <a:schemeClr val="bg1"/>
                </a:solidFill>
              </a:rPr>
              <a:t>наявності</a:t>
            </a:r>
            <a:r>
              <a:rPr lang="ru-RU" sz="2000" dirty="0">
                <a:solidFill>
                  <a:schemeClr val="bg1"/>
                </a:solidFill>
              </a:rPr>
              <a:t> великого </a:t>
            </a:r>
            <a:r>
              <a:rPr lang="ru-RU" sz="2000" dirty="0" err="1">
                <a:solidFill>
                  <a:schemeClr val="bg1"/>
                </a:solidFill>
              </a:rPr>
              <a:t>вмісту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цукру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smtClean="0">
                <a:solidFill>
                  <a:schemeClr val="bg1"/>
                </a:solidFill>
              </a:rPr>
              <a:t>в </a:t>
            </a:r>
            <a:r>
              <a:rPr lang="ru-RU" sz="2000" dirty="0" err="1" smtClean="0">
                <a:solidFill>
                  <a:schemeClr val="bg1"/>
                </a:solidFill>
              </a:rPr>
              <a:t>фарші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дозріванням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ковбас</a:t>
            </a:r>
            <a:r>
              <a:rPr lang="ru-RU" sz="2000" dirty="0">
                <a:solidFill>
                  <a:schemeClr val="bg1"/>
                </a:solidFill>
              </a:rPr>
              <a:t> за </a:t>
            </a:r>
            <a:r>
              <a:rPr lang="ru-RU" sz="2000" dirty="0" err="1">
                <a:solidFill>
                  <a:schemeClr val="bg1"/>
                </a:solidFill>
              </a:rPr>
              <a:t>підвищеної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температурі</a:t>
            </a:r>
            <a:r>
              <a:rPr lang="ru-RU" sz="2000" dirty="0">
                <a:solidFill>
                  <a:schemeClr val="bg1"/>
                </a:solidFill>
              </a:rPr>
              <a:t>. </a:t>
            </a:r>
            <a:r>
              <a:rPr lang="ru-RU" sz="2000" dirty="0" err="1">
                <a:solidFill>
                  <a:schemeClr val="bg1"/>
                </a:solidFill>
              </a:rPr>
              <a:t>Специфічний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кислий</a:t>
            </a:r>
            <a:r>
              <a:rPr lang="ru-RU" sz="2000" dirty="0">
                <a:solidFill>
                  <a:schemeClr val="bg1"/>
                </a:solidFill>
              </a:rPr>
              <a:t> запах </a:t>
            </a:r>
            <a:r>
              <a:rPr lang="ru-RU" sz="2000" dirty="0" err="1">
                <a:solidFill>
                  <a:schemeClr val="bg1"/>
                </a:solidFill>
              </a:rPr>
              <a:t>можна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знайти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відразу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після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ламання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чи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розрізування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ковбас</a:t>
            </a:r>
            <a:r>
              <a:rPr lang="ru-RU" sz="2000" dirty="0">
                <a:solidFill>
                  <a:schemeClr val="bg1"/>
                </a:solidFill>
              </a:rPr>
              <a:t>. До </a:t>
            </a:r>
            <a:r>
              <a:rPr lang="ru-RU" sz="2000" dirty="0" err="1">
                <a:solidFill>
                  <a:schemeClr val="bg1"/>
                </a:solidFill>
              </a:rPr>
              <a:t>появі</a:t>
            </a:r>
            <a:r>
              <a:rPr lang="ru-RU" sz="2000" dirty="0">
                <a:solidFill>
                  <a:schemeClr val="bg1"/>
                </a:solidFill>
              </a:rPr>
              <a:t> кислого </a:t>
            </a:r>
            <a:r>
              <a:rPr lang="ru-RU" sz="2000" dirty="0" err="1">
                <a:solidFill>
                  <a:schemeClr val="bg1"/>
                </a:solidFill>
              </a:rPr>
              <a:t>бродіння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наводять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охолодження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збереження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ковбас</a:t>
            </a:r>
            <a:r>
              <a:rPr lang="ru-RU" sz="2000" dirty="0">
                <a:solidFill>
                  <a:schemeClr val="bg1"/>
                </a:solidFill>
              </a:rPr>
              <a:t> при </a:t>
            </a:r>
            <a:r>
              <a:rPr lang="ru-RU" sz="2000" dirty="0" err="1">
                <a:solidFill>
                  <a:schemeClr val="bg1"/>
                </a:solidFill>
              </a:rPr>
              <a:t>підвищених</a:t>
            </a:r>
            <a:r>
              <a:rPr lang="ru-RU" sz="2000" dirty="0">
                <a:solidFill>
                  <a:schemeClr val="bg1"/>
                </a:solidFill>
              </a:rPr>
              <a:t> температурах, </a:t>
            </a:r>
            <a:r>
              <a:rPr lang="ru-RU" sz="2000" dirty="0" err="1">
                <a:solidFill>
                  <a:schemeClr val="bg1"/>
                </a:solidFill>
              </a:rPr>
              <a:t>недостатнє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охолодження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готової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продукції</a:t>
            </a:r>
            <a:r>
              <a:rPr lang="ru-RU" sz="2000" dirty="0">
                <a:solidFill>
                  <a:schemeClr val="bg1"/>
                </a:solidFill>
              </a:rPr>
              <a:t>. При </a:t>
            </a:r>
            <a:r>
              <a:rPr lang="ru-RU" sz="2000" dirty="0" err="1">
                <a:solidFill>
                  <a:schemeClr val="bg1"/>
                </a:solidFill>
              </a:rPr>
              <a:t>виявленні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цього</a:t>
            </a:r>
            <a:r>
              <a:rPr lang="ru-RU" sz="2000" dirty="0">
                <a:solidFill>
                  <a:schemeClr val="bg1"/>
                </a:solidFill>
              </a:rPr>
              <a:t> виду </a:t>
            </a:r>
            <a:r>
              <a:rPr lang="ru-RU" sz="2000" dirty="0" err="1">
                <a:solidFill>
                  <a:schemeClr val="bg1"/>
                </a:solidFill>
              </a:rPr>
              <a:t>псування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продукцію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направляють</a:t>
            </a:r>
            <a:r>
              <a:rPr lang="ru-RU" sz="2000" dirty="0">
                <a:solidFill>
                  <a:schemeClr val="bg1"/>
                </a:solidFill>
              </a:rPr>
              <a:t> на </a:t>
            </a:r>
            <a:r>
              <a:rPr lang="ru-RU" sz="2000" dirty="0" err="1">
                <a:solidFill>
                  <a:schemeClr val="bg1"/>
                </a:solidFill>
              </a:rPr>
              <a:t>технічні</a:t>
            </a:r>
            <a:r>
              <a:rPr lang="ru-RU" sz="2000" dirty="0">
                <a:solidFill>
                  <a:schemeClr val="bg1"/>
                </a:solidFill>
              </a:rPr>
              <a:t> мети.</a:t>
            </a:r>
          </a:p>
          <a:p>
            <a:pPr algn="just"/>
            <a:endParaRPr lang="ru-RU" dirty="0"/>
          </a:p>
        </p:txBody>
      </p:sp>
      <p:pic>
        <p:nvPicPr>
          <p:cNvPr id="25602" name="Picture 2" descr="C:\Users\Администратор\Downloads\i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581128"/>
            <a:ext cx="3779912" cy="2276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</a:rPr>
              <a:t>        </a:t>
            </a:r>
            <a:r>
              <a:rPr lang="ru-RU" sz="2000" u="sng" dirty="0" err="1" smtClean="0">
                <a:solidFill>
                  <a:schemeClr val="bg1"/>
                </a:solidFill>
              </a:rPr>
              <a:t>Пліснявіння</a:t>
            </a:r>
            <a:r>
              <a:rPr lang="ru-RU" sz="2000" u="sng" dirty="0" smtClean="0">
                <a:solidFill>
                  <a:schemeClr val="bg1"/>
                </a:solidFill>
              </a:rPr>
              <a:t> </a:t>
            </a:r>
            <a:r>
              <a:rPr lang="ru-RU" sz="2000" u="sng" dirty="0" err="1">
                <a:solidFill>
                  <a:schemeClr val="bg1"/>
                </a:solidFill>
              </a:rPr>
              <a:t>ковбасних</a:t>
            </a:r>
            <a:r>
              <a:rPr lang="ru-RU" sz="2000" u="sng" dirty="0">
                <a:solidFill>
                  <a:schemeClr val="bg1"/>
                </a:solidFill>
              </a:rPr>
              <a:t> </a:t>
            </a:r>
            <a:r>
              <a:rPr lang="ru-RU" sz="2000" u="sng" dirty="0" err="1">
                <a:solidFill>
                  <a:schemeClr val="bg1"/>
                </a:solidFill>
              </a:rPr>
              <a:t>виробів</a:t>
            </a:r>
            <a:r>
              <a:rPr lang="ru-RU" sz="2000" u="sng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викликається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розвитком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різних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видів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мікроскопічних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грибів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Penicillium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Aspergillus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Mucor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Cladosporium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>
                <a:solidFill>
                  <a:schemeClr val="bg1"/>
                </a:solidFill>
              </a:rPr>
              <a:t>та </a:t>
            </a:r>
            <a:r>
              <a:rPr lang="ru-RU" sz="2000" dirty="0" err="1">
                <a:solidFill>
                  <a:schemeClr val="bg1"/>
                </a:solidFill>
              </a:rPr>
              <a:t>інших</a:t>
            </a:r>
            <a:r>
              <a:rPr lang="ru-RU" sz="2000" dirty="0">
                <a:solidFill>
                  <a:schemeClr val="bg1"/>
                </a:solidFill>
              </a:rPr>
              <a:t>. </a:t>
            </a:r>
            <a:r>
              <a:rPr lang="ru-RU" sz="2000" dirty="0" err="1">
                <a:solidFill>
                  <a:schemeClr val="bg1"/>
                </a:solidFill>
              </a:rPr>
              <a:t>Деякі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види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мікроскопічних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грибів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можуть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утворювати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мікотоксини</a:t>
            </a:r>
            <a:r>
              <a:rPr lang="ru-RU" sz="2000" dirty="0">
                <a:solidFill>
                  <a:schemeClr val="bg1"/>
                </a:solidFill>
              </a:rPr>
              <a:t>. Цей вид </a:t>
            </a:r>
            <a:r>
              <a:rPr lang="ru-RU" sz="2000" dirty="0" err="1">
                <a:solidFill>
                  <a:schemeClr val="bg1"/>
                </a:solidFill>
              </a:rPr>
              <a:t>псування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ковбасних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виробів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з'являється</a:t>
            </a:r>
            <a:r>
              <a:rPr lang="ru-RU" sz="2000" dirty="0">
                <a:solidFill>
                  <a:schemeClr val="bg1"/>
                </a:solidFill>
              </a:rPr>
              <a:t> у </a:t>
            </a:r>
            <a:r>
              <a:rPr lang="ru-RU" sz="2000" dirty="0" err="1">
                <a:solidFill>
                  <a:schemeClr val="bg1"/>
                </a:solidFill>
              </a:rPr>
              <a:t>разі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порушення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режимів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зберігання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продукції</a:t>
            </a:r>
            <a:r>
              <a:rPr lang="ru-RU" sz="2000" dirty="0">
                <a:solidFill>
                  <a:schemeClr val="bg1"/>
                </a:solidFill>
              </a:rPr>
              <a:t>, особливо </a:t>
            </a:r>
            <a:r>
              <a:rPr lang="ru-RU" sz="2000" dirty="0" err="1">
                <a:solidFill>
                  <a:schemeClr val="bg1"/>
                </a:solidFill>
              </a:rPr>
              <a:t>підвищення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відносної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вологості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тихператури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повітря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зменшенні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швидкостіповітрообміну</a:t>
            </a:r>
            <a:r>
              <a:rPr lang="ru-RU" sz="2000" dirty="0" smtClean="0">
                <a:solidFill>
                  <a:schemeClr val="bg1"/>
                </a:solidFill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</a:rPr>
              <a:t>приміщеннях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>
                <a:solidFill>
                  <a:schemeClr val="bg1"/>
                </a:solidFill>
              </a:rPr>
              <a:t>де </a:t>
            </a:r>
            <a:r>
              <a:rPr lang="ru-RU" sz="2000" dirty="0" err="1">
                <a:solidFill>
                  <a:schemeClr val="bg1"/>
                </a:solidFill>
              </a:rPr>
              <a:t>зберігаються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ковбаси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і</a:t>
            </a:r>
            <a:r>
              <a:rPr lang="ru-RU" sz="2000" dirty="0">
                <a:solidFill>
                  <a:schemeClr val="bg1"/>
                </a:solidFill>
              </a:rPr>
              <a:t> в </a:t>
            </a:r>
            <a:r>
              <a:rPr lang="ru-RU" sz="2000" dirty="0" err="1">
                <a:solidFill>
                  <a:schemeClr val="bg1"/>
                </a:solidFill>
              </a:rPr>
              <a:t>перевищенні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термінів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зберігання</a:t>
            </a:r>
            <a:r>
              <a:rPr lang="ru-RU" sz="2000" dirty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ru-RU" sz="2000" dirty="0" smtClean="0">
                <a:solidFill>
                  <a:schemeClr val="bg1"/>
                </a:solidFill>
              </a:rPr>
              <a:t>        </a:t>
            </a:r>
            <a:r>
              <a:rPr lang="ru-RU" sz="2000" dirty="0" err="1" smtClean="0">
                <a:solidFill>
                  <a:schemeClr val="bg1"/>
                </a:solidFill>
              </a:rPr>
              <a:t>Пліснявіння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ковбас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і</a:t>
            </a:r>
            <a:r>
              <a:rPr lang="ru-RU" sz="2000" dirty="0">
                <a:solidFill>
                  <a:schemeClr val="bg1"/>
                </a:solidFill>
              </a:rPr>
              <a:t> копченостей </a:t>
            </a:r>
            <a:r>
              <a:rPr lang="ru-RU" sz="2000" dirty="0" err="1">
                <a:solidFill>
                  <a:schemeClr val="bg1"/>
                </a:solidFill>
              </a:rPr>
              <a:t>звичайно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починаються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із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поверхні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може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проникати</a:t>
            </a:r>
            <a:r>
              <a:rPr lang="ru-RU" sz="2000" dirty="0">
                <a:solidFill>
                  <a:schemeClr val="bg1"/>
                </a:solidFill>
              </a:rPr>
              <a:t> у </a:t>
            </a:r>
            <a:r>
              <a:rPr lang="ru-RU" sz="2000" dirty="0" err="1">
                <a:solidFill>
                  <a:schemeClr val="bg1"/>
                </a:solidFill>
              </a:rPr>
              <a:t>глибокі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шарипродукту</a:t>
            </a:r>
            <a:r>
              <a:rPr lang="ru-RU" sz="2000" dirty="0">
                <a:solidFill>
                  <a:schemeClr val="bg1"/>
                </a:solidFill>
              </a:rPr>
              <a:t>. На </a:t>
            </a:r>
            <a:r>
              <a:rPr lang="ru-RU" sz="2000" dirty="0" err="1">
                <a:solidFill>
                  <a:schemeClr val="bg1"/>
                </a:solidFill>
              </a:rPr>
              <a:t>початкових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стадіях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цвіль</a:t>
            </a:r>
            <a:r>
              <a:rPr lang="ru-RU" sz="2000" dirty="0">
                <a:solidFill>
                  <a:schemeClr val="bg1"/>
                </a:solidFill>
              </a:rPr>
              <a:t> не </a:t>
            </a:r>
            <a:r>
              <a:rPr lang="ru-RU" sz="2000" dirty="0" err="1">
                <a:solidFill>
                  <a:schemeClr val="bg1"/>
                </a:solidFill>
              </a:rPr>
              <a:t>надає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істотної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шкоди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продукції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пізніше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порушується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цілісність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ковбасної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оболонки</a:t>
            </a:r>
            <a:r>
              <a:rPr lang="ru-RU" sz="2000" dirty="0">
                <a:solidFill>
                  <a:schemeClr val="bg1"/>
                </a:solidFill>
              </a:rPr>
              <a:t>, та </a:t>
            </a:r>
            <a:r>
              <a:rPr lang="ru-RU" sz="2000" dirty="0" err="1">
                <a:solidFill>
                  <a:schemeClr val="bg1"/>
                </a:solidFill>
              </a:rPr>
              <a:t>мікроскопічні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гриби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вражають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глибокі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шари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зміною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консистенції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кольору</a:t>
            </a:r>
            <a:r>
              <a:rPr lang="ru-RU" sz="2000" dirty="0">
                <a:solidFill>
                  <a:schemeClr val="bg1"/>
                </a:solidFill>
              </a:rPr>
              <a:t> та запаху </a:t>
            </a:r>
            <a:r>
              <a:rPr lang="ru-RU" sz="2000" dirty="0" err="1">
                <a:solidFill>
                  <a:schemeClr val="bg1"/>
                </a:solidFill>
              </a:rPr>
              <a:t>ковбас</a:t>
            </a:r>
            <a:r>
              <a:rPr lang="ru-RU" sz="2000" dirty="0">
                <a:solidFill>
                  <a:schemeClr val="bg1"/>
                </a:solidFill>
              </a:rPr>
              <a:t>. </a:t>
            </a:r>
            <a:r>
              <a:rPr lang="ru-RU" sz="2000" dirty="0" err="1">
                <a:solidFill>
                  <a:schemeClr val="bg1"/>
                </a:solidFill>
              </a:rPr>
              <a:t>Продукцію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ознаками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стадії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пліснявіння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рекомендується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очищати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промивати</a:t>
            </a:r>
            <a:r>
              <a:rPr lang="ru-RU" sz="2000" dirty="0">
                <a:solidFill>
                  <a:schemeClr val="bg1"/>
                </a:solidFill>
              </a:rPr>
              <a:t> 20% </a:t>
            </a:r>
            <a:r>
              <a:rPr lang="ru-RU" sz="2000" dirty="0" err="1">
                <a:solidFill>
                  <a:schemeClr val="bg1"/>
                </a:solidFill>
              </a:rPr>
              <a:t>розчином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кухонної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солі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після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чого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слід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обсмажити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підкоптити</a:t>
            </a:r>
            <a:r>
              <a:rPr lang="ru-RU" sz="2000" dirty="0" smtClean="0">
                <a:solidFill>
                  <a:schemeClr val="bg1"/>
                </a:solidFill>
              </a:rPr>
              <a:t> при 80-100°С </a:t>
            </a:r>
            <a:r>
              <a:rPr lang="ru-RU" sz="2000" dirty="0" err="1">
                <a:solidFill>
                  <a:schemeClr val="bg1"/>
                </a:solidFill>
              </a:rPr>
              <a:t>протягом</a:t>
            </a:r>
            <a:r>
              <a:rPr lang="ru-RU" sz="2000" dirty="0">
                <a:solidFill>
                  <a:schemeClr val="bg1"/>
                </a:solidFill>
              </a:rPr>
              <a:t> 1-2 </a:t>
            </a:r>
            <a:r>
              <a:rPr lang="ru-RU" sz="2000" dirty="0" err="1">
                <a:solidFill>
                  <a:schemeClr val="bg1"/>
                </a:solidFill>
              </a:rPr>
              <a:t>хв</a:t>
            </a:r>
            <a:r>
              <a:rPr lang="ru-RU" sz="2000" dirty="0">
                <a:solidFill>
                  <a:schemeClr val="bg1"/>
                </a:solidFill>
              </a:rPr>
              <a:t>. На </a:t>
            </a:r>
            <a:r>
              <a:rPr lang="ru-RU" sz="2000" dirty="0" err="1">
                <a:solidFill>
                  <a:schemeClr val="bg1"/>
                </a:solidFill>
              </a:rPr>
              <a:t>пізніх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стадіях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ураження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цвіллю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відбувається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зміна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кольору</a:t>
            </a:r>
            <a:r>
              <a:rPr lang="ru-RU" sz="2000" dirty="0">
                <a:solidFill>
                  <a:schemeClr val="bg1"/>
                </a:solidFill>
              </a:rPr>
              <a:t>, запаху </a:t>
            </a:r>
            <a:r>
              <a:rPr lang="ru-RU" sz="2000" dirty="0" err="1">
                <a:solidFill>
                  <a:schemeClr val="bg1"/>
                </a:solidFill>
              </a:rPr>
              <a:t>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smtClean="0">
                <a:solidFill>
                  <a:schemeClr val="bg1"/>
                </a:solidFill>
              </a:rPr>
              <a:t>смаку у </a:t>
            </a:r>
            <a:r>
              <a:rPr lang="ru-RU" sz="2000" dirty="0" err="1">
                <a:solidFill>
                  <a:schemeClr val="bg1"/>
                </a:solidFill>
              </a:rPr>
              <a:t>продукції</a:t>
            </a:r>
            <a:r>
              <a:rPr lang="ru-RU" sz="2000" dirty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Тоді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>
                <a:solidFill>
                  <a:schemeClr val="bg1"/>
                </a:solidFill>
              </a:rPr>
              <a:t>коли </a:t>
            </a:r>
            <a:r>
              <a:rPr lang="ru-RU" sz="2000" dirty="0" err="1">
                <a:solidFill>
                  <a:schemeClr val="bg1"/>
                </a:solidFill>
              </a:rPr>
              <a:t>зачищенням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неможливо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видалити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уражені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цвіллю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ділянки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ковбасні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вироби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направляють</a:t>
            </a:r>
            <a:r>
              <a:rPr lang="ru-RU" sz="2000" dirty="0">
                <a:solidFill>
                  <a:schemeClr val="bg1"/>
                </a:solidFill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</a:rPr>
              <a:t>технічні</a:t>
            </a:r>
            <a:r>
              <a:rPr lang="ru-RU" sz="2000" dirty="0" smtClean="0">
                <a:solidFill>
                  <a:schemeClr val="bg1"/>
                </a:solidFill>
              </a:rPr>
              <a:t> потреби.</a:t>
            </a:r>
            <a:endParaRPr lang="ru-RU" sz="2000" dirty="0">
              <a:solidFill>
                <a:schemeClr val="bg1"/>
              </a:solidFill>
            </a:endParaRPr>
          </a:p>
          <a:p>
            <a:pPr algn="just"/>
            <a:r>
              <a:rPr lang="ru-RU" sz="2000" dirty="0" smtClean="0">
                <a:solidFill>
                  <a:schemeClr val="bg1"/>
                </a:solidFill>
              </a:rPr>
              <a:t>        Для </a:t>
            </a:r>
            <a:r>
              <a:rPr lang="ru-RU" sz="2000" dirty="0" err="1">
                <a:solidFill>
                  <a:schemeClr val="bg1"/>
                </a:solidFill>
              </a:rPr>
              <a:t>прискореного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виробництва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сирокопчених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ковбас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використовують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безпечні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з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погляду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токсикології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мікроскопічні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гриби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вносячи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їх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>
                <a:solidFill>
                  <a:schemeClr val="bg1"/>
                </a:solidFill>
              </a:rPr>
              <a:t>у </a:t>
            </a:r>
            <a:r>
              <a:rPr lang="ru-RU" sz="2000" dirty="0" err="1">
                <a:solidFill>
                  <a:schemeClr val="bg1"/>
                </a:solidFill>
              </a:rPr>
              <a:t>поверхню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батонів</a:t>
            </a:r>
            <a:r>
              <a:rPr lang="ru-RU" sz="2000" dirty="0">
                <a:solidFill>
                  <a:schemeClr val="bg1"/>
                </a:solidFill>
              </a:rPr>
              <a:t>. При </a:t>
            </a:r>
            <a:r>
              <a:rPr lang="ru-RU" sz="2000" dirty="0" err="1">
                <a:solidFill>
                  <a:schemeClr val="bg1"/>
                </a:solidFill>
              </a:rPr>
              <a:t>зростанні</a:t>
            </a:r>
            <a:r>
              <a:rPr lang="ru-RU" sz="2000" dirty="0">
                <a:solidFill>
                  <a:schemeClr val="bg1"/>
                </a:solidFill>
              </a:rPr>
              <a:t> таких </a:t>
            </a:r>
            <a:r>
              <a:rPr lang="ru-RU" sz="2000" dirty="0" err="1">
                <a:solidFill>
                  <a:schemeClr val="bg1"/>
                </a:solidFill>
              </a:rPr>
              <a:t>цвілевих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грибів</a:t>
            </a:r>
            <a:r>
              <a:rPr lang="ru-RU" sz="2000" dirty="0">
                <a:solidFill>
                  <a:schemeClr val="bg1"/>
                </a:solidFill>
              </a:rPr>
              <a:t> добре </a:t>
            </a:r>
            <a:r>
              <a:rPr lang="ru-RU" sz="2000" dirty="0" err="1">
                <a:solidFill>
                  <a:schemeClr val="bg1"/>
                </a:solidFill>
              </a:rPr>
              <a:t>регулюється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виділення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вологи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сирокопченої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ковбаси</a:t>
            </a:r>
            <a:r>
              <a:rPr lang="ru-RU" sz="2000" dirty="0">
                <a:solidFill>
                  <a:schemeClr val="bg1"/>
                </a:solidFill>
              </a:rPr>
              <a:t>, а </a:t>
            </a:r>
            <a:r>
              <a:rPr lang="ru-RU" sz="2000" dirty="0" err="1">
                <a:solidFill>
                  <a:schemeClr val="bg1"/>
                </a:solidFill>
              </a:rPr>
              <a:t>продукти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обміну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ферменти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властиві</a:t>
            </a:r>
            <a:r>
              <a:rPr lang="ru-RU" sz="2000" dirty="0">
                <a:solidFill>
                  <a:schemeClr val="bg1"/>
                </a:solidFill>
              </a:rPr>
              <a:t> грибам, </a:t>
            </a:r>
            <a:r>
              <a:rPr lang="ru-RU" sz="2000" dirty="0" err="1">
                <a:solidFill>
                  <a:schemeClr val="bg1"/>
                </a:solidFill>
              </a:rPr>
              <a:t>дифундують</a:t>
            </a:r>
            <a:r>
              <a:rPr lang="ru-RU" sz="2000" dirty="0">
                <a:solidFill>
                  <a:schemeClr val="bg1"/>
                </a:solidFill>
              </a:rPr>
              <a:t> через </a:t>
            </a:r>
            <a:r>
              <a:rPr lang="ru-RU" sz="2000" dirty="0" err="1">
                <a:solidFill>
                  <a:schemeClr val="bg1"/>
                </a:solidFill>
              </a:rPr>
              <a:t>ковбасну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оболонку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надають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виробам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специфічний</a:t>
            </a:r>
            <a:r>
              <a:rPr lang="ru-RU" sz="2000" dirty="0">
                <a:solidFill>
                  <a:schemeClr val="bg1"/>
                </a:solidFill>
              </a:rPr>
              <a:t> аромат</a:t>
            </a:r>
            <a:r>
              <a:rPr lang="ru-RU" sz="2000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u="sng" dirty="0" smtClean="0">
                <a:solidFill>
                  <a:schemeClr val="bg1"/>
                </a:solidFill>
              </a:rPr>
              <a:t>      </a:t>
            </a:r>
            <a:r>
              <a:rPr lang="ru-RU" sz="2000" u="sng" dirty="0" err="1" smtClean="0">
                <a:solidFill>
                  <a:schemeClr val="bg1"/>
                </a:solidFill>
              </a:rPr>
              <a:t>Зміна</a:t>
            </a:r>
            <a:r>
              <a:rPr lang="ru-RU" sz="2000" u="sng" dirty="0" smtClean="0">
                <a:solidFill>
                  <a:schemeClr val="bg1"/>
                </a:solidFill>
              </a:rPr>
              <a:t> </a:t>
            </a:r>
            <a:r>
              <a:rPr lang="ru-RU" sz="2000" u="sng" dirty="0" err="1">
                <a:solidFill>
                  <a:schemeClr val="bg1"/>
                </a:solidFill>
              </a:rPr>
              <a:t>кольору</a:t>
            </a:r>
            <a:r>
              <a:rPr lang="ru-RU" sz="2000" u="sng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ковбасних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виробів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може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статися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різних</a:t>
            </a:r>
            <a:r>
              <a:rPr lang="ru-RU" sz="2000" dirty="0">
                <a:solidFill>
                  <a:schemeClr val="bg1"/>
                </a:solidFill>
              </a:rPr>
              <a:t> причин: </a:t>
            </a:r>
            <a:r>
              <a:rPr lang="ru-RU" sz="2000" dirty="0" err="1">
                <a:solidFill>
                  <a:schemeClr val="bg1"/>
                </a:solidFill>
              </a:rPr>
              <a:t>мікробіологічними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чи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фізико-хімічним</a:t>
            </a:r>
            <a:r>
              <a:rPr lang="ru-RU" sz="2000" dirty="0">
                <a:solidFill>
                  <a:schemeClr val="bg1"/>
                </a:solidFill>
              </a:rPr>
              <a:t>. </a:t>
            </a:r>
            <a:r>
              <a:rPr lang="ru-RU" sz="2000" dirty="0" err="1">
                <a:solidFill>
                  <a:schemeClr val="bg1"/>
                </a:solidFill>
              </a:rPr>
              <a:t>Зелений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відтінок</a:t>
            </a:r>
            <a:r>
              <a:rPr lang="ru-RU" sz="2000" dirty="0">
                <a:solidFill>
                  <a:schemeClr val="bg1"/>
                </a:solidFill>
              </a:rPr>
              <a:t> в </a:t>
            </a:r>
            <a:r>
              <a:rPr lang="ru-RU" sz="2000" dirty="0" err="1">
                <a:solidFill>
                  <a:schemeClr val="bg1"/>
                </a:solidFill>
              </a:rPr>
              <a:t>ковбасах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з'являється</a:t>
            </a:r>
            <a:r>
              <a:rPr lang="ru-RU" sz="2000" dirty="0">
                <a:solidFill>
                  <a:schemeClr val="bg1"/>
                </a:solidFill>
              </a:rPr>
              <a:t> у </a:t>
            </a:r>
            <a:r>
              <a:rPr lang="ru-RU" sz="2000" dirty="0" err="1">
                <a:solidFill>
                  <a:schemeClr val="bg1"/>
                </a:solidFill>
              </a:rPr>
              <a:t>центрі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чи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периферії</a:t>
            </a:r>
            <a:r>
              <a:rPr lang="ru-RU" sz="2000" dirty="0">
                <a:solidFill>
                  <a:schemeClr val="bg1"/>
                </a:solidFill>
              </a:rPr>
              <a:t> батона. Причиною </a:t>
            </a:r>
            <a:r>
              <a:rPr lang="ru-RU" sz="2000" dirty="0" err="1">
                <a:solidFill>
                  <a:schemeClr val="bg1"/>
                </a:solidFill>
              </a:rPr>
              <a:t>цих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змін</a:t>
            </a:r>
            <a:r>
              <a:rPr lang="ru-RU" sz="2000" dirty="0">
                <a:solidFill>
                  <a:schemeClr val="bg1"/>
                </a:solidFill>
              </a:rPr>
              <a:t> то, </a:t>
            </a:r>
            <a:r>
              <a:rPr lang="ru-RU" sz="2000" dirty="0" err="1">
                <a:solidFill>
                  <a:schemeClr val="bg1"/>
                </a:solidFill>
              </a:rPr>
              <a:t>можливо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підвищений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вміст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мікроорганізмів</a:t>
            </a:r>
            <a:r>
              <a:rPr lang="ru-RU" sz="2000" dirty="0">
                <a:solidFill>
                  <a:schemeClr val="bg1"/>
                </a:solidFill>
              </a:rPr>
              <a:t> в </a:t>
            </a:r>
            <a:r>
              <a:rPr lang="ru-RU" sz="2000" dirty="0" err="1">
                <a:solidFill>
                  <a:schemeClr val="bg1"/>
                </a:solidFill>
              </a:rPr>
              <a:t>сировину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й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недостатня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його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теплова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обробка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Також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зелений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відтінок</a:t>
            </a:r>
            <a:r>
              <a:rPr lang="ru-RU" sz="2000" dirty="0">
                <a:solidFill>
                  <a:schemeClr val="bg1"/>
                </a:solidFill>
              </a:rPr>
              <a:t> фаршу </a:t>
            </a:r>
            <a:r>
              <a:rPr lang="ru-RU" sz="2000" dirty="0" err="1">
                <a:solidFill>
                  <a:schemeClr val="bg1"/>
                </a:solidFill>
              </a:rPr>
              <a:t>може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виникнути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також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унаслідок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недостатньою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витримки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м'яса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smtClean="0">
                <a:solidFill>
                  <a:schemeClr val="bg1"/>
                </a:solidFill>
              </a:rPr>
              <a:t>в </a:t>
            </a:r>
            <a:r>
              <a:rPr lang="ru-RU" sz="2000" dirty="0" err="1" smtClean="0">
                <a:solidFill>
                  <a:schemeClr val="bg1"/>
                </a:solidFill>
              </a:rPr>
              <a:t>посолі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порушенні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режимів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обробки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використання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м'яса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від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тварин</a:t>
            </a:r>
            <a:r>
              <a:rPr lang="ru-RU" sz="2000" dirty="0">
                <a:solidFill>
                  <a:schemeClr val="bg1"/>
                </a:solidFill>
              </a:rPr>
              <a:t>, перенесли </a:t>
            </a:r>
            <a:r>
              <a:rPr lang="ru-RU" sz="2000" dirty="0" err="1">
                <a:solidFill>
                  <a:schemeClr val="bg1"/>
                </a:solidFill>
              </a:rPr>
              <a:t>стрес</a:t>
            </a:r>
            <a:r>
              <a:rPr lang="ru-RU" sz="2000" dirty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ru-RU" sz="2000" dirty="0" smtClean="0">
                <a:solidFill>
                  <a:schemeClr val="bg1"/>
                </a:solidFill>
              </a:rPr>
              <a:t>     </a:t>
            </a:r>
            <a:r>
              <a:rPr lang="ru-RU" sz="2000" dirty="0" err="1" smtClean="0">
                <a:solidFill>
                  <a:schemeClr val="bg1"/>
                </a:solidFill>
              </a:rPr>
              <a:t>Сірий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колір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ковбасних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виробів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можна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знайти</a:t>
            </a:r>
            <a:r>
              <a:rPr lang="ru-RU" sz="2000" dirty="0">
                <a:solidFill>
                  <a:schemeClr val="bg1"/>
                </a:solidFill>
              </a:rPr>
              <a:t> як у </a:t>
            </a:r>
            <a:r>
              <a:rPr lang="ru-RU" sz="2000" dirty="0" err="1">
                <a:solidFill>
                  <a:schemeClr val="bg1"/>
                </a:solidFill>
              </a:rPr>
              <a:t>поверхні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у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глибоких</a:t>
            </a:r>
            <a:r>
              <a:rPr lang="ru-RU" sz="2000" dirty="0">
                <a:solidFill>
                  <a:schemeClr val="bg1"/>
                </a:solidFill>
              </a:rPr>
              <a:t> шарах продукту. </a:t>
            </a:r>
            <a:r>
              <a:rPr lang="ru-RU" sz="2000" dirty="0" err="1">
                <a:solidFill>
                  <a:schemeClr val="bg1"/>
                </a:solidFill>
              </a:rPr>
              <a:t>Збереження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ковбас</a:t>
            </a:r>
            <a:r>
              <a:rPr lang="ru-RU" sz="2000" dirty="0">
                <a:solidFill>
                  <a:schemeClr val="bg1"/>
                </a:solidFill>
              </a:rPr>
              <a:t> за умов </a:t>
            </a:r>
            <a:r>
              <a:rPr lang="ru-RU" sz="2000" dirty="0" err="1">
                <a:solidFill>
                  <a:schemeClr val="bg1"/>
                </a:solidFill>
              </a:rPr>
              <a:t>підвищеної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вологості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можуть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призвести</a:t>
            </a:r>
            <a:r>
              <a:rPr lang="ru-RU" sz="2000" dirty="0">
                <a:solidFill>
                  <a:schemeClr val="bg1"/>
                </a:solidFill>
              </a:rPr>
              <a:t> до </a:t>
            </a:r>
            <a:r>
              <a:rPr lang="ru-RU" sz="2000" dirty="0" err="1">
                <a:solidFill>
                  <a:schemeClr val="bg1"/>
                </a:solidFill>
              </a:rPr>
              <a:t>появи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нальотів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сірого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кольору</a:t>
            </a:r>
            <a:r>
              <a:rPr lang="ru-RU" sz="2000" dirty="0">
                <a:solidFill>
                  <a:schemeClr val="bg1"/>
                </a:solidFill>
              </a:rPr>
              <a:t> через </a:t>
            </a:r>
            <a:r>
              <a:rPr lang="ru-RU" sz="2000" dirty="0" err="1" smtClean="0">
                <a:solidFill>
                  <a:schemeClr val="bg1"/>
                </a:solidFill>
              </a:rPr>
              <a:t>розвиток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коккових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>
                <a:solidFill>
                  <a:schemeClr val="bg1"/>
                </a:solidFill>
              </a:rPr>
              <a:t>форм </a:t>
            </a:r>
            <a:r>
              <a:rPr lang="ru-RU" sz="2000" dirty="0" err="1">
                <a:solidFill>
                  <a:schemeClr val="bg1"/>
                </a:solidFill>
              </a:rPr>
              <a:t>мікроорганізмів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дріжджів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чи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цвілі</a:t>
            </a:r>
            <a:r>
              <a:rPr lang="ru-RU" sz="2000" dirty="0">
                <a:solidFill>
                  <a:schemeClr val="bg1"/>
                </a:solidFill>
              </a:rPr>
              <a:t>. </a:t>
            </a:r>
            <a:r>
              <a:rPr lang="ru-RU" sz="2000" dirty="0" smtClean="0">
                <a:solidFill>
                  <a:schemeClr val="bg1"/>
                </a:solidFill>
              </a:rPr>
              <a:t>Так, </a:t>
            </a:r>
            <a:r>
              <a:rPr lang="ru-RU" sz="2000" dirty="0">
                <a:solidFill>
                  <a:schemeClr val="bg1"/>
                </a:solidFill>
              </a:rPr>
              <a:t>коли без </a:t>
            </a:r>
            <a:r>
              <a:rPr lang="ru-RU" sz="2000" dirty="0" err="1">
                <a:solidFill>
                  <a:schemeClr val="bg1"/>
                </a:solidFill>
              </a:rPr>
              <a:t>тріщини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батонів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вдається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видалити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наліт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промиваючи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їх</a:t>
            </a:r>
            <a:r>
              <a:rPr lang="ru-RU" sz="2000" dirty="0">
                <a:solidFill>
                  <a:schemeClr val="bg1"/>
                </a:solidFill>
              </a:rPr>
              <a:t> 20% </a:t>
            </a:r>
            <a:r>
              <a:rPr lang="ru-RU" sz="2000" dirty="0" err="1" smtClean="0">
                <a:solidFill>
                  <a:schemeClr val="bg1"/>
                </a:solidFill>
              </a:rPr>
              <a:t>ропою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ковбасні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вироби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підсушуают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>
                <a:solidFill>
                  <a:schemeClr val="bg1"/>
                </a:solidFill>
              </a:rPr>
              <a:t>та </a:t>
            </a:r>
            <a:r>
              <a:rPr lang="ru-RU" sz="2000" dirty="0" err="1">
                <a:solidFill>
                  <a:schemeClr val="bg1"/>
                </a:solidFill>
              </a:rPr>
              <a:t>реалізовують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загальних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підставах</a:t>
            </a:r>
            <a:r>
              <a:rPr lang="ru-RU" sz="2000" dirty="0">
                <a:solidFill>
                  <a:schemeClr val="bg1"/>
                </a:solidFill>
              </a:rPr>
              <a:t>. </a:t>
            </a:r>
            <a:r>
              <a:rPr lang="ru-RU" sz="2000" dirty="0" smtClean="0">
                <a:solidFill>
                  <a:schemeClr val="bg1"/>
                </a:solidFill>
              </a:rPr>
              <a:t>Коли </a:t>
            </a:r>
            <a:r>
              <a:rPr lang="ru-RU" sz="2000" dirty="0" err="1">
                <a:solidFill>
                  <a:schemeClr val="bg1"/>
                </a:solidFill>
              </a:rPr>
              <a:t>це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неможливо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виконати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продукцію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направляють</a:t>
            </a:r>
            <a:r>
              <a:rPr lang="ru-RU" sz="2000" dirty="0">
                <a:solidFill>
                  <a:schemeClr val="bg1"/>
                </a:solidFill>
              </a:rPr>
              <a:t> на </a:t>
            </a:r>
            <a:r>
              <a:rPr lang="ru-RU" sz="2000" dirty="0" err="1">
                <a:solidFill>
                  <a:schemeClr val="bg1"/>
                </a:solidFill>
              </a:rPr>
              <a:t>переробку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чи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технічні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smtClean="0">
                <a:solidFill>
                  <a:schemeClr val="bg1"/>
                </a:solidFill>
              </a:rPr>
              <a:t>потреби.</a:t>
            </a:r>
            <a:endParaRPr lang="ru-RU" sz="2000" dirty="0">
              <a:solidFill>
                <a:schemeClr val="bg1"/>
              </a:solidFill>
            </a:endParaRPr>
          </a:p>
          <a:p>
            <a:pPr algn="just"/>
            <a:r>
              <a:rPr lang="ru-RU" sz="2000" dirty="0" err="1">
                <a:solidFill>
                  <a:schemeClr val="bg1"/>
                </a:solidFill>
              </a:rPr>
              <a:t>Сірий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колір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ковбасних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виробів</a:t>
            </a:r>
            <a:r>
              <a:rPr lang="ru-RU" sz="2000" dirty="0">
                <a:solidFill>
                  <a:schemeClr val="bg1"/>
                </a:solidFill>
              </a:rPr>
              <a:t> на </a:t>
            </a:r>
            <a:r>
              <a:rPr lang="ru-RU" sz="2000" dirty="0" err="1">
                <a:solidFill>
                  <a:schemeClr val="bg1"/>
                </a:solidFill>
              </a:rPr>
              <a:t>розрізі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виникає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й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унаслідок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впливу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життєдіяльності</a:t>
            </a:r>
            <a:r>
              <a:rPr lang="ru-RU" sz="2000" dirty="0">
                <a:solidFill>
                  <a:schemeClr val="bg1"/>
                </a:solidFill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</a:rPr>
              <a:t>сировині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й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готових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виробах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мікроорганізмів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їхнім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виділенням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оксидази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пероксидази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чи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сірководень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>
                <a:solidFill>
                  <a:schemeClr val="bg1"/>
                </a:solidFill>
              </a:rPr>
              <a:t>Поява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сірого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кольору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продукції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відбувається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також</a:t>
            </a:r>
            <a:r>
              <a:rPr lang="ru-RU" sz="2000" dirty="0">
                <a:solidFill>
                  <a:schemeClr val="bg1"/>
                </a:solidFill>
              </a:rPr>
              <a:t> за </a:t>
            </a:r>
            <a:r>
              <a:rPr lang="ru-RU" sz="2000" dirty="0" err="1">
                <a:solidFill>
                  <a:schemeClr val="bg1"/>
                </a:solidFill>
              </a:rPr>
              <a:t>використанні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м'яса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із</a:t>
            </a:r>
            <a:r>
              <a:rPr lang="ru-RU" sz="2000" dirty="0" smtClean="0">
                <a:solidFill>
                  <a:schemeClr val="bg1"/>
                </a:solidFill>
              </a:rPr>
              <a:t> загаром, </a:t>
            </a:r>
            <a:r>
              <a:rPr lang="ru-RU" sz="2000" dirty="0" err="1">
                <a:solidFill>
                  <a:schemeClr val="bg1"/>
                </a:solidFill>
              </a:rPr>
              <a:t>несвіжого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м'яса</a:t>
            </a:r>
            <a:r>
              <a:rPr lang="ru-RU" sz="2000" dirty="0">
                <a:solidFill>
                  <a:schemeClr val="bg1"/>
                </a:solidFill>
              </a:rPr>
              <a:t>, жиру </a:t>
            </a:r>
            <a:r>
              <a:rPr lang="ru-RU" sz="2000" dirty="0" err="1">
                <a:solidFill>
                  <a:schemeClr val="bg1"/>
                </a:solidFill>
              </a:rPr>
              <a:t>з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smtClean="0">
                <a:solidFill>
                  <a:schemeClr val="bg1"/>
                </a:solidFill>
              </a:rPr>
              <a:t>великою </a:t>
            </a:r>
            <a:r>
              <a:rPr lang="ru-RU" sz="2000" dirty="0" err="1">
                <a:solidFill>
                  <a:schemeClr val="bg1"/>
                </a:solidFill>
              </a:rPr>
              <a:t>кількість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перекисів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навіть</a:t>
            </a:r>
            <a:r>
              <a:rPr lang="ru-RU" sz="2000" dirty="0">
                <a:solidFill>
                  <a:schemeClr val="bg1"/>
                </a:solidFill>
              </a:rPr>
              <a:t> за браку </a:t>
            </a:r>
            <a:r>
              <a:rPr lang="ru-RU" sz="2000" dirty="0" err="1">
                <a:solidFill>
                  <a:schemeClr val="bg1"/>
                </a:solidFill>
              </a:rPr>
              <a:t>нітриту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натрію</a:t>
            </a:r>
            <a:r>
              <a:rPr lang="ru-RU" sz="2000" dirty="0">
                <a:solidFill>
                  <a:schemeClr val="bg1"/>
                </a:solidFill>
              </a:rPr>
              <a:t>; </a:t>
            </a:r>
            <a:r>
              <a:rPr lang="ru-RU" sz="2000" dirty="0" err="1">
                <a:solidFill>
                  <a:schemeClr val="bg1"/>
                </a:solidFill>
              </a:rPr>
              <a:t>внаслідок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тривалого</a:t>
            </a:r>
            <a:r>
              <a:rPr lang="ru-RU" sz="2000" dirty="0">
                <a:solidFill>
                  <a:schemeClr val="bg1"/>
                </a:solidFill>
              </a:rPr>
              <a:t> контакту </a:t>
            </a:r>
            <a:r>
              <a:rPr lang="ru-RU" sz="2000" dirty="0" err="1">
                <a:solidFill>
                  <a:schemeClr val="bg1"/>
                </a:solidFill>
              </a:rPr>
              <a:t>сировини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повітрям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після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куттерування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нестачі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міоглобіну</a:t>
            </a:r>
            <a:r>
              <a:rPr lang="ru-RU" sz="2000" dirty="0">
                <a:solidFill>
                  <a:schemeClr val="bg1"/>
                </a:solidFill>
              </a:rPr>
              <a:t> в </a:t>
            </a:r>
            <a:r>
              <a:rPr lang="ru-RU" sz="2000" dirty="0" err="1">
                <a:solidFill>
                  <a:schemeClr val="bg1"/>
                </a:solidFill>
              </a:rPr>
              <a:t>м'ясі</a:t>
            </a:r>
            <a:r>
              <a:rPr lang="ru-RU" sz="2000" dirty="0">
                <a:solidFill>
                  <a:schemeClr val="bg1"/>
                </a:solidFill>
              </a:rPr>
              <a:t>. молодняку, </a:t>
            </a:r>
            <a:r>
              <a:rPr lang="ru-RU" sz="2000" dirty="0" err="1">
                <a:solidFill>
                  <a:schemeClr val="bg1"/>
                </a:solidFill>
              </a:rPr>
              <a:t>відхилення</a:t>
            </a:r>
            <a:r>
              <a:rPr lang="ru-RU" sz="2000" dirty="0">
                <a:solidFill>
                  <a:schemeClr val="bg1"/>
                </a:solidFill>
              </a:rPr>
              <a:t> в </a:t>
            </a:r>
            <a:r>
              <a:rPr lang="ru-RU" sz="2000" dirty="0" smtClean="0">
                <a:solidFill>
                  <a:schemeClr val="bg1"/>
                </a:solidFill>
              </a:rPr>
              <a:t>режимах обжарки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використання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м'яса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від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тварин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яким</a:t>
            </a:r>
            <a:r>
              <a:rPr lang="ru-RU" sz="2000" dirty="0">
                <a:solidFill>
                  <a:schemeClr val="bg1"/>
                </a:solidFill>
              </a:rPr>
              <a:t> перед </a:t>
            </a:r>
            <a:r>
              <a:rPr lang="ru-RU" sz="2000" dirty="0" err="1">
                <a:solidFill>
                  <a:schemeClr val="bg1"/>
                </a:solidFill>
              </a:rPr>
              <a:t>забоєм</a:t>
            </a:r>
            <a:r>
              <a:rPr lang="ru-RU" sz="2000" dirty="0">
                <a:solidFill>
                  <a:schemeClr val="bg1"/>
                </a:solidFill>
              </a:rPr>
              <a:t> вводили </a:t>
            </a:r>
            <a:r>
              <a:rPr lang="ru-RU" sz="2000" dirty="0" err="1">
                <a:solidFill>
                  <a:schemeClr val="bg1"/>
                </a:solidFill>
              </a:rPr>
              <a:t>антибіотики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від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тварин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убитих</a:t>
            </a:r>
            <a:r>
              <a:rPr lang="ru-RU" sz="2000" dirty="0">
                <a:solidFill>
                  <a:schemeClr val="bg1"/>
                </a:solidFill>
              </a:rPr>
              <a:t> у </a:t>
            </a:r>
            <a:r>
              <a:rPr lang="ru-RU" sz="2000" dirty="0" err="1">
                <a:solidFill>
                  <a:schemeClr val="bg1"/>
                </a:solidFill>
              </a:rPr>
              <a:t>стані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стресу</a:t>
            </a:r>
            <a:r>
              <a:rPr lang="ru-RU" sz="2000" dirty="0">
                <a:solidFill>
                  <a:schemeClr val="bg1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692696"/>
            <a:ext cx="856895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</a:rPr>
              <a:t>              </a:t>
            </a:r>
            <a:r>
              <a:rPr lang="ru-RU" sz="2400" u="sng" dirty="0" err="1" smtClean="0">
                <a:solidFill>
                  <a:schemeClr val="bg1"/>
                </a:solidFill>
              </a:rPr>
              <a:t>Ослизнення</a:t>
            </a:r>
            <a:r>
              <a:rPr lang="ru-RU" sz="2400" u="sng" dirty="0" smtClean="0">
                <a:solidFill>
                  <a:schemeClr val="bg1"/>
                </a:solidFill>
              </a:rPr>
              <a:t> </a:t>
            </a:r>
            <a:r>
              <a:rPr lang="ru-RU" sz="2400" u="sng" dirty="0" err="1">
                <a:solidFill>
                  <a:schemeClr val="bg1"/>
                </a:solidFill>
              </a:rPr>
              <a:t>ковбасних</a:t>
            </a:r>
            <a:r>
              <a:rPr lang="ru-RU" sz="2400" u="sng" dirty="0">
                <a:solidFill>
                  <a:schemeClr val="bg1"/>
                </a:solidFill>
              </a:rPr>
              <a:t> </a:t>
            </a:r>
            <a:r>
              <a:rPr lang="ru-RU" sz="2400" u="sng" dirty="0" err="1">
                <a:solidFill>
                  <a:schemeClr val="bg1"/>
                </a:solidFill>
              </a:rPr>
              <a:t>виробів</a:t>
            </a:r>
            <a:r>
              <a:rPr lang="ru-RU" sz="2400" u="sng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проявляється</a:t>
            </a:r>
            <a:r>
              <a:rPr lang="ru-RU" sz="2400" dirty="0">
                <a:solidFill>
                  <a:schemeClr val="bg1"/>
                </a:solidFill>
              </a:rPr>
              <a:t> у </a:t>
            </a:r>
            <a:r>
              <a:rPr lang="ru-RU" sz="2400" dirty="0" err="1" smtClean="0">
                <a:solidFill>
                  <a:schemeClr val="bg1"/>
                </a:solidFill>
              </a:rPr>
              <a:t>вигляді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сірувато-білого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нальоту</a:t>
            </a:r>
            <a:r>
              <a:rPr lang="ru-RU" sz="2400" dirty="0">
                <a:solidFill>
                  <a:schemeClr val="bg1"/>
                </a:solidFill>
              </a:rPr>
              <a:t>. Цей дефект </a:t>
            </a:r>
            <a:r>
              <a:rPr lang="ru-RU" sz="2400" dirty="0" err="1" smtClean="0">
                <a:solidFill>
                  <a:schemeClr val="bg1"/>
                </a:solidFill>
              </a:rPr>
              <a:t>появляється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через </a:t>
            </a:r>
            <a:r>
              <a:rPr lang="ru-RU" sz="2400" dirty="0" err="1">
                <a:solidFill>
                  <a:schemeClr val="bg1"/>
                </a:solidFill>
              </a:rPr>
              <a:t>порушення</a:t>
            </a:r>
            <a:r>
              <a:rPr lang="ru-RU" sz="2400" dirty="0">
                <a:solidFill>
                  <a:schemeClr val="bg1"/>
                </a:solidFill>
              </a:rPr>
              <a:t> умов </a:t>
            </a:r>
            <a:r>
              <a:rPr lang="ru-RU" sz="2400" dirty="0" err="1">
                <a:solidFill>
                  <a:schemeClr val="bg1"/>
                </a:solidFill>
              </a:rPr>
              <a:t>зберігання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ковбас</a:t>
            </a:r>
            <a:r>
              <a:rPr lang="ru-RU" sz="2400" dirty="0" smtClean="0">
                <a:solidFill>
                  <a:schemeClr val="bg1"/>
                </a:solidFill>
              </a:rPr>
              <a:t>, </a:t>
            </a:r>
            <a:r>
              <a:rPr lang="ru-RU" sz="2400" dirty="0" err="1" smtClean="0">
                <a:solidFill>
                  <a:schemeClr val="bg1"/>
                </a:solidFill>
              </a:rPr>
              <a:t>появи</a:t>
            </a:r>
            <a:r>
              <a:rPr lang="ru-RU" sz="2400" dirty="0" smtClean="0">
                <a:solidFill>
                  <a:schemeClr val="bg1"/>
                </a:solidFill>
              </a:rPr>
              <a:t> конденсату </a:t>
            </a:r>
            <a:r>
              <a:rPr lang="ru-RU" sz="2400" dirty="0" err="1">
                <a:solidFill>
                  <a:schemeClr val="bg1"/>
                </a:solidFill>
              </a:rPr>
              <a:t>вологи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їхньої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поверхні</a:t>
            </a:r>
            <a:r>
              <a:rPr lang="ru-RU" sz="2400" dirty="0" smtClean="0">
                <a:solidFill>
                  <a:schemeClr val="bg1"/>
                </a:solidFill>
              </a:rPr>
              <a:t>. </a:t>
            </a:r>
            <a:r>
              <a:rPr lang="ru-RU" sz="2400" dirty="0" err="1" smtClean="0">
                <a:solidFill>
                  <a:schemeClr val="bg1"/>
                </a:solidFill>
              </a:rPr>
              <a:t>Сірувато-белий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наліт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специфічного</a:t>
            </a:r>
            <a:r>
              <a:rPr lang="ru-RU" sz="2400" dirty="0">
                <a:solidFill>
                  <a:schemeClr val="bg1"/>
                </a:solidFill>
              </a:rPr>
              <a:t> затхлого запаху, </a:t>
            </a:r>
            <a:r>
              <a:rPr lang="ru-RU" sz="2400" dirty="0" err="1">
                <a:solidFill>
                  <a:schemeClr val="bg1"/>
                </a:solidFill>
              </a:rPr>
              <a:t>товщина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його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залежить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експозиції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змісту</a:t>
            </a:r>
            <a:r>
              <a:rPr lang="ru-RU" sz="2400" dirty="0">
                <a:solidFill>
                  <a:schemeClr val="bg1"/>
                </a:solidFill>
              </a:rPr>
              <a:t> продукту </a:t>
            </a:r>
            <a:r>
              <a:rPr lang="ru-RU" sz="2400" dirty="0" err="1">
                <a:solidFill>
                  <a:schemeClr val="bg1"/>
                </a:solidFill>
              </a:rPr>
              <a:t>несприятливі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умови</a:t>
            </a:r>
            <a:r>
              <a:rPr lang="ru-RU" sz="2400" dirty="0" smtClean="0">
                <a:solidFill>
                  <a:schemeClr val="bg1"/>
                </a:solidFill>
              </a:rPr>
              <a:t>. </a:t>
            </a:r>
            <a:r>
              <a:rPr lang="ru-RU" sz="2400" dirty="0" err="1" smtClean="0">
                <a:solidFill>
                  <a:schemeClr val="bg1"/>
                </a:solidFill>
              </a:rPr>
              <a:t>зберігання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При </a:t>
            </a:r>
            <a:r>
              <a:rPr lang="ru-RU" sz="2400" dirty="0" err="1">
                <a:solidFill>
                  <a:schemeClr val="bg1"/>
                </a:solidFill>
              </a:rPr>
              <a:t>мікробіологічних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дослідженнях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цього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нальоту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можна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знайти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мікрококи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стрептококи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дріжджі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чи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грамнегативні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бактерії</a:t>
            </a:r>
            <a:r>
              <a:rPr lang="ru-RU" sz="2400" dirty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               </a:t>
            </a:r>
            <a:r>
              <a:rPr lang="ru-RU" sz="2400" u="sng" dirty="0" err="1" smtClean="0">
                <a:solidFill>
                  <a:schemeClr val="bg1"/>
                </a:solidFill>
              </a:rPr>
              <a:t>Прогіркання</a:t>
            </a:r>
            <a:r>
              <a:rPr lang="ru-RU" sz="2400" u="sng" dirty="0" smtClean="0">
                <a:solidFill>
                  <a:schemeClr val="bg1"/>
                </a:solidFill>
              </a:rPr>
              <a:t> </a:t>
            </a:r>
            <a:r>
              <a:rPr lang="ru-RU" sz="2400" u="sng" dirty="0" err="1">
                <a:solidFill>
                  <a:schemeClr val="bg1"/>
                </a:solidFill>
              </a:rPr>
              <a:t>ковбас</a:t>
            </a:r>
            <a:r>
              <a:rPr lang="ru-RU" sz="2400" u="sng" dirty="0">
                <a:solidFill>
                  <a:schemeClr val="bg1"/>
                </a:solidFill>
              </a:rPr>
              <a:t> </a:t>
            </a:r>
            <a:r>
              <a:rPr lang="ru-RU" sz="2400" u="sng" dirty="0" err="1">
                <a:solidFill>
                  <a:schemeClr val="bg1"/>
                </a:solidFill>
              </a:rPr>
              <a:t>і</a:t>
            </a:r>
            <a:r>
              <a:rPr lang="ru-RU" sz="2400" u="sng" dirty="0">
                <a:solidFill>
                  <a:schemeClr val="bg1"/>
                </a:solidFill>
              </a:rPr>
              <a:t> копченостей </a:t>
            </a:r>
            <a:r>
              <a:rPr lang="ru-RU" sz="2400" dirty="0" err="1">
                <a:solidFill>
                  <a:schemeClr val="bg1"/>
                </a:solidFill>
              </a:rPr>
              <a:t>відзначається</a:t>
            </a:r>
            <a:r>
              <a:rPr lang="ru-RU" sz="2400" dirty="0">
                <a:solidFill>
                  <a:schemeClr val="bg1"/>
                </a:solidFill>
              </a:rPr>
              <a:t> при </a:t>
            </a:r>
            <a:r>
              <a:rPr lang="ru-RU" sz="2400" dirty="0" err="1">
                <a:solidFill>
                  <a:schemeClr val="bg1"/>
                </a:solidFill>
              </a:rPr>
              <a:t>застосуванні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сировини</a:t>
            </a:r>
            <a:r>
              <a:rPr lang="ru-RU" sz="2400" dirty="0">
                <a:solidFill>
                  <a:schemeClr val="bg1"/>
                </a:solidFill>
              </a:rPr>
              <a:t> (шпику) </a:t>
            </a:r>
            <a:r>
              <a:rPr lang="ru-RU" sz="2400" dirty="0" err="1">
                <a:solidFill>
                  <a:schemeClr val="bg1"/>
                </a:solidFill>
              </a:rPr>
              <a:t>з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ознаками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прогіркання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smtClean="0">
                <a:solidFill>
                  <a:schemeClr val="bg1"/>
                </a:solidFill>
              </a:rPr>
              <a:t> та у </a:t>
            </a:r>
            <a:r>
              <a:rPr lang="ru-RU" sz="2400" dirty="0" err="1" smtClean="0">
                <a:solidFill>
                  <a:schemeClr val="bg1"/>
                </a:solidFill>
              </a:rPr>
              <a:t>випадку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порушень</a:t>
            </a:r>
            <a:r>
              <a:rPr lang="ru-RU" sz="2400" dirty="0">
                <a:solidFill>
                  <a:schemeClr val="bg1"/>
                </a:solidFill>
              </a:rPr>
              <a:t> умов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термінів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зберігання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ковбасних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виробів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Продукція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такими </a:t>
            </a:r>
            <a:r>
              <a:rPr lang="ru-RU" sz="2400" dirty="0" err="1">
                <a:solidFill>
                  <a:schemeClr val="bg1"/>
                </a:solidFill>
              </a:rPr>
              <a:t>змінами</a:t>
            </a:r>
            <a:r>
              <a:rPr lang="ru-RU" sz="2400" dirty="0">
                <a:solidFill>
                  <a:schemeClr val="bg1"/>
                </a:solidFill>
              </a:rPr>
              <a:t> заборонена до </a:t>
            </a:r>
            <a:r>
              <a:rPr lang="ru-RU" sz="2400" dirty="0" err="1">
                <a:solidFill>
                  <a:schemeClr val="bg1"/>
                </a:solidFill>
              </a:rPr>
              <a:t>реалізації</a:t>
            </a:r>
            <a:r>
              <a:rPr lang="ru-RU" sz="2400" dirty="0">
                <a:solidFill>
                  <a:schemeClr val="bg1"/>
                </a:solidFill>
              </a:rPr>
              <a:t>.</a:t>
            </a:r>
          </a:p>
          <a:p>
            <a:pPr algn="just"/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8"/>
            <a:ext cx="8136904" cy="3264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200" b="1" dirty="0">
                <a:solidFill>
                  <a:schemeClr val="bg1"/>
                </a:solidFill>
                <a:ea typeface="Times New Roman" panose="02020603050405020304" pitchFamily="18" charset="0"/>
              </a:rPr>
              <a:t>ПЛАН</a:t>
            </a:r>
            <a:endParaRPr lang="ru-RU" sz="32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1700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3200" b="1" kern="100" dirty="0">
                <a:solidFill>
                  <a:schemeClr val="bg1"/>
                </a:solidFill>
                <a:ea typeface="Times New Roman" panose="02020603050405020304" pitchFamily="18" charset="0"/>
                <a:cs typeface="TimesET"/>
              </a:rPr>
              <a:t>Вимоги до якості варених ковбасних виробів</a:t>
            </a:r>
            <a:endParaRPr lang="ru-RU" sz="3200" spc="75" dirty="0">
              <a:solidFill>
                <a:schemeClr val="bg1"/>
              </a:solidFill>
              <a:ea typeface="Times New Roman" panose="02020603050405020304" pitchFamily="18" charset="0"/>
              <a:cs typeface="TimesET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3200" b="1" kern="100" dirty="0" err="1">
                <a:solidFill>
                  <a:schemeClr val="bg1"/>
                </a:solidFill>
                <a:ea typeface="Times New Roman" panose="02020603050405020304" pitchFamily="18" charset="0"/>
                <a:cs typeface="TimesET"/>
              </a:rPr>
              <a:t>Вимоги</a:t>
            </a:r>
            <a:r>
              <a:rPr lang="ru-RU" sz="3200" b="1" kern="100" dirty="0">
                <a:solidFill>
                  <a:schemeClr val="bg1"/>
                </a:solidFill>
                <a:ea typeface="Times New Roman" panose="02020603050405020304" pitchFamily="18" charset="0"/>
                <a:cs typeface="TimesET"/>
              </a:rPr>
              <a:t> до </a:t>
            </a:r>
            <a:r>
              <a:rPr lang="ru-RU" sz="3200" b="1" kern="100" dirty="0" err="1">
                <a:solidFill>
                  <a:schemeClr val="bg1"/>
                </a:solidFill>
                <a:ea typeface="Times New Roman" panose="02020603050405020304" pitchFamily="18" charset="0"/>
                <a:cs typeface="TimesET"/>
              </a:rPr>
              <a:t>якості</a:t>
            </a:r>
            <a:r>
              <a:rPr lang="ru-RU" sz="3200" b="1" kern="100" dirty="0">
                <a:solidFill>
                  <a:schemeClr val="bg1"/>
                </a:solidFill>
                <a:ea typeface="Times New Roman" panose="02020603050405020304" pitchFamily="18" charset="0"/>
                <a:cs typeface="TimesET"/>
              </a:rPr>
              <a:t> </a:t>
            </a:r>
            <a:r>
              <a:rPr lang="ru-RU" sz="3200" b="1" kern="100" dirty="0" err="1">
                <a:solidFill>
                  <a:schemeClr val="bg1"/>
                </a:solidFill>
                <a:ea typeface="Times New Roman" panose="02020603050405020304" pitchFamily="18" charset="0"/>
                <a:cs typeface="TimesET"/>
              </a:rPr>
              <a:t>запечених</a:t>
            </a:r>
            <a:r>
              <a:rPr lang="ru-RU" sz="3200" b="1" kern="100" dirty="0">
                <a:solidFill>
                  <a:schemeClr val="bg1"/>
                </a:solidFill>
                <a:ea typeface="Times New Roman" panose="02020603050405020304" pitchFamily="18" charset="0"/>
                <a:cs typeface="TimesET"/>
              </a:rPr>
              <a:t> </a:t>
            </a:r>
            <a:r>
              <a:rPr lang="ru-RU" sz="3200" b="1" kern="100" dirty="0" err="1">
                <a:solidFill>
                  <a:schemeClr val="bg1"/>
                </a:solidFill>
                <a:ea typeface="Times New Roman" panose="02020603050405020304" pitchFamily="18" charset="0"/>
                <a:cs typeface="TimesET"/>
              </a:rPr>
              <a:t>ковбасних</a:t>
            </a:r>
            <a:r>
              <a:rPr lang="ru-RU" sz="3200" b="1" kern="100" dirty="0">
                <a:solidFill>
                  <a:schemeClr val="bg1"/>
                </a:solidFill>
                <a:ea typeface="Times New Roman" panose="02020603050405020304" pitchFamily="18" charset="0"/>
                <a:cs typeface="TimesET"/>
              </a:rPr>
              <a:t> </a:t>
            </a:r>
            <a:r>
              <a:rPr lang="ru-RU" sz="3200" b="1" kern="100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TimesET"/>
              </a:rPr>
              <a:t>виробів</a:t>
            </a:r>
            <a:endParaRPr lang="en-US" sz="3200" spc="75" dirty="0" smtClean="0">
              <a:solidFill>
                <a:schemeClr val="bg1"/>
              </a:solidFill>
              <a:ea typeface="Times New Roman" panose="02020603050405020304" pitchFamily="18" charset="0"/>
              <a:cs typeface="TimesET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3200" b="1" kern="1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Вимоги </a:t>
            </a:r>
            <a:r>
              <a:rPr lang="uk-UA" sz="3200" b="1" kern="100" dirty="0">
                <a:solidFill>
                  <a:schemeClr val="bg1"/>
                </a:solidFill>
                <a:ea typeface="Times New Roman" panose="02020603050405020304" pitchFamily="18" charset="0"/>
              </a:rPr>
              <a:t>до якості </a:t>
            </a:r>
            <a:r>
              <a:rPr lang="uk-UA" sz="3200" b="1" kern="100" dirty="0" err="1">
                <a:solidFill>
                  <a:schemeClr val="bg1"/>
                </a:solidFill>
                <a:ea typeface="Times New Roman" panose="02020603050405020304" pitchFamily="18" charset="0"/>
              </a:rPr>
              <a:t>напівкопчених</a:t>
            </a:r>
            <a:r>
              <a:rPr lang="uk-UA" sz="3200" b="1" kern="100" dirty="0">
                <a:solidFill>
                  <a:schemeClr val="bg1"/>
                </a:solidFill>
                <a:ea typeface="Times New Roman" panose="02020603050405020304" pitchFamily="18" charset="0"/>
              </a:rPr>
              <a:t> ковбас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1670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20688"/>
            <a:ext cx="806489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err="1" smtClean="0">
                <a:solidFill>
                  <a:schemeClr val="bg1"/>
                </a:solidFill>
              </a:rPr>
              <a:t>Гнилісне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розкладання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ковбас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є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процесом</a:t>
            </a:r>
            <a:r>
              <a:rPr lang="ru-RU" sz="2400" dirty="0">
                <a:solidFill>
                  <a:schemeClr val="bg1"/>
                </a:solidFill>
              </a:rPr>
              <a:t>, у </a:t>
            </a:r>
            <a:r>
              <a:rPr lang="ru-RU" sz="2400" dirty="0" err="1">
                <a:solidFill>
                  <a:schemeClr val="bg1"/>
                </a:solidFill>
              </a:rPr>
              <a:t>якому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беруть</a:t>
            </a:r>
            <a:r>
              <a:rPr lang="ru-RU" sz="2400" dirty="0">
                <a:solidFill>
                  <a:schemeClr val="bg1"/>
                </a:solidFill>
              </a:rPr>
              <a:t> участь </a:t>
            </a:r>
            <a:r>
              <a:rPr lang="ru-RU" sz="2400" dirty="0" err="1" smtClean="0">
                <a:solidFill>
                  <a:schemeClr val="bg1"/>
                </a:solidFill>
              </a:rPr>
              <a:t>багато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видів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мікроорганізмів</a:t>
            </a:r>
            <a:r>
              <a:rPr lang="ru-RU" sz="2400" dirty="0">
                <a:solidFill>
                  <a:schemeClr val="bg1"/>
                </a:solidFill>
              </a:rPr>
              <a:t>: </a:t>
            </a:r>
            <a:r>
              <a:rPr lang="ru-RU" sz="2400" dirty="0" err="1">
                <a:solidFill>
                  <a:schemeClr val="bg1"/>
                </a:solidFill>
              </a:rPr>
              <a:t>кокові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форми</a:t>
            </a:r>
            <a:r>
              <a:rPr lang="ru-RU" sz="2400" dirty="0" smtClean="0">
                <a:solidFill>
                  <a:schemeClr val="bg1"/>
                </a:solidFill>
              </a:rPr>
              <a:t>, </a:t>
            </a:r>
            <a:r>
              <a:rPr lang="ru-RU" sz="2400" dirty="0" err="1" smtClean="0">
                <a:solidFill>
                  <a:schemeClr val="bg1"/>
                </a:solidFill>
              </a:rPr>
              <a:t>протеолітичні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бактерії</a:t>
            </a:r>
            <a:r>
              <a:rPr lang="ru-RU" sz="2400" dirty="0">
                <a:solidFill>
                  <a:schemeClr val="bg1"/>
                </a:solidFill>
              </a:rPr>
              <a:t> - </a:t>
            </a:r>
            <a:r>
              <a:rPr lang="ru-RU" sz="2400" dirty="0" err="1">
                <a:solidFill>
                  <a:schemeClr val="bg1"/>
                </a:solidFill>
              </a:rPr>
              <a:t>сінна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паличка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мікроби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роду </a:t>
            </a:r>
            <a:r>
              <a:rPr lang="ru-RU" sz="2400" dirty="0" err="1" smtClean="0">
                <a:solidFill>
                  <a:schemeClr val="bg1"/>
                </a:solidFill>
              </a:rPr>
              <a:t>псевдомонад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та </a:t>
            </a:r>
            <a:r>
              <a:rPr lang="ru-RU" sz="2400" dirty="0" err="1">
                <a:solidFill>
                  <a:schemeClr val="bg1"/>
                </a:solidFill>
              </a:rPr>
              <a:t>інших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Воно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супроводжується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появою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речовин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із</a:t>
            </a:r>
            <a:r>
              <a:rPr lang="ru-RU" sz="2400" dirty="0" smtClean="0">
                <a:solidFill>
                  <a:schemeClr val="bg1"/>
                </a:solidFill>
              </a:rPr>
              <a:t> не </a:t>
            </a:r>
            <a:r>
              <a:rPr lang="ru-RU" sz="2400" dirty="0" err="1" smtClean="0">
                <a:solidFill>
                  <a:schemeClr val="bg1"/>
                </a:solidFill>
              </a:rPr>
              <a:t>приємним</a:t>
            </a:r>
            <a:r>
              <a:rPr lang="ru-RU" sz="2400" dirty="0" smtClean="0">
                <a:solidFill>
                  <a:schemeClr val="bg1"/>
                </a:solidFill>
              </a:rPr>
              <a:t> запахом, </a:t>
            </a:r>
            <a:r>
              <a:rPr lang="ru-RU" sz="2400" dirty="0">
                <a:solidFill>
                  <a:schemeClr val="bg1"/>
                </a:solidFill>
              </a:rPr>
              <a:t>у </a:t>
            </a:r>
            <a:r>
              <a:rPr lang="ru-RU" sz="2400" dirty="0" err="1">
                <a:solidFill>
                  <a:schemeClr val="bg1"/>
                </a:solidFill>
              </a:rPr>
              <a:t>результаті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розкладання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білків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жирів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вуглеводів</a:t>
            </a:r>
            <a:r>
              <a:rPr lang="ru-RU" sz="2400" dirty="0" smtClean="0">
                <a:solidFill>
                  <a:schemeClr val="bg1"/>
                </a:solidFill>
              </a:rPr>
              <a:t>. </a:t>
            </a:r>
            <a:r>
              <a:rPr lang="ru-RU" sz="2400" dirty="0" err="1" smtClean="0">
                <a:solidFill>
                  <a:schemeClr val="bg1"/>
                </a:solidFill>
              </a:rPr>
              <a:t>Гнилісне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розкладання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швидше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захоплює</a:t>
            </a:r>
            <a:r>
              <a:rPr lang="ru-RU" sz="2400" dirty="0">
                <a:solidFill>
                  <a:schemeClr val="bg1"/>
                </a:solidFill>
              </a:rPr>
              <a:t> весь </a:t>
            </a:r>
            <a:r>
              <a:rPr lang="ru-RU" sz="2400" dirty="0" err="1">
                <a:solidFill>
                  <a:schemeClr val="bg1"/>
                </a:solidFill>
              </a:rPr>
              <a:t>обшир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продуктів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які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містять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багато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вологи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Його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виникненню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сприяє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порушення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режимів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підготовки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сировини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механічної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й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теплової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обробки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зберігання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готової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продукції</a:t>
            </a:r>
            <a:r>
              <a:rPr lang="ru-RU" sz="2400" dirty="0">
                <a:solidFill>
                  <a:schemeClr val="bg1"/>
                </a:solidFill>
              </a:rPr>
              <a:t>. При </a:t>
            </a:r>
            <a:r>
              <a:rPr lang="ru-RU" sz="2400" dirty="0" err="1">
                <a:solidFill>
                  <a:schemeClr val="bg1"/>
                </a:solidFill>
              </a:rPr>
              <a:t>виявленні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ознак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гнильного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розкладання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навіть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при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виявленні</a:t>
            </a:r>
            <a:r>
              <a:rPr lang="ru-RU" sz="2400" dirty="0">
                <a:solidFill>
                  <a:schemeClr val="bg1"/>
                </a:solidFill>
              </a:rPr>
              <a:t> у </a:t>
            </a:r>
            <a:r>
              <a:rPr lang="ru-RU" sz="2400" dirty="0" err="1">
                <a:solidFill>
                  <a:schemeClr val="bg1"/>
                </a:solidFill>
              </a:rPr>
              <a:t>продукції</a:t>
            </a:r>
            <a:r>
              <a:rPr lang="ru-RU" sz="2400" dirty="0">
                <a:solidFill>
                  <a:schemeClr val="bg1"/>
                </a:solidFill>
              </a:rPr>
              <a:t> личинок комах, </a:t>
            </a:r>
            <a:r>
              <a:rPr lang="ru-RU" sz="2400" dirty="0" err="1">
                <a:solidFill>
                  <a:schemeClr val="bg1"/>
                </a:solidFill>
              </a:rPr>
              <a:t>посліду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гризунів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ковбасні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вироби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направляють</a:t>
            </a:r>
            <a:r>
              <a:rPr lang="ru-RU" sz="2400" dirty="0">
                <a:solidFill>
                  <a:schemeClr val="bg1"/>
                </a:solidFill>
              </a:rPr>
              <a:t> на </a:t>
            </a:r>
            <a:r>
              <a:rPr lang="ru-RU" sz="2400" dirty="0" err="1">
                <a:solidFill>
                  <a:schemeClr val="bg1"/>
                </a:solidFill>
              </a:rPr>
              <a:t>технічні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потреби.</a:t>
            </a:r>
            <a:endParaRPr lang="ru-RU" sz="2400" dirty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548680"/>
            <a:ext cx="655272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6000" b="1" cap="all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Дякую</a:t>
            </a:r>
          </a:p>
          <a:p>
            <a:pPr algn="ctr"/>
            <a:r>
              <a:rPr lang="uk-UA" sz="6000" b="1" cap="all" spc="0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За увагу!!!</a:t>
            </a:r>
            <a:endParaRPr lang="ru-RU" sz="6000" b="1" cap="all" spc="0" dirty="0">
              <a:ln/>
              <a:solidFill>
                <a:srgbClr val="00206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26626" name="Picture 2" descr="C:\Users\Администратор\Downloads\1263045289_kolbas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780928"/>
            <a:ext cx="5760640" cy="4077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4249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chemeClr val="bg1"/>
                </a:solidFill>
              </a:rPr>
              <a:t>Література: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uk-UA" i="1" dirty="0">
                <a:solidFill>
                  <a:schemeClr val="bg1"/>
                </a:solidFill>
              </a:rPr>
              <a:t>обов’язкова: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1.Технологія продуктів забою тварин. /В.В. Власенко, І.Г. Береза, М.І. Машкін, П.В. </a:t>
            </a:r>
            <a:r>
              <a:rPr lang="uk-UA" dirty="0" err="1">
                <a:solidFill>
                  <a:schemeClr val="bg1"/>
                </a:solidFill>
              </a:rPr>
              <a:t>Микитюк</a:t>
            </a:r>
            <a:r>
              <a:rPr lang="uk-UA" dirty="0">
                <a:solidFill>
                  <a:schemeClr val="bg1"/>
                </a:solidFill>
              </a:rPr>
              <a:t>, Л.П. Середа, М.Ф. Бойко/. - Вінниця, РВВ ВАТ "</a:t>
            </a:r>
            <a:r>
              <a:rPr lang="uk-UA" dirty="0" err="1">
                <a:solidFill>
                  <a:schemeClr val="bg1"/>
                </a:solidFill>
              </a:rPr>
              <a:t>Віноблдрукарня</a:t>
            </a:r>
            <a:r>
              <a:rPr lang="uk-UA" dirty="0">
                <a:solidFill>
                  <a:schemeClr val="bg1"/>
                </a:solidFill>
              </a:rPr>
              <a:t>", 1999. - 448 с,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2.	Ветеринарно-санітарна експертиза сировини та продуктів тваринного</a:t>
            </a:r>
            <a:br>
              <a:rPr lang="uk-UA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походження. (Навчальний посібник). /В.В. Власенко, В.Й. Кравців, В.І.</a:t>
            </a:r>
            <a:br>
              <a:rPr lang="uk-UA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Хоменко, В.М. Ковбасенко, В.В. </a:t>
            </a:r>
            <a:r>
              <a:rPr lang="uk-UA" dirty="0" err="1">
                <a:solidFill>
                  <a:schemeClr val="bg1"/>
                </a:solidFill>
              </a:rPr>
              <a:t>Касянчук</a:t>
            </a:r>
            <a:r>
              <a:rPr lang="uk-UA" dirty="0">
                <a:solidFill>
                  <a:schemeClr val="bg1"/>
                </a:solidFill>
              </a:rPr>
              <a:t>, В.М. Безсмертний, П.П.</a:t>
            </a:r>
            <a:br>
              <a:rPr lang="uk-UA" dirty="0">
                <a:solidFill>
                  <a:schemeClr val="bg1"/>
                </a:solidFill>
              </a:rPr>
            </a:br>
            <a:r>
              <a:rPr lang="uk-UA" dirty="0" err="1">
                <a:solidFill>
                  <a:schemeClr val="bg1"/>
                </a:solidFill>
              </a:rPr>
              <a:t>Микитюк</a:t>
            </a:r>
            <a:r>
              <a:rPr lang="uk-UA" dirty="0">
                <a:solidFill>
                  <a:schemeClr val="bg1"/>
                </a:solidFill>
              </a:rPr>
              <a:t>/. -- Вінниця, РВВ ВАТ "</a:t>
            </a:r>
            <a:r>
              <a:rPr lang="uk-UA" dirty="0" err="1">
                <a:solidFill>
                  <a:schemeClr val="bg1"/>
                </a:solidFill>
              </a:rPr>
              <a:t>Віноблдрукарня</a:t>
            </a:r>
            <a:r>
              <a:rPr lang="uk-UA" dirty="0">
                <a:solidFill>
                  <a:schemeClr val="bg1"/>
                </a:solidFill>
              </a:rPr>
              <a:t>", 1999. - 514 с.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3.	Ветеринарно-санітарний контроль на підприємствах м'ясної</a:t>
            </a:r>
            <a:br>
              <a:rPr lang="uk-UA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промисловості. (Навчальний посібник). /</a:t>
            </a:r>
            <a:r>
              <a:rPr lang="uk-UA" dirty="0" err="1">
                <a:solidFill>
                  <a:schemeClr val="bg1"/>
                </a:solidFill>
              </a:rPr>
              <a:t>Р.Й.Кравців</a:t>
            </a:r>
            <a:r>
              <a:rPr lang="uk-UA" dirty="0">
                <a:solidFill>
                  <a:schemeClr val="bg1"/>
                </a:solidFill>
              </a:rPr>
              <a:t>, </a:t>
            </a:r>
            <a:r>
              <a:rPr lang="uk-UA" dirty="0" err="1">
                <a:solidFill>
                  <a:schemeClr val="bg1"/>
                </a:solidFill>
              </a:rPr>
              <a:t>П.І.Вербицький</a:t>
            </a:r>
            <a:r>
              <a:rPr lang="uk-UA" dirty="0">
                <a:solidFill>
                  <a:schemeClr val="bg1"/>
                </a:solidFill>
              </a:rPr>
              <a:t>, Ю.І.</a:t>
            </a:r>
            <a:br>
              <a:rPr lang="uk-UA" dirty="0">
                <a:solidFill>
                  <a:schemeClr val="bg1"/>
                </a:solidFill>
              </a:rPr>
            </a:br>
            <a:r>
              <a:rPr lang="uk-UA" dirty="0" err="1">
                <a:solidFill>
                  <a:schemeClr val="bg1"/>
                </a:solidFill>
              </a:rPr>
              <a:t>Остап'юк</a:t>
            </a:r>
            <a:r>
              <a:rPr lang="uk-UA" dirty="0">
                <a:solidFill>
                  <a:schemeClr val="bg1"/>
                </a:solidFill>
              </a:rPr>
              <a:t>/. - Львів, Галицька видавнича спілка, 2002. - 368 с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uk-UA" i="1" dirty="0">
                <a:solidFill>
                  <a:schemeClr val="bg1"/>
                </a:solidFill>
              </a:rPr>
              <a:t>додаткова: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Власенко ВВ., </a:t>
            </a:r>
            <a:r>
              <a:rPr lang="uk-UA" dirty="0" err="1" smtClean="0">
                <a:solidFill>
                  <a:schemeClr val="bg1"/>
                </a:solidFill>
              </a:rPr>
              <a:t>Захаренко</a:t>
            </a:r>
            <a:r>
              <a:rPr lang="uk-UA" dirty="0" smtClean="0">
                <a:solidFill>
                  <a:schemeClr val="bg1"/>
                </a:solidFill>
              </a:rPr>
              <a:t> М.О</a:t>
            </a:r>
            <a:r>
              <a:rPr lang="uk-UA" dirty="0">
                <a:solidFill>
                  <a:schemeClr val="bg1"/>
                </a:solidFill>
              </a:rPr>
              <a:t>., Гаврилюк М.Д., Яремчук О.С., </a:t>
            </a:r>
            <a:r>
              <a:rPr lang="uk-UA" dirty="0" err="1">
                <a:solidFill>
                  <a:schemeClr val="bg1"/>
                </a:solidFill>
              </a:rPr>
              <a:t>Конопко</a:t>
            </a:r>
            <a:r>
              <a:rPr lang="uk-UA" dirty="0">
                <a:solidFill>
                  <a:schemeClr val="bg1"/>
                </a:solidFill>
              </a:rPr>
              <a:t> І.Г. Технологія продуктів забою тварин 2009 Вінниця: Едельвейс і К, 2009. - 447с.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Власенко В.В., Кравців Р.И, </a:t>
            </a:r>
            <a:r>
              <a:rPr lang="uk-UA" dirty="0" err="1">
                <a:solidFill>
                  <a:schemeClr val="bg1"/>
                </a:solidFill>
              </a:rPr>
              <a:t>Якубчак</a:t>
            </a:r>
            <a:r>
              <a:rPr lang="uk-UA" dirty="0">
                <a:solidFill>
                  <a:schemeClr val="bg1"/>
                </a:solidFill>
              </a:rPr>
              <a:t> О.М., </a:t>
            </a:r>
            <a:r>
              <a:rPr lang="uk-UA" dirty="0" err="1">
                <a:solidFill>
                  <a:schemeClr val="bg1"/>
                </a:solidFill>
              </a:rPr>
              <a:t>Касянчук</a:t>
            </a:r>
            <a:r>
              <a:rPr lang="uk-UA" dirty="0">
                <a:solidFill>
                  <a:schemeClr val="bg1"/>
                </a:solidFill>
              </a:rPr>
              <a:t> В.В. Ветеринарно-санітарно експертиза м'яса і м'ясопродуктів. 2008 Вінниця: Едельвейс, 2008. - 454с.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Власенко В.В., </a:t>
            </a:r>
            <a:r>
              <a:rPr lang="uk-UA" dirty="0" err="1">
                <a:solidFill>
                  <a:schemeClr val="bg1"/>
                </a:solidFill>
              </a:rPr>
              <a:t>Касянчук</a:t>
            </a:r>
            <a:r>
              <a:rPr lang="uk-UA" dirty="0">
                <a:solidFill>
                  <a:schemeClr val="bg1"/>
                </a:solidFill>
              </a:rPr>
              <a:t> В.В., Власенко І.Г., </a:t>
            </a:r>
            <a:r>
              <a:rPr lang="uk-UA" dirty="0" err="1">
                <a:solidFill>
                  <a:schemeClr val="bg1"/>
                </a:solidFill>
              </a:rPr>
              <a:t>Кольчак</a:t>
            </a:r>
            <a:r>
              <a:rPr lang="uk-UA" dirty="0">
                <a:solidFill>
                  <a:schemeClr val="bg1"/>
                </a:solidFill>
              </a:rPr>
              <a:t> В.В. Ветеринарно-санітарно експертиза м'яса і м'ясопродуктів. Навчальний посібник за ред.. проф.. Власенко В.В. 2008 Вінниця: ВДАУ, РВВ, 2008 -108с.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4.Власенко В.В., </a:t>
            </a:r>
            <a:r>
              <a:rPr lang="uk-UA" dirty="0" err="1">
                <a:solidFill>
                  <a:schemeClr val="bg1"/>
                </a:solidFill>
              </a:rPr>
              <a:t>Конопко</a:t>
            </a:r>
            <a:r>
              <a:rPr lang="uk-UA" dirty="0">
                <a:solidFill>
                  <a:schemeClr val="bg1"/>
                </a:solidFill>
              </a:rPr>
              <a:t> І.Г., Березовський І.В. Мікробіологія м'яса та м'ясопродуктів. 2003 Вінниця: </a:t>
            </a:r>
            <a:r>
              <a:rPr lang="uk-UA" dirty="0" err="1">
                <a:solidFill>
                  <a:schemeClr val="bg1"/>
                </a:solidFill>
              </a:rPr>
              <a:t>Гіпаніс</a:t>
            </a:r>
            <a:r>
              <a:rPr lang="uk-UA" dirty="0">
                <a:solidFill>
                  <a:schemeClr val="bg1"/>
                </a:solidFill>
              </a:rPr>
              <a:t>, 2006,- 589с.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4045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"/>
            <a:ext cx="8784976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24000" algn="just"/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Ветсанекспертиза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ковбасних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виробів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smtClean="0">
                <a:solidFill>
                  <a:schemeClr val="bg1"/>
                </a:solidFill>
              </a:rPr>
              <a:t> та копченостей </a:t>
            </a:r>
            <a:r>
              <a:rPr lang="ru-RU" sz="2100" dirty="0" err="1" smtClean="0">
                <a:solidFill>
                  <a:schemeClr val="bg1"/>
                </a:solidFill>
              </a:rPr>
              <a:t>має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вирішальне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значення</a:t>
            </a:r>
            <a:r>
              <a:rPr lang="ru-RU" sz="2100" dirty="0">
                <a:solidFill>
                  <a:schemeClr val="bg1"/>
                </a:solidFill>
              </a:rPr>
              <a:t> у </a:t>
            </a:r>
            <a:r>
              <a:rPr lang="ru-RU" sz="2100" dirty="0" err="1">
                <a:solidFill>
                  <a:schemeClr val="bg1"/>
                </a:solidFill>
              </a:rPr>
              <a:t>справі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профілактики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обс</a:t>
            </a:r>
            <a:r>
              <a:rPr lang="uk-UA" sz="2100" dirty="0">
                <a:solidFill>
                  <a:schemeClr val="bg1"/>
                </a:solidFill>
              </a:rPr>
              <a:t>і</a:t>
            </a:r>
            <a:r>
              <a:rPr lang="ru-RU" sz="2100" dirty="0" err="1" smtClean="0">
                <a:solidFill>
                  <a:schemeClr val="bg1"/>
                </a:solidFill>
              </a:rPr>
              <a:t>меніння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ковбасних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виробів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мікроорганізмами</a:t>
            </a:r>
            <a:r>
              <a:rPr lang="ru-RU" sz="2100" dirty="0" smtClean="0">
                <a:solidFill>
                  <a:schemeClr val="bg1"/>
                </a:solidFill>
              </a:rPr>
              <a:t>. </a:t>
            </a:r>
            <a:r>
              <a:rPr lang="ru-RU" sz="2100" dirty="0" err="1" smtClean="0">
                <a:solidFill>
                  <a:schemeClr val="bg1"/>
                </a:solidFill>
              </a:rPr>
              <a:t>Ветсанекспертиза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smtClean="0">
                <a:solidFill>
                  <a:schemeClr val="bg1"/>
                </a:solidFill>
              </a:rPr>
              <a:t>в </a:t>
            </a:r>
            <a:r>
              <a:rPr lang="ru-RU" sz="2100" dirty="0" err="1" smtClean="0">
                <a:solidFill>
                  <a:schemeClr val="bg1"/>
                </a:solidFill>
              </a:rPr>
              <a:t>ковбасному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виробництві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починається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з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огляду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м'яса</a:t>
            </a:r>
            <a:r>
              <a:rPr lang="ru-RU" sz="2100" dirty="0">
                <a:solidFill>
                  <a:schemeClr val="bg1"/>
                </a:solidFill>
              </a:rPr>
              <a:t> на </a:t>
            </a:r>
            <a:r>
              <a:rPr lang="ru-RU" sz="2100" dirty="0" smtClean="0">
                <a:solidFill>
                  <a:schemeClr val="bg1"/>
                </a:solidFill>
              </a:rPr>
              <a:t>час </a:t>
            </a:r>
            <a:r>
              <a:rPr lang="ru-RU" sz="2100" dirty="0" err="1" smtClean="0">
                <a:solidFill>
                  <a:schemeClr val="bg1"/>
                </a:solidFill>
              </a:rPr>
              <a:t>його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надходження</a:t>
            </a:r>
            <a:r>
              <a:rPr lang="ru-RU" sz="2100" dirty="0" smtClean="0">
                <a:solidFill>
                  <a:schemeClr val="bg1"/>
                </a:solidFill>
              </a:rPr>
              <a:t>, </a:t>
            </a:r>
            <a:r>
              <a:rPr lang="ru-RU" sz="2100" dirty="0" err="1">
                <a:solidFill>
                  <a:schemeClr val="bg1"/>
                </a:solidFill>
              </a:rPr>
              <a:t>аби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запобігти</a:t>
            </a:r>
            <a:r>
              <a:rPr lang="ru-RU" sz="2100" dirty="0">
                <a:solidFill>
                  <a:schemeClr val="bg1"/>
                </a:solidFill>
              </a:rPr>
              <a:t> у </a:t>
            </a:r>
            <a:r>
              <a:rPr lang="ru-RU" sz="2100" dirty="0" err="1">
                <a:solidFill>
                  <a:schemeClr val="bg1"/>
                </a:solidFill>
              </a:rPr>
              <a:t>виробництві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ковбасних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виробів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недоброякісне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і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небезпечне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з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ветеринарно-санітарної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погляду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м'ясо</a:t>
            </a:r>
            <a:r>
              <a:rPr lang="ru-RU" sz="2100" dirty="0" smtClean="0">
                <a:solidFill>
                  <a:schemeClr val="bg1"/>
                </a:solidFill>
              </a:rPr>
              <a:t>, </a:t>
            </a:r>
            <a:r>
              <a:rPr lang="ru-RU" sz="2100" dirty="0" err="1" smtClean="0">
                <a:solidFill>
                  <a:schemeClr val="bg1"/>
                </a:solidFill>
              </a:rPr>
              <a:t>ветсанексперт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старанно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оглядає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кожну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тушу,напівтушу</a:t>
            </a:r>
            <a:r>
              <a:rPr lang="ru-RU" sz="2100" dirty="0" smtClean="0">
                <a:solidFill>
                  <a:schemeClr val="bg1"/>
                </a:solidFill>
              </a:rPr>
              <a:t>  </a:t>
            </a:r>
            <a:r>
              <a:rPr lang="ru-RU" sz="2100" dirty="0" err="1" smtClean="0">
                <a:solidFill>
                  <a:schemeClr val="bg1"/>
                </a:solidFill>
              </a:rPr>
              <a:t>чи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частину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туші</a:t>
            </a:r>
            <a:r>
              <a:rPr lang="ru-RU" sz="2100" dirty="0">
                <a:solidFill>
                  <a:schemeClr val="bg1"/>
                </a:solidFill>
              </a:rPr>
              <a:t>, </a:t>
            </a:r>
            <a:r>
              <a:rPr lang="ru-RU" sz="2100" dirty="0" err="1">
                <a:solidFill>
                  <a:schemeClr val="bg1"/>
                </a:solidFill>
              </a:rPr>
              <a:t>субпродукти</a:t>
            </a:r>
            <a:r>
              <a:rPr lang="ru-RU" sz="2100" dirty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ru-RU" sz="2100" dirty="0" smtClean="0">
                <a:solidFill>
                  <a:schemeClr val="bg1"/>
                </a:solidFill>
              </a:rPr>
              <a:t>      </a:t>
            </a:r>
            <a:r>
              <a:rPr lang="ru-RU" sz="2100" dirty="0" err="1" smtClean="0">
                <a:solidFill>
                  <a:schemeClr val="bg1"/>
                </a:solidFill>
              </a:rPr>
              <a:t>М'ясо</a:t>
            </a:r>
            <a:r>
              <a:rPr lang="ru-RU" sz="2100" dirty="0" smtClean="0">
                <a:solidFill>
                  <a:schemeClr val="bg1"/>
                </a:solidFill>
              </a:rPr>
              <a:t>, </a:t>
            </a:r>
            <a:r>
              <a:rPr lang="ru-RU" sz="2100" dirty="0" err="1" smtClean="0">
                <a:solidFill>
                  <a:schemeClr val="bg1"/>
                </a:solidFill>
              </a:rPr>
              <a:t>що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має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ознаки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псування</a:t>
            </a:r>
            <a:r>
              <a:rPr lang="ru-RU" sz="2100" dirty="0">
                <a:solidFill>
                  <a:schemeClr val="bg1"/>
                </a:solidFill>
              </a:rPr>
              <a:t> - </a:t>
            </a:r>
            <a:r>
              <a:rPr lang="ru-RU" sz="2100" dirty="0" err="1">
                <a:solidFill>
                  <a:schemeClr val="bg1"/>
                </a:solidFill>
              </a:rPr>
              <a:t>цвіль</a:t>
            </a:r>
            <a:r>
              <a:rPr lang="ru-RU" sz="2100" dirty="0">
                <a:solidFill>
                  <a:schemeClr val="bg1"/>
                </a:solidFill>
              </a:rPr>
              <a:t>, </a:t>
            </a:r>
            <a:r>
              <a:rPr lang="ru-RU" sz="2100" dirty="0" err="1">
                <a:solidFill>
                  <a:schemeClr val="bg1"/>
                </a:solidFill>
              </a:rPr>
              <a:t>слиз</a:t>
            </a:r>
            <a:r>
              <a:rPr lang="ru-RU" sz="2100" dirty="0">
                <a:solidFill>
                  <a:schemeClr val="bg1"/>
                </a:solidFill>
              </a:rPr>
              <a:t>, </a:t>
            </a:r>
            <a:r>
              <a:rPr lang="ru-RU" sz="2100" dirty="0" smtClean="0">
                <a:solidFill>
                  <a:schemeClr val="bg1"/>
                </a:solidFill>
              </a:rPr>
              <a:t>загар, </a:t>
            </a:r>
            <a:r>
              <a:rPr lang="ru-RU" sz="2100" dirty="0" err="1" smtClean="0">
                <a:solidFill>
                  <a:schemeClr val="bg1"/>
                </a:solidFill>
              </a:rPr>
              <a:t>змінений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колір</a:t>
            </a:r>
            <a:r>
              <a:rPr lang="ru-RU" sz="2100" dirty="0" smtClean="0">
                <a:solidFill>
                  <a:schemeClr val="bg1"/>
                </a:solidFill>
              </a:rPr>
              <a:t> не </a:t>
            </a:r>
            <a:r>
              <a:rPr lang="ru-RU" sz="2100" dirty="0" err="1">
                <a:solidFill>
                  <a:schemeClr val="bg1"/>
                </a:solidFill>
              </a:rPr>
              <a:t>може</a:t>
            </a:r>
            <a:r>
              <a:rPr lang="ru-RU" sz="2100" dirty="0">
                <a:solidFill>
                  <a:schemeClr val="bg1"/>
                </a:solidFill>
              </a:rPr>
              <a:t> бути </a:t>
            </a:r>
            <a:r>
              <a:rPr lang="ru-RU" sz="2100" dirty="0" err="1">
                <a:solidFill>
                  <a:schemeClr val="bg1"/>
                </a:solidFill>
              </a:rPr>
              <a:t>використано</a:t>
            </a:r>
            <a:r>
              <a:rPr lang="ru-RU" sz="2100" dirty="0">
                <a:solidFill>
                  <a:schemeClr val="bg1"/>
                </a:solidFill>
              </a:rPr>
              <a:t> на </a:t>
            </a:r>
            <a:r>
              <a:rPr lang="ru-RU" sz="2100" dirty="0" err="1">
                <a:solidFill>
                  <a:schemeClr val="bg1"/>
                </a:solidFill>
              </a:rPr>
              <a:t>виготовлення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ковбаси</a:t>
            </a:r>
            <a:r>
              <a:rPr lang="ru-RU" sz="2100" dirty="0" smtClean="0">
                <a:solidFill>
                  <a:schemeClr val="bg1"/>
                </a:solidFill>
              </a:rPr>
              <a:t> та копченостей. </a:t>
            </a:r>
            <a:r>
              <a:rPr lang="ru-RU" sz="2100" dirty="0" err="1">
                <a:solidFill>
                  <a:schemeClr val="bg1"/>
                </a:solidFill>
              </a:rPr>
              <a:t>Забороняється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приймати</a:t>
            </a:r>
            <a:r>
              <a:rPr lang="ru-RU" sz="2100" dirty="0">
                <a:solidFill>
                  <a:schemeClr val="bg1"/>
                </a:solidFill>
              </a:rPr>
              <a:t> на </a:t>
            </a:r>
            <a:r>
              <a:rPr lang="ru-RU" sz="2100" dirty="0" err="1">
                <a:solidFill>
                  <a:schemeClr val="bg1"/>
                </a:solidFill>
              </a:rPr>
              <a:t>виготовлення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ковбаси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м'ясо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з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кров'яними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згустками</a:t>
            </a:r>
            <a:r>
              <a:rPr lang="ru-RU" sz="2100" dirty="0">
                <a:solidFill>
                  <a:schemeClr val="bg1"/>
                </a:solidFill>
              </a:rPr>
              <a:t>, </a:t>
            </a:r>
            <a:r>
              <a:rPr lang="ru-RU" sz="2100" dirty="0" err="1">
                <a:solidFill>
                  <a:schemeClr val="bg1"/>
                </a:solidFill>
              </a:rPr>
              <a:t>забруднене</a:t>
            </a:r>
            <a:r>
              <a:rPr lang="ru-RU" sz="2100" dirty="0">
                <a:solidFill>
                  <a:schemeClr val="bg1"/>
                </a:solidFill>
              </a:rPr>
              <a:t>, </a:t>
            </a:r>
            <a:r>
              <a:rPr lang="ru-RU" sz="2100" dirty="0" err="1" smtClean="0">
                <a:solidFill>
                  <a:schemeClr val="bg1"/>
                </a:solidFill>
              </a:rPr>
              <a:t>з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побитостями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і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синцями</a:t>
            </a:r>
            <a:r>
              <a:rPr lang="ru-RU" sz="2100" dirty="0">
                <a:solidFill>
                  <a:schemeClr val="bg1"/>
                </a:solidFill>
              </a:rPr>
              <a:t>. </a:t>
            </a:r>
            <a:r>
              <a:rPr lang="ru-RU" sz="2100" dirty="0" err="1">
                <a:solidFill>
                  <a:schemeClr val="bg1"/>
                </a:solidFill>
              </a:rPr>
              <a:t>Всі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ці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дефекти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старанно</a:t>
            </a:r>
            <a:r>
              <a:rPr lang="ru-RU" sz="2100" dirty="0" smtClean="0">
                <a:solidFill>
                  <a:schemeClr val="bg1"/>
                </a:solidFill>
              </a:rPr>
              <a:t> зачищаются </a:t>
            </a:r>
            <a:r>
              <a:rPr lang="ru-RU" sz="2100" dirty="0" err="1">
                <a:solidFill>
                  <a:schemeClr val="bg1"/>
                </a:solidFill>
              </a:rPr>
              <a:t>і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промиваються</a:t>
            </a:r>
            <a:r>
              <a:rPr lang="ru-RU" sz="2100" dirty="0">
                <a:solidFill>
                  <a:schemeClr val="bg1"/>
                </a:solidFill>
              </a:rPr>
              <a:t> поза </a:t>
            </a:r>
            <a:r>
              <a:rPr lang="ru-RU" sz="2100" dirty="0" err="1" smtClean="0">
                <a:solidFill>
                  <a:schemeClr val="bg1"/>
                </a:solidFill>
              </a:rPr>
              <a:t>ковбасним</a:t>
            </a:r>
            <a:r>
              <a:rPr lang="ru-RU" sz="2100" dirty="0" smtClean="0">
                <a:solidFill>
                  <a:schemeClr val="bg1"/>
                </a:solidFill>
              </a:rPr>
              <a:t> цехом </a:t>
            </a:r>
            <a:r>
              <a:rPr lang="ru-RU" sz="2100" dirty="0">
                <a:solidFill>
                  <a:schemeClr val="bg1"/>
                </a:solidFill>
              </a:rPr>
              <a:t>для </a:t>
            </a:r>
            <a:r>
              <a:rPr lang="ru-RU" sz="2100" dirty="0" err="1" smtClean="0">
                <a:solidFill>
                  <a:schemeClr val="bg1"/>
                </a:solidFill>
              </a:rPr>
              <a:t>профілактики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обсіменіння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мікроорганізмами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smtClean="0">
                <a:solidFill>
                  <a:schemeClr val="bg1"/>
                </a:solidFill>
              </a:rPr>
              <a:t>  </a:t>
            </a:r>
            <a:r>
              <a:rPr lang="ru-RU" sz="2100" dirty="0" err="1">
                <a:solidFill>
                  <a:schemeClr val="bg1"/>
                </a:solidFill>
              </a:rPr>
              <a:t>готові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виробів</a:t>
            </a:r>
            <a:r>
              <a:rPr lang="ru-RU" sz="2100" dirty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ru-RU" sz="2100" dirty="0" err="1">
                <a:solidFill>
                  <a:schemeClr val="bg1"/>
                </a:solidFill>
              </a:rPr>
              <a:t>Особливої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уваги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надає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ветсанексперт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процесу</a:t>
            </a:r>
            <a:r>
              <a:rPr lang="ru-RU" sz="2100" dirty="0" smtClean="0">
                <a:solidFill>
                  <a:schemeClr val="bg1"/>
                </a:solidFill>
              </a:rPr>
              <a:t> обвалки </a:t>
            </a:r>
            <a:r>
              <a:rPr lang="ru-RU" sz="2100" dirty="0" err="1" smtClean="0">
                <a:solidFill>
                  <a:schemeClr val="bg1"/>
                </a:solidFill>
              </a:rPr>
              <a:t>і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жиловки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м'яса</a:t>
            </a:r>
            <a:r>
              <a:rPr lang="ru-RU" sz="2100" dirty="0">
                <a:solidFill>
                  <a:schemeClr val="bg1"/>
                </a:solidFill>
              </a:rPr>
              <a:t>, де детально </a:t>
            </a:r>
            <a:r>
              <a:rPr lang="ru-RU" sz="2100" dirty="0" err="1">
                <a:solidFill>
                  <a:schemeClr val="bg1"/>
                </a:solidFill>
              </a:rPr>
              <a:t>оглядаються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глибокі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 smtClean="0">
                <a:solidFill>
                  <a:schemeClr val="bg1"/>
                </a:solidFill>
              </a:rPr>
              <a:t>м'язи</a:t>
            </a:r>
            <a:r>
              <a:rPr lang="ru-RU" sz="2100" dirty="0" smtClean="0">
                <a:solidFill>
                  <a:schemeClr val="bg1"/>
                </a:solidFill>
              </a:rPr>
              <a:t>, </a:t>
            </a:r>
            <a:r>
              <a:rPr lang="ru-RU" sz="2100" dirty="0">
                <a:solidFill>
                  <a:schemeClr val="bg1"/>
                </a:solidFill>
              </a:rPr>
              <a:t>у </a:t>
            </a:r>
            <a:r>
              <a:rPr lang="ru-RU" sz="2100" dirty="0" err="1" smtClean="0">
                <a:solidFill>
                  <a:schemeClr val="bg1"/>
                </a:solidFill>
              </a:rPr>
              <a:t>яких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нерідко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виявляються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пухлини</a:t>
            </a:r>
            <a:r>
              <a:rPr lang="ru-RU" sz="2100" dirty="0">
                <a:solidFill>
                  <a:schemeClr val="bg1"/>
                </a:solidFill>
              </a:rPr>
              <a:t>, </a:t>
            </a:r>
            <a:r>
              <a:rPr lang="ru-RU" sz="2100" dirty="0" err="1">
                <a:solidFill>
                  <a:schemeClr val="bg1"/>
                </a:solidFill>
              </a:rPr>
              <a:t>гематоми</a:t>
            </a:r>
            <a:r>
              <a:rPr lang="ru-RU" sz="2100" dirty="0">
                <a:solidFill>
                  <a:schemeClr val="bg1"/>
                </a:solidFill>
              </a:rPr>
              <a:t>, </a:t>
            </a:r>
            <a:r>
              <a:rPr lang="ru-RU" sz="2100" dirty="0" err="1">
                <a:solidFill>
                  <a:schemeClr val="bg1"/>
                </a:solidFill>
              </a:rPr>
              <a:t>гнійники</a:t>
            </a:r>
            <a:r>
              <a:rPr lang="ru-RU" sz="2100" dirty="0">
                <a:solidFill>
                  <a:schemeClr val="bg1"/>
                </a:solidFill>
              </a:rPr>
              <a:t>, </a:t>
            </a:r>
            <a:r>
              <a:rPr lang="ru-RU" sz="2100" dirty="0" err="1">
                <a:solidFill>
                  <a:schemeClr val="bg1"/>
                </a:solidFill>
              </a:rPr>
              <a:t>іноді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фіни</a:t>
            </a:r>
            <a:r>
              <a:rPr lang="ru-RU" sz="2100" dirty="0">
                <a:solidFill>
                  <a:schemeClr val="bg1"/>
                </a:solidFill>
              </a:rPr>
              <a:t>.</a:t>
            </a:r>
          </a:p>
          <a:p>
            <a:r>
              <a:rPr lang="ru-RU" sz="2100" dirty="0" smtClean="0">
                <a:solidFill>
                  <a:schemeClr val="bg1"/>
                </a:solidFill>
              </a:rPr>
              <a:t>  </a:t>
            </a:r>
            <a:endParaRPr lang="ru-RU" sz="2100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Администратор\Downloads\i (1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797152"/>
            <a:ext cx="3600400" cy="2060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0"/>
            <a:ext cx="8712968" cy="7155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solidFill>
                  <a:schemeClr val="bg1"/>
                </a:solidFill>
              </a:rPr>
              <a:t>      </a:t>
            </a:r>
            <a:r>
              <a:rPr lang="uk-UA" sz="2100" dirty="0" smtClean="0">
                <a:solidFill>
                  <a:schemeClr val="bg1"/>
                </a:solidFill>
              </a:rPr>
              <a:t>Доброякісність ковбасних виробів залежить від якості сировини, дотримання технологічних режимів виготовлення  та умовами зберігання до реалізації. Вона визначається за органолептичними, фізико-хімічним і бактеріологічними показниками. Під час проведення цих досліджень дотримуються діючої нормативно-технічної документації (</a:t>
            </a:r>
            <a:r>
              <a:rPr lang="uk-UA" sz="2100" dirty="0" err="1" smtClean="0">
                <a:solidFill>
                  <a:schemeClr val="bg1"/>
                </a:solidFill>
              </a:rPr>
              <a:t>Держстандарти</a:t>
            </a:r>
            <a:r>
              <a:rPr lang="uk-UA" sz="2100" dirty="0" smtClean="0">
                <a:solidFill>
                  <a:schemeClr val="bg1"/>
                </a:solidFill>
              </a:rPr>
              <a:t>, технічні умови, інструкцією, і ін.).</a:t>
            </a:r>
          </a:p>
          <a:p>
            <a:pPr algn="just"/>
            <a:r>
              <a:rPr lang="uk-UA" sz="2100" dirty="0" smtClean="0">
                <a:solidFill>
                  <a:schemeClr val="bg1"/>
                </a:solidFill>
              </a:rPr>
              <a:t>     </a:t>
            </a:r>
            <a:r>
              <a:rPr lang="uk-UA" sz="2100" dirty="0" err="1" smtClean="0">
                <a:solidFill>
                  <a:schemeClr val="bg1"/>
                </a:solidFill>
              </a:rPr>
              <a:t>Технохмічному</a:t>
            </a:r>
            <a:r>
              <a:rPr lang="uk-UA" sz="2100" dirty="0" smtClean="0">
                <a:solidFill>
                  <a:schemeClr val="bg1"/>
                </a:solidFill>
              </a:rPr>
              <a:t> контролю піддають кожну партію випущених ковбасних виробів. У ній перевіряють дотримання рецептурного складу, органолептичні показники, зокрема наявність виробничих вад.</a:t>
            </a:r>
          </a:p>
          <a:p>
            <a:pPr algn="just"/>
            <a:r>
              <a:rPr lang="uk-UA" sz="2100" dirty="0" smtClean="0">
                <a:solidFill>
                  <a:schemeClr val="bg1"/>
                </a:solidFill>
              </a:rPr>
              <a:t>     Проби на дослідження відбирають від кожної однорідної партії продукту. Однорідною партією вважають ковбасні вироби і копченості одного виду, сорту і найменування, вироблені протягом однієї зміни, піддані однаковому режиму технологічної обробки.</a:t>
            </a:r>
          </a:p>
          <a:p>
            <a:pPr algn="just"/>
            <a:r>
              <a:rPr lang="uk-UA" sz="2100" dirty="0" smtClean="0">
                <a:solidFill>
                  <a:schemeClr val="bg1"/>
                </a:solidFill>
              </a:rPr>
              <a:t>      При контролі зовнішньому огляду піддають щонайменше 10% кожної партії ковбасних виробів. Для проведення лабораторних досліджень (органолептичних, хімічних, мікробіологічних) беруть такі проби: з виробів в оболонці і продуктів із м'яса масою більш 2 кг відбирають дві одиниці виробленої продукції для всіх видів дослідження; від виробів в оболонці і продуктів із м'яса масою менше двох кг відбирають дві одиниці кожного  виду; від виробів без оболонки відбирають що найменше три одиниці кожного за виду продукції.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0"/>
            <a:ext cx="878497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200" dirty="0" smtClean="0">
                <a:solidFill>
                  <a:srgbClr val="C00000"/>
                </a:solidFill>
              </a:rPr>
              <a:t>                     Вимоги до якості варених </a:t>
            </a:r>
            <a:r>
              <a:rPr lang="uk-UA" sz="2200" dirty="0" smtClean="0">
                <a:solidFill>
                  <a:srgbClr val="C00000"/>
                </a:solidFill>
              </a:rPr>
              <a:t>ковбасних </a:t>
            </a:r>
            <a:r>
              <a:rPr lang="uk-UA" sz="2200" dirty="0" smtClean="0">
                <a:solidFill>
                  <a:srgbClr val="C00000"/>
                </a:solidFill>
              </a:rPr>
              <a:t>виробів</a:t>
            </a:r>
          </a:p>
          <a:p>
            <a:pPr algn="just"/>
            <a:r>
              <a:rPr lang="uk-UA" sz="2200" dirty="0" smtClean="0">
                <a:solidFill>
                  <a:schemeClr val="bg1"/>
                </a:solidFill>
              </a:rPr>
              <a:t>     Варені та фаршировані ковбасні вироби повинні мати батони з чистою поверхнею, без пошкодження оболонки, плям, злипань, напливів фаршу, із щільною, пружною консистенцією. Фарш у цих ковбас не крихкий, соковитий із світло-рожевим або червонуватим кольором. Дані ковбаси повинні мати ароматний запах прянощів, приємний, в міру солоний, смак без сторонніх  </a:t>
            </a:r>
            <a:r>
              <a:rPr lang="uk-UA" sz="2200" dirty="0" err="1" smtClean="0">
                <a:solidFill>
                  <a:schemeClr val="bg1"/>
                </a:solidFill>
              </a:rPr>
              <a:t>присмаків</a:t>
            </a:r>
            <a:r>
              <a:rPr lang="uk-UA" sz="2200" dirty="0" smtClean="0">
                <a:solidFill>
                  <a:schemeClr val="bg1"/>
                </a:solidFill>
              </a:rPr>
              <a:t> та запахів.</a:t>
            </a:r>
          </a:p>
          <a:p>
            <a:pPr algn="just"/>
            <a:r>
              <a:rPr lang="uk-UA" sz="2200" dirty="0" smtClean="0">
                <a:solidFill>
                  <a:schemeClr val="bg1"/>
                </a:solidFill>
              </a:rPr>
              <a:t>      Не приймаються варені ковбасні вироби забруднені жиром, сажею,попелом а також із деформованими батонами. Не приймають – недоварені ковбаси.</a:t>
            </a:r>
            <a:endParaRPr lang="ru-RU" sz="2200" dirty="0"/>
          </a:p>
        </p:txBody>
      </p:sp>
      <p:pic>
        <p:nvPicPr>
          <p:cNvPr id="15362" name="Picture 2" descr="C:\Users\Администратор\Downloads\i (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356992"/>
            <a:ext cx="4680520" cy="3312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0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solidFill>
                  <a:srgbClr val="C00000"/>
                </a:solidFill>
              </a:rPr>
              <a:t>Сосиски та сардельки</a:t>
            </a:r>
          </a:p>
          <a:p>
            <a:r>
              <a:rPr lang="uk-UA" sz="2400" dirty="0" smtClean="0">
                <a:solidFill>
                  <a:schemeClr val="bg1"/>
                </a:solidFill>
              </a:rPr>
              <a:t>             Батони сосисок і сардельок також повинні мати суху поверхню і оболонку без пошкоджень. Фарш сосисок і сардельок повинен мати пружну консистенцію і рожевий колір. При </a:t>
            </a:r>
            <a:r>
              <a:rPr lang="uk-UA" sz="2400" dirty="0" err="1" smtClean="0">
                <a:solidFill>
                  <a:schemeClr val="bg1"/>
                </a:solidFill>
              </a:rPr>
              <a:t>наповнюавнні</a:t>
            </a:r>
            <a:r>
              <a:rPr lang="uk-UA" sz="2400" dirty="0" smtClean="0">
                <a:solidFill>
                  <a:schemeClr val="bg1"/>
                </a:solidFill>
              </a:rPr>
              <a:t> гарячих сосисок на поверхню оболонки мають виступати прозорі краплі жиру та води.</a:t>
            </a:r>
            <a:br>
              <a:rPr lang="uk-UA" sz="2400" dirty="0" smtClean="0">
                <a:solidFill>
                  <a:schemeClr val="bg1"/>
                </a:solidFill>
              </a:rPr>
            </a:br>
            <a:r>
              <a:rPr lang="uk-UA" sz="2400" dirty="0" smtClean="0">
                <a:solidFill>
                  <a:schemeClr val="bg1"/>
                </a:solidFill>
              </a:rPr>
              <a:t>           Сосиски та сардельки </a:t>
            </a:r>
            <a:r>
              <a:rPr lang="uk-UA" sz="2400" dirty="0" err="1" smtClean="0">
                <a:solidFill>
                  <a:schemeClr val="bg1"/>
                </a:solidFill>
              </a:rPr>
              <a:t>обов</a:t>
            </a:r>
            <a:r>
              <a:rPr lang="en-US" sz="2400" dirty="0" smtClean="0">
                <a:solidFill>
                  <a:schemeClr val="bg1"/>
                </a:solidFill>
              </a:rPr>
              <a:t>’</a:t>
            </a:r>
            <a:r>
              <a:rPr lang="uk-UA" sz="2400" dirty="0" err="1" smtClean="0">
                <a:solidFill>
                  <a:schemeClr val="bg1"/>
                </a:solidFill>
              </a:rPr>
              <a:t>язково</a:t>
            </a:r>
            <a:r>
              <a:rPr lang="uk-UA" sz="2400" dirty="0" smtClean="0">
                <a:solidFill>
                  <a:schemeClr val="bg1"/>
                </a:solidFill>
              </a:rPr>
              <a:t> повинні мати ароматний запах прянощів, приємний не дуже солонуватий смак. Без </a:t>
            </a:r>
            <a:r>
              <a:rPr lang="uk-UA" sz="2400" dirty="0" smtClean="0">
                <a:solidFill>
                  <a:schemeClr val="bg1"/>
                </a:solidFill>
              </a:rPr>
              <a:t>стороннього </a:t>
            </a:r>
            <a:r>
              <a:rPr lang="uk-UA" sz="2400" dirty="0" smtClean="0">
                <a:solidFill>
                  <a:schemeClr val="bg1"/>
                </a:solidFill>
              </a:rPr>
              <a:t>присмаку та запаху.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16386" name="Picture 2" descr="D:\Фото\2013-10-23\SAM_05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996952"/>
            <a:ext cx="4211960" cy="3627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100" dirty="0" smtClean="0">
                <a:solidFill>
                  <a:srgbClr val="FF0000"/>
                </a:solidFill>
              </a:rPr>
              <a:t>Ліверні ковбаси</a:t>
            </a:r>
            <a:r>
              <a:rPr lang="uk-UA" sz="21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uk-UA" sz="2100" dirty="0" smtClean="0">
                <a:solidFill>
                  <a:schemeClr val="bg1"/>
                </a:solidFill>
              </a:rPr>
              <a:t>           Ліверні ковбаси виготовляють у ясно-сірих оболонках однорідного жовтуватого кольору, начиняючи їх однорідним мазеподібним фаршем з вареного м</a:t>
            </a:r>
            <a:r>
              <a:rPr lang="en-US" sz="2100" dirty="0" smtClean="0">
                <a:solidFill>
                  <a:schemeClr val="bg1"/>
                </a:solidFill>
              </a:rPr>
              <a:t>’</a:t>
            </a:r>
            <a:r>
              <a:rPr lang="uk-UA" sz="2100" dirty="0" smtClean="0">
                <a:solidFill>
                  <a:schemeClr val="bg1"/>
                </a:solidFill>
              </a:rPr>
              <a:t>яса та субпродуктів. Для вироблення ліверних ковбас використовують сировину, непридатну за структурою для виготовлення </a:t>
            </a:r>
            <a:r>
              <a:rPr lang="uk-UA" sz="2100" dirty="0" smtClean="0">
                <a:solidFill>
                  <a:schemeClr val="bg1"/>
                </a:solidFill>
              </a:rPr>
              <a:t>інших </a:t>
            </a:r>
            <a:r>
              <a:rPr lang="uk-UA" sz="2100" dirty="0" smtClean="0">
                <a:solidFill>
                  <a:schemeClr val="bg1"/>
                </a:solidFill>
              </a:rPr>
              <a:t>видів ковбас, а також сировину , яка містить велику кількість сполучної тканини, що потребує тривалого варіння. Щоб запобігти розвитку мікроорганізмів ліверні ковбаси виробляють при температурі 0-10 , або 50-60 градусів і вище. При виробленні усіх сортів ліверних ковбас на 100 кг фаршу добавляють 100 </a:t>
            </a:r>
            <a:r>
              <a:rPr lang="uk-UA" sz="2100" dirty="0" err="1" smtClean="0">
                <a:solidFill>
                  <a:schemeClr val="bg1"/>
                </a:solidFill>
              </a:rPr>
              <a:t>гр</a:t>
            </a:r>
            <a:r>
              <a:rPr lang="uk-UA" sz="2100" dirty="0" smtClean="0">
                <a:solidFill>
                  <a:schemeClr val="bg1"/>
                </a:solidFill>
              </a:rPr>
              <a:t> </a:t>
            </a:r>
            <a:r>
              <a:rPr lang="uk-UA" sz="2100" dirty="0" err="1" smtClean="0">
                <a:solidFill>
                  <a:schemeClr val="bg1"/>
                </a:solidFill>
              </a:rPr>
              <a:t>глютамінату</a:t>
            </a:r>
            <a:r>
              <a:rPr lang="uk-UA" sz="2100" dirty="0" smtClean="0">
                <a:solidFill>
                  <a:schemeClr val="bg1"/>
                </a:solidFill>
              </a:rPr>
              <a:t> і 50 </a:t>
            </a:r>
            <a:r>
              <a:rPr lang="uk-UA" sz="2100" dirty="0" err="1" smtClean="0">
                <a:solidFill>
                  <a:schemeClr val="bg1"/>
                </a:solidFill>
              </a:rPr>
              <a:t>гр</a:t>
            </a:r>
            <a:r>
              <a:rPr lang="uk-UA" sz="2100" dirty="0" smtClean="0">
                <a:solidFill>
                  <a:schemeClr val="bg1"/>
                </a:solidFill>
              </a:rPr>
              <a:t> </a:t>
            </a:r>
            <a:r>
              <a:rPr lang="uk-UA" sz="2100" dirty="0" err="1" smtClean="0">
                <a:solidFill>
                  <a:schemeClr val="bg1"/>
                </a:solidFill>
              </a:rPr>
              <a:t>аскорбінату</a:t>
            </a:r>
            <a:r>
              <a:rPr lang="uk-UA" sz="2100" dirty="0" smtClean="0">
                <a:solidFill>
                  <a:schemeClr val="bg1"/>
                </a:solidFill>
              </a:rPr>
              <a:t> натрію.</a:t>
            </a:r>
          </a:p>
          <a:p>
            <a:r>
              <a:rPr lang="uk-UA" sz="2100" dirty="0" smtClean="0">
                <a:solidFill>
                  <a:schemeClr val="bg1"/>
                </a:solidFill>
              </a:rPr>
              <a:t>          Ліверні ковбаси повинні мати чисту поверхню без пошкоджень, злипань, плям, слизу. </a:t>
            </a:r>
            <a:r>
              <a:rPr lang="uk-UA" sz="2100" dirty="0" smtClean="0">
                <a:solidFill>
                  <a:schemeClr val="bg1"/>
                </a:solidFill>
              </a:rPr>
              <a:t>Консистенція  </a:t>
            </a:r>
            <a:r>
              <a:rPr lang="uk-UA" sz="2100" dirty="0" smtClean="0">
                <a:solidFill>
                  <a:schemeClr val="bg1"/>
                </a:solidFill>
              </a:rPr>
              <a:t>однорідна, густа, не крихка. Ковбаса повинна мати аромат спецій і приємний смак.</a:t>
            </a:r>
          </a:p>
          <a:p>
            <a:endParaRPr lang="uk-UA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Администратор\Downloads\2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933056"/>
            <a:ext cx="3563888" cy="29249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64096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100" dirty="0" smtClean="0">
                <a:solidFill>
                  <a:srgbClr val="C00000"/>
                </a:solidFill>
              </a:rPr>
              <a:t>Вимоги до якості копчених та </a:t>
            </a:r>
            <a:r>
              <a:rPr lang="uk-UA" sz="2100" dirty="0" err="1" smtClean="0">
                <a:solidFill>
                  <a:srgbClr val="C00000"/>
                </a:solidFill>
              </a:rPr>
              <a:t>напівкопчених</a:t>
            </a:r>
            <a:r>
              <a:rPr lang="uk-UA" sz="2100" dirty="0" smtClean="0">
                <a:solidFill>
                  <a:srgbClr val="C00000"/>
                </a:solidFill>
              </a:rPr>
              <a:t> ковбас.</a:t>
            </a:r>
          </a:p>
          <a:p>
            <a:pPr algn="just"/>
            <a:r>
              <a:rPr lang="uk-UA" sz="2100" dirty="0" smtClean="0">
                <a:solidFill>
                  <a:schemeClr val="bg1"/>
                </a:solidFill>
              </a:rPr>
              <a:t>     Батони ковбас повинні мати чисту, суху поверхню, пружну консистенцію, густий з рівномірно розподіленими шматками жиру, злегка гострий солонуватий смак і запах копченостей та пряностей.</a:t>
            </a:r>
          </a:p>
          <a:p>
            <a:pPr algn="just"/>
            <a:r>
              <a:rPr lang="uk-UA" sz="2100" dirty="0" smtClean="0">
                <a:solidFill>
                  <a:schemeClr val="bg1"/>
                </a:solidFill>
              </a:rPr>
              <a:t>     В ковбасах першого сорту допускається наявність незначної кількості частинок сполучної тканини. А в ковбасах з крупно подрібненою сировиною – наявність мармуровості або кусочків м</a:t>
            </a:r>
            <a:r>
              <a:rPr lang="en-US" sz="2100" dirty="0" smtClean="0">
                <a:solidFill>
                  <a:schemeClr val="bg1"/>
                </a:solidFill>
              </a:rPr>
              <a:t>’</a:t>
            </a:r>
            <a:r>
              <a:rPr lang="uk-UA" sz="2100" dirty="0" smtClean="0">
                <a:solidFill>
                  <a:schemeClr val="bg1"/>
                </a:solidFill>
              </a:rPr>
              <a:t>яса.</a:t>
            </a:r>
          </a:p>
          <a:p>
            <a:pPr algn="just"/>
            <a:r>
              <a:rPr lang="uk-UA" sz="2100" dirty="0" smtClean="0">
                <a:solidFill>
                  <a:schemeClr val="bg1"/>
                </a:solidFill>
              </a:rPr>
              <a:t>     Не допускається до реалізації ковбаси із дуже деформованими батонами, з наявністю оболонок та шпагату завдовжки більше ніж 2 см. А також батони  з заламаними та не зачищеними кінцями.</a:t>
            </a:r>
            <a:endParaRPr lang="ru-RU" sz="2100" dirty="0">
              <a:solidFill>
                <a:schemeClr val="bg1"/>
              </a:solidFill>
            </a:endParaRPr>
          </a:p>
        </p:txBody>
      </p:sp>
      <p:pic>
        <p:nvPicPr>
          <p:cNvPr id="17411" name="Picture 3" descr="C:\Users\Администратор\Downloads\i (1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933056"/>
            <a:ext cx="3312368" cy="2592288"/>
          </a:xfrm>
          <a:prstGeom prst="rect">
            <a:avLst/>
          </a:prstGeom>
          <a:noFill/>
        </p:spPr>
      </p:pic>
      <p:pic>
        <p:nvPicPr>
          <p:cNvPr id="17412" name="Picture 4" descr="C:\Users\Администратор\Downloads\i (1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933056"/>
            <a:ext cx="3528392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294</TotalTime>
  <Words>2393</Words>
  <Application>Microsoft Office PowerPoint</Application>
  <PresentationFormat>Экран (4:3)</PresentationFormat>
  <Paragraphs>71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30" baseType="lpstr">
      <vt:lpstr>Arial</vt:lpstr>
      <vt:lpstr>Book Antiqua</vt:lpstr>
      <vt:lpstr>Lucida Sans</vt:lpstr>
      <vt:lpstr>Times New Roman</vt:lpstr>
      <vt:lpstr>TimesET</vt:lpstr>
      <vt:lpstr>Wingdings</vt:lpstr>
      <vt:lpstr>Wingdings 2</vt:lpstr>
      <vt:lpstr>Wingdings 3</vt:lpstr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RePack by Diakov</cp:lastModifiedBy>
  <cp:revision>34</cp:revision>
  <dcterms:created xsi:type="dcterms:W3CDTF">2014-03-09T17:55:45Z</dcterms:created>
  <dcterms:modified xsi:type="dcterms:W3CDTF">2021-05-27T09:19:57Z</dcterms:modified>
</cp:coreProperties>
</file>