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79" r:id="rId3"/>
    <p:sldId id="28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5B30-FBF5-4CB3-852D-43BE18FD7D62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4325-2A01-4471-965E-859D9CF5A9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5B30-FBF5-4CB3-852D-43BE18FD7D62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4325-2A01-4471-965E-859D9CF5A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5B30-FBF5-4CB3-852D-43BE18FD7D62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4325-2A01-4471-965E-859D9CF5A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5B30-FBF5-4CB3-852D-43BE18FD7D62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4325-2A01-4471-965E-859D9CF5A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5B30-FBF5-4CB3-852D-43BE18FD7D62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D614325-2A01-4471-965E-859D9CF5A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5B30-FBF5-4CB3-852D-43BE18FD7D62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4325-2A01-4471-965E-859D9CF5A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5B30-FBF5-4CB3-852D-43BE18FD7D62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4325-2A01-4471-965E-859D9CF5A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5B30-FBF5-4CB3-852D-43BE18FD7D62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4325-2A01-4471-965E-859D9CF5A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5B30-FBF5-4CB3-852D-43BE18FD7D62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4325-2A01-4471-965E-859D9CF5A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5B30-FBF5-4CB3-852D-43BE18FD7D62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4325-2A01-4471-965E-859D9CF5A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95B30-FBF5-4CB3-852D-43BE18FD7D62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14325-2A01-4471-965E-859D9CF5A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9B95B30-FBF5-4CB3-852D-43BE18FD7D62}" type="datetimeFigureOut">
              <a:rPr lang="ru-RU" smtClean="0"/>
              <a:pPr/>
              <a:t>27.05.2021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D614325-2A01-4471-965E-859D9CF5A9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20688"/>
            <a:ext cx="889248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>
                <a:solidFill>
                  <a:schemeClr val="bg2">
                    <a:lumMod val="50000"/>
                  </a:schemeClr>
                </a:solidFill>
              </a:rPr>
              <a:t>                </a:t>
            </a:r>
            <a:r>
              <a:rPr lang="ru-RU" sz="8000" dirty="0" smtClean="0">
                <a:solidFill>
                  <a:schemeClr val="bg2">
                    <a:lumMod val="50000"/>
                  </a:schemeClr>
                </a:solidFill>
              </a:rPr>
              <a:t>Тема:</a:t>
            </a:r>
          </a:p>
          <a:p>
            <a:r>
              <a:rPr lang="ru-RU" sz="6600" dirty="0" smtClean="0">
                <a:solidFill>
                  <a:srgbClr val="C00000"/>
                </a:solidFill>
              </a:rPr>
              <a:t> </a:t>
            </a:r>
            <a:r>
              <a:rPr lang="ru-RU" sz="6600" dirty="0" err="1" smtClean="0">
                <a:solidFill>
                  <a:srgbClr val="C00000"/>
                </a:solidFill>
              </a:rPr>
              <a:t>Харчова</a:t>
            </a:r>
            <a:r>
              <a:rPr lang="ru-RU" sz="6600" dirty="0" smtClean="0">
                <a:solidFill>
                  <a:srgbClr val="C00000"/>
                </a:solidFill>
              </a:rPr>
              <a:t> </a:t>
            </a:r>
            <a:r>
              <a:rPr lang="ru-RU" sz="6600" dirty="0" err="1" smtClean="0">
                <a:solidFill>
                  <a:srgbClr val="C00000"/>
                </a:solidFill>
              </a:rPr>
              <a:t>ц</a:t>
            </a:r>
            <a:r>
              <a:rPr lang="uk-UA" sz="6600" dirty="0" err="1" smtClean="0">
                <a:solidFill>
                  <a:srgbClr val="C00000"/>
                </a:solidFill>
              </a:rPr>
              <a:t>інність</a:t>
            </a:r>
            <a:r>
              <a:rPr lang="uk-UA" sz="6600" dirty="0" smtClean="0">
                <a:solidFill>
                  <a:srgbClr val="C00000"/>
                </a:solidFill>
              </a:rPr>
              <a:t> м</a:t>
            </a:r>
            <a:r>
              <a:rPr lang="en-US" sz="6600" dirty="0" smtClean="0">
                <a:solidFill>
                  <a:srgbClr val="C00000"/>
                </a:solidFill>
              </a:rPr>
              <a:t>’</a:t>
            </a:r>
            <a:r>
              <a:rPr lang="uk-UA" sz="6600" dirty="0" smtClean="0">
                <a:solidFill>
                  <a:srgbClr val="C00000"/>
                </a:solidFill>
              </a:rPr>
              <a:t>яса,    морфологічний склад</a:t>
            </a:r>
          </a:p>
          <a:p>
            <a:r>
              <a:rPr lang="uk-UA" sz="6600" dirty="0" smtClean="0">
                <a:solidFill>
                  <a:srgbClr val="C00000"/>
                </a:solidFill>
              </a:rPr>
              <a:t>і товарознавча оцінка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dirty="0" smtClean="0">
                <a:solidFill>
                  <a:schemeClr val="bg1"/>
                </a:solidFill>
              </a:rPr>
              <a:t>      </a:t>
            </a:r>
            <a:r>
              <a:rPr lang="ru-RU" sz="2300" dirty="0" err="1" smtClean="0">
                <a:solidFill>
                  <a:schemeClr val="bg1"/>
                </a:solidFill>
              </a:rPr>
              <a:t>Розташування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м'язів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виконувані</a:t>
            </a:r>
            <a:r>
              <a:rPr lang="ru-RU" sz="2300" dirty="0">
                <a:solidFill>
                  <a:schemeClr val="bg1"/>
                </a:solidFill>
              </a:rPr>
              <a:t> ними </a:t>
            </a:r>
            <a:r>
              <a:rPr lang="ru-RU" sz="2300" dirty="0" err="1">
                <a:solidFill>
                  <a:schemeClr val="bg1"/>
                </a:solidFill>
              </a:rPr>
              <a:t>функції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впливають</a:t>
            </a:r>
            <a:r>
              <a:rPr lang="ru-RU" sz="2300" dirty="0">
                <a:solidFill>
                  <a:schemeClr val="bg1"/>
                </a:solidFill>
              </a:rPr>
              <a:t> на </a:t>
            </a:r>
            <a:r>
              <a:rPr lang="ru-RU" sz="2300" dirty="0" err="1">
                <a:solidFill>
                  <a:schemeClr val="bg1"/>
                </a:solidFill>
              </a:rPr>
              <a:t>якість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м'яса</a:t>
            </a:r>
            <a:r>
              <a:rPr lang="ru-RU" sz="2300" dirty="0">
                <a:solidFill>
                  <a:schemeClr val="bg1"/>
                </a:solidFill>
              </a:rPr>
              <a:t>. </a:t>
            </a:r>
            <a:r>
              <a:rPr lang="ru-RU" sz="2300" dirty="0" err="1">
                <a:solidFill>
                  <a:schemeClr val="bg1"/>
                </a:solidFill>
              </a:rPr>
              <a:t>Групи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м'язів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що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інтенсивно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працюють</a:t>
            </a:r>
            <a:r>
              <a:rPr lang="ru-RU" sz="2300" dirty="0">
                <a:solidFill>
                  <a:schemeClr val="bg1"/>
                </a:solidFill>
              </a:rPr>
              <a:t> за </a:t>
            </a:r>
            <a:r>
              <a:rPr lang="ru-RU" sz="2300" dirty="0" err="1">
                <a:solidFill>
                  <a:schemeClr val="bg1"/>
                </a:solidFill>
              </a:rPr>
              <a:t>життя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тварини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містять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більше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сполучної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тканини</a:t>
            </a:r>
            <a:r>
              <a:rPr lang="ru-RU" sz="2300" dirty="0">
                <a:solidFill>
                  <a:schemeClr val="bg1"/>
                </a:solidFill>
              </a:rPr>
              <a:t>, яка </a:t>
            </a:r>
            <a:r>
              <a:rPr lang="ru-RU" sz="2300" dirty="0" err="1">
                <a:solidFill>
                  <a:schemeClr val="bg1"/>
                </a:solidFill>
              </a:rPr>
              <a:t>зумовлює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жорсткість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знижену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харчову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цінність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м'яса</a:t>
            </a:r>
            <a:r>
              <a:rPr lang="ru-RU" sz="2300" dirty="0">
                <a:solidFill>
                  <a:schemeClr val="bg1"/>
                </a:solidFill>
              </a:rPr>
              <a:t>. </a:t>
            </a:r>
            <a:r>
              <a:rPr lang="ru-RU" sz="2300" dirty="0" err="1">
                <a:solidFill>
                  <a:schemeClr val="bg1"/>
                </a:solidFill>
              </a:rPr>
              <a:t>Найбільше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навантаження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несуть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м'язи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шиї</a:t>
            </a:r>
            <a:r>
              <a:rPr lang="ru-RU" sz="2300" dirty="0">
                <a:solidFill>
                  <a:schemeClr val="bg1"/>
                </a:solidFill>
              </a:rPr>
              <a:t>, грудей, </a:t>
            </a:r>
            <a:r>
              <a:rPr lang="ru-RU" sz="2300" dirty="0" err="1">
                <a:solidFill>
                  <a:schemeClr val="bg1"/>
                </a:solidFill>
              </a:rPr>
              <a:t>черевні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м'язи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м'язи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передніх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кінцівок</a:t>
            </a:r>
            <a:r>
              <a:rPr lang="ru-RU" sz="2300" dirty="0">
                <a:solidFill>
                  <a:schemeClr val="bg1"/>
                </a:solidFill>
              </a:rPr>
              <a:t>. </a:t>
            </a:r>
            <a:r>
              <a:rPr lang="ru-RU" sz="2300" dirty="0" err="1">
                <a:solidFill>
                  <a:schemeClr val="bg1"/>
                </a:solidFill>
              </a:rPr>
              <a:t>Найбільш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виражені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ці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відмінності</a:t>
            </a:r>
            <a:r>
              <a:rPr lang="ru-RU" sz="2300" dirty="0">
                <a:solidFill>
                  <a:schemeClr val="bg1"/>
                </a:solidFill>
              </a:rPr>
              <a:t> у </a:t>
            </a:r>
            <a:r>
              <a:rPr lang="ru-RU" sz="2300" dirty="0" err="1">
                <a:solidFill>
                  <a:schemeClr val="bg1"/>
                </a:solidFill>
              </a:rPr>
              <a:t>яловичини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баранини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значно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менше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свинини</a:t>
            </a:r>
            <a:r>
              <a:rPr lang="ru-RU" sz="2300" dirty="0">
                <a:solidFill>
                  <a:schemeClr val="bg1"/>
                </a:solidFill>
              </a:rPr>
              <a:t>.</a:t>
            </a:r>
            <a:br>
              <a:rPr lang="ru-RU" sz="2300" dirty="0">
                <a:solidFill>
                  <a:schemeClr val="bg1"/>
                </a:solidFill>
              </a:rPr>
            </a:br>
            <a:r>
              <a:rPr lang="ru-RU" sz="2300" dirty="0">
                <a:solidFill>
                  <a:schemeClr val="bg1"/>
                </a:solidFill>
              </a:rPr>
              <a:t/>
            </a:r>
            <a:br>
              <a:rPr lang="ru-RU" sz="2300" dirty="0">
                <a:solidFill>
                  <a:schemeClr val="bg1"/>
                </a:solidFill>
              </a:rPr>
            </a:br>
            <a:r>
              <a:rPr lang="ru-RU" sz="2300" dirty="0" smtClean="0">
                <a:solidFill>
                  <a:schemeClr val="bg1"/>
                </a:solidFill>
              </a:rPr>
              <a:t>       </a:t>
            </a:r>
            <a:r>
              <a:rPr lang="ru-RU" sz="2300" dirty="0" err="1" smtClean="0">
                <a:solidFill>
                  <a:schemeClr val="bg1"/>
                </a:solidFill>
              </a:rPr>
              <a:t>Хімічний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>
                <a:solidFill>
                  <a:schemeClr val="bg1"/>
                </a:solidFill>
              </a:rPr>
              <a:t>склад</a:t>
            </a:r>
            <a:r>
              <a:rPr lang="ru-RU" sz="2300" b="1" i="1" dirty="0">
                <a:solidFill>
                  <a:schemeClr val="bg1"/>
                </a:solidFill>
              </a:rPr>
              <a:t> </a:t>
            </a:r>
            <a:r>
              <a:rPr lang="ru-RU" sz="2300" dirty="0" err="1">
                <a:solidFill>
                  <a:schemeClr val="bg1"/>
                </a:solidFill>
              </a:rPr>
              <a:t>м'язової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тканини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складний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достатньо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стабільний</a:t>
            </a:r>
            <a:r>
              <a:rPr lang="ru-RU" sz="2300" dirty="0">
                <a:solidFill>
                  <a:schemeClr val="bg1"/>
                </a:solidFill>
              </a:rPr>
              <a:t>. </a:t>
            </a:r>
            <a:r>
              <a:rPr lang="ru-RU" sz="2300" dirty="0" smtClean="0">
                <a:solidFill>
                  <a:schemeClr val="bg1"/>
                </a:solidFill>
              </a:rPr>
              <a:t> В </a:t>
            </a:r>
            <a:r>
              <a:rPr lang="ru-RU" sz="2300" dirty="0" err="1">
                <a:solidFill>
                  <a:schemeClr val="bg1"/>
                </a:solidFill>
              </a:rPr>
              <a:t>ній</a:t>
            </a:r>
            <a:r>
              <a:rPr lang="ru-RU" sz="2300" dirty="0">
                <a:solidFill>
                  <a:schemeClr val="bg1"/>
                </a:solidFill>
              </a:rPr>
              <a:t> 70-75% води, 18-22% </a:t>
            </a:r>
            <a:r>
              <a:rPr lang="ru-RU" sz="2300" dirty="0" err="1">
                <a:solidFill>
                  <a:schemeClr val="bg1"/>
                </a:solidFill>
              </a:rPr>
              <a:t>білків</a:t>
            </a:r>
            <a:r>
              <a:rPr lang="ru-RU" sz="2300" dirty="0">
                <a:solidFill>
                  <a:schemeClr val="bg1"/>
                </a:solidFill>
              </a:rPr>
              <a:t>, 2-3% </a:t>
            </a:r>
            <a:r>
              <a:rPr lang="ru-RU" sz="2300" dirty="0" err="1">
                <a:solidFill>
                  <a:schemeClr val="bg1"/>
                </a:solidFill>
              </a:rPr>
              <a:t>жирів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містяться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екстрактивні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мінеральні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речовини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ферменти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вітаміни</a:t>
            </a:r>
            <a:r>
              <a:rPr lang="ru-RU" sz="2300" dirty="0">
                <a:solidFill>
                  <a:schemeClr val="bg1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C:\Users\Администратор\Downloads\i (1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573016"/>
            <a:ext cx="3707904" cy="3084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i="1" dirty="0" smtClean="0">
                <a:solidFill>
                  <a:schemeClr val="bg1"/>
                </a:solidFill>
              </a:rPr>
              <a:t>           </a:t>
            </a:r>
            <a:r>
              <a:rPr lang="ru-RU" sz="2200" i="1" dirty="0" err="1" smtClean="0">
                <a:solidFill>
                  <a:schemeClr val="bg1"/>
                </a:solidFill>
              </a:rPr>
              <a:t>Сполучна</a:t>
            </a:r>
            <a:r>
              <a:rPr lang="ru-RU" sz="2200" i="1" dirty="0" smtClean="0">
                <a:solidFill>
                  <a:schemeClr val="bg1"/>
                </a:solidFill>
              </a:rPr>
              <a:t> </a:t>
            </a:r>
            <a:r>
              <a:rPr lang="ru-RU" sz="2200" i="1" dirty="0">
                <a:solidFill>
                  <a:schemeClr val="bg1"/>
                </a:solidFill>
              </a:rPr>
              <a:t>тканина.</a:t>
            </a:r>
            <a:r>
              <a:rPr lang="ru-RU" sz="2200" dirty="0">
                <a:solidFill>
                  <a:schemeClr val="bg1"/>
                </a:solidFill>
              </a:rPr>
              <a:t> </a:t>
            </a:r>
            <a:r>
              <a:rPr lang="ru-RU" sz="2200" dirty="0" err="1">
                <a:solidFill>
                  <a:schemeClr val="bg1"/>
                </a:solidFill>
              </a:rPr>
              <a:t>Сполучна</a:t>
            </a:r>
            <a:r>
              <a:rPr lang="ru-RU" sz="2200" dirty="0">
                <a:solidFill>
                  <a:schemeClr val="bg1"/>
                </a:solidFill>
              </a:rPr>
              <a:t> тканина </a:t>
            </a:r>
            <a:r>
              <a:rPr lang="ru-RU" sz="2200" dirty="0" err="1">
                <a:solidFill>
                  <a:schemeClr val="bg1"/>
                </a:solidFill>
              </a:rPr>
              <a:t>складає</a:t>
            </a:r>
            <a:r>
              <a:rPr lang="ru-RU" sz="2200" dirty="0">
                <a:solidFill>
                  <a:schemeClr val="bg1"/>
                </a:solidFill>
              </a:rPr>
              <a:t> в </a:t>
            </a:r>
            <a:r>
              <a:rPr lang="ru-RU" sz="2200" dirty="0" err="1">
                <a:solidFill>
                  <a:schemeClr val="bg1"/>
                </a:solidFill>
              </a:rPr>
              <a:t>середньому</a:t>
            </a:r>
            <a:r>
              <a:rPr lang="ru-RU" sz="2200" dirty="0">
                <a:solidFill>
                  <a:schemeClr val="bg1"/>
                </a:solidFill>
              </a:rPr>
              <a:t> 16% </a:t>
            </a:r>
            <a:r>
              <a:rPr lang="ru-RU" sz="2200" dirty="0" err="1">
                <a:solidFill>
                  <a:schemeClr val="bg1"/>
                </a:solidFill>
              </a:rPr>
              <a:t>маси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туші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виконує</a:t>
            </a:r>
            <a:r>
              <a:rPr lang="ru-RU" sz="2200" dirty="0">
                <a:solidFill>
                  <a:schemeClr val="bg1"/>
                </a:solidFill>
              </a:rPr>
              <a:t> в </a:t>
            </a:r>
            <a:r>
              <a:rPr lang="ru-RU" sz="2200" dirty="0" err="1">
                <a:solidFill>
                  <a:schemeClr val="bg1"/>
                </a:solidFill>
              </a:rPr>
              <a:t>організмі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механічну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функцію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зв'язуючи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окремі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тканини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між</a:t>
            </a:r>
            <a:r>
              <a:rPr lang="ru-RU" sz="2200" dirty="0">
                <a:solidFill>
                  <a:schemeClr val="bg1"/>
                </a:solidFill>
              </a:rPr>
              <a:t> собою </a:t>
            </a:r>
            <a:r>
              <a:rPr lang="ru-RU" sz="2200" dirty="0" err="1">
                <a:solidFill>
                  <a:schemeClr val="bg1"/>
                </a:solidFill>
              </a:rPr>
              <a:t>і</a:t>
            </a:r>
            <a:r>
              <a:rPr lang="ru-RU" sz="2200" dirty="0">
                <a:solidFill>
                  <a:schemeClr val="bg1"/>
                </a:solidFill>
              </a:rPr>
              <a:t> скелетом. </a:t>
            </a:r>
            <a:r>
              <a:rPr lang="ru-RU" sz="2200" dirty="0" err="1">
                <a:solidFill>
                  <a:schemeClr val="bg1"/>
                </a:solidFill>
              </a:rPr>
              <a:t>Із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сполучної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тканини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побудовані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сухожилля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суглобові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зв'язки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окістя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оболонки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м'язів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хрящі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дихальних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шляхів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вушні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раковини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міжхребетні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зв'язки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кровоносні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судини</a:t>
            </a:r>
            <a:r>
              <a:rPr lang="ru-RU" sz="2200" dirty="0">
                <a:solidFill>
                  <a:schemeClr val="bg1"/>
                </a:solidFill>
              </a:rPr>
              <a:t>.</a:t>
            </a:r>
            <a:br>
              <a:rPr lang="ru-RU" sz="2200" dirty="0">
                <a:solidFill>
                  <a:schemeClr val="bg1"/>
                </a:solidFill>
              </a:rPr>
            </a:br>
            <a:endParaRPr lang="ru-RU" sz="2200" dirty="0">
              <a:solidFill>
                <a:schemeClr val="bg1"/>
              </a:solidFill>
            </a:endParaRPr>
          </a:p>
          <a:p>
            <a:pPr algn="just"/>
            <a:r>
              <a:rPr lang="ru-RU" sz="2200" dirty="0" smtClean="0">
                <a:solidFill>
                  <a:schemeClr val="bg1"/>
                </a:solidFill>
              </a:rPr>
              <a:t>          </a:t>
            </a:r>
            <a:r>
              <a:rPr lang="ru-RU" sz="2200" dirty="0" err="1" smtClean="0">
                <a:solidFill>
                  <a:schemeClr val="bg1"/>
                </a:solidFill>
              </a:rPr>
              <a:t>Основним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структурним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утворенням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сполучної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тканини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є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колагенові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еластинові</a:t>
            </a:r>
            <a:r>
              <a:rPr lang="ru-RU" sz="2200" dirty="0">
                <a:solidFill>
                  <a:schemeClr val="bg1"/>
                </a:solidFill>
              </a:rPr>
              <a:t> волокна, </a:t>
            </a:r>
            <a:r>
              <a:rPr lang="ru-RU" sz="2200" dirty="0" err="1">
                <a:solidFill>
                  <a:schemeClr val="bg1"/>
                </a:solidFill>
              </a:rPr>
              <a:t>залежно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від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співвідношення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яких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міняються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властивості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м'яса</a:t>
            </a:r>
            <a:r>
              <a:rPr lang="ru-RU" sz="2200" dirty="0">
                <a:solidFill>
                  <a:schemeClr val="bg1"/>
                </a:solidFill>
              </a:rPr>
              <a:t> . </a:t>
            </a:r>
            <a:r>
              <a:rPr lang="ru-RU" sz="2200" dirty="0" err="1">
                <a:solidFill>
                  <a:schemeClr val="bg1"/>
                </a:solidFill>
              </a:rPr>
              <a:t>Колагенові</a:t>
            </a:r>
            <a:r>
              <a:rPr lang="ru-RU" sz="2200" dirty="0">
                <a:solidFill>
                  <a:schemeClr val="bg1"/>
                </a:solidFill>
              </a:rPr>
              <a:t> волокна </a:t>
            </a:r>
            <a:r>
              <a:rPr lang="ru-RU" sz="2200" dirty="0" err="1">
                <a:solidFill>
                  <a:schemeClr val="bg1"/>
                </a:solidFill>
              </a:rPr>
              <a:t>володіють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значною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міцністю</a:t>
            </a:r>
            <a:r>
              <a:rPr lang="ru-RU" sz="2200" dirty="0">
                <a:solidFill>
                  <a:schemeClr val="bg1"/>
                </a:solidFill>
              </a:rPr>
              <a:t>; </a:t>
            </a:r>
            <a:r>
              <a:rPr lang="ru-RU" sz="2200" dirty="0" err="1">
                <a:solidFill>
                  <a:schemeClr val="bg1"/>
                </a:solidFill>
              </a:rPr>
              <a:t>окремі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волокна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зібрані</a:t>
            </a:r>
            <a:r>
              <a:rPr lang="ru-RU" sz="2200" dirty="0">
                <a:solidFill>
                  <a:schemeClr val="bg1"/>
                </a:solidFill>
              </a:rPr>
              <a:t> у пучки, </a:t>
            </a:r>
            <a:r>
              <a:rPr lang="ru-RU" sz="2200" dirty="0" err="1">
                <a:solidFill>
                  <a:schemeClr val="bg1"/>
                </a:solidFill>
              </a:rPr>
              <a:t>покриті</a:t>
            </a:r>
            <a:r>
              <a:rPr lang="ru-RU" sz="2200" dirty="0">
                <a:solidFill>
                  <a:schemeClr val="bg1"/>
                </a:solidFill>
              </a:rPr>
              <a:t> тонкою </a:t>
            </a:r>
            <a:r>
              <a:rPr lang="ru-RU" sz="2200" dirty="0" err="1">
                <a:solidFill>
                  <a:schemeClr val="bg1"/>
                </a:solidFill>
              </a:rPr>
              <a:t>оболонкою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зв'язані</a:t>
            </a:r>
            <a:r>
              <a:rPr lang="ru-RU" sz="2200" dirty="0">
                <a:solidFill>
                  <a:schemeClr val="bg1"/>
                </a:solidFill>
              </a:rPr>
              <a:t> аморфною </a:t>
            </a:r>
            <a:r>
              <a:rPr lang="ru-RU" sz="2200" dirty="0" err="1">
                <a:solidFill>
                  <a:schemeClr val="bg1"/>
                </a:solidFill>
              </a:rPr>
              <a:t>речовиною</a:t>
            </a:r>
            <a:r>
              <a:rPr lang="ru-RU" sz="2200" dirty="0">
                <a:solidFill>
                  <a:schemeClr val="bg1"/>
                </a:solidFill>
              </a:rPr>
              <a:t>. </a:t>
            </a:r>
            <a:r>
              <a:rPr lang="ru-RU" sz="2200" dirty="0" err="1">
                <a:solidFill>
                  <a:schemeClr val="bg1"/>
                </a:solidFill>
              </a:rPr>
              <a:t>Еластинові</a:t>
            </a:r>
            <a:r>
              <a:rPr lang="ru-RU" sz="2200" dirty="0">
                <a:solidFill>
                  <a:schemeClr val="bg1"/>
                </a:solidFill>
              </a:rPr>
              <a:t> волокна </a:t>
            </a:r>
            <a:r>
              <a:rPr lang="ru-RU" sz="2200" dirty="0" err="1">
                <a:solidFill>
                  <a:schemeClr val="bg1"/>
                </a:solidFill>
              </a:rPr>
              <a:t>містяться</a:t>
            </a:r>
            <a:r>
              <a:rPr lang="ru-RU" sz="2200" dirty="0">
                <a:solidFill>
                  <a:schemeClr val="bg1"/>
                </a:solidFill>
              </a:rPr>
              <a:t> у </a:t>
            </a:r>
            <a:r>
              <a:rPr lang="ru-RU" sz="2200" dirty="0" err="1">
                <a:solidFill>
                  <a:schemeClr val="bg1"/>
                </a:solidFill>
              </a:rPr>
              <a:t>сполучної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тканині</a:t>
            </a:r>
            <a:r>
              <a:rPr lang="ru-RU" sz="2200" dirty="0">
                <a:solidFill>
                  <a:schemeClr val="bg1"/>
                </a:solidFill>
              </a:rPr>
              <a:t> в </a:t>
            </a:r>
            <a:r>
              <a:rPr lang="ru-RU" sz="2200" dirty="0" err="1">
                <a:solidFill>
                  <a:schemeClr val="bg1"/>
                </a:solidFill>
              </a:rPr>
              <a:t>меншій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кількості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ніж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колагенові</a:t>
            </a:r>
            <a:r>
              <a:rPr lang="ru-RU" sz="2200" dirty="0">
                <a:solidFill>
                  <a:schemeClr val="bg1"/>
                </a:solidFill>
              </a:rPr>
              <a:t>. </a:t>
            </a:r>
            <a:r>
              <a:rPr lang="ru-RU" sz="2200" dirty="0" err="1">
                <a:solidFill>
                  <a:schemeClr val="bg1"/>
                </a:solidFill>
              </a:rPr>
              <a:t>Колаген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набрякає</a:t>
            </a:r>
            <a:r>
              <a:rPr lang="ru-RU" sz="2200" dirty="0">
                <a:solidFill>
                  <a:schemeClr val="bg1"/>
                </a:solidFill>
              </a:rPr>
              <a:t> у </a:t>
            </a:r>
            <a:r>
              <a:rPr lang="ru-RU" sz="2200" dirty="0" err="1">
                <a:solidFill>
                  <a:schemeClr val="bg1"/>
                </a:solidFill>
              </a:rPr>
              <a:t>воді</a:t>
            </a:r>
            <a:r>
              <a:rPr lang="ru-RU" sz="2200" dirty="0">
                <a:solidFill>
                  <a:schemeClr val="bg1"/>
                </a:solidFill>
              </a:rPr>
              <a:t>, а при </a:t>
            </a:r>
            <a:r>
              <a:rPr lang="ru-RU" sz="2200" dirty="0" err="1">
                <a:solidFill>
                  <a:schemeClr val="bg1"/>
                </a:solidFill>
              </a:rPr>
              <a:t>тривалому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нагріванні</a:t>
            </a:r>
            <a:r>
              <a:rPr lang="ru-RU" sz="2200" dirty="0">
                <a:solidFill>
                  <a:schemeClr val="bg1"/>
                </a:solidFill>
              </a:rPr>
              <a:t> у </a:t>
            </a:r>
            <a:r>
              <a:rPr lang="ru-RU" sz="2200" dirty="0" err="1">
                <a:solidFill>
                  <a:schemeClr val="bg1"/>
                </a:solidFill>
              </a:rPr>
              <a:t>воді</a:t>
            </a:r>
            <a:r>
              <a:rPr lang="ru-RU" sz="2200" dirty="0">
                <a:solidFill>
                  <a:schemeClr val="bg1"/>
                </a:solidFill>
              </a:rPr>
              <a:t> переходить у </a:t>
            </a:r>
            <a:r>
              <a:rPr lang="ru-RU" sz="2200" dirty="0" err="1">
                <a:solidFill>
                  <a:schemeClr val="bg1"/>
                </a:solidFill>
              </a:rPr>
              <a:t>водорозчинну</a:t>
            </a:r>
            <a:r>
              <a:rPr lang="ru-RU" sz="2200" dirty="0">
                <a:solidFill>
                  <a:schemeClr val="bg1"/>
                </a:solidFill>
              </a:rPr>
              <a:t> форму – желатин, </a:t>
            </a:r>
            <a:r>
              <a:rPr lang="ru-RU" sz="2200" dirty="0" err="1">
                <a:solidFill>
                  <a:schemeClr val="bg1"/>
                </a:solidFill>
              </a:rPr>
              <a:t>який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утворює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дуже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в’язкі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розчини</a:t>
            </a:r>
            <a:r>
              <a:rPr lang="ru-RU" sz="2200" dirty="0">
                <a:solidFill>
                  <a:schemeClr val="bg1"/>
                </a:solidFill>
              </a:rPr>
              <a:t>. </a:t>
            </a:r>
            <a:r>
              <a:rPr lang="ru-RU" sz="2200" dirty="0" err="1">
                <a:solidFill>
                  <a:schemeClr val="bg1"/>
                </a:solidFill>
              </a:rPr>
              <a:t>Еластин</a:t>
            </a:r>
            <a:r>
              <a:rPr lang="ru-RU" sz="2200" dirty="0">
                <a:solidFill>
                  <a:schemeClr val="bg1"/>
                </a:solidFill>
              </a:rPr>
              <a:t> не </a:t>
            </a:r>
            <a:r>
              <a:rPr lang="ru-RU" sz="2200" dirty="0" err="1">
                <a:solidFill>
                  <a:schemeClr val="bg1"/>
                </a:solidFill>
              </a:rPr>
              <a:t>розчиняється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навіть</a:t>
            </a:r>
            <a:r>
              <a:rPr lang="ru-RU" sz="2200" dirty="0">
                <a:solidFill>
                  <a:schemeClr val="bg1"/>
                </a:solidFill>
              </a:rPr>
              <a:t> у </a:t>
            </a:r>
            <a:r>
              <a:rPr lang="ru-RU" sz="2200" dirty="0" err="1">
                <a:solidFill>
                  <a:schemeClr val="bg1"/>
                </a:solidFill>
              </a:rPr>
              <a:t>гарячій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воді</a:t>
            </a:r>
            <a:r>
              <a:rPr lang="ru-RU" sz="2200" dirty="0">
                <a:solidFill>
                  <a:schemeClr val="bg1"/>
                </a:solidFill>
              </a:rPr>
              <a:t>. </a:t>
            </a:r>
            <a:r>
              <a:rPr lang="ru-RU" sz="2200" dirty="0" err="1">
                <a:solidFill>
                  <a:schemeClr val="bg1"/>
                </a:solidFill>
              </a:rPr>
              <a:t>Він</a:t>
            </a:r>
            <a:r>
              <a:rPr lang="ru-RU" sz="2200" dirty="0">
                <a:solidFill>
                  <a:schemeClr val="bg1"/>
                </a:solidFill>
              </a:rPr>
              <a:t> практично не </a:t>
            </a:r>
            <a:r>
              <a:rPr lang="ru-RU" sz="2200" dirty="0" err="1">
                <a:solidFill>
                  <a:schemeClr val="bg1"/>
                </a:solidFill>
              </a:rPr>
              <a:t>засвоюється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організмом</a:t>
            </a:r>
            <a:r>
              <a:rPr lang="ru-RU" sz="2200" dirty="0">
                <a:solidFill>
                  <a:schemeClr val="bg1"/>
                </a:solidFill>
              </a:rPr>
              <a:t>.</a:t>
            </a:r>
            <a:endParaRPr lang="ru-RU" sz="2200" b="1" dirty="0">
              <a:solidFill>
                <a:schemeClr val="bg1"/>
              </a:solidFill>
            </a:endParaRPr>
          </a:p>
          <a:p>
            <a:pPr algn="just"/>
            <a:r>
              <a:rPr lang="ru-RU" sz="2200" dirty="0">
                <a:solidFill>
                  <a:schemeClr val="bg1"/>
                </a:solidFill>
              </a:rPr>
              <a:t/>
            </a:r>
            <a:br>
              <a:rPr lang="ru-RU" sz="2200" dirty="0">
                <a:solidFill>
                  <a:schemeClr val="bg1"/>
                </a:solidFill>
              </a:rPr>
            </a:br>
            <a:r>
              <a:rPr lang="ru-RU" sz="2200" dirty="0" smtClean="0">
                <a:solidFill>
                  <a:schemeClr val="bg1"/>
                </a:solidFill>
              </a:rPr>
              <a:t>            </a:t>
            </a:r>
            <a:r>
              <a:rPr lang="ru-RU" sz="2200" dirty="0" err="1" smtClean="0">
                <a:solidFill>
                  <a:schemeClr val="bg1"/>
                </a:solidFill>
              </a:rPr>
              <a:t>Сполучні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тканини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містять</a:t>
            </a:r>
            <a:r>
              <a:rPr lang="ru-RU" sz="2200" dirty="0">
                <a:solidFill>
                  <a:schemeClr val="bg1"/>
                </a:solidFill>
              </a:rPr>
              <a:t> 21-40% </a:t>
            </a:r>
            <a:r>
              <a:rPr lang="ru-RU" sz="2200" dirty="0" err="1">
                <a:solidFill>
                  <a:schemeClr val="bg1"/>
                </a:solidFill>
              </a:rPr>
              <a:t>білків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більша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частина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яких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неповноцінні</a:t>
            </a:r>
            <a:r>
              <a:rPr lang="ru-RU" sz="2200" dirty="0"/>
              <a:t>. </a:t>
            </a:r>
            <a:r>
              <a:rPr lang="ru-RU" sz="2200" dirty="0" err="1">
                <a:solidFill>
                  <a:schemeClr val="bg1"/>
                </a:solidFill>
              </a:rPr>
              <a:t>Основними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серед</a:t>
            </a:r>
            <a:r>
              <a:rPr lang="ru-RU" sz="2200" dirty="0">
                <a:solidFill>
                  <a:schemeClr val="bg1"/>
                </a:solidFill>
              </a:rPr>
              <a:t> них </a:t>
            </a:r>
            <a:r>
              <a:rPr lang="ru-RU" sz="2200" dirty="0" err="1">
                <a:solidFill>
                  <a:schemeClr val="bg1"/>
                </a:solidFill>
              </a:rPr>
              <a:t>є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колаген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еластин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ретикулін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муцини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 smtClean="0">
                <a:solidFill>
                  <a:schemeClr val="bg1"/>
                </a:solidFill>
              </a:rPr>
              <a:t>мукоїди</a:t>
            </a:r>
            <a:endParaRPr lang="ru-RU" sz="2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50" i="1" dirty="0" smtClean="0">
                <a:solidFill>
                  <a:schemeClr val="bg1"/>
                </a:solidFill>
              </a:rPr>
              <a:t>           Жирова </a:t>
            </a:r>
            <a:r>
              <a:rPr lang="ru-RU" sz="2250" i="1" dirty="0">
                <a:solidFill>
                  <a:schemeClr val="bg1"/>
                </a:solidFill>
              </a:rPr>
              <a:t>тканина.</a:t>
            </a:r>
            <a:r>
              <a:rPr lang="ru-RU" sz="2250" dirty="0">
                <a:solidFill>
                  <a:schemeClr val="bg1"/>
                </a:solidFill>
              </a:rPr>
              <a:t> В </a:t>
            </a:r>
            <a:r>
              <a:rPr lang="ru-RU" sz="2250" dirty="0" err="1">
                <a:solidFill>
                  <a:schemeClr val="bg1"/>
                </a:solidFill>
              </a:rPr>
              <a:t>тілі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тварини</a:t>
            </a:r>
            <a:r>
              <a:rPr lang="ru-RU" sz="2250" dirty="0">
                <a:solidFill>
                  <a:schemeClr val="bg1"/>
                </a:solidFill>
              </a:rPr>
              <a:t> вона </a:t>
            </a:r>
            <a:r>
              <a:rPr lang="ru-RU" sz="2250" dirty="0" err="1">
                <a:solidFill>
                  <a:schemeClr val="bg1"/>
                </a:solidFill>
              </a:rPr>
              <a:t>відкладається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переважно</a:t>
            </a:r>
            <a:r>
              <a:rPr lang="ru-RU" sz="2250" dirty="0">
                <a:solidFill>
                  <a:schemeClr val="bg1"/>
                </a:solidFill>
              </a:rPr>
              <a:t> в </a:t>
            </a:r>
            <a:r>
              <a:rPr lang="ru-RU" sz="2250" dirty="0" err="1">
                <a:solidFill>
                  <a:schemeClr val="bg1"/>
                </a:solidFill>
              </a:rPr>
              <a:t>підшкірній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клітковині</a:t>
            </a:r>
            <a:r>
              <a:rPr lang="ru-RU" sz="2250" dirty="0">
                <a:solidFill>
                  <a:schemeClr val="bg1"/>
                </a:solidFill>
              </a:rPr>
              <a:t>, </a:t>
            </a:r>
            <a:r>
              <a:rPr lang="ru-RU" sz="2250" dirty="0" err="1">
                <a:solidFill>
                  <a:schemeClr val="bg1"/>
                </a:solidFill>
              </a:rPr>
              <a:t>черевній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порожнині</a:t>
            </a:r>
            <a:r>
              <a:rPr lang="ru-RU" sz="2250" dirty="0">
                <a:solidFill>
                  <a:schemeClr val="bg1"/>
                </a:solidFill>
              </a:rPr>
              <a:t>, </a:t>
            </a:r>
            <a:r>
              <a:rPr lang="ru-RU" sz="2250" dirty="0" err="1">
                <a:solidFill>
                  <a:schemeClr val="bg1"/>
                </a:solidFill>
              </a:rPr>
              <a:t>біля</a:t>
            </a:r>
            <a:r>
              <a:rPr lang="ru-RU" sz="2250" dirty="0">
                <a:solidFill>
                  <a:schemeClr val="bg1"/>
                </a:solidFill>
              </a:rPr>
              <a:t> кишечнику, </a:t>
            </a:r>
            <a:r>
              <a:rPr lang="ru-RU" sz="2250" dirty="0" err="1">
                <a:solidFill>
                  <a:schemeClr val="bg1"/>
                </a:solidFill>
              </a:rPr>
              <a:t>нирок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помірно</a:t>
            </a:r>
            <a:r>
              <a:rPr lang="ru-RU" sz="2250" dirty="0">
                <a:solidFill>
                  <a:schemeClr val="bg1"/>
                </a:solidFill>
              </a:rPr>
              <a:t> — в </a:t>
            </a:r>
            <a:r>
              <a:rPr lang="ru-RU" sz="2250" dirty="0" err="1">
                <a:solidFill>
                  <a:schemeClr val="bg1"/>
                </a:solidFill>
              </a:rPr>
              <a:t>сполучній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тканині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між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м'язами</a:t>
            </a:r>
            <a:r>
              <a:rPr lang="ru-RU" sz="2250" dirty="0">
                <a:solidFill>
                  <a:schemeClr val="bg1"/>
                </a:solidFill>
              </a:rPr>
              <a:t>. У </a:t>
            </a:r>
            <a:r>
              <a:rPr lang="ru-RU" sz="2250" dirty="0" err="1">
                <a:solidFill>
                  <a:schemeClr val="bg1"/>
                </a:solidFill>
              </a:rPr>
              <a:t>окремих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порід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овець</a:t>
            </a:r>
            <a:r>
              <a:rPr lang="ru-RU" sz="2250" dirty="0">
                <a:solidFill>
                  <a:schemeClr val="bg1"/>
                </a:solidFill>
              </a:rPr>
              <a:t> жир </a:t>
            </a:r>
            <a:r>
              <a:rPr lang="ru-RU" sz="2250" dirty="0" err="1">
                <a:solidFill>
                  <a:schemeClr val="bg1"/>
                </a:solidFill>
              </a:rPr>
              <a:t>нагромаджується</a:t>
            </a:r>
            <a:r>
              <a:rPr lang="ru-RU" sz="2250" dirty="0">
                <a:solidFill>
                  <a:schemeClr val="bg1"/>
                </a:solidFill>
              </a:rPr>
              <a:t> в </a:t>
            </a:r>
            <a:r>
              <a:rPr lang="ru-RU" sz="2250" dirty="0" err="1">
                <a:solidFill>
                  <a:schemeClr val="bg1"/>
                </a:solidFill>
              </a:rPr>
              <a:t>хвості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або</a:t>
            </a:r>
            <a:r>
              <a:rPr lang="ru-RU" sz="2250" dirty="0">
                <a:solidFill>
                  <a:schemeClr val="bg1"/>
                </a:solidFill>
              </a:rPr>
              <a:t> по </a:t>
            </a:r>
            <a:r>
              <a:rPr lang="ru-RU" sz="2250" dirty="0" err="1">
                <a:solidFill>
                  <a:schemeClr val="bg1"/>
                </a:solidFill>
              </a:rPr>
              <a:t>обидві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сторони</a:t>
            </a:r>
            <a:r>
              <a:rPr lang="ru-RU" sz="2250" dirty="0">
                <a:solidFill>
                  <a:schemeClr val="bg1"/>
                </a:solidFill>
              </a:rPr>
              <a:t> хвоста у </a:t>
            </a:r>
            <a:r>
              <a:rPr lang="ru-RU" sz="2250" dirty="0" err="1">
                <a:solidFill>
                  <a:schemeClr val="bg1"/>
                </a:solidFill>
              </a:rPr>
              <a:t>вигляді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подушок</a:t>
            </a:r>
            <a:r>
              <a:rPr lang="ru-RU" sz="2250" dirty="0">
                <a:solidFill>
                  <a:schemeClr val="bg1"/>
                </a:solidFill>
              </a:rPr>
              <a:t>. В </a:t>
            </a:r>
            <a:r>
              <a:rPr lang="ru-RU" sz="2250" dirty="0" err="1">
                <a:solidFill>
                  <a:schemeClr val="bg1"/>
                </a:solidFill>
              </a:rPr>
              <a:t>тілі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вгодованої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тварини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м'ясних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порід</a:t>
            </a:r>
            <a:r>
              <a:rPr lang="ru-RU" sz="2250" dirty="0">
                <a:solidFill>
                  <a:schemeClr val="bg1"/>
                </a:solidFill>
              </a:rPr>
              <a:t> жир </a:t>
            </a:r>
            <a:r>
              <a:rPr lang="ru-RU" sz="2250" dirty="0" err="1">
                <a:solidFill>
                  <a:schemeClr val="bg1"/>
                </a:solidFill>
              </a:rPr>
              <a:t>відкладається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між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м'язами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м'язовими</a:t>
            </a:r>
            <a:r>
              <a:rPr lang="ru-RU" sz="2250" dirty="0">
                <a:solidFill>
                  <a:schemeClr val="bg1"/>
                </a:solidFill>
              </a:rPr>
              <a:t> пучками, </a:t>
            </a:r>
            <a:r>
              <a:rPr lang="ru-RU" sz="2250" dirty="0" err="1">
                <a:solidFill>
                  <a:schemeClr val="bg1"/>
                </a:solidFill>
              </a:rPr>
              <a:t>утворюючи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прошарки</a:t>
            </a:r>
            <a:r>
              <a:rPr lang="ru-RU" sz="2250" dirty="0">
                <a:solidFill>
                  <a:schemeClr val="bg1"/>
                </a:solidFill>
              </a:rPr>
              <a:t>, а у </a:t>
            </a:r>
            <a:r>
              <a:rPr lang="ru-RU" sz="2250" dirty="0" err="1">
                <a:solidFill>
                  <a:schemeClr val="bg1"/>
                </a:solidFill>
              </a:rPr>
              <a:t>безпородних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старих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тварин</a:t>
            </a:r>
            <a:r>
              <a:rPr lang="ru-RU" sz="2250" dirty="0">
                <a:solidFill>
                  <a:schemeClr val="bg1"/>
                </a:solidFill>
              </a:rPr>
              <a:t> – в </a:t>
            </a:r>
            <a:r>
              <a:rPr lang="ru-RU" sz="2250" dirty="0" err="1">
                <a:solidFill>
                  <a:schemeClr val="bg1"/>
                </a:solidFill>
              </a:rPr>
              <a:t>черевній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частині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підшкірній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клітковині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відсутній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між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м'язами</a:t>
            </a:r>
            <a:r>
              <a:rPr lang="ru-RU" sz="2250" dirty="0">
                <a:solidFill>
                  <a:schemeClr val="bg1"/>
                </a:solidFill>
              </a:rPr>
              <a:t>. </a:t>
            </a:r>
            <a:br>
              <a:rPr lang="ru-RU" sz="2250" dirty="0">
                <a:solidFill>
                  <a:schemeClr val="bg1"/>
                </a:solidFill>
              </a:rPr>
            </a:br>
            <a:r>
              <a:rPr lang="ru-RU" sz="2250" dirty="0">
                <a:solidFill>
                  <a:schemeClr val="bg1"/>
                </a:solidFill>
              </a:rPr>
              <a:t/>
            </a:r>
            <a:br>
              <a:rPr lang="ru-RU" sz="2250" dirty="0">
                <a:solidFill>
                  <a:schemeClr val="bg1"/>
                </a:solidFill>
              </a:rPr>
            </a:br>
            <a:r>
              <a:rPr lang="ru-RU" sz="2250" dirty="0" smtClean="0">
                <a:solidFill>
                  <a:schemeClr val="bg1"/>
                </a:solidFill>
              </a:rPr>
              <a:t>          </a:t>
            </a:r>
            <a:r>
              <a:rPr lang="ru-RU" sz="2250" dirty="0" err="1" smtClean="0">
                <a:solidFill>
                  <a:schemeClr val="bg1"/>
                </a:solidFill>
              </a:rPr>
              <a:t>Залежно</a:t>
            </a:r>
            <a:r>
              <a:rPr lang="ru-RU" sz="2250" dirty="0" smtClean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від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розташування</a:t>
            </a:r>
            <a:r>
              <a:rPr lang="ru-RU" sz="2250" dirty="0">
                <a:solidFill>
                  <a:schemeClr val="bg1"/>
                </a:solidFill>
              </a:rPr>
              <a:t> в </a:t>
            </a:r>
            <a:r>
              <a:rPr lang="ru-RU" sz="2250" dirty="0" err="1">
                <a:solidFill>
                  <a:schemeClr val="bg1"/>
                </a:solidFill>
              </a:rPr>
              <a:t>тілі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тварини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жирова</a:t>
            </a:r>
            <a:r>
              <a:rPr lang="ru-RU" sz="2250" dirty="0">
                <a:solidFill>
                  <a:schemeClr val="bg1"/>
                </a:solidFill>
              </a:rPr>
              <a:t> тканина </a:t>
            </a:r>
            <a:r>
              <a:rPr lang="ru-RU" sz="2250" dirty="0" err="1">
                <a:solidFill>
                  <a:schemeClr val="bg1"/>
                </a:solidFill>
              </a:rPr>
              <a:t>має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відповідні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назви</a:t>
            </a:r>
            <a:r>
              <a:rPr lang="ru-RU" sz="2250" dirty="0">
                <a:solidFill>
                  <a:schemeClr val="bg1"/>
                </a:solidFill>
              </a:rPr>
              <a:t>: </a:t>
            </a:r>
            <a:r>
              <a:rPr lang="ru-RU" sz="2250" dirty="0" err="1">
                <a:solidFill>
                  <a:schemeClr val="bg1"/>
                </a:solidFill>
              </a:rPr>
              <a:t>підшкірну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жирову</a:t>
            </a:r>
            <a:r>
              <a:rPr lang="ru-RU" sz="2250" dirty="0">
                <a:solidFill>
                  <a:schemeClr val="bg1"/>
                </a:solidFill>
              </a:rPr>
              <a:t> тканину </a:t>
            </a:r>
            <a:r>
              <a:rPr lang="ru-RU" sz="2250" dirty="0" err="1">
                <a:solidFill>
                  <a:schemeClr val="bg1"/>
                </a:solidFill>
              </a:rPr>
              <a:t>називають</a:t>
            </a:r>
            <a:r>
              <a:rPr lang="ru-RU" sz="2250" dirty="0">
                <a:solidFill>
                  <a:schemeClr val="bg1"/>
                </a:solidFill>
              </a:rPr>
              <a:t> </a:t>
            </a:r>
            <a:r>
              <a:rPr lang="ru-RU" sz="2250" i="1" dirty="0" err="1">
                <a:solidFill>
                  <a:schemeClr val="bg1"/>
                </a:solidFill>
              </a:rPr>
              <a:t>підшкірним</a:t>
            </a:r>
            <a:r>
              <a:rPr lang="ru-RU" sz="2250" i="1" dirty="0">
                <a:solidFill>
                  <a:schemeClr val="bg1"/>
                </a:solidFill>
              </a:rPr>
              <a:t> жиром</a:t>
            </a:r>
            <a:r>
              <a:rPr lang="ru-RU" sz="2250" dirty="0">
                <a:solidFill>
                  <a:schemeClr val="bg1"/>
                </a:solidFill>
              </a:rPr>
              <a:t> (у свиней – шпиком); </a:t>
            </a:r>
            <a:r>
              <a:rPr lang="ru-RU" sz="2250" dirty="0" err="1">
                <a:solidFill>
                  <a:schemeClr val="bg1"/>
                </a:solidFill>
              </a:rPr>
              <a:t>жирову</a:t>
            </a:r>
            <a:r>
              <a:rPr lang="ru-RU" sz="2250" dirty="0">
                <a:solidFill>
                  <a:schemeClr val="bg1"/>
                </a:solidFill>
              </a:rPr>
              <a:t> тканину </a:t>
            </a:r>
            <a:r>
              <a:rPr lang="ru-RU" sz="2250" dirty="0" err="1">
                <a:solidFill>
                  <a:schemeClr val="bg1"/>
                </a:solidFill>
              </a:rPr>
              <a:t>шлунку</a:t>
            </a:r>
            <a:r>
              <a:rPr lang="ru-RU" sz="2250" dirty="0">
                <a:solidFill>
                  <a:schemeClr val="bg1"/>
                </a:solidFill>
              </a:rPr>
              <a:t> – </a:t>
            </a:r>
            <a:r>
              <a:rPr lang="ru-RU" sz="2250" i="1" dirty="0">
                <a:solidFill>
                  <a:schemeClr val="bg1"/>
                </a:solidFill>
              </a:rPr>
              <a:t>сальником;</a:t>
            </a:r>
            <a:r>
              <a:rPr lang="ru-RU" sz="2250" dirty="0">
                <a:solidFill>
                  <a:schemeClr val="bg1"/>
                </a:solidFill>
              </a:rPr>
              <a:t> кишечнику – </a:t>
            </a:r>
            <a:r>
              <a:rPr lang="ru-RU" sz="2250" i="1" dirty="0" err="1">
                <a:solidFill>
                  <a:schemeClr val="bg1"/>
                </a:solidFill>
              </a:rPr>
              <a:t>кишковим</a:t>
            </a:r>
            <a:r>
              <a:rPr lang="ru-RU" sz="2250" i="1" dirty="0">
                <a:solidFill>
                  <a:schemeClr val="bg1"/>
                </a:solidFill>
              </a:rPr>
              <a:t> жиром</a:t>
            </a:r>
            <a:r>
              <a:rPr lang="ru-RU" sz="2250" dirty="0">
                <a:solidFill>
                  <a:schemeClr val="bg1"/>
                </a:solidFill>
              </a:rPr>
              <a:t>; жир хвоста – </a:t>
            </a:r>
            <a:r>
              <a:rPr lang="ru-RU" sz="2250" i="1" dirty="0" err="1">
                <a:solidFill>
                  <a:schemeClr val="bg1"/>
                </a:solidFill>
              </a:rPr>
              <a:t>курдючним</a:t>
            </a:r>
            <a:r>
              <a:rPr lang="ru-RU" sz="2250" dirty="0">
                <a:solidFill>
                  <a:schemeClr val="bg1"/>
                </a:solidFill>
              </a:rPr>
              <a:t>; жир </a:t>
            </a:r>
            <a:r>
              <a:rPr lang="ru-RU" sz="2250" dirty="0" err="1">
                <a:solidFill>
                  <a:schemeClr val="bg1"/>
                </a:solidFill>
              </a:rPr>
              <a:t>кісткової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тканини</a:t>
            </a:r>
            <a:r>
              <a:rPr lang="ru-RU" sz="2250" dirty="0">
                <a:solidFill>
                  <a:schemeClr val="bg1"/>
                </a:solidFill>
              </a:rPr>
              <a:t> – </a:t>
            </a:r>
            <a:r>
              <a:rPr lang="ru-RU" sz="2250" i="1" dirty="0" err="1">
                <a:solidFill>
                  <a:schemeClr val="bg1"/>
                </a:solidFill>
              </a:rPr>
              <a:t>кістковим</a:t>
            </a:r>
            <a:r>
              <a:rPr lang="ru-RU" sz="2250" i="1" dirty="0">
                <a:solidFill>
                  <a:schemeClr val="bg1"/>
                </a:solidFill>
              </a:rPr>
              <a:t>.</a:t>
            </a:r>
            <a:r>
              <a:rPr lang="ru-RU" sz="2250" dirty="0">
                <a:solidFill>
                  <a:schemeClr val="bg1"/>
                </a:solidFill>
              </a:rPr>
              <a:t/>
            </a:r>
            <a:br>
              <a:rPr lang="ru-RU" sz="2250" dirty="0">
                <a:solidFill>
                  <a:schemeClr val="bg1"/>
                </a:solidFill>
              </a:rPr>
            </a:br>
            <a:r>
              <a:rPr lang="ru-RU" sz="2250" dirty="0">
                <a:solidFill>
                  <a:schemeClr val="bg1"/>
                </a:solidFill>
              </a:rPr>
              <a:t/>
            </a:r>
            <a:br>
              <a:rPr lang="ru-RU" sz="2250" dirty="0">
                <a:solidFill>
                  <a:schemeClr val="bg1"/>
                </a:solidFill>
              </a:rPr>
            </a:br>
            <a:r>
              <a:rPr lang="ru-RU" sz="2250" dirty="0" smtClean="0">
                <a:solidFill>
                  <a:schemeClr val="bg1"/>
                </a:solidFill>
              </a:rPr>
              <a:t>            В </a:t>
            </a:r>
            <a:r>
              <a:rPr lang="ru-RU" sz="2250" dirty="0" err="1">
                <a:solidFill>
                  <a:schemeClr val="bg1"/>
                </a:solidFill>
              </a:rPr>
              <a:t>жировій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тканині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міститься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від</a:t>
            </a:r>
            <a:r>
              <a:rPr lang="ru-RU" sz="2250" dirty="0">
                <a:solidFill>
                  <a:schemeClr val="bg1"/>
                </a:solidFill>
              </a:rPr>
              <a:t> 73 до 97% жиру, вода, </a:t>
            </a:r>
            <a:r>
              <a:rPr lang="ru-RU" sz="2250" dirty="0" err="1">
                <a:solidFill>
                  <a:schemeClr val="bg1"/>
                </a:solidFill>
              </a:rPr>
              <a:t>білки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і</a:t>
            </a:r>
            <a:r>
              <a:rPr lang="ru-RU" sz="2250" dirty="0">
                <a:solidFill>
                  <a:schemeClr val="bg1"/>
                </a:solidFill>
              </a:rPr>
              <a:t> в невеликих </a:t>
            </a:r>
            <a:r>
              <a:rPr lang="ru-RU" sz="2250" dirty="0" err="1">
                <a:solidFill>
                  <a:schemeClr val="bg1"/>
                </a:solidFill>
              </a:rPr>
              <a:t>кількостях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жироподібні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речовини</a:t>
            </a:r>
            <a:r>
              <a:rPr lang="ru-RU" sz="2250" dirty="0">
                <a:solidFill>
                  <a:schemeClr val="bg1"/>
                </a:solidFill>
              </a:rPr>
              <a:t>, </a:t>
            </a:r>
            <a:r>
              <a:rPr lang="ru-RU" sz="2250" dirty="0" err="1">
                <a:solidFill>
                  <a:schemeClr val="bg1"/>
                </a:solidFill>
              </a:rPr>
              <a:t>вітаміни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ферменти</a:t>
            </a:r>
            <a:r>
              <a:rPr lang="ru-RU" sz="2250" dirty="0">
                <a:solidFill>
                  <a:schemeClr val="bg1"/>
                </a:solidFill>
              </a:rPr>
              <a:t>, </a:t>
            </a:r>
            <a:r>
              <a:rPr lang="ru-RU" sz="2250" dirty="0" err="1">
                <a:solidFill>
                  <a:schemeClr val="bg1"/>
                </a:solidFill>
              </a:rPr>
              <a:t>пігменти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мінеральні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речовини</a:t>
            </a:r>
            <a:r>
              <a:rPr lang="ru-RU" sz="2250" dirty="0">
                <a:solidFill>
                  <a:schemeClr val="bg1"/>
                </a:solidFill>
              </a:rPr>
              <a:t>. Склад жиру </a:t>
            </a:r>
            <a:r>
              <a:rPr lang="ru-RU" sz="2250" dirty="0" err="1">
                <a:solidFill>
                  <a:schemeClr val="bg1"/>
                </a:solidFill>
              </a:rPr>
              <a:t>різних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видів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забійних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тварин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неоднаковий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і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навіть</a:t>
            </a:r>
            <a:r>
              <a:rPr lang="ru-RU" sz="2250" dirty="0">
                <a:solidFill>
                  <a:schemeClr val="bg1"/>
                </a:solidFill>
              </a:rPr>
              <a:t> у </a:t>
            </a:r>
            <a:r>
              <a:rPr lang="ru-RU" sz="2250" dirty="0" err="1">
                <a:solidFill>
                  <a:schemeClr val="bg1"/>
                </a:solidFill>
              </a:rPr>
              <a:t>однієї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тварини</a:t>
            </a:r>
            <a:r>
              <a:rPr lang="ru-RU" sz="2250" dirty="0">
                <a:solidFill>
                  <a:schemeClr val="bg1"/>
                </a:solidFill>
              </a:rPr>
              <a:t> жир в </a:t>
            </a:r>
            <a:r>
              <a:rPr lang="ru-RU" sz="2250" dirty="0" err="1">
                <a:solidFill>
                  <a:schemeClr val="bg1"/>
                </a:solidFill>
              </a:rPr>
              <a:t>різних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>
                <a:solidFill>
                  <a:schemeClr val="bg1"/>
                </a:solidFill>
              </a:rPr>
              <a:t>частинах</a:t>
            </a:r>
            <a:r>
              <a:rPr lang="ru-RU" sz="2250" dirty="0">
                <a:solidFill>
                  <a:schemeClr val="bg1"/>
                </a:solidFill>
              </a:rPr>
              <a:t> </a:t>
            </a:r>
            <a:r>
              <a:rPr lang="ru-RU" sz="2250" dirty="0" err="1" smtClean="0">
                <a:solidFill>
                  <a:schemeClr val="bg1"/>
                </a:solidFill>
              </a:rPr>
              <a:t>тіла</a:t>
            </a:r>
            <a:r>
              <a:rPr lang="ru-RU" sz="2250" dirty="0" smtClean="0">
                <a:solidFill>
                  <a:schemeClr val="bg1"/>
                </a:solidFill>
              </a:rPr>
              <a:t> </a:t>
            </a:r>
            <a:r>
              <a:rPr lang="ru-RU" sz="2250" dirty="0" err="1" smtClean="0">
                <a:solidFill>
                  <a:schemeClr val="bg1"/>
                </a:solidFill>
              </a:rPr>
              <a:t>розрізняється</a:t>
            </a:r>
            <a:r>
              <a:rPr lang="ru-RU" sz="2250" dirty="0" smtClean="0">
                <a:solidFill>
                  <a:schemeClr val="bg1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653"/>
            <a:ext cx="9144000" cy="7040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50" i="1" dirty="0" smtClean="0">
                <a:solidFill>
                  <a:schemeClr val="bg1"/>
                </a:solidFill>
              </a:rPr>
              <a:t>              </a:t>
            </a:r>
            <a:r>
              <a:rPr lang="ru-RU" sz="2550" i="1" dirty="0" err="1" smtClean="0">
                <a:solidFill>
                  <a:schemeClr val="bg1"/>
                </a:solidFill>
              </a:rPr>
              <a:t>Кісткова</a:t>
            </a:r>
            <a:r>
              <a:rPr lang="ru-RU" sz="2550" i="1" dirty="0" smtClean="0">
                <a:solidFill>
                  <a:schemeClr val="bg1"/>
                </a:solidFill>
              </a:rPr>
              <a:t> </a:t>
            </a:r>
            <a:r>
              <a:rPr lang="ru-RU" sz="2550" i="1" dirty="0">
                <a:solidFill>
                  <a:schemeClr val="bg1"/>
                </a:solidFill>
              </a:rPr>
              <a:t>тканина</a:t>
            </a:r>
            <a:r>
              <a:rPr lang="ru-RU" sz="2550" b="1" dirty="0">
                <a:solidFill>
                  <a:schemeClr val="bg1"/>
                </a:solidFill>
              </a:rPr>
              <a:t> </a:t>
            </a:r>
            <a:r>
              <a:rPr lang="ru-RU" sz="2550" dirty="0" err="1">
                <a:solidFill>
                  <a:schemeClr val="bg1"/>
                </a:solidFill>
              </a:rPr>
              <a:t>побудована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з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кісткових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кліток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і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міжклітинної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речовини</a:t>
            </a:r>
            <a:r>
              <a:rPr lang="ru-RU" sz="2550" dirty="0">
                <a:solidFill>
                  <a:schemeClr val="bg1"/>
                </a:solidFill>
              </a:rPr>
              <a:t>, </a:t>
            </a:r>
            <a:r>
              <a:rPr lang="ru-RU" sz="2550" dirty="0" err="1">
                <a:solidFill>
                  <a:schemeClr val="bg1"/>
                </a:solidFill>
              </a:rPr>
              <a:t>є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різновидом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сполучної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тканини</a:t>
            </a:r>
            <a:r>
              <a:rPr lang="ru-RU" sz="2550" dirty="0">
                <a:solidFill>
                  <a:schemeClr val="bg1"/>
                </a:solidFill>
              </a:rPr>
              <a:t>. За формою </a:t>
            </a:r>
            <a:r>
              <a:rPr lang="ru-RU" sz="2550" dirty="0" err="1">
                <a:solidFill>
                  <a:schemeClr val="bg1"/>
                </a:solidFill>
              </a:rPr>
              <a:t>кістки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підрозділяють</a:t>
            </a:r>
            <a:r>
              <a:rPr lang="ru-RU" sz="2550" dirty="0">
                <a:solidFill>
                  <a:schemeClr val="bg1"/>
                </a:solidFill>
              </a:rPr>
              <a:t> на </a:t>
            </a:r>
            <a:r>
              <a:rPr lang="ru-RU" sz="2550" dirty="0" err="1">
                <a:solidFill>
                  <a:schemeClr val="bg1"/>
                </a:solidFill>
              </a:rPr>
              <a:t>трубчасті</a:t>
            </a:r>
            <a:r>
              <a:rPr lang="ru-RU" sz="2550" dirty="0">
                <a:solidFill>
                  <a:schemeClr val="bg1"/>
                </a:solidFill>
              </a:rPr>
              <a:t>, </a:t>
            </a:r>
            <a:r>
              <a:rPr lang="ru-RU" sz="2550" dirty="0" err="1">
                <a:solidFill>
                  <a:schemeClr val="bg1"/>
                </a:solidFill>
              </a:rPr>
              <a:t>дугоподібні</a:t>
            </a:r>
            <a:r>
              <a:rPr lang="ru-RU" sz="2550" dirty="0">
                <a:solidFill>
                  <a:schemeClr val="bg1"/>
                </a:solidFill>
              </a:rPr>
              <a:t>, </a:t>
            </a:r>
            <a:r>
              <a:rPr lang="ru-RU" sz="2550" dirty="0" err="1">
                <a:solidFill>
                  <a:schemeClr val="bg1"/>
                </a:solidFill>
              </a:rPr>
              <a:t>короткі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і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плоскі</a:t>
            </a:r>
            <a:r>
              <a:rPr lang="ru-RU" sz="2550" dirty="0">
                <a:solidFill>
                  <a:schemeClr val="bg1"/>
                </a:solidFill>
              </a:rPr>
              <a:t>. У </a:t>
            </a:r>
            <a:r>
              <a:rPr lang="ru-RU" sz="2550" dirty="0" err="1">
                <a:solidFill>
                  <a:schemeClr val="bg1"/>
                </a:solidFill>
              </a:rPr>
              <a:t>середині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трубчастих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кісток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розташований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кістковий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мозок</a:t>
            </a:r>
            <a:r>
              <a:rPr lang="ru-RU" sz="2550" dirty="0">
                <a:solidFill>
                  <a:schemeClr val="bg1"/>
                </a:solidFill>
              </a:rPr>
              <a:t>, </a:t>
            </a:r>
            <a:r>
              <a:rPr lang="ru-RU" sz="2550" dirty="0" err="1">
                <a:solidFill>
                  <a:schemeClr val="bg1"/>
                </a:solidFill>
              </a:rPr>
              <a:t>рясно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пронизаний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кровоносними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судинами</a:t>
            </a:r>
            <a:r>
              <a:rPr lang="ru-RU" sz="2550" dirty="0">
                <a:solidFill>
                  <a:schemeClr val="bg1"/>
                </a:solidFill>
              </a:rPr>
              <a:t>. </a:t>
            </a:r>
            <a:r>
              <a:rPr lang="ru-RU" sz="2550" dirty="0" err="1">
                <a:solidFill>
                  <a:schemeClr val="bg1"/>
                </a:solidFill>
              </a:rPr>
              <a:t>Жирові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клітки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надають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кістковому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мозку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жовтий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відтінок</a:t>
            </a:r>
            <a:r>
              <a:rPr lang="ru-RU" sz="2550" dirty="0">
                <a:solidFill>
                  <a:schemeClr val="bg1"/>
                </a:solidFill>
              </a:rPr>
              <a:t>. </a:t>
            </a:r>
            <a:r>
              <a:rPr lang="ru-RU" sz="2550" dirty="0" err="1">
                <a:solidFill>
                  <a:schemeClr val="bg1"/>
                </a:solidFill>
              </a:rPr>
              <a:t>Вміст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кісток</a:t>
            </a:r>
            <a:r>
              <a:rPr lang="ru-RU" sz="2550" dirty="0">
                <a:solidFill>
                  <a:schemeClr val="bg1"/>
                </a:solidFill>
              </a:rPr>
              <a:t> в </a:t>
            </a:r>
            <a:r>
              <a:rPr lang="ru-RU" sz="2550" dirty="0" err="1">
                <a:solidFill>
                  <a:schemeClr val="bg1"/>
                </a:solidFill>
              </a:rPr>
              <a:t>м'ясі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залежить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від</a:t>
            </a:r>
            <a:r>
              <a:rPr lang="ru-RU" sz="2550" dirty="0">
                <a:solidFill>
                  <a:schemeClr val="bg1"/>
                </a:solidFill>
              </a:rPr>
              <a:t> виду </a:t>
            </a:r>
            <a:r>
              <a:rPr lang="ru-RU" sz="2550" dirty="0" err="1">
                <a:solidFill>
                  <a:schemeClr val="bg1"/>
                </a:solidFill>
              </a:rPr>
              <a:t>тварин</a:t>
            </a:r>
            <a:r>
              <a:rPr lang="ru-RU" sz="2550" dirty="0">
                <a:solidFill>
                  <a:schemeClr val="bg1"/>
                </a:solidFill>
              </a:rPr>
              <a:t>, </a:t>
            </a:r>
            <a:r>
              <a:rPr lang="ru-RU" sz="2550" dirty="0" err="1">
                <a:solidFill>
                  <a:schemeClr val="bg1"/>
                </a:solidFill>
              </a:rPr>
              <a:t>вгодованості</a:t>
            </a:r>
            <a:r>
              <a:rPr lang="ru-RU" sz="2550" dirty="0">
                <a:solidFill>
                  <a:schemeClr val="bg1"/>
                </a:solidFill>
              </a:rPr>
              <a:t>, </a:t>
            </a:r>
            <a:r>
              <a:rPr lang="ru-RU" sz="2550" dirty="0" err="1">
                <a:solidFill>
                  <a:schemeClr val="bg1"/>
                </a:solidFill>
              </a:rPr>
              <a:t>статі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і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коливається</a:t>
            </a:r>
            <a:r>
              <a:rPr lang="ru-RU" sz="2550" dirty="0">
                <a:solidFill>
                  <a:schemeClr val="bg1"/>
                </a:solidFill>
              </a:rPr>
              <a:t> в </a:t>
            </a:r>
            <a:r>
              <a:rPr lang="ru-RU" sz="2550" dirty="0" err="1">
                <a:solidFill>
                  <a:schemeClr val="bg1"/>
                </a:solidFill>
              </a:rPr>
              <a:t>значних</a:t>
            </a:r>
            <a:r>
              <a:rPr lang="ru-RU" sz="2550" dirty="0">
                <a:solidFill>
                  <a:schemeClr val="bg1"/>
                </a:solidFill>
              </a:rPr>
              <a:t> межах.</a:t>
            </a:r>
            <a:br>
              <a:rPr lang="ru-RU" sz="2550" dirty="0">
                <a:solidFill>
                  <a:schemeClr val="bg1"/>
                </a:solidFill>
              </a:rPr>
            </a:br>
            <a:r>
              <a:rPr lang="ru-RU" sz="2550" dirty="0">
                <a:solidFill>
                  <a:schemeClr val="bg1"/>
                </a:solidFill>
              </a:rPr>
              <a:t/>
            </a:r>
            <a:br>
              <a:rPr lang="ru-RU" sz="2550" dirty="0">
                <a:solidFill>
                  <a:schemeClr val="bg1"/>
                </a:solidFill>
              </a:rPr>
            </a:br>
            <a:r>
              <a:rPr lang="ru-RU" sz="2550" dirty="0" smtClean="0">
                <a:solidFill>
                  <a:schemeClr val="bg1"/>
                </a:solidFill>
              </a:rPr>
              <a:t>            У </a:t>
            </a:r>
            <a:r>
              <a:rPr lang="ru-RU" sz="2550" dirty="0" err="1">
                <a:solidFill>
                  <a:schemeClr val="bg1"/>
                </a:solidFill>
              </a:rPr>
              <a:t>складі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кісток</a:t>
            </a:r>
            <a:r>
              <a:rPr lang="ru-RU" sz="2550" dirty="0">
                <a:solidFill>
                  <a:schemeClr val="bg1"/>
                </a:solidFill>
              </a:rPr>
              <a:t> на </a:t>
            </a:r>
            <a:r>
              <a:rPr lang="ru-RU" sz="2550" dirty="0" err="1">
                <a:solidFill>
                  <a:schemeClr val="bg1"/>
                </a:solidFill>
              </a:rPr>
              <a:t>відміну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від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інших</a:t>
            </a:r>
            <a:r>
              <a:rPr lang="ru-RU" sz="2550" dirty="0">
                <a:solidFill>
                  <a:schemeClr val="bg1"/>
                </a:solidFill>
              </a:rPr>
              <a:t> тканин </a:t>
            </a:r>
            <a:r>
              <a:rPr lang="ru-RU" sz="2550" dirty="0" err="1">
                <a:solidFill>
                  <a:schemeClr val="bg1"/>
                </a:solidFill>
              </a:rPr>
              <a:t>м'яса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переважають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неорганічні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речовини</a:t>
            </a:r>
            <a:r>
              <a:rPr lang="ru-RU" sz="2550" dirty="0">
                <a:solidFill>
                  <a:schemeClr val="bg1"/>
                </a:solidFill>
              </a:rPr>
              <a:t>. В </a:t>
            </a:r>
            <a:r>
              <a:rPr lang="ru-RU" sz="2550" dirty="0" err="1">
                <a:solidFill>
                  <a:schemeClr val="bg1"/>
                </a:solidFill>
              </a:rPr>
              <a:t>міру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старіння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тварини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в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кістках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збільшується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вміст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неорганічних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речовин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і</a:t>
            </a:r>
            <a:r>
              <a:rPr lang="ru-RU" sz="2550" dirty="0">
                <a:solidFill>
                  <a:schemeClr val="bg1"/>
                </a:solidFill>
              </a:rPr>
              <a:t> жиру. З </a:t>
            </a:r>
            <a:r>
              <a:rPr lang="ru-RU" sz="2550" dirty="0" err="1">
                <a:solidFill>
                  <a:schemeClr val="bg1"/>
                </a:solidFill>
              </a:rPr>
              <a:t>мінеральних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речовин</a:t>
            </a:r>
            <a:r>
              <a:rPr lang="ru-RU" sz="2550" dirty="0">
                <a:solidFill>
                  <a:schemeClr val="bg1"/>
                </a:solidFill>
              </a:rPr>
              <a:t> до складу </a:t>
            </a:r>
            <a:r>
              <a:rPr lang="ru-RU" sz="2550" dirty="0" err="1">
                <a:solidFill>
                  <a:schemeClr val="bg1"/>
                </a:solidFill>
              </a:rPr>
              <a:t>кісток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входять</a:t>
            </a:r>
            <a:r>
              <a:rPr lang="ru-RU" sz="2550" dirty="0">
                <a:solidFill>
                  <a:schemeClr val="bg1"/>
                </a:solidFill>
              </a:rPr>
              <a:t>, в основному, </a:t>
            </a:r>
            <a:r>
              <a:rPr lang="ru-RU" sz="2550" dirty="0" err="1">
                <a:solidFill>
                  <a:schemeClr val="bg1"/>
                </a:solidFill>
              </a:rPr>
              <a:t>кальцієві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солі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фосфорної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і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вугільної</a:t>
            </a:r>
            <a:r>
              <a:rPr lang="ru-RU" sz="2550" dirty="0">
                <a:solidFill>
                  <a:schemeClr val="bg1"/>
                </a:solidFill>
              </a:rPr>
              <a:t> кислот. </a:t>
            </a:r>
            <a:r>
              <a:rPr lang="ru-RU" sz="2550" dirty="0" err="1">
                <a:solidFill>
                  <a:schemeClr val="bg1"/>
                </a:solidFill>
              </a:rPr>
              <a:t>Кістки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забійних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тварин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використовують</a:t>
            </a:r>
            <a:r>
              <a:rPr lang="ru-RU" sz="2550" dirty="0">
                <a:solidFill>
                  <a:schemeClr val="bg1"/>
                </a:solidFill>
              </a:rPr>
              <a:t> для </a:t>
            </a:r>
            <a:r>
              <a:rPr lang="ru-RU" sz="2550" dirty="0" err="1">
                <a:solidFill>
                  <a:schemeClr val="bg1"/>
                </a:solidFill>
              </a:rPr>
              <a:t>приготування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бульйону</a:t>
            </a:r>
            <a:r>
              <a:rPr lang="ru-RU" sz="2550" dirty="0">
                <a:solidFill>
                  <a:schemeClr val="bg1"/>
                </a:solidFill>
              </a:rPr>
              <a:t>, </a:t>
            </a:r>
            <a:r>
              <a:rPr lang="ru-RU" sz="2550" dirty="0" err="1">
                <a:solidFill>
                  <a:schemeClr val="bg1"/>
                </a:solidFill>
              </a:rPr>
              <a:t>виробництва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кісткового</a:t>
            </a:r>
            <a:r>
              <a:rPr lang="ru-RU" sz="2550" dirty="0">
                <a:solidFill>
                  <a:schemeClr val="bg1"/>
                </a:solidFill>
              </a:rPr>
              <a:t> жиру, желатину, </a:t>
            </a:r>
            <a:r>
              <a:rPr lang="ru-RU" sz="2550" dirty="0" err="1">
                <a:solidFill>
                  <a:schemeClr val="bg1"/>
                </a:solidFill>
              </a:rPr>
              <a:t>кісткового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борошна</a:t>
            </a:r>
            <a:r>
              <a:rPr lang="ru-RU" sz="2550" dirty="0">
                <a:solidFill>
                  <a:schemeClr val="bg1"/>
                </a:solidFill>
              </a:rPr>
              <a:t> </a:t>
            </a:r>
            <a:r>
              <a:rPr lang="ru-RU" sz="2550" dirty="0" err="1">
                <a:solidFill>
                  <a:schemeClr val="bg1"/>
                </a:solidFill>
              </a:rPr>
              <a:t>і</a:t>
            </a:r>
            <a:r>
              <a:rPr lang="ru-RU" sz="2550" dirty="0">
                <a:solidFill>
                  <a:schemeClr val="bg1"/>
                </a:solidFill>
              </a:rPr>
              <a:t> клею.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76672"/>
            <a:ext cx="8424936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solidFill>
                  <a:schemeClr val="bg1"/>
                </a:solidFill>
              </a:rPr>
              <a:t>           Кров</a:t>
            </a:r>
            <a:r>
              <a:rPr lang="ru-RU" sz="2800" dirty="0">
                <a:solidFill>
                  <a:schemeClr val="bg1"/>
                </a:solidFill>
              </a:rPr>
              <a:t> </a:t>
            </a:r>
            <a:r>
              <a:rPr lang="ru-RU" sz="2800" dirty="0" err="1">
                <a:solidFill>
                  <a:schemeClr val="bg1"/>
                </a:solidFill>
              </a:rPr>
              <a:t>відносять</a:t>
            </a:r>
            <a:r>
              <a:rPr lang="ru-RU" sz="2800" dirty="0">
                <a:solidFill>
                  <a:schemeClr val="bg1"/>
                </a:solidFill>
              </a:rPr>
              <a:t> до </a:t>
            </a:r>
            <a:r>
              <a:rPr lang="ru-RU" sz="2800" dirty="0" err="1">
                <a:solidFill>
                  <a:schemeClr val="bg1"/>
                </a:solidFill>
              </a:rPr>
              <a:t>сполучної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тканини</a:t>
            </a:r>
            <a:r>
              <a:rPr lang="ru-RU" sz="2800" dirty="0">
                <a:solidFill>
                  <a:schemeClr val="bg1"/>
                </a:solidFill>
              </a:rPr>
              <a:t>. </a:t>
            </a:r>
            <a:r>
              <a:rPr lang="ru-RU" sz="2800" dirty="0" err="1">
                <a:solidFill>
                  <a:schemeClr val="bg1"/>
                </a:solidFill>
              </a:rPr>
              <a:t>Вміст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крові</a:t>
            </a:r>
            <a:r>
              <a:rPr lang="ru-RU" sz="2800" dirty="0">
                <a:solidFill>
                  <a:schemeClr val="bg1"/>
                </a:solidFill>
              </a:rPr>
              <a:t> в </a:t>
            </a:r>
            <a:r>
              <a:rPr lang="ru-RU" sz="2800" dirty="0" err="1">
                <a:solidFill>
                  <a:schemeClr val="bg1"/>
                </a:solidFill>
              </a:rPr>
              <a:t>тілі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забійних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тварин</a:t>
            </a:r>
            <a:r>
              <a:rPr lang="ru-RU" sz="2800" dirty="0">
                <a:solidFill>
                  <a:schemeClr val="bg1"/>
                </a:solidFill>
              </a:rPr>
              <a:t> становить </a:t>
            </a:r>
            <a:r>
              <a:rPr lang="ru-RU" sz="2800" dirty="0" err="1">
                <a:solidFill>
                  <a:schemeClr val="bg1"/>
                </a:solidFill>
              </a:rPr>
              <a:t>від</a:t>
            </a:r>
            <a:r>
              <a:rPr lang="ru-RU" sz="2800" dirty="0">
                <a:solidFill>
                  <a:schemeClr val="bg1"/>
                </a:solidFill>
              </a:rPr>
              <a:t> 5 до 8% </a:t>
            </a:r>
            <a:r>
              <a:rPr lang="ru-RU" sz="2800" dirty="0" err="1">
                <a:solidFill>
                  <a:schemeClr val="bg1"/>
                </a:solidFill>
              </a:rPr>
              <a:t>живої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маси</a:t>
            </a:r>
            <a:r>
              <a:rPr lang="ru-RU" sz="2800" dirty="0">
                <a:solidFill>
                  <a:schemeClr val="bg1"/>
                </a:solidFill>
              </a:rPr>
              <a:t>. При </a:t>
            </a:r>
            <a:r>
              <a:rPr lang="ru-RU" sz="2800" dirty="0" err="1">
                <a:solidFill>
                  <a:schemeClr val="bg1"/>
                </a:solidFill>
              </a:rPr>
              <a:t>забої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тварин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видаляється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близько</a:t>
            </a:r>
            <a:r>
              <a:rPr lang="ru-RU" sz="2800" dirty="0">
                <a:solidFill>
                  <a:schemeClr val="bg1"/>
                </a:solidFill>
              </a:rPr>
              <a:t> 50% </a:t>
            </a:r>
            <a:r>
              <a:rPr lang="ru-RU" sz="2800" dirty="0" err="1">
                <a:solidFill>
                  <a:schemeClr val="bg1"/>
                </a:solidFill>
              </a:rPr>
              <a:t>крові</a:t>
            </a:r>
            <a:r>
              <a:rPr lang="ru-RU" sz="2800" dirty="0">
                <a:solidFill>
                  <a:schemeClr val="bg1"/>
                </a:solidFill>
              </a:rPr>
              <a:t>, яка </a:t>
            </a:r>
            <a:r>
              <a:rPr lang="ru-RU" sz="2800" dirty="0" err="1">
                <a:solidFill>
                  <a:schemeClr val="bg1"/>
                </a:solidFill>
              </a:rPr>
              <a:t>міститься</a:t>
            </a:r>
            <a:r>
              <a:rPr lang="ru-RU" sz="2800" dirty="0">
                <a:solidFill>
                  <a:schemeClr val="bg1"/>
                </a:solidFill>
              </a:rPr>
              <a:t> в </a:t>
            </a:r>
            <a:r>
              <a:rPr lang="ru-RU" sz="2800" dirty="0" err="1">
                <a:solidFill>
                  <a:schemeClr val="bg1"/>
                </a:solidFill>
              </a:rPr>
              <a:t>тілі</a:t>
            </a:r>
            <a:r>
              <a:rPr lang="ru-RU" sz="2800" dirty="0">
                <a:solidFill>
                  <a:schemeClr val="bg1"/>
                </a:solidFill>
              </a:rPr>
              <a:t>. Кров </a:t>
            </a:r>
            <a:r>
              <a:rPr lang="ru-RU" sz="2800" dirty="0" err="1">
                <a:solidFill>
                  <a:schemeClr val="bg1"/>
                </a:solidFill>
              </a:rPr>
              <a:t>забійних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тварин</a:t>
            </a:r>
            <a:r>
              <a:rPr lang="ru-RU" sz="2800" dirty="0">
                <a:solidFill>
                  <a:schemeClr val="bg1"/>
                </a:solidFill>
              </a:rPr>
              <a:t> широко </a:t>
            </a:r>
            <a:r>
              <a:rPr lang="ru-RU" sz="2800" dirty="0" err="1">
                <a:solidFill>
                  <a:schemeClr val="bg1"/>
                </a:solidFill>
              </a:rPr>
              <a:t>використовують</a:t>
            </a:r>
            <a:r>
              <a:rPr lang="ru-RU" sz="2800" dirty="0">
                <a:solidFill>
                  <a:schemeClr val="bg1"/>
                </a:solidFill>
              </a:rPr>
              <a:t> як </a:t>
            </a:r>
            <a:r>
              <a:rPr lang="ru-RU" sz="2800" dirty="0" err="1">
                <a:solidFill>
                  <a:schemeClr val="bg1"/>
                </a:solidFill>
              </a:rPr>
              <a:t>цінну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сировину</a:t>
            </a:r>
            <a:r>
              <a:rPr lang="ru-RU" sz="2800" dirty="0">
                <a:solidFill>
                  <a:schemeClr val="bg1"/>
                </a:solidFill>
              </a:rPr>
              <a:t> для </a:t>
            </a:r>
            <a:r>
              <a:rPr lang="ru-RU" sz="2800" dirty="0" err="1">
                <a:solidFill>
                  <a:schemeClr val="bg1"/>
                </a:solidFill>
              </a:rPr>
              <a:t>виробництва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харчової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лікувальної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технічної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продукції</a:t>
            </a:r>
            <a:r>
              <a:rPr lang="ru-RU" sz="2800" dirty="0">
                <a:solidFill>
                  <a:schemeClr val="bg1"/>
                </a:solidFill>
              </a:rPr>
              <a:t>.</a:t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>
                <a:solidFill>
                  <a:schemeClr val="bg1"/>
                </a:solidFill>
              </a:rPr>
              <a:t/>
            </a:r>
            <a:br>
              <a:rPr lang="ru-RU" sz="2800" dirty="0">
                <a:solidFill>
                  <a:schemeClr val="bg1"/>
                </a:solidFill>
              </a:rPr>
            </a:br>
            <a:r>
              <a:rPr lang="ru-RU" sz="2800" dirty="0" smtClean="0">
                <a:solidFill>
                  <a:schemeClr val="bg1"/>
                </a:solidFill>
              </a:rPr>
              <a:t>            </a:t>
            </a:r>
            <a:r>
              <a:rPr lang="ru-RU" sz="2800" dirty="0" err="1" smtClean="0">
                <a:solidFill>
                  <a:schemeClr val="bg1"/>
                </a:solidFill>
              </a:rPr>
              <a:t>Із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стабілізованої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крові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сепарацією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одержують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рідку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масу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солом'яного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кольору</a:t>
            </a:r>
            <a:r>
              <a:rPr lang="ru-RU" sz="2800" dirty="0">
                <a:solidFill>
                  <a:schemeClr val="bg1"/>
                </a:solidFill>
              </a:rPr>
              <a:t>, яку </a:t>
            </a:r>
            <a:r>
              <a:rPr lang="ru-RU" sz="2800" dirty="0" err="1">
                <a:solidFill>
                  <a:schemeClr val="bg1"/>
                </a:solidFill>
              </a:rPr>
              <a:t>називають</a:t>
            </a:r>
            <a:r>
              <a:rPr lang="ru-RU" sz="2800" dirty="0">
                <a:solidFill>
                  <a:schemeClr val="bg1"/>
                </a:solidFill>
              </a:rPr>
              <a:t> плазмою. </a:t>
            </a:r>
            <a:r>
              <a:rPr lang="ru-RU" sz="2800" dirty="0" err="1">
                <a:solidFill>
                  <a:schemeClr val="bg1"/>
                </a:solidFill>
              </a:rPr>
              <a:t>Кров'яна</a:t>
            </a:r>
            <a:r>
              <a:rPr lang="ru-RU" sz="2800" dirty="0">
                <a:solidFill>
                  <a:schemeClr val="bg1"/>
                </a:solidFill>
              </a:rPr>
              <a:t> плазма </a:t>
            </a:r>
            <a:r>
              <a:rPr lang="ru-RU" sz="2800" dirty="0" err="1">
                <a:solidFill>
                  <a:schemeClr val="bg1"/>
                </a:solidFill>
              </a:rPr>
              <a:t>містить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цінні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білки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фізіологічно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активні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речовини</a:t>
            </a:r>
            <a:r>
              <a:rPr lang="ru-RU" sz="2800" dirty="0">
                <a:solidFill>
                  <a:schemeClr val="bg1"/>
                </a:solidFill>
              </a:rPr>
              <a:t>. З </a:t>
            </a:r>
            <a:r>
              <a:rPr lang="ru-RU" sz="2800" dirty="0" err="1">
                <a:solidFill>
                  <a:schemeClr val="bg1"/>
                </a:solidFill>
              </a:rPr>
              <a:t>плазми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виробляють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світлий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харчовий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альбумін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що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використовується</a:t>
            </a:r>
            <a:r>
              <a:rPr lang="ru-RU" sz="2800" dirty="0">
                <a:solidFill>
                  <a:schemeClr val="bg1"/>
                </a:solidFill>
              </a:rPr>
              <a:t> як добавка в </a:t>
            </a:r>
            <a:r>
              <a:rPr lang="ru-RU" sz="2800" dirty="0" err="1">
                <a:solidFill>
                  <a:schemeClr val="bg1"/>
                </a:solidFill>
              </a:rPr>
              <a:t>окремі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м'ясні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продукти</a:t>
            </a:r>
            <a:r>
              <a:rPr lang="ru-RU" sz="2800" dirty="0">
                <a:solidFill>
                  <a:schemeClr val="bg1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79512" y="0"/>
            <a:ext cx="896448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                           </a:t>
            </a:r>
            <a:r>
              <a:rPr lang="ru-RU" sz="2800" dirty="0" err="1" smtClean="0">
                <a:solidFill>
                  <a:srgbClr val="C00000"/>
                </a:solidFill>
              </a:rPr>
              <a:t>Харчова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 err="1">
                <a:solidFill>
                  <a:srgbClr val="C00000"/>
                </a:solidFill>
              </a:rPr>
              <a:t>цінність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  <a:r>
              <a:rPr lang="ru-RU" sz="2800" dirty="0" err="1" smtClean="0">
                <a:solidFill>
                  <a:srgbClr val="C00000"/>
                </a:solidFill>
              </a:rPr>
              <a:t>м'яса</a:t>
            </a:r>
            <a:endParaRPr lang="ru-RU" sz="2800" dirty="0" smtClean="0">
              <a:solidFill>
                <a:srgbClr val="C00000"/>
              </a:solidFill>
            </a:endParaRPr>
          </a:p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           </a:t>
            </a:r>
            <a:r>
              <a:rPr lang="ru-RU" sz="2800" dirty="0" err="1" smtClean="0">
                <a:solidFill>
                  <a:schemeClr val="bg1"/>
                </a:solidFill>
              </a:rPr>
              <a:t>М'ясо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м'ясні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продукти</a:t>
            </a:r>
            <a:r>
              <a:rPr lang="ru-RU" sz="2800" dirty="0">
                <a:solidFill>
                  <a:schemeClr val="bg1"/>
                </a:solidFill>
              </a:rPr>
              <a:t> — </a:t>
            </a:r>
            <a:r>
              <a:rPr lang="ru-RU" sz="2800" dirty="0" err="1">
                <a:solidFill>
                  <a:schemeClr val="bg1"/>
                </a:solidFill>
              </a:rPr>
              <a:t>важливі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продукти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харчування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оскільки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містять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усі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необхідні</a:t>
            </a:r>
            <a:r>
              <a:rPr lang="ru-RU" sz="2800" dirty="0">
                <a:solidFill>
                  <a:schemeClr val="bg1"/>
                </a:solidFill>
              </a:rPr>
              <a:t> для </a:t>
            </a:r>
            <a:r>
              <a:rPr lang="ru-RU" sz="2800" dirty="0" err="1">
                <a:solidFill>
                  <a:schemeClr val="bg1"/>
                </a:solidFill>
              </a:rPr>
              <a:t>організму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людини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речовини</a:t>
            </a:r>
            <a:r>
              <a:rPr lang="ru-RU" sz="2800" dirty="0">
                <a:solidFill>
                  <a:schemeClr val="bg1"/>
                </a:solidFill>
              </a:rPr>
              <a:t>: </a:t>
            </a:r>
            <a:r>
              <a:rPr lang="ru-RU" sz="2800" dirty="0" err="1">
                <a:solidFill>
                  <a:schemeClr val="bg1"/>
                </a:solidFill>
              </a:rPr>
              <a:t>білки</a:t>
            </a:r>
            <a:r>
              <a:rPr lang="ru-RU" sz="2800" dirty="0">
                <a:solidFill>
                  <a:schemeClr val="bg1"/>
                </a:solidFill>
              </a:rPr>
              <a:t> — 16-21 %, </a:t>
            </a:r>
            <a:r>
              <a:rPr lang="ru-RU" sz="2800" dirty="0" err="1">
                <a:solidFill>
                  <a:schemeClr val="bg1"/>
                </a:solidFill>
              </a:rPr>
              <a:t>жири</a:t>
            </a:r>
            <a:r>
              <a:rPr lang="ru-RU" sz="2800" dirty="0">
                <a:solidFill>
                  <a:schemeClr val="bg1"/>
                </a:solidFill>
              </a:rPr>
              <a:t> — 0,5-37, </a:t>
            </a:r>
            <a:r>
              <a:rPr lang="ru-RU" sz="2800" dirty="0" err="1">
                <a:solidFill>
                  <a:schemeClr val="bg1"/>
                </a:solidFill>
              </a:rPr>
              <a:t>вуглеводи</a:t>
            </a:r>
            <a:r>
              <a:rPr lang="ru-RU" sz="2800" dirty="0">
                <a:solidFill>
                  <a:schemeClr val="bg1"/>
                </a:solidFill>
              </a:rPr>
              <a:t> — 0,4-0,8, </a:t>
            </a:r>
            <a:r>
              <a:rPr lang="ru-RU" sz="2800" dirty="0" err="1">
                <a:solidFill>
                  <a:schemeClr val="bg1"/>
                </a:solidFill>
              </a:rPr>
              <a:t>екстрактивні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речовини</a:t>
            </a:r>
            <a:r>
              <a:rPr lang="ru-RU" sz="2800" dirty="0">
                <a:solidFill>
                  <a:schemeClr val="bg1"/>
                </a:solidFill>
              </a:rPr>
              <a:t> — 2,5-3 %, </a:t>
            </a:r>
            <a:r>
              <a:rPr lang="ru-RU" sz="2800" dirty="0" err="1">
                <a:solidFill>
                  <a:schemeClr val="bg1"/>
                </a:solidFill>
              </a:rPr>
              <a:t>мінеральні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речовини</a:t>
            </a:r>
            <a:r>
              <a:rPr lang="ru-RU" sz="2800" dirty="0">
                <a:solidFill>
                  <a:schemeClr val="bg1"/>
                </a:solidFill>
              </a:rPr>
              <a:t> — 0,7-1,3, </a:t>
            </a:r>
            <a:r>
              <a:rPr lang="ru-RU" sz="2800" dirty="0" err="1">
                <a:solidFill>
                  <a:schemeClr val="bg1"/>
                </a:solidFill>
              </a:rPr>
              <a:t>ферменти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вітаміни</a:t>
            </a:r>
            <a:r>
              <a:rPr lang="ru-RU" sz="2800" dirty="0">
                <a:solidFill>
                  <a:schemeClr val="bg1"/>
                </a:solidFill>
              </a:rPr>
              <a:t> А, D, Е, </a:t>
            </a:r>
            <a:r>
              <a:rPr lang="ru-RU" sz="2800" dirty="0" err="1">
                <a:solidFill>
                  <a:schemeClr val="bg1"/>
                </a:solidFill>
              </a:rPr>
              <a:t>групи</a:t>
            </a:r>
            <a:r>
              <a:rPr lang="ru-RU" sz="2800" dirty="0">
                <a:solidFill>
                  <a:schemeClr val="bg1"/>
                </a:solidFill>
              </a:rPr>
              <a:t> В (В1, В2, В6, В12).</a:t>
            </a:r>
          </a:p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        </a:t>
            </a:r>
            <a:r>
              <a:rPr lang="ru-RU" sz="2800" dirty="0" err="1" smtClean="0">
                <a:solidFill>
                  <a:schemeClr val="bg1"/>
                </a:solidFill>
              </a:rPr>
              <a:t>Сировиною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>
                <a:solidFill>
                  <a:schemeClr val="bg1"/>
                </a:solidFill>
              </a:rPr>
              <a:t>для </a:t>
            </a:r>
            <a:r>
              <a:rPr lang="ru-RU" sz="2800" dirty="0" err="1">
                <a:solidFill>
                  <a:schemeClr val="bg1"/>
                </a:solidFill>
              </a:rPr>
              <a:t>виробництва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м'яса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м'ясних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продуктів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є</a:t>
            </a:r>
            <a:r>
              <a:rPr lang="ru-RU" sz="2800" dirty="0">
                <a:solidFill>
                  <a:schemeClr val="bg1"/>
                </a:solidFill>
              </a:rPr>
              <a:t> велика рогата худоба, </a:t>
            </a:r>
            <a:r>
              <a:rPr lang="ru-RU" sz="2800" dirty="0" err="1">
                <a:solidFill>
                  <a:schemeClr val="bg1"/>
                </a:solidFill>
              </a:rPr>
              <a:t>свині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вівці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кози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дикі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тварини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кролі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коні</a:t>
            </a:r>
            <a:r>
              <a:rPr lang="ru-RU" sz="2800" dirty="0">
                <a:solidFill>
                  <a:schemeClr val="bg1"/>
                </a:solidFill>
              </a:rPr>
              <a:t>.</a:t>
            </a:r>
          </a:p>
          <a:p>
            <a:r>
              <a:rPr lang="uk-UA" sz="2800" dirty="0" smtClean="0">
                <a:solidFill>
                  <a:srgbClr val="C00000"/>
                </a:solidFill>
              </a:rPr>
              <a:t> 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22530" name="Picture 2" descr="C:\Users\Администратор\Downloads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293096"/>
            <a:ext cx="4032448" cy="2564904"/>
          </a:xfrm>
          <a:prstGeom prst="rect">
            <a:avLst/>
          </a:prstGeom>
          <a:noFill/>
        </p:spPr>
      </p:pic>
      <p:pic>
        <p:nvPicPr>
          <p:cNvPr id="22531" name="Picture 3" descr="C:\Users\Администратор\Downloads\1363193643-13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221088"/>
            <a:ext cx="3752528" cy="26369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0"/>
            <a:ext cx="8712968" cy="7482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>
                <a:solidFill>
                  <a:schemeClr val="bg1"/>
                </a:solidFill>
              </a:rPr>
              <a:t> </a:t>
            </a:r>
            <a:r>
              <a:rPr lang="uk-UA" sz="2400" dirty="0" smtClean="0">
                <a:solidFill>
                  <a:schemeClr val="bg1"/>
                </a:solidFill>
              </a:rPr>
              <a:t>        </a:t>
            </a:r>
            <a:r>
              <a:rPr lang="ru-RU" sz="2400" dirty="0" err="1" smtClean="0">
                <a:solidFill>
                  <a:schemeClr val="bg1"/>
                </a:solidFill>
              </a:rPr>
              <a:t>Харчова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цінність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м'язової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тканини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залежить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вмісту</a:t>
            </a:r>
            <a:r>
              <a:rPr lang="ru-RU" sz="2400" dirty="0">
                <a:solidFill>
                  <a:schemeClr val="bg1"/>
                </a:solidFill>
              </a:rPr>
              <a:t> в </a:t>
            </a:r>
            <a:r>
              <a:rPr lang="ru-RU" sz="2400" dirty="0" err="1">
                <a:solidFill>
                  <a:schemeClr val="bg1"/>
                </a:solidFill>
              </a:rPr>
              <a:t>ній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повноцінних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білків</a:t>
            </a:r>
            <a:r>
              <a:rPr lang="ru-RU" sz="2400" dirty="0">
                <a:solidFill>
                  <a:schemeClr val="bg1"/>
                </a:solidFill>
              </a:rPr>
              <a:t> (16-20 %), </a:t>
            </a:r>
            <a:r>
              <a:rPr lang="ru-RU" sz="2400" dirty="0" err="1">
                <a:solidFill>
                  <a:schemeClr val="bg1"/>
                </a:solidFill>
              </a:rPr>
              <a:t>вуглеводів</a:t>
            </a:r>
            <a:r>
              <a:rPr lang="ru-RU" sz="2400" dirty="0">
                <a:solidFill>
                  <a:schemeClr val="bg1"/>
                </a:solidFill>
              </a:rPr>
              <a:t> (0,4-0,8 %) у </a:t>
            </a:r>
            <a:r>
              <a:rPr lang="ru-RU" sz="2400" dirty="0" err="1">
                <a:solidFill>
                  <a:schemeClr val="bg1"/>
                </a:solidFill>
              </a:rPr>
              <a:t>вигляді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глікогену</a:t>
            </a:r>
            <a:r>
              <a:rPr lang="ru-RU" sz="2400" dirty="0">
                <a:solidFill>
                  <a:schemeClr val="bg1"/>
                </a:solidFill>
              </a:rPr>
              <a:t>, жиру (2-4 %), </a:t>
            </a:r>
            <a:r>
              <a:rPr lang="ru-RU" sz="2400" dirty="0" err="1">
                <a:solidFill>
                  <a:schemeClr val="bg1"/>
                </a:solidFill>
              </a:rPr>
              <a:t>мінеральних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речовин</a:t>
            </a:r>
            <a:r>
              <a:rPr lang="ru-RU" sz="2400" dirty="0">
                <a:solidFill>
                  <a:schemeClr val="bg1"/>
                </a:solidFill>
              </a:rPr>
              <a:t> (1-1,4 %) у </a:t>
            </a:r>
            <a:r>
              <a:rPr lang="ru-RU" sz="2400" dirty="0" err="1">
                <a:solidFill>
                  <a:schemeClr val="bg1"/>
                </a:solidFill>
              </a:rPr>
              <a:t>вигляді</a:t>
            </a:r>
            <a:r>
              <a:rPr lang="ru-RU" sz="2400" dirty="0">
                <a:solidFill>
                  <a:schemeClr val="bg1"/>
                </a:solidFill>
              </a:rPr>
              <a:t> солей </a:t>
            </a:r>
            <a:r>
              <a:rPr lang="ru-RU" sz="2400" dirty="0" err="1">
                <a:solidFill>
                  <a:schemeClr val="bg1"/>
                </a:solidFill>
              </a:rPr>
              <a:t>кальцію</a:t>
            </a:r>
            <a:r>
              <a:rPr lang="ru-RU" sz="2400" dirty="0">
                <a:solidFill>
                  <a:schemeClr val="bg1"/>
                </a:solidFill>
              </a:rPr>
              <a:t>, фосфору, </a:t>
            </a:r>
            <a:r>
              <a:rPr lang="ru-RU" sz="2400" dirty="0" err="1">
                <a:solidFill>
                  <a:schemeClr val="bg1"/>
                </a:solidFill>
              </a:rPr>
              <a:t>заліза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натрію</a:t>
            </a:r>
            <a:r>
              <a:rPr lang="ru-RU" sz="2400" dirty="0">
                <a:solidFill>
                  <a:schemeClr val="bg1"/>
                </a:solidFill>
              </a:rPr>
              <a:t>, цинку, </a:t>
            </a:r>
            <a:r>
              <a:rPr lang="ru-RU" sz="2400" dirty="0" err="1">
                <a:solidFill>
                  <a:schemeClr val="bg1"/>
                </a:solidFill>
              </a:rPr>
              <a:t>міді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марганцю</a:t>
            </a:r>
            <a:r>
              <a:rPr lang="ru-RU" sz="2400" dirty="0">
                <a:solidFill>
                  <a:schemeClr val="bg1"/>
                </a:solidFill>
              </a:rPr>
              <a:t> та </a:t>
            </a:r>
            <a:r>
              <a:rPr lang="ru-RU" sz="2400" dirty="0" err="1">
                <a:solidFill>
                  <a:schemeClr val="bg1"/>
                </a:solidFill>
              </a:rPr>
              <a:t>інших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екстрактивних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речовин</a:t>
            </a:r>
            <a:r>
              <a:rPr lang="ru-RU" sz="2400" dirty="0">
                <a:solidFill>
                  <a:schemeClr val="bg1"/>
                </a:solidFill>
              </a:rPr>
              <a:t> (2-2,8 %), води (72-75 %), а </a:t>
            </a:r>
            <a:r>
              <a:rPr lang="ru-RU" sz="2400" dirty="0" err="1">
                <a:solidFill>
                  <a:schemeClr val="bg1"/>
                </a:solidFill>
              </a:rPr>
              <a:t>також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ферментів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вітамінів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Повноцінні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білки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міозин</a:t>
            </a:r>
            <a:r>
              <a:rPr lang="ru-RU" sz="2400" dirty="0">
                <a:solidFill>
                  <a:schemeClr val="bg1"/>
                </a:solidFill>
              </a:rPr>
              <a:t>, актин, </a:t>
            </a:r>
            <a:r>
              <a:rPr lang="ru-RU" sz="2400" dirty="0" err="1">
                <a:solidFill>
                  <a:schemeClr val="bg1"/>
                </a:solidFill>
              </a:rPr>
              <a:t>глобулін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міоген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міоглобін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міоальбумін</a:t>
            </a:r>
            <a:r>
              <a:rPr lang="ru-RU" sz="2400" dirty="0">
                <a:solidFill>
                  <a:schemeClr val="bg1"/>
                </a:solidFill>
              </a:rPr>
              <a:t> легко </a:t>
            </a:r>
            <a:r>
              <a:rPr lang="ru-RU" sz="2400" dirty="0" err="1">
                <a:solidFill>
                  <a:schemeClr val="bg1"/>
                </a:solidFill>
              </a:rPr>
              <a:t>засвоюються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організмом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людини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Міозин</a:t>
            </a:r>
            <a:r>
              <a:rPr lang="ru-RU" sz="2400" dirty="0">
                <a:solidFill>
                  <a:schemeClr val="bg1"/>
                </a:solidFill>
              </a:rPr>
              <a:t> добре </a:t>
            </a:r>
            <a:r>
              <a:rPr lang="ru-RU" sz="2400" dirty="0" err="1">
                <a:solidFill>
                  <a:schemeClr val="bg1"/>
                </a:solidFill>
              </a:rPr>
              <a:t>поглинає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утримує</a:t>
            </a:r>
            <a:r>
              <a:rPr lang="ru-RU" sz="2400" dirty="0">
                <a:solidFill>
                  <a:schemeClr val="bg1"/>
                </a:solidFill>
              </a:rPr>
              <a:t> воду. </a:t>
            </a:r>
            <a:r>
              <a:rPr lang="ru-RU" sz="2400" dirty="0" err="1">
                <a:solidFill>
                  <a:schemeClr val="bg1"/>
                </a:solidFill>
              </a:rPr>
              <a:t>Він</a:t>
            </a:r>
            <a:r>
              <a:rPr lang="ru-RU" sz="2400" dirty="0">
                <a:solidFill>
                  <a:schemeClr val="bg1"/>
                </a:solidFill>
              </a:rPr>
              <a:t> становить </a:t>
            </a:r>
            <a:r>
              <a:rPr lang="ru-RU" sz="2400" dirty="0" err="1">
                <a:solidFill>
                  <a:schemeClr val="bg1"/>
                </a:solidFill>
              </a:rPr>
              <a:t>близько</a:t>
            </a:r>
            <a:r>
              <a:rPr lang="ru-RU" sz="2400" dirty="0">
                <a:solidFill>
                  <a:schemeClr val="bg1"/>
                </a:solidFill>
              </a:rPr>
              <a:t> 40 % </a:t>
            </a:r>
            <a:r>
              <a:rPr lang="ru-RU" sz="2400" dirty="0" err="1">
                <a:solidFill>
                  <a:schemeClr val="bg1"/>
                </a:solidFill>
              </a:rPr>
              <a:t>всіх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білків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м'язової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тканини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   </a:t>
            </a:r>
            <a:r>
              <a:rPr lang="ru-RU" sz="2400" dirty="0" err="1" smtClean="0">
                <a:solidFill>
                  <a:schemeClr val="bg1"/>
                </a:solidFill>
              </a:rPr>
              <a:t>Білок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актин при </a:t>
            </a:r>
            <a:r>
              <a:rPr lang="ru-RU" sz="2400" dirty="0" err="1">
                <a:solidFill>
                  <a:schemeClr val="bg1"/>
                </a:solidFill>
              </a:rPr>
              <a:t>взаємодії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міозином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утворює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актоміозин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який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має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велику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в'язкість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Білки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міозин</a:t>
            </a:r>
            <a:r>
              <a:rPr lang="ru-RU" sz="2400" dirty="0">
                <a:solidFill>
                  <a:schemeClr val="bg1"/>
                </a:solidFill>
              </a:rPr>
              <a:t>, актин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глобулін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розчиняються</a:t>
            </a:r>
            <a:r>
              <a:rPr lang="ru-RU" sz="2400" dirty="0">
                <a:solidFill>
                  <a:schemeClr val="bg1"/>
                </a:solidFill>
              </a:rPr>
              <a:t> у </a:t>
            </a:r>
            <a:r>
              <a:rPr lang="ru-RU" sz="2400" dirty="0" err="1">
                <a:solidFill>
                  <a:schemeClr val="bg1"/>
                </a:solidFill>
              </a:rPr>
              <a:t>солевих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розчинах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решта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білки</a:t>
            </a:r>
            <a:r>
              <a:rPr lang="ru-RU" sz="2400" dirty="0">
                <a:solidFill>
                  <a:schemeClr val="bg1"/>
                </a:solidFill>
              </a:rPr>
              <a:t> — </a:t>
            </a:r>
            <a:r>
              <a:rPr lang="ru-RU" sz="2400" dirty="0" err="1">
                <a:solidFill>
                  <a:schemeClr val="bg1"/>
                </a:solidFill>
              </a:rPr>
              <a:t>водорозчинні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   </a:t>
            </a:r>
            <a:r>
              <a:rPr lang="ru-RU" sz="2400" dirty="0" err="1" smtClean="0">
                <a:solidFill>
                  <a:schemeClr val="bg1"/>
                </a:solidFill>
              </a:rPr>
              <a:t>Харчова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цінність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засвоюваність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м'язової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тканини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залежить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її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розміщення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Найцінніші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м'язові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тканини</a:t>
            </a:r>
            <a:r>
              <a:rPr lang="ru-RU" sz="2400" dirty="0">
                <a:solidFill>
                  <a:schemeClr val="bg1"/>
                </a:solidFill>
              </a:rPr>
              <a:t> у тих </a:t>
            </a:r>
            <a:r>
              <a:rPr lang="ru-RU" sz="2400" dirty="0" err="1">
                <a:solidFill>
                  <a:schemeClr val="bg1"/>
                </a:solidFill>
              </a:rPr>
              <a:t>ділянках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туші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які</a:t>
            </a:r>
            <a:r>
              <a:rPr lang="ru-RU" sz="2400" dirty="0">
                <a:solidFill>
                  <a:schemeClr val="bg1"/>
                </a:solidFill>
              </a:rPr>
              <a:t> несли при </a:t>
            </a:r>
            <a:r>
              <a:rPr lang="ru-RU" sz="2400" dirty="0" err="1">
                <a:solidFill>
                  <a:schemeClr val="bg1"/>
                </a:solidFill>
              </a:rPr>
              <a:t>житті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тварини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мале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фізичне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навантаження</a:t>
            </a:r>
            <a:r>
              <a:rPr lang="ru-RU" sz="2400" dirty="0">
                <a:solidFill>
                  <a:schemeClr val="bg1"/>
                </a:solidFill>
              </a:rPr>
              <a:t>. Тому </a:t>
            </a:r>
            <a:r>
              <a:rPr lang="ru-RU" sz="2400" dirty="0" err="1">
                <a:solidFill>
                  <a:schemeClr val="bg1"/>
                </a:solidFill>
              </a:rPr>
              <a:t>найніжніше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м'язових</a:t>
            </a:r>
            <a:r>
              <a:rPr lang="ru-RU" sz="2400" dirty="0">
                <a:solidFill>
                  <a:schemeClr val="bg1"/>
                </a:solidFill>
              </a:rPr>
              <a:t> волокон </a:t>
            </a:r>
            <a:r>
              <a:rPr lang="ru-RU" sz="2400" dirty="0" err="1">
                <a:solidFill>
                  <a:schemeClr val="bg1"/>
                </a:solidFill>
              </a:rPr>
              <a:t>уздовж</a:t>
            </a:r>
            <a:r>
              <a:rPr lang="ru-RU" sz="2400" dirty="0">
                <a:solidFill>
                  <a:schemeClr val="bg1"/>
                </a:solidFill>
              </a:rPr>
              <a:t> хребта, особливо в </a:t>
            </a:r>
            <a:r>
              <a:rPr lang="ru-RU" sz="2400" dirty="0" err="1">
                <a:solidFill>
                  <a:schemeClr val="bg1"/>
                </a:solidFill>
              </a:rPr>
              <a:t>поперековій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тазовій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частинах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Його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використовують</a:t>
            </a:r>
            <a:r>
              <a:rPr lang="ru-RU" sz="2400" dirty="0">
                <a:solidFill>
                  <a:schemeClr val="bg1"/>
                </a:solidFill>
              </a:rPr>
              <a:t> для </a:t>
            </a:r>
            <a:r>
              <a:rPr lang="ru-RU" sz="2400" dirty="0" err="1">
                <a:solidFill>
                  <a:schemeClr val="bg1"/>
                </a:solidFill>
              </a:rPr>
              <a:t>смаження</a:t>
            </a:r>
            <a:r>
              <a:rPr lang="ru-RU" sz="2400" dirty="0">
                <a:solidFill>
                  <a:schemeClr val="bg1"/>
                </a:solidFill>
              </a:rPr>
              <a:t>.</a:t>
            </a:r>
          </a:p>
          <a:p>
            <a:pPr algn="just"/>
            <a:endParaRPr lang="ru-RU" dirty="0">
              <a:solidFill>
                <a:schemeClr val="bg1"/>
              </a:solidFill>
            </a:endParaRP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    </a:t>
            </a:r>
            <a:r>
              <a:rPr lang="ru-RU" sz="2400" dirty="0" err="1" smtClean="0">
                <a:solidFill>
                  <a:schemeClr val="bg1"/>
                </a:solidFill>
              </a:rPr>
              <a:t>Сполучна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тканина </a:t>
            </a:r>
            <a:r>
              <a:rPr lang="ru-RU" sz="2400" dirty="0" err="1">
                <a:solidFill>
                  <a:schemeClr val="bg1"/>
                </a:solidFill>
              </a:rPr>
              <a:t>з'єднує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окремі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тканини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між</a:t>
            </a:r>
            <a:r>
              <a:rPr lang="ru-RU" sz="2400" dirty="0">
                <a:solidFill>
                  <a:schemeClr val="bg1"/>
                </a:solidFill>
              </a:rPr>
              <a:t> собою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зі</a:t>
            </a:r>
            <a:r>
              <a:rPr lang="ru-RU" sz="2400" dirty="0">
                <a:solidFill>
                  <a:schemeClr val="bg1"/>
                </a:solidFill>
              </a:rPr>
              <a:t> скелетом (</a:t>
            </a:r>
            <a:r>
              <a:rPr lang="ru-RU" sz="2400" dirty="0" err="1">
                <a:solidFill>
                  <a:schemeClr val="bg1"/>
                </a:solidFill>
              </a:rPr>
              <a:t>плівки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сухожилки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суглобові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зв'язки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хрящі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окіст</a:t>
            </a:r>
            <a:r>
              <a:rPr lang="ru-RU" sz="2400" dirty="0">
                <a:solidFill>
                  <a:schemeClr val="bg1"/>
                </a:solidFill>
              </a:rPr>
              <a:t>). В </a:t>
            </a:r>
            <a:r>
              <a:rPr lang="ru-RU" sz="2400" dirty="0" err="1">
                <a:solidFill>
                  <a:schemeClr val="bg1"/>
                </a:solidFill>
              </a:rPr>
              <a:t>туші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сполучна</a:t>
            </a:r>
            <a:r>
              <a:rPr lang="ru-RU" sz="2400" dirty="0">
                <a:solidFill>
                  <a:schemeClr val="bg1"/>
                </a:solidFill>
              </a:rPr>
              <a:t> тканина </a:t>
            </a:r>
            <a:r>
              <a:rPr lang="ru-RU" sz="2400" dirty="0" err="1">
                <a:solidFill>
                  <a:schemeClr val="bg1"/>
                </a:solidFill>
              </a:rPr>
              <a:t>розподіляється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нерівномірно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найбільше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її</a:t>
            </a:r>
            <a:r>
              <a:rPr lang="ru-RU" sz="2400" dirty="0">
                <a:solidFill>
                  <a:schemeClr val="bg1"/>
                </a:solidFill>
              </a:rPr>
              <a:t> в </a:t>
            </a:r>
            <a:r>
              <a:rPr lang="ru-RU" sz="2400" dirty="0" err="1">
                <a:solidFill>
                  <a:schemeClr val="bg1"/>
                </a:solidFill>
              </a:rPr>
              <a:t>передній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частині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туші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нижніх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кінцівках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Кількість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її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залежить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вгодованості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віку</a:t>
            </a:r>
            <a:r>
              <a:rPr lang="ru-RU" sz="2400" dirty="0">
                <a:solidFill>
                  <a:schemeClr val="bg1"/>
                </a:solidFill>
              </a:rPr>
              <a:t>, виду </a:t>
            </a:r>
            <a:r>
              <a:rPr lang="ru-RU" sz="2400" dirty="0" err="1">
                <a:solidFill>
                  <a:schemeClr val="bg1"/>
                </a:solidFill>
              </a:rPr>
              <a:t>тварини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частин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туші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Наприклад</a:t>
            </a:r>
            <a:r>
              <a:rPr lang="ru-RU" sz="2400" dirty="0">
                <a:solidFill>
                  <a:schemeClr val="bg1"/>
                </a:solidFill>
              </a:rPr>
              <a:t>, в </a:t>
            </a:r>
            <a:r>
              <a:rPr lang="ru-RU" sz="2400" dirty="0" err="1">
                <a:solidFill>
                  <a:schemeClr val="bg1"/>
                </a:solidFill>
              </a:rPr>
              <a:t>туші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яловичини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її</a:t>
            </a:r>
            <a:r>
              <a:rPr lang="ru-RU" sz="2400" dirty="0">
                <a:solidFill>
                  <a:schemeClr val="bg1"/>
                </a:solidFill>
              </a:rPr>
              <a:t> 9-12 %, а в </a:t>
            </a:r>
            <a:r>
              <a:rPr lang="ru-RU" sz="2400" dirty="0" err="1">
                <a:solidFill>
                  <a:schemeClr val="bg1"/>
                </a:solidFill>
              </a:rPr>
              <a:t>туші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свинини</a:t>
            </a:r>
            <a:r>
              <a:rPr lang="ru-RU" sz="2400" dirty="0">
                <a:solidFill>
                  <a:schemeClr val="bg1"/>
                </a:solidFill>
              </a:rPr>
              <a:t> — 6-8 %.До складу </a:t>
            </a:r>
            <a:r>
              <a:rPr lang="ru-RU" sz="2400" dirty="0" err="1">
                <a:solidFill>
                  <a:schemeClr val="bg1"/>
                </a:solidFill>
              </a:rPr>
              <a:t>сполучної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тканини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входять</a:t>
            </a:r>
            <a:r>
              <a:rPr lang="ru-RU" sz="2400" dirty="0">
                <a:solidFill>
                  <a:schemeClr val="bg1"/>
                </a:solidFill>
              </a:rPr>
              <a:t> вода (58-63 %), </a:t>
            </a:r>
            <a:r>
              <a:rPr lang="ru-RU" sz="2400" dirty="0" err="1">
                <a:solidFill>
                  <a:schemeClr val="bg1"/>
                </a:solidFill>
              </a:rPr>
              <a:t>неповноцінні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білки</a:t>
            </a:r>
            <a:r>
              <a:rPr lang="ru-RU" sz="2400" dirty="0">
                <a:solidFill>
                  <a:schemeClr val="bg1"/>
                </a:solidFill>
              </a:rPr>
              <a:t> (21-40 %) у </a:t>
            </a:r>
            <a:r>
              <a:rPr lang="ru-RU" sz="2400" dirty="0" err="1">
                <a:solidFill>
                  <a:schemeClr val="bg1"/>
                </a:solidFill>
              </a:rPr>
              <a:t>вигляді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колагену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еластину</a:t>
            </a:r>
            <a:r>
              <a:rPr lang="ru-RU" sz="2400" dirty="0">
                <a:solidFill>
                  <a:schemeClr val="bg1"/>
                </a:solidFill>
              </a:rPr>
              <a:t>, мала </a:t>
            </a:r>
            <a:r>
              <a:rPr lang="ru-RU" sz="2400" dirty="0" err="1">
                <a:solidFill>
                  <a:schemeClr val="bg1"/>
                </a:solidFill>
              </a:rPr>
              <a:t>кількість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повноцінних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білків</a:t>
            </a:r>
            <a:r>
              <a:rPr lang="ru-RU" sz="2400" dirty="0">
                <a:solidFill>
                  <a:schemeClr val="bg1"/>
                </a:solidFill>
              </a:rPr>
              <a:t> (</a:t>
            </a:r>
            <a:r>
              <a:rPr lang="ru-RU" sz="2400" dirty="0" err="1">
                <a:solidFill>
                  <a:schemeClr val="bg1"/>
                </a:solidFill>
              </a:rPr>
              <a:t>альбуміни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глобуліни</a:t>
            </a:r>
            <a:r>
              <a:rPr lang="ru-RU" sz="2400" dirty="0">
                <a:solidFill>
                  <a:schemeClr val="bg1"/>
                </a:solidFill>
              </a:rPr>
              <a:t>), жир (1-3 %)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мінеральні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речовини</a:t>
            </a:r>
            <a:r>
              <a:rPr lang="ru-RU" sz="2400" dirty="0">
                <a:solidFill>
                  <a:schemeClr val="bg1"/>
                </a:solidFill>
              </a:rPr>
              <a:t> (0,5-0,7 %).У </a:t>
            </a:r>
            <a:r>
              <a:rPr lang="ru-RU" sz="2400" dirty="0" err="1">
                <a:solidFill>
                  <a:schemeClr val="bg1"/>
                </a:solidFill>
              </a:rPr>
              <a:t>холодній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воді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колаген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набухає</a:t>
            </a:r>
            <a:r>
              <a:rPr lang="ru-RU" sz="2400" dirty="0">
                <a:solidFill>
                  <a:schemeClr val="bg1"/>
                </a:solidFill>
              </a:rPr>
              <a:t>, а при </a:t>
            </a:r>
            <a:r>
              <a:rPr lang="ru-RU" sz="2400" dirty="0" err="1">
                <a:solidFill>
                  <a:schemeClr val="bg1"/>
                </a:solidFill>
              </a:rPr>
              <a:t>нагріванні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водою переходить у </a:t>
            </a:r>
            <a:r>
              <a:rPr lang="ru-RU" sz="2400" dirty="0" err="1">
                <a:solidFill>
                  <a:schemeClr val="bg1"/>
                </a:solidFill>
              </a:rPr>
              <a:t>розчинний</a:t>
            </a:r>
            <a:r>
              <a:rPr lang="ru-RU" sz="2400" dirty="0">
                <a:solidFill>
                  <a:schemeClr val="bg1"/>
                </a:solidFill>
              </a:rPr>
              <a:t> глютин, </a:t>
            </a:r>
            <a:r>
              <a:rPr lang="ru-RU" sz="2400" dirty="0" err="1">
                <a:solidFill>
                  <a:schemeClr val="bg1"/>
                </a:solidFill>
              </a:rPr>
              <a:t>який</a:t>
            </a:r>
            <a:r>
              <a:rPr lang="ru-RU" sz="2400" dirty="0">
                <a:solidFill>
                  <a:schemeClr val="bg1"/>
                </a:solidFill>
              </a:rPr>
              <a:t> при </a:t>
            </a:r>
            <a:r>
              <a:rPr lang="ru-RU" sz="2400" dirty="0" err="1">
                <a:solidFill>
                  <a:schemeClr val="bg1"/>
                </a:solidFill>
              </a:rPr>
              <a:t>застиганні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утворює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драглі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засвоюється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організмом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людини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0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       </a:t>
            </a:r>
            <a:r>
              <a:rPr lang="ru-RU" sz="2400" dirty="0" err="1" smtClean="0">
                <a:solidFill>
                  <a:schemeClr val="bg1"/>
                </a:solidFill>
              </a:rPr>
              <a:t>Харчова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цінність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жирової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тканини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обумовлена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високою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енергетичною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цінністю</a:t>
            </a:r>
            <a:r>
              <a:rPr lang="ru-RU" sz="2400" dirty="0">
                <a:solidFill>
                  <a:schemeClr val="bg1"/>
                </a:solidFill>
              </a:rPr>
              <a:t>, а </a:t>
            </a:r>
            <a:r>
              <a:rPr lang="ru-RU" sz="2400" dirty="0" err="1">
                <a:solidFill>
                  <a:schemeClr val="bg1"/>
                </a:solidFill>
              </a:rPr>
              <a:t>також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тим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жири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носіями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жиророзчинних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вітамінів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поліненасичених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жирних</a:t>
            </a:r>
            <a:r>
              <a:rPr lang="ru-RU" sz="2400" dirty="0">
                <a:solidFill>
                  <a:schemeClr val="bg1"/>
                </a:solidFill>
              </a:rPr>
              <a:t> кислот. </a:t>
            </a:r>
            <a:r>
              <a:rPr lang="ru-RU" sz="2400" dirty="0" err="1">
                <a:solidFill>
                  <a:schemeClr val="bg1"/>
                </a:solidFill>
              </a:rPr>
              <a:t>Крім</a:t>
            </a:r>
            <a:r>
              <a:rPr lang="ru-RU" sz="2400" dirty="0">
                <a:solidFill>
                  <a:schemeClr val="bg1"/>
                </a:solidFill>
              </a:rPr>
              <a:t> того до складу </a:t>
            </a:r>
            <a:r>
              <a:rPr lang="ru-RU" sz="2400" dirty="0" err="1">
                <a:solidFill>
                  <a:schemeClr val="bg1"/>
                </a:solidFill>
              </a:rPr>
              <a:t>жирової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тканини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входять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білки</a:t>
            </a:r>
            <a:r>
              <a:rPr lang="ru-RU" sz="2400" dirty="0">
                <a:solidFill>
                  <a:schemeClr val="bg1"/>
                </a:solidFill>
              </a:rPr>
              <a:t> (0,5-7,2 %), </a:t>
            </a:r>
            <a:r>
              <a:rPr lang="ru-RU" sz="2400" dirty="0" err="1">
                <a:solidFill>
                  <a:schemeClr val="bg1"/>
                </a:solidFill>
              </a:rPr>
              <a:t>мінеральні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речовини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пігменти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вода (2-21 </a:t>
            </a:r>
            <a:r>
              <a:rPr lang="ru-RU" sz="2400" dirty="0" smtClean="0">
                <a:solidFill>
                  <a:schemeClr val="bg1"/>
                </a:solidFill>
              </a:rPr>
              <a:t>)</a:t>
            </a:r>
          </a:p>
          <a:p>
            <a:pPr algn="just"/>
            <a:r>
              <a:rPr lang="ru-RU" sz="2400" dirty="0" smtClean="0"/>
              <a:t>           </a:t>
            </a:r>
            <a:r>
              <a:rPr lang="ru-RU" sz="2400" dirty="0" err="1" smtClean="0">
                <a:solidFill>
                  <a:schemeClr val="bg1"/>
                </a:solidFill>
              </a:rPr>
              <a:t>Внутрішньом'язовий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жир </a:t>
            </a:r>
            <a:r>
              <a:rPr lang="ru-RU" sz="2400" dirty="0" err="1">
                <a:solidFill>
                  <a:schemeClr val="bg1"/>
                </a:solidFill>
              </a:rPr>
              <a:t>робить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соковитим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ніжним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поліпшує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смакові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якості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підвищує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його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харчову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цінність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М'ясо</a:t>
            </a:r>
            <a:r>
              <a:rPr lang="ru-RU" sz="2400" dirty="0">
                <a:solidFill>
                  <a:schemeClr val="bg1"/>
                </a:solidFill>
              </a:rPr>
              <a:t>, в </a:t>
            </a:r>
            <a:r>
              <a:rPr lang="ru-RU" sz="2400" dirty="0" err="1">
                <a:solidFill>
                  <a:schemeClr val="bg1"/>
                </a:solidFill>
              </a:rPr>
              <a:t>якому</a:t>
            </a:r>
            <a:r>
              <a:rPr lang="ru-RU" sz="2400" dirty="0">
                <a:solidFill>
                  <a:schemeClr val="bg1"/>
                </a:solidFill>
              </a:rPr>
              <a:t> жир </a:t>
            </a:r>
            <a:r>
              <a:rPr lang="ru-RU" sz="2400" dirty="0" err="1">
                <a:solidFill>
                  <a:schemeClr val="bg1"/>
                </a:solidFill>
              </a:rPr>
              <a:t>відкладається</a:t>
            </a:r>
            <a:r>
              <a:rPr lang="ru-RU" sz="2400" dirty="0">
                <a:solidFill>
                  <a:schemeClr val="bg1"/>
                </a:solidFill>
              </a:rPr>
              <a:t> у </a:t>
            </a:r>
            <a:r>
              <a:rPr lang="ru-RU" sz="2400" dirty="0" err="1">
                <a:solidFill>
                  <a:schemeClr val="bg1"/>
                </a:solidFill>
              </a:rPr>
              <a:t>м'язах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вигляді</a:t>
            </a:r>
            <a:r>
              <a:rPr lang="ru-RU" sz="2400" dirty="0">
                <a:solidFill>
                  <a:schemeClr val="bg1"/>
                </a:solidFill>
              </a:rPr>
              <a:t> тонких </a:t>
            </a:r>
            <a:r>
              <a:rPr lang="ru-RU" sz="2400" dirty="0" err="1">
                <a:solidFill>
                  <a:schemeClr val="bg1"/>
                </a:solidFill>
              </a:rPr>
              <a:t>прошарків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називають</a:t>
            </a:r>
            <a:r>
              <a:rPr lang="ru-RU" sz="2400" dirty="0">
                <a:solidFill>
                  <a:schemeClr val="bg1"/>
                </a:solidFill>
              </a:rPr>
              <a:t> "</a:t>
            </a:r>
            <a:r>
              <a:rPr lang="ru-RU" sz="2400" dirty="0" err="1">
                <a:solidFill>
                  <a:schemeClr val="bg1"/>
                </a:solidFill>
              </a:rPr>
              <a:t>мармуровим</a:t>
            </a:r>
            <a:r>
              <a:rPr lang="ru-RU" sz="2400" dirty="0">
                <a:solidFill>
                  <a:schemeClr val="bg1"/>
                </a:solidFill>
              </a:rPr>
              <a:t>". </a:t>
            </a:r>
            <a:r>
              <a:rPr lang="ru-RU" sz="2400" dirty="0" err="1">
                <a:solidFill>
                  <a:schemeClr val="bg1"/>
                </a:solidFill>
              </a:rPr>
              <a:t>Проте</a:t>
            </a:r>
            <a:r>
              <a:rPr lang="ru-RU" sz="2400" dirty="0">
                <a:solidFill>
                  <a:schemeClr val="bg1"/>
                </a:solidFill>
              </a:rPr>
              <a:t> великий </a:t>
            </a:r>
            <a:r>
              <a:rPr lang="ru-RU" sz="2400" dirty="0" err="1">
                <a:solidFill>
                  <a:schemeClr val="bg1"/>
                </a:solidFill>
              </a:rPr>
              <a:t>вміст</a:t>
            </a:r>
            <a:r>
              <a:rPr lang="ru-RU" sz="2400" dirty="0">
                <a:solidFill>
                  <a:schemeClr val="bg1"/>
                </a:solidFill>
              </a:rPr>
              <a:t> жиру </a:t>
            </a:r>
            <a:r>
              <a:rPr lang="ru-RU" sz="2400" dirty="0" err="1">
                <a:solidFill>
                  <a:schemeClr val="bg1"/>
                </a:solidFill>
              </a:rPr>
              <a:t>погіршує</a:t>
            </a:r>
            <a:r>
              <a:rPr lang="ru-RU" sz="2400" dirty="0">
                <a:solidFill>
                  <a:schemeClr val="bg1"/>
                </a:solidFill>
              </a:rPr>
              <a:t> смак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кулінарні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властивості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м'яса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7650" name="Picture 2" descr="C:\Users\Администратор\Downloads\i (1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717032"/>
            <a:ext cx="5688632" cy="31409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9512" y="0"/>
            <a:ext cx="8784976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    </a:t>
            </a:r>
            <a:r>
              <a:rPr lang="ru-RU" sz="2400" dirty="0" err="1" smtClean="0">
                <a:solidFill>
                  <a:schemeClr val="bg1"/>
                </a:solidFill>
              </a:rPr>
              <a:t>Кісткова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тканина — основа скелета </a:t>
            </a:r>
            <a:r>
              <a:rPr lang="ru-RU" sz="2400" dirty="0" err="1">
                <a:solidFill>
                  <a:schemeClr val="bg1"/>
                </a:solidFill>
              </a:rPr>
              <a:t>тварини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найміцніша</a:t>
            </a:r>
            <a:r>
              <a:rPr lang="ru-RU" sz="2400" dirty="0">
                <a:solidFill>
                  <a:schemeClr val="bg1"/>
                </a:solidFill>
              </a:rPr>
              <a:t> тканина в </a:t>
            </a:r>
            <a:r>
              <a:rPr lang="ru-RU" sz="2400" dirty="0" err="1">
                <a:solidFill>
                  <a:schemeClr val="bg1"/>
                </a:solidFill>
              </a:rPr>
              <a:t>організмі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    </a:t>
            </a:r>
            <a:r>
              <a:rPr lang="ru-RU" sz="2400" dirty="0" err="1" smtClean="0">
                <a:solidFill>
                  <a:schemeClr val="bg1"/>
                </a:solidFill>
              </a:rPr>
              <a:t>Кістки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містять</a:t>
            </a:r>
            <a:r>
              <a:rPr lang="ru-RU" sz="2400" dirty="0">
                <a:solidFill>
                  <a:schemeClr val="bg1"/>
                </a:solidFill>
              </a:rPr>
              <a:t> жир (до 24 %), </a:t>
            </a:r>
            <a:r>
              <a:rPr lang="ru-RU" sz="2400" dirty="0" err="1">
                <a:solidFill>
                  <a:schemeClr val="bg1"/>
                </a:solidFill>
              </a:rPr>
              <a:t>мінеральні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солі</a:t>
            </a:r>
            <a:r>
              <a:rPr lang="ru-RU" sz="2400" dirty="0">
                <a:solidFill>
                  <a:schemeClr val="bg1"/>
                </a:solidFill>
              </a:rPr>
              <a:t> (</a:t>
            </a:r>
            <a:r>
              <a:rPr lang="ru-RU" sz="2400" dirty="0" err="1">
                <a:solidFill>
                  <a:schemeClr val="bg1"/>
                </a:solidFill>
              </a:rPr>
              <a:t>кальцій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залізо</a:t>
            </a:r>
            <a:r>
              <a:rPr lang="ru-RU" sz="2400" dirty="0">
                <a:solidFill>
                  <a:schemeClr val="bg1"/>
                </a:solidFill>
              </a:rPr>
              <a:t>, хлор, </a:t>
            </a:r>
            <a:r>
              <a:rPr lang="ru-RU" sz="2400" dirty="0" err="1">
                <a:solidFill>
                  <a:schemeClr val="bg1"/>
                </a:solidFill>
              </a:rPr>
              <a:t>магній</a:t>
            </a:r>
            <a:r>
              <a:rPr lang="ru-RU" sz="2400" dirty="0">
                <a:solidFill>
                  <a:schemeClr val="bg1"/>
                </a:solidFill>
              </a:rPr>
              <a:t>, фосфор)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екстрактивні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речовини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які</a:t>
            </a:r>
            <a:r>
              <a:rPr lang="ru-RU" sz="2400" dirty="0">
                <a:solidFill>
                  <a:schemeClr val="bg1"/>
                </a:solidFill>
              </a:rPr>
              <a:t> при </a:t>
            </a:r>
            <a:r>
              <a:rPr lang="ru-RU" sz="2400" dirty="0" err="1">
                <a:solidFill>
                  <a:schemeClr val="bg1"/>
                </a:solidFill>
              </a:rPr>
              <a:t>варінні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переходять</a:t>
            </a:r>
            <a:r>
              <a:rPr lang="ru-RU" sz="2400" dirty="0">
                <a:solidFill>
                  <a:schemeClr val="bg1"/>
                </a:solidFill>
              </a:rPr>
              <a:t> у </a:t>
            </a:r>
            <a:r>
              <a:rPr lang="ru-RU" sz="2400" dirty="0" err="1">
                <a:solidFill>
                  <a:schemeClr val="bg1"/>
                </a:solidFill>
              </a:rPr>
              <a:t>бульйон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надають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йому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приємного</a:t>
            </a:r>
            <a:r>
              <a:rPr lang="ru-RU" sz="2400" dirty="0">
                <a:solidFill>
                  <a:schemeClr val="bg1"/>
                </a:solidFill>
              </a:rPr>
              <a:t> смаку </a:t>
            </a:r>
            <a:r>
              <a:rPr lang="ru-RU" sz="2400" dirty="0" err="1">
                <a:solidFill>
                  <a:schemeClr val="bg1"/>
                </a:solidFill>
              </a:rPr>
              <a:t>й</a:t>
            </a:r>
            <a:r>
              <a:rPr lang="ru-RU" sz="2400" dirty="0">
                <a:solidFill>
                  <a:schemeClr val="bg1"/>
                </a:solidFill>
              </a:rPr>
              <a:t> аромату. Особливо </a:t>
            </a:r>
            <a:r>
              <a:rPr lang="ru-RU" sz="2400" dirty="0" err="1">
                <a:solidFill>
                  <a:schemeClr val="bg1"/>
                </a:solidFill>
              </a:rPr>
              <a:t>цінні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кістки</a:t>
            </a:r>
            <a:r>
              <a:rPr lang="ru-RU" sz="2400" dirty="0">
                <a:solidFill>
                  <a:schemeClr val="bg1"/>
                </a:solidFill>
              </a:rPr>
              <a:t> таза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пористі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закінчення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трубчастих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кісток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які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багаті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екстрактивними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речовинами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Бульйони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кісток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міцні</a:t>
            </a:r>
            <a:r>
              <a:rPr lang="ru-RU" sz="2400" dirty="0">
                <a:solidFill>
                  <a:schemeClr val="bg1"/>
                </a:solidFill>
              </a:rPr>
              <a:t> та </a:t>
            </a:r>
            <a:r>
              <a:rPr lang="ru-RU" sz="2400" dirty="0" err="1">
                <a:solidFill>
                  <a:schemeClr val="bg1"/>
                </a:solidFill>
              </a:rPr>
              <a:t>ароматні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endParaRPr lang="uk-UA" sz="2400" dirty="0">
              <a:solidFill>
                <a:schemeClr val="bg1"/>
              </a:solidFill>
            </a:endParaRPr>
          </a:p>
          <a:p>
            <a:pPr algn="just"/>
            <a:endParaRPr lang="ru-RU" sz="2400" dirty="0">
              <a:solidFill>
                <a:schemeClr val="bg1"/>
              </a:solidFill>
            </a:endParaRPr>
          </a:p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     </a:t>
            </a:r>
            <a:r>
              <a:rPr lang="ru-RU" sz="2400" dirty="0" err="1" smtClean="0">
                <a:solidFill>
                  <a:schemeClr val="bg1"/>
                </a:solidFill>
              </a:rPr>
              <a:t>Харчова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цінність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залежить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кількості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співвідношення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білків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жирів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вітамінів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мінеральних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речовин</a:t>
            </a:r>
            <a:r>
              <a:rPr lang="ru-RU" sz="2400" dirty="0">
                <a:solidFill>
                  <a:schemeClr val="bg1"/>
                </a:solidFill>
              </a:rPr>
              <a:t>, а </a:t>
            </a:r>
            <a:r>
              <a:rPr lang="ru-RU" sz="2400" dirty="0" err="1">
                <a:solidFill>
                  <a:schemeClr val="bg1"/>
                </a:solidFill>
              </a:rPr>
              <a:t>також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ступеня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засвоюваності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їх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організмом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людини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Білки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м'язової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тканини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засвоюються</a:t>
            </a:r>
            <a:r>
              <a:rPr lang="ru-RU" sz="2400" dirty="0">
                <a:solidFill>
                  <a:schemeClr val="bg1"/>
                </a:solidFill>
              </a:rPr>
              <a:t> на 96 %, </a:t>
            </a:r>
            <a:r>
              <a:rPr lang="ru-RU" sz="2400" dirty="0" err="1">
                <a:solidFill>
                  <a:schemeClr val="bg1"/>
                </a:solidFill>
              </a:rPr>
              <a:t>тваринні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жири</a:t>
            </a:r>
            <a:r>
              <a:rPr lang="ru-RU" sz="2400" dirty="0">
                <a:solidFill>
                  <a:schemeClr val="bg1"/>
                </a:solidFill>
              </a:rPr>
              <a:t> — на 92,4-97,5 %. </a:t>
            </a:r>
            <a:r>
              <a:rPr lang="ru-RU" sz="2400" dirty="0" err="1">
                <a:solidFill>
                  <a:schemeClr val="bg1"/>
                </a:solidFill>
              </a:rPr>
              <a:t>Енергетична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цінність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залежно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виду, </a:t>
            </a:r>
            <a:r>
              <a:rPr lang="ru-RU" sz="2400" dirty="0" err="1">
                <a:solidFill>
                  <a:schemeClr val="bg1"/>
                </a:solidFill>
              </a:rPr>
              <a:t>вгодованості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віку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тварини</a:t>
            </a:r>
            <a:r>
              <a:rPr lang="ru-RU" sz="2400" dirty="0">
                <a:solidFill>
                  <a:schemeClr val="bg1"/>
                </a:solidFill>
              </a:rPr>
              <a:t> становить в </a:t>
            </a:r>
            <a:r>
              <a:rPr lang="ru-RU" sz="2400" dirty="0" err="1">
                <a:solidFill>
                  <a:schemeClr val="bg1"/>
                </a:solidFill>
              </a:rPr>
              <a:t>середньому</a:t>
            </a:r>
            <a:r>
              <a:rPr lang="ru-RU" sz="2400" dirty="0">
                <a:solidFill>
                  <a:schemeClr val="bg1"/>
                </a:solidFill>
              </a:rPr>
              <a:t> 377-2046 кДж.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908720"/>
            <a:ext cx="7200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uk-UA" sz="2800" b="1" dirty="0">
                <a:solidFill>
                  <a:schemeClr val="bg1"/>
                </a:solidFill>
                <a:ea typeface="Times New Roman" panose="02020603050405020304" pitchFamily="18" charset="0"/>
              </a:rPr>
              <a:t>План </a:t>
            </a:r>
            <a:endParaRPr lang="ru-RU" sz="28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ea typeface="Times New Roman" panose="02020603050405020304" pitchFamily="18" charset="0"/>
              </a:rPr>
              <a:t>1.Морфологічний склад м’яса с/г тварин.</a:t>
            </a:r>
            <a:endParaRPr lang="ru-RU" sz="28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ea typeface="Times New Roman" panose="02020603050405020304" pitchFamily="18" charset="0"/>
              </a:rPr>
              <a:t>1.2.М’язова тканина. </a:t>
            </a:r>
            <a:endParaRPr lang="ru-RU" sz="28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ea typeface="Times New Roman" panose="02020603050405020304" pitchFamily="18" charset="0"/>
              </a:rPr>
              <a:t>1.3.Сполучна тканина. </a:t>
            </a:r>
            <a:endParaRPr lang="ru-RU" sz="28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ea typeface="Times New Roman" panose="02020603050405020304" pitchFamily="18" charset="0"/>
              </a:rPr>
              <a:t>1.4.Жирова тканина. </a:t>
            </a:r>
            <a:endParaRPr lang="ru-RU" sz="28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ea typeface="Times New Roman" panose="02020603050405020304" pitchFamily="18" charset="0"/>
              </a:rPr>
              <a:t>1.5.Кісткова тканина.</a:t>
            </a:r>
            <a:endParaRPr lang="ru-RU" sz="28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ea typeface="Times New Roman" panose="02020603050405020304" pitchFamily="18" charset="0"/>
              </a:rPr>
              <a:t>2.Хімічний склад м’яса с/г тварин.</a:t>
            </a:r>
            <a:endParaRPr lang="ru-RU" sz="28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ea typeface="Times New Roman" panose="02020603050405020304" pitchFamily="18" charset="0"/>
              </a:rPr>
              <a:t>2.1.Жири.</a:t>
            </a:r>
            <a:endParaRPr lang="ru-RU" sz="28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ea typeface="Times New Roman" panose="02020603050405020304" pitchFamily="18" charset="0"/>
              </a:rPr>
              <a:t>2.2.Екстрактивні речовини.</a:t>
            </a:r>
            <a:endParaRPr lang="ru-RU" sz="2800" dirty="0">
              <a:solidFill>
                <a:schemeClr val="bg1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uk-UA" sz="2800" dirty="0">
                <a:solidFill>
                  <a:schemeClr val="bg1"/>
                </a:solidFill>
                <a:ea typeface="Times New Roman" panose="02020603050405020304" pitchFamily="18" charset="0"/>
              </a:rPr>
              <a:t>2.3.Вітаміни.</a:t>
            </a:r>
            <a:endParaRPr lang="ru-RU" sz="2800" dirty="0">
              <a:solidFill>
                <a:schemeClr val="bg1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893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80648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       </a:t>
            </a:r>
            <a:r>
              <a:rPr lang="ru-RU" sz="2400" dirty="0" err="1" smtClean="0">
                <a:solidFill>
                  <a:schemeClr val="bg1"/>
                </a:solidFill>
              </a:rPr>
              <a:t>М'ясо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відпускається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покупцям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тільки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доброякісне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в </a:t>
            </a:r>
            <a:r>
              <a:rPr lang="ru-RU" sz="2400" dirty="0" err="1">
                <a:solidFill>
                  <a:schemeClr val="bg1"/>
                </a:solidFill>
              </a:rPr>
              <a:t>зачищеному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вигляді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Під</a:t>
            </a:r>
            <a:r>
              <a:rPr lang="ru-RU" sz="2400" dirty="0">
                <a:solidFill>
                  <a:schemeClr val="bg1"/>
                </a:solidFill>
              </a:rPr>
              <a:t> прилавком </a:t>
            </a:r>
            <a:r>
              <a:rPr lang="ru-RU" sz="2400" dirty="0" err="1">
                <a:solidFill>
                  <a:schemeClr val="bg1"/>
                </a:solidFill>
              </a:rPr>
              <a:t>повинні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знаходитися</a:t>
            </a:r>
            <a:r>
              <a:rPr lang="ru-RU" sz="2400" dirty="0">
                <a:solidFill>
                  <a:schemeClr val="bg1"/>
                </a:solidFill>
              </a:rPr>
              <a:t> ящики для </a:t>
            </a:r>
            <a:r>
              <a:rPr lang="ru-RU" sz="2400" dirty="0" err="1">
                <a:solidFill>
                  <a:schemeClr val="bg1"/>
                </a:solidFill>
              </a:rPr>
              <a:t>збору</a:t>
            </a:r>
            <a:r>
              <a:rPr lang="ru-RU" sz="2400" dirty="0">
                <a:solidFill>
                  <a:schemeClr val="bg1"/>
                </a:solidFill>
              </a:rPr>
              <a:t> зачисток. </a:t>
            </a:r>
            <a:r>
              <a:rPr lang="ru-RU" sz="2400" dirty="0" err="1">
                <a:solidFill>
                  <a:schemeClr val="bg1"/>
                </a:solidFill>
              </a:rPr>
              <a:t>Доброякісність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визначається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органолептично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Відповідно</a:t>
            </a:r>
            <a:r>
              <a:rPr lang="ru-RU" sz="2400" dirty="0">
                <a:solidFill>
                  <a:schemeClr val="bg1"/>
                </a:solidFill>
              </a:rPr>
              <a:t> до стандарту </a:t>
            </a:r>
            <a:r>
              <a:rPr lang="ru-RU" sz="2400" dirty="0" err="1">
                <a:solidFill>
                  <a:schemeClr val="bg1"/>
                </a:solidFill>
              </a:rPr>
              <a:t>його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підрозділяють</a:t>
            </a:r>
            <a:r>
              <a:rPr lang="ru-RU" sz="2400" dirty="0">
                <a:solidFill>
                  <a:schemeClr val="bg1"/>
                </a:solidFill>
              </a:rPr>
              <a:t> на </a:t>
            </a:r>
            <a:r>
              <a:rPr lang="ru-RU" sz="2400" dirty="0" err="1">
                <a:solidFill>
                  <a:schemeClr val="bg1"/>
                </a:solidFill>
              </a:rPr>
              <a:t>свіже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сумнівної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свіжості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не </a:t>
            </a:r>
            <a:r>
              <a:rPr lang="ru-RU" sz="2400" dirty="0" err="1">
                <a:solidFill>
                  <a:schemeClr val="bg1"/>
                </a:solidFill>
              </a:rPr>
              <a:t>свіже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Органолептичні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ознаки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свіжості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визначають</a:t>
            </a:r>
            <a:r>
              <a:rPr lang="ru-RU" sz="2400" dirty="0">
                <a:solidFill>
                  <a:schemeClr val="bg1"/>
                </a:solidFill>
              </a:rPr>
              <a:t> на </a:t>
            </a:r>
            <a:r>
              <a:rPr lang="ru-RU" sz="2400" dirty="0" err="1">
                <a:solidFill>
                  <a:schemeClr val="bg1"/>
                </a:solidFill>
              </a:rPr>
              <a:t>вигляд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квітну</a:t>
            </a:r>
            <a:r>
              <a:rPr lang="ru-RU" sz="2400" dirty="0">
                <a:solidFill>
                  <a:schemeClr val="bg1"/>
                </a:solidFill>
              </a:rPr>
              <a:t>, стану </a:t>
            </a:r>
            <a:r>
              <a:rPr lang="ru-RU" sz="2400" dirty="0" err="1">
                <a:solidFill>
                  <a:schemeClr val="bg1"/>
                </a:solidFill>
              </a:rPr>
              <a:t>поверхні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туші</a:t>
            </a:r>
            <a:r>
              <a:rPr lang="ru-RU" sz="2400" dirty="0">
                <a:solidFill>
                  <a:schemeClr val="bg1"/>
                </a:solidFill>
              </a:rPr>
              <a:t>, запаху, </a:t>
            </a:r>
            <a:r>
              <a:rPr lang="ru-RU" sz="2400" dirty="0" err="1">
                <a:solidFill>
                  <a:schemeClr val="bg1"/>
                </a:solidFill>
              </a:rPr>
              <a:t>консистенції</a:t>
            </a:r>
            <a:r>
              <a:rPr lang="ru-RU" sz="2400" dirty="0">
                <a:solidFill>
                  <a:schemeClr val="bg1"/>
                </a:solidFill>
              </a:rPr>
              <a:t>, стану </a:t>
            </a:r>
            <a:r>
              <a:rPr lang="ru-RU" sz="2400" dirty="0" err="1">
                <a:solidFill>
                  <a:schemeClr val="bg1"/>
                </a:solidFill>
              </a:rPr>
              <a:t>підшкірного</a:t>
            </a:r>
            <a:r>
              <a:rPr lang="ru-RU" sz="2400" dirty="0">
                <a:solidFill>
                  <a:schemeClr val="bg1"/>
                </a:solidFill>
              </a:rPr>
              <a:t> жиру, </a:t>
            </a:r>
            <a:r>
              <a:rPr lang="ru-RU" sz="2400" dirty="0" err="1">
                <a:solidFill>
                  <a:schemeClr val="bg1"/>
                </a:solidFill>
              </a:rPr>
              <a:t>м'язів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сухожиль</a:t>
            </a:r>
            <a:r>
              <a:rPr lang="ru-RU" sz="2400" dirty="0">
                <a:solidFill>
                  <a:schemeClr val="bg1"/>
                </a:solidFill>
              </a:rPr>
              <a:t> на </a:t>
            </a:r>
            <a:r>
              <a:rPr lang="ru-RU" sz="2400" dirty="0" err="1">
                <a:solidFill>
                  <a:schemeClr val="bg1"/>
                </a:solidFill>
              </a:rPr>
              <a:t>розрізі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прозорості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аромату </a:t>
            </a:r>
            <a:r>
              <a:rPr lang="ru-RU" sz="2400" dirty="0" err="1">
                <a:solidFill>
                  <a:schemeClr val="bg1"/>
                </a:solidFill>
              </a:rPr>
              <a:t>бульйону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після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варива</a:t>
            </a:r>
            <a:r>
              <a:rPr lang="ru-RU" sz="2400" dirty="0">
                <a:solidFill>
                  <a:schemeClr val="bg1"/>
                </a:solidFill>
              </a:rPr>
              <a:t>. У </a:t>
            </a:r>
            <a:r>
              <a:rPr lang="ru-RU" sz="2400" dirty="0" err="1">
                <a:solidFill>
                  <a:schemeClr val="bg1"/>
                </a:solidFill>
              </a:rPr>
              <a:t>свіжих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охолоджених</a:t>
            </a:r>
            <a:r>
              <a:rPr lang="ru-RU" sz="2400" dirty="0">
                <a:solidFill>
                  <a:schemeClr val="bg1"/>
                </a:solidFill>
              </a:rPr>
              <a:t> туш, </a:t>
            </a:r>
            <a:r>
              <a:rPr lang="ru-RU" sz="2400" dirty="0" err="1">
                <a:solidFill>
                  <a:schemeClr val="bg1"/>
                </a:solidFill>
              </a:rPr>
              <a:t>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остигнули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скориночка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підсихання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блідо-рожева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або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блідо-червона</a:t>
            </a:r>
            <a:r>
              <a:rPr lang="ru-RU" sz="2400" dirty="0">
                <a:solidFill>
                  <a:schemeClr val="bg1"/>
                </a:solidFill>
              </a:rPr>
              <a:t>; у </a:t>
            </a:r>
            <a:r>
              <a:rPr lang="ru-RU" sz="2400" dirty="0" err="1">
                <a:solidFill>
                  <a:schemeClr val="bg1"/>
                </a:solidFill>
              </a:rPr>
              <a:t>розморожених</a:t>
            </a:r>
            <a:r>
              <a:rPr lang="ru-RU" sz="2400" dirty="0">
                <a:solidFill>
                  <a:schemeClr val="bg1"/>
                </a:solidFill>
              </a:rPr>
              <a:t> — </a:t>
            </a:r>
            <a:r>
              <a:rPr lang="ru-RU" sz="2400" dirty="0" err="1">
                <a:solidFill>
                  <a:schemeClr val="bg1"/>
                </a:solidFill>
              </a:rPr>
              <a:t>червона</a:t>
            </a:r>
            <a:r>
              <a:rPr lang="ru-RU" sz="2400" dirty="0">
                <a:solidFill>
                  <a:schemeClr val="bg1"/>
                </a:solidFill>
              </a:rPr>
              <a:t>; жир </a:t>
            </a:r>
            <a:r>
              <a:rPr lang="ru-RU" sz="2400" dirty="0" err="1">
                <a:solidFill>
                  <a:schemeClr val="bg1"/>
                </a:solidFill>
              </a:rPr>
              <a:t>м'який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частково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забарвлений</a:t>
            </a:r>
            <a:r>
              <a:rPr lang="ru-RU" sz="2400" dirty="0">
                <a:solidFill>
                  <a:schemeClr val="bg1"/>
                </a:solidFill>
              </a:rPr>
              <a:t> в </a:t>
            </a:r>
            <a:r>
              <a:rPr lang="ru-RU" sz="2400" dirty="0" err="1">
                <a:solidFill>
                  <a:schemeClr val="bg1"/>
                </a:solidFill>
              </a:rPr>
              <a:t>яскраво-червоний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колір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Поверхня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свіжого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розрізу</a:t>
            </a:r>
            <a:r>
              <a:rPr lang="ru-RU" sz="2400" dirty="0">
                <a:solidFill>
                  <a:schemeClr val="bg1"/>
                </a:solidFill>
              </a:rPr>
              <a:t> — </a:t>
            </a:r>
            <a:r>
              <a:rPr lang="ru-RU" sz="2400" dirty="0" err="1">
                <a:solidFill>
                  <a:schemeClr val="bg1"/>
                </a:solidFill>
              </a:rPr>
              <a:t>волога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Консистенція</a:t>
            </a:r>
            <a:r>
              <a:rPr lang="ru-RU" sz="2400" dirty="0">
                <a:solidFill>
                  <a:schemeClr val="bg1"/>
                </a:solidFill>
              </a:rPr>
              <a:t> повинна бути </a:t>
            </a:r>
            <a:r>
              <a:rPr lang="ru-RU" sz="2400" dirty="0" err="1">
                <a:solidFill>
                  <a:schemeClr val="bg1"/>
                </a:solidFill>
              </a:rPr>
              <a:t>щільна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пружна</a:t>
            </a:r>
            <a:r>
              <a:rPr lang="ru-RU" sz="2400" dirty="0">
                <a:solidFill>
                  <a:schemeClr val="bg1"/>
                </a:solidFill>
              </a:rPr>
              <a:t>; запах — </a:t>
            </a:r>
            <a:r>
              <a:rPr lang="ru-RU" sz="2400" dirty="0" err="1">
                <a:solidFill>
                  <a:schemeClr val="bg1"/>
                </a:solidFill>
              </a:rPr>
              <a:t>властивий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свіжому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м'ясу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96944" cy="61253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              Жир </a:t>
            </a:r>
            <a:r>
              <a:rPr lang="ru-RU" sz="2400" dirty="0">
                <a:solidFill>
                  <a:schemeClr val="bg1"/>
                </a:solidFill>
              </a:rPr>
              <a:t>не повинен бути осалившимся </a:t>
            </a:r>
            <a:r>
              <a:rPr lang="ru-RU" sz="2400" dirty="0" err="1">
                <a:solidFill>
                  <a:schemeClr val="bg1"/>
                </a:solidFill>
              </a:rPr>
              <a:t>або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згірклим</a:t>
            </a:r>
            <a:r>
              <a:rPr lang="ru-RU" sz="2400" dirty="0">
                <a:solidFill>
                  <a:schemeClr val="bg1"/>
                </a:solidFill>
              </a:rPr>
              <a:t> запахом; </a:t>
            </a:r>
            <a:r>
              <a:rPr lang="ru-RU" sz="2400" dirty="0" err="1">
                <a:solidFill>
                  <a:schemeClr val="bg1"/>
                </a:solidFill>
              </a:rPr>
              <a:t>бульйон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свіжого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м'яса</a:t>
            </a:r>
            <a:r>
              <a:rPr lang="ru-RU" sz="2400" dirty="0">
                <a:solidFill>
                  <a:schemeClr val="bg1"/>
                </a:solidFill>
              </a:rPr>
              <a:t> — </a:t>
            </a:r>
            <a:r>
              <a:rPr lang="ru-RU" sz="2400" dirty="0" err="1">
                <a:solidFill>
                  <a:schemeClr val="bg1"/>
                </a:solidFill>
              </a:rPr>
              <a:t>прозорий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приємного</a:t>
            </a:r>
            <a:r>
              <a:rPr lang="ru-RU" sz="2400" dirty="0">
                <a:solidFill>
                  <a:schemeClr val="bg1"/>
                </a:solidFill>
              </a:rPr>
              <a:t> смаку. </a:t>
            </a:r>
            <a:r>
              <a:rPr lang="ru-RU" sz="2400" dirty="0" err="1">
                <a:solidFill>
                  <a:schemeClr val="bg1"/>
                </a:solidFill>
              </a:rPr>
              <a:t>Ніжність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відповідно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жорсткість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залежать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вигляду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віку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підлоги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угодованої</a:t>
            </a:r>
            <a:r>
              <a:rPr lang="ru-RU" sz="2400" dirty="0">
                <a:solidFill>
                  <a:schemeClr val="bg1"/>
                </a:solidFill>
              </a:rPr>
              <a:t>, породи </a:t>
            </a:r>
            <a:r>
              <a:rPr lang="ru-RU" sz="2400" dirty="0" err="1">
                <a:solidFill>
                  <a:schemeClr val="bg1"/>
                </a:solidFill>
              </a:rPr>
              <a:t>тварин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ступеня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дозрівання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його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анатомічного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походження</a:t>
            </a:r>
            <a:r>
              <a:rPr lang="ru-RU" sz="2400" dirty="0">
                <a:solidFill>
                  <a:schemeClr val="bg1"/>
                </a:solidFill>
              </a:rPr>
              <a:t>. Аромат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смак </a:t>
            </a:r>
            <a:r>
              <a:rPr lang="ru-RU" sz="2400" dirty="0" err="1">
                <a:solidFill>
                  <a:schemeClr val="bg1"/>
                </a:solidFill>
              </a:rPr>
              <a:t>пояснюються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наявністю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глутатіону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карнозину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вуглеводів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амінокислот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ароматичних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екстрактних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речовин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Нормальний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колір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свинини</a:t>
            </a:r>
            <a:r>
              <a:rPr lang="ru-RU" sz="2400" dirty="0">
                <a:solidFill>
                  <a:schemeClr val="bg1"/>
                </a:solidFill>
              </a:rPr>
              <a:t> — </a:t>
            </a:r>
            <a:r>
              <a:rPr lang="ru-RU" sz="2400" dirty="0" err="1">
                <a:solidFill>
                  <a:schemeClr val="bg1"/>
                </a:solidFill>
              </a:rPr>
              <a:t>ясно-рожевий</a:t>
            </a:r>
            <a:r>
              <a:rPr lang="ru-RU" sz="2400" dirty="0">
                <a:solidFill>
                  <a:schemeClr val="bg1"/>
                </a:solidFill>
              </a:rPr>
              <a:t>, а у свиней </a:t>
            </a:r>
            <a:r>
              <a:rPr lang="ru-RU" sz="2400" dirty="0" err="1">
                <a:solidFill>
                  <a:schemeClr val="bg1"/>
                </a:solidFill>
              </a:rPr>
              <a:t>важкої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маси</a:t>
            </a:r>
            <a:r>
              <a:rPr lang="ru-RU" sz="2400" dirty="0">
                <a:solidFill>
                  <a:schemeClr val="bg1"/>
                </a:solidFill>
              </a:rPr>
              <a:t> — </a:t>
            </a:r>
            <a:r>
              <a:rPr lang="ru-RU" sz="2400" dirty="0" err="1">
                <a:solidFill>
                  <a:schemeClr val="bg1"/>
                </a:solidFill>
              </a:rPr>
              <a:t>темно-рожевий</a:t>
            </a:r>
            <a:r>
              <a:rPr lang="ru-RU" sz="2400" dirty="0">
                <a:solidFill>
                  <a:schemeClr val="bg1"/>
                </a:solidFill>
              </a:rPr>
              <a:t>; в той же час </a:t>
            </a:r>
            <a:r>
              <a:rPr lang="ru-RU" sz="2400" dirty="0" err="1">
                <a:solidFill>
                  <a:schemeClr val="bg1"/>
                </a:solidFill>
              </a:rPr>
              <a:t>яловичина</a:t>
            </a:r>
            <a:r>
              <a:rPr lang="ru-RU" sz="2400" dirty="0">
                <a:solidFill>
                  <a:schemeClr val="bg1"/>
                </a:solidFill>
              </a:rPr>
              <a:t> повинна </a:t>
            </a:r>
            <a:r>
              <a:rPr lang="ru-RU" sz="2400" dirty="0" err="1">
                <a:solidFill>
                  <a:schemeClr val="bg1"/>
                </a:solidFill>
              </a:rPr>
              <a:t>мати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колір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світлого</a:t>
            </a:r>
            <a:r>
              <a:rPr lang="ru-RU" sz="2400" dirty="0">
                <a:solidFill>
                  <a:schemeClr val="bg1"/>
                </a:solidFill>
              </a:rPr>
              <a:t> до </a:t>
            </a:r>
            <a:r>
              <a:rPr lang="ru-RU" sz="2400" dirty="0" err="1">
                <a:solidFill>
                  <a:schemeClr val="bg1"/>
                </a:solidFill>
              </a:rPr>
              <a:t>темно-червоного</a:t>
            </a:r>
            <a:r>
              <a:rPr lang="ru-RU" sz="2400" dirty="0">
                <a:solidFill>
                  <a:schemeClr val="bg1"/>
                </a:solidFill>
              </a:rPr>
              <a:t>, а баранина —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червоного</a:t>
            </a:r>
            <a:r>
              <a:rPr lang="ru-RU" sz="2400" dirty="0">
                <a:solidFill>
                  <a:schemeClr val="bg1"/>
                </a:solidFill>
              </a:rPr>
              <a:t> до </a:t>
            </a:r>
            <a:r>
              <a:rPr lang="ru-RU" sz="2400" dirty="0" err="1">
                <a:solidFill>
                  <a:schemeClr val="bg1"/>
                </a:solidFill>
              </a:rPr>
              <a:t>червоно-вишневого</a:t>
            </a:r>
            <a:r>
              <a:rPr lang="ru-RU" sz="2400" dirty="0">
                <a:solidFill>
                  <a:schemeClr val="bg1"/>
                </a:solidFill>
              </a:rPr>
              <a:t>. Козлятина </a:t>
            </a:r>
            <a:r>
              <a:rPr lang="ru-RU" sz="2400" dirty="0" err="1">
                <a:solidFill>
                  <a:schemeClr val="bg1"/>
                </a:solidFill>
              </a:rPr>
              <a:t>відрізняється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баранини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незначним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жировим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покривом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колір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його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світло-червоного</a:t>
            </a:r>
            <a:r>
              <a:rPr lang="ru-RU" sz="2400" dirty="0">
                <a:solidFill>
                  <a:schemeClr val="bg1"/>
                </a:solidFill>
              </a:rPr>
              <a:t> до </a:t>
            </a:r>
            <a:r>
              <a:rPr lang="ru-RU" sz="2400" dirty="0" err="1">
                <a:solidFill>
                  <a:schemeClr val="bg1"/>
                </a:solidFill>
              </a:rPr>
              <a:t>червоного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із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специфічним</a:t>
            </a:r>
            <a:r>
              <a:rPr lang="ru-RU" sz="2400" dirty="0">
                <a:solidFill>
                  <a:schemeClr val="bg1"/>
                </a:solidFill>
              </a:rPr>
              <a:t> запахом (у </a:t>
            </a:r>
            <a:r>
              <a:rPr lang="ru-RU" sz="2400" dirty="0" err="1">
                <a:solidFill>
                  <a:schemeClr val="bg1"/>
                </a:solidFill>
              </a:rPr>
              <a:t>дорослої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козлятини</a:t>
            </a:r>
            <a:r>
              <a:rPr lang="ru-RU" sz="2400" dirty="0">
                <a:solidFill>
                  <a:schemeClr val="bg1"/>
                </a:solidFill>
              </a:rPr>
              <a:t>). </a:t>
            </a:r>
            <a:r>
              <a:rPr lang="ru-RU" sz="2400" dirty="0" err="1">
                <a:solidFill>
                  <a:schemeClr val="bg1"/>
                </a:solidFill>
              </a:rPr>
              <a:t>М'ясо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хряків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темно-червоного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кольору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жорсткою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консистенцією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неприємного</a:t>
            </a:r>
            <a:r>
              <a:rPr lang="ru-RU" sz="2400" dirty="0">
                <a:solidFill>
                  <a:schemeClr val="bg1"/>
                </a:solidFill>
              </a:rPr>
              <a:t> запаху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смаку </a:t>
            </a:r>
            <a:r>
              <a:rPr lang="ru-RU" sz="2400" dirty="0" err="1">
                <a:solidFill>
                  <a:schemeClr val="bg1"/>
                </a:solidFill>
              </a:rPr>
              <a:t>сечі</a:t>
            </a:r>
            <a:r>
              <a:rPr lang="ru-RU" sz="2400" dirty="0">
                <a:solidFill>
                  <a:schemeClr val="bg1"/>
                </a:solidFill>
              </a:rPr>
              <a:t>.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620688"/>
            <a:ext cx="864096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         </a:t>
            </a:r>
            <a:r>
              <a:rPr lang="ru-RU" sz="2400" dirty="0" err="1" smtClean="0">
                <a:solidFill>
                  <a:schemeClr val="bg1"/>
                </a:solidFill>
              </a:rPr>
              <a:t>Кролятина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— </a:t>
            </a:r>
            <a:r>
              <a:rPr lang="ru-RU" sz="2400" dirty="0" err="1">
                <a:solidFill>
                  <a:schemeClr val="bg1"/>
                </a:solidFill>
              </a:rPr>
              <a:t>м'ясо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майже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біле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м'яке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ніжне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злегка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солодкувате</a:t>
            </a:r>
            <a:r>
              <a:rPr lang="ru-RU" sz="2400" dirty="0">
                <a:solidFill>
                  <a:schemeClr val="bg1"/>
                </a:solidFill>
              </a:rPr>
              <a:t>, жир </a:t>
            </a:r>
            <a:r>
              <a:rPr lang="ru-RU" sz="2400" dirty="0" err="1">
                <a:solidFill>
                  <a:schemeClr val="bg1"/>
                </a:solidFill>
              </a:rPr>
              <a:t>білий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Туші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сумнівної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свіжості</a:t>
            </a:r>
            <a:r>
              <a:rPr lang="ru-RU" sz="2400" dirty="0">
                <a:solidFill>
                  <a:schemeClr val="bg1"/>
                </a:solidFill>
              </a:rPr>
              <a:t> — </a:t>
            </a:r>
            <a:r>
              <a:rPr lang="ru-RU" sz="2400" dirty="0" err="1">
                <a:solidFill>
                  <a:schemeClr val="bg1"/>
                </a:solidFill>
              </a:rPr>
              <a:t>місцями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зволожені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злегка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липкі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такі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потемніли</a:t>
            </a:r>
            <a:r>
              <a:rPr lang="ru-RU" sz="2400" dirty="0">
                <a:solidFill>
                  <a:schemeClr val="bg1"/>
                </a:solidFill>
              </a:rPr>
              <a:t>, запах </a:t>
            </a:r>
            <a:r>
              <a:rPr lang="ru-RU" sz="2400" dirty="0" err="1">
                <a:solidFill>
                  <a:schemeClr val="bg1"/>
                </a:solidFill>
              </a:rPr>
              <a:t>кислуватий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Туші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несвіжі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мають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мишастий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колір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м'язи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вологі</a:t>
            </a:r>
            <a:r>
              <a:rPr lang="ru-RU" sz="2400" dirty="0">
                <a:solidFill>
                  <a:schemeClr val="bg1"/>
                </a:solidFill>
              </a:rPr>
              <a:t>, запах </a:t>
            </a:r>
            <a:r>
              <a:rPr lang="ru-RU" sz="2400" dirty="0" err="1">
                <a:solidFill>
                  <a:schemeClr val="bg1"/>
                </a:solidFill>
              </a:rPr>
              <a:t>неприємний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затхлий</a:t>
            </a:r>
            <a:r>
              <a:rPr lang="ru-RU" sz="2400" dirty="0">
                <a:solidFill>
                  <a:schemeClr val="bg1"/>
                </a:solidFill>
              </a:rPr>
              <a:t>. У </a:t>
            </a:r>
            <a:r>
              <a:rPr lang="ru-RU" sz="2400" dirty="0" err="1">
                <a:solidFill>
                  <a:schemeClr val="bg1"/>
                </a:solidFill>
              </a:rPr>
              <a:t>випадку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якщо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сумнівної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свіжості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необхідно</a:t>
            </a:r>
            <a:r>
              <a:rPr lang="ru-RU" sz="2400" dirty="0">
                <a:solidFill>
                  <a:schemeClr val="bg1"/>
                </a:solidFill>
              </a:rPr>
              <a:t> провести </a:t>
            </a:r>
            <a:r>
              <a:rPr lang="ru-RU" sz="2400" dirty="0" err="1">
                <a:solidFill>
                  <a:schemeClr val="bg1"/>
                </a:solidFill>
              </a:rPr>
              <a:t>додаткові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аналізи</a:t>
            </a:r>
            <a:r>
              <a:rPr lang="ru-RU" sz="2400" dirty="0">
                <a:solidFill>
                  <a:schemeClr val="bg1"/>
                </a:solidFill>
              </a:rPr>
              <a:t> для </a:t>
            </a:r>
            <a:r>
              <a:rPr lang="ru-RU" sz="2400" dirty="0" err="1">
                <a:solidFill>
                  <a:schemeClr val="bg1"/>
                </a:solidFill>
              </a:rPr>
              <a:t>встановлення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ступеня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його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доброякісності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Застосовують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фізико-хімічні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хімічні</a:t>
            </a:r>
            <a:r>
              <a:rPr lang="ru-RU" sz="2400" dirty="0">
                <a:solidFill>
                  <a:schemeClr val="bg1"/>
                </a:solidFill>
              </a:rPr>
              <a:t> (</a:t>
            </a:r>
            <a:r>
              <a:rPr lang="ru-RU" sz="2400" dirty="0" err="1">
                <a:solidFill>
                  <a:schemeClr val="bg1"/>
                </a:solidFill>
              </a:rPr>
              <a:t>визначення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продуктів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розпаду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білків</a:t>
            </a:r>
            <a:r>
              <a:rPr lang="ru-RU" sz="2400" dirty="0">
                <a:solidFill>
                  <a:schemeClr val="bg1"/>
                </a:solidFill>
              </a:rPr>
              <a:t>), </a:t>
            </a:r>
            <a:r>
              <a:rPr lang="ru-RU" sz="2400" dirty="0" err="1">
                <a:solidFill>
                  <a:schemeClr val="bg1"/>
                </a:solidFill>
              </a:rPr>
              <a:t>бактеріологічні</a:t>
            </a:r>
            <a:r>
              <a:rPr lang="ru-RU" sz="2400" dirty="0">
                <a:solidFill>
                  <a:schemeClr val="bg1"/>
                </a:solidFill>
              </a:rPr>
              <a:t> (</a:t>
            </a:r>
            <a:r>
              <a:rPr lang="ru-RU" sz="2400" dirty="0" err="1">
                <a:solidFill>
                  <a:schemeClr val="bg1"/>
                </a:solidFill>
              </a:rPr>
              <a:t>збудники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псування</a:t>
            </a:r>
            <a:r>
              <a:rPr lang="ru-RU" sz="2400" dirty="0">
                <a:solidFill>
                  <a:schemeClr val="bg1"/>
                </a:solidFill>
              </a:rPr>
              <a:t>) </a:t>
            </a:r>
            <a:r>
              <a:rPr lang="ru-RU" sz="2400" dirty="0" err="1">
                <a:solidFill>
                  <a:schemeClr val="bg1"/>
                </a:solidFill>
              </a:rPr>
              <a:t>методи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дослідження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Якщо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м'ясо</a:t>
            </a:r>
            <a:r>
              <a:rPr lang="ru-RU" sz="2400" dirty="0">
                <a:solidFill>
                  <a:schemeClr val="bg1"/>
                </a:solidFill>
              </a:rPr>
              <a:t> не </a:t>
            </a:r>
            <a:r>
              <a:rPr lang="ru-RU" sz="2400" dirty="0" err="1">
                <a:solidFill>
                  <a:schemeClr val="bg1"/>
                </a:solidFill>
              </a:rPr>
              <a:t>свіже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поверхня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покрита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слизом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мишастого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кольору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або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цвіллю</a:t>
            </a:r>
            <a:r>
              <a:rPr lang="ru-RU" sz="2400" dirty="0">
                <a:solidFill>
                  <a:schemeClr val="bg1"/>
                </a:solidFill>
              </a:rPr>
              <a:t>, на </a:t>
            </a:r>
            <a:r>
              <a:rPr lang="ru-RU" sz="2400" dirty="0" err="1">
                <a:solidFill>
                  <a:schemeClr val="bg1"/>
                </a:solidFill>
              </a:rPr>
              <a:t>розрізі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в'яле</a:t>
            </a:r>
            <a:r>
              <a:rPr lang="ru-RU" sz="2400" dirty="0">
                <a:solidFill>
                  <a:schemeClr val="bg1"/>
                </a:solidFill>
              </a:rPr>
              <a:t>; запах — </a:t>
            </a:r>
            <a:r>
              <a:rPr lang="ru-RU" sz="2400" dirty="0" err="1">
                <a:solidFill>
                  <a:schemeClr val="bg1"/>
                </a:solidFill>
              </a:rPr>
              <a:t>кислий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затхлий</a:t>
            </a:r>
            <a:r>
              <a:rPr lang="ru-RU" sz="2400" dirty="0">
                <a:solidFill>
                  <a:schemeClr val="bg1"/>
                </a:solidFill>
              </a:rPr>
              <a:t>; </a:t>
            </a:r>
            <a:r>
              <a:rPr lang="ru-RU" sz="2400" dirty="0" err="1">
                <a:solidFill>
                  <a:schemeClr val="bg1"/>
                </a:solidFill>
              </a:rPr>
              <a:t>бульйон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каламутний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великою </a:t>
            </a:r>
            <a:r>
              <a:rPr lang="ru-RU" sz="2400" dirty="0" err="1">
                <a:solidFill>
                  <a:schemeClr val="bg1"/>
                </a:solidFill>
              </a:rPr>
              <a:t>кількістю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піни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різким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неприємним</a:t>
            </a:r>
            <a:r>
              <a:rPr lang="ru-RU" sz="2400" dirty="0">
                <a:solidFill>
                  <a:schemeClr val="bg1"/>
                </a:solidFill>
              </a:rPr>
              <a:t> запахом.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6"/>
            <a:ext cx="83529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            Пороки </a:t>
            </a:r>
            <a:r>
              <a:rPr lang="ru-RU" sz="2800" dirty="0" err="1">
                <a:solidFill>
                  <a:schemeClr val="bg1"/>
                </a:solidFill>
              </a:rPr>
              <a:t>м'яса</a:t>
            </a:r>
            <a:r>
              <a:rPr lang="ru-RU" sz="2800" dirty="0">
                <a:solidFill>
                  <a:schemeClr val="bg1"/>
                </a:solidFill>
              </a:rPr>
              <a:t>: загар, </a:t>
            </a:r>
            <a:r>
              <a:rPr lang="ru-RU" sz="2800" dirty="0" err="1">
                <a:solidFill>
                  <a:schemeClr val="bg1"/>
                </a:solidFill>
              </a:rPr>
              <a:t>пігментація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гниття</a:t>
            </a:r>
            <a:r>
              <a:rPr lang="ru-RU" sz="2800" dirty="0">
                <a:solidFill>
                  <a:schemeClr val="bg1"/>
                </a:solidFill>
              </a:rPr>
              <a:t>. Загар — </a:t>
            </a:r>
            <a:r>
              <a:rPr lang="ru-RU" sz="2800" dirty="0" err="1">
                <a:solidFill>
                  <a:schemeClr val="bg1"/>
                </a:solidFill>
              </a:rPr>
              <a:t>поява</a:t>
            </a:r>
            <a:r>
              <a:rPr lang="ru-RU" sz="2800" dirty="0">
                <a:solidFill>
                  <a:schemeClr val="bg1"/>
                </a:solidFill>
              </a:rPr>
              <a:t> в </a:t>
            </a:r>
            <a:r>
              <a:rPr lang="ru-RU" sz="2800" dirty="0" err="1">
                <a:solidFill>
                  <a:schemeClr val="bg1"/>
                </a:solidFill>
              </a:rPr>
              <a:t>товщі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м'яса</a:t>
            </a:r>
            <a:r>
              <a:rPr lang="ru-RU" sz="2800" dirty="0">
                <a:solidFill>
                  <a:schemeClr val="bg1"/>
                </a:solidFill>
              </a:rPr>
              <a:t> кислого запаху, </a:t>
            </a:r>
            <a:r>
              <a:rPr lang="ru-RU" sz="2800" dirty="0" err="1">
                <a:solidFill>
                  <a:schemeClr val="bg1"/>
                </a:solidFill>
              </a:rPr>
              <a:t>сіро-червоного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кольору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із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зеленуватим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відтінком</a:t>
            </a:r>
            <a:r>
              <a:rPr lang="ru-RU" sz="2800" dirty="0">
                <a:solidFill>
                  <a:schemeClr val="bg1"/>
                </a:solidFill>
              </a:rPr>
              <a:t>. </a:t>
            </a:r>
            <a:r>
              <a:rPr lang="ru-RU" sz="2800" dirty="0" err="1">
                <a:solidFill>
                  <a:schemeClr val="bg1"/>
                </a:solidFill>
              </a:rPr>
              <a:t>З'являється</a:t>
            </a:r>
            <a:r>
              <a:rPr lang="ru-RU" sz="2800" dirty="0">
                <a:solidFill>
                  <a:schemeClr val="bg1"/>
                </a:solidFill>
              </a:rPr>
              <a:t> за </a:t>
            </a:r>
            <a:r>
              <a:rPr lang="ru-RU" sz="2800" dirty="0" err="1">
                <a:solidFill>
                  <a:schemeClr val="bg1"/>
                </a:solidFill>
              </a:rPr>
              <a:t>відсутності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вентиляції</a:t>
            </a:r>
            <a:r>
              <a:rPr lang="ru-RU" sz="2800" dirty="0">
                <a:solidFill>
                  <a:schemeClr val="bg1"/>
                </a:solidFill>
              </a:rPr>
              <a:t>. Те, </a:t>
            </a:r>
            <a:r>
              <a:rPr lang="ru-RU" sz="2800" dirty="0" err="1">
                <a:solidFill>
                  <a:schemeClr val="bg1"/>
                </a:solidFill>
              </a:rPr>
              <a:t>що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ослизнуло</a:t>
            </a:r>
            <a:r>
              <a:rPr lang="ru-RU" sz="2800" dirty="0">
                <a:solidFill>
                  <a:schemeClr val="bg1"/>
                </a:solidFill>
              </a:rPr>
              <a:t> — липкий </a:t>
            </a:r>
            <a:r>
              <a:rPr lang="ru-RU" sz="2800" dirty="0" err="1">
                <a:solidFill>
                  <a:schemeClr val="bg1"/>
                </a:solidFill>
              </a:rPr>
              <a:t>слиз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погіршуючий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товарний</a:t>
            </a:r>
            <a:r>
              <a:rPr lang="ru-RU" sz="2800" dirty="0">
                <a:solidFill>
                  <a:schemeClr val="bg1"/>
                </a:solidFill>
              </a:rPr>
              <a:t> вид </a:t>
            </a:r>
            <a:r>
              <a:rPr lang="ru-RU" sz="2800" dirty="0" err="1">
                <a:solidFill>
                  <a:schemeClr val="bg1"/>
                </a:solidFill>
              </a:rPr>
              <a:t>м'яса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його</a:t>
            </a:r>
            <a:r>
              <a:rPr lang="ru-RU" sz="2800" dirty="0">
                <a:solidFill>
                  <a:schemeClr val="bg1"/>
                </a:solidFill>
              </a:rPr>
              <a:t> смак </a:t>
            </a:r>
            <a:r>
              <a:rPr lang="ru-RU" sz="2800" dirty="0" err="1">
                <a:solidFill>
                  <a:schemeClr val="bg1"/>
                </a:solidFill>
              </a:rPr>
              <a:t>і</a:t>
            </a:r>
            <a:r>
              <a:rPr lang="ru-RU" sz="2800" dirty="0">
                <a:solidFill>
                  <a:schemeClr val="bg1"/>
                </a:solidFill>
              </a:rPr>
              <a:t> запах. </a:t>
            </a:r>
            <a:r>
              <a:rPr lang="ru-RU" sz="2800" dirty="0" err="1">
                <a:solidFill>
                  <a:schemeClr val="bg1"/>
                </a:solidFill>
              </a:rPr>
              <a:t>Гниття</a:t>
            </a:r>
            <a:r>
              <a:rPr lang="ru-RU" sz="2800" dirty="0">
                <a:solidFill>
                  <a:schemeClr val="bg1"/>
                </a:solidFill>
              </a:rPr>
              <a:t> — </a:t>
            </a:r>
            <a:r>
              <a:rPr lang="ru-RU" sz="2800" dirty="0" err="1">
                <a:solidFill>
                  <a:schemeClr val="bg1"/>
                </a:solidFill>
              </a:rPr>
              <a:t>гнильне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розкладання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м'яса</a:t>
            </a:r>
            <a:r>
              <a:rPr lang="ru-RU" sz="2800" dirty="0">
                <a:solidFill>
                  <a:schemeClr val="bg1"/>
                </a:solidFill>
              </a:rPr>
              <a:t>, </a:t>
            </a:r>
            <a:r>
              <a:rPr lang="ru-RU" sz="2800" dirty="0" err="1">
                <a:solidFill>
                  <a:schemeClr val="bg1"/>
                </a:solidFill>
              </a:rPr>
              <a:t>що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починається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поверхні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супроводжується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неприємним</a:t>
            </a:r>
            <a:r>
              <a:rPr lang="ru-RU" sz="2800" dirty="0">
                <a:solidFill>
                  <a:schemeClr val="bg1"/>
                </a:solidFill>
              </a:rPr>
              <a:t> запахом. </a:t>
            </a:r>
            <a:r>
              <a:rPr lang="ru-RU" sz="2800" dirty="0" err="1">
                <a:solidFill>
                  <a:schemeClr val="bg1"/>
                </a:solidFill>
              </a:rPr>
              <a:t>Потемніння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або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пігментація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виявляється</a:t>
            </a:r>
            <a:r>
              <a:rPr lang="ru-RU" sz="2800" dirty="0">
                <a:solidFill>
                  <a:schemeClr val="bg1"/>
                </a:solidFill>
              </a:rPr>
              <a:t> у </a:t>
            </a:r>
            <a:r>
              <a:rPr lang="ru-RU" sz="2800" dirty="0" err="1">
                <a:solidFill>
                  <a:schemeClr val="bg1"/>
                </a:solidFill>
              </a:rPr>
              <a:t>вигляді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загального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потемніння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поверхні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м'яса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або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вогнищ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потемніння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із-за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недостатньої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вологості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повітря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і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підвищеної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температури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err="1">
                <a:solidFill>
                  <a:schemeClr val="bg1"/>
                </a:solidFill>
              </a:rPr>
              <a:t>зберігання</a:t>
            </a:r>
            <a:r>
              <a:rPr lang="ru-RU" sz="28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              </a:t>
            </a:r>
            <a:r>
              <a:rPr lang="ru-RU" sz="2200" dirty="0" err="1" smtClean="0">
                <a:solidFill>
                  <a:schemeClr val="bg1"/>
                </a:solidFill>
              </a:rPr>
              <a:t>М'ясо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умовно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придатне</a:t>
            </a:r>
            <a:r>
              <a:rPr lang="ru-RU" sz="2200" dirty="0">
                <a:solidFill>
                  <a:schemeClr val="bg1"/>
                </a:solidFill>
              </a:rPr>
              <a:t> — </a:t>
            </a:r>
            <a:r>
              <a:rPr lang="ru-RU" sz="2200" dirty="0" err="1">
                <a:solidFill>
                  <a:schemeClr val="bg1"/>
                </a:solidFill>
              </a:rPr>
              <a:t>це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м'ясо</a:t>
            </a:r>
            <a:r>
              <a:rPr lang="ru-RU" sz="2200" dirty="0">
                <a:solidFill>
                  <a:schemeClr val="bg1"/>
                </a:solidFill>
              </a:rPr>
              <a:t>, яке </a:t>
            </a:r>
            <a:r>
              <a:rPr lang="ru-RU" sz="2200" dirty="0" err="1">
                <a:solidFill>
                  <a:schemeClr val="bg1"/>
                </a:solidFill>
              </a:rPr>
              <a:t>придатне</a:t>
            </a:r>
            <a:r>
              <a:rPr lang="ru-RU" sz="2200" dirty="0">
                <a:solidFill>
                  <a:schemeClr val="bg1"/>
                </a:solidFill>
              </a:rPr>
              <a:t> до </a:t>
            </a:r>
            <a:r>
              <a:rPr lang="ru-RU" sz="2200" dirty="0" err="1">
                <a:solidFill>
                  <a:schemeClr val="bg1"/>
                </a:solidFill>
              </a:rPr>
              <a:t>вживання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після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попереднього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знезараження</a:t>
            </a:r>
            <a:r>
              <a:rPr lang="ru-RU" sz="2200" dirty="0">
                <a:solidFill>
                  <a:schemeClr val="bg1"/>
                </a:solidFill>
              </a:rPr>
              <a:t>. До </a:t>
            </a:r>
            <a:r>
              <a:rPr lang="ru-RU" sz="2200" dirty="0" err="1">
                <a:solidFill>
                  <a:schemeClr val="bg1"/>
                </a:solidFill>
              </a:rPr>
              <a:t>нього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відносять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м'ясо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внутрішні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органи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від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тварин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хворих</a:t>
            </a:r>
            <a:r>
              <a:rPr lang="ru-RU" sz="2200" dirty="0">
                <a:solidFill>
                  <a:schemeClr val="bg1"/>
                </a:solidFill>
              </a:rPr>
              <a:t> ящуром, </a:t>
            </a:r>
            <a:r>
              <a:rPr lang="ru-RU" sz="2200" dirty="0" err="1">
                <a:solidFill>
                  <a:schemeClr val="bg1"/>
                </a:solidFill>
              </a:rPr>
              <a:t>бруцельозом</a:t>
            </a:r>
            <a:r>
              <a:rPr lang="ru-RU" sz="2200" dirty="0">
                <a:solidFill>
                  <a:schemeClr val="bg1"/>
                </a:solidFill>
              </a:rPr>
              <a:t> (за </a:t>
            </a:r>
            <a:r>
              <a:rPr lang="ru-RU" sz="2200" dirty="0" err="1">
                <a:solidFill>
                  <a:schemeClr val="bg1"/>
                </a:solidFill>
              </a:rPr>
              <a:t>відсутності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видимих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змін</a:t>
            </a:r>
            <a:r>
              <a:rPr lang="ru-RU" sz="2200" dirty="0">
                <a:solidFill>
                  <a:schemeClr val="bg1"/>
                </a:solidFill>
              </a:rPr>
              <a:t> в тканинах), </a:t>
            </a:r>
            <a:r>
              <a:rPr lang="ru-RU" sz="2200" dirty="0" err="1">
                <a:solidFill>
                  <a:schemeClr val="bg1"/>
                </a:solidFill>
              </a:rPr>
              <a:t>туберкульозом</a:t>
            </a:r>
            <a:r>
              <a:rPr lang="ru-RU" sz="2200" dirty="0">
                <a:solidFill>
                  <a:schemeClr val="bg1"/>
                </a:solidFill>
              </a:rPr>
              <a:t> (без видимого </a:t>
            </a:r>
            <a:r>
              <a:rPr lang="ru-RU" sz="2200" dirty="0" err="1">
                <a:solidFill>
                  <a:schemeClr val="bg1"/>
                </a:solidFill>
              </a:rPr>
              <a:t>виснаження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худоби</a:t>
            </a:r>
            <a:r>
              <a:rPr lang="ru-RU" sz="2200" dirty="0">
                <a:solidFill>
                  <a:schemeClr val="bg1"/>
                </a:solidFill>
              </a:rPr>
              <a:t>), а </a:t>
            </a:r>
            <a:r>
              <a:rPr lang="ru-RU" sz="2200" dirty="0" err="1">
                <a:solidFill>
                  <a:schemeClr val="bg1"/>
                </a:solidFill>
              </a:rPr>
              <a:t>також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слабофиннозне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м'ясо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що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містить</a:t>
            </a:r>
            <a:r>
              <a:rPr lang="ru-RU" sz="2200" dirty="0">
                <a:solidFill>
                  <a:schemeClr val="bg1"/>
                </a:solidFill>
              </a:rPr>
              <a:t> не </a:t>
            </a:r>
            <a:r>
              <a:rPr lang="ru-RU" sz="2200" dirty="0" err="1">
                <a:solidFill>
                  <a:schemeClr val="bg1"/>
                </a:solidFill>
              </a:rPr>
              <a:t>більше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трьох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фінн</a:t>
            </a:r>
            <a:r>
              <a:rPr lang="ru-RU" sz="2200" dirty="0">
                <a:solidFill>
                  <a:schemeClr val="bg1"/>
                </a:solidFill>
              </a:rPr>
              <a:t> на 40 см2 </a:t>
            </a:r>
            <a:r>
              <a:rPr lang="ru-RU" sz="2200" dirty="0" err="1">
                <a:solidFill>
                  <a:schemeClr val="bg1"/>
                </a:solidFill>
              </a:rPr>
              <a:t>поверхні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зрізу</a:t>
            </a:r>
            <a:r>
              <a:rPr lang="ru-RU" sz="2200" dirty="0">
                <a:solidFill>
                  <a:schemeClr val="bg1"/>
                </a:solidFill>
              </a:rPr>
              <a:t>. </a:t>
            </a:r>
            <a:r>
              <a:rPr lang="ru-RU" sz="2200" dirty="0" err="1">
                <a:solidFill>
                  <a:schemeClr val="bg1"/>
                </a:solidFill>
              </a:rPr>
              <a:t>М'ясо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віднесене</a:t>
            </a:r>
            <a:r>
              <a:rPr lang="ru-RU" sz="2200" dirty="0">
                <a:solidFill>
                  <a:schemeClr val="bg1"/>
                </a:solidFill>
              </a:rPr>
              <a:t> до </a:t>
            </a:r>
            <a:r>
              <a:rPr lang="ru-RU" sz="2200" dirty="0" err="1">
                <a:solidFill>
                  <a:schemeClr val="bg1"/>
                </a:solidFill>
              </a:rPr>
              <a:t>умовно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придатному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маркірують</a:t>
            </a:r>
            <a:r>
              <a:rPr lang="ru-RU" sz="2200" dirty="0">
                <a:solidFill>
                  <a:schemeClr val="bg1"/>
                </a:solidFill>
              </a:rPr>
              <a:t> словами </a:t>
            </a:r>
            <a:r>
              <a:rPr lang="ru-RU" sz="2200" dirty="0" err="1">
                <a:solidFill>
                  <a:schemeClr val="bg1"/>
                </a:solidFill>
              </a:rPr>
              <a:t>Проварювання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Стерилізація</a:t>
            </a:r>
            <a:r>
              <a:rPr lang="ru-RU" sz="2200" dirty="0">
                <a:solidFill>
                  <a:schemeClr val="bg1"/>
                </a:solidFill>
              </a:rPr>
              <a:t>. </a:t>
            </a:r>
            <a:r>
              <a:rPr lang="ru-RU" sz="2200" dirty="0" err="1">
                <a:solidFill>
                  <a:schemeClr val="bg1"/>
                </a:solidFill>
              </a:rPr>
              <a:t>Фінозне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туберкульозне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ящурне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м'ясо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маркірується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відповідно</a:t>
            </a:r>
            <a:r>
              <a:rPr lang="ru-RU" sz="2200" dirty="0">
                <a:solidFill>
                  <a:schemeClr val="bg1"/>
                </a:solidFill>
              </a:rPr>
              <a:t> клеймами </a:t>
            </a:r>
            <a:r>
              <a:rPr lang="ru-RU" sz="2200" dirty="0" err="1">
                <a:solidFill>
                  <a:schemeClr val="bg1"/>
                </a:solidFill>
              </a:rPr>
              <a:t>Фіноз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Бруцельоз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Туберкульоз</a:t>
            </a:r>
            <a:r>
              <a:rPr lang="ru-RU" sz="2200" dirty="0">
                <a:solidFill>
                  <a:schemeClr val="bg1"/>
                </a:solidFill>
              </a:rPr>
              <a:t>, Ящур. </a:t>
            </a:r>
            <a:r>
              <a:rPr lang="ru-RU" sz="2200" dirty="0" err="1">
                <a:solidFill>
                  <a:schemeClr val="bg1"/>
                </a:solidFill>
              </a:rPr>
              <a:t>М'ясо</a:t>
            </a:r>
            <a:r>
              <a:rPr lang="ru-RU" sz="2200" dirty="0">
                <a:solidFill>
                  <a:schemeClr val="bg1"/>
                </a:solidFill>
              </a:rPr>
              <a:t>, не </a:t>
            </a:r>
            <a:r>
              <a:rPr lang="ru-RU" sz="2200" dirty="0" err="1">
                <a:solidFill>
                  <a:schemeClr val="bg1"/>
                </a:solidFill>
              </a:rPr>
              <a:t>придатне</a:t>
            </a:r>
            <a:r>
              <a:rPr lang="ru-RU" sz="2200" dirty="0">
                <a:solidFill>
                  <a:schemeClr val="bg1"/>
                </a:solidFill>
              </a:rPr>
              <a:t> до </a:t>
            </a:r>
            <a:r>
              <a:rPr lang="ru-RU" sz="2200" dirty="0" err="1">
                <a:solidFill>
                  <a:schemeClr val="bg1"/>
                </a:solidFill>
              </a:rPr>
              <a:t>вживання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підлягає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утилізації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або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переробці</a:t>
            </a:r>
            <a:r>
              <a:rPr lang="ru-RU" sz="2200" dirty="0">
                <a:solidFill>
                  <a:schemeClr val="bg1"/>
                </a:solidFill>
              </a:rPr>
              <a:t> на </a:t>
            </a:r>
            <a:r>
              <a:rPr lang="ru-RU" sz="2200" dirty="0" err="1">
                <a:solidFill>
                  <a:schemeClr val="bg1"/>
                </a:solidFill>
              </a:rPr>
              <a:t>кормову</a:t>
            </a:r>
            <a:r>
              <a:rPr lang="ru-RU" sz="2200" dirty="0">
                <a:solidFill>
                  <a:schemeClr val="bg1"/>
                </a:solidFill>
              </a:rPr>
              <a:t> муку, </a:t>
            </a:r>
            <a:r>
              <a:rPr lang="ru-RU" sz="2200" dirty="0" err="1">
                <a:solidFill>
                  <a:schemeClr val="bg1"/>
                </a:solidFill>
              </a:rPr>
              <a:t>добрива</a:t>
            </a:r>
            <a:r>
              <a:rPr lang="ru-RU" sz="2200" dirty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200" dirty="0" smtClean="0">
                <a:solidFill>
                  <a:schemeClr val="bg1"/>
                </a:solidFill>
              </a:rPr>
              <a:t>          </a:t>
            </a:r>
            <a:r>
              <a:rPr lang="ru-RU" sz="2200" dirty="0" err="1" smtClean="0">
                <a:solidFill>
                  <a:schemeClr val="bg1"/>
                </a:solidFill>
              </a:rPr>
              <a:t>Утилізації</a:t>
            </a:r>
            <a:r>
              <a:rPr lang="ru-RU" sz="2200" dirty="0" smtClean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підлягає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м'ясо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внутрішні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органи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сибирковиразкових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виснажених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туберкульозом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тварин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трихинелозних</a:t>
            </a:r>
            <a:r>
              <a:rPr lang="ru-RU" sz="2200" dirty="0">
                <a:solidFill>
                  <a:schemeClr val="bg1"/>
                </a:solidFill>
              </a:rPr>
              <a:t> свиней, </a:t>
            </a:r>
            <a:r>
              <a:rPr lang="ru-RU" sz="2200" dirty="0" err="1">
                <a:solidFill>
                  <a:schemeClr val="bg1"/>
                </a:solidFill>
              </a:rPr>
              <a:t>вим'я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корів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що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мають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ознаки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бруцельозу</a:t>
            </a:r>
            <a:r>
              <a:rPr lang="ru-RU" sz="2200" dirty="0">
                <a:solidFill>
                  <a:schemeClr val="bg1"/>
                </a:solidFill>
              </a:rPr>
              <a:t>, ящуру, </a:t>
            </a:r>
            <a:r>
              <a:rPr lang="ru-RU" sz="2200" dirty="0" err="1">
                <a:solidFill>
                  <a:schemeClr val="bg1"/>
                </a:solidFill>
              </a:rPr>
              <a:t>м'ясо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наявністю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сальмонели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фін</a:t>
            </a:r>
            <a:r>
              <a:rPr lang="ru-RU" sz="2200" dirty="0">
                <a:solidFill>
                  <a:schemeClr val="bg1"/>
                </a:solidFill>
              </a:rPr>
              <a:t>., </a:t>
            </a:r>
            <a:r>
              <a:rPr lang="ru-RU" sz="2200" dirty="0" err="1">
                <a:solidFill>
                  <a:schemeClr val="bg1"/>
                </a:solidFill>
              </a:rPr>
              <a:t>туляремія</a:t>
            </a:r>
            <a:r>
              <a:rPr lang="ru-RU" sz="2200" dirty="0">
                <a:solidFill>
                  <a:schemeClr val="bg1"/>
                </a:solidFill>
              </a:rPr>
              <a:t>, пики свиней, сапа коней, </a:t>
            </a:r>
            <a:r>
              <a:rPr lang="ru-RU" sz="2200" dirty="0" err="1">
                <a:solidFill>
                  <a:schemeClr val="bg1"/>
                </a:solidFill>
              </a:rPr>
              <a:t>ку-пропасниці</a:t>
            </a:r>
            <a:r>
              <a:rPr lang="ru-RU" sz="2200" dirty="0">
                <a:solidFill>
                  <a:schemeClr val="bg1"/>
                </a:solidFill>
              </a:rPr>
              <a:t>. До нестандартного </a:t>
            </a:r>
            <a:r>
              <a:rPr lang="ru-RU" sz="2200" dirty="0" err="1">
                <a:solidFill>
                  <a:schemeClr val="bg1"/>
                </a:solidFill>
              </a:rPr>
              <a:t>м'яса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відносять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напівтуши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кольором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що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змінився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із</a:t>
            </a:r>
            <a:r>
              <a:rPr lang="ru-RU" sz="2200" dirty="0">
                <a:solidFill>
                  <a:schemeClr val="bg1"/>
                </a:solidFill>
              </a:rPr>
              <a:t> зачистками </a:t>
            </a:r>
            <a:r>
              <a:rPr lang="ru-RU" sz="2200" dirty="0" err="1">
                <a:solidFill>
                  <a:schemeClr val="bg1"/>
                </a:solidFill>
              </a:rPr>
              <a:t>від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побитостей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синців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що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займають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більше</a:t>
            </a:r>
            <a:r>
              <a:rPr lang="ru-RU" sz="2200" dirty="0">
                <a:solidFill>
                  <a:schemeClr val="bg1"/>
                </a:solidFill>
              </a:rPr>
              <a:t> 15% </a:t>
            </a:r>
            <a:r>
              <a:rPr lang="ru-RU" sz="2200" dirty="0" err="1">
                <a:solidFill>
                  <a:schemeClr val="bg1"/>
                </a:solidFill>
              </a:rPr>
              <a:t>поверхні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з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неправильним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розділенням</a:t>
            </a:r>
            <a:r>
              <a:rPr lang="ru-RU" sz="2200" dirty="0">
                <a:solidFill>
                  <a:schemeClr val="bg1"/>
                </a:solidFill>
              </a:rPr>
              <a:t> по хребетному </a:t>
            </a:r>
            <a:r>
              <a:rPr lang="ru-RU" sz="2200" dirty="0" err="1">
                <a:solidFill>
                  <a:schemeClr val="bg1"/>
                </a:solidFill>
              </a:rPr>
              <a:t>стовпу</a:t>
            </a:r>
            <a:r>
              <a:rPr lang="ru-RU" sz="2200" dirty="0">
                <a:solidFill>
                  <a:schemeClr val="bg1"/>
                </a:solidFill>
              </a:rPr>
              <a:t> (</a:t>
            </a:r>
            <a:r>
              <a:rPr lang="ru-RU" sz="2200" dirty="0" err="1">
                <a:solidFill>
                  <a:schemeClr val="bg1"/>
                </a:solidFill>
              </a:rPr>
              <a:t>із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залишенням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цілих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хребців</a:t>
            </a:r>
            <a:r>
              <a:rPr lang="ru-RU" sz="2200" dirty="0">
                <a:solidFill>
                  <a:schemeClr val="bg1"/>
                </a:solidFill>
              </a:rPr>
              <a:t>); </a:t>
            </a:r>
            <a:r>
              <a:rPr lang="ru-RU" sz="2200" dirty="0" err="1">
                <a:solidFill>
                  <a:schemeClr val="bg1"/>
                </a:solidFill>
              </a:rPr>
              <a:t>туші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з</a:t>
            </a:r>
            <a:r>
              <a:rPr lang="ru-RU" sz="2200" dirty="0">
                <a:solidFill>
                  <a:schemeClr val="bg1"/>
                </a:solidFill>
              </a:rPr>
              <a:t> жиром, </a:t>
            </a:r>
            <a:r>
              <a:rPr lang="ru-RU" sz="2200" dirty="0" err="1">
                <a:solidFill>
                  <a:schemeClr val="bg1"/>
                </a:solidFill>
              </a:rPr>
              <a:t>що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пожовтів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м'ясо</a:t>
            </a:r>
            <a:r>
              <a:rPr lang="ru-RU" sz="2200" dirty="0">
                <a:solidFill>
                  <a:schemeClr val="bg1"/>
                </a:solidFill>
              </a:rPr>
              <a:t> худе, </a:t>
            </a:r>
            <a:r>
              <a:rPr lang="ru-RU" sz="2200" dirty="0" err="1">
                <a:solidFill>
                  <a:schemeClr val="bg1"/>
                </a:solidFill>
              </a:rPr>
              <a:t>почорніле</a:t>
            </a:r>
            <a:r>
              <a:rPr lang="ru-RU" sz="2200" dirty="0">
                <a:solidFill>
                  <a:schemeClr val="bg1"/>
                </a:solidFill>
              </a:rPr>
              <a:t> в </a:t>
            </a:r>
            <a:r>
              <a:rPr lang="ru-RU" sz="2200" dirty="0" err="1">
                <a:solidFill>
                  <a:schemeClr val="bg1"/>
                </a:solidFill>
              </a:rPr>
              <a:t>шийній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частині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м'ясо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бугаїв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кабанів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кабанів</a:t>
            </a:r>
            <a:r>
              <a:rPr lang="ru-RU" sz="2200" dirty="0">
                <a:solidFill>
                  <a:schemeClr val="bg1"/>
                </a:solidFill>
              </a:rPr>
              <a:t>, повторно </a:t>
            </a:r>
            <a:r>
              <a:rPr lang="ru-RU" sz="2200" dirty="0" err="1">
                <a:solidFill>
                  <a:schemeClr val="bg1"/>
                </a:solidFill>
              </a:rPr>
              <a:t>заморожене</a:t>
            </a:r>
            <a:r>
              <a:rPr lang="ru-RU" sz="2200" dirty="0">
                <a:solidFill>
                  <a:schemeClr val="bg1"/>
                </a:solidFill>
              </a:rPr>
              <a:t>, </a:t>
            </a:r>
            <a:r>
              <a:rPr lang="ru-RU" sz="2200" dirty="0" err="1">
                <a:solidFill>
                  <a:schemeClr val="bg1"/>
                </a:solidFill>
              </a:rPr>
              <a:t>із</a:t>
            </a:r>
            <a:r>
              <a:rPr lang="ru-RU" sz="2200" dirty="0">
                <a:solidFill>
                  <a:schemeClr val="bg1"/>
                </a:solidFill>
              </a:rPr>
              <a:t> запахом </a:t>
            </a:r>
            <a:r>
              <a:rPr lang="ru-RU" sz="2200" dirty="0" err="1">
                <a:solidFill>
                  <a:schemeClr val="bg1"/>
                </a:solidFill>
              </a:rPr>
              <a:t>закисання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або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в'ялою</a:t>
            </a:r>
            <a:r>
              <a:rPr lang="ru-RU" sz="2200" dirty="0">
                <a:solidFill>
                  <a:schemeClr val="bg1"/>
                </a:solidFill>
              </a:rPr>
              <a:t> </a:t>
            </a:r>
            <a:r>
              <a:rPr lang="ru-RU" sz="2200" dirty="0" err="1">
                <a:solidFill>
                  <a:schemeClr val="bg1"/>
                </a:solidFill>
              </a:rPr>
              <a:t>консистенцією</a:t>
            </a:r>
            <a:r>
              <a:rPr lang="ru-RU" sz="2200" dirty="0" smtClean="0">
                <a:solidFill>
                  <a:schemeClr val="bg1"/>
                </a:solidFill>
              </a:rPr>
              <a:t>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79712" y="404664"/>
            <a:ext cx="4968552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66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</a:t>
            </a:r>
          </a:p>
          <a:p>
            <a:pPr algn="ctr"/>
            <a:r>
              <a:rPr lang="uk-UA" sz="66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 увагу!!!</a:t>
            </a:r>
            <a:endParaRPr lang="ru-RU" sz="66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5842" name="Picture 2" descr="C:\Users\Администратор\Downloads\i (2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780928"/>
            <a:ext cx="6480720" cy="38884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6632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chemeClr val="bg1"/>
                </a:solidFill>
              </a:rPr>
              <a:t>Література: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i="1" dirty="0">
                <a:solidFill>
                  <a:schemeClr val="bg1"/>
                </a:solidFill>
              </a:rPr>
              <a:t>обов’язкова: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1.Технологія продуктів забою тварин. /В.В. Власенко, І.Г. Береза, М.І. Машкін, П.В. </a:t>
            </a:r>
            <a:r>
              <a:rPr lang="uk-UA" dirty="0" err="1">
                <a:solidFill>
                  <a:schemeClr val="bg1"/>
                </a:solidFill>
              </a:rPr>
              <a:t>Микитюк</a:t>
            </a:r>
            <a:r>
              <a:rPr lang="uk-UA" dirty="0">
                <a:solidFill>
                  <a:schemeClr val="bg1"/>
                </a:solidFill>
              </a:rPr>
              <a:t>, Л.П. Середа, М.Ф. Бойко/. - Вінниця, РВВ ВАТ "</a:t>
            </a:r>
            <a:r>
              <a:rPr lang="uk-UA" dirty="0" err="1">
                <a:solidFill>
                  <a:schemeClr val="bg1"/>
                </a:solidFill>
              </a:rPr>
              <a:t>Віноблдрукарня</a:t>
            </a:r>
            <a:r>
              <a:rPr lang="uk-UA" dirty="0">
                <a:solidFill>
                  <a:schemeClr val="bg1"/>
                </a:solidFill>
              </a:rPr>
              <a:t>", 1999. - 448 с,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2.	Ветеринарно-санітарна експертиза сировини та продуктів тваринного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походження. (Навчальний посібник). /В.В. Власенко, В.Й. Кравців, В.І.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Хоменко, В.М. Ковбасенко, В.В. </a:t>
            </a:r>
            <a:r>
              <a:rPr lang="uk-UA" dirty="0" err="1">
                <a:solidFill>
                  <a:schemeClr val="bg1"/>
                </a:solidFill>
              </a:rPr>
              <a:t>Касянчук</a:t>
            </a:r>
            <a:r>
              <a:rPr lang="uk-UA" dirty="0">
                <a:solidFill>
                  <a:schemeClr val="bg1"/>
                </a:solidFill>
              </a:rPr>
              <a:t>, В.М. Безсмертний, П.П.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 err="1">
                <a:solidFill>
                  <a:schemeClr val="bg1"/>
                </a:solidFill>
              </a:rPr>
              <a:t>Микитюк</a:t>
            </a:r>
            <a:r>
              <a:rPr lang="uk-UA" dirty="0">
                <a:solidFill>
                  <a:schemeClr val="bg1"/>
                </a:solidFill>
              </a:rPr>
              <a:t>/. -- Вінниця, РВВ ВАТ "</a:t>
            </a:r>
            <a:r>
              <a:rPr lang="uk-UA" dirty="0" err="1">
                <a:solidFill>
                  <a:schemeClr val="bg1"/>
                </a:solidFill>
              </a:rPr>
              <a:t>Віноблдрукарня</a:t>
            </a:r>
            <a:r>
              <a:rPr lang="uk-UA" dirty="0">
                <a:solidFill>
                  <a:schemeClr val="bg1"/>
                </a:solidFill>
              </a:rPr>
              <a:t>", 1999. - 514 с.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3.	Ветеринарно-санітарний контроль на підприємствах м'ясної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промисловості. (Навчальний посібник). /</a:t>
            </a:r>
            <a:r>
              <a:rPr lang="uk-UA" dirty="0" err="1">
                <a:solidFill>
                  <a:schemeClr val="bg1"/>
                </a:solidFill>
              </a:rPr>
              <a:t>Р.Й.Кравців</a:t>
            </a:r>
            <a:r>
              <a:rPr lang="uk-UA" dirty="0">
                <a:solidFill>
                  <a:schemeClr val="bg1"/>
                </a:solidFill>
              </a:rPr>
              <a:t>, </a:t>
            </a:r>
            <a:r>
              <a:rPr lang="uk-UA" dirty="0" err="1">
                <a:solidFill>
                  <a:schemeClr val="bg1"/>
                </a:solidFill>
              </a:rPr>
              <a:t>П.І.Вербицький</a:t>
            </a:r>
            <a:r>
              <a:rPr lang="uk-UA" dirty="0">
                <a:solidFill>
                  <a:schemeClr val="bg1"/>
                </a:solidFill>
              </a:rPr>
              <a:t>, Ю.І.</a:t>
            </a:r>
            <a:br>
              <a:rPr lang="uk-UA" dirty="0">
                <a:solidFill>
                  <a:schemeClr val="bg1"/>
                </a:solidFill>
              </a:rPr>
            </a:br>
            <a:r>
              <a:rPr lang="uk-UA" dirty="0" err="1">
                <a:solidFill>
                  <a:schemeClr val="bg1"/>
                </a:solidFill>
              </a:rPr>
              <a:t>Остап'юк</a:t>
            </a:r>
            <a:r>
              <a:rPr lang="uk-UA" dirty="0">
                <a:solidFill>
                  <a:schemeClr val="bg1"/>
                </a:solidFill>
              </a:rPr>
              <a:t>/. - Львів, Галицька видавнича спілка, 2002. - 368 с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i="1" dirty="0">
                <a:solidFill>
                  <a:schemeClr val="bg1"/>
                </a:solidFill>
              </a:rPr>
              <a:t>додаткова: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Власенко ВВ., </a:t>
            </a:r>
            <a:r>
              <a:rPr lang="uk-UA" dirty="0" err="1">
                <a:solidFill>
                  <a:schemeClr val="bg1"/>
                </a:solidFill>
              </a:rPr>
              <a:t>ЗахаренкоМ.О</a:t>
            </a:r>
            <a:r>
              <a:rPr lang="uk-UA" dirty="0">
                <a:solidFill>
                  <a:schemeClr val="bg1"/>
                </a:solidFill>
              </a:rPr>
              <a:t>., Гаврилюк М.Д., Яремчук О.С., </a:t>
            </a:r>
            <a:r>
              <a:rPr lang="uk-UA" dirty="0" err="1">
                <a:solidFill>
                  <a:schemeClr val="bg1"/>
                </a:solidFill>
              </a:rPr>
              <a:t>Конопко</a:t>
            </a:r>
            <a:r>
              <a:rPr lang="uk-UA" dirty="0">
                <a:solidFill>
                  <a:schemeClr val="bg1"/>
                </a:solidFill>
              </a:rPr>
              <a:t> І.Г. Технологія продуктів забою тварин 2009 Вінниця: Едельвейс і К, 2009. - 447с.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Власенко В.В., Кравців Р.И, </a:t>
            </a:r>
            <a:r>
              <a:rPr lang="uk-UA" dirty="0" err="1">
                <a:solidFill>
                  <a:schemeClr val="bg1"/>
                </a:solidFill>
              </a:rPr>
              <a:t>Якубчак</a:t>
            </a:r>
            <a:r>
              <a:rPr lang="uk-UA" dirty="0">
                <a:solidFill>
                  <a:schemeClr val="bg1"/>
                </a:solidFill>
              </a:rPr>
              <a:t> О.М., </a:t>
            </a:r>
            <a:r>
              <a:rPr lang="uk-UA" dirty="0" err="1">
                <a:solidFill>
                  <a:schemeClr val="bg1"/>
                </a:solidFill>
              </a:rPr>
              <a:t>Касянчук</a:t>
            </a:r>
            <a:r>
              <a:rPr lang="uk-UA" dirty="0">
                <a:solidFill>
                  <a:schemeClr val="bg1"/>
                </a:solidFill>
              </a:rPr>
              <a:t> В.В. Ветеринарно-санітарно експертиза м'яса і м'ясопродуктів. 2008 Вінниця: Едельвейс, 2008. - 454с.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Власенко В.В., </a:t>
            </a:r>
            <a:r>
              <a:rPr lang="uk-UA" dirty="0" err="1">
                <a:solidFill>
                  <a:schemeClr val="bg1"/>
                </a:solidFill>
              </a:rPr>
              <a:t>Касянчук</a:t>
            </a:r>
            <a:r>
              <a:rPr lang="uk-UA" dirty="0">
                <a:solidFill>
                  <a:schemeClr val="bg1"/>
                </a:solidFill>
              </a:rPr>
              <a:t> В.В., Власенко І.Г., </a:t>
            </a:r>
            <a:r>
              <a:rPr lang="uk-UA" dirty="0" err="1">
                <a:solidFill>
                  <a:schemeClr val="bg1"/>
                </a:solidFill>
              </a:rPr>
              <a:t>Кольчак</a:t>
            </a:r>
            <a:r>
              <a:rPr lang="uk-UA" dirty="0">
                <a:solidFill>
                  <a:schemeClr val="bg1"/>
                </a:solidFill>
              </a:rPr>
              <a:t> В.В. Ветеринарно-санітарно експертиза м'яса і м'ясопродуктів. Навчальний посібник за ред.. проф.. Власенко В.В. 2008 Вінниця: ВДАУ, РВВ, 2008 -108с.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uk-UA" dirty="0">
                <a:solidFill>
                  <a:schemeClr val="bg1"/>
                </a:solidFill>
              </a:rPr>
              <a:t>4.Власенко В.В., </a:t>
            </a:r>
            <a:r>
              <a:rPr lang="uk-UA" dirty="0" err="1">
                <a:solidFill>
                  <a:schemeClr val="bg1"/>
                </a:solidFill>
              </a:rPr>
              <a:t>Конопко</a:t>
            </a:r>
            <a:r>
              <a:rPr lang="uk-UA" dirty="0">
                <a:solidFill>
                  <a:schemeClr val="bg1"/>
                </a:solidFill>
              </a:rPr>
              <a:t> І.Г., Березовський І.В. Мікробіологія м'яса та м'ясопродуктів. 2003 Вінниця: </a:t>
            </a:r>
            <a:r>
              <a:rPr lang="uk-UA" dirty="0" err="1">
                <a:solidFill>
                  <a:schemeClr val="bg1"/>
                </a:solidFill>
              </a:rPr>
              <a:t>Гіпаніс</a:t>
            </a:r>
            <a:r>
              <a:rPr lang="uk-UA" dirty="0">
                <a:solidFill>
                  <a:schemeClr val="bg1"/>
                </a:solidFill>
              </a:rPr>
              <a:t>, 2006,- 589с.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367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 smtClean="0">
                <a:solidFill>
                  <a:schemeClr val="bg1"/>
                </a:solidFill>
              </a:rPr>
              <a:t>   </a:t>
            </a:r>
            <a:r>
              <a:rPr lang="ru-RU" sz="2300" dirty="0" err="1" smtClean="0">
                <a:solidFill>
                  <a:schemeClr val="bg1"/>
                </a:solidFill>
              </a:rPr>
              <a:t>М'ясо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м'ясні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продукти</a:t>
            </a:r>
            <a:r>
              <a:rPr lang="ru-RU" sz="2300" dirty="0">
                <a:solidFill>
                  <a:schemeClr val="bg1"/>
                </a:solidFill>
              </a:rPr>
              <a:t> – </a:t>
            </a:r>
            <a:r>
              <a:rPr lang="ru-RU" sz="2300" dirty="0" err="1">
                <a:solidFill>
                  <a:schemeClr val="bg1"/>
                </a:solidFill>
              </a:rPr>
              <a:t>основний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постачальник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білків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оскільки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містять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життєво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необхідні</a:t>
            </a:r>
            <a:r>
              <a:rPr lang="ru-RU" sz="2300" dirty="0">
                <a:solidFill>
                  <a:schemeClr val="bg1"/>
                </a:solidFill>
              </a:rPr>
              <a:t> для </a:t>
            </a:r>
            <a:r>
              <a:rPr lang="ru-RU" sz="2300" dirty="0" err="1">
                <a:solidFill>
                  <a:schemeClr val="bg1"/>
                </a:solidFill>
              </a:rPr>
              <a:t>побудови</a:t>
            </a:r>
            <a:r>
              <a:rPr lang="ru-RU" sz="2300" dirty="0">
                <a:solidFill>
                  <a:schemeClr val="bg1"/>
                </a:solidFill>
              </a:rPr>
              <a:t> тканин </a:t>
            </a:r>
            <a:r>
              <a:rPr lang="ru-RU" sz="2300" dirty="0" err="1">
                <a:solidFill>
                  <a:schemeClr val="bg1"/>
                </a:solidFill>
              </a:rPr>
              <a:t>організму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людини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амінокислоти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які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вдало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збалансовані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забезпечують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повний</a:t>
            </a:r>
            <a:r>
              <a:rPr lang="ru-RU" sz="2300" dirty="0">
                <a:solidFill>
                  <a:schemeClr val="bg1"/>
                </a:solidFill>
              </a:rPr>
              <a:t> синтез </a:t>
            </a:r>
            <a:r>
              <a:rPr lang="ru-RU" sz="2300" dirty="0" err="1">
                <a:solidFill>
                  <a:schemeClr val="bg1"/>
                </a:solidFill>
              </a:rPr>
              <a:t>тканинних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білків</a:t>
            </a:r>
            <a:r>
              <a:rPr lang="ru-RU" sz="2300" dirty="0">
                <a:solidFill>
                  <a:schemeClr val="bg1"/>
                </a:solidFill>
              </a:rPr>
              <a:t>. </a:t>
            </a:r>
            <a:r>
              <a:rPr lang="ru-RU" sz="2300" dirty="0" err="1">
                <a:solidFill>
                  <a:schemeClr val="bg1"/>
                </a:solidFill>
              </a:rPr>
              <a:t>Жири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що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знаходяться</a:t>
            </a:r>
            <a:r>
              <a:rPr lang="ru-RU" sz="2300" dirty="0">
                <a:solidFill>
                  <a:schemeClr val="bg1"/>
                </a:solidFill>
              </a:rPr>
              <a:t> в </a:t>
            </a:r>
            <a:r>
              <a:rPr lang="ru-RU" sz="2300" dirty="0" err="1">
                <a:solidFill>
                  <a:schemeClr val="bg1"/>
                </a:solidFill>
              </a:rPr>
              <a:t>м'ясі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зумовлюють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високу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енергетичну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цінність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м'ясних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продуктів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беруть</a:t>
            </a:r>
            <a:r>
              <a:rPr lang="ru-RU" sz="2300" dirty="0">
                <a:solidFill>
                  <a:schemeClr val="bg1"/>
                </a:solidFill>
              </a:rPr>
              <a:t> участь в </a:t>
            </a:r>
            <a:r>
              <a:rPr lang="ru-RU" sz="2300" dirty="0" err="1">
                <a:solidFill>
                  <a:schemeClr val="bg1"/>
                </a:solidFill>
              </a:rPr>
              <a:t>утворенні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їх</a:t>
            </a:r>
            <a:r>
              <a:rPr lang="ru-RU" sz="2300" dirty="0">
                <a:solidFill>
                  <a:schemeClr val="bg1"/>
                </a:solidFill>
              </a:rPr>
              <a:t> аромату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смаку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містять</a:t>
            </a:r>
            <a:r>
              <a:rPr lang="ru-RU" sz="2300" dirty="0">
                <a:solidFill>
                  <a:schemeClr val="bg1"/>
                </a:solidFill>
              </a:rPr>
              <a:t> в </a:t>
            </a:r>
            <a:r>
              <a:rPr lang="ru-RU" sz="2300" dirty="0" err="1">
                <a:solidFill>
                  <a:schemeClr val="bg1"/>
                </a:solidFill>
              </a:rPr>
              <a:t>достатній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кількості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поліненасичені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жирні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кислоти</a:t>
            </a:r>
            <a:r>
              <a:rPr lang="ru-RU" sz="2300" dirty="0">
                <a:solidFill>
                  <a:schemeClr val="bg1"/>
                </a:solidFill>
              </a:rPr>
              <a:t>. В </a:t>
            </a:r>
            <a:r>
              <a:rPr lang="ru-RU" sz="2300" dirty="0" err="1">
                <a:solidFill>
                  <a:schemeClr val="bg1"/>
                </a:solidFill>
              </a:rPr>
              <a:t>м'язовій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тканині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є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екстрактні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речовини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що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беруть</a:t>
            </a:r>
            <a:r>
              <a:rPr lang="ru-RU" sz="2300" dirty="0">
                <a:solidFill>
                  <a:schemeClr val="bg1"/>
                </a:solidFill>
              </a:rPr>
              <a:t> участь в </a:t>
            </a:r>
            <a:r>
              <a:rPr lang="ru-RU" sz="2300" dirty="0" err="1">
                <a:solidFill>
                  <a:schemeClr val="bg1"/>
                </a:solidFill>
              </a:rPr>
              <a:t>утворенні</a:t>
            </a:r>
            <a:r>
              <a:rPr lang="ru-RU" sz="2300" dirty="0">
                <a:solidFill>
                  <a:schemeClr val="bg1"/>
                </a:solidFill>
              </a:rPr>
              <a:t> смаку </a:t>
            </a:r>
            <a:r>
              <a:rPr lang="ru-RU" sz="2300" dirty="0" err="1">
                <a:solidFill>
                  <a:schemeClr val="bg1"/>
                </a:solidFill>
              </a:rPr>
              <a:t>м'ясних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продуктів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що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відносяться</a:t>
            </a:r>
            <a:r>
              <a:rPr lang="ru-RU" sz="2300" dirty="0">
                <a:solidFill>
                  <a:schemeClr val="bg1"/>
                </a:solidFill>
              </a:rPr>
              <a:t> до </a:t>
            </a:r>
            <a:r>
              <a:rPr lang="ru-RU" sz="2300" dirty="0" err="1">
                <a:solidFill>
                  <a:schemeClr val="bg1"/>
                </a:solidFill>
              </a:rPr>
              <a:t>енергійних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збудників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секреції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шлункових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залоз</a:t>
            </a:r>
            <a:r>
              <a:rPr lang="ru-RU" sz="2300" dirty="0">
                <a:solidFill>
                  <a:schemeClr val="bg1"/>
                </a:solidFill>
              </a:rPr>
              <a:t>. </a:t>
            </a:r>
            <a:r>
              <a:rPr lang="ru-RU" sz="2300" dirty="0" err="1">
                <a:solidFill>
                  <a:schemeClr val="bg1"/>
                </a:solidFill>
              </a:rPr>
              <a:t>М'ясо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, особливо, </a:t>
            </a:r>
            <a:r>
              <a:rPr lang="ru-RU" sz="2300" dirty="0" err="1">
                <a:solidFill>
                  <a:schemeClr val="bg1"/>
                </a:solidFill>
              </a:rPr>
              <a:t>окремі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внутрішні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органи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містять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багато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вітамінів</a:t>
            </a:r>
            <a:r>
              <a:rPr lang="ru-RU" sz="2300" dirty="0">
                <a:solidFill>
                  <a:schemeClr val="bg1"/>
                </a:solidFill>
              </a:rPr>
              <a:t>. З </a:t>
            </a:r>
            <a:r>
              <a:rPr lang="ru-RU" sz="2300" dirty="0" err="1">
                <a:solidFill>
                  <a:schemeClr val="bg1"/>
                </a:solidFill>
              </a:rPr>
              <a:t>внутрішніх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органів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тварин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найбільш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багаті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вітамінами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групи</a:t>
            </a:r>
            <a:r>
              <a:rPr lang="ru-RU" sz="2300" dirty="0">
                <a:solidFill>
                  <a:schemeClr val="bg1"/>
                </a:solidFill>
              </a:rPr>
              <a:t> В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вітаміном</a:t>
            </a:r>
            <a:r>
              <a:rPr lang="ru-RU" sz="2300" dirty="0">
                <a:solidFill>
                  <a:schemeClr val="bg1"/>
                </a:solidFill>
              </a:rPr>
              <a:t> А </a:t>
            </a:r>
            <a:r>
              <a:rPr lang="ru-RU" sz="2300" dirty="0" err="1">
                <a:solidFill>
                  <a:schemeClr val="bg1"/>
                </a:solidFill>
              </a:rPr>
              <a:t>печінка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нирки</a:t>
            </a:r>
            <a:r>
              <a:rPr lang="ru-RU" sz="2300" dirty="0">
                <a:solidFill>
                  <a:schemeClr val="bg1"/>
                </a:solidFill>
              </a:rPr>
              <a:t>.</a:t>
            </a:r>
            <a:r>
              <a:rPr lang="ru-RU" sz="2300" dirty="0"/>
              <a:t/>
            </a:r>
            <a:br>
              <a:rPr lang="ru-RU" sz="2300" dirty="0"/>
            </a:br>
            <a:endParaRPr lang="ru-RU" sz="2300" dirty="0"/>
          </a:p>
        </p:txBody>
      </p:sp>
      <p:pic>
        <p:nvPicPr>
          <p:cNvPr id="1026" name="Picture 2" descr="C:\Users\Администратор\Downloads\i (1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3933056"/>
            <a:ext cx="4067944" cy="2924944"/>
          </a:xfrm>
          <a:prstGeom prst="rect">
            <a:avLst/>
          </a:prstGeom>
          <a:noFill/>
        </p:spPr>
      </p:pic>
      <p:pic>
        <p:nvPicPr>
          <p:cNvPr id="1027" name="Picture 3" descr="C:\Users\Администратор\Downloads\i (16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933056"/>
            <a:ext cx="4320480" cy="29249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675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300" dirty="0" smtClean="0">
                <a:solidFill>
                  <a:schemeClr val="bg1"/>
                </a:solidFill>
              </a:rPr>
              <a:t>         </a:t>
            </a:r>
            <a:r>
              <a:rPr lang="ru-RU" sz="2400" dirty="0" err="1">
                <a:solidFill>
                  <a:schemeClr val="bg1"/>
                </a:solidFill>
              </a:rPr>
              <a:t>М'ясом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називають</a:t>
            </a:r>
            <a:r>
              <a:rPr lang="ru-RU" sz="2400" dirty="0">
                <a:solidFill>
                  <a:schemeClr val="bg1"/>
                </a:solidFill>
              </a:rPr>
              <a:t> тушу </a:t>
            </a:r>
            <a:r>
              <a:rPr lang="ru-RU" sz="2400" dirty="0" err="1">
                <a:solidFill>
                  <a:schemeClr val="bg1"/>
                </a:solidFill>
              </a:rPr>
              <a:t>чи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частину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туші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отриману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забою </a:t>
            </a:r>
            <a:r>
              <a:rPr lang="ru-RU" sz="2400" dirty="0" err="1">
                <a:solidFill>
                  <a:schemeClr val="bg1"/>
                </a:solidFill>
              </a:rPr>
              <a:t>худоби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сукупність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м'язової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жирової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сполучної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кісткової</a:t>
            </a:r>
            <a:r>
              <a:rPr lang="ru-RU" sz="2400" dirty="0">
                <a:solidFill>
                  <a:schemeClr val="bg1"/>
                </a:solidFill>
              </a:rPr>
              <a:t> (</a:t>
            </a:r>
            <a:r>
              <a:rPr lang="ru-RU" sz="2400" dirty="0" err="1">
                <a:solidFill>
                  <a:schemeClr val="bg1"/>
                </a:solidFill>
              </a:rPr>
              <a:t>або</a:t>
            </a:r>
            <a:r>
              <a:rPr lang="ru-RU" sz="2400" dirty="0">
                <a:solidFill>
                  <a:schemeClr val="bg1"/>
                </a:solidFill>
              </a:rPr>
              <a:t> без </a:t>
            </a:r>
            <a:r>
              <a:rPr lang="ru-RU" sz="2400" dirty="0" err="1">
                <a:solidFill>
                  <a:schemeClr val="bg1"/>
                </a:solidFill>
              </a:rPr>
              <a:t>неї</a:t>
            </a:r>
            <a:r>
              <a:rPr lang="ru-RU" sz="2400" dirty="0">
                <a:solidFill>
                  <a:schemeClr val="bg1"/>
                </a:solidFill>
              </a:rPr>
              <a:t>) тканин. </a:t>
            </a:r>
            <a:r>
              <a:rPr lang="ru-RU" sz="2400" dirty="0" err="1">
                <a:solidFill>
                  <a:schemeClr val="bg1"/>
                </a:solidFill>
              </a:rPr>
              <a:t>Тканини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яких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складається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м'ясо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мають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неоднакову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харчову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цінність</a:t>
            </a:r>
            <a:r>
              <a:rPr lang="ru-RU" sz="2400" dirty="0">
                <a:solidFill>
                  <a:schemeClr val="bg1"/>
                </a:solidFill>
              </a:rPr>
              <a:t>, а тому </a:t>
            </a:r>
            <a:r>
              <a:rPr lang="ru-RU" sz="2400" dirty="0" err="1">
                <a:solidFill>
                  <a:schemeClr val="bg1"/>
                </a:solidFill>
              </a:rPr>
              <a:t>їх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співвідношення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впливає</a:t>
            </a:r>
            <a:r>
              <a:rPr lang="ru-RU" sz="2400" dirty="0">
                <a:solidFill>
                  <a:schemeClr val="bg1"/>
                </a:solidFill>
              </a:rPr>
              <a:t> на </a:t>
            </a:r>
            <a:r>
              <a:rPr lang="ru-RU" sz="2400" dirty="0" err="1">
                <a:solidFill>
                  <a:schemeClr val="bg1"/>
                </a:solidFill>
              </a:rPr>
              <a:t>споживні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властивості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м’яса</a:t>
            </a:r>
            <a:r>
              <a:rPr lang="ru-RU" sz="24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ru-RU" sz="2400" dirty="0"/>
              <a:t/>
            </a:r>
            <a:br>
              <a:rPr lang="ru-RU" sz="2400" dirty="0"/>
            </a:br>
            <a:r>
              <a:rPr lang="ru-RU" sz="2300" dirty="0" smtClean="0">
                <a:solidFill>
                  <a:schemeClr val="bg1"/>
                </a:solidFill>
              </a:rPr>
              <a:t>        Людина </a:t>
            </a:r>
            <a:r>
              <a:rPr lang="ru-RU" sz="2300" dirty="0" err="1">
                <a:solidFill>
                  <a:schemeClr val="bg1"/>
                </a:solidFill>
              </a:rPr>
              <a:t>одержує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м'ясом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м'ясними</a:t>
            </a:r>
            <a:r>
              <a:rPr lang="ru-RU" sz="2300" dirty="0">
                <a:solidFill>
                  <a:schemeClr val="bg1"/>
                </a:solidFill>
              </a:rPr>
              <a:t> продуктами </a:t>
            </a:r>
            <a:r>
              <a:rPr lang="ru-RU" sz="2300" dirty="0" err="1">
                <a:solidFill>
                  <a:schemeClr val="bg1"/>
                </a:solidFill>
              </a:rPr>
              <a:t>всі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необхідні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йому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мінеральні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речовини</a:t>
            </a:r>
            <a:r>
              <a:rPr lang="ru-RU" sz="2300" dirty="0">
                <a:solidFill>
                  <a:schemeClr val="bg1"/>
                </a:solidFill>
              </a:rPr>
              <a:t>. Особливо </a:t>
            </a:r>
            <a:r>
              <a:rPr lang="ru-RU" sz="2300" dirty="0" err="1">
                <a:solidFill>
                  <a:schemeClr val="bg1"/>
                </a:solidFill>
              </a:rPr>
              <a:t>багата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м'ясна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їжа</a:t>
            </a:r>
            <a:r>
              <a:rPr lang="ru-RU" sz="2300" dirty="0">
                <a:solidFill>
                  <a:schemeClr val="bg1"/>
                </a:solidFill>
              </a:rPr>
              <a:t> фосфором, </a:t>
            </a:r>
            <a:r>
              <a:rPr lang="ru-RU" sz="2300" dirty="0" err="1">
                <a:solidFill>
                  <a:schemeClr val="bg1"/>
                </a:solidFill>
              </a:rPr>
              <a:t>сіркою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залізом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натрієм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калієм</a:t>
            </a:r>
            <a:r>
              <a:rPr lang="ru-RU" sz="2300" dirty="0">
                <a:solidFill>
                  <a:schemeClr val="bg1"/>
                </a:solidFill>
              </a:rPr>
              <a:t>; </a:t>
            </a:r>
            <a:r>
              <a:rPr lang="ru-RU" sz="2300" dirty="0" err="1">
                <a:solidFill>
                  <a:schemeClr val="bg1"/>
                </a:solidFill>
              </a:rPr>
              <a:t>крім</a:t>
            </a:r>
            <a:r>
              <a:rPr lang="ru-RU" sz="2300" dirty="0">
                <a:solidFill>
                  <a:schemeClr val="bg1"/>
                </a:solidFill>
              </a:rPr>
              <a:t> того, в </a:t>
            </a:r>
            <a:r>
              <a:rPr lang="ru-RU" sz="2300" dirty="0" err="1">
                <a:solidFill>
                  <a:schemeClr val="bg1"/>
                </a:solidFill>
              </a:rPr>
              <a:t>м'ясі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містяться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мікроелементи</a:t>
            </a:r>
            <a:r>
              <a:rPr lang="ru-RU" sz="2300" dirty="0">
                <a:solidFill>
                  <a:schemeClr val="bg1"/>
                </a:solidFill>
              </a:rPr>
              <a:t> – </a:t>
            </a:r>
            <a:r>
              <a:rPr lang="ru-RU" sz="2300" dirty="0" err="1">
                <a:solidFill>
                  <a:schemeClr val="bg1"/>
                </a:solidFill>
              </a:rPr>
              <a:t>мідь</a:t>
            </a:r>
            <a:r>
              <a:rPr lang="ru-RU" sz="2300" dirty="0">
                <a:solidFill>
                  <a:schemeClr val="bg1"/>
                </a:solidFill>
              </a:rPr>
              <a:t>, кобальт, цинк, йод.</a:t>
            </a:r>
            <a:br>
              <a:rPr lang="ru-RU" sz="2300" dirty="0">
                <a:solidFill>
                  <a:schemeClr val="bg1"/>
                </a:solidFill>
              </a:rPr>
            </a:br>
            <a:r>
              <a:rPr lang="ru-RU" sz="2300" dirty="0">
                <a:solidFill>
                  <a:schemeClr val="bg1"/>
                </a:solidFill>
              </a:rPr>
              <a:t/>
            </a:r>
            <a:br>
              <a:rPr lang="ru-RU" sz="2300" dirty="0">
                <a:solidFill>
                  <a:schemeClr val="bg1"/>
                </a:solidFill>
              </a:rPr>
            </a:br>
            <a:r>
              <a:rPr lang="ru-RU" sz="2300" dirty="0" smtClean="0">
                <a:solidFill>
                  <a:schemeClr val="bg1"/>
                </a:solidFill>
              </a:rPr>
              <a:t>       </a:t>
            </a:r>
            <a:r>
              <a:rPr lang="ru-RU" sz="2300" dirty="0">
                <a:solidFill>
                  <a:schemeClr val="bg1"/>
                </a:solidFill>
              </a:rPr>
              <a:t/>
            </a:r>
            <a:br>
              <a:rPr lang="ru-RU" sz="2300" dirty="0">
                <a:solidFill>
                  <a:schemeClr val="bg1"/>
                </a:solidFill>
              </a:rPr>
            </a:br>
            <a:r>
              <a:rPr lang="ru-RU" sz="2300" dirty="0" smtClean="0">
                <a:solidFill>
                  <a:schemeClr val="bg1"/>
                </a:solidFill>
              </a:rPr>
              <a:t>      </a:t>
            </a:r>
            <a:r>
              <a:rPr lang="ru-RU" sz="2300" dirty="0" err="1" smtClean="0">
                <a:solidFill>
                  <a:schemeClr val="bg1"/>
                </a:solidFill>
              </a:rPr>
              <a:t>Харчова</a:t>
            </a:r>
            <a:r>
              <a:rPr lang="ru-RU" sz="2300" dirty="0" smtClean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цінність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м'яса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характеризується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кількістю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співвідношенням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білків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жирів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вітамінів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мінеральних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речовин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ступенем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засвоєння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цих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з'єднань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організмом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людини</a:t>
            </a:r>
            <a:r>
              <a:rPr lang="ru-RU" sz="2300" dirty="0">
                <a:solidFill>
                  <a:schemeClr val="bg1"/>
                </a:solidFill>
              </a:rPr>
              <a:t>. </a:t>
            </a:r>
            <a:r>
              <a:rPr lang="ru-RU" sz="2300" dirty="0" err="1">
                <a:solidFill>
                  <a:schemeClr val="bg1"/>
                </a:solidFill>
              </a:rPr>
              <a:t>Крім</a:t>
            </a:r>
            <a:r>
              <a:rPr lang="ru-RU" sz="2300" dirty="0">
                <a:solidFill>
                  <a:schemeClr val="bg1"/>
                </a:solidFill>
              </a:rPr>
              <a:t> того, </a:t>
            </a:r>
            <a:r>
              <a:rPr lang="ru-RU" sz="2300" dirty="0" err="1">
                <a:solidFill>
                  <a:schemeClr val="bg1"/>
                </a:solidFill>
              </a:rPr>
              <a:t>харчову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цінність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зумовлюють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енергетичний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рівень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органолептичні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властивості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м'яса</a:t>
            </a:r>
            <a:r>
              <a:rPr lang="ru-RU" sz="2300" dirty="0">
                <a:solidFill>
                  <a:schemeClr val="bg1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7346"/>
            <a:ext cx="9144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C00000"/>
                </a:solidFill>
              </a:rPr>
              <a:t>Морфологічний</a:t>
            </a:r>
            <a:r>
              <a:rPr lang="ru-RU" sz="2400" b="1" dirty="0" smtClean="0">
                <a:solidFill>
                  <a:srgbClr val="C00000"/>
                </a:solidFill>
              </a:rPr>
              <a:t> склад </a:t>
            </a:r>
            <a:r>
              <a:rPr lang="ru-RU" sz="2400" b="1" dirty="0" err="1" smtClean="0">
                <a:solidFill>
                  <a:srgbClr val="C00000"/>
                </a:solidFill>
              </a:rPr>
              <a:t>м'яса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endParaRPr lang="ru-RU" sz="2400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2400" b="1" dirty="0" smtClean="0">
                <a:solidFill>
                  <a:schemeClr val="bg1"/>
                </a:solidFill>
              </a:rPr>
              <a:t>         </a:t>
            </a:r>
            <a:r>
              <a:rPr lang="ru-RU" sz="2400" b="1" dirty="0" err="1" smtClean="0">
                <a:solidFill>
                  <a:schemeClr val="bg1"/>
                </a:solidFill>
              </a:rPr>
              <a:t>Основні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тканини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м'яса</a:t>
            </a:r>
            <a:r>
              <a:rPr lang="ru-RU" sz="2400" b="1" dirty="0">
                <a:solidFill>
                  <a:schemeClr val="bg1"/>
                </a:solidFill>
              </a:rPr>
              <a:t>. </a:t>
            </a:r>
            <a:r>
              <a:rPr lang="ru-RU" sz="2400" dirty="0" err="1">
                <a:solidFill>
                  <a:schemeClr val="bg1"/>
                </a:solidFill>
              </a:rPr>
              <a:t>Основними</a:t>
            </a:r>
            <a:r>
              <a:rPr lang="ru-RU" sz="2400" dirty="0">
                <a:solidFill>
                  <a:schemeClr val="bg1"/>
                </a:solidFill>
              </a:rPr>
              <a:t> тканинами </a:t>
            </a:r>
            <a:r>
              <a:rPr lang="ru-RU" sz="2400" dirty="0" err="1">
                <a:solidFill>
                  <a:schemeClr val="bg1"/>
                </a:solidFill>
              </a:rPr>
              <a:t>м'яса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  </a:t>
            </a:r>
            <a:r>
              <a:rPr lang="ru-RU" sz="2400" dirty="0" err="1" smtClean="0">
                <a:solidFill>
                  <a:schemeClr val="bg1"/>
                </a:solidFill>
              </a:rPr>
              <a:t>м’язова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сполучна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жирова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кісткова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кров.</a:t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/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      </a:t>
            </a:r>
            <a:r>
              <a:rPr lang="ru-RU" sz="2400" i="1" dirty="0" err="1" smtClean="0">
                <a:solidFill>
                  <a:schemeClr val="bg1"/>
                </a:solidFill>
              </a:rPr>
              <a:t>М'язова</a:t>
            </a:r>
            <a:r>
              <a:rPr lang="ru-RU" sz="2400" i="1" dirty="0" smtClean="0">
                <a:solidFill>
                  <a:schemeClr val="bg1"/>
                </a:solidFill>
              </a:rPr>
              <a:t> </a:t>
            </a:r>
            <a:r>
              <a:rPr lang="ru-RU" sz="2400" i="1" dirty="0">
                <a:solidFill>
                  <a:schemeClr val="bg1"/>
                </a:solidFill>
              </a:rPr>
              <a:t>тканина.</a:t>
            </a:r>
            <a:r>
              <a:rPr lang="ru-RU" sz="2400" dirty="0">
                <a:solidFill>
                  <a:schemeClr val="bg1"/>
                </a:solidFill>
              </a:rPr>
              <a:t> </a:t>
            </a:r>
            <a:r>
              <a:rPr lang="ru-RU" sz="2400" dirty="0" err="1">
                <a:solidFill>
                  <a:schemeClr val="bg1"/>
                </a:solidFill>
              </a:rPr>
              <a:t>М’язова</a:t>
            </a:r>
            <a:r>
              <a:rPr lang="ru-RU" sz="2400" dirty="0">
                <a:solidFill>
                  <a:schemeClr val="bg1"/>
                </a:solidFill>
              </a:rPr>
              <a:t> тканина </a:t>
            </a:r>
            <a:r>
              <a:rPr lang="ru-RU" sz="2400" dirty="0" err="1">
                <a:solidFill>
                  <a:schemeClr val="bg1"/>
                </a:solidFill>
              </a:rPr>
              <a:t>є</a:t>
            </a:r>
            <a:r>
              <a:rPr lang="ru-RU" sz="2400" dirty="0">
                <a:solidFill>
                  <a:schemeClr val="bg1"/>
                </a:solidFill>
              </a:rPr>
              <a:t> основною </a:t>
            </a:r>
            <a:r>
              <a:rPr lang="ru-RU" sz="2400" dirty="0" err="1">
                <a:solidFill>
                  <a:schemeClr val="bg1"/>
                </a:solidFill>
              </a:rPr>
              <a:t>їстівною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частиною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м’яса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має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найвищу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харчову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цінність</a:t>
            </a:r>
            <a:r>
              <a:rPr lang="ru-RU" sz="2400" dirty="0">
                <a:solidFill>
                  <a:schemeClr val="bg1"/>
                </a:solidFill>
              </a:rPr>
              <a:t>. Вона </a:t>
            </a:r>
            <a:r>
              <a:rPr lang="ru-RU" sz="2400" dirty="0" err="1">
                <a:solidFill>
                  <a:schemeClr val="bg1"/>
                </a:solidFill>
              </a:rPr>
              <a:t>складається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м'язових</a:t>
            </a:r>
            <a:r>
              <a:rPr lang="ru-RU" sz="2400" dirty="0">
                <a:solidFill>
                  <a:schemeClr val="bg1"/>
                </a:solidFill>
              </a:rPr>
              <a:t> волокон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міжклітинної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речовини</a:t>
            </a:r>
            <a:r>
              <a:rPr lang="ru-RU" sz="2400" dirty="0">
                <a:solidFill>
                  <a:schemeClr val="bg1"/>
                </a:solidFill>
              </a:rPr>
              <a:t>. Волокна </a:t>
            </a:r>
            <a:r>
              <a:rPr lang="ru-RU" sz="2400" dirty="0" err="1">
                <a:solidFill>
                  <a:schemeClr val="bg1"/>
                </a:solidFill>
              </a:rPr>
              <a:t>мають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нерівномірну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округлу</a:t>
            </a:r>
            <a:r>
              <a:rPr lang="ru-RU" sz="2400" dirty="0">
                <a:solidFill>
                  <a:schemeClr val="bg1"/>
                </a:solidFill>
              </a:rPr>
              <a:t> форму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сильно </a:t>
            </a:r>
            <a:r>
              <a:rPr lang="ru-RU" sz="2400" dirty="0" err="1">
                <a:solidFill>
                  <a:schemeClr val="bg1"/>
                </a:solidFill>
              </a:rPr>
              <a:t>витягнуті</a:t>
            </a:r>
            <a:r>
              <a:rPr lang="ru-RU" sz="2400" dirty="0">
                <a:solidFill>
                  <a:schemeClr val="bg1"/>
                </a:solidFill>
              </a:rPr>
              <a:t> в </a:t>
            </a:r>
            <a:r>
              <a:rPr lang="ru-RU" sz="2400" dirty="0" err="1">
                <a:solidFill>
                  <a:schemeClr val="bg1"/>
                </a:solidFill>
              </a:rPr>
              <a:t>довжину</a:t>
            </a:r>
            <a:r>
              <a:rPr lang="ru-RU" sz="2400" dirty="0">
                <a:solidFill>
                  <a:schemeClr val="bg1"/>
                </a:solidFill>
              </a:rPr>
              <a:t>. Вони </a:t>
            </a:r>
            <a:r>
              <a:rPr lang="ru-RU" sz="2400" dirty="0" err="1">
                <a:solidFill>
                  <a:schemeClr val="bg1"/>
                </a:solidFill>
              </a:rPr>
              <a:t>складаються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з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оболонки</a:t>
            </a:r>
            <a:r>
              <a:rPr lang="ru-RU" sz="2400" dirty="0">
                <a:solidFill>
                  <a:schemeClr val="bg1"/>
                </a:solidFill>
              </a:rPr>
              <a:t> (</a:t>
            </a:r>
            <a:r>
              <a:rPr lang="ru-RU" sz="2400" dirty="0" err="1">
                <a:solidFill>
                  <a:schemeClr val="bg1"/>
                </a:solidFill>
              </a:rPr>
              <a:t>сарколеми</a:t>
            </a:r>
            <a:r>
              <a:rPr lang="ru-RU" sz="2400" dirty="0">
                <a:solidFill>
                  <a:schemeClr val="bg1"/>
                </a:solidFill>
              </a:rPr>
              <a:t>), ядра, </a:t>
            </a:r>
            <a:r>
              <a:rPr lang="ru-RU" sz="2400" dirty="0" err="1">
                <a:solidFill>
                  <a:schemeClr val="bg1"/>
                </a:solidFill>
              </a:rPr>
              <a:t>плазми</a:t>
            </a:r>
            <a:r>
              <a:rPr lang="ru-RU" sz="2400" dirty="0">
                <a:solidFill>
                  <a:schemeClr val="bg1"/>
                </a:solidFill>
              </a:rPr>
              <a:t> (</a:t>
            </a:r>
            <a:r>
              <a:rPr lang="ru-RU" sz="2400" dirty="0" err="1">
                <a:solidFill>
                  <a:schemeClr val="bg1"/>
                </a:solidFill>
              </a:rPr>
              <a:t>саркоплазми</a:t>
            </a:r>
            <a:r>
              <a:rPr lang="ru-RU" sz="2400" dirty="0">
                <a:solidFill>
                  <a:schemeClr val="bg1"/>
                </a:solidFill>
              </a:rPr>
              <a:t>)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міофібрил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Група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м’язових</a:t>
            </a:r>
            <a:r>
              <a:rPr lang="ru-RU" sz="2400" dirty="0">
                <a:solidFill>
                  <a:schemeClr val="bg1"/>
                </a:solidFill>
              </a:rPr>
              <a:t> волокон </a:t>
            </a:r>
            <a:r>
              <a:rPr lang="ru-RU" sz="2400" dirty="0" err="1">
                <a:solidFill>
                  <a:schemeClr val="bg1"/>
                </a:solidFill>
              </a:rPr>
              <a:t>утворює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первинний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м’язовий</a:t>
            </a:r>
            <a:r>
              <a:rPr lang="ru-RU" sz="2400" dirty="0">
                <a:solidFill>
                  <a:schemeClr val="bg1"/>
                </a:solidFill>
              </a:rPr>
              <a:t> пучок, </a:t>
            </a:r>
            <a:r>
              <a:rPr lang="ru-RU" sz="2400" dirty="0" err="1">
                <a:solidFill>
                  <a:schemeClr val="bg1"/>
                </a:solidFill>
              </a:rPr>
              <a:t>оточений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сполучнотканинною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оболонкою</a:t>
            </a:r>
            <a:r>
              <a:rPr lang="ru-RU" sz="2400" dirty="0">
                <a:solidFill>
                  <a:schemeClr val="bg1"/>
                </a:solidFill>
              </a:rPr>
              <a:t>. </a:t>
            </a:r>
            <a:r>
              <a:rPr lang="ru-RU" sz="2400" dirty="0" err="1">
                <a:solidFill>
                  <a:schemeClr val="bg1"/>
                </a:solidFill>
              </a:rPr>
              <a:t>Первинні</a:t>
            </a:r>
            <a:r>
              <a:rPr lang="ru-RU" sz="2400" dirty="0">
                <a:solidFill>
                  <a:schemeClr val="bg1"/>
                </a:solidFill>
              </a:rPr>
              <a:t> пучки </a:t>
            </a:r>
            <a:r>
              <a:rPr lang="ru-RU" sz="2400" dirty="0" err="1">
                <a:solidFill>
                  <a:schemeClr val="bg1"/>
                </a:solidFill>
              </a:rPr>
              <a:t>об’єднані</a:t>
            </a:r>
            <a:r>
              <a:rPr lang="ru-RU" sz="2400" dirty="0">
                <a:solidFill>
                  <a:schemeClr val="bg1"/>
                </a:solidFill>
              </a:rPr>
              <a:t> в пучки </a:t>
            </a:r>
            <a:r>
              <a:rPr lang="ru-RU" sz="2400" dirty="0" err="1">
                <a:solidFill>
                  <a:schemeClr val="bg1"/>
                </a:solidFill>
              </a:rPr>
              <a:t>вторинні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третинні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що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відповідно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оточені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сполучнотканинними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оболонками</a:t>
            </a:r>
            <a:r>
              <a:rPr lang="ru-RU" sz="2400" dirty="0">
                <a:solidFill>
                  <a:schemeClr val="bg1"/>
                </a:solidFill>
              </a:rPr>
              <a:t>,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в </a:t>
            </a:r>
            <a:r>
              <a:rPr lang="ru-RU" sz="2400" dirty="0" err="1">
                <a:solidFill>
                  <a:schemeClr val="bg1"/>
                </a:solidFill>
              </a:rPr>
              <a:t>сукупності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утворюють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м’яз</a:t>
            </a:r>
            <a:r>
              <a:rPr lang="ru-RU" sz="2400" dirty="0">
                <a:solidFill>
                  <a:schemeClr val="bg1"/>
                </a:solidFill>
              </a:rPr>
              <a:t>. </a:t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>
                <a:solidFill>
                  <a:schemeClr val="bg1"/>
                </a:solidFill>
              </a:rPr>
              <a:t/>
            </a:r>
            <a:br>
              <a:rPr lang="ru-RU" sz="2400" dirty="0">
                <a:solidFill>
                  <a:schemeClr val="bg1"/>
                </a:solidFill>
              </a:rPr>
            </a:br>
            <a:r>
              <a:rPr lang="ru-RU" sz="2400" dirty="0" smtClean="0">
                <a:solidFill>
                  <a:schemeClr val="bg1"/>
                </a:solidFill>
              </a:rPr>
              <a:t>      </a:t>
            </a:r>
            <a:r>
              <a:rPr lang="ru-RU" sz="2400" dirty="0" err="1" smtClean="0">
                <a:solidFill>
                  <a:schemeClr val="bg1"/>
                </a:solidFill>
              </a:rPr>
              <a:t>Залежно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від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будови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 характеру </a:t>
            </a:r>
            <a:r>
              <a:rPr lang="ru-RU" sz="2400" dirty="0" err="1">
                <a:solidFill>
                  <a:schemeClr val="bg1"/>
                </a:solidFill>
              </a:rPr>
              <a:t>скорочення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ru-RU" sz="2400" dirty="0" err="1">
                <a:solidFill>
                  <a:schemeClr val="bg1"/>
                </a:solidFill>
              </a:rPr>
              <a:t>м'язова</a:t>
            </a:r>
            <a:r>
              <a:rPr lang="ru-RU" sz="2400" dirty="0">
                <a:solidFill>
                  <a:schemeClr val="bg1"/>
                </a:solidFill>
              </a:rPr>
              <a:t> тканина </a:t>
            </a:r>
            <a:r>
              <a:rPr lang="ru-RU" sz="2400" dirty="0" err="1">
                <a:solidFill>
                  <a:schemeClr val="bg1"/>
                </a:solidFill>
              </a:rPr>
              <a:t>буває</a:t>
            </a:r>
            <a:r>
              <a:rPr lang="ru-RU" sz="2400" dirty="0">
                <a:solidFill>
                  <a:schemeClr val="bg1"/>
                </a:solidFill>
              </a:rPr>
              <a:t> </a:t>
            </a:r>
            <a:r>
              <a:rPr lang="ru-RU" sz="2400" i="1" dirty="0" err="1">
                <a:solidFill>
                  <a:schemeClr val="bg1"/>
                </a:solidFill>
              </a:rPr>
              <a:t>поперечносмугастою</a:t>
            </a:r>
            <a:r>
              <a:rPr lang="ru-RU" sz="2400" i="1" dirty="0">
                <a:solidFill>
                  <a:schemeClr val="bg1"/>
                </a:solidFill>
              </a:rPr>
              <a:t>, гладкою</a:t>
            </a:r>
            <a:r>
              <a:rPr lang="ru-RU" sz="2400" dirty="0">
                <a:solidFill>
                  <a:schemeClr val="bg1"/>
                </a:solidFill>
              </a:rPr>
              <a:t> </a:t>
            </a:r>
            <a:r>
              <a:rPr lang="ru-RU" sz="2400" dirty="0" err="1">
                <a:solidFill>
                  <a:schemeClr val="bg1"/>
                </a:solidFill>
              </a:rPr>
              <a:t>і</a:t>
            </a:r>
            <a:r>
              <a:rPr lang="ru-RU" sz="2400" dirty="0">
                <a:solidFill>
                  <a:schemeClr val="bg1"/>
                </a:solidFill>
              </a:rPr>
              <a:t> </a:t>
            </a:r>
            <a:r>
              <a:rPr lang="ru-RU" sz="2400" i="1" dirty="0" err="1">
                <a:solidFill>
                  <a:schemeClr val="bg1"/>
                </a:solidFill>
              </a:rPr>
              <a:t>серцевою</a:t>
            </a:r>
            <a:r>
              <a:rPr lang="ru-RU" i="1" dirty="0">
                <a:solidFill>
                  <a:schemeClr val="bg1"/>
                </a:solidFill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tovar.dt-kt.net/Content/books/images/10/983/5efbc5a8cd1ad1f734f0d46f94927c2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60648"/>
            <a:ext cx="3384376" cy="43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0" y="5013176"/>
            <a:ext cx="896448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bg1"/>
                </a:solidFill>
              </a:rPr>
              <a:t>Рис. </a:t>
            </a:r>
            <a:r>
              <a:rPr lang="ru-RU" sz="3200" dirty="0" smtClean="0">
                <a:solidFill>
                  <a:schemeClr val="bg1"/>
                </a:solidFill>
              </a:rPr>
              <a:t>1. </a:t>
            </a:r>
            <a:r>
              <a:rPr lang="ru-RU" sz="3200" dirty="0">
                <a:solidFill>
                  <a:schemeClr val="bg1"/>
                </a:solidFill>
              </a:rPr>
              <a:t>Будова </a:t>
            </a:r>
            <a:r>
              <a:rPr lang="ru-RU" sz="3200" dirty="0" err="1">
                <a:solidFill>
                  <a:schemeClr val="bg1"/>
                </a:solidFill>
              </a:rPr>
              <a:t>м'язового</a:t>
            </a:r>
            <a:r>
              <a:rPr lang="ru-RU" sz="3200" dirty="0">
                <a:solidFill>
                  <a:schemeClr val="bg1"/>
                </a:solidFill>
              </a:rPr>
              <a:t> волокна: 1 — </a:t>
            </a:r>
            <a:r>
              <a:rPr lang="ru-RU" sz="3200" dirty="0" err="1">
                <a:solidFill>
                  <a:schemeClr val="bg1"/>
                </a:solidFill>
              </a:rPr>
              <a:t>міофібрили</a:t>
            </a:r>
            <a:r>
              <a:rPr lang="ru-RU" sz="3200" dirty="0">
                <a:solidFill>
                  <a:schemeClr val="bg1"/>
                </a:solidFill>
              </a:rPr>
              <a:t>; 2 — саркоплазма; 3 — ядро; 4 — </a:t>
            </a:r>
            <a:r>
              <a:rPr lang="ru-RU" sz="3200" dirty="0" err="1">
                <a:solidFill>
                  <a:schemeClr val="bg1"/>
                </a:solidFill>
              </a:rPr>
              <a:t>сарколема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2514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Рис. 1.26. </a:t>
            </a:r>
            <a:r>
              <a:rPr lang="ru-RU" sz="3200" dirty="0" err="1">
                <a:solidFill>
                  <a:schemeClr val="bg1"/>
                </a:solidFill>
              </a:rPr>
              <a:t>Гладкі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м'язові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клітини</a:t>
            </a:r>
            <a:r>
              <a:rPr lang="ru-RU" sz="3200" dirty="0">
                <a:solidFill>
                  <a:schemeClr val="bg1"/>
                </a:solidFill>
              </a:rPr>
              <a:t>:</a:t>
            </a:r>
            <a:br>
              <a:rPr lang="ru-RU" sz="3200" dirty="0">
                <a:solidFill>
                  <a:schemeClr val="bg1"/>
                </a:solidFill>
              </a:rPr>
            </a:br>
            <a:r>
              <a:rPr lang="ru-RU" sz="3200" dirty="0">
                <a:solidFill>
                  <a:schemeClr val="bg1"/>
                </a:solidFill>
              </a:rPr>
              <a:t>1 — гладка </a:t>
            </a:r>
            <a:r>
              <a:rPr lang="ru-RU" sz="3200" dirty="0" err="1">
                <a:solidFill>
                  <a:schemeClr val="bg1"/>
                </a:solidFill>
              </a:rPr>
              <a:t>м'язова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клітина</a:t>
            </a:r>
            <a:r>
              <a:rPr lang="ru-RU" sz="3200" dirty="0">
                <a:solidFill>
                  <a:schemeClr val="bg1"/>
                </a:solidFill>
              </a:rPr>
              <a:t>; 2 — ядро </a:t>
            </a:r>
            <a:r>
              <a:rPr lang="ru-RU" sz="3200" dirty="0" err="1">
                <a:solidFill>
                  <a:schemeClr val="bg1"/>
                </a:solidFill>
              </a:rPr>
              <a:t>клітини</a:t>
            </a:r>
            <a:r>
              <a:rPr lang="ru-RU" sz="3200" dirty="0">
                <a:solidFill>
                  <a:schemeClr val="bg1"/>
                </a:solidFill>
              </a:rPr>
              <a:t>;</a:t>
            </a:r>
            <a:br>
              <a:rPr lang="ru-RU" sz="3200" dirty="0">
                <a:solidFill>
                  <a:schemeClr val="bg1"/>
                </a:solidFill>
              </a:rPr>
            </a:br>
            <a:r>
              <a:rPr lang="ru-RU" sz="3200" dirty="0">
                <a:solidFill>
                  <a:schemeClr val="bg1"/>
                </a:solidFill>
              </a:rPr>
              <a:t>З — протоплазма </a:t>
            </a:r>
            <a:r>
              <a:rPr lang="ru-RU" sz="3200" dirty="0" err="1">
                <a:solidFill>
                  <a:schemeClr val="bg1"/>
                </a:solidFill>
              </a:rPr>
              <a:t>клітини</a:t>
            </a:r>
            <a:r>
              <a:rPr lang="ru-RU" sz="3200" dirty="0">
                <a:solidFill>
                  <a:schemeClr val="bg1"/>
                </a:solidFill>
              </a:rPr>
              <a:t>; 4 — </a:t>
            </a:r>
            <a:r>
              <a:rPr lang="ru-RU" sz="3200" dirty="0" err="1">
                <a:solidFill>
                  <a:schemeClr val="bg1"/>
                </a:solidFill>
              </a:rPr>
              <a:t>відростки</a:t>
            </a:r>
            <a:r>
              <a:rPr lang="ru-RU" sz="3200" dirty="0">
                <a:solidFill>
                  <a:schemeClr val="bg1"/>
                </a:solidFill>
              </a:rPr>
              <a:t> </a:t>
            </a:r>
            <a:r>
              <a:rPr lang="ru-RU" sz="3200" dirty="0" err="1">
                <a:solidFill>
                  <a:schemeClr val="bg1"/>
                </a:solidFill>
              </a:rPr>
              <a:t>клітини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3" name="Рисунок 2" descr="http://tovar.dt-kt.net/Content/books/images/10/983/36fb63b7c74c10a55a91d6805a7fab1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60648"/>
            <a:ext cx="5256583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8640"/>
            <a:ext cx="9144000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300" i="1" dirty="0" smtClean="0">
                <a:solidFill>
                  <a:schemeClr val="bg1"/>
                </a:solidFill>
              </a:rPr>
              <a:t>        </a:t>
            </a:r>
            <a:r>
              <a:rPr lang="ru-RU" sz="2300" i="1" dirty="0" err="1" smtClean="0">
                <a:solidFill>
                  <a:schemeClr val="bg1"/>
                </a:solidFill>
              </a:rPr>
              <a:t>Поперечносмугаста</a:t>
            </a:r>
            <a:r>
              <a:rPr lang="ru-RU" sz="2300" i="1" dirty="0" smtClean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м'язова</a:t>
            </a:r>
            <a:r>
              <a:rPr lang="ru-RU" sz="2300" i="1" dirty="0">
                <a:solidFill>
                  <a:schemeClr val="bg1"/>
                </a:solidFill>
              </a:rPr>
              <a:t> тканина</a:t>
            </a:r>
            <a:r>
              <a:rPr lang="ru-RU" sz="2300" b="1" i="1" dirty="0">
                <a:solidFill>
                  <a:schemeClr val="bg1"/>
                </a:solidFill>
              </a:rPr>
              <a:t> </a:t>
            </a:r>
            <a:r>
              <a:rPr lang="ru-RU" sz="2300" dirty="0" err="1">
                <a:solidFill>
                  <a:schemeClr val="bg1"/>
                </a:solidFill>
              </a:rPr>
              <a:t>пов'язана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кістками</a:t>
            </a:r>
            <a:r>
              <a:rPr lang="ru-RU" sz="2300" dirty="0">
                <a:solidFill>
                  <a:schemeClr val="bg1"/>
                </a:solidFill>
              </a:rPr>
              <a:t> скелету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складає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основну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масу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м'яса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скорочується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залежно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від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волі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тварини</a:t>
            </a:r>
            <a:r>
              <a:rPr lang="ru-RU" sz="2300" dirty="0">
                <a:solidFill>
                  <a:schemeClr val="bg1"/>
                </a:solidFill>
              </a:rPr>
              <a:t>. Вона </a:t>
            </a:r>
            <a:r>
              <a:rPr lang="ru-RU" sz="2300" dirty="0" err="1">
                <a:solidFill>
                  <a:schemeClr val="bg1"/>
                </a:solidFill>
              </a:rPr>
              <a:t>характеризується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високою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харчовою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цінністю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завдяки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вагомій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частці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повноцінних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білків</a:t>
            </a:r>
            <a:r>
              <a:rPr lang="ru-RU" sz="2300" dirty="0">
                <a:solidFill>
                  <a:schemeClr val="bg1"/>
                </a:solidFill>
              </a:rPr>
              <a:t>. </a:t>
            </a:r>
            <a:r>
              <a:rPr lang="ru-RU" sz="2300" dirty="0" err="1">
                <a:solidFill>
                  <a:schemeClr val="bg1"/>
                </a:solidFill>
              </a:rPr>
              <a:t>Під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оптичним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мікроскопом</a:t>
            </a:r>
            <a:r>
              <a:rPr lang="ru-RU" sz="2300" dirty="0">
                <a:solidFill>
                  <a:schemeClr val="bg1"/>
                </a:solidFill>
              </a:rPr>
              <a:t> в </a:t>
            </a:r>
            <a:r>
              <a:rPr lang="ru-RU" sz="2300" dirty="0" err="1">
                <a:solidFill>
                  <a:schemeClr val="bg1"/>
                </a:solidFill>
              </a:rPr>
              <a:t>ній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можна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спостерігати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чергування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темних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світлих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смуг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розташованих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упоперек</a:t>
            </a:r>
            <a:r>
              <a:rPr lang="ru-RU" sz="2300" dirty="0">
                <a:solidFill>
                  <a:schemeClr val="bg1"/>
                </a:solidFill>
              </a:rPr>
              <a:t> волокна.</a:t>
            </a:r>
            <a:br>
              <a:rPr lang="ru-RU" sz="2300" dirty="0">
                <a:solidFill>
                  <a:schemeClr val="bg1"/>
                </a:solidFill>
              </a:rPr>
            </a:br>
            <a:r>
              <a:rPr lang="ru-RU" sz="2300" dirty="0">
                <a:solidFill>
                  <a:schemeClr val="bg1"/>
                </a:solidFill>
              </a:rPr>
              <a:t/>
            </a:r>
            <a:br>
              <a:rPr lang="ru-RU" sz="2300" dirty="0">
                <a:solidFill>
                  <a:schemeClr val="bg1"/>
                </a:solidFill>
              </a:rPr>
            </a:br>
            <a:r>
              <a:rPr lang="ru-RU" sz="2300" dirty="0" smtClean="0">
                <a:solidFill>
                  <a:schemeClr val="bg1"/>
                </a:solidFill>
              </a:rPr>
              <a:t>          </a:t>
            </a:r>
            <a:r>
              <a:rPr lang="ru-RU" sz="2300" i="1" dirty="0" smtClean="0">
                <a:solidFill>
                  <a:schemeClr val="bg1"/>
                </a:solidFill>
              </a:rPr>
              <a:t>Гладка </a:t>
            </a:r>
            <a:r>
              <a:rPr lang="ru-RU" sz="2300" i="1" dirty="0" err="1">
                <a:solidFill>
                  <a:schemeClr val="bg1"/>
                </a:solidFill>
              </a:rPr>
              <a:t>м'язова</a:t>
            </a:r>
            <a:r>
              <a:rPr lang="ru-RU" sz="2300" i="1" dirty="0">
                <a:solidFill>
                  <a:schemeClr val="bg1"/>
                </a:solidFill>
              </a:rPr>
              <a:t> тканина</a:t>
            </a:r>
            <a:r>
              <a:rPr lang="ru-RU" sz="2300" b="1" i="1" dirty="0">
                <a:solidFill>
                  <a:schemeClr val="bg1"/>
                </a:solidFill>
              </a:rPr>
              <a:t> </a:t>
            </a:r>
            <a:r>
              <a:rPr lang="ru-RU" sz="2300" dirty="0" err="1">
                <a:solidFill>
                  <a:schemeClr val="bg1"/>
                </a:solidFill>
              </a:rPr>
              <a:t>утворює</a:t>
            </a:r>
            <a:r>
              <a:rPr lang="ru-RU" sz="2300" dirty="0">
                <a:solidFill>
                  <a:schemeClr val="bg1"/>
                </a:solidFill>
              </a:rPr>
              <a:t> разом </a:t>
            </a:r>
            <a:r>
              <a:rPr lang="ru-RU" sz="2300" dirty="0" err="1">
                <a:solidFill>
                  <a:schemeClr val="bg1"/>
                </a:solidFill>
              </a:rPr>
              <a:t>з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іншими</a:t>
            </a:r>
            <a:r>
              <a:rPr lang="ru-RU" sz="2300" dirty="0">
                <a:solidFill>
                  <a:schemeClr val="bg1"/>
                </a:solidFill>
              </a:rPr>
              <a:t> тканинами </a:t>
            </a:r>
            <a:r>
              <a:rPr lang="ru-RU" sz="2300" dirty="0" err="1">
                <a:solidFill>
                  <a:schemeClr val="bg1"/>
                </a:solidFill>
              </a:rPr>
              <a:t>переважно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стінки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внутрішніх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органів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скорочується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незалежно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від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волі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тварини</a:t>
            </a:r>
            <a:r>
              <a:rPr lang="ru-RU" sz="2300" dirty="0">
                <a:solidFill>
                  <a:schemeClr val="bg1"/>
                </a:solidFill>
              </a:rPr>
              <a:t>. </a:t>
            </a:r>
            <a:r>
              <a:rPr lang="ru-RU" sz="2300" dirty="0" err="1">
                <a:solidFill>
                  <a:schemeClr val="bg1"/>
                </a:solidFill>
              </a:rPr>
              <a:t>Під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мікроскопом</a:t>
            </a:r>
            <a:r>
              <a:rPr lang="ru-RU" sz="2300" dirty="0">
                <a:solidFill>
                  <a:schemeClr val="bg1"/>
                </a:solidFill>
              </a:rPr>
              <a:t> волокна </a:t>
            </a:r>
            <a:r>
              <a:rPr lang="ru-RU" sz="2300" dirty="0" err="1">
                <a:solidFill>
                  <a:schemeClr val="bg1"/>
                </a:solidFill>
              </a:rPr>
              <a:t>гладкої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м'язової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тканини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однорідні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на </a:t>
            </a:r>
            <a:r>
              <a:rPr lang="ru-RU" sz="2300" dirty="0" err="1">
                <a:solidFill>
                  <a:schemeClr val="bg1"/>
                </a:solidFill>
              </a:rPr>
              <a:t>відміну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від</a:t>
            </a:r>
            <a:r>
              <a:rPr lang="ru-RU" sz="2300" dirty="0">
                <a:solidFill>
                  <a:schemeClr val="bg1"/>
                </a:solidFill>
              </a:rPr>
              <a:t> волокон </a:t>
            </a:r>
            <a:r>
              <a:rPr lang="ru-RU" sz="2300" dirty="0" err="1">
                <a:solidFill>
                  <a:schemeClr val="bg1"/>
                </a:solidFill>
              </a:rPr>
              <a:t>поперечносмугастої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тканини</a:t>
            </a:r>
            <a:r>
              <a:rPr lang="ru-RU" sz="2300" dirty="0">
                <a:solidFill>
                  <a:schemeClr val="bg1"/>
                </a:solidFill>
              </a:rPr>
              <a:t> не </a:t>
            </a:r>
            <a:r>
              <a:rPr lang="ru-RU" sz="2300" dirty="0" err="1">
                <a:solidFill>
                  <a:schemeClr val="bg1"/>
                </a:solidFill>
              </a:rPr>
              <a:t>мають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вираженої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структури</a:t>
            </a:r>
            <a:r>
              <a:rPr lang="ru-RU" sz="2300" dirty="0">
                <a:solidFill>
                  <a:schemeClr val="bg1"/>
                </a:solidFill>
              </a:rPr>
              <a:t>.</a:t>
            </a:r>
            <a:br>
              <a:rPr lang="ru-RU" sz="2300" dirty="0">
                <a:solidFill>
                  <a:schemeClr val="bg1"/>
                </a:solidFill>
              </a:rPr>
            </a:br>
            <a:r>
              <a:rPr lang="ru-RU" sz="2300" dirty="0">
                <a:solidFill>
                  <a:schemeClr val="bg1"/>
                </a:solidFill>
              </a:rPr>
              <a:t/>
            </a:r>
            <a:br>
              <a:rPr lang="ru-RU" sz="2300" dirty="0">
                <a:solidFill>
                  <a:schemeClr val="bg1"/>
                </a:solidFill>
              </a:rPr>
            </a:br>
            <a:r>
              <a:rPr lang="ru-RU" sz="2300" dirty="0" smtClean="0">
                <a:solidFill>
                  <a:schemeClr val="bg1"/>
                </a:solidFill>
              </a:rPr>
              <a:t>          </a:t>
            </a:r>
            <a:r>
              <a:rPr lang="ru-RU" sz="2300" i="1" dirty="0" err="1" smtClean="0">
                <a:solidFill>
                  <a:schemeClr val="bg1"/>
                </a:solidFill>
              </a:rPr>
              <a:t>Серцева</a:t>
            </a:r>
            <a:r>
              <a:rPr lang="ru-RU" sz="2300" i="1" dirty="0" smtClean="0">
                <a:solidFill>
                  <a:schemeClr val="bg1"/>
                </a:solidFill>
              </a:rPr>
              <a:t> </a:t>
            </a:r>
            <a:r>
              <a:rPr lang="ru-RU" sz="2300" i="1" dirty="0" err="1">
                <a:solidFill>
                  <a:schemeClr val="bg1"/>
                </a:solidFill>
              </a:rPr>
              <a:t>м’язова</a:t>
            </a:r>
            <a:r>
              <a:rPr lang="ru-RU" sz="2300" i="1" dirty="0">
                <a:solidFill>
                  <a:schemeClr val="bg1"/>
                </a:solidFill>
              </a:rPr>
              <a:t> тканина</a:t>
            </a:r>
            <a:r>
              <a:rPr lang="ru-RU" sz="2300" b="1" i="1" dirty="0">
                <a:solidFill>
                  <a:schemeClr val="bg1"/>
                </a:solidFill>
              </a:rPr>
              <a:t> – </a:t>
            </a:r>
            <a:r>
              <a:rPr lang="ru-RU" sz="2300" dirty="0" err="1">
                <a:solidFill>
                  <a:schemeClr val="bg1"/>
                </a:solidFill>
              </a:rPr>
              <a:t>є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поперечносмугастою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але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скорочується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незалежно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від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волі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тварини</a:t>
            </a:r>
            <a:r>
              <a:rPr lang="ru-RU" sz="2300" dirty="0">
                <a:solidFill>
                  <a:schemeClr val="bg1"/>
                </a:solidFill>
              </a:rPr>
              <a:t>. </a:t>
            </a:r>
            <a:r>
              <a:rPr lang="ru-RU" sz="2300" dirty="0" err="1">
                <a:solidFill>
                  <a:schemeClr val="bg1"/>
                </a:solidFill>
              </a:rPr>
              <a:t>М’язові</a:t>
            </a:r>
            <a:r>
              <a:rPr lang="ru-RU" sz="2300" dirty="0">
                <a:solidFill>
                  <a:schemeClr val="bg1"/>
                </a:solidFill>
              </a:rPr>
              <a:t> волокна </a:t>
            </a:r>
            <a:r>
              <a:rPr lang="ru-RU" sz="2300" dirty="0" err="1">
                <a:solidFill>
                  <a:schemeClr val="bg1"/>
                </a:solidFill>
              </a:rPr>
              <a:t>серця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мають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одне</a:t>
            </a:r>
            <a:r>
              <a:rPr lang="ru-RU" sz="2300" dirty="0">
                <a:solidFill>
                  <a:schemeClr val="bg1"/>
                </a:solidFill>
              </a:rPr>
              <a:t> ядро, </a:t>
            </a:r>
            <a:r>
              <a:rPr lang="ru-RU" sz="2300" dirty="0" err="1">
                <a:solidFill>
                  <a:schemeClr val="bg1"/>
                </a:solidFill>
              </a:rPr>
              <a:t>розміщені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непаралельно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з’єднуються</a:t>
            </a:r>
            <a:r>
              <a:rPr lang="ru-RU" sz="2300" dirty="0">
                <a:solidFill>
                  <a:schemeClr val="bg1"/>
                </a:solidFill>
              </a:rPr>
              <a:t> за </a:t>
            </a:r>
            <a:r>
              <a:rPr lang="ru-RU" sz="2300" dirty="0" err="1">
                <a:solidFill>
                  <a:schemeClr val="bg1"/>
                </a:solidFill>
              </a:rPr>
              <a:t>допомогою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численних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відростків</a:t>
            </a:r>
            <a:r>
              <a:rPr lang="ru-RU" sz="2300" dirty="0">
                <a:solidFill>
                  <a:schemeClr val="bg1"/>
                </a:solidFill>
              </a:rPr>
              <a:t>, </a:t>
            </a:r>
            <a:r>
              <a:rPr lang="ru-RU" sz="2300" dirty="0" err="1">
                <a:solidFill>
                  <a:schemeClr val="bg1"/>
                </a:solidFill>
              </a:rPr>
              <a:t>що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надає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серцю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щільну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і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грубу</a:t>
            </a:r>
            <a:r>
              <a:rPr lang="ru-RU" sz="2300" dirty="0">
                <a:solidFill>
                  <a:schemeClr val="bg1"/>
                </a:solidFill>
              </a:rPr>
              <a:t> </a:t>
            </a:r>
            <a:r>
              <a:rPr lang="ru-RU" sz="2300" dirty="0" err="1">
                <a:solidFill>
                  <a:schemeClr val="bg1"/>
                </a:solidFill>
              </a:rPr>
              <a:t>консистенцію</a:t>
            </a:r>
            <a:r>
              <a:rPr lang="ru-RU" sz="23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210</TotalTime>
  <Words>1656</Words>
  <Application>Microsoft Office PowerPoint</Application>
  <PresentationFormat>Экран (4:3)</PresentationFormat>
  <Paragraphs>53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3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RePack by Diakov</cp:lastModifiedBy>
  <cp:revision>25</cp:revision>
  <dcterms:created xsi:type="dcterms:W3CDTF">2014-03-11T18:09:44Z</dcterms:created>
  <dcterms:modified xsi:type="dcterms:W3CDTF">2021-05-27T09:04:19Z</dcterms:modified>
</cp:coreProperties>
</file>