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3" r:id="rId4"/>
    <p:sldId id="257" r:id="rId5"/>
    <p:sldId id="258" r:id="rId6"/>
    <p:sldId id="259" r:id="rId7"/>
    <p:sldId id="268" r:id="rId8"/>
    <p:sldId id="267" r:id="rId9"/>
    <p:sldId id="260" r:id="rId10"/>
    <p:sldId id="265" r:id="rId11"/>
    <p:sldId id="266" r:id="rId12"/>
    <p:sldId id="275" r:id="rId13"/>
    <p:sldId id="279" r:id="rId14"/>
    <p:sldId id="276" r:id="rId15"/>
    <p:sldId id="277" r:id="rId16"/>
    <p:sldId id="280" r:id="rId17"/>
    <p:sldId id="281" r:id="rId18"/>
    <p:sldId id="270" r:id="rId19"/>
    <p:sldId id="278" r:id="rId20"/>
    <p:sldId id="272" r:id="rId21"/>
    <p:sldId id="263" r:id="rId22"/>
    <p:sldId id="274" r:id="rId23"/>
    <p:sldId id="273" r:id="rId24"/>
    <p:sldId id="26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EDECC"/>
    <a:srgbClr val="EFCA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 varScale="1">
        <p:scale>
          <a:sx n="69" d="100"/>
          <a:sy n="69" d="100"/>
        </p:scale>
        <p:origin x="143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10731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Ветеринарно-санітарні вимоги до</a:t>
            </a:r>
            <a:br>
              <a:rPr lang="uk-UA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якості сирів</a:t>
            </a:r>
          </a:p>
        </p:txBody>
      </p:sp>
      <p:pic>
        <p:nvPicPr>
          <p:cNvPr id="6" name="Picture 13" descr="http://www.smeshariki.ru/vimages/factsimages/fact5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054100"/>
            <a:ext cx="6484938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87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4318" y="3033032"/>
            <a:ext cx="6119813" cy="510778"/>
          </a:xfrm>
          <a:prstGeom prst="round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5000">
                <a:schemeClr val="accent6">
                  <a:lumMod val="94000"/>
                  <a:lumOff val="6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Дрібні сичужні тверді сири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04318" y="6395091"/>
            <a:ext cx="1800225" cy="441325"/>
          </a:xfrm>
          <a:prstGeom prst="roundRect">
            <a:avLst/>
          </a:prstGeom>
          <a:gradFill>
            <a:gsLst>
              <a:gs pos="0">
                <a:srgbClr val="EFCAAF">
                  <a:lumMod val="59000"/>
                </a:srgbClr>
              </a:gs>
              <a:gs pos="35000">
                <a:srgbClr val="EEDECC">
                  <a:lumMod val="23000"/>
                  <a:lumOff val="77000"/>
                </a:srgbClr>
              </a:gs>
              <a:gs pos="100000">
                <a:schemeClr val="accent6">
                  <a:lumMod val="72000"/>
                  <a:lumOff val="28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Буковинський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24131" y="0"/>
            <a:ext cx="1800000" cy="441325"/>
          </a:xfrm>
          <a:prstGeom prst="roundRect">
            <a:avLst/>
          </a:prstGeom>
          <a:gradFill>
            <a:gsLst>
              <a:gs pos="0">
                <a:srgbClr val="EFCAAF">
                  <a:lumMod val="59000"/>
                </a:srgbClr>
              </a:gs>
              <a:gs pos="35000">
                <a:srgbClr val="EEDECC">
                  <a:lumMod val="23000"/>
                  <a:lumOff val="77000"/>
                </a:srgbClr>
              </a:gs>
              <a:gs pos="100000">
                <a:schemeClr val="accent6">
                  <a:lumMod val="72000"/>
                  <a:lumOff val="28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Литовський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724131" y="6407075"/>
            <a:ext cx="1800225" cy="442674"/>
          </a:xfrm>
          <a:prstGeom prst="roundRect">
            <a:avLst/>
          </a:prstGeom>
          <a:gradFill>
            <a:gsLst>
              <a:gs pos="0">
                <a:srgbClr val="EFCAAF">
                  <a:lumMod val="59000"/>
                </a:srgbClr>
              </a:gs>
              <a:gs pos="35000">
                <a:srgbClr val="EEDECC">
                  <a:lumMod val="23000"/>
                  <a:lumOff val="77000"/>
                </a:srgbClr>
              </a:gs>
              <a:gs pos="100000">
                <a:schemeClr val="accent6">
                  <a:lumMod val="72000"/>
                  <a:lumOff val="28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Голандський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404318" y="0"/>
            <a:ext cx="1800000" cy="441325"/>
          </a:xfrm>
          <a:prstGeom prst="roundRect">
            <a:avLst/>
          </a:prstGeom>
          <a:gradFill>
            <a:gsLst>
              <a:gs pos="0">
                <a:srgbClr val="EFCAAF">
                  <a:lumMod val="59000"/>
                </a:srgbClr>
              </a:gs>
              <a:gs pos="35000">
                <a:srgbClr val="EEDECC">
                  <a:lumMod val="23000"/>
                  <a:lumOff val="77000"/>
                </a:srgbClr>
              </a:gs>
              <a:gs pos="100000">
                <a:schemeClr val="accent6">
                  <a:lumMod val="72000"/>
                  <a:lumOff val="28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Ярославський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findfood.ru/attaches/product/molochnie/syr-jaroslavskij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3" t="11056" r="17503" b="11230"/>
          <a:stretch/>
        </p:blipFill>
        <p:spPr bwMode="auto">
          <a:xfrm>
            <a:off x="1259632" y="512944"/>
            <a:ext cx="2194446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bilozgar.com.ua/upload/image/prod/big/sur_bukovinskiy_45_percen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4" t="37905" r="19087" b="1"/>
          <a:stretch/>
        </p:blipFill>
        <p:spPr bwMode="auto">
          <a:xfrm>
            <a:off x="323528" y="3789040"/>
            <a:ext cx="3966583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fresco.az/pics/1000/1000/products/5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" t="4495" r="1856" b="3244"/>
          <a:stretch/>
        </p:blipFill>
        <p:spPr bwMode="auto">
          <a:xfrm>
            <a:off x="4999914" y="512944"/>
            <a:ext cx="3316502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lmagazin.ru/5906_i_source90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" t="13516" r="3815" b="11619"/>
          <a:stretch/>
        </p:blipFill>
        <p:spPr bwMode="auto">
          <a:xfrm>
            <a:off x="4572000" y="3789040"/>
            <a:ext cx="4137562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09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8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72835" y="-5001"/>
            <a:ext cx="7715589" cy="510778"/>
          </a:xfrm>
          <a:prstGeom prst="round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5000">
                <a:schemeClr val="accent6">
                  <a:lumMod val="94000"/>
                  <a:lumOff val="6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Сири з підвищеним рівнем молочнокислого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бродіня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3543" y="3634398"/>
            <a:ext cx="1800225" cy="442674"/>
          </a:xfrm>
          <a:prstGeom prst="roundRect">
            <a:avLst/>
          </a:prstGeom>
          <a:gradFill>
            <a:gsLst>
              <a:gs pos="0">
                <a:srgbClr val="EFCAAF">
                  <a:lumMod val="59000"/>
                </a:srgbClr>
              </a:gs>
              <a:gs pos="35000">
                <a:srgbClr val="EEDECC">
                  <a:lumMod val="23000"/>
                  <a:lumOff val="77000"/>
                </a:srgbClr>
              </a:gs>
              <a:gs pos="100000">
                <a:schemeClr val="accent6">
                  <a:lumMod val="72000"/>
                  <a:lumOff val="28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Російський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 flipH="1">
            <a:off x="6372200" y="3634398"/>
            <a:ext cx="2232248" cy="442674"/>
          </a:xfrm>
          <a:prstGeom prst="roundRect">
            <a:avLst/>
          </a:prstGeom>
          <a:gradFill>
            <a:gsLst>
              <a:gs pos="0">
                <a:srgbClr val="EFCAAF">
                  <a:lumMod val="59000"/>
                </a:srgbClr>
              </a:gs>
              <a:gs pos="35000">
                <a:srgbClr val="EEDECC">
                  <a:lumMod val="23000"/>
                  <a:lumOff val="77000"/>
                </a:srgbClr>
              </a:gs>
              <a:gs pos="100000">
                <a:schemeClr val="accent6">
                  <a:lumMod val="72000"/>
                  <a:lumOff val="28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Звенигородський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83330" y="3588221"/>
            <a:ext cx="1800000" cy="441325"/>
          </a:xfrm>
          <a:prstGeom prst="roundRect">
            <a:avLst/>
          </a:prstGeom>
          <a:gradFill>
            <a:gsLst>
              <a:gs pos="0">
                <a:srgbClr val="EFCAAF">
                  <a:lumMod val="59000"/>
                </a:srgbClr>
              </a:gs>
              <a:gs pos="35000">
                <a:srgbClr val="EEDECC">
                  <a:lumMod val="23000"/>
                  <a:lumOff val="77000"/>
                </a:srgbClr>
              </a:gs>
              <a:gs pos="100000">
                <a:schemeClr val="accent6">
                  <a:lumMod val="72000"/>
                  <a:lumOff val="28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Чеддер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amazingfood.ru/wp-content/uploads/2012/11/%D0%A7%D0%B5%D0%B4%D0%B4%D0%B5%D1%80-1024x807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1" r="16633" b="31206"/>
          <a:stretch/>
        </p:blipFill>
        <p:spPr bwMode="auto">
          <a:xfrm>
            <a:off x="2882493" y="4113392"/>
            <a:ext cx="3157708" cy="274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milkalliance.com.ua/img/pyrjatyn/syr/zvenigorodsky-cyl-u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2" r="7639" b="4305"/>
          <a:stretch/>
        </p:blipFill>
        <p:spPr bwMode="auto">
          <a:xfrm>
            <a:off x="4721875" y="704621"/>
            <a:ext cx="4422125" cy="28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food.dp.ua/published/publicdata/FOODDPUAMAG/attachments/SC/products_pictures/Sir_rossiyskiy_en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9" t="19496" r="8750" b="19367"/>
          <a:stretch/>
        </p:blipFill>
        <p:spPr bwMode="auto">
          <a:xfrm>
            <a:off x="2382" y="670865"/>
            <a:ext cx="3765798" cy="288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24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ВЕТЕРИНАРНО-САНІТАРНА ЕКСПЕРТИЗА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836712"/>
            <a:ext cx="916288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Ветеринарно-санітарна експертиза досліджуваних продуктів починається з огляду тари і вивчення супровідних документів. Тара, в якій доставляють молочні продукти, повинна бути виготовлена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матеріалів, допущених органами охорони здоров'я для контакту з харчовими продуктами. На тарі перевіряємо наявність маркування, де вказується найменування продукту, завод-виробник, строк реалізації, температура зберігання. </a:t>
            </a:r>
            <a:endParaRPr lang="uk-UA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набір супровідних документів входять:</a:t>
            </a:r>
          </a:p>
          <a:p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Ветеринарний супровідний документ (ветеринарна довідка форми № 4 і ветеринарне свідоцтво форми № 2), в якому вказується найменування продукту, його кількість, місце виробітку, шлях слідування, номер товарно-транспортної накладної, відмітка про благополуччя району щодо заразних хвороб тварин, про відповідність продукту </a:t>
            </a:r>
            <a:r>
              <a:rPr lang="uk-UA" sz="2100" dirty="0" err="1">
                <a:latin typeface="Times New Roman" pitchFamily="18" charset="0"/>
                <a:cs typeface="Times New Roman" pitchFamily="18" charset="0"/>
              </a:rPr>
              <a:t>СанПіН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 2.3.2.1078-01;</a:t>
            </a:r>
          </a:p>
          <a:p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Товарно-транспортна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накладна.</a:t>
            </a:r>
          </a:p>
          <a:p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3) На 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ринок поставляється сир промислового виробництва, тому ще покладається сертифікат відповідності, посвідчення якості.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Після 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огляду тари і вивчення документів відбираємо проби сиру у 20% привезеної партії і складаємо середню пробу масою 100 г. Сир досліджують на органолептичні показники, кислотність, вологу і фальсифікацію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02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ВІДБІР І ПІДГОТОВКА ПРОБ ДЛЯ АНАЛІЗУ СИРІВ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836712"/>
            <a:ext cx="916288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Відбір і підготовка проб до аналізу проводиться відповідно до ГОСТ 26809, </a:t>
            </a:r>
            <a:r>
              <a:rPr lang="uk-UA" sz="2100" dirty="0" err="1">
                <a:latin typeface="Times New Roman" pitchFamily="18" charset="0"/>
                <a:cs typeface="Times New Roman" pitchFamily="18" charset="0"/>
              </a:rPr>
              <a:t>ГОСТ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 9225, </a:t>
            </a:r>
            <a:r>
              <a:rPr lang="uk-UA" sz="2100" dirty="0" err="1">
                <a:latin typeface="Times New Roman" pitchFamily="18" charset="0"/>
                <a:cs typeface="Times New Roman" pitchFamily="18" charset="0"/>
              </a:rPr>
              <a:t>ГОСТ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 26929.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Оцінку 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якості сиру проводять за органолептичними показниками по 100 - бальній системі:</a:t>
            </a:r>
          </a:p>
          <a:p>
            <a:pPr marL="914400" lvl="1" indent="-457200">
              <a:buFont typeface="+mj-lt"/>
              <a:buAutoNum type="alphaLcParenR"/>
            </a:pP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смак і запах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– 45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100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консистенція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– 25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100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малюнок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– 10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100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колір тіста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– 5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100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зовнішній вигляд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– 10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100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упаковка та маркування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– 5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1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Сир належить до вищого сорту, якщо загальна кількість балів 87-100, за смаком і запахом - не менше 37, до першого сорту, якщо число балів 75-86.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Сири, які отримали менше 75 балів або за складом не відповідають вимогам стандарту, не реалізують, їх направляють на переробку.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Експертизу якості сиру починають з огляду зовнішнього вигляду тари, маркування на ній і встановлення однорідності партії. Від кожної контрольованої одиниці упаковки сирів відбирають одне коло, одну головку або один брусок, від яких беруть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пробу для 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експертизи якості сиру.</a:t>
            </a:r>
          </a:p>
        </p:txBody>
      </p:sp>
    </p:spTree>
    <p:extLst>
      <p:ext uri="{BB962C8B-B14F-4D97-AF65-F5344CB8AC3E}">
        <p14:creationId xmlns:p14="http://schemas.microsoft.com/office/powerpoint/2010/main" val="110353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ВИЗНАЧЕННЯ ОРГАНОЛЕПТИЧНИХ ПОКАЗНИКІВ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92696"/>
            <a:ext cx="916288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Метод полягає в оцінці зовнішнього вигляду та консистенції, смаку і запаху, кольору тесту, упаковки і маркування, малюнка ГОСТ 3622.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Органолептичну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оцінку твердих сирів проводять при температурі продукту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18 ± 2 °С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Починають з огляду зовнішнього вигляду головки, відзначаючи її форму, стан кірки і парафінового шару.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головки повинна відповідати виду сиру, відзначають пошкоджені головки - злами, гнилі колодязі.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Міцність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парафінового шару визначають легким натисканням на поверхню сиру. Шар парафіну повинен бити досить тонким, без напливають і тріщин, сири, що втратили форму, уражені пліснявою і мають тріщини глибиною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2-3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см, до реалізації не допускаються.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сиру перевіряють за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винутому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щупом стовпчика сиру. Більш детальне висновок про малюнок можна зробити після розрізання головки та огляду поверхні сиру. При оцінки малюнка враховується його розвиненість і типовість для сиру даного виду. Про розвиненості судять за кількістю очок на поверхні розрізу, а про типовість - за формою і розміром вічок.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Консистенцію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сиру перевіряють при легкому згинанні вийнятого стовпчика. Консистенція доброго сиру-ніжна, досить пластична або масляниста.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визначенні смаку і запаху звертають увагу на його чистоту,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вираженість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, ступінь гостроти і типовість.</a:t>
            </a:r>
          </a:p>
        </p:txBody>
      </p:sp>
    </p:spTree>
    <p:extLst>
      <p:ext uri="{BB962C8B-B14F-4D97-AF65-F5344CB8AC3E}">
        <p14:creationId xmlns:p14="http://schemas.microsoft.com/office/powerpoint/2010/main" val="211466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ВИЗНАЧЕННЯ ФІЗИКО-ХІМІЧНИХ ПОКАЗНИКІВ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8887" y="1124744"/>
            <a:ext cx="916288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Визначення масової частки жиру сиру і масової частки жиру в сухій речовині - по ГОСТ 5867, при розбіжності за ГОСТ Р 51457. Метод заснований на виділенні жиру під дією концентрованої сірчаної кислоти і ізоамілового спирту з подальшим центрифугуванням і вимірі обсягу виділився жиру в градуйованою частини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жиромера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Визначення масової частки вологи проводиться за ГОСТ 3626-73 «Молоко та молочні продукти. Методи визначення вологи і сухої речовини ». Метод заснований на висушуванні наважки при температурі (102 ± 2) °С.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Визначення масової частки солі визначають за ГОСТ 3627. 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35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МІКРОБІОЛОГІЧНІ ПОКАЗНИКИ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261831"/>
              </p:ext>
            </p:extLst>
          </p:nvPr>
        </p:nvGraphicFramePr>
        <p:xfrm>
          <a:off x="-17895" y="1556792"/>
          <a:ext cx="9144000" cy="376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84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3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5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marL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uk-UA" sz="2000" b="1" spc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 показника</a:t>
                      </a:r>
                      <a:endParaRPr lang="ru-RU" sz="2000" b="1" spc="0" baseline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uk-UA" sz="2000" b="1" spc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</a:t>
                      </a:r>
                      <a:endParaRPr lang="ru-RU" sz="2000" b="1" spc="0" baseline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uk-UA" sz="2000" b="1" spc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 контролювання</a:t>
                      </a:r>
                      <a:endParaRPr lang="ru-RU" sz="2000" b="1" spc="0" baseline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spc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Бактерії групи кишкової палички (БГКП</a:t>
                      </a:r>
                      <a:r>
                        <a:rPr lang="uk-UA" sz="2000" spc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в 0,001 г сиру</a:t>
                      </a:r>
                      <a:endParaRPr lang="ru-RU" sz="2000" spc="0" baseline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uk-UA" sz="2000" spc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дозволено</a:t>
                      </a:r>
                      <a:endParaRPr lang="ru-RU" sz="2000" spc="0" baseline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spc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Згідно з ГОСТ </a:t>
                      </a:r>
                      <a:r>
                        <a:rPr lang="uk-UA" sz="2000" spc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9225 або ДСТУ </a:t>
                      </a:r>
                      <a:r>
                        <a:rPr lang="en-US" sz="2000" spc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IDF 73A</a:t>
                      </a:r>
                      <a:endParaRPr lang="ru-RU" sz="2000" spc="0" baseline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spc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Наявність патогенної мікрофлори, в тому </a:t>
                      </a:r>
                      <a:r>
                        <a:rPr lang="uk-UA" sz="2000" spc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числі </a:t>
                      </a:r>
                      <a:r>
                        <a:rPr lang="en-US" sz="2000" spc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Salmonella, </a:t>
                      </a:r>
                      <a:r>
                        <a:rPr lang="uk-UA" sz="2000" spc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25 г сиру</a:t>
                      </a:r>
                      <a:endParaRPr lang="ru-RU" sz="2000" spc="0" baseline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uk-UA" sz="2000" spc="0" baseline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дозволено</a:t>
                      </a:r>
                      <a:endParaRPr lang="ru-RU" sz="2000" spc="0" baseline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uk-UA" sz="2000" spc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Згідно з </a:t>
                      </a:r>
                      <a:r>
                        <a:rPr lang="uk-UA" sz="2000" spc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ДСТУ </a:t>
                      </a:r>
                      <a:r>
                        <a:rPr lang="en-US" sz="2000" spc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IDF 93A</a:t>
                      </a:r>
                      <a:endParaRPr lang="ru-RU" sz="2000" spc="0" baseline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spc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Staphylococcus </a:t>
                      </a:r>
                      <a:r>
                        <a:rPr lang="en-US" sz="2000" spc="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aureus</a:t>
                      </a:r>
                      <a:r>
                        <a:rPr lang="ru-RU" sz="2000" spc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uk-UA" sz="2000" spc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КУО, в 1 г сиру</a:t>
                      </a:r>
                      <a:r>
                        <a:rPr lang="uk-UA" sz="2000" spc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не більше ніж</a:t>
                      </a:r>
                      <a:endParaRPr lang="ru-RU" sz="2000" spc="0" baseline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uk-UA" sz="2000" spc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5-10</a:t>
                      </a:r>
                      <a:endParaRPr lang="ru-RU" sz="2000" spc="0" baseline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spc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Згідно з ГОСТ 30347</a:t>
                      </a:r>
                      <a:r>
                        <a:rPr lang="uk-UA" sz="2000" spc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br>
                        <a:rPr lang="uk-UA" sz="2000" spc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uk-UA" sz="2000" spc="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ГОСТ</a:t>
                      </a:r>
                      <a:r>
                        <a:rPr lang="uk-UA" sz="2000" spc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10444.2</a:t>
                      </a:r>
                      <a:endParaRPr lang="ru-RU" sz="2000" spc="0" baseline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 spc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Listeria </a:t>
                      </a:r>
                      <a:r>
                        <a:rPr lang="en-US" sz="2000" spc="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monocytogenes</a:t>
                      </a:r>
                      <a:r>
                        <a:rPr lang="en-US" sz="2000" spc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uk-UA" sz="2000" spc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25 г</a:t>
                      </a:r>
                      <a:endParaRPr lang="ru-RU" sz="2000" spc="0" baseline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uk-UA" sz="2000" spc="0" baseline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дозволено</a:t>
                      </a:r>
                      <a:endParaRPr lang="ru-RU" sz="2000" spc="0" baseline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33985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uk-UA" sz="2000" spc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Згідно з ДСТУ </a:t>
                      </a:r>
                      <a:r>
                        <a:rPr lang="en-US" sz="2000" spc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ISO </a:t>
                      </a:r>
                      <a:r>
                        <a:rPr lang="uk-UA" sz="2000" spc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11290-1, ДСТУ </a:t>
                      </a:r>
                      <a:r>
                        <a:rPr lang="en-US" sz="2000" spc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ISO </a:t>
                      </a:r>
                      <a:r>
                        <a:rPr lang="uk-UA" sz="2000" spc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11290-2</a:t>
                      </a:r>
                      <a:endParaRPr lang="ru-RU" sz="2000" spc="0" baseline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20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144000" cy="9807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ГРАНИЧНО ДОПУСТИМІ РІВНІ ВМІСТУ ТОКСИЧНИХ ЕЛЕМЕНТІВ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516927"/>
              </p:ext>
            </p:extLst>
          </p:nvPr>
        </p:nvGraphicFramePr>
        <p:xfrm>
          <a:off x="0" y="1628800"/>
          <a:ext cx="9144000" cy="364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33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7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marL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Назва токсичного елемента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Гранично допустимі рівні</a:t>
                      </a:r>
                      <a:r>
                        <a:rPr lang="uk-UA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мг/кг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Метод контролювання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Свинець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0,30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Згідно з ГОСТ 26932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Кадмій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0,20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Згідно з ГОСТ 26933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Миш'як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0,20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Згідно з ГОСТ 26930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Ртуть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0,02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Згідно з ГОСТ 26927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765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ФАЛЬСИФІКАЦІЯ СИРІВ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5" y="672078"/>
            <a:ext cx="916288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Якісна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фальсифікація сирів здійснюється шляхом застосування недозволених харчових добавок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(наприклад,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барвників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можлива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пересортиця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(технологічна або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предреалізаційна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 останньому випадку вона викликана змінами якості при зберіганні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(усушка сирів,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прогіркання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жиру,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що погіршують смак і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запах,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зміна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консистенції).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Асортиментна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фальсифікація у сирів - за найбільш цінні типи та види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(сири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типу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Швейцарського, Голландського)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видають менш цінні (типу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Чеддер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або сири з зниженою жирністю відносять до сирів з підвищеною жирністю.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Засоби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і способи фальсифікації сирів і методи їх виявлення наведені у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таблиці.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322877"/>
              </p:ext>
            </p:extLst>
          </p:nvPr>
        </p:nvGraphicFramePr>
        <p:xfrm>
          <a:off x="1824" y="3842176"/>
          <a:ext cx="9162887" cy="3043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7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9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99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noProof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Способи і засоби </a:t>
                      </a:r>
                      <a:endParaRPr lang="uk-UA" sz="1600" b="1" noProof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noProof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Методи визначення</a:t>
                      </a:r>
                      <a:endParaRPr lang="uk-UA" sz="1600" b="1" noProof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8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Використання молока, непридатного для сироваріння</a:t>
                      </a:r>
                      <a:endParaRPr lang="uk-UA" sz="1600" noProof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Органолептична оцінка малюнка, смаку і запаху</a:t>
                      </a:r>
                      <a:endParaRPr lang="uk-UA" sz="1600" noProof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008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Порушення технології: </a:t>
                      </a:r>
                    </a:p>
                    <a:p>
                      <a:pPr lvl="1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недостатністє дозрівання;</a:t>
                      </a:r>
                    </a:p>
                    <a:p>
                      <a:pPr lvl="1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перезрівання</a:t>
                      </a:r>
                      <a:endParaRPr lang="uk-UA" sz="1600" noProof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600" noProof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невластивий або сліпий малюнок;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рваний малюнок, </a:t>
                      </a:r>
                      <a:r>
                        <a:rPr lang="uk-UA" sz="1600" noProof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самокол</a:t>
                      </a:r>
                      <a:r>
                        <a:rPr lang="uk-UA" sz="1600" noProof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та </a:t>
                      </a:r>
                      <a:r>
                        <a:rPr lang="uk-UA" sz="1600" noProof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</a:t>
                      </a:r>
                      <a:endParaRPr lang="uk-UA" sz="1600" noProof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95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Пересортиця</a:t>
                      </a:r>
                      <a:endParaRPr lang="uk-UA" sz="1600" noProof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Органолептична бальна оцінка</a:t>
                      </a:r>
                      <a:endParaRPr lang="uk-UA" sz="1600" noProof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12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Заміна сиром менш цінного виду або найменування</a:t>
                      </a:r>
                      <a:endParaRPr lang="uk-UA" sz="1600" noProof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Органолептична оцінка по малюнку, смаку і запаху</a:t>
                      </a:r>
                      <a:endParaRPr lang="uk-UA" sz="1600" noProof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425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Сири</a:t>
                      </a:r>
                      <a:r>
                        <a:rPr lang="uk-UA" sz="1600" baseline="0" noProof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noProof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45-50% жирності замінюються сиром пониженої жирності (30% жиру в перерахунку на суху масу)</a:t>
                      </a:r>
                      <a:endParaRPr lang="uk-UA" sz="1600" noProof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Визначення вмісту жиру по ГОСТ</a:t>
                      </a:r>
                      <a:endParaRPr lang="uk-UA" sz="1600" noProof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71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ДЕФЕКТИ СИРУ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908720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При недотриманні режиму зберігання в сирах можуть відбуватися такі процеси, що впливають на смак, консистенцію, а отже на якість сиру в цілому:</a:t>
            </a:r>
            <a:endParaRPr lang="uk-UA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37505" y="2564904"/>
            <a:ext cx="91628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Усушка, при підвищеній температурі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Замерзання, в умовах низьких негативних температур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Розвиток слизових бактерій і цвілі, внаслідок зберігання при підвищеній вологості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Деформації, при зберіганні з температурою вище 15 °С сир розм'якшується і деформується.</a:t>
            </a:r>
          </a:p>
        </p:txBody>
      </p:sp>
    </p:spTree>
    <p:extLst>
      <p:ext uri="{BB962C8B-B14F-4D97-AF65-F5344CB8AC3E}">
        <p14:creationId xmlns:p14="http://schemas.microsoft.com/office/powerpoint/2010/main" val="256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640960" cy="568863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1. Сир, як продукт харчування</a:t>
            </a:r>
            <a:br>
              <a:rPr lang="uk-UA" sz="3200" dirty="0" smtClean="0"/>
            </a:br>
            <a:r>
              <a:rPr lang="uk-UA" sz="3200" dirty="0" smtClean="0"/>
              <a:t>2. Особливості сирів</a:t>
            </a:r>
            <a:br>
              <a:rPr lang="uk-UA" sz="3200" dirty="0" smtClean="0"/>
            </a:br>
            <a:r>
              <a:rPr lang="uk-UA" sz="3200" dirty="0" smtClean="0"/>
              <a:t>3. Види сирів </a:t>
            </a:r>
            <a:br>
              <a:rPr lang="uk-UA" sz="3200" dirty="0" smtClean="0"/>
            </a:br>
            <a:r>
              <a:rPr lang="uk-UA" sz="3200" dirty="0" smtClean="0"/>
              <a:t>4. ВСЕ сирів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16633"/>
            <a:ext cx="7772400" cy="648072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rgbClr val="FF0000"/>
                </a:solidFill>
              </a:rPr>
              <a:t>План лекції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340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При неправильному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зберіганні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можливі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виникнення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таких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дефектів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:</a:t>
            </a:r>
            <a:endParaRPr lang="uk-UA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444" y="892552"/>
            <a:ext cx="916288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Аміачний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смак і запах - внаслідок недостатнього догляду за кіркою.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Порожній смак - у сирів, що піддавалися заморожуванню.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Тверда, груба консистенція - тривале зберігання сиру без покриттів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Підкіркова цвіль - виникає в результаті порушення цілісності кірки через малопомітні тріщини, через що всередину кірки і сиру проникають повітря і спори цвілі.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Підпрювання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кірки - результат несвоєчасного перевертання, мийки або перетирання сиру, зараження кірки гнильними бактеріями, зберігання сиру зі слабкою кіркою в закритих ящиках, підвищена вологість у сховище,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не просушенні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стелажі супроводжують цього дефекту.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Пороки форми - у сховищах може відбуватися осідання сирів, сири з надмірним вмістом вологи в теплих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сиросховищах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сильно розм'якшуються і набувають розпливлася форму. Також сир може деформуватися внаслідок струшування при транспортування.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Пороки, викликані шкідниками - особливо небезпечні для сиру личинки сирних мух і сирний кліщ, який знаходиться в поверхневому прошарку сиру, але іноді через тріщини в кірці може проникнути в сирне тісто. Необхідне проведення дезінфекцій сховищ. Сир, пошкоджений гризунами, вважається не харчовим.</a:t>
            </a:r>
          </a:p>
        </p:txBody>
      </p:sp>
    </p:spTree>
    <p:extLst>
      <p:ext uri="{BB962C8B-B14F-4D97-AF65-F5344CB8AC3E}">
        <p14:creationId xmlns:p14="http://schemas.microsoft.com/office/powerpoint/2010/main" val="130931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36712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Маркують тверді сичужні сири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пресуванням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 сирне тісто пластмасових або казеїнових цифр, що позначають число, місяць вироблення і номер варіння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..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Маркування на м'які сичужні сири, м'які свіжі і плавлені сири наносять на обгортку або етикетку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сир наносять виробничу марку з такими даними: місце виробітку (скорочено найменування області, краю), процентний вміст жиру і номер заводу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Упаковують тверді сичужні сири в дерев'яні ящики, окоренки і барабани з перегородками.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М'які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сири, загорнуті в пергамент, алюмінієву фольгу, укладають в дощаті фанерні ящики; м'які свіжі сири - в картонні коробки та ящики з полімерних матеріалів; ропні сири - у дерев'яні бочки, залиті розсолом.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кожному ящику, барабані, коробі відповідно до стандартів наноситься маркування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У кожну одиницю упаковки поміщають сири одного виду, сорту і приблизно одного віку.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УПАКОВКА ТА МАРКУВАННЯ</a:t>
            </a:r>
          </a:p>
        </p:txBody>
      </p:sp>
    </p:spTree>
    <p:extLst>
      <p:ext uri="{BB962C8B-B14F-4D97-AF65-F5344CB8AC3E}">
        <p14:creationId xmlns:p14="http://schemas.microsoft.com/office/powerpoint/2010/main" val="150034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0872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Зберігають сири на базах і холодильниках в транспортній тарі штабелями висотою не вище 2 м за винятком Швейцарського сиру, який викладають на стелажі. Між штабелями залишають проходи (0,8-1 м). Ящики встановлюють маркуванням до проходу.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Температурний режим зберігання сирів встановлюють залежно від ступеня зрілості і термінів зберігання сиру.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Недозрілі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сири, призначені для короткочасного зберігання, розміщують у камерах, що мають температуру 2-8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°С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і відносну вологість повітря 80-85%.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Зрілі сири на тривале зберігання поміщають у камери з температурою -2 ... -5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°С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і відносною вологістю повітря 85-90%.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Строки зберігання сирів (в міс): типу Голландського - 4-8, типу Швейцарського-до 6-10, м'яких сичужних - до 1-2, розсільних - до 5-6. У магазині при температурі 2-8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°С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тверді сичужні сири зберігають 15 днів, м'які сичужні - 10 днів; м'які свіжі сири при тій же температурі зберігаються від 36 годин до кількох діб.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ЗБЕРІГАННЯ СИРІВ</a:t>
            </a:r>
          </a:p>
        </p:txBody>
      </p:sp>
    </p:spTree>
    <p:extLst>
      <p:ext uri="{BB962C8B-B14F-4D97-AF65-F5344CB8AC3E}">
        <p14:creationId xmlns:p14="http://schemas.microsoft.com/office/powerpoint/2010/main" val="362102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Сири транспортують на автомашинах, залізничним і водним транспортом.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Під час транспортування знижується якість сирів, якщо не дотримуватися правил перевезення.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Сири бажано перевозити при температурах від 0 до 10 °С, але можна допускати перевезення та при температурах від -1 до -5 °С. При -5 °С сир витримує тривалу транспортування і не замерзає.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Сири, вкриті брезентом, можна перевозити на недалекі відстані (протягом 5-6 годин) і при температурі від -8 до -10 °С.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Найкраще перевозити сири в спеціальних авторефрижераторах або автотранспортом із закритим кузовом.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По залізниці сир перевозять в ізотермічних вагонах при температурі не вище 8 °С і не нижче -2 °С. Опалювати криті товарні вагони при перевезенні сиру обов'язково.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Рекомендується контрольні упаковки укладати в середину вагона проти дверей, щоб полегшити роботу і не втрачати часу на пошуки їх на станціях відправлення та призначення. 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ТРАНСПОРТУВАННЯ СИРІВ</a:t>
            </a:r>
          </a:p>
        </p:txBody>
      </p:sp>
    </p:spTree>
    <p:extLst>
      <p:ext uri="{BB962C8B-B14F-4D97-AF65-F5344CB8AC3E}">
        <p14:creationId xmlns:p14="http://schemas.microsoft.com/office/powerpoint/2010/main" val="96973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827088" y="260350"/>
            <a:ext cx="74898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3952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3952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3952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3952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3952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52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52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52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52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1500"/>
              </a:spcBef>
            </a:pPr>
            <a:r>
              <a:rPr lang="uk-UA" sz="5400"/>
              <a:t>Дякую за увагу!</a:t>
            </a:r>
            <a:endParaRPr lang="ru-RU" sz="5400"/>
          </a:p>
        </p:txBody>
      </p:sp>
      <p:pic>
        <p:nvPicPr>
          <p:cNvPr id="5" name="Picture 2" descr="http://www.colorface.ru/sites/default/files/6-poleznyh-sovetov-po-vyboru-kachestvennogo-i-vkusnogo-syra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413468" cy="481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97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6322714"/>
          </a:xfrm>
        </p:spPr>
        <p:txBody>
          <a:bodyPr>
            <a:noAutofit/>
          </a:bodyPr>
          <a:lstStyle/>
          <a:p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обов’язкова: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1.Технологія продуктів забою тварин. /В.В. Власенко, І.Г. Береза, М.І. Машкін, П.В. 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Микитюк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Л.П. Середа, М.Ф. Бойко/. - Вінниця, РВВ ВАТ "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Віноблдрукарня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1999. - 448 с,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Ветеринарно-санітарна експертиза сировини та продуктів тваринного</a:t>
            </a:r>
            <a:b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походження. (Навчальний посібник). /В.В. Власенко, В.Й. Кравців, В.І.</a:t>
            </a:r>
            <a:b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Хоменко, В.М. Ковбасенко, В.В. 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Касянчук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В.М. Безсмертний, П.П.</a:t>
            </a:r>
            <a:b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Микитюк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/. -- Вінниця, РВВ ВАТ "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Віноблдрукарня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1999. - 514 с.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Ветеринарно-санітарний контроль на підприємствах м'ясної</a:t>
            </a:r>
            <a:b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промисловості. (Навчальний посібник). /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Р.Й.Кравців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П.І.Вербицький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Ю.І.</a:t>
            </a:r>
            <a:b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Остап'юк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/. - Львів, Галицька видавнича спілка, 2002. - 368 с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додаткова: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Власенко ВВ., 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ЗахаренкоМ.О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Гаврилюк М.Д., Яремчук О.С., 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Конопко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І.Г. Технологія продуктів забою тварин 2009 Вінниця: Едельвейс і К, 2009. - 447с.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Власенко В.В., Кравців Р.И, 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Якубчак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О.М., 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Касянчук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В.В. Ветеринарно-санітарно експертиза м'яса і м'ясопродуктів. 2008 Вінниця: Едельвейс, 2008. - 454с.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Власенко В.В., 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Касянчук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В.В., Власенко І.Г., 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Кольчак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В.В. Ветеринарно-санітарно експертиза м'яса і м'ясопродуктів. Навчальний посібник за ред.. проф.. Власенко В.В. 2008 Вінниця: ВДАУ, РВВ, 2008 -108с.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Власенко В.В., 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Конопко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І.Г., Березовський І.В. Мікробіологія м'яса та м'ясопродуктів. 2003 Вінниця: 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Гіпаніс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2006,- 589с.</a:t>
            </a:r>
            <a:r>
              <a:rPr lang="ru-RU" sz="1200"/>
              <a:t/>
            </a:r>
            <a:br>
              <a:rPr lang="ru-RU" sz="1200"/>
            </a:b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5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Сир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– білковий молочний продукт, повинен бути отриманий внаслідок зсідання молочної сировини (молока) під дією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молокозсідальних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ферментів, закваски (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заквашувального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препарату), або впливу фізико-хімічних чинників, без повної чи часткової заміни жодної зі складових частин молочної сировини.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5" descr="http://www.bugaga.ru/uploads/posts/2012-12/1355419489_fakty-o-syr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5475"/>
            <a:ext cx="914400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15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93033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Сири відрізняються високим вмістом білків, молочного жиру, а також мінеральних солей і вітамінів. 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Сири є важливим джерелом біологічно цінного білка. 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Білки сиру засвоюються на 98,5%.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Під час дозрівання сиру білки частково розщеплюються на більш прості з'єднання - амінокислоти, необхідні для побудови тканин людського організму. На розщеплення їх в організмі людини витрачається менше енергії, ніж на розщеплення білків молока. Тому білки сиру засвоюються добре навіть дітьми та людьми з ослабленим травленням.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Молочний жир у сирі, як і в молоці, знаходиться головним чином у вигляді дрібних кульок (кілька мікронів у діаметрі), що сприяє також більш швидкому засвоєнню її організмом. 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Сир є одним з найважливіших джерел вітамінів А, Е, В</a:t>
            </a:r>
            <a:r>
              <a:rPr lang="uk-UA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(рибофлавін), В</a:t>
            </a:r>
            <a:r>
              <a:rPr lang="uk-UA" sz="2000" baseline="-25000" dirty="0" smtClean="0">
                <a:latin typeface="Times New Roman" pitchFamily="18" charset="0"/>
                <a:cs typeface="Times New Roman" pitchFamily="18" charset="0"/>
              </a:rPr>
              <a:t>12.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 молока в сир майже повністю переходить вітамін А, приблизно 20%, вітамінів В і В</a:t>
            </a:r>
            <a:r>
              <a:rPr lang="uk-UA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 та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Складові частини сиру засвоюються на 98 – 99%. 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Сир є найважливішим джерелом кальцію і фосфору. За вмістом кальцію 100г сиру повністю задовольняє добову потребу в ньому людини. 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ОСОБЛИВОСТІ СИРІВ</a:t>
            </a:r>
          </a:p>
        </p:txBody>
      </p:sp>
    </p:spTree>
    <p:extLst>
      <p:ext uri="{BB962C8B-B14F-4D97-AF65-F5344CB8AC3E}">
        <p14:creationId xmlns:p14="http://schemas.microsoft.com/office/powerpoint/2010/main" val="13745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34052" y="476672"/>
            <a:ext cx="6119813" cy="510778"/>
          </a:xfrm>
          <a:prstGeom prst="round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5000">
                <a:schemeClr val="accent6">
                  <a:lumMod val="94000"/>
                  <a:lumOff val="6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Види сирів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533940" y="1237084"/>
            <a:ext cx="1800225" cy="1646238"/>
            <a:chOff x="533940" y="1237084"/>
            <a:chExt cx="1800225" cy="1646238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533940" y="2441997"/>
              <a:ext cx="1800225" cy="441325"/>
            </a:xfrm>
            <a:prstGeom prst="roundRect">
              <a:avLst/>
            </a:prstGeom>
            <a:gradFill>
              <a:gsLst>
                <a:gs pos="0">
                  <a:srgbClr val="EFCAAF">
                    <a:lumMod val="59000"/>
                  </a:srgbClr>
                </a:gs>
                <a:gs pos="35000">
                  <a:srgbClr val="EEDECC">
                    <a:lumMod val="23000"/>
                    <a:lumOff val="77000"/>
                  </a:srgbClr>
                </a:gs>
                <a:gs pos="100000">
                  <a:schemeClr val="accent6">
                    <a:lumMod val="72000"/>
                    <a:lumOff val="28000"/>
                  </a:schemeClr>
                </a:gs>
              </a:gsLst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sz="2000" dirty="0" smtClean="0">
                  <a:latin typeface="Times New Roman" pitchFamily="18" charset="0"/>
                  <a:cs typeface="Times New Roman" pitchFamily="18" charset="0"/>
                </a:rPr>
                <a:t>м'які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Стрелка вправо 3"/>
            <p:cNvSpPr/>
            <p:nvPr/>
          </p:nvSpPr>
          <p:spPr>
            <a:xfrm rot="7993802">
              <a:off x="1275302" y="1489497"/>
              <a:ext cx="1152525" cy="647700"/>
            </a:xfrm>
            <a:prstGeom prst="rightArrow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35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552440" y="1125959"/>
            <a:ext cx="1800000" cy="1766888"/>
            <a:chOff x="6552440" y="1125959"/>
            <a:chExt cx="1800000" cy="1766888"/>
          </a:xfrm>
        </p:grpSpPr>
        <p:sp>
          <p:nvSpPr>
            <p:cNvPr id="5" name="Стрелка вправо 4"/>
            <p:cNvSpPr/>
            <p:nvPr/>
          </p:nvSpPr>
          <p:spPr>
            <a:xfrm rot="2714652">
              <a:off x="6336252" y="1378372"/>
              <a:ext cx="1152525" cy="647700"/>
            </a:xfrm>
            <a:prstGeom prst="rightArrow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35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 flipH="1">
              <a:off x="6552440" y="2451522"/>
              <a:ext cx="1800000" cy="441325"/>
            </a:xfrm>
            <a:prstGeom prst="roundRect">
              <a:avLst/>
            </a:prstGeom>
            <a:gradFill>
              <a:gsLst>
                <a:gs pos="0">
                  <a:srgbClr val="EFCAAF">
                    <a:lumMod val="59000"/>
                  </a:srgbClr>
                </a:gs>
                <a:gs pos="35000">
                  <a:srgbClr val="EEDECC">
                    <a:lumMod val="23000"/>
                    <a:lumOff val="77000"/>
                  </a:srgbClr>
                </a:gs>
                <a:gs pos="100000">
                  <a:schemeClr val="accent6">
                    <a:lumMod val="72000"/>
                    <a:lumOff val="28000"/>
                  </a:schemeClr>
                </a:gs>
              </a:gsLst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sz="2000" dirty="0">
                  <a:latin typeface="Times New Roman" pitchFamily="18" charset="0"/>
                  <a:cs typeface="Times New Roman" pitchFamily="18" charset="0"/>
                </a:rPr>
                <a:t>напівтверді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455896" y="1187872"/>
            <a:ext cx="1800000" cy="1709737"/>
            <a:chOff x="3455896" y="1187872"/>
            <a:chExt cx="1800000" cy="1709737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455896" y="2456284"/>
              <a:ext cx="1800000" cy="441325"/>
            </a:xfrm>
            <a:prstGeom prst="roundRect">
              <a:avLst/>
            </a:prstGeom>
            <a:gradFill>
              <a:gsLst>
                <a:gs pos="0">
                  <a:srgbClr val="EFCAAF">
                    <a:lumMod val="59000"/>
                  </a:srgbClr>
                </a:gs>
                <a:gs pos="35000">
                  <a:srgbClr val="EEDECC">
                    <a:lumMod val="23000"/>
                    <a:lumOff val="77000"/>
                  </a:srgbClr>
                </a:gs>
                <a:gs pos="100000">
                  <a:schemeClr val="accent6">
                    <a:lumMod val="72000"/>
                    <a:lumOff val="28000"/>
                  </a:schemeClr>
                </a:gs>
              </a:gsLst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sz="2000" dirty="0">
                  <a:latin typeface="Times New Roman" pitchFamily="18" charset="0"/>
                  <a:cs typeface="Times New Roman" pitchFamily="18" charset="0"/>
                </a:rPr>
                <a:t>тверді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Стрелка вправо 7"/>
            <p:cNvSpPr/>
            <p:nvPr/>
          </p:nvSpPr>
          <p:spPr>
            <a:xfrm rot="5400000">
              <a:off x="3770852" y="1440285"/>
              <a:ext cx="1152525" cy="647700"/>
            </a:xfrm>
            <a:prstGeom prst="rightArrow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35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2" name="Стрелка вправо 11"/>
          <p:cNvSpPr/>
          <p:nvPr/>
        </p:nvSpPr>
        <p:spPr>
          <a:xfrm rot="7993802">
            <a:off x="2153073" y="3639232"/>
            <a:ext cx="1332000" cy="360000"/>
          </a:xfrm>
          <a:prstGeom prst="rightArrow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714652">
            <a:off x="5289497" y="3588246"/>
            <a:ext cx="1332000" cy="360000"/>
          </a:xfrm>
          <a:prstGeom prst="rightArrow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3681114" y="3581772"/>
            <a:ext cx="1332000" cy="360000"/>
          </a:xfrm>
          <a:prstGeom prst="rightArrow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4052" y="4657898"/>
            <a:ext cx="2160000" cy="1123712"/>
          </a:xfrm>
          <a:prstGeom prst="roundRect">
            <a:avLst/>
          </a:prstGeom>
          <a:gradFill>
            <a:gsLst>
              <a:gs pos="0">
                <a:schemeClr val="accent6">
                  <a:lumMod val="93000"/>
                  <a:lumOff val="7000"/>
                </a:schemeClr>
              </a:gs>
              <a:gs pos="35000">
                <a:schemeClr val="accent6">
                  <a:lumMod val="44000"/>
                  <a:lumOff val="56000"/>
                </a:schemeClr>
              </a:gs>
              <a:gs pos="100000">
                <a:schemeClr val="accent6">
                  <a:lumMod val="4000"/>
                  <a:lumOff val="96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еликі (Швейцарська група)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75896" y="4657898"/>
            <a:ext cx="2160000" cy="783193"/>
          </a:xfrm>
          <a:prstGeom prst="roundRect">
            <a:avLst/>
          </a:prstGeom>
          <a:gradFill>
            <a:gsLst>
              <a:gs pos="0">
                <a:schemeClr val="accent6">
                  <a:lumMod val="93000"/>
                  <a:lumOff val="7000"/>
                </a:schemeClr>
              </a:gs>
              <a:gs pos="35000">
                <a:schemeClr val="accent6">
                  <a:lumMod val="44000"/>
                  <a:lumOff val="56000"/>
                </a:schemeClr>
              </a:gs>
              <a:gs pos="100000">
                <a:schemeClr val="accent6">
                  <a:lumMod val="4000"/>
                  <a:lumOff val="96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дрібні сичужні сири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 flipH="1">
            <a:off x="6372440" y="4657898"/>
            <a:ext cx="2160000" cy="1368000"/>
          </a:xfrm>
          <a:prstGeom prst="roundRect">
            <a:avLst/>
          </a:prstGeom>
          <a:gradFill>
            <a:gsLst>
              <a:gs pos="0">
                <a:schemeClr val="accent6">
                  <a:lumMod val="93000"/>
                  <a:lumOff val="7000"/>
                </a:schemeClr>
              </a:gs>
              <a:gs pos="35000">
                <a:schemeClr val="accent6">
                  <a:lumMod val="44000"/>
                  <a:lumOff val="56000"/>
                </a:schemeClr>
              </a:gs>
              <a:gs pos="100000">
                <a:schemeClr val="accent6">
                  <a:lumMod val="4000"/>
                  <a:lumOff val="96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 підвищеним рівнем молочнокислого бродіння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07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1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2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3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30"/>
                            </p:stCondLst>
                            <p:childTnLst>
                              <p:par>
                                <p:cTn id="21" presetID="2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3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30"/>
                            </p:stCondLst>
                            <p:childTnLst>
                              <p:par>
                                <p:cTn id="31" presetID="3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3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30"/>
                            </p:stCondLst>
                            <p:childTnLst>
                              <p:par>
                                <p:cTn id="41" presetID="2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3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30"/>
                            </p:stCondLst>
                            <p:childTnLst>
                              <p:par>
                                <p:cTn id="51" presetID="3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3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30"/>
                            </p:stCondLst>
                            <p:childTnLst>
                              <p:par>
                                <p:cTn id="61" presetID="2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3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30"/>
                            </p:stCondLst>
                            <p:childTnLst>
                              <p:par>
                                <p:cTn id="71" presetID="3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75656" y="3062238"/>
            <a:ext cx="6119813" cy="510778"/>
          </a:xfrm>
          <a:prstGeom prst="round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5000">
                <a:schemeClr val="accent6">
                  <a:lumMod val="94000"/>
                  <a:lumOff val="6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М'які сири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151126" y="1237722"/>
            <a:ext cx="1800225" cy="442674"/>
          </a:xfrm>
          <a:prstGeom prst="roundRect">
            <a:avLst/>
          </a:prstGeom>
          <a:gradFill>
            <a:gsLst>
              <a:gs pos="0">
                <a:srgbClr val="EFCAAF">
                  <a:lumMod val="59000"/>
                </a:srgbClr>
              </a:gs>
              <a:gs pos="35000">
                <a:srgbClr val="EEDECC">
                  <a:lumMod val="23000"/>
                  <a:lumOff val="77000"/>
                </a:srgbClr>
              </a:gs>
              <a:gs pos="100000">
                <a:schemeClr val="accent6">
                  <a:lumMod val="72000"/>
                  <a:lumOff val="28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Рокфор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051720" y="5094433"/>
            <a:ext cx="1800000" cy="441325"/>
          </a:xfrm>
          <a:prstGeom prst="roundRect">
            <a:avLst/>
          </a:prstGeom>
          <a:gradFill>
            <a:gsLst>
              <a:gs pos="0">
                <a:srgbClr val="EFCAAF">
                  <a:lumMod val="59000"/>
                </a:srgbClr>
              </a:gs>
              <a:gs pos="35000">
                <a:srgbClr val="EEDECC">
                  <a:lumMod val="23000"/>
                  <a:lumOff val="77000"/>
                </a:srgbClr>
              </a:gs>
              <a:gs pos="100000">
                <a:schemeClr val="accent6">
                  <a:lumMod val="72000"/>
                  <a:lumOff val="28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Камамбер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organic-product.com.ua/images/watermarked/detailed/0/000000008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79"/>
            <a:ext cx="4355975" cy="282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-pire.com/wp-content/uploads/2012/04/camembert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00" y="3774081"/>
            <a:ext cx="4356000" cy="308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79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81566" y="3037788"/>
            <a:ext cx="6119813" cy="510778"/>
          </a:xfrm>
          <a:prstGeom prst="round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5000">
                <a:schemeClr val="accent6">
                  <a:lumMod val="94000"/>
                  <a:lumOff val="6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Напівтверді сири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82264" y="6416674"/>
            <a:ext cx="1800225" cy="441325"/>
          </a:xfrm>
          <a:prstGeom prst="roundRect">
            <a:avLst/>
          </a:prstGeom>
          <a:gradFill>
            <a:gsLst>
              <a:gs pos="0">
                <a:srgbClr val="EFCAAF">
                  <a:lumMod val="59000"/>
                </a:srgbClr>
              </a:gs>
              <a:gs pos="35000">
                <a:srgbClr val="EEDECC">
                  <a:lumMod val="23000"/>
                  <a:lumOff val="77000"/>
                </a:srgbClr>
              </a:gs>
              <a:gs pos="100000">
                <a:schemeClr val="accent6">
                  <a:lumMod val="72000"/>
                  <a:lumOff val="28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Гауда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 flipH="1">
            <a:off x="5601379" y="6415325"/>
            <a:ext cx="1800000" cy="442674"/>
          </a:xfrm>
          <a:prstGeom prst="roundRect">
            <a:avLst/>
          </a:prstGeom>
          <a:gradFill>
            <a:gsLst>
              <a:gs pos="0">
                <a:srgbClr val="EFCAAF">
                  <a:lumMod val="59000"/>
                </a:srgbClr>
              </a:gs>
              <a:gs pos="35000">
                <a:srgbClr val="EEDECC">
                  <a:lumMod val="23000"/>
                  <a:lumOff val="77000"/>
                </a:srgbClr>
              </a:gs>
              <a:gs pos="100000">
                <a:schemeClr val="accent6">
                  <a:lumMod val="72000"/>
                  <a:lumOff val="28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Латвійський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601379" y="6699"/>
            <a:ext cx="1800000" cy="441325"/>
          </a:xfrm>
          <a:prstGeom prst="roundRect">
            <a:avLst/>
          </a:prstGeom>
          <a:gradFill>
            <a:gsLst>
              <a:gs pos="0">
                <a:srgbClr val="EFCAAF">
                  <a:lumMod val="59000"/>
                </a:srgbClr>
              </a:gs>
              <a:gs pos="35000">
                <a:srgbClr val="EEDECC">
                  <a:lumMod val="23000"/>
                  <a:lumOff val="77000"/>
                </a:srgbClr>
              </a:gs>
              <a:gs pos="100000">
                <a:schemeClr val="accent6">
                  <a:lumMod val="72000"/>
                  <a:lumOff val="28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Чеширський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 flipH="1">
            <a:off x="1055862" y="6699"/>
            <a:ext cx="1800000" cy="441325"/>
          </a:xfrm>
          <a:prstGeom prst="roundRect">
            <a:avLst/>
          </a:prstGeom>
          <a:gradFill>
            <a:gsLst>
              <a:gs pos="0">
                <a:srgbClr val="EFCAAF">
                  <a:lumMod val="59000"/>
                </a:srgbClr>
              </a:gs>
              <a:gs pos="35000">
                <a:srgbClr val="EEDECC">
                  <a:lumMod val="23000"/>
                  <a:lumOff val="77000"/>
                </a:srgbClr>
              </a:gs>
              <a:gs pos="100000">
                <a:schemeClr val="accent6">
                  <a:lumMod val="72000"/>
                  <a:lumOff val="28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Хаваті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findfood.ru/attaches/product/molochnie/Syr-latvijskij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0" b="15277"/>
          <a:stretch/>
        </p:blipFill>
        <p:spPr bwMode="auto">
          <a:xfrm>
            <a:off x="4686562" y="3701143"/>
            <a:ext cx="3557846" cy="25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milkalliance.com.ua/img/pyrjatyn/syr/gaud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8" r="14979" b="5277"/>
          <a:stretch/>
        </p:blipFill>
        <p:spPr bwMode="auto">
          <a:xfrm>
            <a:off x="395536" y="3701143"/>
            <a:ext cx="3806195" cy="252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v.img.com.ua/b/300x200/f/f4/84b8921e6055e92f78ed1df01acf3f4f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1"/>
          <a:stretch/>
        </p:blipFill>
        <p:spPr bwMode="auto">
          <a:xfrm>
            <a:off x="395536" y="617344"/>
            <a:ext cx="3694962" cy="230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File:Cheshire Chees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1" t="11127" r="6321" b="3998"/>
          <a:stretch/>
        </p:blipFill>
        <p:spPr bwMode="auto">
          <a:xfrm>
            <a:off x="4984636" y="610273"/>
            <a:ext cx="3259772" cy="230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82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61812" y="3350270"/>
            <a:ext cx="6119813" cy="510778"/>
          </a:xfrm>
          <a:prstGeom prst="round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5000">
                <a:schemeClr val="accent6">
                  <a:lumMod val="94000"/>
                  <a:lumOff val="6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Швейцарська група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75856" y="4221088"/>
            <a:ext cx="1800225" cy="441325"/>
          </a:xfrm>
          <a:prstGeom prst="roundRect">
            <a:avLst/>
          </a:prstGeom>
          <a:gradFill>
            <a:gsLst>
              <a:gs pos="0">
                <a:srgbClr val="EFCAAF">
                  <a:lumMod val="59000"/>
                </a:srgbClr>
              </a:gs>
              <a:gs pos="35000">
                <a:srgbClr val="EEDECC">
                  <a:lumMod val="23000"/>
                  <a:lumOff val="77000"/>
                </a:srgbClr>
              </a:gs>
              <a:gs pos="100000">
                <a:schemeClr val="accent6">
                  <a:lumMod val="72000"/>
                  <a:lumOff val="28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Радамер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flipH="1">
            <a:off x="3563888" y="6194275"/>
            <a:ext cx="1800000" cy="441325"/>
          </a:xfrm>
          <a:prstGeom prst="roundRect">
            <a:avLst/>
          </a:prstGeom>
          <a:gradFill>
            <a:gsLst>
              <a:gs pos="0">
                <a:srgbClr val="EFCAAF">
                  <a:lumMod val="59000"/>
                </a:srgbClr>
              </a:gs>
              <a:gs pos="35000">
                <a:srgbClr val="EEDECC">
                  <a:lumMod val="23000"/>
                  <a:lumOff val="77000"/>
                </a:srgbClr>
              </a:gs>
              <a:gs pos="100000">
                <a:schemeClr val="accent6">
                  <a:lumMod val="72000"/>
                  <a:lumOff val="28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Емменталь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0257" y="188640"/>
            <a:ext cx="1800000" cy="441325"/>
          </a:xfrm>
          <a:prstGeom prst="roundRect">
            <a:avLst/>
          </a:prstGeom>
          <a:gradFill>
            <a:gsLst>
              <a:gs pos="0">
                <a:srgbClr val="EFCAAF">
                  <a:lumMod val="59000"/>
                </a:srgbClr>
              </a:gs>
              <a:gs pos="35000">
                <a:srgbClr val="EEDECC">
                  <a:lumMod val="23000"/>
                  <a:lumOff val="77000"/>
                </a:srgbClr>
              </a:gs>
              <a:gs pos="100000">
                <a:schemeClr val="accent6">
                  <a:lumMod val="72000"/>
                  <a:lumOff val="28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Білозгар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 flipH="1">
            <a:off x="6372200" y="188640"/>
            <a:ext cx="1800000" cy="441325"/>
          </a:xfrm>
          <a:prstGeom prst="roundRect">
            <a:avLst/>
          </a:prstGeom>
          <a:gradFill>
            <a:gsLst>
              <a:gs pos="0">
                <a:srgbClr val="EFCAAF">
                  <a:lumMod val="59000"/>
                </a:srgbClr>
              </a:gs>
              <a:gs pos="35000">
                <a:srgbClr val="EEDECC">
                  <a:lumMod val="23000"/>
                  <a:lumOff val="77000"/>
                </a:srgbClr>
              </a:gs>
              <a:gs pos="100000">
                <a:schemeClr val="accent6">
                  <a:lumMod val="72000"/>
                  <a:lumOff val="28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Маздамер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http://www.bilozgar.com.ua/upload/image/prod/big/bilosgar_extra_50_percen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5" t="34119"/>
          <a:stretch/>
        </p:blipFill>
        <p:spPr bwMode="auto">
          <a:xfrm>
            <a:off x="8293" y="764704"/>
            <a:ext cx="3923928" cy="239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milkpower.ru/images/cms/data/radam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0" t="6937" r="6936" b="4494"/>
          <a:stretch/>
        </p:blipFill>
        <p:spPr bwMode="auto">
          <a:xfrm>
            <a:off x="26726" y="3972231"/>
            <a:ext cx="3249129" cy="289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nimg.edinstvennaya.ua/pictures/uploads/images/shutterstock_8308849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3" t="19092" r="13994" b="8103"/>
          <a:stretch/>
        </p:blipFill>
        <p:spPr bwMode="auto">
          <a:xfrm>
            <a:off x="5400504" y="4180927"/>
            <a:ext cx="3708000" cy="27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www.utkonos.ru/images/photo/2004/2004273H.jpg?139167303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" t="6058" r="3278" b="4850"/>
          <a:stretch/>
        </p:blipFill>
        <p:spPr bwMode="auto">
          <a:xfrm>
            <a:off x="4717143" y="775094"/>
            <a:ext cx="4426857" cy="241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65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1625</Words>
  <Application>Microsoft Office PowerPoint</Application>
  <PresentationFormat>Экран (4:3)</PresentationFormat>
  <Paragraphs>162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1. Сир, як продукт харчування 2. Особливості сирів 3. Види сирів  4. ВСЕ сирів</vt:lpstr>
      <vt:lpstr>Література: обов’язкова: 1.Технологія продуктів забою тварин. /В.В. Власенко, І.Г. Береза, М.І. Машкін, П.В. Микитюк, Л.П. Середа, М.Ф. Бойко/. - Вінниця, РВВ ВАТ "Віноблдрукарня", 1999. - 448 с, 2. Ветеринарно-санітарна експертиза сировини та продуктів тваринного походження. (Навчальний посібник). /В.В. Власенко, В.Й. Кравців, В.І. Хоменко, В.М. Ковбасенко, В.В. Касянчук, В.М. Безсмертний, П.П. Микитюк/. -- Вінниця, РВВ ВАТ "Віноблдрукарня", 1999. - 514 с. 3. Ветеринарно-санітарний контроль на підприємствах м'ясної промисловості. (Навчальний посібник). /Р.Й.Кравців, П.І.Вербицький, Ю.І. Остап'юк/. - Львів, Галицька видавнича спілка, 2002. - 368 с додаткова: Власенко ВВ., ЗахаренкоМ.О., Гаврилюк М.Д., Яремчук О.С., Конопко І.Г. Технологія продуктів забою тварин 2009 Вінниця: Едельвейс і К, 2009. - 447с. Власенко В.В., Кравців Р.И, Якубчак О.М., Касянчук В.В. Ветеринарно-санітарно експертиза м'яса і м'ясопродуктів. 2008 Вінниця: Едельвейс, 2008. - 454с. Власенко В.В., Касянчук В.В., Власенко І.Г., Кольчак В.В. Ветеринарно-санітарно експертиза м'яса і м'ясопродуктів. Навчальний посібник за ред.. проф.. Власенко В.В. 2008 Вінниця: ВДАУ, РВВ, 2008 -108с. Власенко В.В., Конопко І.Г., Березовський І.В. Мікробіологія м'яса та м'ясопродуктів. 2003 Вінниця: Гіпаніс, 2006,- 589с.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RePack by Diakov</cp:lastModifiedBy>
  <cp:revision>34</cp:revision>
  <dcterms:created xsi:type="dcterms:W3CDTF">2013-01-28T19:28:30Z</dcterms:created>
  <dcterms:modified xsi:type="dcterms:W3CDTF">2021-06-06T18:37:43Z</dcterms:modified>
</cp:coreProperties>
</file>