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9" r:id="rId3"/>
    <p:sldId id="280" r:id="rId4"/>
    <p:sldId id="257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14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F02B4-B400-4736-9A48-CE574E342C29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9B922-3A01-4779-ABAE-72C421B682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B922-3A01-4779-ABAE-72C421B682B7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BAB480-27A9-43C0-824A-D789BA1A2E0F}" type="datetimeFigureOut">
              <a:rPr lang="ru-RU" smtClean="0"/>
              <a:t>06.06.2021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D22722-13AF-46D0-92D7-8ADA28E4119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645024"/>
            <a:ext cx="7791400" cy="792088"/>
          </a:xfrm>
        </p:spPr>
        <p:txBody>
          <a:bodyPr/>
          <a:lstStyle/>
          <a:p>
            <a:pPr algn="ctr"/>
            <a:r>
              <a:rPr lang="uk-UA" dirty="0" err="1" smtClean="0"/>
              <a:t>“Вади</a:t>
            </a:r>
            <a:r>
              <a:rPr lang="uk-UA" dirty="0" smtClean="0"/>
              <a:t> </a:t>
            </a:r>
            <a:r>
              <a:rPr lang="uk-UA" dirty="0" err="1" smtClean="0"/>
              <a:t>молока”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221088"/>
            <a:ext cx="8026152" cy="22322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bc1c8b32de5165a350a15bf57f82771d_large-660x33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7848872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Вади кольору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Блакитно-синюватий відтінок</a:t>
            </a:r>
          </a:p>
          <a:p>
            <a:r>
              <a:rPr lang="uk-UA" dirty="0" smtClean="0"/>
              <a:t>Мастит, туберкульоз молочної залози. </a:t>
            </a:r>
            <a:r>
              <a:rPr lang="uk-UA" dirty="0" err="1" smtClean="0"/>
              <a:t>Пігментоутворюючі</a:t>
            </a:r>
            <a:r>
              <a:rPr lang="uk-UA" dirty="0" smtClean="0"/>
              <a:t> мікроорганізми. Корми – хвощ болотний, буркун, гречка, люцерна, воловник та ін.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молока в </a:t>
            </a:r>
            <a:r>
              <a:rPr lang="ru-RU" dirty="0" err="1" smtClean="0"/>
              <a:t>оцинкованому</a:t>
            </a:r>
            <a:r>
              <a:rPr lang="ru-RU" dirty="0" smtClean="0"/>
              <a:t> </a:t>
            </a:r>
            <a:r>
              <a:rPr lang="ru-RU" dirty="0" err="1" smtClean="0"/>
              <a:t>посуді</a:t>
            </a:r>
            <a:r>
              <a:rPr lang="ru-RU" dirty="0" smtClean="0"/>
              <a:t>.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14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686800" cy="5904656"/>
          </a:xfrm>
        </p:spPr>
        <p:txBody>
          <a:bodyPr/>
          <a:lstStyle/>
          <a:p>
            <a:r>
              <a:rPr lang="uk-UA" b="1" dirty="0" smtClean="0"/>
              <a:t>Рожево-червонуватий відтінок</a:t>
            </a:r>
          </a:p>
          <a:p>
            <a:pPr algn="just"/>
            <a:r>
              <a:rPr lang="uk-UA" dirty="0" smtClean="0"/>
              <a:t>Домішки крові при травмах молочної залози. Корми – жовтець, кормова капуста, осока, очерет, хвощ, моква і столовий буряк, молоді пагони листяних та хвойних дерев.</a:t>
            </a:r>
          </a:p>
          <a:p>
            <a:pPr algn="just"/>
            <a:r>
              <a:rPr lang="uk-UA" dirty="0" err="1" smtClean="0"/>
              <a:t>Пігментоутворюючі</a:t>
            </a:r>
            <a:r>
              <a:rPr lang="uk-UA" dirty="0" smtClean="0"/>
              <a:t> мікроорганізми.</a:t>
            </a:r>
          </a:p>
          <a:p>
            <a:pPr algn="just"/>
            <a:r>
              <a:rPr lang="uk-UA" dirty="0" smtClean="0"/>
              <a:t>Піроплазмоз,отруєння,</a:t>
            </a:r>
            <a:r>
              <a:rPr lang="uk-UA" dirty="0" err="1" smtClean="0"/>
              <a:t>гемоспоридіози</a:t>
            </a:r>
            <a:r>
              <a:rPr lang="uk-UA" dirty="0" smtClean="0"/>
              <a:t>, сибірка, </a:t>
            </a:r>
            <a:r>
              <a:rPr lang="uk-UA" dirty="0" err="1" smtClean="0"/>
              <a:t>пастерильоз</a:t>
            </a:r>
            <a:r>
              <a:rPr lang="uk-UA" dirty="0" smtClean="0"/>
              <a:t>, </a:t>
            </a:r>
            <a:r>
              <a:rPr lang="uk-UA" dirty="0" err="1" smtClean="0"/>
              <a:t>геморагічний</a:t>
            </a:r>
            <a:r>
              <a:rPr lang="uk-UA" dirty="0" smtClean="0"/>
              <a:t> мастит.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14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686800" cy="5184576"/>
          </a:xfrm>
        </p:spPr>
        <p:txBody>
          <a:bodyPr>
            <a:normAutofit/>
          </a:bodyPr>
          <a:lstStyle/>
          <a:p>
            <a:r>
              <a:rPr lang="uk-UA" sz="3500" b="1" dirty="0" smtClean="0"/>
              <a:t>Надмірно жовте</a:t>
            </a:r>
          </a:p>
          <a:p>
            <a:r>
              <a:rPr lang="uk-UA" dirty="0" smtClean="0"/>
              <a:t>Захворювання тварин ящуром, жовтяницею, лептоспірозом, гнійним маститом, </a:t>
            </a:r>
            <a:r>
              <a:rPr lang="uk-UA" dirty="0" err="1" smtClean="0"/>
              <a:t>гемоспоридіозом</a:t>
            </a:r>
            <a:r>
              <a:rPr lang="uk-UA" dirty="0" smtClean="0"/>
              <a:t>. Домішки молозива, молоко корів </a:t>
            </a:r>
            <a:r>
              <a:rPr lang="uk-UA" dirty="0" err="1" smtClean="0"/>
              <a:t>деких</a:t>
            </a:r>
            <a:r>
              <a:rPr lang="uk-UA" dirty="0" smtClean="0"/>
              <a:t> жирномолочних порід ( </a:t>
            </a:r>
            <a:r>
              <a:rPr lang="uk-UA" dirty="0" err="1" smtClean="0"/>
              <a:t>джерсейська</a:t>
            </a:r>
            <a:r>
              <a:rPr lang="uk-UA" dirty="0" smtClean="0"/>
              <a:t>, </a:t>
            </a:r>
            <a:r>
              <a:rPr lang="uk-UA" dirty="0" err="1" smtClean="0"/>
              <a:t>гернсейська</a:t>
            </a:r>
            <a:r>
              <a:rPr lang="uk-UA" dirty="0" smtClean="0"/>
              <a:t> ). Корми – морква, кукурудза та ін. Медикаменти – антибіотика тетрациклінового ряду та ін. Наявність мікроорганізмів, дріжджів та грибів, що виробляють жовтий пігмент.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Вади запаху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5040560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Аміачний </a:t>
            </a:r>
            <a:r>
              <a:rPr lang="uk-UA" dirty="0" smtClean="0"/>
              <a:t> - виникає при тривалому зберіганні молока у відкритій тарі, розвиток бактерій кишкової групи, зберігання молока в незадовільно вимитому, не </a:t>
            </a:r>
            <a:r>
              <a:rPr lang="uk-UA" dirty="0" err="1" smtClean="0"/>
              <a:t>продезінфіко</a:t>
            </a:r>
            <a:r>
              <a:rPr lang="uk-UA" dirty="0" smtClean="0"/>
              <a:t> </a:t>
            </a:r>
            <a:r>
              <a:rPr lang="uk-UA" dirty="0" err="1" smtClean="0"/>
              <a:t>ваному</a:t>
            </a:r>
            <a:r>
              <a:rPr lang="uk-UA" dirty="0" smtClean="0"/>
              <a:t> посуді.</a:t>
            </a:r>
          </a:p>
          <a:p>
            <a:r>
              <a:rPr lang="uk-UA" b="1" dirty="0" smtClean="0"/>
              <a:t>Ацетоновий -</a:t>
            </a:r>
            <a:r>
              <a:rPr lang="uk-UA" dirty="0" smtClean="0"/>
              <a:t> </a:t>
            </a:r>
            <a:r>
              <a:rPr lang="uk-UA" dirty="0" err="1" smtClean="0"/>
              <a:t>ацетонемія</a:t>
            </a:r>
            <a:r>
              <a:rPr lang="uk-UA" dirty="0" smtClean="0"/>
              <a:t>,поїдання силосу, що містить ацетон</a:t>
            </a:r>
          </a:p>
          <a:p>
            <a:r>
              <a:rPr lang="uk-UA" b="1" dirty="0" smtClean="0"/>
              <a:t>Дріжджовий, спиртовий </a:t>
            </a:r>
            <a:r>
              <a:rPr lang="uk-UA" dirty="0" smtClean="0"/>
              <a:t>– зберігання забрудненого молока при низькій температурі.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14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686800" cy="5400600"/>
          </a:xfrm>
        </p:spPr>
        <p:txBody>
          <a:bodyPr>
            <a:normAutofit fontScale="92500"/>
          </a:bodyPr>
          <a:lstStyle/>
          <a:p>
            <a:r>
              <a:rPr lang="uk-UA" b="1" dirty="0" smtClean="0"/>
              <a:t>Маслянокислий</a:t>
            </a:r>
            <a:r>
              <a:rPr lang="uk-UA" dirty="0" smtClean="0"/>
              <a:t> – маслянокисле бродіння.</a:t>
            </a:r>
          </a:p>
          <a:p>
            <a:r>
              <a:rPr lang="uk-UA" b="1" dirty="0" smtClean="0"/>
              <a:t>Тютюновий</a:t>
            </a:r>
            <a:r>
              <a:rPr lang="uk-UA" dirty="0" smtClean="0"/>
              <a:t> – зберігання молока в накуреному приміщенні.</a:t>
            </a:r>
          </a:p>
          <a:p>
            <a:r>
              <a:rPr lang="uk-UA" b="1" dirty="0" smtClean="0"/>
              <a:t>Кислий</a:t>
            </a:r>
            <a:r>
              <a:rPr lang="uk-UA" dirty="0" smtClean="0"/>
              <a:t> – зберігання молока у недостатньо чистому посуді. Передчасне скисання – скипається при кип</a:t>
            </a:r>
            <a:r>
              <a:rPr lang="en-US" dirty="0" smtClean="0"/>
              <a:t>’</a:t>
            </a:r>
            <a:r>
              <a:rPr lang="uk-UA" dirty="0" err="1" smtClean="0"/>
              <a:t>ятінні</a:t>
            </a:r>
            <a:r>
              <a:rPr lang="uk-UA" dirty="0" smtClean="0"/>
              <a:t>, маючи нормальну чи підвищену кислотність, в </a:t>
            </a:r>
            <a:r>
              <a:rPr lang="uk-UA" dirty="0" err="1" smtClean="0"/>
              <a:t>результані</a:t>
            </a:r>
            <a:r>
              <a:rPr lang="uk-UA" dirty="0" smtClean="0"/>
              <a:t> обсіменіння мікроорганізмами, споровими паличками, що виділяють фермент, подібний до сичужного; поїдання кислого щавлю -  молоко при цьому швидко  зсідається і погано збивається в масло.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7200"/>
            <a:ext cx="8452048" cy="914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5184576"/>
          </a:xfrm>
        </p:spPr>
        <p:txBody>
          <a:bodyPr>
            <a:normAutofit lnSpcReduction="10000"/>
          </a:bodyPr>
          <a:lstStyle/>
          <a:p>
            <a:r>
              <a:rPr lang="uk-UA" b="1" dirty="0" err="1" smtClean="0"/>
              <a:t>Хлівний</a:t>
            </a:r>
            <a:r>
              <a:rPr lang="uk-UA" dirty="0" smtClean="0"/>
              <a:t> – фільтрація молока  безпосередньо в корівнику, попадання в нього часток шкіряного покриву тварини, гною, підстилки тощо; тривале зберігання молока на скотному дворі.</a:t>
            </a:r>
          </a:p>
          <a:p>
            <a:r>
              <a:rPr lang="uk-UA" b="1" dirty="0" smtClean="0"/>
              <a:t>Затхлий</a:t>
            </a:r>
            <a:r>
              <a:rPr lang="uk-UA" dirty="0" smtClean="0"/>
              <a:t> – зберігання молока в щільно закритій тарі, наявність анаеробних гнильних мікроорганізмів у щільно закритому неохолодженому молоці, розвиток кисломолочних бактерій при зберіганні молока в закритому посуді.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7200"/>
            <a:ext cx="8452048" cy="914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686800" cy="5400600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Силосний</a:t>
            </a:r>
            <a:r>
              <a:rPr lang="uk-UA" dirty="0" smtClean="0"/>
              <a:t> – зберігання молока, молочного посуду, фільтруючих матеріалів у приміщенні, де знаходиться силос, що містить значну кількість летких жирних кислот, спирти, ефіри, продукти гниття.</a:t>
            </a:r>
            <a:br>
              <a:rPr lang="uk-UA" dirty="0" smtClean="0"/>
            </a:br>
            <a:r>
              <a:rPr lang="uk-UA" b="1" dirty="0" smtClean="0"/>
              <a:t>Медикаментозний </a:t>
            </a:r>
            <a:r>
              <a:rPr lang="uk-UA" dirty="0" smtClean="0"/>
              <a:t>– застосування різних медикаментозних засобів, </a:t>
            </a:r>
            <a:r>
              <a:rPr lang="uk-UA" dirty="0" err="1" smtClean="0"/>
              <a:t>антигельмінтиків</a:t>
            </a:r>
            <a:r>
              <a:rPr lang="uk-UA" dirty="0" smtClean="0"/>
              <a:t>, інсектицидів, </a:t>
            </a:r>
            <a:r>
              <a:rPr lang="uk-UA" dirty="0" err="1" smtClean="0"/>
              <a:t>деззасобів</a:t>
            </a:r>
            <a:r>
              <a:rPr lang="uk-UA" dirty="0" smtClean="0"/>
              <a:t>. Зберігання молока в приміщені де знаходиться чи знаходилися креолін, скипидар, карбонова кислота, дьоготь, йодоформ.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57200"/>
            <a:ext cx="8812088" cy="739552"/>
          </a:xfrm>
        </p:spPr>
        <p:txBody>
          <a:bodyPr>
            <a:normAutofit/>
          </a:bodyPr>
          <a:lstStyle/>
          <a:p>
            <a:r>
              <a:rPr lang="uk-UA" dirty="0" smtClean="0"/>
              <a:t>Вади смаку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29408"/>
            <a:ext cx="8686800" cy="5328592"/>
          </a:xfrm>
        </p:spPr>
        <p:txBody>
          <a:bodyPr/>
          <a:lstStyle/>
          <a:p>
            <a:r>
              <a:rPr lang="uk-UA" b="1" dirty="0" smtClean="0"/>
              <a:t>Гіркий</a:t>
            </a:r>
            <a:r>
              <a:rPr lang="uk-UA" dirty="0" smtClean="0"/>
              <a:t> – поїдання тваринами значної кількості рослин і кормів, таких як полин цибуля гірчиця, буркун, сира картопля, гнилі коренебульбоплоди, згіркла макуха, ячмінна та вівсяна солома, уражена плісенню. Захворювання печінки, травного тракту. Мастит, ящур, ендометрит. </a:t>
            </a:r>
            <a:r>
              <a:rPr lang="uk-UA" dirty="0" err="1" smtClean="0"/>
              <a:t>Стародійне</a:t>
            </a:r>
            <a:r>
              <a:rPr lang="uk-UA" dirty="0" smtClean="0"/>
              <a:t> молоко, молозиво. Гнильні бактерії, дріжджі, </a:t>
            </a:r>
            <a:r>
              <a:rPr lang="uk-UA" dirty="0" err="1" smtClean="0"/>
              <a:t>психротрофні</a:t>
            </a:r>
            <a:r>
              <a:rPr lang="uk-UA" dirty="0" smtClean="0"/>
              <a:t> мікроорганізми.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57200"/>
            <a:ext cx="881208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4896544"/>
          </a:xfrm>
        </p:spPr>
        <p:txBody>
          <a:bodyPr>
            <a:normAutofit/>
          </a:bodyPr>
          <a:lstStyle/>
          <a:p>
            <a:r>
              <a:rPr lang="uk-UA" b="1" dirty="0" smtClean="0"/>
              <a:t>Згірклий</a:t>
            </a:r>
            <a:r>
              <a:rPr lang="uk-UA" dirty="0" smtClean="0"/>
              <a:t> – розлад травлення, мастити. Болотні пасовища. Мікроорганізми, що розкладають жири з утворенням масляної кислоти, альдегідів, кетонів. </a:t>
            </a:r>
            <a:r>
              <a:rPr lang="uk-UA" dirty="0" err="1" smtClean="0"/>
              <a:t>Стародійне</a:t>
            </a:r>
            <a:r>
              <a:rPr lang="uk-UA" dirty="0" smtClean="0"/>
              <a:t> молоко, молозиво. Аборти, статеве збудження. Вплив високих променів і температури повітря.</a:t>
            </a:r>
          </a:p>
          <a:p>
            <a:r>
              <a:rPr lang="uk-UA" b="1" dirty="0" smtClean="0"/>
              <a:t>Солонуватий</a:t>
            </a:r>
            <a:r>
              <a:rPr lang="uk-UA" dirty="0" smtClean="0"/>
              <a:t> – мастити, туберкульоз молочної залози, </a:t>
            </a:r>
            <a:r>
              <a:rPr lang="uk-UA" dirty="0" err="1" smtClean="0"/>
              <a:t>стародійне</a:t>
            </a:r>
            <a:r>
              <a:rPr lang="uk-UA" dirty="0" smtClean="0"/>
              <a:t> молоко, домішки молозива.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7200"/>
            <a:ext cx="8380040" cy="1634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686800" cy="5256584"/>
          </a:xfrm>
        </p:spPr>
        <p:txBody>
          <a:bodyPr>
            <a:normAutofit/>
          </a:bodyPr>
          <a:lstStyle/>
          <a:p>
            <a:r>
              <a:rPr lang="uk-UA" b="1" dirty="0" smtClean="0"/>
              <a:t>Рибний</a:t>
            </a:r>
            <a:r>
              <a:rPr lang="uk-UA" dirty="0" smtClean="0"/>
              <a:t> – згодовування коровам великої кількості рибного борошна, поїння водою з водоростями, зберігання молока і приміщенні, де є риба. </a:t>
            </a:r>
          </a:p>
          <a:p>
            <a:r>
              <a:rPr lang="uk-UA" b="1" dirty="0" smtClean="0"/>
              <a:t>Мильний</a:t>
            </a:r>
            <a:r>
              <a:rPr lang="uk-UA" dirty="0" smtClean="0"/>
              <a:t> – польовий хвощ. Туберкульоз молочної залози. Фальсифікація молока содою. Зберігання свіжовидоєного молока в закритій тарі. Розмноження </a:t>
            </a:r>
            <a:r>
              <a:rPr lang="uk-UA" dirty="0" err="1" smtClean="0"/>
              <a:t>пептонізуючих</a:t>
            </a:r>
            <a:r>
              <a:rPr lang="uk-UA" dirty="0" smtClean="0"/>
              <a:t>  бактерій та тих, що утворюють аміак; обсіменіння гнильними бактеріями.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09075" y="260648"/>
            <a:ext cx="8458200" cy="528464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>План лекції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0475" y="789112"/>
            <a:ext cx="8686800" cy="5664223"/>
          </a:xfrm>
        </p:spPr>
        <p:txBody>
          <a:bodyPr>
            <a:normAutofit/>
          </a:bodyPr>
          <a:lstStyle/>
          <a:p>
            <a:pPr algn="l"/>
            <a:r>
              <a:rPr lang="uk-UA" sz="2400" dirty="0" smtClean="0"/>
              <a:t>1. </a:t>
            </a:r>
            <a:r>
              <a:rPr lang="uk-UA" sz="2400" b="1" dirty="0">
                <a:effectLst/>
              </a:rPr>
              <a:t>Органолептична оцінка молока та вади </a:t>
            </a:r>
            <a:r>
              <a:rPr lang="uk-UA" sz="2400" b="1" dirty="0" smtClean="0">
                <a:effectLst/>
              </a:rPr>
              <a:t>молока</a:t>
            </a:r>
            <a:br>
              <a:rPr lang="uk-UA" sz="2400" b="1" dirty="0" smtClean="0">
                <a:effectLst/>
              </a:rPr>
            </a:br>
            <a:r>
              <a:rPr lang="uk-UA" sz="2400" b="1" dirty="0" smtClean="0">
                <a:effectLst/>
              </a:rPr>
              <a:t>2. </a:t>
            </a:r>
            <a:r>
              <a:rPr lang="uk-UA" sz="2400" b="1" i="1" dirty="0" smtClean="0">
                <a:effectLst/>
              </a:rPr>
              <a:t>Вади консистенції</a:t>
            </a:r>
            <a:br>
              <a:rPr lang="uk-UA" sz="2400" b="1" i="1" dirty="0" smtClean="0">
                <a:effectLst/>
              </a:rPr>
            </a:br>
            <a:r>
              <a:rPr lang="uk-UA" sz="2400" b="1" i="1" dirty="0" smtClean="0">
                <a:effectLst/>
              </a:rPr>
              <a:t>3. Вади кольору</a:t>
            </a:r>
            <a:br>
              <a:rPr lang="uk-UA" sz="2400" b="1" i="1" dirty="0" smtClean="0">
                <a:effectLst/>
              </a:rPr>
            </a:br>
            <a:r>
              <a:rPr lang="uk-UA" sz="2400" b="1" i="1" dirty="0" smtClean="0">
                <a:effectLst/>
              </a:rPr>
              <a:t>4. Вади смаку</a:t>
            </a:r>
            <a:br>
              <a:rPr lang="uk-UA" sz="2400" b="1" i="1" dirty="0" smtClean="0">
                <a:effectLst/>
              </a:rPr>
            </a:br>
            <a:r>
              <a:rPr lang="uk-UA" sz="2400" b="1" i="1" dirty="0" smtClean="0">
                <a:effectLst/>
              </a:rPr>
              <a:t>5. Вади запаху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85086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57200"/>
            <a:ext cx="8668072" cy="914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86800" cy="5328592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Кормовий</a:t>
            </a:r>
            <a:r>
              <a:rPr lang="uk-UA" dirty="0" smtClean="0"/>
              <a:t> – поїдання тваринами великої кількості рослин, що містять ефірну олію, та люцерни, буркуну, ріпи, брукви, редиски, капусти, буряків, полину, дикої гірчиці, дикого часнику та цибулі, ромашки, жовтцю, м</a:t>
            </a:r>
            <a:r>
              <a:rPr lang="en-US" dirty="0" smtClean="0"/>
              <a:t>’</a:t>
            </a:r>
            <a:r>
              <a:rPr lang="uk-UA" dirty="0" err="1" smtClean="0"/>
              <a:t>яти</a:t>
            </a:r>
            <a:r>
              <a:rPr lang="uk-UA" dirty="0" smtClean="0"/>
              <a:t>, чемериці.</a:t>
            </a:r>
          </a:p>
          <a:p>
            <a:r>
              <a:rPr lang="uk-UA" b="1" dirty="0" smtClean="0"/>
              <a:t>Металевий</a:t>
            </a:r>
            <a:r>
              <a:rPr lang="uk-UA" dirty="0" smtClean="0"/>
              <a:t> – зберігання та перевезення молока у лудженому, заіржавілому та мідному посуді. Поїння корів водою з високим вмістом окису заліза, дія на молоко сонячного проміння.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57200"/>
            <a:ext cx="8668072" cy="1634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86800" cy="4824536"/>
          </a:xfrm>
        </p:spPr>
        <p:txBody>
          <a:bodyPr/>
          <a:lstStyle/>
          <a:p>
            <a:r>
              <a:rPr lang="uk-UA" b="1" dirty="0" smtClean="0"/>
              <a:t>Гострий</a:t>
            </a:r>
            <a:r>
              <a:rPr lang="uk-UA" dirty="0" smtClean="0"/>
              <a:t> – поїдання свіжої кропиви, хмелю, водяного перцю.</a:t>
            </a:r>
          </a:p>
          <a:p>
            <a:r>
              <a:rPr lang="uk-UA" b="1" dirty="0" smtClean="0"/>
              <a:t>Присмак нафтопродуктів </a:t>
            </a:r>
            <a:r>
              <a:rPr lang="uk-UA" dirty="0" smtClean="0"/>
              <a:t>– попадання в молоко нафтопродуктів, годівля корів силосом, у який при заготівлі(трамбування трактором) потрапили нафтопродукти.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57200"/>
            <a:ext cx="8668072" cy="914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4525963"/>
          </a:xfrm>
        </p:spPr>
        <p:txBody>
          <a:bodyPr/>
          <a:lstStyle/>
          <a:p>
            <a:r>
              <a:rPr lang="uk-UA" dirty="0" smtClean="0"/>
              <a:t>При виявленні у молоці різкого кормового присмаку, гіркоти, невластивих для нормального молока запахів, невластивого кольору та тягучої консистенції до використання на харчові цілі таку сировину не допускають.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686800" cy="6408712"/>
          </a:xfrm>
        </p:spPr>
        <p:txBody>
          <a:bodyPr>
            <a:noAutofit/>
          </a:bodyPr>
          <a:lstStyle/>
          <a:p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Література: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обов’язкова: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1.Технологія продуктів забою тварин. /В.В. Власенко, І.Г. Береза, М.І. Машкін, П.В.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Микитюк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Л.П. Середа, М.Ф. Бойко/. - Вінниця, РВВ ВАТ "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Віноблдрукарня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1999. - 448 с,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Ветеринарно-санітарна експертиза сировини та продуктів тваринного</a:t>
            </a:r>
            <a:b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походження. (Навчальний посібник). /В.В. Власенко, В.Й. Кравців, В.І.</a:t>
            </a:r>
            <a:b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Хоменко, В.М. Ковбасенко, В.В.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Касянчук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В.М. Безсмертний, П.П.</a:t>
            </a:r>
            <a:b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Микитюк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/. -- Вінниця, РВВ ВАТ "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Віноблдрукарня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1999. - 514 с.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Ветеринарно-санітарний контроль на підприємствах м'ясної</a:t>
            </a:r>
            <a:b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промисловості. (Навчальний посібник). /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Р.Й.Кравців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П.І.Вербицький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Ю.І.</a:t>
            </a:r>
            <a:b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Остап'юк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/. - Львів, Галицька видавнича спілка, 2002. - 368 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додаткова: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Власенко ВВ.,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ЗахаренкоМ.О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Гаврилюк М.Д., Яремчук О.С.,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Конопко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І.Г. Технологія продуктів забою тварин 2009 Вінниця: Едельвейс і К, 2009. - 447с.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Власенко В.В., Кравців Р.И,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Якубчак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О.М.,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Касянчук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В.В. Ветеринарно-санітарно експертиза м'яса і м'ясопродуктів. 2008 Вінниця: Едельвейс, 2008. - 454с.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Власенко В.В.,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Касянчук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В.В., Власенко І.Г.,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Кольчак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В.В. Ветеринарно-санітарно експертиза м'яса і м'ясопродуктів. Навчальний посібник за ред.. проф.. Власенко В.В. 2008 Вінниця: ВДАУ, РВВ, 2008 -108с.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Власенко В.В.,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Конопко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І.Г., Березовський І.В. Мікробіологія м'яса та м'ясопродуктів. 2003 Вінниця: </a:t>
            </a:r>
            <a:r>
              <a:rPr lang="uk-UA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Гіпаніс</a:t>
            </a:r>
            <a:r>
              <a:rPr lang="uk-UA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2006,- 589с.</a:t>
            </a:r>
            <a:r>
              <a:rPr lang="ru-RU" sz="1100"/>
              <a:t/>
            </a:r>
            <a:br>
              <a:rPr lang="ru-RU" sz="1100"/>
            </a:b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42216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34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/>
          <a:lstStyle/>
          <a:p>
            <a:r>
              <a:rPr lang="ru-RU" dirty="0" err="1" smtClean="0"/>
              <a:t>Складові</a:t>
            </a:r>
            <a:r>
              <a:rPr lang="ru-RU" dirty="0" smtClean="0"/>
              <a:t> молока — </a:t>
            </a:r>
            <a:r>
              <a:rPr lang="ru-RU" dirty="0" err="1" smtClean="0"/>
              <a:t>поживне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мікрофлори</a:t>
            </a:r>
            <a:r>
              <a:rPr lang="ru-RU" dirty="0" smtClean="0"/>
              <a:t>, через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до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псуються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вади </a:t>
            </a:r>
            <a:r>
              <a:rPr lang="ru-RU" dirty="0" err="1" smtClean="0"/>
              <a:t>з’являються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неправильної</a:t>
            </a:r>
            <a:r>
              <a:rPr lang="ru-RU" dirty="0" smtClean="0"/>
              <a:t> </a:t>
            </a:r>
            <a:r>
              <a:rPr lang="ru-RU" dirty="0" err="1" smtClean="0"/>
              <a:t>годівлі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утримання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одержаної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у </a:t>
            </a:r>
            <a:r>
              <a:rPr lang="ru-RU" dirty="0" err="1" smtClean="0"/>
              <a:t>невідповідних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34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Природний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молока — </a:t>
            </a:r>
            <a:r>
              <a:rPr lang="ru-RU" dirty="0" err="1" smtClean="0"/>
              <a:t>білий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червоно-рожевого</a:t>
            </a:r>
            <a:r>
              <a:rPr lang="ru-RU" dirty="0" smtClean="0"/>
              <a:t>, </a:t>
            </a:r>
            <a:r>
              <a:rPr lang="ru-RU" dirty="0" err="1" smtClean="0"/>
              <a:t>синього</a:t>
            </a:r>
            <a:r>
              <a:rPr lang="ru-RU" dirty="0" smtClean="0"/>
              <a:t>, </a:t>
            </a:r>
            <a:r>
              <a:rPr lang="ru-RU" dirty="0" err="1" smtClean="0"/>
              <a:t>блакитного</a:t>
            </a:r>
            <a:r>
              <a:rPr lang="ru-RU" dirty="0" smtClean="0"/>
              <a:t>, </a:t>
            </a:r>
            <a:r>
              <a:rPr lang="ru-RU" dirty="0" err="1" smtClean="0"/>
              <a:t>жовтого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відтінків</a:t>
            </a:r>
            <a:r>
              <a:rPr lang="ru-RU" dirty="0" smtClean="0"/>
              <a:t>. Причинами таких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потрапляння</a:t>
            </a:r>
            <a:r>
              <a:rPr lang="ru-RU" dirty="0" smtClean="0"/>
              <a:t> до молока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травмування</a:t>
            </a:r>
            <a:r>
              <a:rPr lang="ru-RU" dirty="0" smtClean="0"/>
              <a:t> </a:t>
            </a:r>
            <a:r>
              <a:rPr lang="ru-RU" dirty="0" err="1" smtClean="0"/>
              <a:t>вим’я</a:t>
            </a:r>
            <a:r>
              <a:rPr lang="ru-RU" dirty="0" smtClean="0"/>
              <a:t>, </a:t>
            </a:r>
            <a:r>
              <a:rPr lang="ru-RU" dirty="0" err="1" smtClean="0"/>
              <a:t>поїдання</a:t>
            </a:r>
            <a:r>
              <a:rPr lang="ru-RU" dirty="0" smtClean="0"/>
              <a:t> трави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пігментами</a:t>
            </a:r>
            <a:r>
              <a:rPr lang="ru-RU" dirty="0" smtClean="0"/>
              <a:t>, </a:t>
            </a:r>
            <a:r>
              <a:rPr lang="ru-RU" dirty="0" err="1" smtClean="0"/>
              <a:t>розбавлення</a:t>
            </a:r>
            <a:r>
              <a:rPr lang="ru-RU" dirty="0" smtClean="0"/>
              <a:t> молока водою, </a:t>
            </a:r>
            <a:r>
              <a:rPr lang="ru-RU" dirty="0" err="1" smtClean="0"/>
              <a:t>змішування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молозивом, </a:t>
            </a:r>
            <a:r>
              <a:rPr lang="ru-RU" dirty="0" err="1" smtClean="0"/>
              <a:t>захворювання</a:t>
            </a:r>
            <a:r>
              <a:rPr lang="ru-RU" dirty="0" smtClean="0"/>
              <a:t> на ящур, </a:t>
            </a:r>
            <a:r>
              <a:rPr lang="ru-RU" dirty="0" err="1" smtClean="0"/>
              <a:t>туберкульоз</a:t>
            </a:r>
            <a:r>
              <a:rPr lang="ru-RU" dirty="0" smtClean="0"/>
              <a:t>,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деякими</a:t>
            </a:r>
            <a:r>
              <a:rPr lang="ru-RU" dirty="0" smtClean="0"/>
              <a:t> препаратами, </a:t>
            </a:r>
            <a:r>
              <a:rPr lang="ru-RU" dirty="0" err="1" smtClean="0"/>
              <a:t>розвиток</a:t>
            </a:r>
            <a:r>
              <a:rPr lang="ru-RU" dirty="0" smtClean="0"/>
              <a:t> у </a:t>
            </a:r>
            <a:r>
              <a:rPr lang="ru-RU" dirty="0" err="1" smtClean="0"/>
              <a:t>молоці</a:t>
            </a:r>
            <a:r>
              <a:rPr lang="ru-RU" dirty="0" smtClean="0"/>
              <a:t> </a:t>
            </a:r>
            <a:r>
              <a:rPr lang="ru-RU" dirty="0" err="1" smtClean="0"/>
              <a:t>пігментоутворюючих</a:t>
            </a:r>
            <a:r>
              <a:rPr lang="ru-RU" dirty="0" smtClean="0"/>
              <a:t> </a:t>
            </a:r>
            <a:r>
              <a:rPr lang="ru-RU" dirty="0" err="1" smtClean="0"/>
              <a:t>бактерій</a:t>
            </a:r>
            <a:r>
              <a:rPr lang="ru-RU" dirty="0" smtClean="0"/>
              <a:t> та </a:t>
            </a:r>
            <a:r>
              <a:rPr lang="ru-RU" dirty="0" err="1" smtClean="0"/>
              <a:t>інше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877272"/>
            <a:ext cx="8231832" cy="1298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0"/>
            <a:ext cx="4067944" cy="6858000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Вади консистенції</a:t>
            </a:r>
            <a:endParaRPr lang="uk-UA" sz="3000" b="1" dirty="0" smtClean="0"/>
          </a:p>
          <a:p>
            <a:r>
              <a:rPr lang="uk-UA" sz="3000" b="1" dirty="0" smtClean="0"/>
              <a:t>1.Тягуча консистенція</a:t>
            </a:r>
          </a:p>
          <a:p>
            <a:r>
              <a:rPr lang="uk-UA" sz="2600" dirty="0" smtClean="0"/>
              <a:t>а)Бактеріального походження:частіше спостерігається у збірному молоці через декілька годин після доїння в результаті розвитку </a:t>
            </a:r>
            <a:r>
              <a:rPr lang="uk-UA" sz="2600" dirty="0" err="1" smtClean="0"/>
              <a:t>слизоутворюючих</a:t>
            </a:r>
            <a:r>
              <a:rPr lang="uk-UA" sz="2600" dirty="0" smtClean="0"/>
              <a:t> рас мікроорганізмів. Мастит, викликаний бактеріями групи кишкової палички, ящур, лептоспіроз. Тривале зберігання молока при температурі нижче 10 С.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139952" y="188640"/>
            <a:ext cx="5004048" cy="6669360"/>
          </a:xfrm>
        </p:spPr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б)Не бактеріального походження: наявність фібрину та лейкоцитів у молоці окремих корів, домішки молозива, поїдання коровами гнилих запліснявілих кормів</a:t>
            </a:r>
            <a:endParaRPr lang="ru-RU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3075" name="Picture 3" descr="C:\Users\User\Desktop\21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7984" y="188640"/>
            <a:ext cx="4946016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949280"/>
            <a:ext cx="8231832" cy="578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0"/>
            <a:ext cx="3465513" cy="6381328"/>
          </a:xfrm>
        </p:spPr>
        <p:txBody>
          <a:bodyPr>
            <a:normAutofit lnSpcReduction="10000"/>
          </a:bodyPr>
          <a:lstStyle/>
          <a:p>
            <a:r>
              <a:rPr lang="uk-UA" sz="3200" b="1" dirty="0" smtClean="0"/>
              <a:t>2.Піниста консистенція</a:t>
            </a:r>
          </a:p>
          <a:p>
            <a:r>
              <a:rPr lang="uk-UA" sz="2800" dirty="0" smtClean="0"/>
              <a:t>Наявність у молоці  бактерій колі-аерогенної групи, дріжджів, маслянокислих мікроорганізмів. Тривале зберігання на холоді сирого, пастеризованого, кип</a:t>
            </a:r>
            <a:r>
              <a:rPr lang="en-US" sz="2800" dirty="0" smtClean="0"/>
              <a:t>’</a:t>
            </a:r>
            <a:r>
              <a:rPr lang="uk-UA" sz="2800" dirty="0" err="1" smtClean="0"/>
              <a:t>яченого</a:t>
            </a:r>
            <a:r>
              <a:rPr lang="uk-UA" sz="2800" dirty="0" smtClean="0"/>
              <a:t> молока</a:t>
            </a:r>
            <a:r>
              <a:rPr lang="en-US" sz="2800" dirty="0" smtClean="0"/>
              <a:t>(  </a:t>
            </a:r>
            <a:r>
              <a:rPr lang="uk-UA" sz="2800" dirty="0" err="1" smtClean="0"/>
              <a:t>пентонізація</a:t>
            </a:r>
            <a:r>
              <a:rPr lang="uk-UA" sz="2800" dirty="0" smtClean="0"/>
              <a:t> білків з утворенням </a:t>
            </a:r>
            <a:r>
              <a:rPr lang="uk-UA" sz="2800" dirty="0" err="1" smtClean="0"/>
              <a:t>лужнтх</a:t>
            </a:r>
            <a:r>
              <a:rPr lang="uk-UA" sz="2800" dirty="0" smtClean="0"/>
              <a:t> продуктів розпаду</a:t>
            </a:r>
            <a:r>
              <a:rPr lang="en-US" sz="2800" dirty="0" smtClean="0"/>
              <a:t> )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779912" y="609600"/>
            <a:ext cx="5135488" cy="4800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User\Desktop\yI0C5N1fgH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764704"/>
            <a:ext cx="5164631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949280"/>
            <a:ext cx="8087816" cy="578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0"/>
            <a:ext cx="3707904" cy="6669360"/>
          </a:xfrm>
        </p:spPr>
        <p:txBody>
          <a:bodyPr>
            <a:normAutofit lnSpcReduction="10000"/>
          </a:bodyPr>
          <a:lstStyle/>
          <a:p>
            <a:r>
              <a:rPr lang="uk-UA" sz="3200" b="1" dirty="0" smtClean="0"/>
              <a:t>3.Водяниста консистенція</a:t>
            </a:r>
          </a:p>
          <a:p>
            <a:r>
              <a:rPr lang="uk-UA" sz="2800" dirty="0" smtClean="0"/>
              <a:t>Надмірна кількість у раціоні водянистих кормів ( барда, жом, буряки, гичка, капуста, бруква, турнепс ). Період тічки. Розбавлення молока водою, розморожування неправильно замороженого молока. Туберкульоз, серозне запалення молочної залози.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779912" y="609600"/>
            <a:ext cx="5135488" cy="4800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User\Desktop\332417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5408" y="692696"/>
            <a:ext cx="5328592" cy="4262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115616" y="6007099"/>
            <a:ext cx="7799784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0"/>
            <a:ext cx="3563888" cy="6858000"/>
          </a:xfrm>
        </p:spPr>
        <p:txBody>
          <a:bodyPr>
            <a:normAutofit fontScale="70000" lnSpcReduction="20000"/>
          </a:bodyPr>
          <a:lstStyle/>
          <a:p>
            <a:r>
              <a:rPr lang="uk-UA" sz="4000" b="1" dirty="0" smtClean="0"/>
              <a:t>4.Сирниста консистенція</a:t>
            </a:r>
          </a:p>
          <a:p>
            <a:r>
              <a:rPr lang="uk-UA" sz="3600" dirty="0" smtClean="0"/>
              <a:t>Розвиток в молоці </a:t>
            </a:r>
            <a:r>
              <a:rPr lang="uk-UA" sz="3600" dirty="0" err="1" smtClean="0"/>
              <a:t>пентонізуючих</a:t>
            </a:r>
            <a:r>
              <a:rPr lang="uk-UA" sz="3600" dirty="0" smtClean="0"/>
              <a:t> рас молочнокислих стрептококів, бактерій колі аеробної групи, мікроорганізмів, що виробляють сичужний фермент, швидке розмороження молочнокислої мікрофлори при зберіганні неохолодженого молока. Висока кислотність, мастити,домішки молозива або </a:t>
            </a:r>
            <a:r>
              <a:rPr lang="uk-UA" sz="3600" dirty="0" err="1" smtClean="0"/>
              <a:t>стародійного</a:t>
            </a:r>
            <a:r>
              <a:rPr lang="uk-UA" sz="3600" dirty="0" smtClean="0"/>
              <a:t> молока.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779912" y="609600"/>
            <a:ext cx="5135488" cy="4800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User\Desktop\0_73c5f_889ab226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124744"/>
            <a:ext cx="4824536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309</TotalTime>
  <Words>959</Words>
  <Application>Microsoft Office PowerPoint</Application>
  <PresentationFormat>Экран (4:3)</PresentationFormat>
  <Paragraphs>54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“Вади молока”</vt:lpstr>
      <vt:lpstr>1. Органолептична оцінка молока та вади молока 2. Вади консистенції 3. Вади кольору 4. Вади смаку 5. Вади запаху</vt:lpstr>
      <vt:lpstr>Література: обов’язкова: 1.Технологія продуктів забою тварин. /В.В. Власенко, І.Г. Береза, М.І. Машкін, П.В. Микитюк, Л.П. Середа, М.Ф. Бойко/. - Вінниця, РВВ ВАТ "Віноблдрукарня", 1999. - 448 с, 2. Ветеринарно-санітарна експертиза сировини та продуктів тваринного походження. (Навчальний посібник). /В.В. Власенко, В.Й. Кравців, В.І. Хоменко, В.М. Ковбасенко, В.В. Касянчук, В.М. Безсмертний, П.П. Микитюк/. -- Вінниця, РВВ ВАТ "Віноблдрукарня", 1999. - 514 с. 3. Ветеринарно-санітарний контроль на підприємствах м'ясної промисловості. (Навчальний посібник). /Р.Й.Кравців, П.І.Вербицький, Ю.І. Остап'юк/. - Львів, Галицька видавнича спілка, 2002. - 368 с додаткова: Власенко ВВ., ЗахаренкоМ.О., Гаврилюк М.Д., Яремчук О.С., Конопко І.Г. Технологія продуктів забою тварин 2009 Вінниця: Едельвейс і К, 2009. - 447с. Власенко В.В., Кравців Р.И, Якубчак О.М., Касянчук В.В. Ветеринарно-санітарно експертиза м'яса і м'ясопродуктів. 2008 Вінниця: Едельвейс, 2008. - 454с. Власенко В.В., Касянчук В.В., Власенко І.Г., Кольчак В.В. Ветеринарно-санітарно експертиза м'яса і м'ясопродуктів. Навчальний посібник за ред.. проф.. Власенко В.В. 2008 Вінниця: ВДАУ, РВВ, 2008 -108с. Власенко В.В., Конопко І.Г., Березовський І.В. Мікробіологія м'яса та м'ясопродуктів. 2003 Вінниця: Гіпаніс, 2006,- 589с.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Вади кольору</vt:lpstr>
      <vt:lpstr>Презентация PowerPoint</vt:lpstr>
      <vt:lpstr>Презентация PowerPoint</vt:lpstr>
      <vt:lpstr>Вади запаху</vt:lpstr>
      <vt:lpstr>Презентация PowerPoint</vt:lpstr>
      <vt:lpstr>Презентация PowerPoint</vt:lpstr>
      <vt:lpstr>Презентация PowerPoint</vt:lpstr>
      <vt:lpstr>Вади смаку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36</cp:revision>
  <dcterms:created xsi:type="dcterms:W3CDTF">2014-04-06T14:46:37Z</dcterms:created>
  <dcterms:modified xsi:type="dcterms:W3CDTF">2021-06-06T18:34:02Z</dcterms:modified>
</cp:coreProperties>
</file>