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829" r:id="rId2"/>
    <p:sldMasterId id="2147483841" r:id="rId3"/>
    <p:sldMasterId id="2147483853" r:id="rId4"/>
    <p:sldMasterId id="214748390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0" r:id="rId7"/>
    <p:sldId id="281" r:id="rId8"/>
    <p:sldId id="258" r:id="rId9"/>
    <p:sldId id="275" r:id="rId10"/>
    <p:sldId id="259" r:id="rId11"/>
    <p:sldId id="260" r:id="rId12"/>
    <p:sldId id="262" r:id="rId13"/>
    <p:sldId id="263" r:id="rId14"/>
    <p:sldId id="264" r:id="rId15"/>
    <p:sldId id="265" r:id="rId16"/>
    <p:sldId id="274" r:id="rId17"/>
    <p:sldId id="268" r:id="rId18"/>
    <p:sldId id="266" r:id="rId19"/>
    <p:sldId id="269" r:id="rId20"/>
    <p:sldId id="270" r:id="rId21"/>
    <p:sldId id="273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4660"/>
  </p:normalViewPr>
  <p:slideViewPr>
    <p:cSldViewPr>
      <p:cViewPr varScale="1">
        <p:scale>
          <a:sx n="73" d="100"/>
          <a:sy n="73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F32D7B-C046-44D4-98B0-B38390E2ED4A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Сухой молочный остаток — остаток после высушивания навески молока до постоянного веса при t=102—105 °C.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1C9F7A-6799-426D-9B40-B22813F8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46AEAF-AFB1-49CD-A530-18B69D8FF0DB}" type="datetimeFigureOut">
              <a:rPr lang="ru-RU"/>
              <a:pPr>
                <a:defRPr/>
              </a:pPr>
              <a:t>06.06.2021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Сухой молочный остаток — остаток после высушивания навески молока до постоянного веса при t=102—105 °C.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B1F69B-E2F6-428E-AF0B-A9A4FDD06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Сухой молочный остаток — остаток после высушивания навески молока до постоянного веса при t=102—105 °C.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A305D58-201F-4E2A-8741-983279365635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14F258-0AA2-4B1D-8809-97A8F9131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F8E1E-CAB0-4B8D-8703-E68FDABC6D52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B023F-2D49-42FB-B79E-7DD401CCC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CCBCC-4E0F-4A05-9FB6-0CA4512AD13C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184F-D12C-4019-B59C-64074D2686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A305D58-201F-4E2A-8741-98327936563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14F258-0AA2-4B1D-8809-97A8F9131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BE7F-F390-4122-82B7-338E38CE997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4F1E-E15C-48C0-804E-9835A952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47E4AFE-81BC-4EBC-8FC6-B4B94E71CCD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7C7313-BE4A-4E87-84E1-52246AE15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DEB-4E24-415C-9911-ADD479A41E4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7ABC4D4-DA67-47E5-8D5F-973166426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AA46-6CF7-4708-A811-DF68FB8D078A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5BF7B79-4D62-4AD2-95FD-76286ACF0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1409-7C95-4E1B-B5B2-4A9474C192D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54B2-6080-4EC0-97C4-47B33BD9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0CD-B40F-4C28-8802-8239779DDC9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4E03-C617-4397-8A57-BBE366118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E9BD445-6D8A-4726-8D9D-E7B4F748B7F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02A38-25C5-46A2-A745-5068CA7669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15BE7F-F390-4122-82B7-338E38CE9972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4F1E-E15C-48C0-804E-9835A9520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B63B12E-0C1E-4E0A-BD01-B7AFDDCCA5F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9EDB70-0E12-403C-93A2-B2DE0524E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8E1E-CAB0-4B8D-8703-E68FDABC6D5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23F-2D49-42FB-B79E-7DD401CC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CBCC-4E0F-4A05-9FB6-0CA4512AD13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184F-D12C-4019-B59C-64074D268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305D58-201F-4E2A-8741-98327936563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14F258-0AA2-4B1D-8809-97A8F9131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BE7F-F390-4122-82B7-338E38CE997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4F1E-E15C-48C0-804E-9835A952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E4AFE-81BC-4EBC-8FC6-B4B94E71CCD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67C7313-BE4A-4E87-84E1-52246AE15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DEB-4E24-415C-9911-ADD479A41E4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4D4-DA67-47E5-8D5F-973166426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AA46-6CF7-4708-A811-DF68FB8D078A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7B79-4D62-4AD2-95FD-76286ACF0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1409-7C95-4E1B-B5B2-4A9474C192D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54B2-6080-4EC0-97C4-47B33BD9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A0F0CD-B40F-4C28-8802-8239779DDC9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4E03-C617-4397-8A57-BBE366118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E4AFE-81BC-4EBC-8FC6-B4B94E71CCDB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C7313-BE4A-4E87-84E1-52246AE154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445-6D8A-4726-8D9D-E7B4F748B7F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2A38-25C5-46A2-A745-5068CA766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B12E-0C1E-4E0A-BD01-B7AFDDCCA5F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DB70-0E12-403C-93A2-B2DE0524E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8E1E-CAB0-4B8D-8703-E68FDABC6D5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23F-2D49-42FB-B79E-7DD401CC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C9CCBCC-4E0F-4A05-9FB6-0CA4512AD13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C2184F-D12C-4019-B59C-64074D268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305D58-201F-4E2A-8741-98327936563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14F258-0AA2-4B1D-8809-97A8F9131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BE7F-F390-4122-82B7-338E38CE997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4F1E-E15C-48C0-804E-9835A952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4AFE-81BC-4EBC-8FC6-B4B94E71CCD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7313-BE4A-4E87-84E1-52246AE15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DEB-4E24-415C-9911-ADD479A41E4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4D4-DA67-47E5-8D5F-973166426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9EAA46-6CF7-4708-A811-DF68FB8D078A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F7B79-4D62-4AD2-95FD-76286ACF0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8E1409-7C95-4E1B-B5B2-4A9474C192D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4954B2-6080-4EC0-97C4-47B33BD9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A4DEB-4E24-415C-9911-ADD479A41E4B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C4D4-DA67-47E5-8D5F-973166426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0CD-B40F-4C28-8802-8239779DDC9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4E03-C617-4397-8A57-BBE366118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445-6D8A-4726-8D9D-E7B4F748B7F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2A38-25C5-46A2-A745-5068CA766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B12E-0C1E-4E0A-BD01-B7AFDDCCA5F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DB70-0E12-403C-93A2-B2DE0524E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8E1E-CAB0-4B8D-8703-E68FDABC6D5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23F-2D49-42FB-B79E-7DD401CC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CBCC-4E0F-4A05-9FB6-0CA4512AD13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184F-D12C-4019-B59C-64074D268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305D58-201F-4E2A-8741-98327936563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14F258-0AA2-4B1D-8809-97A8F9131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BE7F-F390-4122-82B7-338E38CE997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4F1E-E15C-48C0-804E-9835A952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4AFE-81BC-4EBC-8FC6-B4B94E71CCD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7313-BE4A-4E87-84E1-52246AE15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DEB-4E24-415C-9911-ADD479A41E4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4D4-DA67-47E5-8D5F-973166426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9EAA46-6CF7-4708-A811-DF68FB8D078A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F7B79-4D62-4AD2-95FD-76286ACF0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EAA46-6CF7-4708-A811-DF68FB8D078A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F7B79-4D62-4AD2-95FD-76286ACF0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8E1409-7C95-4E1B-B5B2-4A9474C192D5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4954B2-6080-4EC0-97C4-47B33BD9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0CD-B40F-4C28-8802-8239779DDC9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4E03-C617-4397-8A57-BBE366118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D445-6D8A-4726-8D9D-E7B4F748B7F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2A38-25C5-46A2-A745-5068CA766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B12E-0C1E-4E0A-BD01-B7AFDDCCA5F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DB70-0E12-403C-93A2-B2DE0524E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8E1E-CAB0-4B8D-8703-E68FDABC6D52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23F-2D49-42FB-B79E-7DD401CC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CBCC-4E0F-4A05-9FB6-0CA4512AD13C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184F-D12C-4019-B59C-64074D268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E1409-7C95-4E1B-B5B2-4A9474C192D5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54B2-6080-4EC0-97C4-47B33BD96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0F0CD-B40F-4C28-8802-8239779DDC94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4E03-C617-4397-8A57-BBE366118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BD445-6D8A-4726-8D9D-E7B4F748B7FC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2A38-25C5-46A2-A745-5068CA766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3B12E-0C1E-4E0A-BD01-B7AFDDCCA5FB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EDB70-0E12-403C-93A2-B2DE0524E7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49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0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0A211C6-7B4C-4758-9948-3886123C272B}" type="datetimeFigureOut">
              <a:rPr lang="ru-RU"/>
              <a:pPr/>
              <a:t>06.06.2021</a:t>
            </a:fld>
            <a:endParaRPr lang="ru-RU"/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3433E25-935C-45F1-A562-EC495832A7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A211C6-7B4C-4758-9948-3886123C272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3433E25-935C-45F1-A562-EC495832A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A211C6-7B4C-4758-9948-3886123C272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433E25-935C-45F1-A562-EC49583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A211C6-7B4C-4758-9948-3886123C272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433E25-935C-45F1-A562-EC49583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A211C6-7B4C-4758-9948-3886123C272B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433E25-935C-45F1-A562-EC495832A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extLst/>
          </a:blip>
          <a:srcRect/>
          <a:stretch>
            <a:fillRect t="-2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260600"/>
            <a:ext cx="7772400" cy="1416050"/>
          </a:xfrm>
        </p:spPr>
        <p:txBody>
          <a:bodyPr anchorCtr="0"/>
          <a:lstStyle/>
          <a:p>
            <a:r>
              <a:rPr lang="ru-RU" sz="10500" dirty="0" err="1">
                <a:solidFill>
                  <a:srgbClr val="060602"/>
                </a:solidFill>
                <a:latin typeface="Arial" charset="0"/>
              </a:rPr>
              <a:t>Загаль</a:t>
            </a:r>
            <a:r>
              <a:rPr lang="uk-UA" sz="10500" dirty="0">
                <a:solidFill>
                  <a:srgbClr val="060602"/>
                </a:solidFill>
                <a:latin typeface="Arial" charset="0"/>
              </a:rPr>
              <a:t>ні відомості про молоко</a:t>
            </a:r>
            <a:endParaRPr lang="ru-RU" sz="10500" dirty="0">
              <a:solidFill>
                <a:srgbClr val="06060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2138"/>
            <a:ext cx="9144000" cy="62658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Дослідження мінерального складу золи молока із застосуванням полярографії, іонометрії й інших сучасних методів, показала наявність в ньому більше 50 елементів. Вони поділяються на макро- і мікроелементи.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Макроелементи</a:t>
            </a:r>
            <a:r>
              <a:rPr lang="ru-RU" sz="2000"/>
              <a:t> </a:t>
            </a:r>
          </a:p>
          <a:p>
            <a:pPr marL="0" indent="0"/>
            <a:r>
              <a:rPr lang="ru-RU" sz="2000"/>
              <a:t>Основними мінеральними речовинами молока є кальцій, магній, калій, натрій, фосфор, хлор і сірка, а також солі — фосфати, цитрати і хлориди.   </a:t>
            </a:r>
            <a:r>
              <a:rPr lang="ru-RU" sz="2000" i="1"/>
              <a:t>Кальцій</a:t>
            </a:r>
            <a:r>
              <a:rPr lang="ru-RU" sz="2000"/>
              <a:t> є найбільш важливим макроелементом молока. Він міститься в легкозасвоємій формі і добре збалансований з фосфором. Вміст кальцію в коров'ячому молоці вагається від 100 до 140 мг%.    </a:t>
            </a:r>
            <a:r>
              <a:rPr lang="ru-RU" sz="2000" i="1"/>
              <a:t>Фосфор.</a:t>
            </a:r>
            <a:r>
              <a:rPr lang="ru-RU" sz="2000"/>
              <a:t> Вміст Р вагається від 74 до 130 мг%. Р міститься в молоці в мінеральній і органічній формах. </a:t>
            </a:r>
            <a:r>
              <a:rPr lang="ru-RU" sz="2000" i="1"/>
              <a:t>Магній</a:t>
            </a:r>
            <a:r>
              <a:rPr lang="ru-RU" sz="2000"/>
              <a:t>. Кількість магнію в  молоці складає 12—14 мг%. Mg є необхідним компонентом тваринного організму — він грає важливу роль в розвитку імунітету новонародженого, збільшує його стійкість до кишкових захворювань, покращує їх зростання і розвиток, а також необхідний для нормальної життєдіяльності мікрофлори рубця, позитивно впливає на продуктивність дорослих тварин.</a:t>
            </a:r>
            <a:r>
              <a:rPr lang="ru-RU"/>
              <a:t>  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47813" y="0"/>
            <a:ext cx="52562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Мінеральні речовини молока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300" b="1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err="1" smtClean="0"/>
              <a:t>Мікроелементи</a:t>
            </a:r>
            <a:endParaRPr lang="ru-RU" sz="2800" b="1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</a:t>
            </a:r>
            <a:r>
              <a:rPr lang="ru-RU" sz="2800" i="1" dirty="0" err="1" smtClean="0"/>
              <a:t>Мікроелементами</a:t>
            </a:r>
            <a:r>
              <a:rPr lang="ru-RU" sz="2800" dirty="0"/>
              <a:t> </a:t>
            </a:r>
            <a:r>
              <a:rPr lang="ru-RU" sz="2800" dirty="0" err="1" smtClean="0"/>
              <a:t>прийнято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мінеральні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концентрація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невелика </a:t>
            </a:r>
            <a:r>
              <a:rPr lang="ru-RU" sz="2800" dirty="0" err="1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вимірюєтьться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smtClean="0"/>
              <a:t>мг </a:t>
            </a:r>
            <a:r>
              <a:rPr lang="ru-RU" sz="2800" dirty="0"/>
              <a:t>на 1 кг </a:t>
            </a:r>
            <a:r>
              <a:rPr lang="ru-RU" sz="2800" dirty="0" smtClean="0"/>
              <a:t>продукту. </a:t>
            </a:r>
            <a:r>
              <a:rPr lang="ru-RU" sz="2800" dirty="0" err="1" smtClean="0"/>
              <a:t>Доних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відносяться</a:t>
            </a:r>
            <a:r>
              <a:rPr lang="ru-RU" sz="2800" dirty="0" smtClean="0"/>
              <a:t>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залізо</a:t>
            </a:r>
            <a:r>
              <a:rPr lang="ru-RU" sz="2800" dirty="0" smtClean="0"/>
              <a:t>, </a:t>
            </a:r>
            <a:r>
              <a:rPr lang="ru-RU" sz="2800" dirty="0" err="1" smtClean="0"/>
              <a:t>мідь</a:t>
            </a:r>
            <a:r>
              <a:rPr lang="ru-RU" sz="2800" dirty="0"/>
              <a:t>, цинк, </a:t>
            </a:r>
            <a:r>
              <a:rPr lang="ru-RU" sz="2800" dirty="0" err="1" smtClean="0"/>
              <a:t>марганець</a:t>
            </a:r>
            <a:r>
              <a:rPr lang="ru-RU" sz="2800" dirty="0" smtClean="0"/>
              <a:t>, </a:t>
            </a:r>
            <a:r>
              <a:rPr lang="ru-RU" sz="2800" dirty="0"/>
              <a:t>кобальт, йод, </a:t>
            </a:r>
            <a:r>
              <a:rPr lang="ru-RU" sz="2800" dirty="0" err="1" smtClean="0"/>
              <a:t>молібден</a:t>
            </a:r>
            <a:r>
              <a:rPr lang="ru-RU" sz="2800" dirty="0"/>
              <a:t>, фтор, </a:t>
            </a:r>
            <a:r>
              <a:rPr lang="ru-RU" sz="2800" dirty="0" err="1" smtClean="0"/>
              <a:t>алюміній</a:t>
            </a:r>
            <a:r>
              <a:rPr lang="ru-RU" sz="2800" dirty="0"/>
              <a:t>, </a:t>
            </a:r>
            <a:r>
              <a:rPr lang="ru-RU" sz="2800" dirty="0" err="1" smtClean="0"/>
              <a:t>кремній</a:t>
            </a:r>
            <a:r>
              <a:rPr lang="ru-RU" sz="2800" dirty="0"/>
              <a:t>, селен, олово, хром, </a:t>
            </a:r>
            <a:r>
              <a:rPr lang="ru-RU" sz="2800" dirty="0" err="1" smtClean="0"/>
              <a:t>свинець</a:t>
            </a:r>
            <a:r>
              <a:rPr lang="ru-RU" sz="2800" dirty="0" smtClean="0"/>
              <a:t>. </a:t>
            </a:r>
            <a:r>
              <a:rPr lang="ru-RU" sz="2800" dirty="0"/>
              <a:t>В </a:t>
            </a:r>
            <a:r>
              <a:rPr lang="ru-RU" sz="2800" dirty="0" err="1" smtClean="0"/>
              <a:t>молоці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зв’язані</a:t>
            </a:r>
            <a:r>
              <a:rPr lang="ru-RU" sz="2800" dirty="0" smtClean="0"/>
              <a:t> </a:t>
            </a:r>
            <a:r>
              <a:rPr lang="ru-RU" sz="2800" dirty="0" err="1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оболонками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кульок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Fe</a:t>
            </a:r>
            <a:r>
              <a:rPr lang="ru-RU" sz="2800" dirty="0"/>
              <a:t>, </a:t>
            </a:r>
            <a:r>
              <a:rPr lang="ru-RU" sz="2800" dirty="0" err="1"/>
              <a:t>Cu</a:t>
            </a:r>
            <a:r>
              <a:rPr lang="ru-RU" sz="2800" dirty="0"/>
              <a:t>), </a:t>
            </a:r>
            <a:r>
              <a:rPr lang="ru-RU" sz="2800" dirty="0" err="1" smtClean="0"/>
              <a:t>казеїном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err="1" smtClean="0"/>
              <a:t>сироватковими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білками</a:t>
            </a:r>
            <a:r>
              <a:rPr lang="ru-RU" sz="2800" dirty="0" smtClean="0"/>
              <a:t> </a:t>
            </a:r>
            <a:r>
              <a:rPr lang="ru-RU" sz="2800" dirty="0"/>
              <a:t>(I, </a:t>
            </a:r>
            <a:r>
              <a:rPr lang="ru-RU" sz="2800" dirty="0" err="1"/>
              <a:t>Se</a:t>
            </a:r>
            <a:r>
              <a:rPr lang="ru-RU" sz="2800" dirty="0"/>
              <a:t>, </a:t>
            </a:r>
            <a:r>
              <a:rPr lang="ru-RU" sz="2800" dirty="0" err="1"/>
              <a:t>Zn</a:t>
            </a:r>
            <a:r>
              <a:rPr lang="ru-RU" sz="2800" dirty="0"/>
              <a:t>, </a:t>
            </a:r>
            <a:r>
              <a:rPr lang="ru-RU" sz="2800" dirty="0" err="1"/>
              <a:t>Al</a:t>
            </a:r>
            <a:r>
              <a:rPr lang="ru-RU" sz="2800" dirty="0"/>
              <a:t>,), </a:t>
            </a:r>
            <a:r>
              <a:rPr lang="ru-RU" sz="2800" dirty="0" err="1" smtClean="0"/>
              <a:t>входять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smtClean="0"/>
              <a:t>склад </a:t>
            </a:r>
            <a:r>
              <a:rPr lang="ru-RU" sz="2800" dirty="0" err="1" smtClean="0"/>
              <a:t>ферментів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Fe</a:t>
            </a:r>
            <a:r>
              <a:rPr lang="ru-RU" sz="2800" dirty="0"/>
              <a:t>, </a:t>
            </a:r>
            <a:r>
              <a:rPr lang="ru-RU" sz="2800" dirty="0" err="1"/>
              <a:t>Mo</a:t>
            </a:r>
            <a:r>
              <a:rPr lang="ru-RU" sz="2800" dirty="0"/>
              <a:t>, </a:t>
            </a:r>
            <a:r>
              <a:rPr lang="ru-RU" sz="2800" dirty="0" err="1"/>
              <a:t>Mn</a:t>
            </a:r>
            <a:r>
              <a:rPr lang="ru-RU" sz="2800" dirty="0"/>
              <a:t>, </a:t>
            </a:r>
            <a:r>
              <a:rPr lang="ru-RU" sz="2800" dirty="0" err="1"/>
              <a:t>Zn</a:t>
            </a:r>
            <a:r>
              <a:rPr lang="ru-RU" sz="2800" dirty="0"/>
              <a:t>, </a:t>
            </a:r>
            <a:r>
              <a:rPr lang="ru-RU" sz="2800" dirty="0" err="1"/>
              <a:t>Se</a:t>
            </a:r>
            <a:r>
              <a:rPr lang="ru-RU" sz="2800" dirty="0"/>
              <a:t>), </a:t>
            </a:r>
            <a:r>
              <a:rPr lang="ru-RU" sz="2800" dirty="0" err="1" smtClean="0"/>
              <a:t>вітамінів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Co</a:t>
            </a:r>
            <a:r>
              <a:rPr lang="ru-RU" sz="2800" dirty="0"/>
              <a:t>).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 smtClean="0"/>
              <a:t>молоці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складу </a:t>
            </a:r>
            <a:r>
              <a:rPr lang="ru-RU" sz="2800" dirty="0" err="1" smtClean="0"/>
              <a:t>кормів</a:t>
            </a:r>
            <a:r>
              <a:rPr lang="ru-RU" sz="2800" dirty="0" smtClean="0"/>
              <a:t>, води, стану </a:t>
            </a:r>
            <a:r>
              <a:rPr lang="ru-RU" sz="2800" dirty="0" err="1" smtClean="0"/>
              <a:t>здоров֯я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тварини</a:t>
            </a:r>
            <a:r>
              <a:rPr lang="ru-RU" sz="2800" dirty="0" smtClean="0"/>
              <a:t>, </a:t>
            </a:r>
            <a:r>
              <a:rPr lang="ru-RU" sz="2800" dirty="0"/>
              <a:t>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умов </a:t>
            </a:r>
            <a:r>
              <a:rPr lang="ru-RU" sz="2800" dirty="0" err="1" smtClean="0"/>
              <a:t>обробки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зберігання</a:t>
            </a:r>
            <a:r>
              <a:rPr lang="ru-RU" sz="2800" dirty="0" smtClean="0"/>
              <a:t> молока</a:t>
            </a:r>
            <a:r>
              <a:rPr lang="ru-RU" sz="2800" dirty="0"/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300" b="1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63080" y="162880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err="1" smtClean="0"/>
              <a:t>Вчені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Оксфорда довели, </a:t>
            </a:r>
          </a:p>
          <a:p>
            <a:r>
              <a:rPr lang="ru-RU" sz="2000" b="1" dirty="0" err="1" smtClean="0"/>
              <a:t>що</a:t>
            </a:r>
            <a:r>
              <a:rPr lang="ru-RU" sz="2000" b="1" dirty="0" smtClean="0"/>
              <a:t> молоко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корисне</a:t>
            </a:r>
            <a:r>
              <a:rPr lang="ru-RU" sz="2000" b="1" dirty="0" smtClean="0"/>
              <a:t>  для </a:t>
            </a:r>
          </a:p>
          <a:p>
            <a:r>
              <a:rPr lang="ru-RU" sz="2000" b="1" dirty="0" err="1" smtClean="0"/>
              <a:t>роботи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мозку</a:t>
            </a:r>
            <a:r>
              <a:rPr lang="ru-RU" sz="2000" b="1" dirty="0" smtClean="0"/>
              <a:t> . Цей  продукт </a:t>
            </a:r>
          </a:p>
          <a:p>
            <a:r>
              <a:rPr lang="ru-RU" sz="2000" b="1" dirty="0" err="1" smtClean="0"/>
              <a:t>дуже</a:t>
            </a:r>
            <a:r>
              <a:rPr lang="ru-RU" sz="2000" b="1" dirty="0" smtClean="0"/>
              <a:t> позитивно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пам’ять</a:t>
            </a:r>
            <a:r>
              <a:rPr lang="ru-RU" sz="2000" b="1" dirty="0" smtClean="0"/>
              <a:t> </a:t>
            </a:r>
          </a:p>
          <a:p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попереджує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розумових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проблем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47864" cy="289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01008"/>
            <a:ext cx="3137148" cy="31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</a:blip>
          <a:srcRect/>
          <a:stretch>
            <a:fillRect t="1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07950" y="6210300"/>
            <a:ext cx="719138" cy="647700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3970338" cy="768350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2900" b="1" dirty="0" err="1" smtClean="0"/>
              <a:t>Методи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обробки</a:t>
            </a:r>
            <a:endParaRPr lang="ru-RU" sz="29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836613"/>
            <a:ext cx="9144000" cy="10810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 err="1" smtClean="0"/>
              <a:t>Охолодження</a:t>
            </a:r>
            <a:endParaRPr lang="ru-RU" sz="1800" b="1" i="1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пригнічення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охолодженні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температуру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2-10 °C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98884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err="1" smtClean="0">
                <a:latin typeface="Calibri" pitchFamily="34" charset="0"/>
              </a:rPr>
              <a:t>Пастеризація</a:t>
            </a:r>
            <a:endParaRPr lang="ru-RU" sz="2000" b="1" i="1" dirty="0">
              <a:latin typeface="Calibri" pitchFamily="34" charset="0"/>
            </a:endParaRPr>
          </a:p>
          <a:p>
            <a:r>
              <a:rPr lang="ru-RU" sz="2000" dirty="0" err="1" smtClean="0">
                <a:latin typeface="Calibri" pitchFamily="34" charset="0"/>
              </a:rPr>
              <a:t>Основна</a:t>
            </a:r>
            <a:r>
              <a:rPr lang="ru-RU" sz="2000" dirty="0" smtClean="0">
                <a:latin typeface="Calibri" pitchFamily="34" charset="0"/>
              </a:rPr>
              <a:t> мета </a:t>
            </a:r>
            <a:r>
              <a:rPr lang="ru-RU" sz="2000" dirty="0" err="1" smtClean="0">
                <a:latin typeface="Calibri" pitchFamily="34" charset="0"/>
              </a:rPr>
              <a:t>пастеризації</a:t>
            </a:r>
            <a:r>
              <a:rPr lang="ru-RU" sz="2000" dirty="0" smtClean="0">
                <a:latin typeface="Calibri" pitchFamily="34" charset="0"/>
              </a:rPr>
              <a:t> – </a:t>
            </a:r>
            <a:r>
              <a:rPr lang="ru-RU" sz="2000" dirty="0" err="1" smtClean="0">
                <a:latin typeface="Calibri" pitchFamily="34" charset="0"/>
              </a:rPr>
              <a:t>знищення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патогенної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мікрофлори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інактивація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ферментів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 err="1" smtClean="0">
                <a:latin typeface="Calibri" pitchFamily="34" charset="0"/>
              </a:rPr>
              <a:t>Довготривала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пастеризація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t=65 °C, z=30 </a:t>
            </a:r>
            <a:r>
              <a:rPr lang="ru-RU" sz="2000" dirty="0" err="1" smtClean="0">
                <a:latin typeface="Calibri" pitchFamily="34" charset="0"/>
              </a:rPr>
              <a:t>хв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 err="1" smtClean="0">
                <a:latin typeface="Calibri" pitchFamily="34" charset="0"/>
              </a:rPr>
              <a:t>короткочасна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пастеризація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t=71-74 °C, z=40 с</a:t>
            </a:r>
          </a:p>
          <a:p>
            <a:r>
              <a:rPr lang="ru-RU" sz="2000" dirty="0" err="1" smtClean="0">
                <a:latin typeface="Calibri" pitchFamily="34" charset="0"/>
              </a:rPr>
              <a:t>миттєва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пастеризація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t=85 °C, z=8-10 с</a:t>
            </a:r>
          </a:p>
          <a:p>
            <a:r>
              <a:rPr lang="ru-RU" sz="2000" dirty="0" err="1" smtClean="0">
                <a:latin typeface="Calibri" pitchFamily="34" charset="0"/>
              </a:rPr>
              <a:t>Ультрапастеризація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t=125 °C, z=0,5 </a:t>
            </a:r>
            <a:r>
              <a:rPr lang="ru-RU" sz="2000" dirty="0" smtClean="0">
                <a:latin typeface="Calibri" pitchFamily="34" charset="0"/>
              </a:rPr>
              <a:t>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462" y="4437112"/>
            <a:ext cx="91265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err="1" smtClean="0">
                <a:latin typeface="Calibri" pitchFamily="34" charset="0"/>
              </a:rPr>
              <a:t>Стерилізація</a:t>
            </a:r>
            <a:endParaRPr lang="ru-RU" sz="2000" b="1" i="1" dirty="0">
              <a:latin typeface="Calibri" pitchFamily="34" charset="0"/>
            </a:endParaRPr>
          </a:p>
          <a:p>
            <a:r>
              <a:rPr lang="ru-RU" sz="2000" i="1" dirty="0" err="1" smtClean="0">
                <a:latin typeface="Calibri" pitchFamily="34" charset="0"/>
              </a:rPr>
              <a:t>одноступінчата</a:t>
            </a:r>
            <a:r>
              <a:rPr lang="ru-RU" sz="2000" i="1" dirty="0" smtClean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в </a:t>
            </a:r>
            <a:r>
              <a:rPr lang="ru-RU" sz="2000" i="1" dirty="0" err="1" smtClean="0">
                <a:latin typeface="Calibri" pitchFamily="34" charset="0"/>
              </a:rPr>
              <a:t>упаковці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i="1" dirty="0" err="1" smtClean="0">
                <a:latin typeface="Calibri" pitchFamily="34" charset="0"/>
              </a:rPr>
              <a:t>двухступінчата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i="1" dirty="0" err="1" smtClean="0">
                <a:latin typeface="Calibri" pitchFamily="34" charset="0"/>
              </a:rPr>
              <a:t>одноступінчата</a:t>
            </a:r>
            <a:r>
              <a:rPr lang="ru-RU" sz="2000" i="1" dirty="0" smtClean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с </a:t>
            </a:r>
            <a:r>
              <a:rPr lang="ru-RU" sz="2000" i="1" dirty="0" err="1" smtClean="0">
                <a:latin typeface="Calibri" pitchFamily="34" charset="0"/>
              </a:rPr>
              <a:t>асептичним</a:t>
            </a:r>
            <a:r>
              <a:rPr lang="ru-RU" sz="2000" i="1" dirty="0" smtClean="0">
                <a:latin typeface="Calibri" pitchFamily="34" charset="0"/>
              </a:rPr>
              <a:t> розливом.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07950" y="6210300"/>
            <a:ext cx="719138" cy="647700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700338" y="11588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 smtClean="0">
                <a:latin typeface="Calibri" pitchFamily="34" charset="0"/>
              </a:rPr>
              <a:t>Класифікація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6613"/>
            <a:ext cx="91440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+mn-lt"/>
              </a:rPr>
              <a:t>Класифікація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й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асортимент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питного</a:t>
            </a:r>
            <a:r>
              <a:rPr lang="ru-RU" b="1" dirty="0" smtClean="0">
                <a:latin typeface="+mn-lt"/>
              </a:rPr>
              <a:t> молока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+mn-lt"/>
              </a:rPr>
              <a:t>За складом молоко </a:t>
            </a:r>
            <a:r>
              <a:rPr lang="ru-RU" i="1" dirty="0" err="1" smtClean="0">
                <a:latin typeface="+mn-lt"/>
              </a:rPr>
              <a:t>поділяють</a:t>
            </a:r>
            <a:r>
              <a:rPr lang="ru-RU" i="1" dirty="0" smtClean="0">
                <a:latin typeface="+mn-lt"/>
              </a:rPr>
              <a:t> на</a:t>
            </a:r>
            <a:r>
              <a:rPr lang="ru-RU" sz="1600" dirty="0" smtClean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натуральне</a:t>
            </a:r>
            <a:r>
              <a:rPr lang="ru-RU" dirty="0">
                <a:latin typeface="+mn-lt"/>
              </a:rPr>
              <a:t>: </a:t>
            </a:r>
            <a:r>
              <a:rPr lang="ru-RU" dirty="0" err="1" smtClean="0">
                <a:latin typeface="+mn-lt"/>
              </a:rPr>
              <a:t>незбиране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нормализоване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по </a:t>
            </a:r>
            <a:r>
              <a:rPr lang="ru-RU" dirty="0" err="1" smtClean="0">
                <a:latin typeface="+mn-lt"/>
              </a:rPr>
              <a:t>жирності</a:t>
            </a:r>
            <a:r>
              <a:rPr lang="ru-RU" dirty="0" smtClean="0">
                <a:latin typeface="+mn-lt"/>
              </a:rPr>
              <a:t> , </a:t>
            </a:r>
            <a:r>
              <a:rPr lang="ru-RU" dirty="0" err="1" smtClean="0">
                <a:latin typeface="+mn-lt"/>
              </a:rPr>
              <a:t>знежирене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відновлене</a:t>
            </a:r>
            <a:r>
              <a:rPr lang="ru-RU" dirty="0" smtClean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r>
              <a:rPr lang="ru-RU" i="1" dirty="0">
                <a:latin typeface="+mn-lt"/>
              </a:rPr>
              <a:t>По виду </a:t>
            </a:r>
            <a:r>
              <a:rPr lang="ru-RU" i="1" dirty="0" err="1" smtClean="0">
                <a:latin typeface="+mn-lt"/>
              </a:rPr>
              <a:t>теплової</a:t>
            </a:r>
            <a:r>
              <a:rPr lang="ru-RU" i="1" dirty="0" smtClean="0">
                <a:latin typeface="+mn-lt"/>
              </a:rPr>
              <a:t> </a:t>
            </a:r>
            <a:r>
              <a:rPr lang="ru-RU" i="1" dirty="0" err="1" smtClean="0">
                <a:latin typeface="+mn-lt"/>
              </a:rPr>
              <a:t>обробки</a:t>
            </a:r>
            <a:r>
              <a:rPr lang="ru-RU" i="1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молоко </a:t>
            </a:r>
            <a:r>
              <a:rPr lang="ru-RU" dirty="0" err="1" smtClean="0">
                <a:latin typeface="+mn-lt"/>
              </a:rPr>
              <a:t>класифікують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на </a:t>
            </a:r>
            <a:r>
              <a:rPr lang="ru-RU" dirty="0" err="1" smtClean="0">
                <a:latin typeface="+mn-lt"/>
              </a:rPr>
              <a:t>пастеризоване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и </a:t>
            </a:r>
            <a:r>
              <a:rPr lang="ru-RU" dirty="0" err="1" smtClean="0">
                <a:latin typeface="+mn-lt"/>
              </a:rPr>
              <a:t>стерилізоване</a:t>
            </a:r>
            <a:r>
              <a:rPr lang="ru-RU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+mn-lt"/>
              </a:rPr>
              <a:t>Розрізняють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такі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види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питного</a:t>
            </a:r>
            <a:r>
              <a:rPr lang="ru-RU" b="1" dirty="0" smtClean="0">
                <a:latin typeface="+mn-lt"/>
              </a:rPr>
              <a:t> молока </a:t>
            </a:r>
            <a:r>
              <a:rPr lang="ru-RU" dirty="0" smtClean="0">
                <a:latin typeface="+mn-lt"/>
              </a:rPr>
              <a:t>: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+mn-lt"/>
              </a:rPr>
              <a:t>пастеризоване</a:t>
            </a:r>
            <a:r>
              <a:rPr lang="ru-RU" dirty="0" smtClean="0">
                <a:latin typeface="+mn-lt"/>
              </a:rPr>
              <a:t> (</a:t>
            </a:r>
            <a:r>
              <a:rPr lang="ru-RU" dirty="0" err="1" smtClean="0">
                <a:latin typeface="+mn-lt"/>
              </a:rPr>
              <a:t>різної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жирності</a:t>
            </a:r>
            <a:r>
              <a:rPr lang="ru-RU" dirty="0" smtClean="0">
                <a:latin typeface="+mn-lt"/>
              </a:rPr>
              <a:t>— </a:t>
            </a:r>
            <a:r>
              <a:rPr lang="ru-RU" dirty="0">
                <a:latin typeface="+mn-lt"/>
              </a:rPr>
              <a:t>1,5; 2,5; 3,2; 3,5; 6% </a:t>
            </a:r>
            <a:r>
              <a:rPr lang="ru-RU" dirty="0" err="1" smtClean="0">
                <a:latin typeface="+mn-lt"/>
              </a:rPr>
              <a:t>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нежирне</a:t>
            </a:r>
            <a:r>
              <a:rPr lang="ru-RU" dirty="0" smtClean="0">
                <a:latin typeface="+mn-lt"/>
              </a:rPr>
              <a:t>);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+mn-lt"/>
              </a:rPr>
              <a:t>стерилізоване</a:t>
            </a:r>
            <a:r>
              <a:rPr lang="ru-RU" dirty="0" smtClean="0">
                <a:latin typeface="+mn-lt"/>
              </a:rPr>
              <a:t> (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жирності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— </a:t>
            </a:r>
            <a:r>
              <a:rPr lang="ru-RU" dirty="0">
                <a:latin typeface="+mn-lt"/>
              </a:rPr>
              <a:t>0,5; 1,5; 1,8; 2; 2,5; 3,2; 3,5; 3,6; 4; 5,5; 6%).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0" y="1628775"/>
            <a:ext cx="3333750" cy="49911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68363"/>
          </a:xfrm>
        </p:spPr>
        <p:txBody>
          <a:bodyPr anchorCtr="0"/>
          <a:lstStyle/>
          <a:p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6227763" cy="609396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err="1" smtClean="0"/>
              <a:t>Молочні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продукти</a:t>
            </a:r>
            <a:r>
              <a:rPr lang="ru-RU" sz="1400" b="1" dirty="0" smtClean="0"/>
              <a:t> </a:t>
            </a:r>
            <a:r>
              <a:rPr lang="ru-RU" sz="1400" b="1" dirty="0"/>
              <a:t>— </a:t>
            </a:r>
            <a:r>
              <a:rPr lang="ru-RU" sz="1400" b="1" dirty="0" err="1" smtClean="0"/>
              <a:t>продукти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харчування</a:t>
            </a:r>
            <a:r>
              <a:rPr lang="ru-RU" sz="1400" b="1" dirty="0"/>
              <a:t>, </a:t>
            </a:r>
            <a:r>
              <a:rPr lang="ru-RU" sz="1400" b="1" dirty="0" err="1" smtClean="0"/>
              <a:t>виготовлені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/>
              <a:t>молока </a:t>
            </a:r>
            <a:r>
              <a:rPr lang="ru-RU" sz="1400" b="1" dirty="0" smtClean="0"/>
              <a:t>:</a:t>
            </a:r>
            <a:endParaRPr lang="ru-RU" sz="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Айран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Ацидофілін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ru-RU" sz="1400" i="1" dirty="0" err="1" smtClean="0"/>
              <a:t>кисломолочний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дієтичний</a:t>
            </a:r>
            <a:r>
              <a:rPr lang="ru-RU" sz="1400" i="1" dirty="0" smtClean="0"/>
              <a:t> </a:t>
            </a:r>
            <a:r>
              <a:rPr lang="ru-RU" sz="1400" i="1" dirty="0"/>
              <a:t>продукт</a:t>
            </a:r>
            <a:r>
              <a:rPr lang="ru-RU" sz="1400" dirty="0"/>
              <a:t>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йогурт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кефір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Кумис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пахта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простокваша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ряжанка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сгущене</a:t>
            </a:r>
            <a:r>
              <a:rPr lang="ru-RU" sz="1400" dirty="0" smtClean="0"/>
              <a:t> </a:t>
            </a:r>
            <a:r>
              <a:rPr lang="ru-RU" sz="1400" dirty="0"/>
              <a:t>молоко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верщки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Вершкове масло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сметана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err="1" smtClean="0"/>
              <a:t>сухе</a:t>
            </a:r>
            <a:r>
              <a:rPr lang="ru-RU" sz="1400" dirty="0" smtClean="0"/>
              <a:t> </a:t>
            </a:r>
            <a:r>
              <a:rPr lang="ru-RU" sz="1400" dirty="0"/>
              <a:t>молоко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сир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сир </a:t>
            </a:r>
            <a:r>
              <a:rPr lang="ru-RU" sz="1400" dirty="0" err="1" smtClean="0"/>
              <a:t>кисломолочний</a:t>
            </a:r>
            <a:endParaRPr lang="ru-RU" sz="1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400" i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72450" y="6215063"/>
            <a:ext cx="720725" cy="647700"/>
          </a:xfrm>
          <a:prstGeom prst="actionButtonHom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850" y="1412875"/>
            <a:ext cx="52562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4895850" cy="838200"/>
          </a:xfrm>
        </p:spPr>
        <p:txBody>
          <a:bodyPr anchor="b" anchorCtr="0"/>
          <a:lstStyle/>
          <a:p>
            <a:r>
              <a:rPr lang="ru-RU" sz="3800" b="1" dirty="0" err="1" smtClean="0"/>
              <a:t>Фальсифікація</a:t>
            </a:r>
            <a:endParaRPr lang="ru-RU" sz="3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836613"/>
            <a:ext cx="3995738" cy="602138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err="1" smtClean="0"/>
              <a:t>Фальсифікація</a:t>
            </a:r>
            <a:r>
              <a:rPr lang="ru-RU" sz="1800" dirty="0" smtClean="0"/>
              <a:t> </a:t>
            </a:r>
            <a:r>
              <a:rPr lang="ru-RU" sz="1800" dirty="0"/>
              <a:t>натурального молока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здійснюватись</a:t>
            </a:r>
            <a:r>
              <a:rPr lang="ru-RU" sz="1800" dirty="0" smtClean="0"/>
              <a:t>  </a:t>
            </a:r>
            <a:r>
              <a:rPr lang="ru-RU" sz="1800" dirty="0" err="1" smtClean="0"/>
              <a:t>додаванням</a:t>
            </a:r>
            <a:r>
              <a:rPr lang="ru-RU" sz="1800" dirty="0" smtClean="0"/>
              <a:t> води, </a:t>
            </a:r>
            <a:r>
              <a:rPr lang="ru-RU" sz="1800" dirty="0" err="1" smtClean="0"/>
              <a:t>знежиреного</a:t>
            </a:r>
            <a:r>
              <a:rPr lang="ru-RU" sz="1800" dirty="0" smtClean="0"/>
              <a:t> </a:t>
            </a:r>
            <a:r>
              <a:rPr lang="ru-RU" sz="1800" dirty="0"/>
              <a:t>молока, </a:t>
            </a:r>
            <a:r>
              <a:rPr lang="ru-RU" sz="1800" dirty="0" err="1" smtClean="0"/>
              <a:t>нейтралізуючих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</a:t>
            </a:r>
            <a:r>
              <a:rPr lang="ru-RU" sz="1800" dirty="0" err="1" smtClean="0"/>
              <a:t>фальсифікації</a:t>
            </a:r>
            <a:r>
              <a:rPr lang="ru-RU" sz="1800" dirty="0" smtClean="0"/>
              <a:t> </a:t>
            </a:r>
            <a:r>
              <a:rPr lang="ru-RU" sz="1800" dirty="0"/>
              <a:t>молока </a:t>
            </a:r>
            <a:r>
              <a:rPr lang="ru-RU" sz="1800" dirty="0" smtClean="0"/>
              <a:t>водою </a:t>
            </a:r>
            <a:r>
              <a:rPr lang="ru-RU" sz="1800" dirty="0" err="1" smtClean="0"/>
              <a:t>знижується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густина</a:t>
            </a:r>
            <a:r>
              <a:rPr lang="ru-RU" sz="1800" dirty="0" smtClean="0"/>
              <a:t>(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</a:t>
            </a:r>
            <a:r>
              <a:rPr lang="ru-RU" sz="1800" dirty="0"/>
              <a:t>1,027 г/см3), </a:t>
            </a:r>
            <a:r>
              <a:rPr lang="ru-RU" sz="1800" dirty="0" err="1" smtClean="0"/>
              <a:t>жирність</a:t>
            </a:r>
            <a:r>
              <a:rPr lang="ru-RU" sz="1800" dirty="0"/>
              <a:t>, </a:t>
            </a:r>
            <a:r>
              <a:rPr lang="ru-RU" sz="1800" dirty="0" err="1" smtClean="0"/>
              <a:t>сухий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залишок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</a:t>
            </a:r>
            <a:r>
              <a:rPr lang="ru-RU" sz="1800" dirty="0"/>
              <a:t>11,2 %), </a:t>
            </a:r>
            <a:r>
              <a:rPr lang="ru-RU" sz="1800" dirty="0" smtClean="0"/>
              <a:t>СЗМЗ </a:t>
            </a:r>
            <a:r>
              <a:rPr lang="ru-RU" sz="1800" dirty="0"/>
              <a:t>(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</a:t>
            </a:r>
            <a:r>
              <a:rPr lang="ru-RU" sz="1800" dirty="0"/>
              <a:t>8,0%),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кислотність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</a:t>
            </a:r>
            <a:r>
              <a:rPr lang="ru-RU" sz="1800" dirty="0" err="1" smtClean="0"/>
              <a:t>фальсифікації</a:t>
            </a:r>
            <a:r>
              <a:rPr lang="ru-RU" sz="1800" dirty="0" smtClean="0"/>
              <a:t> </a:t>
            </a:r>
            <a:r>
              <a:rPr lang="ru-RU" sz="1800" dirty="0"/>
              <a:t>молока </a:t>
            </a:r>
            <a:r>
              <a:rPr lang="ru-RU" sz="1800" dirty="0" err="1" smtClean="0"/>
              <a:t>додаванням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знежиреного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молока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 </a:t>
            </a:r>
            <a:r>
              <a:rPr lang="ru-RU" sz="1800" dirty="0" err="1" smtClean="0"/>
              <a:t>зняттям</a:t>
            </a:r>
            <a:r>
              <a:rPr lang="ru-RU" sz="1800" dirty="0" smtClean="0"/>
              <a:t> </a:t>
            </a:r>
            <a:r>
              <a:rPr lang="ru-RU" sz="1800" dirty="0" err="1" smtClean="0"/>
              <a:t>верків</a:t>
            </a:r>
            <a:r>
              <a:rPr lang="ru-RU" sz="1800" dirty="0" smtClean="0"/>
              <a:t>  </a:t>
            </a:r>
            <a:r>
              <a:rPr lang="ru-RU" sz="1800" dirty="0" err="1" smtClean="0"/>
              <a:t>збільшується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густина</a:t>
            </a:r>
            <a:r>
              <a:rPr lang="ru-RU" sz="1800" dirty="0" smtClean="0"/>
              <a:t> до </a:t>
            </a:r>
            <a:r>
              <a:rPr lang="ru-RU" sz="1800" dirty="0"/>
              <a:t>1,034 г/см3, </a:t>
            </a:r>
            <a:r>
              <a:rPr lang="ru-RU" sz="1800" dirty="0" err="1" smtClean="0"/>
              <a:t>зменшується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сухий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жирність</a:t>
            </a:r>
            <a:r>
              <a:rPr lang="ru-RU" sz="1800" dirty="0" smtClean="0"/>
              <a:t>, СЗМЗ не </a:t>
            </a:r>
            <a:r>
              <a:rPr lang="ru-RU" sz="1800" dirty="0" err="1" smtClean="0"/>
              <a:t>змінюється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1013" y="6226175"/>
            <a:ext cx="719137" cy="649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844675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73438" y="720725"/>
            <a:ext cx="5770562" cy="1143000"/>
          </a:xfrm>
        </p:spPr>
        <p:txBody>
          <a:bodyPr anchorCtr="0"/>
          <a:lstStyle/>
          <a:p>
            <a:r>
              <a:rPr lang="ru-RU" sz="7600"/>
              <a:t>Упаковки</a:t>
            </a:r>
          </a:p>
        </p:txBody>
      </p:sp>
      <p:pic>
        <p:nvPicPr>
          <p:cNvPr id="31747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85888"/>
            <a:ext cx="5111750" cy="5472112"/>
          </a:xfrm>
        </p:spPr>
      </p:pic>
      <p:pic>
        <p:nvPicPr>
          <p:cNvPr id="31748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92538" y="3054350"/>
            <a:ext cx="5351462" cy="373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60602"/>
                </a:solidFill>
              </a:rPr>
              <a:t>Висновок:</a:t>
            </a:r>
          </a:p>
          <a:p>
            <a:endParaRPr lang="uk-UA" dirty="0" smtClean="0">
              <a:solidFill>
                <a:srgbClr val="060602"/>
              </a:solidFill>
            </a:endParaRPr>
          </a:p>
          <a:p>
            <a:r>
              <a:rPr lang="uk-UA" sz="2400" dirty="0" smtClean="0">
                <a:solidFill>
                  <a:srgbClr val="060602"/>
                </a:solidFill>
              </a:rPr>
              <a:t> Харчова і біологічна цінність молока незаперечні і воно являється незамінним продуктом харчування людини</a:t>
            </a:r>
            <a:r>
              <a:rPr lang="ru-RU" sz="2400" b="1" dirty="0" smtClean="0">
                <a:solidFill>
                  <a:srgbClr val="060602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60602"/>
                </a:solidFill>
              </a:rPr>
              <a:t>0,5 л  молока в день – </a:t>
            </a:r>
            <a:r>
              <a:rPr lang="ru-RU" sz="2400" b="1" dirty="0" err="1" smtClean="0">
                <a:solidFill>
                  <a:srgbClr val="060602"/>
                </a:solidFill>
              </a:rPr>
              <a:t>добова</a:t>
            </a:r>
            <a:r>
              <a:rPr lang="ru-RU" sz="2400" b="1" dirty="0" smtClean="0">
                <a:solidFill>
                  <a:srgbClr val="060602"/>
                </a:solidFill>
              </a:rPr>
              <a:t> потреба в </a:t>
            </a:r>
            <a:r>
              <a:rPr lang="ru-RU" sz="2400" b="1" dirty="0" err="1" smtClean="0">
                <a:solidFill>
                  <a:srgbClr val="060602"/>
                </a:solidFill>
              </a:rPr>
              <a:t>білку</a:t>
            </a:r>
            <a:r>
              <a:rPr lang="ru-RU" sz="2400" b="1" dirty="0" smtClean="0">
                <a:solidFill>
                  <a:srgbClr val="060602"/>
                </a:solidFill>
              </a:rPr>
              <a:t> буде </a:t>
            </a:r>
            <a:r>
              <a:rPr lang="ru-RU" sz="2400" b="1" dirty="0" err="1" smtClean="0">
                <a:solidFill>
                  <a:srgbClr val="060602"/>
                </a:solidFill>
              </a:rPr>
              <a:t>задоволена</a:t>
            </a:r>
            <a:r>
              <a:rPr lang="ru-RU" sz="2400" b="1" dirty="0" smtClean="0">
                <a:solidFill>
                  <a:srgbClr val="060602"/>
                </a:solidFill>
              </a:rPr>
              <a:t>  на 20%, в </a:t>
            </a:r>
            <a:r>
              <a:rPr lang="ru-RU" sz="2400" b="1" dirty="0" err="1" smtClean="0">
                <a:solidFill>
                  <a:srgbClr val="060602"/>
                </a:solidFill>
              </a:rPr>
              <a:t>кальції</a:t>
            </a:r>
            <a:r>
              <a:rPr lang="ru-RU" sz="2400" b="1" dirty="0" smtClean="0">
                <a:solidFill>
                  <a:srgbClr val="060602"/>
                </a:solidFill>
              </a:rPr>
              <a:t> – на 72%, </a:t>
            </a:r>
            <a:r>
              <a:rPr lang="ru-RU" sz="2400" b="1" dirty="0" err="1" smtClean="0">
                <a:solidFill>
                  <a:srgbClr val="060602"/>
                </a:solidFill>
              </a:rPr>
              <a:t>фосфорі</a:t>
            </a:r>
            <a:r>
              <a:rPr lang="ru-RU" sz="2400" b="1" dirty="0" smtClean="0">
                <a:solidFill>
                  <a:srgbClr val="060602"/>
                </a:solidFill>
              </a:rPr>
              <a:t> – на 10%, </a:t>
            </a:r>
            <a:r>
              <a:rPr lang="ru-RU" sz="2400" b="1" dirty="0" err="1" smtClean="0">
                <a:solidFill>
                  <a:srgbClr val="060602"/>
                </a:solidFill>
              </a:rPr>
              <a:t>йоді</a:t>
            </a:r>
            <a:r>
              <a:rPr lang="ru-RU" sz="2400" b="1" dirty="0" smtClean="0">
                <a:solidFill>
                  <a:srgbClr val="060602"/>
                </a:solidFill>
              </a:rPr>
              <a:t> – на 22%, у  </a:t>
            </a:r>
            <a:r>
              <a:rPr lang="ru-RU" sz="2400" b="1" dirty="0" err="1" smtClean="0">
                <a:solidFill>
                  <a:srgbClr val="060602"/>
                </a:solidFill>
              </a:rPr>
              <a:t>вітамінах</a:t>
            </a:r>
            <a:r>
              <a:rPr lang="ru-RU" sz="2400" b="1" dirty="0" smtClean="0">
                <a:solidFill>
                  <a:srgbClr val="060602"/>
                </a:solidFill>
              </a:rPr>
              <a:t> – на 30%.</a:t>
            </a:r>
            <a:endParaRPr lang="ru-RU" sz="2400" dirty="0" smtClean="0">
              <a:solidFill>
                <a:srgbClr val="060602"/>
              </a:solidFill>
            </a:endParaRPr>
          </a:p>
          <a:p>
            <a:endParaRPr lang="ru-RU" b="1" dirty="0" smtClean="0">
              <a:solidFill>
                <a:srgbClr val="060602"/>
              </a:solidFill>
            </a:endParaRPr>
          </a:p>
          <a:p>
            <a:endParaRPr lang="ru-RU" b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44279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Молоко </a:t>
            </a:r>
            <a:r>
              <a:rPr lang="ru-RU" sz="3200" b="1" dirty="0" err="1" smtClean="0"/>
              <a:t>необхідне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людині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щоб</a:t>
            </a:r>
            <a:r>
              <a:rPr lang="ru-RU" sz="3200" b="1" dirty="0" smtClean="0"/>
              <a:t> бути </a:t>
            </a:r>
            <a:r>
              <a:rPr lang="ru-RU" sz="3200" b="1" dirty="0" err="1" smtClean="0"/>
              <a:t>здоровим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красивим</a:t>
            </a:r>
            <a:r>
              <a:rPr lang="ru-RU" sz="3200" b="1" dirty="0" smtClean="0"/>
              <a:t>, добре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смачно </a:t>
            </a:r>
            <a:r>
              <a:rPr lang="ru-RU" sz="3200" b="1" dirty="0" err="1" smtClean="0"/>
              <a:t>харчуватись</a:t>
            </a:r>
            <a:r>
              <a:rPr lang="ru-RU" sz="3200" b="1" dirty="0" smtClean="0"/>
              <a:t>! </a:t>
            </a:r>
          </a:p>
          <a:p>
            <a:endParaRPr lang="uk-UA" sz="3200" b="1" dirty="0" smtClean="0"/>
          </a:p>
          <a:p>
            <a:endParaRPr lang="ru-RU" sz="3200" b="1" dirty="0" smtClean="0"/>
          </a:p>
          <a:p>
            <a:pPr algn="ctr"/>
            <a:r>
              <a:rPr lang="uk-UA" sz="3200" b="1" dirty="0" smtClean="0"/>
              <a:t> ДЯКУЮ ЗА УВАГУ!!!</a:t>
            </a:r>
            <a:endParaRPr lang="ru-RU" sz="32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27584" y="332656"/>
            <a:ext cx="7772400" cy="604664"/>
          </a:xfrm>
        </p:spPr>
        <p:txBody>
          <a:bodyPr/>
          <a:lstStyle/>
          <a:p>
            <a:r>
              <a:rPr lang="uk-UA" sz="3600" dirty="0" smtClean="0"/>
              <a:t>План лекції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1520" y="1052736"/>
            <a:ext cx="8568952" cy="5544616"/>
          </a:xfrm>
        </p:spPr>
        <p:txBody>
          <a:bodyPr/>
          <a:lstStyle/>
          <a:p>
            <a:pPr marL="742950" indent="-742950" algn="just">
              <a:buAutoNum type="arabicPeriod"/>
            </a:pPr>
            <a:r>
              <a:rPr lang="uk-UA" dirty="0" smtClean="0"/>
              <a:t>Білки молока</a:t>
            </a:r>
          </a:p>
          <a:p>
            <a:pPr marL="742950" indent="-742950" algn="just">
              <a:buAutoNum type="arabicPeriod"/>
            </a:pPr>
            <a:r>
              <a:rPr lang="uk-UA" dirty="0" smtClean="0"/>
              <a:t>Лактоза (молочний цукор)</a:t>
            </a:r>
          </a:p>
          <a:p>
            <a:pPr marL="742950" indent="-742950" algn="just">
              <a:buAutoNum type="arabicPeriod"/>
            </a:pPr>
            <a:r>
              <a:rPr lang="uk-UA" dirty="0" smtClean="0"/>
              <a:t>Молочний жир молока</a:t>
            </a:r>
          </a:p>
          <a:p>
            <a:pPr marL="742950" indent="-742950" algn="just">
              <a:buAutoNum type="arabicPeriod"/>
            </a:pPr>
            <a:r>
              <a:rPr lang="uk-UA" dirty="0" smtClean="0"/>
              <a:t>Мінеральні речовини молока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80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784976" cy="6391547"/>
          </a:xfrm>
        </p:spPr>
        <p:txBody>
          <a:bodyPr/>
          <a:lstStyle/>
          <a:p>
            <a:pPr algn="l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1.Технологія продуктів забою тварин. /В.В. Власенко, І.Г. Береза, М.І. Машкін, П.В.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Середа, М.Ф. Бойко/. - Вінниця, РВВ ВАТ "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1999. - 448 с,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Ветеринарно-санітарна експертиза сировини та продуктів тваринного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походження. (Навчальний посібник). /В.В. Власенко, В.Й. Кравців, В.І.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Хоменко, В.М. Ковбасенко, В.В.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В.М. Безсмертний, П.П.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-- Вінниця, РВВ ВАТ "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1999. - 514 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Ветеринарно-санітарний контроль на підприємствах м'ясної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промисловості. (Навчальний посібник). /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Р.Й.Кравців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П.І.Вербицький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Ю.І.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Остап'юк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- Львів, Галицька видавнича спілка, 2002. - 368 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ЗахаренкоМ.О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Гаврилюк М.Д., Яремчук О.С.,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І.Г. Технологія продуктів забою тварин 2009 Вінниця: Едельвейс і К, 2009. - 447с.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Кравців Р.И,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Якубчак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2008 Вінниця: Едельвейс, 2008. - 454с.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Власенко І.Г.,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Кольчак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Навчальний посібник за ред.. проф.. Власенко В.В. 2008 Вінниця: ВДАУ, РВВ, 2008 -108с.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І.Г., Березовський І.В. Мікробіологія м'яса та м'ясопродуктів. 2003 Вінниця: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Гіпаніс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2006,- 589с.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solidFill>
                <a:srgbClr val="0606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8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3997325" cy="649288"/>
          </a:xfrm>
        </p:spPr>
        <p:txBody>
          <a:bodyPr anchor="b" anchorCtr="0"/>
          <a:lstStyle/>
          <a:p>
            <a:r>
              <a:rPr lang="ru-RU" sz="3400" b="1"/>
              <a:t>Що таке молоко?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25" y="1484313"/>
            <a:ext cx="3889375" cy="5229225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700213"/>
            <a:ext cx="5003800" cy="46085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/>
              <a:t>    </a:t>
            </a:r>
            <a:r>
              <a:rPr lang="ru-RU" sz="2400" b="1"/>
              <a:t>Молоко́</a:t>
            </a:r>
            <a:r>
              <a:rPr lang="ru-RU" sz="2400"/>
              <a:t> (лат. </a:t>
            </a:r>
            <a:r>
              <a:rPr lang="ru-RU" sz="2400" i="1"/>
              <a:t>lac, lactis</a:t>
            </a:r>
            <a:r>
              <a:rPr lang="ru-RU" sz="2400"/>
              <a:t>; грец. </a:t>
            </a:r>
            <a:r>
              <a:rPr lang="el-GR" sz="2400" i="1"/>
              <a:t>Gala</a:t>
            </a:r>
            <a:r>
              <a:rPr lang="ru-RU" sz="2400"/>
              <a:t>) — секрет молочних залоз, що виробляється під час лактації у  самок ссавців та призначений для годування нащадків. Молоко є емульсією крапель жиру у воді. Молоко матері особливо важливе для підтримки імунної сиситеми впродовж перших днів, також воно забезпечує поживними речовинами.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За ДСТУ 2212-93 «</a:t>
            </a:r>
            <a:r>
              <a:rPr lang="ru-RU" sz="2400" b="1"/>
              <a:t>Молоко</a:t>
            </a:r>
            <a:r>
              <a:rPr lang="ru-RU" sz="2400"/>
              <a:t> — продукт нормальної секреції молочних залоз».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175" y="188913"/>
            <a:ext cx="4535488" cy="847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60602"/>
                </a:solidFill>
                <a:latin typeface="Calibri" pitchFamily="34" charset="0"/>
              </a:rPr>
              <a:t>Енергетична  цінність: </a:t>
            </a:r>
            <a:r>
              <a:rPr lang="ru-RU" sz="2400">
                <a:solidFill>
                  <a:srgbClr val="060602"/>
                </a:solidFill>
                <a:latin typeface="Calibri" pitchFamily="34" charset="0"/>
              </a:rPr>
              <a:t>60 ккал=250 кДж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3529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60602"/>
                </a:solidFill>
              </a:rPr>
              <a:t>З чого складається молоко?</a:t>
            </a:r>
          </a:p>
          <a:p>
            <a:endParaRPr lang="ru-RU" sz="2400" b="1" dirty="0" smtClean="0">
              <a:solidFill>
                <a:srgbClr val="06060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60602"/>
                </a:solidFill>
              </a:rPr>
              <a:t>Білки</a:t>
            </a:r>
            <a:r>
              <a:rPr lang="ru-RU" sz="2400" b="1" dirty="0" smtClean="0">
                <a:solidFill>
                  <a:srgbClr val="060602"/>
                </a:solidFill>
              </a:rPr>
              <a:t>.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Існує</a:t>
            </a:r>
            <a:r>
              <a:rPr lang="ru-RU" sz="2400" dirty="0" smtClean="0">
                <a:solidFill>
                  <a:srgbClr val="060602"/>
                </a:solidFill>
              </a:rPr>
              <a:t> думка про те, </a:t>
            </a:r>
            <a:r>
              <a:rPr lang="ru-RU" sz="2400" dirty="0" err="1" smtClean="0">
                <a:solidFill>
                  <a:srgbClr val="060602"/>
                </a:solidFill>
              </a:rPr>
              <a:t>що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найціннішими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складовими</a:t>
            </a:r>
            <a:r>
              <a:rPr lang="ru-RU" sz="2400" dirty="0" smtClean="0">
                <a:solidFill>
                  <a:srgbClr val="060602"/>
                </a:solidFill>
              </a:rPr>
              <a:t> молока </a:t>
            </a:r>
            <a:r>
              <a:rPr lang="ru-RU" sz="2400" dirty="0" err="1" smtClean="0">
                <a:solidFill>
                  <a:srgbClr val="060602"/>
                </a:solidFill>
              </a:rPr>
              <a:t>є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білки</a:t>
            </a:r>
            <a:r>
              <a:rPr lang="ru-RU" sz="2400" dirty="0" smtClean="0">
                <a:solidFill>
                  <a:srgbClr val="060602"/>
                </a:solidFill>
              </a:rPr>
              <a:t>. Вони </a:t>
            </a:r>
            <a:r>
              <a:rPr lang="ru-RU" sz="2400" dirty="0" err="1" smtClean="0">
                <a:solidFill>
                  <a:srgbClr val="060602"/>
                </a:solidFill>
              </a:rPr>
              <a:t>корисніші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ніж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білки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м’яса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швидше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розщеплюються</a:t>
            </a:r>
            <a:r>
              <a:rPr lang="ru-RU" sz="2400" dirty="0" smtClean="0">
                <a:solidFill>
                  <a:srgbClr val="060602"/>
                </a:solidFill>
              </a:rPr>
              <a:t>. </a:t>
            </a:r>
            <a:r>
              <a:rPr lang="ru-RU" sz="2400" dirty="0" err="1" smtClean="0">
                <a:solidFill>
                  <a:srgbClr val="060602"/>
                </a:solidFill>
              </a:rPr>
              <a:t>Всі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білки</a:t>
            </a:r>
            <a:r>
              <a:rPr lang="ru-RU" sz="2400" dirty="0" smtClean="0">
                <a:solidFill>
                  <a:srgbClr val="060602"/>
                </a:solidFill>
              </a:rPr>
              <a:t> молока </a:t>
            </a:r>
            <a:r>
              <a:rPr lang="ru-RU" sz="2400" dirty="0" err="1" smtClean="0">
                <a:solidFill>
                  <a:srgbClr val="060602"/>
                </a:solidFill>
              </a:rPr>
              <a:t>відносяться</a:t>
            </a:r>
            <a:r>
              <a:rPr lang="ru-RU" sz="2400" dirty="0" smtClean="0">
                <a:solidFill>
                  <a:srgbClr val="060602"/>
                </a:solidFill>
              </a:rPr>
              <a:t> до </a:t>
            </a:r>
            <a:r>
              <a:rPr lang="ru-RU" sz="2400" dirty="0" err="1" smtClean="0">
                <a:solidFill>
                  <a:srgbClr val="060602"/>
                </a:solidFill>
              </a:rPr>
              <a:t>групи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повноцінних</a:t>
            </a:r>
            <a:r>
              <a:rPr lang="ru-RU" sz="2400" dirty="0" smtClean="0">
                <a:solidFill>
                  <a:srgbClr val="06060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60602"/>
                </a:solidFill>
              </a:rPr>
              <a:t> </a:t>
            </a:r>
            <a:r>
              <a:rPr lang="ru-RU" sz="2400" b="1" dirty="0" err="1" smtClean="0">
                <a:solidFill>
                  <a:srgbClr val="060602"/>
                </a:solidFill>
              </a:rPr>
              <a:t>Молочний</a:t>
            </a:r>
            <a:r>
              <a:rPr lang="ru-RU" sz="2400" b="1" dirty="0" smtClean="0">
                <a:solidFill>
                  <a:srgbClr val="060602"/>
                </a:solidFill>
              </a:rPr>
              <a:t> жир </a:t>
            </a:r>
            <a:r>
              <a:rPr lang="ru-RU" sz="2400" dirty="0" err="1" smtClean="0">
                <a:solidFill>
                  <a:srgbClr val="060602"/>
                </a:solidFill>
              </a:rPr>
              <a:t>самий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біологічно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повноцінний</a:t>
            </a:r>
            <a:r>
              <a:rPr lang="ru-RU" sz="2400" dirty="0" smtClean="0">
                <a:solidFill>
                  <a:srgbClr val="06060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60602"/>
                </a:solidFill>
              </a:rPr>
              <a:t> </a:t>
            </a:r>
            <a:r>
              <a:rPr lang="ru-RU" sz="2400" b="1" dirty="0" err="1" smtClean="0">
                <a:solidFill>
                  <a:srgbClr val="060602"/>
                </a:solidFill>
              </a:rPr>
              <a:t>Молочний</a:t>
            </a:r>
            <a:r>
              <a:rPr lang="ru-RU" sz="2400" b="1" dirty="0" smtClean="0">
                <a:solidFill>
                  <a:srgbClr val="060602"/>
                </a:solidFill>
              </a:rPr>
              <a:t> </a:t>
            </a:r>
            <a:r>
              <a:rPr lang="ru-RU" sz="2400" b="1" dirty="0" err="1" smtClean="0">
                <a:solidFill>
                  <a:srgbClr val="060602"/>
                </a:solidFill>
              </a:rPr>
              <a:t>цукор</a:t>
            </a:r>
            <a:r>
              <a:rPr lang="ru-RU" sz="2400" b="1" dirty="0" smtClean="0">
                <a:solidFill>
                  <a:srgbClr val="060602"/>
                </a:solidFill>
              </a:rPr>
              <a:t> </a:t>
            </a:r>
            <a:r>
              <a:rPr lang="ru-RU" sz="2400" dirty="0" smtClean="0">
                <a:solidFill>
                  <a:srgbClr val="060602"/>
                </a:solidFill>
              </a:rPr>
              <a:t>– </a:t>
            </a:r>
            <a:r>
              <a:rPr lang="ru-RU" sz="2400" b="1" dirty="0" smtClean="0">
                <a:solidFill>
                  <a:srgbClr val="060602"/>
                </a:solidFill>
              </a:rPr>
              <a:t>лактоза</a:t>
            </a:r>
            <a:r>
              <a:rPr lang="ru-RU" sz="2400" dirty="0" smtClean="0">
                <a:solidFill>
                  <a:srgbClr val="060602"/>
                </a:solidFill>
              </a:rPr>
              <a:t>  </a:t>
            </a:r>
            <a:r>
              <a:rPr lang="ru-RU" sz="2400" dirty="0" err="1" smtClean="0">
                <a:solidFill>
                  <a:srgbClr val="060602"/>
                </a:solidFill>
              </a:rPr>
              <a:t>повільно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розщеплюється</a:t>
            </a:r>
            <a:r>
              <a:rPr lang="ru-RU" sz="2400" dirty="0" smtClean="0">
                <a:solidFill>
                  <a:srgbClr val="060602"/>
                </a:solidFill>
              </a:rPr>
              <a:t> в кишечнику, </a:t>
            </a:r>
            <a:r>
              <a:rPr lang="ru-RU" sz="2400" dirty="0" err="1" smtClean="0">
                <a:solidFill>
                  <a:srgbClr val="060602"/>
                </a:solidFill>
              </a:rPr>
              <a:t>нормалізує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життєдіяльність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корисної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мікрофлори</a:t>
            </a:r>
            <a:r>
              <a:rPr lang="ru-RU" sz="2400" dirty="0" smtClean="0">
                <a:solidFill>
                  <a:srgbClr val="060602"/>
                </a:solidFill>
              </a:rPr>
              <a:t> в </a:t>
            </a:r>
            <a:r>
              <a:rPr lang="ru-RU" sz="2400" dirty="0" err="1" smtClean="0">
                <a:solidFill>
                  <a:srgbClr val="060602"/>
                </a:solidFill>
              </a:rPr>
              <a:t>ньому</a:t>
            </a:r>
            <a:r>
              <a:rPr lang="ru-RU" sz="2400" dirty="0" smtClean="0">
                <a:solidFill>
                  <a:srgbClr val="06060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60602"/>
                </a:solidFill>
              </a:rPr>
              <a:t> </a:t>
            </a:r>
            <a:r>
              <a:rPr lang="ru-RU" sz="2400" b="1" dirty="0" err="1" smtClean="0">
                <a:solidFill>
                  <a:srgbClr val="060602"/>
                </a:solidFill>
              </a:rPr>
              <a:t>Мінеральні</a:t>
            </a:r>
            <a:r>
              <a:rPr lang="ru-RU" sz="2400" b="1" dirty="0" smtClean="0">
                <a:solidFill>
                  <a:srgbClr val="060602"/>
                </a:solidFill>
              </a:rPr>
              <a:t> </a:t>
            </a:r>
            <a:r>
              <a:rPr lang="ru-RU" sz="2400" b="1" dirty="0" err="1" smtClean="0">
                <a:solidFill>
                  <a:srgbClr val="060602"/>
                </a:solidFill>
              </a:rPr>
              <a:t>речовини</a:t>
            </a:r>
            <a:r>
              <a:rPr lang="ru-RU" sz="2400" b="1" dirty="0" smtClean="0">
                <a:solidFill>
                  <a:srgbClr val="060602"/>
                </a:solidFill>
              </a:rPr>
              <a:t>.</a:t>
            </a:r>
            <a:r>
              <a:rPr lang="ru-RU" sz="2400" dirty="0" smtClean="0">
                <a:solidFill>
                  <a:srgbClr val="060602"/>
                </a:solidFill>
              </a:rPr>
              <a:t> В склад </a:t>
            </a:r>
            <a:r>
              <a:rPr lang="ru-RU" sz="2400" dirty="0" err="1" smtClean="0">
                <a:solidFill>
                  <a:srgbClr val="060602"/>
                </a:solidFill>
              </a:rPr>
              <a:t>мінеральних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речовин</a:t>
            </a:r>
            <a:r>
              <a:rPr lang="ru-RU" sz="2400" dirty="0" smtClean="0">
                <a:solidFill>
                  <a:srgbClr val="060602"/>
                </a:solidFill>
              </a:rPr>
              <a:t> молока </a:t>
            </a:r>
            <a:r>
              <a:rPr lang="ru-RU" sz="2400" dirty="0" err="1" smtClean="0">
                <a:solidFill>
                  <a:srgbClr val="060602"/>
                </a:solidFill>
              </a:rPr>
              <a:t>входять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всі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елементи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таблиці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Мендєлєєва</a:t>
            </a:r>
            <a:r>
              <a:rPr lang="ru-RU" sz="2400" dirty="0" smtClean="0">
                <a:solidFill>
                  <a:srgbClr val="060602"/>
                </a:solidFill>
              </a:rPr>
              <a:t>.  В  </a:t>
            </a:r>
            <a:r>
              <a:rPr lang="ru-RU" sz="2400" dirty="0" err="1" smtClean="0">
                <a:solidFill>
                  <a:srgbClr val="060602"/>
                </a:solidFill>
              </a:rPr>
              <a:t>ньому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містяться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солі</a:t>
            </a:r>
            <a:r>
              <a:rPr lang="ru-RU" sz="2400" dirty="0" smtClean="0">
                <a:solidFill>
                  <a:srgbClr val="060602"/>
                </a:solidFill>
              </a:rPr>
              <a:t> </a:t>
            </a:r>
            <a:r>
              <a:rPr lang="ru-RU" sz="2400" dirty="0" err="1" smtClean="0">
                <a:solidFill>
                  <a:srgbClr val="060602"/>
                </a:solidFill>
              </a:rPr>
              <a:t>кальцію</a:t>
            </a:r>
            <a:r>
              <a:rPr lang="ru-RU" sz="2400" dirty="0" smtClean="0">
                <a:solidFill>
                  <a:srgbClr val="060602"/>
                </a:solidFill>
              </a:rPr>
              <a:t>, </a:t>
            </a:r>
            <a:r>
              <a:rPr lang="ru-RU" sz="2400" dirty="0" err="1" smtClean="0">
                <a:solidFill>
                  <a:srgbClr val="060602"/>
                </a:solidFill>
              </a:rPr>
              <a:t>калію</a:t>
            </a:r>
            <a:r>
              <a:rPr lang="ru-RU" sz="2400" dirty="0" smtClean="0">
                <a:solidFill>
                  <a:srgbClr val="060602"/>
                </a:solidFill>
              </a:rPr>
              <a:t>, </a:t>
            </a:r>
            <a:r>
              <a:rPr lang="ru-RU" sz="2400" dirty="0" err="1" smtClean="0">
                <a:solidFill>
                  <a:srgbClr val="060602"/>
                </a:solidFill>
              </a:rPr>
              <a:t>натрію</a:t>
            </a:r>
            <a:r>
              <a:rPr lang="ru-RU" sz="2400" dirty="0" smtClean="0">
                <a:solidFill>
                  <a:srgbClr val="060602"/>
                </a:solidFill>
              </a:rPr>
              <a:t>, </a:t>
            </a:r>
            <a:r>
              <a:rPr lang="ru-RU" sz="2400" dirty="0" err="1" smtClean="0">
                <a:solidFill>
                  <a:srgbClr val="060602"/>
                </a:solidFill>
              </a:rPr>
              <a:t>магнію</a:t>
            </a:r>
            <a:r>
              <a:rPr lang="ru-RU" sz="2400" dirty="0" smtClean="0">
                <a:solidFill>
                  <a:srgbClr val="060602"/>
                </a:solidFill>
              </a:rPr>
              <a:t> .</a:t>
            </a:r>
          </a:p>
          <a:p>
            <a:endParaRPr lang="ru-RU" dirty="0" smtClean="0">
              <a:solidFill>
                <a:srgbClr val="06060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6060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pPr algn="ctr"/>
            <a:endParaRPr lang="ru-RU" dirty="0">
              <a:solidFill>
                <a:srgbClr val="06060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4105275" cy="685800"/>
          </a:xfrm>
        </p:spPr>
        <p:txBody>
          <a:bodyPr anchor="b" anchorCtr="0"/>
          <a:lstStyle/>
          <a:p>
            <a:pPr algn="l"/>
            <a:r>
              <a:rPr lang="ru-RU" sz="3600" b="1"/>
              <a:t>Цікаві факти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9144000" cy="5113337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 err="1"/>
              <a:t>Корови</a:t>
            </a:r>
            <a:r>
              <a:rPr lang="ru-RU" sz="2000" dirty="0"/>
              <a:t> не </a:t>
            </a:r>
            <a:r>
              <a:rPr lang="ru-RU" sz="2000" dirty="0" err="1"/>
              <a:t>дають</a:t>
            </a:r>
            <a:r>
              <a:rPr lang="ru-RU" sz="2000" dirty="0"/>
              <a:t> молока, </a:t>
            </a:r>
            <a:r>
              <a:rPr lang="ru-RU" sz="2000" dirty="0" err="1"/>
              <a:t>поки</a:t>
            </a:r>
            <a:r>
              <a:rPr lang="ru-RU" sz="2000" dirty="0"/>
              <a:t> у них не </a:t>
            </a:r>
            <a:r>
              <a:rPr lang="ru-RU" sz="2000" dirty="0" err="1"/>
              <a:t>з’явиться</a:t>
            </a:r>
            <a:r>
              <a:rPr lang="ru-RU" sz="2000" dirty="0"/>
              <a:t> теля.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/>
              <a:t>У </a:t>
            </a:r>
            <a:r>
              <a:rPr lang="ru-RU" sz="2000" dirty="0" err="1"/>
              <a:t>коров'ячому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 </a:t>
            </a:r>
            <a:r>
              <a:rPr lang="ru-RU" sz="2000" dirty="0" err="1"/>
              <a:t>міститься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11 до 23 </a:t>
            </a:r>
            <a:r>
              <a:rPr lang="ru-RU" sz="2000" dirty="0" err="1"/>
              <a:t>літрів</a:t>
            </a:r>
            <a:r>
              <a:rPr lang="ru-RU" sz="2000" dirty="0"/>
              <a:t> молока. 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/>
              <a:t>Молоко на 85-95 %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води, </a:t>
            </a:r>
            <a:r>
              <a:rPr lang="ru-RU" sz="2000" dirty="0" err="1"/>
              <a:t>решту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вітаміни</a:t>
            </a:r>
            <a:r>
              <a:rPr lang="ru-RU" sz="2000" dirty="0"/>
              <a:t>, </a:t>
            </a:r>
            <a:r>
              <a:rPr lang="ru-RU" sz="2000" dirty="0" err="1"/>
              <a:t>білки</a:t>
            </a:r>
            <a:r>
              <a:rPr lang="ru-RU" sz="2000" dirty="0"/>
              <a:t>, </a:t>
            </a:r>
            <a:r>
              <a:rPr lang="ru-RU" sz="2000" dirty="0" err="1"/>
              <a:t>вуглеводи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жири</a:t>
            </a:r>
            <a:r>
              <a:rPr lang="ru-RU" sz="2000" dirty="0"/>
              <a:t>.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/>
              <a:t> До того як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винайдений</a:t>
            </a:r>
            <a:r>
              <a:rPr lang="ru-RU" sz="2000" dirty="0"/>
              <a:t> </a:t>
            </a:r>
            <a:r>
              <a:rPr lang="ru-RU" sz="2000" dirty="0" err="1"/>
              <a:t>доїльний</a:t>
            </a:r>
            <a:r>
              <a:rPr lang="ru-RU" sz="2000" dirty="0"/>
              <a:t> </a:t>
            </a:r>
            <a:r>
              <a:rPr lang="ru-RU" sz="2000" dirty="0" err="1"/>
              <a:t>апарат</a:t>
            </a:r>
            <a:r>
              <a:rPr lang="ru-RU" sz="2000" dirty="0"/>
              <a:t>, </a:t>
            </a:r>
            <a:r>
              <a:rPr lang="ru-RU" sz="2000" dirty="0" err="1"/>
              <a:t>фермери</a:t>
            </a:r>
            <a:r>
              <a:rPr lang="ru-RU" sz="2000" dirty="0"/>
              <a:t> могли </a:t>
            </a:r>
            <a:r>
              <a:rPr lang="ru-RU" sz="2000" dirty="0" err="1"/>
              <a:t>доїти</a:t>
            </a:r>
            <a:r>
              <a:rPr lang="ru-RU" sz="2000" dirty="0"/>
              <a:t> порядка </a:t>
            </a:r>
            <a:r>
              <a:rPr lang="ru-RU" sz="2000" dirty="0" err="1"/>
              <a:t>шість</a:t>
            </a:r>
            <a:r>
              <a:rPr lang="ru-RU" sz="2000" dirty="0"/>
              <a:t> </a:t>
            </a:r>
            <a:r>
              <a:rPr lang="ru-RU" sz="2000" dirty="0" err="1"/>
              <a:t>корів</a:t>
            </a:r>
            <a:r>
              <a:rPr lang="ru-RU" sz="2000" dirty="0"/>
              <a:t> в годину, а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ця</a:t>
            </a:r>
            <a:r>
              <a:rPr lang="ru-RU" sz="2000" dirty="0"/>
              <a:t> цифра </a:t>
            </a:r>
            <a:r>
              <a:rPr lang="ru-RU" sz="2000" dirty="0" err="1"/>
              <a:t>зросла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до ста </a:t>
            </a:r>
            <a:r>
              <a:rPr lang="ru-RU" sz="2000" dirty="0" err="1"/>
              <a:t>корів</a:t>
            </a:r>
            <a:r>
              <a:rPr lang="ru-RU" sz="2000" dirty="0"/>
              <a:t> в </a:t>
            </a:r>
            <a:r>
              <a:rPr lang="ru-RU" sz="2000" dirty="0" err="1"/>
              <a:t>годині</a:t>
            </a:r>
            <a:r>
              <a:rPr lang="ru-RU" sz="2000" dirty="0"/>
              <a:t>.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/>
              <a:t> </a:t>
            </a:r>
            <a:r>
              <a:rPr lang="ru-RU" sz="2000" dirty="0" err="1"/>
              <a:t>Верблюже</a:t>
            </a:r>
            <a:r>
              <a:rPr lang="ru-RU" sz="2000" dirty="0"/>
              <a:t> молоко не </a:t>
            </a:r>
            <a:r>
              <a:rPr lang="ru-RU" sz="2000" dirty="0" err="1"/>
              <a:t>згортається</a:t>
            </a:r>
            <a:r>
              <a:rPr lang="ru-RU" sz="2000" dirty="0"/>
              <a:t>. </a:t>
            </a:r>
            <a:r>
              <a:rPr lang="ru-RU" sz="2000" dirty="0" err="1"/>
              <a:t>Воно</a:t>
            </a:r>
            <a:r>
              <a:rPr lang="ru-RU" sz="2000" dirty="0"/>
              <a:t>  легко </a:t>
            </a:r>
            <a:r>
              <a:rPr lang="ru-RU" sz="2000" dirty="0" err="1"/>
              <a:t>засвоюється</a:t>
            </a:r>
            <a:r>
              <a:rPr lang="ru-RU" sz="2000" dirty="0"/>
              <a:t> </a:t>
            </a:r>
            <a:r>
              <a:rPr lang="ru-RU" sz="2000" dirty="0" err="1"/>
              <a:t>людьми,що</a:t>
            </a:r>
            <a:r>
              <a:rPr lang="ru-RU" sz="2000" dirty="0"/>
              <a:t> </a:t>
            </a:r>
            <a:r>
              <a:rPr lang="ru-RU" sz="2000" dirty="0" err="1"/>
              <a:t>страждають</a:t>
            </a:r>
            <a:r>
              <a:rPr lang="ru-RU" sz="2000" dirty="0"/>
              <a:t> на </a:t>
            </a:r>
            <a:r>
              <a:rPr lang="ru-RU" sz="2000" dirty="0" err="1"/>
              <a:t>лактозну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lnSpc>
                <a:spcPct val="90000"/>
              </a:lnSpc>
              <a:buNone/>
            </a:pPr>
            <a:r>
              <a:rPr lang="ru-RU" sz="2000" dirty="0" err="1" smtClean="0"/>
              <a:t>непереносимість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вітаміну</a:t>
            </a:r>
            <a:r>
              <a:rPr lang="ru-RU" sz="2000" dirty="0"/>
              <a:t> С</a:t>
            </a:r>
            <a:r>
              <a:rPr lang="ru-RU" sz="2000" dirty="0" smtClean="0"/>
              <a:t>,</a:t>
            </a:r>
          </a:p>
          <a:p>
            <a:pPr marL="285750" indent="-285750">
              <a:lnSpc>
                <a:spcPct val="9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коров'яче</a:t>
            </a:r>
            <a:r>
              <a:rPr lang="ru-RU" sz="2000" dirty="0"/>
              <a:t>. 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000" dirty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молока </a:t>
            </a:r>
            <a:r>
              <a:rPr lang="ru-RU" sz="2000" dirty="0" err="1"/>
              <a:t>можна</a:t>
            </a:r>
            <a:r>
              <a:rPr lang="ru-RU" sz="2000" dirty="0"/>
              <a:t> легко </a:t>
            </a:r>
            <a:r>
              <a:rPr lang="ru-RU" sz="2000" dirty="0" err="1" smtClean="0"/>
              <a:t>вивести</a:t>
            </a:r>
            <a:endParaRPr lang="ru-RU" sz="2000" dirty="0" smtClean="0"/>
          </a:p>
          <a:p>
            <a:pPr marL="285750" indent="-285750">
              <a:lnSpc>
                <a:spcPct val="9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свіжу</a:t>
            </a:r>
            <a:r>
              <a:rPr lang="ru-RU" sz="2000" dirty="0" smtClean="0"/>
              <a:t> </a:t>
            </a:r>
            <a:r>
              <a:rPr lang="ru-RU" sz="2000" dirty="0" err="1"/>
              <a:t>чорнильну</a:t>
            </a:r>
            <a:r>
              <a:rPr lang="ru-RU" sz="2000" dirty="0"/>
              <a:t> </a:t>
            </a:r>
            <a:r>
              <a:rPr lang="ru-RU" sz="2000" dirty="0" err="1"/>
              <a:t>пляму</a:t>
            </a:r>
            <a:r>
              <a:rPr lang="ru-RU" sz="2000" dirty="0"/>
              <a:t>.</a:t>
            </a:r>
          </a:p>
          <a:p>
            <a:pPr marL="285750" indent="-285750">
              <a:lnSpc>
                <a:spcPct val="90000"/>
              </a:lnSpc>
              <a:buFont typeface="Courier New" pitchFamily="49" charset="0"/>
              <a:buChar char="o"/>
            </a:pPr>
            <a:endParaRPr lang="ru-RU" sz="2000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188718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3" y="620713"/>
            <a:ext cx="91392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/>
            <a:r>
              <a:rPr lang="ru-RU" dirty="0"/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Рекомендується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протирати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молоком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позолочені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рами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дзеркала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</a:p>
          <a:p>
            <a:pPr marL="285750" indent="-285750"/>
            <a:r>
              <a:rPr lang="ru-RU" sz="2400" dirty="0"/>
              <a:t>       </a:t>
            </a:r>
          </a:p>
          <a:p>
            <a:pPr marL="285750" indent="-285750"/>
            <a:r>
              <a:rPr lang="ru-RU" sz="2400" dirty="0" err="1"/>
              <a:t>Жінки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полюбляють</a:t>
            </a:r>
            <a:r>
              <a:rPr lang="ru-RU" sz="2400" dirty="0"/>
              <a:t> </a:t>
            </a:r>
            <a:r>
              <a:rPr lang="ru-RU" sz="2400" dirty="0" smtClean="0"/>
              <a:t>молоко,</a:t>
            </a:r>
          </a:p>
          <a:p>
            <a:pPr marL="285750" indent="-285750"/>
            <a:r>
              <a:rPr lang="ru-RU" sz="2400" dirty="0" smtClean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в тренажерному </a:t>
            </a:r>
            <a:r>
              <a:rPr lang="ru-RU" sz="2400" dirty="0" err="1"/>
              <a:t>залі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ефективніше</a:t>
            </a:r>
            <a:r>
              <a:rPr lang="ru-RU" sz="2400" dirty="0"/>
              <a:t>, до такого </a:t>
            </a:r>
            <a:r>
              <a:rPr lang="ru-RU" sz="2400" dirty="0" err="1"/>
              <a:t>висновку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прийшли</a:t>
            </a:r>
            <a:r>
              <a:rPr lang="ru-RU" sz="2400" dirty="0" smtClean="0"/>
              <a:t> </a:t>
            </a:r>
            <a:r>
              <a:rPr lang="ru-RU" sz="2400" dirty="0" err="1"/>
              <a:t>учені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 США. </a:t>
            </a:r>
            <a:endParaRPr lang="ru-RU" sz="2400" dirty="0" smtClean="0"/>
          </a:p>
          <a:p>
            <a:pPr marL="285750" indent="-285750"/>
            <a:r>
              <a:rPr lang="ru-RU" sz="2400" dirty="0" smtClean="0"/>
              <a:t>Вони </a:t>
            </a:r>
            <a:r>
              <a:rPr lang="ru-RU" sz="2400" dirty="0" err="1"/>
              <a:t>з'ясували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випивають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 smtClean="0"/>
              <a:t>великі</a:t>
            </a:r>
            <a:endParaRPr lang="ru-RU" sz="2400" dirty="0" smtClean="0"/>
          </a:p>
          <a:p>
            <a:pPr marL="285750" indent="-285750"/>
            <a:r>
              <a:rPr lang="ru-RU" sz="2400" dirty="0" smtClean="0"/>
              <a:t> </a:t>
            </a:r>
            <a:r>
              <a:rPr lang="ru-RU" sz="2400" dirty="0"/>
              <a:t>склянки молока в день,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тренування</a:t>
            </a:r>
            <a:r>
              <a:rPr lang="ru-RU" sz="2400" dirty="0"/>
              <a:t> на </a:t>
            </a:r>
            <a:r>
              <a:rPr lang="ru-RU" sz="2400" dirty="0" smtClean="0"/>
              <a:t>тренажерах</a:t>
            </a:r>
          </a:p>
          <a:p>
            <a:pPr marL="285750" indent="-285750"/>
            <a:r>
              <a:rPr lang="ru-RU" sz="2400" dirty="0" smtClean="0"/>
              <a:t> </a:t>
            </a:r>
            <a:r>
              <a:rPr lang="ru-RU" sz="2400" dirty="0" err="1"/>
              <a:t>втрачають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жиру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краще</a:t>
            </a:r>
            <a:r>
              <a:rPr lang="ru-RU" sz="2400" dirty="0" smtClean="0"/>
              <a:t> </a:t>
            </a:r>
            <a:r>
              <a:rPr lang="ru-RU" sz="2400" dirty="0" err="1"/>
              <a:t>підтягують</a:t>
            </a:r>
            <a:r>
              <a:rPr lang="ru-RU" sz="2400" dirty="0"/>
              <a:t> </a:t>
            </a:r>
            <a:r>
              <a:rPr lang="ru-RU" sz="2400" dirty="0" err="1"/>
              <a:t>м'язи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/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п'є</a:t>
            </a:r>
            <a:r>
              <a:rPr lang="ru-RU" sz="2400" dirty="0"/>
              <a:t> </a:t>
            </a:r>
            <a:r>
              <a:rPr lang="ru-RU" sz="2400" dirty="0" err="1"/>
              <a:t>енергетичні</a:t>
            </a:r>
            <a:r>
              <a:rPr lang="ru-RU" sz="2400" dirty="0"/>
              <a:t> </a:t>
            </a:r>
            <a:r>
              <a:rPr lang="ru-RU" sz="2400" dirty="0" err="1"/>
              <a:t>напої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85762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562725" cy="796925"/>
          </a:xfrm>
        </p:spPr>
        <p:txBody>
          <a:bodyPr anchorCtr="0">
            <a:normAutofit fontScale="90000"/>
          </a:bodyPr>
          <a:lstStyle/>
          <a:p>
            <a:pPr algn="l"/>
            <a:r>
              <a:rPr lang="ru-RU" sz="3800"/>
              <a:t>Хімічний склад молока</a:t>
            </a:r>
            <a:br>
              <a:rPr lang="ru-RU" sz="3800"/>
            </a:br>
            <a:endParaRPr lang="ru-RU" sz="3800"/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0" y="1412875"/>
            <a:ext cx="5003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ru-RU"/>
              <a:t>Компоненти молока поділяють на достеменні і сторонні, а достеменні — на основні і другорядні, виходячи з їх вмісту в молоці. Такі основні компоненти, як молочний жир, лактоза, казенні, лактоальбунін, лактоглобулін, є з'єднаннями, які синтезуються в молочній залозі і зустрічаються лише в молоці. </a:t>
            </a:r>
          </a:p>
          <a:p>
            <a:endParaRPr lang="ru-RU"/>
          </a:p>
          <a:p>
            <a:r>
              <a:rPr lang="ru-RU"/>
              <a:t>З технологічної та економічної точок зору молоко можна розділити на воду і суху речовину, в яку входить молочний жир і сухий знежирений молочний залишок (СЗМЗ) (мал. 5.2).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2420938"/>
            <a:ext cx="4181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6911975" cy="431800"/>
          </a:xfrm>
        </p:spPr>
        <p:txBody>
          <a:bodyPr anchor="b" anchorCtr="0"/>
          <a:lstStyle/>
          <a:p>
            <a:pPr algn="l"/>
            <a:r>
              <a:rPr lang="ru-RU" sz="2500" b="1"/>
              <a:t>Середній хімічний склад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84313"/>
            <a:ext cx="4032250" cy="50403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Вода</a:t>
            </a:r>
            <a:r>
              <a:rPr lang="ru-RU" sz="2000"/>
              <a:t> — 87,4 %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Сухі речовини</a:t>
            </a:r>
            <a:r>
              <a:rPr lang="ru-RU" sz="2000"/>
              <a:t> — 12,6 %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Молочний жир — 3,5 %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СЗМЗ — 9,0 %:</a:t>
            </a:r>
          </a:p>
          <a:p>
            <a:pPr marL="914400" lvl="2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Білки — 3,2 %</a:t>
            </a:r>
          </a:p>
          <a:p>
            <a:pPr marL="1371600" lvl="3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Казеїн — 2,6 %</a:t>
            </a:r>
          </a:p>
          <a:p>
            <a:pPr marL="1371600" lvl="3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Сироваткові білки — 0,6 %</a:t>
            </a:r>
          </a:p>
          <a:p>
            <a:pPr marL="914400" lvl="2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Молочний цукор і лактоза — 4,7—4,9 %</a:t>
            </a:r>
          </a:p>
          <a:p>
            <a:pPr marL="914400" lvl="2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Мінеральні речовини — 0,8 %</a:t>
            </a:r>
          </a:p>
          <a:p>
            <a:pPr marL="914400" lvl="2" indent="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Гази</a:t>
            </a:r>
            <a:r>
              <a:rPr lang="ru-RU" sz="2000"/>
              <a:t> — 5—7 см³ на 100 см³ молока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Вуглекислий газ — 50—70 %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Азот — 20—30 %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кисень — 5—10 %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48150" y="188640"/>
            <a:ext cx="4895850" cy="4095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4699"/>
            <a:ext cx="4427984" cy="23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725</TotalTime>
  <Words>870</Words>
  <Application>Microsoft Office PowerPoint</Application>
  <PresentationFormat>Экран (4:3)</PresentationFormat>
  <Paragraphs>139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Calibri</vt:lpstr>
      <vt:lpstr>Cambria</vt:lpstr>
      <vt:lpstr>Courier New</vt:lpstr>
      <vt:lpstr>Georgia</vt:lpstr>
      <vt:lpstr>Rockwell</vt:lpstr>
      <vt:lpstr>Tahoma</vt:lpstr>
      <vt:lpstr>Times New Roman</vt:lpstr>
      <vt:lpstr>Trebuchet MS</vt:lpstr>
      <vt:lpstr>Verdana</vt:lpstr>
      <vt:lpstr>Wingdings</vt:lpstr>
      <vt:lpstr>Wingdings 2</vt:lpstr>
      <vt:lpstr>Склон</vt:lpstr>
      <vt:lpstr>1_Литейная</vt:lpstr>
      <vt:lpstr>Изящная</vt:lpstr>
      <vt:lpstr>Городская</vt:lpstr>
      <vt:lpstr>1_Городская</vt:lpstr>
      <vt:lpstr>Загальні відомості про молоко</vt:lpstr>
      <vt:lpstr>План лекції</vt:lpstr>
      <vt:lpstr>Література: обов’язкова: 1.Технологія продуктів забою тварин. /В.В. Власенко, І.Г. Береза, М.І. Машкін, П.В. Микитюк, Л.П. Середа, М.Ф. Бойко/. - Вінниця, РВВ ВАТ "Віноблдрукарня", 1999. - 448 с, 2. Ветеринарно-санітарна експертиза сировини та продуктів тваринного походження. (Навчальний посібник). /В.В. Власенко, В.Й. Кравців, В.І. Хоменко, В.М. Ковбасенко, В.В. Касянчук, В.М. Безсмертний, П.П. Микитюк/. -- Вінниця, РВВ ВАТ "Віноблдрукарня", 1999. - 514 с. 3. Ветеринарно-санітарний контроль на підприємствах м'ясної промисловості. (Навчальний посібник). /Р.Й.Кравців, П.І.Вербицький, Ю.І. Остап'юк/. - Львів, Галицька видавнича спілка, 2002. - 368 с додаткова: Власенко ВВ., ЗахаренкоМ.О., Гаврилюк М.Д., Яремчук О.С., Конопко І.Г. Технологія продуктів забою тварин 2009 Вінниця: Едельвейс і К, 2009. - 447с. Власенко В.В., Кравців Р.И, Якубчак О.М., Касянчук В.В. Ветеринарно-санітарно експертиза м'яса і м'ясопродуктів. 2008 Вінниця: Едельвейс, 2008. - 454с. Власенко В.В., Касянчук В.В., Власенко І.Г., Кольчак В.В. Ветеринарно-санітарно експертиза м'яса і м'ясопродуктів. Навчальний посібник за ред.. проф.. Власенко В.В. 2008 Вінниця: ВДАУ, РВВ, 2008 -108с. Власенко В.В., Конопко І.Г., Березовський І.В. Мікробіологія м'яса та м'ясопродуктів. 2003 Вінниця: Гіпаніс, 2006,- 589с. </vt:lpstr>
      <vt:lpstr>Що таке молоко?</vt:lpstr>
      <vt:lpstr>Презентация PowerPoint</vt:lpstr>
      <vt:lpstr>Цікаві факти</vt:lpstr>
      <vt:lpstr>Презентация PowerPoint</vt:lpstr>
      <vt:lpstr>Хімічний склад молока </vt:lpstr>
      <vt:lpstr>Середній хімічний склад </vt:lpstr>
      <vt:lpstr>Презентация PowerPoint</vt:lpstr>
      <vt:lpstr>Презентация PowerPoint</vt:lpstr>
      <vt:lpstr>Презентация PowerPoint</vt:lpstr>
      <vt:lpstr>Методи обробки</vt:lpstr>
      <vt:lpstr>Презентация PowerPoint</vt:lpstr>
      <vt:lpstr>Молочні продукти</vt:lpstr>
      <vt:lpstr>Фальсифікація</vt:lpstr>
      <vt:lpstr>Упаковки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 - Молоко.</dc:title>
  <dc:creator>DNA7 X86</dc:creator>
  <cp:lastModifiedBy>RePack by Diakov</cp:lastModifiedBy>
  <cp:revision>60</cp:revision>
  <dcterms:created xsi:type="dcterms:W3CDTF">2011-10-09T13:17:05Z</dcterms:created>
  <dcterms:modified xsi:type="dcterms:W3CDTF">2021-06-06T18:33:21Z</dcterms:modified>
</cp:coreProperties>
</file>