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6" r:id="rId3"/>
    <p:sldId id="277" r:id="rId4"/>
    <p:sldId id="27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err="1">
                <a:solidFill>
                  <a:srgbClr val="FF0000"/>
                </a:solidFill>
              </a:rPr>
              <a:t>Методи</a:t>
            </a:r>
            <a:r>
              <a:rPr lang="ru-RU" sz="6600" dirty="0">
                <a:solidFill>
                  <a:srgbClr val="FF0000"/>
                </a:solidFill>
              </a:rPr>
              <a:t> </a:t>
            </a:r>
            <a:r>
              <a:rPr lang="ru-RU" sz="6600" dirty="0" err="1">
                <a:solidFill>
                  <a:srgbClr val="FF0000"/>
                </a:solidFill>
              </a:rPr>
              <a:t>клінічних</a:t>
            </a:r>
            <a:r>
              <a:rPr lang="ru-RU" sz="6600" dirty="0">
                <a:solidFill>
                  <a:srgbClr val="FF0000"/>
                </a:solidFill>
              </a:rPr>
              <a:t> </a:t>
            </a:r>
            <a:r>
              <a:rPr lang="ru-RU" sz="6600" dirty="0" err="1">
                <a:solidFill>
                  <a:srgbClr val="FF0000"/>
                </a:solidFill>
              </a:rPr>
              <a:t>досліджень</a:t>
            </a:r>
            <a:r>
              <a:rPr lang="ru-RU" sz="6600" dirty="0">
                <a:solidFill>
                  <a:srgbClr val="FF0000"/>
                </a:solidFill>
              </a:rPr>
              <a:t> </a:t>
            </a:r>
            <a:r>
              <a:rPr lang="ru-RU" sz="6600" dirty="0" err="1">
                <a:solidFill>
                  <a:srgbClr val="FF0000"/>
                </a:solidFill>
              </a:rPr>
              <a:t>сільськогосподарських</a:t>
            </a:r>
            <a:r>
              <a:rPr lang="ru-RU" sz="6600" dirty="0">
                <a:solidFill>
                  <a:srgbClr val="FF0000"/>
                </a:solidFill>
              </a:rPr>
              <a:t> </a:t>
            </a:r>
            <a:r>
              <a:rPr lang="ru-RU" sz="6600" dirty="0" err="1">
                <a:solidFill>
                  <a:srgbClr val="FF0000"/>
                </a:solidFill>
              </a:rPr>
              <a:t>тварин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50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173736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err="1" smtClean="0"/>
              <a:t>Методи</a:t>
            </a:r>
            <a:r>
              <a:rPr lang="ru-RU" sz="4000" b="1" dirty="0" smtClean="0"/>
              <a:t> </a:t>
            </a:r>
            <a:r>
              <a:rPr lang="ru-RU" sz="4000" b="1" dirty="0" err="1"/>
              <a:t>фіксації</a:t>
            </a:r>
            <a:r>
              <a:rPr lang="ru-RU" sz="4000" b="1" dirty="0"/>
              <a:t> </a:t>
            </a:r>
            <a:r>
              <a:rPr lang="ru-RU" sz="4000" b="1" dirty="0" err="1"/>
              <a:t>тварин</a:t>
            </a:r>
            <a:r>
              <a:rPr lang="ru-RU" sz="4000" b="1" dirty="0"/>
              <a:t> і </a:t>
            </a:r>
            <a:r>
              <a:rPr lang="ru-RU" sz="4000" b="1" dirty="0" err="1"/>
              <a:t>профілактика</a:t>
            </a:r>
            <a:r>
              <a:rPr lang="ru-RU" sz="4000" b="1" dirty="0"/>
              <a:t> </a:t>
            </a:r>
            <a:r>
              <a:rPr lang="ru-RU" sz="4000" b="1" dirty="0" smtClean="0"/>
              <a:t>травматизму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8810" y="1931830"/>
            <a:ext cx="7626869" cy="3937263"/>
          </a:xfrm>
        </p:spPr>
        <p:txBody>
          <a:bodyPr/>
          <a:lstStyle/>
          <a:p>
            <a:pPr algn="just"/>
            <a:r>
              <a:rPr lang="ru-RU" i="1" dirty="0"/>
              <a:t>Коней</a:t>
            </a:r>
            <a:r>
              <a:rPr lang="ru-RU" dirty="0"/>
              <a:t> </a:t>
            </a:r>
            <a:r>
              <a:rPr lang="ru-RU" dirty="0" err="1"/>
              <a:t>фіксують</a:t>
            </a:r>
            <a:r>
              <a:rPr lang="ru-RU" dirty="0"/>
              <a:t> так, </a:t>
            </a:r>
            <a:r>
              <a:rPr lang="ru-RU" dirty="0" err="1"/>
              <a:t>щоб</a:t>
            </a:r>
            <a:r>
              <a:rPr lang="ru-RU" dirty="0"/>
              <a:t> вони не могли </a:t>
            </a:r>
            <a:r>
              <a:rPr lang="ru-RU" dirty="0" err="1"/>
              <a:t>вдарити</a:t>
            </a:r>
            <a:r>
              <a:rPr lang="ru-RU" dirty="0"/>
              <a:t> </a:t>
            </a:r>
            <a:r>
              <a:rPr lang="ru-RU" dirty="0" err="1"/>
              <a:t>передніми</a:t>
            </a:r>
            <a:r>
              <a:rPr lang="ru-RU" dirty="0"/>
              <a:t> й </a:t>
            </a:r>
            <a:r>
              <a:rPr lang="ru-RU" dirty="0" err="1"/>
              <a:t>задніми</a:t>
            </a:r>
            <a:r>
              <a:rPr lang="ru-RU" dirty="0"/>
              <a:t> </a:t>
            </a:r>
            <a:r>
              <a:rPr lang="ru-RU" dirty="0" err="1"/>
              <a:t>кінцівками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вкусити</a:t>
            </a:r>
            <a:r>
              <a:rPr lang="ru-RU" dirty="0"/>
              <a:t>. До коней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підходити</a:t>
            </a:r>
            <a:r>
              <a:rPr lang="ru-RU" dirty="0"/>
              <a:t>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збоку</a:t>
            </a:r>
            <a:r>
              <a:rPr lang="ru-RU" dirty="0"/>
              <a:t>, в </a:t>
            </a:r>
            <a:r>
              <a:rPr lang="ru-RU" dirty="0" err="1"/>
              <a:t>напрямку</a:t>
            </a:r>
            <a:r>
              <a:rPr lang="ru-RU" dirty="0"/>
              <a:t> лопатки, </a:t>
            </a:r>
            <a:r>
              <a:rPr lang="ru-RU" dirty="0" err="1"/>
              <a:t>краще</a:t>
            </a:r>
            <a:r>
              <a:rPr lang="ru-RU" dirty="0"/>
              <a:t> з </a:t>
            </a:r>
            <a:r>
              <a:rPr lang="ru-RU" dirty="0" err="1"/>
              <a:t>лівого</a:t>
            </a:r>
            <a:r>
              <a:rPr lang="ru-RU" dirty="0"/>
              <a:t> боку, </a:t>
            </a:r>
            <a:r>
              <a:rPr lang="ru-RU" dirty="0" err="1"/>
              <a:t>оскільки</a:t>
            </a:r>
            <a:r>
              <a:rPr lang="ru-RU" dirty="0"/>
              <a:t> вони </a:t>
            </a:r>
            <a:r>
              <a:rPr lang="ru-RU" dirty="0" err="1"/>
              <a:t>звикають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. </a:t>
            </a:r>
            <a:r>
              <a:rPr lang="ru-RU" dirty="0" err="1"/>
              <a:t>Підійшовши</a:t>
            </a:r>
            <a:r>
              <a:rPr lang="ru-RU" dirty="0"/>
              <a:t> до </a:t>
            </a:r>
            <a:r>
              <a:rPr lang="ru-RU" dirty="0" err="1"/>
              <a:t>голови</a:t>
            </a:r>
            <a:r>
              <a:rPr lang="ru-RU" dirty="0"/>
              <a:t> коня, </a:t>
            </a:r>
            <a:r>
              <a:rPr lang="ru-RU" dirty="0" err="1"/>
              <a:t>лівою</a:t>
            </a:r>
            <a:r>
              <a:rPr lang="ru-RU" dirty="0"/>
              <a:t> рукою </a:t>
            </a:r>
            <a:r>
              <a:rPr lang="ru-RU" dirty="0" err="1"/>
              <a:t>утримують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за недоуздок, </a:t>
            </a:r>
            <a:r>
              <a:rPr lang="ru-RU" dirty="0" err="1"/>
              <a:t>повід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гриву, а правою </a:t>
            </a:r>
            <a:r>
              <a:rPr lang="ru-RU" dirty="0" err="1"/>
              <a:t>погладжують</a:t>
            </a:r>
            <a:r>
              <a:rPr lang="ru-RU" dirty="0"/>
              <a:t> та </a:t>
            </a:r>
            <a:r>
              <a:rPr lang="ru-RU" dirty="0" err="1"/>
              <a:t>злегка</a:t>
            </a:r>
            <a:r>
              <a:rPr lang="ru-RU" dirty="0"/>
              <a:t> </a:t>
            </a:r>
            <a:r>
              <a:rPr lang="ru-RU" dirty="0" err="1"/>
              <a:t>попліскують</a:t>
            </a:r>
            <a:r>
              <a:rPr lang="ru-RU" dirty="0"/>
              <a:t> по </a:t>
            </a:r>
            <a:r>
              <a:rPr lang="ru-RU" dirty="0" err="1"/>
              <a:t>шиї</a:t>
            </a:r>
            <a:r>
              <a:rPr lang="ru-RU" dirty="0"/>
              <a:t>, </a:t>
            </a:r>
            <a:r>
              <a:rPr lang="ru-RU" dirty="0" err="1"/>
              <a:t>холці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по </a:t>
            </a:r>
            <a:r>
              <a:rPr lang="ru-RU" dirty="0" err="1"/>
              <a:t>лопатці</a:t>
            </a:r>
            <a:r>
              <a:rPr lang="ru-RU" dirty="0"/>
              <a:t> й плечу.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тварина</a:t>
            </a:r>
            <a:r>
              <a:rPr lang="ru-RU" dirty="0"/>
              <a:t> </a:t>
            </a:r>
            <a:r>
              <a:rPr lang="ru-RU" dirty="0" err="1"/>
              <a:t>утримується</a:t>
            </a:r>
            <a:r>
              <a:rPr lang="ru-RU" dirty="0"/>
              <a:t> без </a:t>
            </a:r>
            <a:r>
              <a:rPr lang="ru-RU" dirty="0" err="1"/>
              <a:t>прив’язі</a:t>
            </a:r>
            <a:r>
              <a:rPr lang="ru-RU" dirty="0"/>
              <a:t> в деннику, то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окликнути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привернути</a:t>
            </a:r>
            <a:r>
              <a:rPr lang="ru-RU" dirty="0"/>
              <a:t> до себе </a:t>
            </a:r>
            <a:r>
              <a:rPr lang="ru-RU" dirty="0" err="1"/>
              <a:t>увагу</a:t>
            </a:r>
            <a:r>
              <a:rPr lang="ru-RU" dirty="0"/>
              <a:t> і </a:t>
            </a:r>
            <a:r>
              <a:rPr lang="ru-RU" dirty="0" err="1"/>
              <a:t>покликати</a:t>
            </a:r>
            <a:r>
              <a:rPr lang="ru-RU" dirty="0"/>
              <a:t>, </a:t>
            </a:r>
            <a:r>
              <a:rPr lang="ru-RU" dirty="0" err="1"/>
              <a:t>ласкаво</a:t>
            </a:r>
            <a:r>
              <a:rPr lang="ru-RU" dirty="0"/>
              <a:t> </a:t>
            </a:r>
            <a:r>
              <a:rPr lang="ru-RU" dirty="0" err="1"/>
              <a:t>промовляючи</a:t>
            </a:r>
            <a:r>
              <a:rPr lang="ru-RU" dirty="0"/>
              <a:t> до </a:t>
            </a:r>
            <a:r>
              <a:rPr lang="ru-RU" dirty="0" err="1"/>
              <a:t>неї</a:t>
            </a:r>
            <a:r>
              <a:rPr lang="ru-RU" dirty="0"/>
              <a:t>. </a:t>
            </a:r>
            <a:r>
              <a:rPr lang="ru-RU" dirty="0" err="1"/>
              <a:t>Необхідно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кінь</a:t>
            </a:r>
            <a:r>
              <a:rPr lang="ru-RU" dirty="0"/>
              <a:t> стояв головою до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</p:txBody>
      </p:sp>
      <p:pic>
        <p:nvPicPr>
          <p:cNvPr id="2050" name="Picture 2" descr="https://im0-tub-ua.yandex.net/i?id=090ecee07707d006af286dc8867c6fd1&amp;n=33&amp;h=215&amp;w=2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9" y="2249934"/>
            <a:ext cx="27336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4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9272" y="1854558"/>
            <a:ext cx="6506407" cy="4014536"/>
          </a:xfrm>
        </p:spPr>
        <p:txBody>
          <a:bodyPr/>
          <a:lstStyle/>
          <a:p>
            <a:r>
              <a:rPr lang="ru-RU" dirty="0"/>
              <a:t>До </a:t>
            </a:r>
            <a:r>
              <a:rPr lang="ru-RU" dirty="0" err="1"/>
              <a:t>тварини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в станку </a:t>
            </a:r>
            <a:r>
              <a:rPr lang="ru-RU" dirty="0" err="1"/>
              <a:t>чи</a:t>
            </a:r>
            <a:r>
              <a:rPr lang="ru-RU" dirty="0"/>
              <a:t> на </a:t>
            </a:r>
            <a:r>
              <a:rPr lang="ru-RU" dirty="0" err="1"/>
              <a:t>конов’язі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підходити</a:t>
            </a:r>
            <a:r>
              <a:rPr lang="ru-RU" dirty="0"/>
              <a:t> не </a:t>
            </a:r>
            <a:r>
              <a:rPr lang="ru-RU" dirty="0" err="1"/>
              <a:t>ззаду</a:t>
            </a:r>
            <a:r>
              <a:rPr lang="ru-RU" dirty="0"/>
              <a:t>, а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збоку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того боку, </a:t>
            </a:r>
            <a:r>
              <a:rPr lang="ru-RU" dirty="0" err="1"/>
              <a:t>куди</a:t>
            </a:r>
            <a:r>
              <a:rPr lang="ru-RU" dirty="0"/>
              <a:t> вона дивиться. При </a:t>
            </a:r>
            <a:r>
              <a:rPr lang="ru-RU" dirty="0" err="1"/>
              <a:t>масових</a:t>
            </a:r>
            <a:r>
              <a:rPr lang="ru-RU" dirty="0"/>
              <a:t> </a:t>
            </a:r>
            <a:r>
              <a:rPr lang="ru-RU" dirty="0" err="1"/>
              <a:t>дослідженнях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обробках</a:t>
            </a:r>
            <a:r>
              <a:rPr lang="ru-RU" dirty="0"/>
              <a:t> </a:t>
            </a:r>
            <a:r>
              <a:rPr lang="ru-RU" dirty="0" err="1"/>
              <a:t>влаштовують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розколи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надійно</a:t>
            </a:r>
            <a:r>
              <a:rPr lang="ru-RU" dirty="0"/>
              <a:t> </a:t>
            </a:r>
            <a:r>
              <a:rPr lang="ru-RU" dirty="0" err="1"/>
              <a:t>оберігають</a:t>
            </a:r>
            <a:r>
              <a:rPr lang="ru-RU" dirty="0"/>
              <a:t> </a:t>
            </a:r>
            <a:r>
              <a:rPr lang="ru-RU" dirty="0" err="1"/>
              <a:t>ветеринарних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і </a:t>
            </a:r>
            <a:r>
              <a:rPr lang="ru-RU" dirty="0" err="1"/>
              <a:t>обслуговуючий</a:t>
            </a:r>
            <a:r>
              <a:rPr lang="ru-RU" dirty="0"/>
              <a:t> персонал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травмування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При </a:t>
            </a:r>
            <a:r>
              <a:rPr lang="ru-RU" dirty="0" err="1"/>
              <a:t>проведенні</a:t>
            </a:r>
            <a:r>
              <a:rPr lang="ru-RU" dirty="0"/>
              <a:t> </a:t>
            </a:r>
            <a:r>
              <a:rPr lang="ru-RU" dirty="0" err="1"/>
              <a:t>термометрії</a:t>
            </a:r>
            <a:r>
              <a:rPr lang="ru-RU" dirty="0"/>
              <a:t>, ректальному </a:t>
            </a:r>
            <a:r>
              <a:rPr lang="ru-RU" dirty="0" err="1"/>
              <a:t>дослідженні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маніпуляціях</a:t>
            </a:r>
            <a:r>
              <a:rPr lang="ru-RU" dirty="0"/>
              <a:t>, для </a:t>
            </a:r>
            <a:r>
              <a:rPr lang="ru-RU" dirty="0" err="1"/>
              <a:t>безпечної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ветеринарного </a:t>
            </a:r>
            <a:r>
              <a:rPr lang="ru-RU" dirty="0" err="1"/>
              <a:t>фахівця</a:t>
            </a:r>
            <a:r>
              <a:rPr lang="ru-RU" dirty="0"/>
              <a:t>, </a:t>
            </a:r>
            <a:r>
              <a:rPr lang="ru-RU" dirty="0" err="1"/>
              <a:t>тварині</a:t>
            </a:r>
            <a:r>
              <a:rPr lang="ru-RU" dirty="0"/>
              <a:t> </a:t>
            </a:r>
            <a:r>
              <a:rPr lang="ru-RU" dirty="0" err="1"/>
              <a:t>піднімають</a:t>
            </a:r>
            <a:r>
              <a:rPr lang="ru-RU" dirty="0"/>
              <a:t> </a:t>
            </a:r>
            <a:r>
              <a:rPr lang="ru-RU" dirty="0" err="1"/>
              <a:t>грудну</a:t>
            </a:r>
            <a:r>
              <a:rPr lang="ru-RU" dirty="0"/>
              <a:t> </a:t>
            </a:r>
            <a:r>
              <a:rPr lang="ru-RU" dirty="0" err="1"/>
              <a:t>кінцівку</a:t>
            </a:r>
            <a:r>
              <a:rPr lang="ru-RU" dirty="0"/>
              <a:t> з того боку,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маніпуляцію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накладають</a:t>
            </a:r>
            <a:r>
              <a:rPr lang="ru-RU" dirty="0"/>
              <a:t> </a:t>
            </a:r>
            <a:r>
              <a:rPr lang="ru-RU" dirty="0" err="1"/>
              <a:t>путо</a:t>
            </a:r>
            <a:r>
              <a:rPr lang="ru-RU" dirty="0"/>
              <a:t> на одну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обидві</a:t>
            </a:r>
            <a:r>
              <a:rPr lang="ru-RU" dirty="0"/>
              <a:t> </a:t>
            </a:r>
            <a:r>
              <a:rPr lang="ru-RU" dirty="0" err="1"/>
              <a:t>тазові</a:t>
            </a:r>
            <a:r>
              <a:rPr lang="ru-RU" dirty="0"/>
              <a:t> </a:t>
            </a:r>
            <a:r>
              <a:rPr lang="ru-RU" dirty="0" err="1"/>
              <a:t>кінцівки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074" name="Picture 2" descr="https://im3-tub-ua.yandex.net/i?id=617fdd2aedf7ff04dd0ad1fd342b9c66&amp;n=33&amp;h=215&amp;w=3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322733"/>
            <a:ext cx="30099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51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0332" y="1845734"/>
            <a:ext cx="6725348" cy="4023360"/>
          </a:xfrm>
        </p:spPr>
        <p:txBody>
          <a:bodyPr/>
          <a:lstStyle/>
          <a:p>
            <a:pPr algn="just"/>
            <a:r>
              <a:rPr lang="ru-RU" dirty="0" err="1" smtClean="0"/>
              <a:t>Грудну</a:t>
            </a:r>
            <a:r>
              <a:rPr lang="ru-RU" dirty="0" smtClean="0"/>
              <a:t> </a:t>
            </a:r>
            <a:r>
              <a:rPr lang="ru-RU" dirty="0" err="1"/>
              <a:t>кінцівку</a:t>
            </a:r>
            <a:r>
              <a:rPr lang="ru-RU" dirty="0"/>
              <a:t> </a:t>
            </a:r>
            <a:r>
              <a:rPr lang="ru-RU" dirty="0" err="1"/>
              <a:t>фіксують</a:t>
            </a:r>
            <a:r>
              <a:rPr lang="ru-RU" dirty="0"/>
              <a:t>, </a:t>
            </a:r>
            <a:r>
              <a:rPr lang="ru-RU" dirty="0" err="1"/>
              <a:t>піднявши</a:t>
            </a:r>
            <a:r>
              <a:rPr lang="ru-RU" dirty="0"/>
              <a:t> за </a:t>
            </a:r>
            <a:r>
              <a:rPr lang="ru-RU" dirty="0" err="1"/>
              <a:t>щітку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путову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і, </a:t>
            </a:r>
            <a:r>
              <a:rPr lang="ru-RU" dirty="0" err="1"/>
              <a:t>зігнувши</a:t>
            </a:r>
            <a:r>
              <a:rPr lang="ru-RU" dirty="0"/>
              <a:t> в </a:t>
            </a:r>
            <a:r>
              <a:rPr lang="ru-RU" dirty="0" err="1"/>
              <a:t>зап’ястному</a:t>
            </a:r>
            <a:r>
              <a:rPr lang="ru-RU" dirty="0"/>
              <a:t> </a:t>
            </a:r>
            <a:r>
              <a:rPr lang="ru-RU" dirty="0" err="1"/>
              <a:t>суглобі</a:t>
            </a:r>
            <a:r>
              <a:rPr lang="ru-RU" dirty="0"/>
              <a:t>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збоку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, спиною до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голови</a:t>
            </a:r>
            <a:r>
              <a:rPr lang="ru-RU" dirty="0"/>
              <a:t>. </a:t>
            </a:r>
            <a:r>
              <a:rPr lang="ru-RU" dirty="0" err="1"/>
              <a:t>Підняту</a:t>
            </a:r>
            <a:r>
              <a:rPr lang="ru-RU" dirty="0"/>
              <a:t> </a:t>
            </a:r>
            <a:r>
              <a:rPr lang="ru-RU" dirty="0" err="1"/>
              <a:t>кінцівку</a:t>
            </a:r>
            <a:r>
              <a:rPr lang="ru-RU" dirty="0"/>
              <a:t> </a:t>
            </a:r>
            <a:r>
              <a:rPr lang="ru-RU" dirty="0" err="1"/>
              <a:t>утримують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руками, а при </a:t>
            </a:r>
            <a:r>
              <a:rPr lang="ru-RU" dirty="0" err="1"/>
              <a:t>тривалих</a:t>
            </a:r>
            <a:r>
              <a:rPr lang="ru-RU" dirty="0"/>
              <a:t> </a:t>
            </a:r>
            <a:r>
              <a:rPr lang="ru-RU" dirty="0" err="1"/>
              <a:t>маніпуляціях</a:t>
            </a:r>
            <a:r>
              <a:rPr lang="ru-RU" dirty="0"/>
              <a:t> –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пута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мотузки</a:t>
            </a:r>
            <a:r>
              <a:rPr lang="ru-RU" dirty="0"/>
              <a:t>, </a:t>
            </a:r>
            <a:r>
              <a:rPr lang="ru-RU" dirty="0" err="1"/>
              <a:t>перекинутої</a:t>
            </a:r>
            <a:r>
              <a:rPr lang="ru-RU" dirty="0"/>
              <a:t> через спину </a:t>
            </a:r>
            <a:r>
              <a:rPr lang="ru-RU" dirty="0" err="1"/>
              <a:t>тварини</a:t>
            </a:r>
            <a:r>
              <a:rPr lang="ru-RU" dirty="0"/>
              <a:t>. </a:t>
            </a:r>
            <a:r>
              <a:rPr lang="ru-RU" dirty="0" err="1"/>
              <a:t>Ні</a:t>
            </a:r>
            <a:r>
              <a:rPr lang="ru-RU" dirty="0"/>
              <a:t>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класти</a:t>
            </a:r>
            <a:r>
              <a:rPr lang="ru-RU" dirty="0"/>
              <a:t> </a:t>
            </a:r>
            <a:r>
              <a:rPr lang="ru-RU" dirty="0" err="1"/>
              <a:t>підняту</a:t>
            </a:r>
            <a:r>
              <a:rPr lang="ru-RU" dirty="0"/>
              <a:t> </a:t>
            </a:r>
            <a:r>
              <a:rPr lang="ru-RU" dirty="0" err="1"/>
              <a:t>кінцівку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на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коліно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у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з’являється</a:t>
            </a:r>
            <a:r>
              <a:rPr lang="ru-RU" dirty="0"/>
              <a:t> </a:t>
            </a:r>
            <a:r>
              <a:rPr lang="ru-RU" dirty="0" err="1"/>
              <a:t>четверта</a:t>
            </a:r>
            <a:r>
              <a:rPr lang="ru-RU" dirty="0"/>
              <a:t> точка опори,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небезпечно</a:t>
            </a:r>
            <a:r>
              <a:rPr lang="ru-RU" dirty="0"/>
              <a:t> для </a:t>
            </a:r>
            <a:r>
              <a:rPr lang="ru-RU" dirty="0" err="1"/>
              <a:t>людини</a:t>
            </a:r>
            <a:r>
              <a:rPr lang="ru-RU" dirty="0"/>
              <a:t>. Не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прив’язувати</a:t>
            </a:r>
            <a:r>
              <a:rPr lang="ru-RU" dirty="0"/>
              <a:t> </a:t>
            </a:r>
            <a:r>
              <a:rPr lang="ru-RU" dirty="0" err="1"/>
              <a:t>мотузку</a:t>
            </a:r>
            <a:r>
              <a:rPr lang="ru-RU" dirty="0"/>
              <a:t> до будь-</a:t>
            </a:r>
            <a:r>
              <a:rPr lang="ru-RU" dirty="0" err="1"/>
              <a:t>якого</a:t>
            </a:r>
            <a:r>
              <a:rPr lang="ru-RU" dirty="0"/>
              <a:t> предмета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обмотувати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тулуба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при </a:t>
            </a:r>
            <a:r>
              <a:rPr lang="ru-RU" dirty="0" err="1"/>
              <a:t>падінні</a:t>
            </a:r>
            <a:r>
              <a:rPr lang="ru-RU" dirty="0"/>
              <a:t> </a:t>
            </a:r>
            <a:r>
              <a:rPr lang="ru-RU" dirty="0" err="1"/>
              <a:t>тварина</a:t>
            </a:r>
            <a:r>
              <a:rPr lang="ru-RU" dirty="0"/>
              <a:t> не </a:t>
            </a:r>
            <a:r>
              <a:rPr lang="ru-RU" dirty="0" err="1"/>
              <a:t>зможе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вивільнити</a:t>
            </a:r>
            <a:r>
              <a:rPr lang="ru-RU" dirty="0"/>
              <a:t> </a:t>
            </a:r>
            <a:r>
              <a:rPr lang="ru-RU" dirty="0" err="1"/>
              <a:t>кінцівку</a:t>
            </a:r>
            <a:r>
              <a:rPr lang="ru-RU" dirty="0"/>
              <a:t>.</a:t>
            </a:r>
          </a:p>
        </p:txBody>
      </p:sp>
      <p:pic>
        <p:nvPicPr>
          <p:cNvPr id="4098" name="Picture 2" descr="http://fayniphoto.narod.ru/Gallery/Tvarini/Koni/full/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88" y="2047740"/>
            <a:ext cx="3329476" cy="249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19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1238" y="1737360"/>
            <a:ext cx="7034441" cy="4131734"/>
          </a:xfrm>
        </p:spPr>
        <p:txBody>
          <a:bodyPr/>
          <a:lstStyle/>
          <a:p>
            <a:pPr algn="just"/>
            <a:r>
              <a:rPr lang="ru-RU" dirty="0"/>
              <a:t>При </a:t>
            </a:r>
            <a:r>
              <a:rPr lang="ru-RU" dirty="0" err="1"/>
              <a:t>обстеженні</a:t>
            </a:r>
            <a:r>
              <a:rPr lang="ru-RU" dirty="0"/>
              <a:t> </a:t>
            </a:r>
            <a:r>
              <a:rPr lang="ru-RU" dirty="0" err="1"/>
              <a:t>задніх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фіксують</a:t>
            </a:r>
            <a:r>
              <a:rPr lang="ru-RU" dirty="0"/>
              <a:t> </a:t>
            </a:r>
            <a:r>
              <a:rPr lang="ru-RU" dirty="0" err="1"/>
              <a:t>тазову</a:t>
            </a:r>
            <a:r>
              <a:rPr lang="ru-RU" dirty="0"/>
              <a:t> </a:t>
            </a:r>
            <a:r>
              <a:rPr lang="ru-RU" dirty="0" err="1"/>
              <a:t>кінцівку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крупа </a:t>
            </a:r>
            <a:r>
              <a:rPr lang="ru-RU" dirty="0" err="1"/>
              <a:t>тварини</a:t>
            </a:r>
            <a:r>
              <a:rPr lang="ru-RU" dirty="0"/>
              <a:t>, </a:t>
            </a:r>
            <a:r>
              <a:rPr lang="ru-RU" dirty="0" err="1"/>
              <a:t>обличчям</a:t>
            </a:r>
            <a:r>
              <a:rPr lang="ru-RU" dirty="0"/>
              <a:t> до хвоста, </a:t>
            </a:r>
            <a:r>
              <a:rPr lang="ru-RU" dirty="0" err="1"/>
              <a:t>однією</a:t>
            </a:r>
            <a:r>
              <a:rPr lang="ru-RU" dirty="0"/>
              <a:t> рукою </a:t>
            </a:r>
            <a:r>
              <a:rPr lang="ru-RU" dirty="0" err="1"/>
              <a:t>обпираються</a:t>
            </a:r>
            <a:r>
              <a:rPr lang="ru-RU" dirty="0"/>
              <a:t> в </a:t>
            </a:r>
            <a:r>
              <a:rPr lang="ru-RU" dirty="0" err="1"/>
              <a:t>маклок</a:t>
            </a:r>
            <a:r>
              <a:rPr lang="ru-RU" dirty="0"/>
              <a:t>, а </a:t>
            </a:r>
            <a:r>
              <a:rPr lang="ru-RU" dirty="0" err="1"/>
              <a:t>іншою</a:t>
            </a:r>
            <a:r>
              <a:rPr lang="ru-RU" dirty="0"/>
              <a:t>, легко </a:t>
            </a:r>
            <a:r>
              <a:rPr lang="ru-RU" dirty="0" err="1"/>
              <a:t>попліскуючи</a:t>
            </a:r>
            <a:r>
              <a:rPr lang="ru-RU" dirty="0"/>
              <a:t> по </a:t>
            </a:r>
            <a:r>
              <a:rPr lang="ru-RU" dirty="0" err="1"/>
              <a:t>нозі</a:t>
            </a:r>
            <a:r>
              <a:rPr lang="ru-RU" dirty="0"/>
              <a:t> </a:t>
            </a:r>
            <a:r>
              <a:rPr lang="ru-RU" dirty="0" err="1"/>
              <a:t>зверху</a:t>
            </a:r>
            <a:r>
              <a:rPr lang="ru-RU" dirty="0"/>
              <a:t> вниз, </a:t>
            </a:r>
            <a:r>
              <a:rPr lang="ru-RU" dirty="0" err="1"/>
              <a:t>піднімають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, </a:t>
            </a:r>
            <a:r>
              <a:rPr lang="ru-RU" dirty="0" err="1"/>
              <a:t>застібають</a:t>
            </a:r>
            <a:r>
              <a:rPr lang="ru-RU" dirty="0"/>
              <a:t> </a:t>
            </a:r>
            <a:r>
              <a:rPr lang="ru-RU" dirty="0" err="1"/>
              <a:t>путовий</a:t>
            </a:r>
            <a:r>
              <a:rPr lang="ru-RU" dirty="0"/>
              <a:t> </a:t>
            </a:r>
            <a:r>
              <a:rPr lang="ru-RU" dirty="0" err="1"/>
              <a:t>ремінь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одягають</a:t>
            </a:r>
            <a:r>
              <a:rPr lang="ru-RU" dirty="0"/>
              <a:t> </a:t>
            </a:r>
            <a:r>
              <a:rPr lang="ru-RU" dirty="0" err="1"/>
              <a:t>мотузяну</a:t>
            </a:r>
            <a:r>
              <a:rPr lang="ru-RU" dirty="0"/>
              <a:t> петлю, яку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пропускають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передніми</a:t>
            </a:r>
            <a:r>
              <a:rPr lang="ru-RU" dirty="0"/>
              <a:t> </a:t>
            </a:r>
            <a:r>
              <a:rPr lang="ru-RU" dirty="0" err="1"/>
              <a:t>кінцівками</a:t>
            </a:r>
            <a:r>
              <a:rPr lang="ru-RU" dirty="0"/>
              <a:t>, </a:t>
            </a:r>
            <a:r>
              <a:rPr lang="ru-RU" dirty="0" err="1"/>
              <a:t>обводять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шиї</a:t>
            </a:r>
            <a:r>
              <a:rPr lang="ru-RU" dirty="0"/>
              <a:t> і </a:t>
            </a:r>
            <a:r>
              <a:rPr lang="ru-RU" dirty="0" err="1"/>
              <a:t>зав’язують</a:t>
            </a:r>
            <a:r>
              <a:rPr lang="ru-RU" dirty="0"/>
              <a:t> на петлю,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затягується</a:t>
            </a:r>
            <a:r>
              <a:rPr lang="ru-RU" dirty="0"/>
              <a:t>. При </a:t>
            </a:r>
            <a:r>
              <a:rPr lang="ru-RU" dirty="0" err="1"/>
              <a:t>дослідженні</a:t>
            </a:r>
            <a:r>
              <a:rPr lang="ru-RU" dirty="0"/>
              <a:t> </a:t>
            </a:r>
            <a:r>
              <a:rPr lang="ru-RU" dirty="0" err="1"/>
              <a:t>норовистих</a:t>
            </a:r>
            <a:r>
              <a:rPr lang="ru-RU" dirty="0"/>
              <a:t> та з метою </a:t>
            </a:r>
            <a:r>
              <a:rPr lang="ru-RU" dirty="0" err="1"/>
              <a:t>приборкання</a:t>
            </a:r>
            <a:r>
              <a:rPr lang="ru-RU" dirty="0"/>
              <a:t> </a:t>
            </a:r>
            <a:r>
              <a:rPr lang="ru-RU" dirty="0" err="1"/>
              <a:t>непокірних</a:t>
            </a:r>
            <a:r>
              <a:rPr lang="ru-RU" dirty="0"/>
              <a:t> коней </a:t>
            </a:r>
            <a:r>
              <a:rPr lang="ru-RU" dirty="0" err="1"/>
              <a:t>застосовують</a:t>
            </a:r>
            <a:r>
              <a:rPr lang="ru-RU" dirty="0"/>
              <a:t> закрутки. Для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накладання</a:t>
            </a:r>
            <a:r>
              <a:rPr lang="ru-RU" dirty="0"/>
              <a:t> кисть руки </a:t>
            </a:r>
            <a:r>
              <a:rPr lang="ru-RU" dirty="0" err="1"/>
              <a:t>вводять</a:t>
            </a:r>
            <a:r>
              <a:rPr lang="ru-RU" dirty="0"/>
              <a:t> у петлю закрутки і, захвативши </a:t>
            </a:r>
            <a:r>
              <a:rPr lang="ru-RU" dirty="0" err="1"/>
              <a:t>верхню</a:t>
            </a:r>
            <a:r>
              <a:rPr lang="ru-RU" dirty="0"/>
              <a:t> губу </a:t>
            </a:r>
            <a:r>
              <a:rPr lang="ru-RU" dirty="0" err="1"/>
              <a:t>тварини</a:t>
            </a:r>
            <a:r>
              <a:rPr lang="ru-RU" dirty="0"/>
              <a:t> і, </a:t>
            </a:r>
            <a:r>
              <a:rPr lang="ru-RU" dirty="0" err="1"/>
              <a:t>відтягнувши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вперед, </a:t>
            </a:r>
            <a:r>
              <a:rPr lang="ru-RU" dirty="0" err="1"/>
              <a:t>лівою</a:t>
            </a:r>
            <a:r>
              <a:rPr lang="ru-RU" dirty="0"/>
              <a:t> рукою </a:t>
            </a:r>
            <a:r>
              <a:rPr lang="ru-RU" dirty="0" err="1"/>
              <a:t>пересувають</a:t>
            </a:r>
            <a:r>
              <a:rPr lang="ru-RU" dirty="0"/>
              <a:t> петлю закрутки на губу і туго </a:t>
            </a:r>
            <a:r>
              <a:rPr lang="ru-RU" dirty="0" err="1"/>
              <a:t>закручують</a:t>
            </a:r>
            <a:r>
              <a:rPr lang="ru-RU" dirty="0"/>
              <a:t>. </a:t>
            </a:r>
            <a:r>
              <a:rPr lang="ru-RU" dirty="0" err="1"/>
              <a:t>Надійно</a:t>
            </a:r>
            <a:r>
              <a:rPr lang="ru-RU" dirty="0"/>
              <a:t> </a:t>
            </a:r>
            <a:r>
              <a:rPr lang="ru-RU" dirty="0" err="1"/>
              <a:t>фіксувати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і в </a:t>
            </a:r>
            <a:r>
              <a:rPr lang="ru-RU" dirty="0" err="1"/>
              <a:t>спеціальних</a:t>
            </a:r>
            <a:r>
              <a:rPr lang="ru-RU" dirty="0"/>
              <a:t> станках, де коней </a:t>
            </a:r>
            <a:r>
              <a:rPr lang="ru-RU" dirty="0" err="1"/>
              <a:t>бажано</a:t>
            </a:r>
            <a:r>
              <a:rPr lang="ru-RU" dirty="0"/>
              <a:t> </a:t>
            </a:r>
            <a:r>
              <a:rPr lang="ru-RU" dirty="0" err="1"/>
              <a:t>прив’язувати</a:t>
            </a:r>
            <a:r>
              <a:rPr lang="ru-RU" dirty="0"/>
              <a:t> на </a:t>
            </a:r>
            <a:r>
              <a:rPr lang="ru-RU" dirty="0" err="1"/>
              <a:t>розтяжку</a:t>
            </a:r>
            <a:r>
              <a:rPr lang="ru-RU" dirty="0"/>
              <a:t>, а </a:t>
            </a:r>
            <a:r>
              <a:rPr lang="ru-RU" dirty="0" err="1"/>
              <a:t>неспокійним</a:t>
            </a:r>
            <a:r>
              <a:rPr lang="ru-RU" dirty="0"/>
              <a:t> </a:t>
            </a:r>
            <a:r>
              <a:rPr lang="ru-RU" dirty="0" err="1"/>
              <a:t>тваринам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не падали,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живіт</a:t>
            </a:r>
            <a:r>
              <a:rPr lang="ru-RU" dirty="0"/>
              <a:t> </a:t>
            </a:r>
            <a:r>
              <a:rPr lang="ru-RU" dirty="0" err="1"/>
              <a:t>підводять</a:t>
            </a:r>
            <a:r>
              <a:rPr lang="ru-RU" dirty="0"/>
              <a:t> </a:t>
            </a:r>
            <a:r>
              <a:rPr lang="ru-RU" dirty="0" err="1"/>
              <a:t>ремені</a:t>
            </a:r>
            <a:r>
              <a:rPr lang="ru-RU" dirty="0"/>
              <a:t>.</a:t>
            </a:r>
          </a:p>
        </p:txBody>
      </p:sp>
      <p:pic>
        <p:nvPicPr>
          <p:cNvPr id="5122" name="Picture 2" descr="http://vetapteka-sarny.at.ua/_ph/4/792493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14" y="2356834"/>
            <a:ext cx="3541000" cy="26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28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8513" y="2009105"/>
            <a:ext cx="6854136" cy="3847110"/>
          </a:xfrm>
        </p:spPr>
        <p:txBody>
          <a:bodyPr/>
          <a:lstStyle/>
          <a:p>
            <a:pPr algn="just"/>
            <a:r>
              <a:rPr lang="ru-RU" i="1" dirty="0"/>
              <a:t>Велика рогата худоба</a:t>
            </a:r>
            <a:r>
              <a:rPr lang="ru-RU" dirty="0"/>
              <a:t> при </a:t>
            </a:r>
            <a:r>
              <a:rPr lang="ru-RU" dirty="0" err="1"/>
              <a:t>дослідженні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вдарити</a:t>
            </a:r>
            <a:r>
              <a:rPr lang="ru-RU" dirty="0"/>
              <a:t> рогами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тазовими</a:t>
            </a:r>
            <a:r>
              <a:rPr lang="ru-RU" dirty="0"/>
              <a:t> </a:t>
            </a:r>
            <a:r>
              <a:rPr lang="ru-RU" dirty="0" err="1"/>
              <a:t>кінцівками</a:t>
            </a:r>
            <a:r>
              <a:rPr lang="ru-RU" dirty="0"/>
              <a:t> вперед, у </a:t>
            </a:r>
            <a:r>
              <a:rPr lang="ru-RU" dirty="0" err="1"/>
              <a:t>бік</a:t>
            </a:r>
            <a:r>
              <a:rPr lang="ru-RU" dirty="0"/>
              <a:t> і на </a:t>
            </a:r>
            <a:r>
              <a:rPr lang="ru-RU" dirty="0" err="1"/>
              <a:t>коротку</a:t>
            </a:r>
            <a:r>
              <a:rPr lang="ru-RU" dirty="0"/>
              <a:t> </a:t>
            </a:r>
            <a:r>
              <a:rPr lang="ru-RU" dirty="0" err="1"/>
              <a:t>відстань</a:t>
            </a:r>
            <a:r>
              <a:rPr lang="ru-RU" dirty="0"/>
              <a:t> назад. Тому для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приборкання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стискання</a:t>
            </a:r>
            <a:r>
              <a:rPr lang="ru-RU" dirty="0"/>
              <a:t> </a:t>
            </a:r>
            <a:r>
              <a:rPr lang="ru-RU" dirty="0" err="1"/>
              <a:t>носової</a:t>
            </a:r>
            <a:r>
              <a:rPr lang="ru-RU" dirty="0"/>
              <a:t> перегородки </a:t>
            </a:r>
            <a:r>
              <a:rPr lang="ru-RU" dirty="0" err="1"/>
              <a:t>пальцями</a:t>
            </a:r>
            <a:r>
              <a:rPr lang="ru-RU" dirty="0"/>
              <a:t>, </a:t>
            </a:r>
            <a:r>
              <a:rPr lang="ru-RU" dirty="0" err="1"/>
              <a:t>щипцями</a:t>
            </a:r>
            <a:r>
              <a:rPr lang="ru-RU" dirty="0"/>
              <a:t> </a:t>
            </a:r>
            <a:r>
              <a:rPr lang="ru-RU" dirty="0" err="1"/>
              <a:t>Гармса</a:t>
            </a:r>
            <a:r>
              <a:rPr lang="ru-RU" dirty="0"/>
              <a:t>, </a:t>
            </a:r>
            <a:r>
              <a:rPr lang="ru-RU" dirty="0" err="1"/>
              <a:t>Ніколаєва</a:t>
            </a:r>
            <a:r>
              <a:rPr lang="ru-RU" dirty="0"/>
              <a:t>. </a:t>
            </a:r>
            <a:r>
              <a:rPr lang="ru-RU" dirty="0" err="1"/>
              <a:t>Рухи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обмежити</a:t>
            </a:r>
            <a:r>
              <a:rPr lang="ru-RU" dirty="0"/>
              <a:t>, </a:t>
            </a:r>
            <a:r>
              <a:rPr lang="ru-RU" dirty="0" err="1"/>
              <a:t>утримуючи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за </a:t>
            </a:r>
            <a:r>
              <a:rPr lang="ru-RU" dirty="0" err="1"/>
              <a:t>роги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, </a:t>
            </a:r>
            <a:r>
              <a:rPr lang="ru-RU" dirty="0" err="1"/>
              <a:t>прив’язавши</a:t>
            </a:r>
            <a:r>
              <a:rPr lang="ru-RU" dirty="0"/>
              <a:t> </a:t>
            </a:r>
            <a:r>
              <a:rPr lang="ru-RU" dirty="0" err="1"/>
              <a:t>тварину</a:t>
            </a:r>
            <a:r>
              <a:rPr lang="ru-RU" dirty="0"/>
              <a:t> </a:t>
            </a:r>
            <a:r>
              <a:rPr lang="ru-RU" dirty="0" err="1"/>
              <a:t>мотузкою</a:t>
            </a:r>
            <a:r>
              <a:rPr lang="ru-RU" dirty="0"/>
              <a:t> до </a:t>
            </a:r>
            <a:r>
              <a:rPr lang="ru-RU" dirty="0" err="1"/>
              <a:t>конов’язі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загороди.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мотузка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накладатися</a:t>
            </a:r>
            <a:r>
              <a:rPr lang="ru-RU" dirty="0"/>
              <a:t> петлею </a:t>
            </a:r>
            <a:r>
              <a:rPr lang="ru-RU" dirty="0" err="1"/>
              <a:t>лише</a:t>
            </a:r>
            <a:r>
              <a:rPr lang="ru-RU" dirty="0"/>
              <a:t> за </a:t>
            </a:r>
            <a:r>
              <a:rPr lang="ru-RU" dirty="0" err="1"/>
              <a:t>роги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ж одна петля за </a:t>
            </a:r>
            <a:r>
              <a:rPr lang="ru-RU" dirty="0" err="1"/>
              <a:t>роги</a:t>
            </a:r>
            <a:r>
              <a:rPr lang="ru-RU" dirty="0"/>
              <a:t>, а </a:t>
            </a:r>
            <a:r>
              <a:rPr lang="ru-RU" dirty="0" err="1"/>
              <a:t>інша</a:t>
            </a:r>
            <a:r>
              <a:rPr lang="ru-RU" dirty="0"/>
              <a:t> – </a:t>
            </a:r>
            <a:r>
              <a:rPr lang="ru-RU" dirty="0" err="1"/>
              <a:t>навколо</a:t>
            </a:r>
            <a:r>
              <a:rPr lang="ru-RU" dirty="0"/>
              <a:t> носа. </a:t>
            </a:r>
            <a:r>
              <a:rPr lang="ru-RU" dirty="0" err="1"/>
              <a:t>Тазові</a:t>
            </a:r>
            <a:r>
              <a:rPr lang="ru-RU" dirty="0"/>
              <a:t> </a:t>
            </a:r>
            <a:r>
              <a:rPr lang="ru-RU" dirty="0" err="1"/>
              <a:t>кінцівки</a:t>
            </a:r>
            <a:r>
              <a:rPr lang="ru-RU" dirty="0"/>
              <a:t> </a:t>
            </a:r>
            <a:r>
              <a:rPr lang="ru-RU" dirty="0" err="1"/>
              <a:t>фіксують</a:t>
            </a:r>
            <a:r>
              <a:rPr lang="ru-RU" dirty="0"/>
              <a:t> </a:t>
            </a:r>
            <a:r>
              <a:rPr lang="ru-RU" dirty="0" err="1"/>
              <a:t>мотузяною</a:t>
            </a:r>
            <a:r>
              <a:rPr lang="ru-RU" dirty="0"/>
              <a:t> петлею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скакальних</a:t>
            </a:r>
            <a:r>
              <a:rPr lang="ru-RU" dirty="0"/>
              <a:t> </a:t>
            </a:r>
            <a:r>
              <a:rPr lang="ru-RU" dirty="0" err="1"/>
              <a:t>суглобів</a:t>
            </a:r>
            <a:r>
              <a:rPr lang="ru-RU" dirty="0"/>
              <a:t>. При </a:t>
            </a:r>
            <a:r>
              <a:rPr lang="ru-RU" dirty="0" err="1"/>
              <a:t>маніпуляціях</a:t>
            </a:r>
            <a:r>
              <a:rPr lang="ru-RU" dirty="0"/>
              <a:t> на </a:t>
            </a:r>
            <a:r>
              <a:rPr lang="ru-RU" dirty="0" err="1"/>
              <a:t>копитцях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накладати</a:t>
            </a:r>
            <a:r>
              <a:rPr lang="ru-RU" dirty="0"/>
              <a:t> закрутку на стегно.</a:t>
            </a:r>
          </a:p>
        </p:txBody>
      </p:sp>
      <p:pic>
        <p:nvPicPr>
          <p:cNvPr id="6146" name="Picture 2" descr="http://img.anews.com/media/posts/images/20150712/267348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09" y="2211134"/>
            <a:ext cx="3667214" cy="245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15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6090" y="2279560"/>
            <a:ext cx="6699590" cy="3589533"/>
          </a:xfrm>
        </p:spPr>
        <p:txBody>
          <a:bodyPr/>
          <a:lstStyle/>
          <a:p>
            <a:pPr algn="just"/>
            <a:r>
              <a:rPr lang="ru-RU" i="1" dirty="0" err="1"/>
              <a:t>Бугаїв</a:t>
            </a:r>
            <a:r>
              <a:rPr lang="ru-RU" dirty="0"/>
              <a:t> </a:t>
            </a:r>
            <a:r>
              <a:rPr lang="ru-RU" dirty="0" err="1"/>
              <a:t>фіксують</a:t>
            </a:r>
            <a:r>
              <a:rPr lang="ru-RU" dirty="0"/>
              <a:t> за </a:t>
            </a:r>
            <a:r>
              <a:rPr lang="ru-RU" dirty="0" err="1"/>
              <a:t>носове</a:t>
            </a:r>
            <a:r>
              <a:rPr lang="ru-RU" dirty="0"/>
              <a:t> </a:t>
            </a:r>
            <a:r>
              <a:rPr lang="ru-RU" dirty="0" err="1"/>
              <a:t>кільце</a:t>
            </a:r>
            <a:r>
              <a:rPr lang="ru-RU" dirty="0"/>
              <a:t>, </a:t>
            </a:r>
            <a:r>
              <a:rPr lang="ru-RU" dirty="0" err="1"/>
              <a:t>попередньо</a:t>
            </a:r>
            <a:r>
              <a:rPr lang="ru-RU" dirty="0"/>
              <a:t> </a:t>
            </a:r>
            <a:r>
              <a:rPr lang="ru-RU" dirty="0" err="1"/>
              <a:t>вставлене</a:t>
            </a:r>
            <a:r>
              <a:rPr lang="ru-RU" dirty="0"/>
              <a:t> в </a:t>
            </a:r>
            <a:r>
              <a:rPr lang="ru-RU" dirty="0" err="1"/>
              <a:t>носову</a:t>
            </a:r>
            <a:r>
              <a:rPr lang="ru-RU" dirty="0"/>
              <a:t> перегородку та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міцного</a:t>
            </a:r>
            <a:r>
              <a:rPr lang="ru-RU" dirty="0"/>
              <a:t> </a:t>
            </a:r>
            <a:r>
              <a:rPr lang="ru-RU" dirty="0" err="1"/>
              <a:t>ременя-ошийника</a:t>
            </a:r>
            <a:r>
              <a:rPr lang="ru-RU" dirty="0"/>
              <a:t> на </a:t>
            </a:r>
            <a:r>
              <a:rPr lang="ru-RU" dirty="0" err="1"/>
              <a:t>ланцюзі</a:t>
            </a:r>
            <a:r>
              <a:rPr lang="ru-RU" dirty="0"/>
              <a:t>.</a:t>
            </a:r>
          </a:p>
          <a:p>
            <a:pPr algn="just"/>
            <a:r>
              <a:rPr lang="ru-RU" i="1" dirty="0" err="1"/>
              <a:t>Бугаїв-плідників</a:t>
            </a:r>
            <a:r>
              <a:rPr lang="ru-RU" i="1" dirty="0"/>
              <a:t> 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норову </a:t>
            </a:r>
            <a:r>
              <a:rPr lang="ru-RU" dirty="0" err="1"/>
              <a:t>доставляють</a:t>
            </a:r>
            <a:r>
              <a:rPr lang="ru-RU" dirty="0"/>
              <a:t> на </a:t>
            </a:r>
            <a:r>
              <a:rPr lang="ru-RU" dirty="0" err="1"/>
              <a:t>обстеження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на недоуздку й </a:t>
            </a:r>
            <a:r>
              <a:rPr lang="ru-RU" dirty="0" err="1"/>
              <a:t>обов’язково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палицю</a:t>
            </a:r>
            <a:r>
              <a:rPr lang="ru-RU" dirty="0"/>
              <a:t>-водило, </a:t>
            </a:r>
            <a:r>
              <a:rPr lang="ru-RU" dirty="0" err="1"/>
              <a:t>завдовжки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 м, яку </a:t>
            </a:r>
            <a:r>
              <a:rPr lang="ru-RU" dirty="0" err="1"/>
              <a:t>карабіном</a:t>
            </a:r>
            <a:r>
              <a:rPr lang="ru-RU" dirty="0"/>
              <a:t> </a:t>
            </a:r>
            <a:r>
              <a:rPr lang="ru-RU" dirty="0" err="1"/>
              <a:t>чіпляють</a:t>
            </a:r>
            <a:r>
              <a:rPr lang="ru-RU" dirty="0"/>
              <a:t> за </a:t>
            </a:r>
            <a:r>
              <a:rPr lang="ru-RU" dirty="0" err="1"/>
              <a:t>носове</a:t>
            </a:r>
            <a:r>
              <a:rPr lang="ru-RU" dirty="0"/>
              <a:t> </a:t>
            </a:r>
            <a:r>
              <a:rPr lang="ru-RU" dirty="0" err="1"/>
              <a:t>кільце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попереджує</a:t>
            </a:r>
            <a:r>
              <a:rPr lang="ru-RU" dirty="0"/>
              <a:t> </a:t>
            </a:r>
            <a:r>
              <a:rPr lang="ru-RU" dirty="0" err="1"/>
              <a:t>раптовий</a:t>
            </a:r>
            <a:r>
              <a:rPr lang="ru-RU" dirty="0"/>
              <a:t> </a:t>
            </a:r>
            <a:r>
              <a:rPr lang="ru-RU" dirty="0" err="1"/>
              <a:t>напад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.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рогату</a:t>
            </a:r>
            <a:r>
              <a:rPr lang="ru-RU" dirty="0"/>
              <a:t> худобу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фіксувати</a:t>
            </a:r>
            <a:r>
              <a:rPr lang="ru-RU" dirty="0"/>
              <a:t> і в станках </a:t>
            </a:r>
            <a:r>
              <a:rPr lang="ru-RU" dirty="0" err="1"/>
              <a:t>різної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7170" name="Picture 2" descr="http://esu.com.ua/images/galleries-images/V/velika%20rogata%20hudoba%20(vrh)/bugay%20polisykoi%20myasnoi%20poro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5" y="2168345"/>
            <a:ext cx="3833567" cy="287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81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7148" y="2047740"/>
            <a:ext cx="6918531" cy="382135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i="1" dirty="0"/>
              <a:t>Телят</a:t>
            </a:r>
            <a:r>
              <a:rPr lang="ru-RU" dirty="0"/>
              <a:t> </a:t>
            </a:r>
            <a:r>
              <a:rPr lang="ru-RU" dirty="0" err="1"/>
              <a:t>фіксують</a:t>
            </a:r>
            <a:r>
              <a:rPr lang="ru-RU" dirty="0"/>
              <a:t> руками за </a:t>
            </a:r>
            <a:r>
              <a:rPr lang="ru-RU" dirty="0" err="1"/>
              <a:t>шию</a:t>
            </a:r>
            <a:r>
              <a:rPr lang="ru-RU" dirty="0"/>
              <a:t>, </a:t>
            </a:r>
            <a:r>
              <a:rPr lang="ru-RU" dirty="0" err="1"/>
              <a:t>вуха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, ж </a:t>
            </a:r>
            <a:r>
              <a:rPr lang="ru-RU" dirty="0" err="1"/>
              <a:t>прив’язавши</a:t>
            </a:r>
            <a:r>
              <a:rPr lang="ru-RU" dirty="0"/>
              <a:t> за </a:t>
            </a:r>
            <a:r>
              <a:rPr lang="ru-RU" dirty="0" err="1"/>
              <a:t>шию</a:t>
            </a:r>
            <a:r>
              <a:rPr lang="ru-RU" dirty="0"/>
              <a:t> до </a:t>
            </a:r>
            <a:r>
              <a:rPr lang="ru-RU" dirty="0" err="1"/>
              <a:t>стійла</a:t>
            </a:r>
            <a:r>
              <a:rPr lang="ru-RU" dirty="0"/>
              <a:t>.</a:t>
            </a:r>
          </a:p>
          <a:p>
            <a:pPr algn="just"/>
            <a:r>
              <a:rPr lang="ru-RU" i="1" dirty="0" err="1"/>
              <a:t>Кіз</a:t>
            </a:r>
            <a:r>
              <a:rPr lang="ru-RU" i="1" dirty="0"/>
              <a:t> та </a:t>
            </a:r>
            <a:r>
              <a:rPr lang="ru-RU" i="1" dirty="0" err="1"/>
              <a:t>овець</a:t>
            </a:r>
            <a:r>
              <a:rPr lang="ru-RU" dirty="0"/>
              <a:t> </a:t>
            </a:r>
            <a:r>
              <a:rPr lang="ru-RU" dirty="0" err="1"/>
              <a:t>фіксують</a:t>
            </a:r>
            <a:r>
              <a:rPr lang="ru-RU" dirty="0"/>
              <a:t> за </a:t>
            </a:r>
            <a:r>
              <a:rPr lang="ru-RU" dirty="0" err="1"/>
              <a:t>роги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шию</a:t>
            </a:r>
            <a:r>
              <a:rPr lang="ru-RU" dirty="0"/>
              <a:t>, а при </a:t>
            </a:r>
            <a:r>
              <a:rPr lang="ru-RU" dirty="0" err="1"/>
              <a:t>потребі</a:t>
            </a:r>
            <a:r>
              <a:rPr lang="ru-RU" dirty="0"/>
              <a:t> і в </a:t>
            </a:r>
            <a:r>
              <a:rPr lang="ru-RU" dirty="0" err="1"/>
              <a:t>лежачому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 на </a:t>
            </a:r>
            <a:r>
              <a:rPr lang="ru-RU" dirty="0" err="1"/>
              <a:t>столі</a:t>
            </a:r>
            <a:r>
              <a:rPr lang="ru-RU" dirty="0"/>
              <a:t>.</a:t>
            </a:r>
          </a:p>
          <a:p>
            <a:pPr algn="just"/>
            <a:r>
              <a:rPr lang="ru-RU" i="1" dirty="0"/>
              <a:t>Свиней </a:t>
            </a:r>
            <a:r>
              <a:rPr lang="ru-RU" dirty="0" err="1"/>
              <a:t>Фіксують</a:t>
            </a:r>
            <a:r>
              <a:rPr lang="ru-RU" dirty="0"/>
              <a:t> у </a:t>
            </a:r>
            <a:r>
              <a:rPr lang="ru-RU" dirty="0" err="1"/>
              <a:t>стоячому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 </a:t>
            </a:r>
            <a:r>
              <a:rPr lang="ru-RU" dirty="0" err="1"/>
              <a:t>захвачуючи</a:t>
            </a:r>
            <a:r>
              <a:rPr lang="ru-RU" dirty="0"/>
              <a:t> </a:t>
            </a:r>
            <a:r>
              <a:rPr lang="ru-RU" dirty="0" err="1"/>
              <a:t>верхню</a:t>
            </a:r>
            <a:r>
              <a:rPr lang="ru-RU" dirty="0"/>
              <a:t> </a:t>
            </a:r>
            <a:r>
              <a:rPr lang="ru-RU" dirty="0" err="1"/>
              <a:t>щелепу</a:t>
            </a:r>
            <a:r>
              <a:rPr lang="ru-RU" dirty="0"/>
              <a:t> за кликами </a:t>
            </a:r>
            <a:r>
              <a:rPr lang="ru-RU" dirty="0" err="1"/>
              <a:t>металевим</a:t>
            </a:r>
            <a:r>
              <a:rPr lang="ru-RU" dirty="0"/>
              <a:t> тросом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мотузкою</a:t>
            </a:r>
            <a:r>
              <a:rPr lang="ru-RU" dirty="0"/>
              <a:t>, </a:t>
            </a:r>
            <a:r>
              <a:rPr lang="ru-RU" dirty="0" err="1"/>
              <a:t>прив’язавши</a:t>
            </a:r>
            <a:r>
              <a:rPr lang="ru-RU" dirty="0"/>
              <a:t> </a:t>
            </a:r>
            <a:r>
              <a:rPr lang="ru-RU" dirty="0" err="1"/>
              <a:t>протилежний</a:t>
            </a:r>
            <a:r>
              <a:rPr lang="ru-RU" dirty="0"/>
              <a:t> </a:t>
            </a:r>
            <a:r>
              <a:rPr lang="ru-RU" dirty="0" err="1"/>
              <a:t>кінець</a:t>
            </a:r>
            <a:r>
              <a:rPr lang="ru-RU" dirty="0"/>
              <a:t> до </a:t>
            </a:r>
            <a:r>
              <a:rPr lang="ru-RU" dirty="0" err="1"/>
              <a:t>загорожі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ж у станку. </a:t>
            </a:r>
            <a:r>
              <a:rPr lang="ru-RU" dirty="0" err="1"/>
              <a:t>Відгодівельний</a:t>
            </a:r>
            <a:r>
              <a:rPr lang="ru-RU" dirty="0"/>
              <a:t> молодняк та </a:t>
            </a:r>
            <a:r>
              <a:rPr lang="ru-RU" dirty="0" err="1"/>
              <a:t>підсвинків</a:t>
            </a:r>
            <a:r>
              <a:rPr lang="ru-RU" dirty="0"/>
              <a:t> </a:t>
            </a:r>
            <a:r>
              <a:rPr lang="ru-RU" dirty="0" err="1"/>
              <a:t>зручно</a:t>
            </a:r>
            <a:r>
              <a:rPr lang="ru-RU" dirty="0"/>
              <a:t> </a:t>
            </a:r>
            <a:r>
              <a:rPr lang="ru-RU" dirty="0" err="1"/>
              <a:t>фіксувати</a:t>
            </a:r>
            <a:r>
              <a:rPr lang="ru-RU" dirty="0"/>
              <a:t> </a:t>
            </a:r>
            <a:r>
              <a:rPr lang="ru-RU" dirty="0" err="1"/>
              <a:t>щипцями</a:t>
            </a:r>
            <a:r>
              <a:rPr lang="ru-RU" dirty="0"/>
              <a:t> К. П. </a:t>
            </a:r>
            <a:r>
              <a:rPr lang="ru-RU" dirty="0" err="1"/>
              <a:t>Соловйова</a:t>
            </a:r>
            <a:r>
              <a:rPr lang="ru-RU" dirty="0"/>
              <a:t>. Для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масових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поросят і </a:t>
            </a:r>
            <a:r>
              <a:rPr lang="ru-RU" dirty="0" err="1"/>
              <a:t>підсвинків</a:t>
            </a:r>
            <a:r>
              <a:rPr lang="ru-RU" dirty="0"/>
              <a:t> невеликими </a:t>
            </a:r>
            <a:r>
              <a:rPr lang="ru-RU" dirty="0" err="1"/>
              <a:t>групами</a:t>
            </a:r>
            <a:r>
              <a:rPr lang="ru-RU" dirty="0"/>
              <a:t> </a:t>
            </a:r>
            <a:r>
              <a:rPr lang="ru-RU" dirty="0" err="1"/>
              <a:t>заганяють</a:t>
            </a:r>
            <a:r>
              <a:rPr lang="ru-RU" dirty="0"/>
              <a:t> у </a:t>
            </a:r>
            <a:r>
              <a:rPr lang="ru-RU" dirty="0" err="1"/>
              <a:t>тісні</a:t>
            </a:r>
            <a:r>
              <a:rPr lang="ru-RU" dirty="0"/>
              <a:t> </a:t>
            </a:r>
            <a:r>
              <a:rPr lang="ru-RU" dirty="0" err="1"/>
              <a:t>коридори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клітки</a:t>
            </a:r>
            <a:r>
              <a:rPr lang="ru-RU" dirty="0"/>
              <a:t>. </a:t>
            </a:r>
            <a:r>
              <a:rPr lang="ru-RU" dirty="0" err="1"/>
              <a:t>Особлива</a:t>
            </a:r>
            <a:r>
              <a:rPr lang="ru-RU" dirty="0"/>
              <a:t> </a:t>
            </a:r>
            <a:r>
              <a:rPr lang="ru-RU" dirty="0" err="1"/>
              <a:t>обережність</a:t>
            </a:r>
            <a:r>
              <a:rPr lang="ru-RU" dirty="0"/>
              <a:t>, </a:t>
            </a:r>
            <a:r>
              <a:rPr lang="ru-RU" dirty="0" err="1"/>
              <a:t>потрібна</a:t>
            </a:r>
            <a:r>
              <a:rPr lang="ru-RU" dirty="0"/>
              <a:t> при </a:t>
            </a:r>
            <a:r>
              <a:rPr lang="ru-RU" dirty="0" err="1"/>
              <a:t>роботі</a:t>
            </a:r>
            <a:r>
              <a:rPr lang="ru-RU" dirty="0"/>
              <a:t> з кнурами, </a:t>
            </a:r>
            <a:r>
              <a:rPr lang="ru-RU" dirty="0" err="1"/>
              <a:t>дорослими</a:t>
            </a:r>
            <a:r>
              <a:rPr lang="ru-RU" dirty="0"/>
              <a:t> кабанами та свиноматками,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фіксують</a:t>
            </a:r>
            <a:r>
              <a:rPr lang="ru-RU" dirty="0"/>
              <a:t> у станках.</a:t>
            </a:r>
          </a:p>
          <a:p>
            <a:pPr algn="just"/>
            <a:endParaRPr lang="ru-RU" dirty="0"/>
          </a:p>
        </p:txBody>
      </p:sp>
      <p:pic>
        <p:nvPicPr>
          <p:cNvPr id="8194" name="Picture 2" descr="http://krasnoenews.ru/images/stories/30.10.15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2" y="243726"/>
            <a:ext cx="2971219" cy="197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syl.ru/misc/i/ai/175888/6732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524487"/>
            <a:ext cx="2920796" cy="19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m2-tub-ua.yandex.net/i?id=b474b5b4b07ae89bba889618cf9cc5ee&amp;n=33&amp;h=215&amp;w=3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52" y="4630781"/>
            <a:ext cx="30765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19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4118" y="1918952"/>
            <a:ext cx="7021562" cy="3950142"/>
          </a:xfrm>
        </p:spPr>
        <p:txBody>
          <a:bodyPr/>
          <a:lstStyle/>
          <a:p>
            <a:pPr algn="just"/>
            <a:r>
              <a:rPr lang="ru-RU" dirty="0"/>
              <a:t>На </a:t>
            </a:r>
            <a:r>
              <a:rPr lang="ru-RU" i="1" dirty="0"/>
              <a:t>Собак </a:t>
            </a:r>
            <a:r>
              <a:rPr lang="ru-RU" dirty="0" err="1"/>
              <a:t>Одягають</a:t>
            </a:r>
            <a:r>
              <a:rPr lang="ru-RU" dirty="0"/>
              <a:t> намордник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зав’язують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ротову</a:t>
            </a:r>
            <a:r>
              <a:rPr lang="ru-RU" dirty="0"/>
              <a:t> </a:t>
            </a:r>
            <a:r>
              <a:rPr lang="ru-RU" dirty="0" err="1"/>
              <a:t>порожнину</a:t>
            </a:r>
            <a:r>
              <a:rPr lang="ru-RU" dirty="0"/>
              <a:t> </a:t>
            </a:r>
            <a:r>
              <a:rPr lang="ru-RU" dirty="0" err="1"/>
              <a:t>міцною</a:t>
            </a:r>
            <a:r>
              <a:rPr lang="ru-RU" dirty="0"/>
              <a:t> </a:t>
            </a:r>
            <a:r>
              <a:rPr lang="ru-RU" dirty="0" err="1"/>
              <a:t>стрічкою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зверху</a:t>
            </a:r>
            <a:r>
              <a:rPr lang="ru-RU" dirty="0"/>
              <a:t> на </a:t>
            </a:r>
            <a:r>
              <a:rPr lang="ru-RU" dirty="0" err="1"/>
              <a:t>щелепи</a:t>
            </a:r>
            <a:r>
              <a:rPr lang="ru-RU" dirty="0"/>
              <a:t> </a:t>
            </a:r>
            <a:r>
              <a:rPr lang="ru-RU" dirty="0" err="1"/>
              <a:t>накладають</a:t>
            </a:r>
            <a:r>
              <a:rPr lang="ru-RU" dirty="0"/>
              <a:t> </a:t>
            </a:r>
            <a:r>
              <a:rPr lang="ru-RU" dirty="0" err="1"/>
              <a:t>стрічку</a:t>
            </a:r>
            <a:r>
              <a:rPr lang="ru-RU" dirty="0"/>
              <a:t>, </a:t>
            </a:r>
            <a:r>
              <a:rPr lang="ru-RU" dirty="0" err="1"/>
              <a:t>ув’язавши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простим </a:t>
            </a:r>
            <a:r>
              <a:rPr lang="ru-RU" dirty="0" err="1"/>
              <a:t>вузлом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нижньою</a:t>
            </a:r>
            <a:r>
              <a:rPr lang="ru-RU" dirty="0"/>
              <a:t> </a:t>
            </a:r>
            <a:r>
              <a:rPr lang="ru-RU" dirty="0" err="1"/>
              <a:t>щелепою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остаточно </a:t>
            </a:r>
            <a:r>
              <a:rPr lang="ru-RU" dirty="0" err="1"/>
              <a:t>закріплюють</a:t>
            </a:r>
            <a:r>
              <a:rPr lang="ru-RU" dirty="0"/>
              <a:t> на </a:t>
            </a:r>
            <a:r>
              <a:rPr lang="ru-RU" dirty="0" err="1"/>
              <a:t>потилиці</a:t>
            </a:r>
            <a:r>
              <a:rPr lang="ru-RU" dirty="0"/>
              <a:t> </a:t>
            </a:r>
            <a:r>
              <a:rPr lang="ru-RU" dirty="0" err="1"/>
              <a:t>морським</a:t>
            </a:r>
            <a:r>
              <a:rPr lang="ru-RU" dirty="0"/>
              <a:t> </a:t>
            </a:r>
            <a:r>
              <a:rPr lang="ru-RU" dirty="0" err="1"/>
              <a:t>вузлом</a:t>
            </a:r>
            <a:r>
              <a:rPr lang="ru-RU" dirty="0"/>
              <a:t>. </a:t>
            </a:r>
            <a:r>
              <a:rPr lang="ru-RU" dirty="0" err="1"/>
              <a:t>Цю</a:t>
            </a:r>
            <a:r>
              <a:rPr lang="ru-RU" dirty="0"/>
              <a:t> процедуру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власника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. При </a:t>
            </a:r>
            <a:r>
              <a:rPr lang="ru-RU" dirty="0" err="1"/>
              <a:t>підозрі</a:t>
            </a:r>
            <a:r>
              <a:rPr lang="ru-RU" dirty="0"/>
              <a:t> на сказ, </a:t>
            </a:r>
            <a:r>
              <a:rPr lang="ru-RU" dirty="0" err="1"/>
              <a:t>злих</a:t>
            </a:r>
            <a:r>
              <a:rPr lang="ru-RU" dirty="0"/>
              <a:t> та </a:t>
            </a:r>
            <a:r>
              <a:rPr lang="ru-RU" dirty="0" err="1"/>
              <a:t>неспокійних</a:t>
            </a:r>
            <a:r>
              <a:rPr lang="ru-RU" dirty="0"/>
              <a:t> собак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фіксувати</a:t>
            </a:r>
            <a:r>
              <a:rPr lang="ru-RU" dirty="0"/>
              <a:t>, </a:t>
            </a:r>
            <a:r>
              <a:rPr lang="ru-RU" dirty="0" err="1"/>
              <a:t>помістивши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спеціальну</a:t>
            </a:r>
            <a:r>
              <a:rPr lang="ru-RU" dirty="0"/>
              <a:t> </a:t>
            </a:r>
            <a:r>
              <a:rPr lang="ru-RU" dirty="0" err="1"/>
              <a:t>металеву</a:t>
            </a:r>
            <a:r>
              <a:rPr lang="ru-RU" dirty="0"/>
              <a:t> </a:t>
            </a:r>
            <a:r>
              <a:rPr lang="ru-RU" dirty="0" err="1"/>
              <a:t>клітку</a:t>
            </a:r>
            <a:r>
              <a:rPr lang="ru-RU" dirty="0"/>
              <a:t>, один </a:t>
            </a:r>
            <a:r>
              <a:rPr lang="ru-RU" dirty="0" err="1"/>
              <a:t>бік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пересувається</a:t>
            </a:r>
            <a:r>
              <a:rPr lang="ru-RU" dirty="0"/>
              <a:t>, </a:t>
            </a:r>
            <a:r>
              <a:rPr lang="ru-RU" dirty="0" err="1"/>
              <a:t>затискуючи</a:t>
            </a:r>
            <a:r>
              <a:rPr lang="ru-RU" dirty="0"/>
              <a:t> </a:t>
            </a:r>
            <a:r>
              <a:rPr lang="ru-RU" dirty="0" err="1"/>
              <a:t>тварину</a:t>
            </a:r>
            <a:r>
              <a:rPr lang="ru-RU" dirty="0"/>
              <a:t>. Для </a:t>
            </a:r>
            <a:r>
              <a:rPr lang="ru-RU" dirty="0" err="1"/>
              <a:t>фіксації</a:t>
            </a:r>
            <a:r>
              <a:rPr lang="ru-RU" dirty="0"/>
              <a:t> собак у </a:t>
            </a:r>
            <a:r>
              <a:rPr lang="ru-RU" dirty="0" err="1"/>
              <a:t>лежачому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операційний</a:t>
            </a:r>
            <a:r>
              <a:rPr lang="ru-RU" dirty="0"/>
              <a:t> </a:t>
            </a:r>
            <a:r>
              <a:rPr lang="ru-RU" dirty="0" err="1"/>
              <a:t>стіл</a:t>
            </a:r>
            <a:r>
              <a:rPr lang="ru-RU" dirty="0"/>
              <a:t> для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тварині</a:t>
            </a:r>
            <a:r>
              <a:rPr lang="ru-RU" dirty="0"/>
              <a:t> </a:t>
            </a:r>
            <a:r>
              <a:rPr lang="ru-RU" dirty="0" err="1"/>
              <a:t>зручного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.</a:t>
            </a:r>
          </a:p>
        </p:txBody>
      </p:sp>
      <p:pic>
        <p:nvPicPr>
          <p:cNvPr id="9218" name="Picture 2" descr="http://news.uklon.com.ua/image.axd?picture=2013%2F10%2F%D0%B1%D0%B8%D0%B3%D0%BB%D1%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44" y="2112135"/>
            <a:ext cx="3676710" cy="275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63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0794" y="2369712"/>
            <a:ext cx="5604886" cy="3499381"/>
          </a:xfrm>
        </p:spPr>
        <p:txBody>
          <a:bodyPr/>
          <a:lstStyle/>
          <a:p>
            <a:pPr algn="just"/>
            <a:r>
              <a:rPr lang="ru-RU" i="1" dirty="0" err="1"/>
              <a:t>Котів</a:t>
            </a:r>
            <a:r>
              <a:rPr lang="ru-RU" i="1" dirty="0"/>
              <a:t> </a:t>
            </a:r>
            <a:r>
              <a:rPr lang="ru-RU" dirty="0"/>
              <a:t>При </a:t>
            </a:r>
            <a:r>
              <a:rPr lang="ru-RU" dirty="0" err="1"/>
              <a:t>болючих</a:t>
            </a:r>
            <a:r>
              <a:rPr lang="ru-RU" dirty="0"/>
              <a:t> </a:t>
            </a:r>
            <a:r>
              <a:rPr lang="ru-RU" dirty="0" err="1"/>
              <a:t>маніпуляціях</a:t>
            </a:r>
            <a:r>
              <a:rPr lang="ru-RU" dirty="0"/>
              <a:t> </a:t>
            </a:r>
            <a:r>
              <a:rPr lang="ru-RU" dirty="0" err="1"/>
              <a:t>фіксують</a:t>
            </a:r>
            <a:r>
              <a:rPr lang="ru-RU" dirty="0"/>
              <a:t> у </a:t>
            </a:r>
            <a:r>
              <a:rPr lang="ru-RU" dirty="0" err="1"/>
              <a:t>спеціальному</a:t>
            </a:r>
            <a:r>
              <a:rPr lang="ru-RU" dirty="0"/>
              <a:t> </a:t>
            </a:r>
            <a:r>
              <a:rPr lang="ru-RU" dirty="0" err="1"/>
              <a:t>рукаві</a:t>
            </a:r>
            <a:r>
              <a:rPr lang="ru-RU" dirty="0"/>
              <a:t> з </a:t>
            </a:r>
            <a:r>
              <a:rPr lang="ru-RU" dirty="0" err="1"/>
              <a:t>матерії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загортають</a:t>
            </a:r>
            <a:r>
              <a:rPr lang="ru-RU" dirty="0"/>
              <a:t> у рушник, </a:t>
            </a:r>
            <a:r>
              <a:rPr lang="ru-RU" dirty="0" err="1"/>
              <a:t>залишивши</a:t>
            </a:r>
            <a:r>
              <a:rPr lang="ru-RU" dirty="0"/>
              <a:t> </a:t>
            </a:r>
            <a:r>
              <a:rPr lang="ru-RU" dirty="0" err="1"/>
              <a:t>незакритою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підлягає</a:t>
            </a:r>
            <a:r>
              <a:rPr lang="ru-RU" dirty="0"/>
              <a:t> </a:t>
            </a:r>
            <a:r>
              <a:rPr lang="ru-RU" dirty="0" err="1"/>
              <a:t>дослідженню</a:t>
            </a:r>
            <a:r>
              <a:rPr lang="ru-RU" dirty="0"/>
              <a:t>. Морду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зав’язати</a:t>
            </a:r>
            <a:r>
              <a:rPr lang="ru-RU" dirty="0"/>
              <a:t>, як і </a:t>
            </a:r>
            <a:r>
              <a:rPr lang="ru-RU" dirty="0" err="1"/>
              <a:t>собаці</a:t>
            </a:r>
            <a:r>
              <a:rPr lang="ru-RU" dirty="0"/>
              <a:t>, а ноги </a:t>
            </a:r>
            <a:r>
              <a:rPr lang="ru-RU" dirty="0" err="1"/>
              <a:t>фіксувати</a:t>
            </a:r>
            <a:r>
              <a:rPr lang="ru-RU" dirty="0"/>
              <a:t> руками в </a:t>
            </a:r>
            <a:r>
              <a:rPr lang="ru-RU" dirty="0" err="1"/>
              <a:t>шкіряних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товстостінних</a:t>
            </a:r>
            <a:r>
              <a:rPr lang="ru-RU" dirty="0"/>
              <a:t> </a:t>
            </a:r>
            <a:r>
              <a:rPr lang="ru-RU" dirty="0" err="1"/>
              <a:t>гумових</a:t>
            </a:r>
            <a:r>
              <a:rPr lang="ru-RU" dirty="0"/>
              <a:t> </a:t>
            </a:r>
            <a:r>
              <a:rPr lang="ru-RU" dirty="0" err="1"/>
              <a:t>рукавицях</a:t>
            </a:r>
            <a:r>
              <a:rPr lang="ru-RU" dirty="0"/>
              <a:t>.</a:t>
            </a:r>
          </a:p>
        </p:txBody>
      </p:sp>
      <p:pic>
        <p:nvPicPr>
          <p:cNvPr id="10242" name="Picture 2" descr="http://proxy12.media.online.ua/uol/r2-fc2edc9f48/5626d0e11bf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997192"/>
            <a:ext cx="3559890" cy="222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11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4422" y="1845734"/>
            <a:ext cx="6841257" cy="4023360"/>
          </a:xfrm>
        </p:spPr>
        <p:txBody>
          <a:bodyPr/>
          <a:lstStyle/>
          <a:p>
            <a:pPr algn="just"/>
            <a:r>
              <a:rPr lang="ru-RU" i="1" dirty="0" err="1"/>
              <a:t>Хутрових</a:t>
            </a:r>
            <a:r>
              <a:rPr lang="ru-RU" i="1" dirty="0"/>
              <a:t> </a:t>
            </a:r>
            <a:r>
              <a:rPr lang="ru-RU" i="1" dirty="0" err="1"/>
              <a:t>звірів</a:t>
            </a:r>
            <a:r>
              <a:rPr lang="ru-RU" dirty="0"/>
              <a:t> </a:t>
            </a:r>
            <a:r>
              <a:rPr lang="ru-RU" dirty="0" err="1"/>
              <a:t>фіксують</a:t>
            </a:r>
            <a:r>
              <a:rPr lang="ru-RU" dirty="0"/>
              <a:t>,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намордники, </a:t>
            </a:r>
            <a:r>
              <a:rPr lang="ru-RU" dirty="0" err="1"/>
              <a:t>або</a:t>
            </a:r>
            <a:r>
              <a:rPr lang="ru-RU" dirty="0"/>
              <a:t> – </a:t>
            </a:r>
            <a:r>
              <a:rPr lang="ru-RU" dirty="0" err="1"/>
              <a:t>спеціальними</a:t>
            </a:r>
            <a:r>
              <a:rPr lang="ru-RU" dirty="0"/>
              <a:t> </a:t>
            </a:r>
            <a:r>
              <a:rPr lang="ru-RU" dirty="0" err="1"/>
              <a:t>щипцями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руками, у </a:t>
            </a:r>
            <a:r>
              <a:rPr lang="ru-RU" dirty="0" err="1"/>
              <a:t>брезентових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ватною </a:t>
            </a:r>
            <a:r>
              <a:rPr lang="ru-RU" dirty="0" err="1"/>
              <a:t>підкладкою</a:t>
            </a:r>
            <a:r>
              <a:rPr lang="ru-RU" dirty="0"/>
              <a:t>, </a:t>
            </a:r>
            <a:r>
              <a:rPr lang="ru-RU" dirty="0" err="1"/>
              <a:t>рукавицях</a:t>
            </a:r>
            <a:r>
              <a:rPr lang="ru-RU" dirty="0"/>
              <a:t>. </a:t>
            </a:r>
            <a:r>
              <a:rPr lang="ru-RU" dirty="0" err="1"/>
              <a:t>Звірів</a:t>
            </a:r>
            <a:r>
              <a:rPr lang="ru-RU" dirty="0"/>
              <a:t> </a:t>
            </a:r>
            <a:r>
              <a:rPr lang="ru-RU" dirty="0" err="1"/>
              <a:t>кладуть</a:t>
            </a:r>
            <a:r>
              <a:rPr lang="ru-RU" dirty="0"/>
              <a:t> на </a:t>
            </a:r>
            <a:r>
              <a:rPr lang="ru-RU" dirty="0" err="1"/>
              <a:t>стіл</a:t>
            </a:r>
            <a:r>
              <a:rPr lang="ru-RU" dirty="0"/>
              <a:t>, </a:t>
            </a:r>
            <a:r>
              <a:rPr lang="ru-RU" dirty="0" err="1"/>
              <a:t>утримуючи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рукою за </a:t>
            </a:r>
            <a:r>
              <a:rPr lang="ru-RU" dirty="0" err="1"/>
              <a:t>щоку</a:t>
            </a:r>
            <a:r>
              <a:rPr lang="ru-RU" dirty="0"/>
              <a:t>, а </a:t>
            </a:r>
            <a:r>
              <a:rPr lang="ru-RU" dirty="0" err="1"/>
              <a:t>іншою</a:t>
            </a:r>
            <a:r>
              <a:rPr lang="ru-RU" dirty="0"/>
              <a:t> за </a:t>
            </a:r>
            <a:r>
              <a:rPr lang="ru-RU" dirty="0" err="1"/>
              <a:t>тулуб</a:t>
            </a:r>
            <a:r>
              <a:rPr lang="ru-RU" dirty="0"/>
              <a:t>. </a:t>
            </a:r>
            <a:r>
              <a:rPr lang="ru-RU" dirty="0" err="1"/>
              <a:t>Ротову</a:t>
            </a:r>
            <a:r>
              <a:rPr lang="ru-RU" dirty="0"/>
              <a:t> </a:t>
            </a:r>
            <a:r>
              <a:rPr lang="ru-RU" dirty="0" err="1"/>
              <a:t>порожнину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розкрити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зівників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 В. А. </a:t>
            </a:r>
            <a:r>
              <a:rPr lang="ru-RU" dirty="0" err="1"/>
              <a:t>Берестова</a:t>
            </a:r>
            <a:r>
              <a:rPr lang="ru-RU" dirty="0"/>
              <a:t>. </a:t>
            </a:r>
            <a:r>
              <a:rPr lang="ru-RU" dirty="0" err="1"/>
              <a:t>Хутрових</a:t>
            </a:r>
            <a:r>
              <a:rPr lang="ru-RU" dirty="0"/>
              <a:t> </a:t>
            </a:r>
            <a:r>
              <a:rPr lang="ru-RU" dirty="0" err="1"/>
              <a:t>звірів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фіксувати</a:t>
            </a:r>
            <a:r>
              <a:rPr lang="ru-RU" dirty="0"/>
              <a:t> в </a:t>
            </a:r>
            <a:r>
              <a:rPr lang="ru-RU" dirty="0" err="1"/>
              <a:t>сітчастих</a:t>
            </a:r>
            <a:r>
              <a:rPr lang="ru-RU" dirty="0"/>
              <a:t> </a:t>
            </a:r>
            <a:r>
              <a:rPr lang="ru-RU" dirty="0" err="1"/>
              <a:t>пастках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снодійні</a:t>
            </a:r>
            <a:r>
              <a:rPr lang="ru-RU" dirty="0"/>
              <a:t>, </a:t>
            </a:r>
            <a:r>
              <a:rPr lang="ru-RU" dirty="0" err="1"/>
              <a:t>анальгезуючі</a:t>
            </a:r>
            <a:r>
              <a:rPr lang="ru-RU" dirty="0"/>
              <a:t>, </a:t>
            </a:r>
            <a:r>
              <a:rPr lang="ru-RU" dirty="0" err="1"/>
              <a:t>транквілізуючі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</a:t>
            </a:r>
            <a:r>
              <a:rPr lang="ru-RU" dirty="0" err="1"/>
              <a:t>міорелаксанти</a:t>
            </a:r>
            <a:r>
              <a:rPr lang="ru-RU" dirty="0"/>
              <a:t>.</a:t>
            </a:r>
          </a:p>
        </p:txBody>
      </p:sp>
      <p:pic>
        <p:nvPicPr>
          <p:cNvPr id="11266" name="Picture 2" descr="https://im3-tub-ua.yandex.net/i?id=f8246ce71e199df1009f62050f47c821&amp;n=33&amp;h=215&amp;w=2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327207"/>
            <a:ext cx="28194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60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1579299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План лекції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1. Поняття про діагностику.</a:t>
            </a:r>
            <a:endParaRPr lang="ru-RU" dirty="0"/>
          </a:p>
          <a:p>
            <a:r>
              <a:rPr lang="uk-UA" dirty="0"/>
              <a:t>2.</a:t>
            </a:r>
            <a:r>
              <a:rPr lang="uk-UA" b="1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фіксації</a:t>
            </a:r>
            <a:r>
              <a:rPr lang="ru-RU" dirty="0"/>
              <a:t> і </a:t>
            </a:r>
            <a:r>
              <a:rPr lang="ru-RU" dirty="0" err="1"/>
              <a:t>приборкання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872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9272" y="2408348"/>
            <a:ext cx="6506407" cy="3460745"/>
          </a:xfrm>
        </p:spPr>
        <p:txBody>
          <a:bodyPr/>
          <a:lstStyle/>
          <a:p>
            <a:pPr algn="just"/>
            <a:r>
              <a:rPr lang="ru-RU" i="1" dirty="0" err="1"/>
              <a:t>Птицю</a:t>
            </a:r>
            <a:r>
              <a:rPr lang="ru-RU" dirty="0"/>
              <a:t> </a:t>
            </a:r>
            <a:r>
              <a:rPr lang="ru-RU" dirty="0" err="1"/>
              <a:t>фіксують</a:t>
            </a:r>
            <a:r>
              <a:rPr lang="ru-RU" dirty="0"/>
              <a:t>, </a:t>
            </a:r>
            <a:r>
              <a:rPr lang="ru-RU" dirty="0" err="1"/>
              <a:t>утримуючи</a:t>
            </a:r>
            <a:r>
              <a:rPr lang="ru-RU" dirty="0"/>
              <a:t> в природному </a:t>
            </a:r>
            <a:r>
              <a:rPr lang="ru-RU" dirty="0" err="1"/>
              <a:t>положенні</a:t>
            </a:r>
            <a:r>
              <a:rPr lang="ru-RU" dirty="0"/>
              <a:t> за </a:t>
            </a:r>
            <a:r>
              <a:rPr lang="ru-RU" dirty="0" err="1"/>
              <a:t>кінцівки</a:t>
            </a:r>
            <a:r>
              <a:rPr lang="ru-RU" dirty="0"/>
              <a:t> й </a:t>
            </a:r>
            <a:r>
              <a:rPr lang="ru-RU" dirty="0" err="1"/>
              <a:t>крила</a:t>
            </a:r>
            <a:r>
              <a:rPr lang="ru-RU" dirty="0"/>
              <a:t>, не </a:t>
            </a:r>
            <a:r>
              <a:rPr lang="ru-RU" dirty="0" err="1"/>
              <a:t>стискуючи</a:t>
            </a:r>
            <a:r>
              <a:rPr lang="ru-RU" dirty="0"/>
              <a:t> </a:t>
            </a:r>
            <a:r>
              <a:rPr lang="ru-RU" dirty="0" err="1"/>
              <a:t>грудну</a:t>
            </a:r>
            <a:r>
              <a:rPr lang="ru-RU" dirty="0"/>
              <a:t> </a:t>
            </a:r>
            <a:r>
              <a:rPr lang="ru-RU" dirty="0" err="1"/>
              <a:t>клітку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задухи</a:t>
            </a:r>
            <a:r>
              <a:rPr lang="ru-RU" dirty="0"/>
              <a:t>. </a:t>
            </a:r>
            <a:r>
              <a:rPr lang="ru-RU" dirty="0" err="1"/>
              <a:t>Водоплавній</a:t>
            </a:r>
            <a:r>
              <a:rPr lang="ru-RU" dirty="0"/>
              <a:t> </a:t>
            </a:r>
            <a:r>
              <a:rPr lang="ru-RU" dirty="0" err="1"/>
              <a:t>птиці</a:t>
            </a:r>
            <a:r>
              <a:rPr lang="ru-RU" dirty="0"/>
              <a:t> та </a:t>
            </a:r>
            <a:r>
              <a:rPr lang="ru-RU" dirty="0" err="1"/>
              <a:t>хижакам</a:t>
            </a:r>
            <a:r>
              <a:rPr lang="ru-RU" dirty="0"/>
              <a:t> </a:t>
            </a:r>
            <a:r>
              <a:rPr lang="ru-RU" dirty="0" err="1"/>
              <a:t>фіксують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й голову,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запобігти</a:t>
            </a:r>
            <a:r>
              <a:rPr lang="ru-RU" dirty="0"/>
              <a:t> удару в око. </a:t>
            </a:r>
            <a:r>
              <a:rPr lang="ru-RU" dirty="0" err="1"/>
              <a:t>Маніпуляції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птицею </a:t>
            </a:r>
            <a:r>
              <a:rPr lang="ru-RU" dirty="0" err="1"/>
              <a:t>проводять</a:t>
            </a:r>
            <a:r>
              <a:rPr lang="ru-RU" dirty="0"/>
              <a:t> на </a:t>
            </a:r>
            <a:r>
              <a:rPr lang="ru-RU" dirty="0" err="1"/>
              <a:t>віддалі</a:t>
            </a:r>
            <a:r>
              <a:rPr lang="ru-RU" dirty="0"/>
              <a:t> </a:t>
            </a:r>
            <a:r>
              <a:rPr lang="ru-RU" dirty="0" err="1"/>
              <a:t>витягнутих</a:t>
            </a:r>
            <a:r>
              <a:rPr lang="ru-RU" dirty="0"/>
              <a:t> рук.</a:t>
            </a:r>
          </a:p>
        </p:txBody>
      </p:sp>
      <p:pic>
        <p:nvPicPr>
          <p:cNvPr id="12290" name="Picture 2" descr="http://utagro.com.ua/assets/app/img/home-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35" y="2408348"/>
            <a:ext cx="3608002" cy="202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3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221" y="447690"/>
            <a:ext cx="10058400" cy="145075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0800000" flipV="1">
            <a:off x="1097280" y="2485623"/>
            <a:ext cx="10058400" cy="2688012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Дякую за увагу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314" name="Picture 2" descr="https://im0-tub-ua.yandex.net/i?id=632bc28997fe88d38fc09a5a8261026a&amp;n=33&amp;h=215&amp;w=3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0" y="22405"/>
            <a:ext cx="36385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desktopwallpapers.org.ua/images/Animals/502137522_p_animals_00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890886" y="3659981"/>
            <a:ext cx="4036409" cy="302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im2-tub-ua.yandex.net/i?id=1ebcec0171a838660363cacfaaad7dc4&amp;n=33&amp;h=215&amp;w=3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8" y="3316304"/>
            <a:ext cx="30765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typical.if.ua/wp-content/uploads/2014/11/%D0%BA%D0%BE%D1%80%D0%BE%D0%B2%D0%B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886" y="234641"/>
            <a:ext cx="3601569" cy="225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05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905191"/>
          </a:xfrm>
        </p:spPr>
        <p:txBody>
          <a:bodyPr>
            <a:normAutofit fontScale="90000"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Література: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uk-UA" sz="2000" i="1" dirty="0">
                <a:solidFill>
                  <a:srgbClr val="FF0000"/>
                </a:solidFill>
              </a:rPr>
              <a:t>обов’язкова: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uk-UA" sz="2000" dirty="0">
                <a:solidFill>
                  <a:srgbClr val="FF0000"/>
                </a:solidFill>
              </a:rPr>
              <a:t>1</a:t>
            </a:r>
            <a:r>
              <a:rPr lang="ru-RU" sz="2000" dirty="0">
                <a:solidFill>
                  <a:srgbClr val="FF0000"/>
                </a:solidFill>
              </a:rPr>
              <a:t>. </a:t>
            </a:r>
            <a:r>
              <a:rPr lang="ru-RU" sz="2000" dirty="0" err="1">
                <a:solidFill>
                  <a:srgbClr val="FF0000"/>
                </a:solidFill>
              </a:rPr>
              <a:t>Бурделев</a:t>
            </a:r>
            <a:r>
              <a:rPr lang="ru-RU" sz="2000" dirty="0">
                <a:solidFill>
                  <a:srgbClr val="FF0000"/>
                </a:solidFill>
              </a:rPr>
              <a:t> Т.Е. </a:t>
            </a:r>
            <a:r>
              <a:rPr lang="ru-RU" sz="2000" dirty="0" err="1">
                <a:solidFill>
                  <a:srgbClr val="FF0000"/>
                </a:solidFill>
              </a:rPr>
              <a:t>Основи</a:t>
            </a:r>
            <a:r>
              <a:rPr lang="ru-RU" sz="2000" dirty="0">
                <a:solidFill>
                  <a:srgbClr val="FF0000"/>
                </a:solidFill>
              </a:rPr>
              <a:t> ветеринарии. - М.: Колос, 1978. - 432 с.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2. </a:t>
            </a:r>
            <a:r>
              <a:rPr lang="ru-RU" sz="2000" dirty="0" err="1">
                <a:solidFill>
                  <a:srgbClr val="FF0000"/>
                </a:solidFill>
              </a:rPr>
              <a:t>Бурделев</a:t>
            </a:r>
            <a:r>
              <a:rPr lang="ru-RU" sz="2000" dirty="0">
                <a:solidFill>
                  <a:srgbClr val="FF0000"/>
                </a:solidFill>
              </a:rPr>
              <a:t> Т.Е., Жильцов В.Г. Практикум по основам ветеринарии.-3-є изд. </a:t>
            </a:r>
            <a:r>
              <a:rPr lang="ru-RU" sz="2000" dirty="0" err="1">
                <a:solidFill>
                  <a:srgbClr val="FF0000"/>
                </a:solidFill>
              </a:rPr>
              <a:t>пе-рер</a:t>
            </a:r>
            <a:r>
              <a:rPr lang="ru-RU" sz="2000" dirty="0">
                <a:solidFill>
                  <a:srgbClr val="FF0000"/>
                </a:solidFill>
              </a:rPr>
              <a:t>. и доп.-М.: </a:t>
            </a:r>
            <a:r>
              <a:rPr lang="ru-RU" sz="2000" dirty="0" err="1">
                <a:solidFill>
                  <a:srgbClr val="FF0000"/>
                </a:solidFill>
              </a:rPr>
              <a:t>Агропромиздат</a:t>
            </a:r>
            <a:r>
              <a:rPr lang="ru-RU" sz="2000" dirty="0">
                <a:solidFill>
                  <a:srgbClr val="FF0000"/>
                </a:solidFill>
              </a:rPr>
              <a:t>,</a:t>
            </a:r>
            <a:r>
              <a:rPr lang="uk-UA" sz="2000" dirty="0">
                <a:solidFill>
                  <a:srgbClr val="FF0000"/>
                </a:solidFill>
              </a:rPr>
              <a:t>1</a:t>
            </a:r>
            <a:r>
              <a:rPr lang="ru-RU" sz="2000" dirty="0">
                <a:solidFill>
                  <a:srgbClr val="FF0000"/>
                </a:solidFill>
              </a:rPr>
              <a:t>989.-303 с.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3. </a:t>
            </a:r>
            <a:r>
              <a:rPr lang="ru-RU" sz="2000" dirty="0" err="1">
                <a:solidFill>
                  <a:srgbClr val="FF0000"/>
                </a:solidFill>
              </a:rPr>
              <a:t>Старовыборннй</a:t>
            </a:r>
            <a:r>
              <a:rPr lang="ru-RU" sz="2000" dirty="0">
                <a:solidFill>
                  <a:srgbClr val="FF0000"/>
                </a:solidFill>
              </a:rPr>
              <a:t> И.Х., </a:t>
            </a:r>
            <a:r>
              <a:rPr lang="ru-RU" sz="2000" dirty="0" err="1">
                <a:solidFill>
                  <a:srgbClr val="FF0000"/>
                </a:solidFill>
              </a:rPr>
              <a:t>Кутуранов</a:t>
            </a:r>
            <a:r>
              <a:rPr lang="ru-RU" sz="2000" dirty="0">
                <a:solidFill>
                  <a:srgbClr val="FF0000"/>
                </a:solidFill>
              </a:rPr>
              <a:t> П.Н. Практикум по основам ветеринарии. -Минск, 1979.-262 с.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uk-UA" sz="2000" i="1" dirty="0">
                <a:solidFill>
                  <a:srgbClr val="FF0000"/>
                </a:solidFill>
              </a:rPr>
              <a:t>додаткова: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uk-UA" sz="2000" dirty="0">
                <a:solidFill>
                  <a:srgbClr val="FF0000"/>
                </a:solidFill>
              </a:rPr>
              <a:t>1. Власенко В.М. Словник термінів ветеринарної хірургії.-К.: Вища </a:t>
            </a:r>
            <a:r>
              <a:rPr lang="uk-UA" sz="2000" dirty="0" err="1">
                <a:solidFill>
                  <a:srgbClr val="FF0000"/>
                </a:solidFill>
              </a:rPr>
              <a:t>пж</a:t>
            </a:r>
            <a:r>
              <a:rPr lang="uk-UA" sz="2000" dirty="0">
                <a:solidFill>
                  <a:srgbClr val="FF0000"/>
                </a:solidFill>
              </a:rPr>
              <a:t>., 1984.- 333 с.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uk-UA" sz="2000" dirty="0">
                <a:solidFill>
                  <a:srgbClr val="FF0000"/>
                </a:solidFill>
              </a:rPr>
              <a:t>2. </a:t>
            </a:r>
            <a:r>
              <a:rPr lang="uk-UA" sz="2000" dirty="0" err="1">
                <a:solidFill>
                  <a:srgbClr val="FF0000"/>
                </a:solidFill>
              </a:rPr>
              <a:t>Внутренние</a:t>
            </a:r>
            <a:r>
              <a:rPr lang="uk-UA" sz="2000" dirty="0">
                <a:solidFill>
                  <a:srgbClr val="FF0000"/>
                </a:solidFill>
              </a:rPr>
              <a:t> </a:t>
            </a:r>
            <a:r>
              <a:rPr lang="uk-UA" sz="2000" dirty="0" err="1">
                <a:solidFill>
                  <a:srgbClr val="FF0000"/>
                </a:solidFill>
              </a:rPr>
              <a:t>иезаразнне</a:t>
            </a:r>
            <a:r>
              <a:rPr lang="uk-UA" sz="2000" dirty="0">
                <a:solidFill>
                  <a:srgbClr val="FF0000"/>
                </a:solidFill>
              </a:rPr>
              <a:t> </a:t>
            </a:r>
            <a:r>
              <a:rPr lang="uk-UA" sz="2000" dirty="0" err="1">
                <a:solidFill>
                  <a:srgbClr val="FF0000"/>
                </a:solidFill>
              </a:rPr>
              <a:t>болезни</a:t>
            </a:r>
            <a:r>
              <a:rPr lang="uk-UA" sz="2000" dirty="0">
                <a:solidFill>
                  <a:srgbClr val="FF0000"/>
                </a:solidFill>
              </a:rPr>
              <a:t> </a:t>
            </a:r>
            <a:r>
              <a:rPr lang="uk-UA" sz="2000" dirty="0" err="1">
                <a:solidFill>
                  <a:srgbClr val="FF0000"/>
                </a:solidFill>
              </a:rPr>
              <a:t>сельскохозяйственных</a:t>
            </a:r>
            <a:r>
              <a:rPr lang="uk-UA" sz="2000" dirty="0">
                <a:solidFill>
                  <a:srgbClr val="FF0000"/>
                </a:solidFill>
              </a:rPr>
              <a:t> </a:t>
            </a:r>
            <a:r>
              <a:rPr lang="uk-UA" sz="2000" dirty="0" err="1">
                <a:solidFill>
                  <a:srgbClr val="FF0000"/>
                </a:solidFill>
              </a:rPr>
              <a:t>животннх</a:t>
            </a:r>
            <a:r>
              <a:rPr lang="uk-UA" sz="2000" dirty="0">
                <a:solidFill>
                  <a:srgbClr val="FF0000"/>
                </a:solidFill>
              </a:rPr>
              <a:t> / Б.М. </a:t>
            </a:r>
            <a:r>
              <a:rPr lang="uk-UA" sz="2000" dirty="0" err="1">
                <a:solidFill>
                  <a:srgbClr val="FF0000"/>
                </a:solidFill>
              </a:rPr>
              <a:t>Анохин</a:t>
            </a:r>
            <a:r>
              <a:rPr lang="uk-UA" sz="2000" dirty="0">
                <a:solidFill>
                  <a:srgbClr val="FF0000"/>
                </a:solidFill>
              </a:rPr>
              <a:t>, В.М. </a:t>
            </a:r>
            <a:r>
              <a:rPr lang="uk-UA" sz="2000" dirty="0" err="1">
                <a:solidFill>
                  <a:srgbClr val="FF0000"/>
                </a:solidFill>
              </a:rPr>
              <a:t>Данилевский</a:t>
            </a:r>
            <a:r>
              <a:rPr lang="uk-UA" sz="2000" dirty="0">
                <a:solidFill>
                  <a:srgbClr val="FF0000"/>
                </a:solidFill>
              </a:rPr>
              <a:t>, Л.Г. </a:t>
            </a:r>
            <a:r>
              <a:rPr lang="uk-UA" sz="2000" dirty="0" err="1">
                <a:solidFill>
                  <a:srgbClr val="FF0000"/>
                </a:solidFill>
              </a:rPr>
              <a:t>Захарин</a:t>
            </a:r>
            <a:r>
              <a:rPr lang="uk-UA" sz="2000" dirty="0">
                <a:solidFill>
                  <a:srgbClr val="FF0000"/>
                </a:solidFill>
              </a:rPr>
              <a:t> и </a:t>
            </a:r>
            <a:r>
              <a:rPr lang="uk-UA" sz="2000" dirty="0" err="1">
                <a:solidFill>
                  <a:srgbClr val="FF0000"/>
                </a:solidFill>
              </a:rPr>
              <a:t>др</a:t>
            </a:r>
            <a:r>
              <a:rPr lang="uk-UA" sz="2000" dirty="0">
                <a:solidFill>
                  <a:srgbClr val="FF0000"/>
                </a:solidFill>
              </a:rPr>
              <a:t>.- М.: </a:t>
            </a:r>
            <a:r>
              <a:rPr lang="uk-UA" sz="2000" dirty="0" err="1">
                <a:solidFill>
                  <a:srgbClr val="FF0000"/>
                </a:solidFill>
              </a:rPr>
              <a:t>Агропромиздат</a:t>
            </a:r>
            <a:r>
              <a:rPr lang="uk-UA" sz="2000" dirty="0">
                <a:solidFill>
                  <a:srgbClr val="FF0000"/>
                </a:solidFill>
              </a:rPr>
              <a:t>, 1991.-575 с.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uk-UA" sz="2000" dirty="0">
                <a:solidFill>
                  <a:srgbClr val="FF0000"/>
                </a:solidFill>
              </a:rPr>
              <a:t>3. </a:t>
            </a:r>
            <a:r>
              <a:rPr lang="uk-UA" sz="2000" dirty="0" err="1">
                <a:solidFill>
                  <a:srgbClr val="FF0000"/>
                </a:solidFill>
              </a:rPr>
              <a:t>Внутренние</a:t>
            </a:r>
            <a:r>
              <a:rPr lang="uk-UA" sz="2000" dirty="0">
                <a:solidFill>
                  <a:srgbClr val="FF0000"/>
                </a:solidFill>
              </a:rPr>
              <a:t> </a:t>
            </a:r>
            <a:r>
              <a:rPr lang="uk-UA" sz="2000" dirty="0" err="1">
                <a:solidFill>
                  <a:srgbClr val="FF0000"/>
                </a:solidFill>
              </a:rPr>
              <a:t>незаразные</a:t>
            </a:r>
            <a:r>
              <a:rPr lang="uk-UA" sz="2000" dirty="0">
                <a:solidFill>
                  <a:srgbClr val="FF0000"/>
                </a:solidFill>
              </a:rPr>
              <a:t> </a:t>
            </a:r>
            <a:r>
              <a:rPr lang="uk-UA" sz="2000" dirty="0" err="1">
                <a:solidFill>
                  <a:srgbClr val="FF0000"/>
                </a:solidFill>
              </a:rPr>
              <a:t>болезни</a:t>
            </a:r>
            <a:r>
              <a:rPr lang="uk-UA" sz="2000" dirty="0">
                <a:solidFill>
                  <a:srgbClr val="FF0000"/>
                </a:solidFill>
              </a:rPr>
              <a:t> </a:t>
            </a:r>
            <a:r>
              <a:rPr lang="uk-UA" sz="2000" dirty="0" err="1">
                <a:solidFill>
                  <a:srgbClr val="FF0000"/>
                </a:solidFill>
              </a:rPr>
              <a:t>сельскохозяйственных</a:t>
            </a:r>
            <a:r>
              <a:rPr lang="uk-UA" sz="2000" dirty="0">
                <a:solidFill>
                  <a:srgbClr val="FF0000"/>
                </a:solidFill>
              </a:rPr>
              <a:t> </a:t>
            </a:r>
            <a:r>
              <a:rPr lang="uk-UA" sz="2000" dirty="0" err="1">
                <a:solidFill>
                  <a:srgbClr val="FF0000"/>
                </a:solidFill>
              </a:rPr>
              <a:t>животных</a:t>
            </a:r>
            <a:r>
              <a:rPr lang="uk-UA" sz="2000" dirty="0">
                <a:solidFill>
                  <a:srgbClr val="FF0000"/>
                </a:solidFill>
              </a:rPr>
              <a:t> / И.Г. Шара-</a:t>
            </a:r>
            <a:r>
              <a:rPr lang="uk-UA" sz="2000" dirty="0" err="1">
                <a:solidFill>
                  <a:srgbClr val="FF0000"/>
                </a:solidFill>
              </a:rPr>
              <a:t>брин</a:t>
            </a:r>
            <a:r>
              <a:rPr lang="uk-UA" sz="2000" dirty="0">
                <a:solidFill>
                  <a:srgbClr val="FF0000"/>
                </a:solidFill>
              </a:rPr>
              <a:t>, В.А. </a:t>
            </a:r>
            <a:r>
              <a:rPr lang="uk-UA" sz="2000" dirty="0" err="1">
                <a:solidFill>
                  <a:srgbClr val="FF0000"/>
                </a:solidFill>
              </a:rPr>
              <a:t>Алшсаев</a:t>
            </a:r>
            <a:r>
              <a:rPr lang="uk-UA" sz="2000" dirty="0">
                <a:solidFill>
                  <a:srgbClr val="FF0000"/>
                </a:solidFill>
              </a:rPr>
              <a:t> и </a:t>
            </a:r>
            <a:r>
              <a:rPr lang="uk-UA" sz="2000" dirty="0" err="1">
                <a:solidFill>
                  <a:srgbClr val="FF0000"/>
                </a:solidFill>
              </a:rPr>
              <a:t>др</a:t>
            </a:r>
            <a:r>
              <a:rPr lang="uk-UA" sz="2000" dirty="0">
                <a:solidFill>
                  <a:srgbClr val="FF0000"/>
                </a:solidFill>
              </a:rPr>
              <a:t>.- М.: </a:t>
            </a:r>
            <a:r>
              <a:rPr lang="uk-UA" sz="2000" dirty="0" err="1">
                <a:solidFill>
                  <a:srgbClr val="FF0000"/>
                </a:solidFill>
              </a:rPr>
              <a:t>Агропромиздат</a:t>
            </a:r>
            <a:r>
              <a:rPr lang="uk-UA" sz="2000" dirty="0">
                <a:solidFill>
                  <a:srgbClr val="FF0000"/>
                </a:solidFill>
              </a:rPr>
              <a:t>, 1985. - 527 с.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uk-UA" sz="2000" dirty="0">
                <a:solidFill>
                  <a:srgbClr val="FF0000"/>
                </a:solidFill>
              </a:rPr>
              <a:t>4. Гончаров Т.В., </a:t>
            </a:r>
            <a:r>
              <a:rPr lang="uk-UA" sz="2000" dirty="0" err="1">
                <a:solidFill>
                  <a:srgbClr val="FF0000"/>
                </a:solidFill>
              </a:rPr>
              <a:t>Дидовец</a:t>
            </a:r>
            <a:r>
              <a:rPr lang="uk-UA" sz="2000" dirty="0">
                <a:solidFill>
                  <a:srgbClr val="FF0000"/>
                </a:solidFill>
              </a:rPr>
              <a:t> С.Л. </a:t>
            </a:r>
            <a:r>
              <a:rPr lang="uk-UA" sz="2000" dirty="0" err="1">
                <a:solidFill>
                  <a:srgbClr val="FF0000"/>
                </a:solidFill>
              </a:rPr>
              <a:t>Организация</a:t>
            </a:r>
            <a:r>
              <a:rPr lang="uk-UA" sz="2000" dirty="0">
                <a:solidFill>
                  <a:srgbClr val="FF0000"/>
                </a:solidFill>
              </a:rPr>
              <a:t> ветеринарного </a:t>
            </a:r>
            <a:r>
              <a:rPr lang="uk-UA" sz="2000" dirty="0" err="1">
                <a:solidFill>
                  <a:srgbClr val="FF0000"/>
                </a:solidFill>
              </a:rPr>
              <a:t>дела</a:t>
            </a:r>
            <a:r>
              <a:rPr lang="uk-UA" sz="2000" dirty="0">
                <a:solidFill>
                  <a:srgbClr val="FF0000"/>
                </a:solidFill>
              </a:rPr>
              <a:t>,- М.: Колос, 1971.-262 с. 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uk-UA" sz="2000" dirty="0">
                <a:solidFill>
                  <a:srgbClr val="FF0000"/>
                </a:solidFill>
              </a:rPr>
              <a:t>5. Закон України про ветеринарну медицину.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uk-UA" sz="2000" dirty="0">
                <a:solidFill>
                  <a:srgbClr val="FF0000"/>
                </a:solidFill>
              </a:rPr>
              <a:t>6. </a:t>
            </a:r>
            <a:r>
              <a:rPr lang="uk-UA" sz="2000" dirty="0" err="1">
                <a:solidFill>
                  <a:srgbClr val="FF0000"/>
                </a:solidFill>
              </a:rPr>
              <a:t>Клиническая</a:t>
            </a:r>
            <a:r>
              <a:rPr lang="uk-UA" sz="2000" dirty="0">
                <a:solidFill>
                  <a:srgbClr val="FF0000"/>
                </a:solidFill>
              </a:rPr>
              <a:t> </a:t>
            </a:r>
            <a:r>
              <a:rPr lang="uk-UA" sz="2000" dirty="0" err="1">
                <a:solidFill>
                  <a:srgbClr val="FF0000"/>
                </a:solidFill>
              </a:rPr>
              <a:t>диагностика</a:t>
            </a:r>
            <a:r>
              <a:rPr lang="uk-UA" sz="2000" dirty="0">
                <a:solidFill>
                  <a:srgbClr val="FF0000"/>
                </a:solidFill>
              </a:rPr>
              <a:t> </a:t>
            </a:r>
            <a:r>
              <a:rPr lang="uk-UA" sz="2000" dirty="0" err="1">
                <a:solidFill>
                  <a:srgbClr val="FF0000"/>
                </a:solidFill>
              </a:rPr>
              <a:t>внутренних</a:t>
            </a:r>
            <a:r>
              <a:rPr lang="uk-UA" sz="2000" dirty="0">
                <a:solidFill>
                  <a:srgbClr val="FF0000"/>
                </a:solidFill>
              </a:rPr>
              <a:t> незаразних </a:t>
            </a:r>
            <a:r>
              <a:rPr lang="uk-UA" sz="2000" dirty="0" err="1">
                <a:solidFill>
                  <a:srgbClr val="FF0000"/>
                </a:solidFill>
              </a:rPr>
              <a:t>болезней</a:t>
            </a:r>
            <a:r>
              <a:rPr lang="uk-UA" sz="2000" dirty="0">
                <a:solidFill>
                  <a:srgbClr val="FF0000"/>
                </a:solidFill>
              </a:rPr>
              <a:t> </a:t>
            </a:r>
            <a:r>
              <a:rPr lang="uk-UA" sz="2000" dirty="0" err="1">
                <a:solidFill>
                  <a:srgbClr val="FF0000"/>
                </a:solidFill>
              </a:rPr>
              <a:t>животньїх</a:t>
            </a:r>
            <a:r>
              <a:rPr lang="uk-UA" sz="2000" dirty="0">
                <a:solidFill>
                  <a:srgbClr val="FF0000"/>
                </a:solidFill>
              </a:rPr>
              <a:t> / А.М. Смирнов, И.Я. </a:t>
            </a:r>
            <a:r>
              <a:rPr lang="uk-UA" sz="2000" dirty="0" err="1">
                <a:solidFill>
                  <a:srgbClr val="FF0000"/>
                </a:solidFill>
              </a:rPr>
              <a:t>Кононешсо</a:t>
            </a:r>
            <a:r>
              <a:rPr lang="uk-UA" sz="2000" dirty="0">
                <a:solidFill>
                  <a:srgbClr val="FF0000"/>
                </a:solidFill>
              </a:rPr>
              <a:t>, Р.П. </a:t>
            </a:r>
            <a:r>
              <a:rPr lang="uk-UA" sz="2000" dirty="0" err="1">
                <a:solidFill>
                  <a:srgbClr val="FF0000"/>
                </a:solidFill>
              </a:rPr>
              <a:t>Пушкарев</a:t>
            </a:r>
            <a:r>
              <a:rPr lang="uk-UA" sz="2000" dirty="0">
                <a:solidFill>
                  <a:srgbClr val="FF0000"/>
                </a:solidFill>
              </a:rPr>
              <a:t> и </a:t>
            </a:r>
            <a:r>
              <a:rPr lang="uk-UA" sz="2000" dirty="0" err="1">
                <a:solidFill>
                  <a:srgbClr val="FF0000"/>
                </a:solidFill>
              </a:rPr>
              <a:t>др</a:t>
            </a:r>
            <a:r>
              <a:rPr lang="uk-UA" sz="2000" dirty="0">
                <a:solidFill>
                  <a:srgbClr val="FF0000"/>
                </a:solidFill>
              </a:rPr>
              <a:t>.- М.: </a:t>
            </a:r>
            <a:r>
              <a:rPr lang="uk-UA" sz="2000" dirty="0" err="1">
                <a:solidFill>
                  <a:srgbClr val="FF0000"/>
                </a:solidFill>
              </a:rPr>
              <a:t>Агропромиздат</a:t>
            </a:r>
            <a:r>
              <a:rPr lang="uk-UA" sz="2000" dirty="0">
                <a:solidFill>
                  <a:srgbClr val="FF0000"/>
                </a:solidFill>
              </a:rPr>
              <a:t>, 1988. -512 с.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uk-UA" sz="2000" dirty="0">
                <a:solidFill>
                  <a:srgbClr val="FF0000"/>
                </a:solidFill>
              </a:rPr>
              <a:t>7. </a:t>
            </a:r>
            <a:r>
              <a:rPr lang="uk-UA" sz="2000" dirty="0" err="1">
                <a:solidFill>
                  <a:srgbClr val="FF0000"/>
                </a:solidFill>
              </a:rPr>
              <a:t>Общая</a:t>
            </a:r>
            <a:r>
              <a:rPr lang="uk-UA" sz="2000" dirty="0">
                <a:solidFill>
                  <a:srgbClr val="FF0000"/>
                </a:solidFill>
              </a:rPr>
              <a:t> </a:t>
            </a:r>
            <a:r>
              <a:rPr lang="uk-UA" sz="2000" dirty="0" err="1">
                <a:solidFill>
                  <a:srgbClr val="FF0000"/>
                </a:solidFill>
              </a:rPr>
              <a:t>ветеринарная</a:t>
            </a:r>
            <a:r>
              <a:rPr lang="uk-UA" sz="2000" dirty="0">
                <a:solidFill>
                  <a:srgbClr val="FF0000"/>
                </a:solidFill>
              </a:rPr>
              <a:t> </a:t>
            </a:r>
            <a:r>
              <a:rPr lang="uk-UA" sz="2000" dirty="0" err="1">
                <a:solidFill>
                  <a:srgbClr val="FF0000"/>
                </a:solidFill>
              </a:rPr>
              <a:t>хирургия</a:t>
            </a:r>
            <a:r>
              <a:rPr lang="uk-UA" sz="2000" dirty="0">
                <a:solidFill>
                  <a:srgbClr val="FF0000"/>
                </a:solidFill>
              </a:rPr>
              <a:t> / А.А. </a:t>
            </a:r>
            <a:r>
              <a:rPr lang="uk-UA" sz="2000" dirty="0" err="1">
                <a:solidFill>
                  <a:srgbClr val="FF0000"/>
                </a:solidFill>
              </a:rPr>
              <a:t>Белов</a:t>
            </a:r>
            <a:r>
              <a:rPr lang="uk-UA" sz="2000" dirty="0">
                <a:solidFill>
                  <a:srgbClr val="FF0000"/>
                </a:solidFill>
              </a:rPr>
              <a:t>, М.В. </a:t>
            </a:r>
            <a:r>
              <a:rPr lang="uk-UA" sz="2000" dirty="0" err="1">
                <a:solidFill>
                  <a:srgbClr val="FF0000"/>
                </a:solidFill>
              </a:rPr>
              <a:t>Плахотин</a:t>
            </a:r>
            <a:r>
              <a:rPr lang="uk-UA" sz="2000" dirty="0">
                <a:solidFill>
                  <a:srgbClr val="FF0000"/>
                </a:solidFill>
              </a:rPr>
              <a:t>, Б.А. </a:t>
            </a:r>
            <a:r>
              <a:rPr lang="uk-UA" sz="2000" dirty="0" err="1">
                <a:solidFill>
                  <a:srgbClr val="FF0000"/>
                </a:solidFill>
              </a:rPr>
              <a:t>Башкирев</a:t>
            </a:r>
            <a:r>
              <a:rPr lang="uk-UA" sz="2000" dirty="0">
                <a:solidFill>
                  <a:srgbClr val="FF0000"/>
                </a:solidFill>
              </a:rPr>
              <a:t> и </a:t>
            </a:r>
            <a:r>
              <a:rPr lang="uk-UA" sz="2000" dirty="0" err="1">
                <a:solidFill>
                  <a:srgbClr val="FF0000"/>
                </a:solidFill>
              </a:rPr>
              <a:t>др</a:t>
            </a:r>
            <a:r>
              <a:rPr lang="uk-UA" sz="2000" dirty="0">
                <a:solidFill>
                  <a:srgbClr val="FF0000"/>
                </a:solidFill>
              </a:rPr>
              <a:t>.- М.: </a:t>
            </a:r>
            <a:r>
              <a:rPr lang="uk-UA" sz="2000" dirty="0" err="1">
                <a:solidFill>
                  <a:srgbClr val="FF0000"/>
                </a:solidFill>
              </a:rPr>
              <a:t>Агропромиздат</a:t>
            </a:r>
            <a:r>
              <a:rPr lang="uk-UA" sz="2000" dirty="0">
                <a:solidFill>
                  <a:srgbClr val="FF0000"/>
                </a:solidFill>
              </a:rPr>
              <a:t>, 1990.- 592 с.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uk-UA" sz="2000" dirty="0">
                <a:solidFill>
                  <a:srgbClr val="FF0000"/>
                </a:solidFill>
              </a:rPr>
              <a:t>9. </a:t>
            </a:r>
            <a:r>
              <a:rPr lang="uk-UA" sz="2000" dirty="0" err="1">
                <a:solidFill>
                  <a:srgbClr val="FF0000"/>
                </a:solidFill>
              </a:rPr>
              <a:t>Паразитология</a:t>
            </a:r>
            <a:r>
              <a:rPr lang="uk-UA" sz="2000" dirty="0">
                <a:solidFill>
                  <a:srgbClr val="FF0000"/>
                </a:solidFill>
              </a:rPr>
              <a:t> и </a:t>
            </a:r>
            <a:r>
              <a:rPr lang="uk-UA" sz="2000" dirty="0" err="1">
                <a:solidFill>
                  <a:srgbClr val="FF0000"/>
                </a:solidFill>
              </a:rPr>
              <a:t>инвазионн</a:t>
            </a:r>
            <a:r>
              <a:rPr lang="ru-RU" sz="2000" dirty="0">
                <a:solidFill>
                  <a:srgbClr val="FF0000"/>
                </a:solidFill>
              </a:rPr>
              <a:t>ы</a:t>
            </a:r>
            <a:r>
              <a:rPr lang="uk-UA" sz="2000" dirty="0">
                <a:solidFill>
                  <a:srgbClr val="FF0000"/>
                </a:solidFill>
              </a:rPr>
              <a:t>е </a:t>
            </a:r>
            <a:r>
              <a:rPr lang="uk-UA" sz="2000" dirty="0" err="1">
                <a:solidFill>
                  <a:srgbClr val="FF0000"/>
                </a:solidFill>
              </a:rPr>
              <a:t>болезни</a:t>
            </a:r>
            <a:r>
              <a:rPr lang="uk-UA" sz="2000" dirty="0">
                <a:solidFill>
                  <a:srgbClr val="FF0000"/>
                </a:solidFill>
              </a:rPr>
              <a:t> </a:t>
            </a:r>
            <a:r>
              <a:rPr lang="uk-UA" sz="2000" dirty="0" err="1">
                <a:solidFill>
                  <a:srgbClr val="FF0000"/>
                </a:solidFill>
              </a:rPr>
              <a:t>сельскохозяйственных</a:t>
            </a:r>
            <a:r>
              <a:rPr lang="uk-UA" sz="2000" dirty="0">
                <a:solidFill>
                  <a:srgbClr val="FF0000"/>
                </a:solidFill>
              </a:rPr>
              <a:t> </a:t>
            </a:r>
            <a:r>
              <a:rPr lang="uk-UA" sz="2000" dirty="0" err="1">
                <a:solidFill>
                  <a:srgbClr val="FF0000"/>
                </a:solidFill>
              </a:rPr>
              <a:t>животных</a:t>
            </a:r>
            <a:r>
              <a:rPr lang="uk-UA" sz="2000" dirty="0">
                <a:solidFill>
                  <a:srgbClr val="FF0000"/>
                </a:solidFill>
              </a:rPr>
              <a:t>. / К.И. </a:t>
            </a:r>
            <a:r>
              <a:rPr lang="uk-UA" sz="2000" dirty="0" err="1">
                <a:solidFill>
                  <a:srgbClr val="FF0000"/>
                </a:solidFill>
              </a:rPr>
              <a:t>Абуладзе</a:t>
            </a:r>
            <a:r>
              <a:rPr lang="uk-UA" sz="2000" dirty="0">
                <a:solidFill>
                  <a:srgbClr val="FF0000"/>
                </a:solidFill>
              </a:rPr>
              <a:t>, Н.В. Демидов, </a:t>
            </a:r>
            <a:r>
              <a:rPr lang="uk-UA" sz="2000" dirty="0" err="1">
                <a:solidFill>
                  <a:srgbClr val="FF0000"/>
                </a:solidFill>
              </a:rPr>
              <a:t>И.А.Непоклонов</a:t>
            </a:r>
            <a:r>
              <a:rPr lang="uk-UA" sz="2000" dirty="0">
                <a:solidFill>
                  <a:srgbClr val="FF0000"/>
                </a:solidFill>
              </a:rPr>
              <a:t> и </a:t>
            </a:r>
            <a:r>
              <a:rPr lang="uk-UA" sz="2000" dirty="0" err="1">
                <a:solidFill>
                  <a:srgbClr val="FF0000"/>
                </a:solidFill>
              </a:rPr>
              <a:t>др</a:t>
            </a:r>
            <a:r>
              <a:rPr lang="uk-UA" sz="2000" dirty="0">
                <a:solidFill>
                  <a:srgbClr val="FF0000"/>
                </a:solidFill>
              </a:rPr>
              <a:t>. -М.: </a:t>
            </a:r>
            <a:r>
              <a:rPr lang="uk-UA" sz="2000" dirty="0" err="1">
                <a:solidFill>
                  <a:srgbClr val="FF0000"/>
                </a:solidFill>
              </a:rPr>
              <a:t>Агропромиздат</a:t>
            </a:r>
            <a:r>
              <a:rPr lang="uk-UA" sz="2000" dirty="0">
                <a:solidFill>
                  <a:srgbClr val="FF0000"/>
                </a:solidFill>
              </a:rPr>
              <a:t>, 1990. - 464 с.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uk-UA" sz="2000" dirty="0">
                <a:solidFill>
                  <a:srgbClr val="FF0000"/>
                </a:solidFill>
              </a:rPr>
              <a:t>12. </a:t>
            </a:r>
            <a:r>
              <a:rPr lang="uk-UA" sz="2000" dirty="0" err="1">
                <a:solidFill>
                  <a:srgbClr val="FF0000"/>
                </a:solidFill>
              </a:rPr>
              <a:t>Зпизоотология</a:t>
            </a:r>
            <a:r>
              <a:rPr lang="uk-UA" sz="2000" dirty="0">
                <a:solidFill>
                  <a:srgbClr val="FF0000"/>
                </a:solidFill>
              </a:rPr>
              <a:t> и </a:t>
            </a:r>
            <a:r>
              <a:rPr lang="uk-UA" sz="2000" dirty="0" err="1">
                <a:solidFill>
                  <a:srgbClr val="FF0000"/>
                </a:solidFill>
              </a:rPr>
              <a:t>инфекционные</a:t>
            </a:r>
            <a:r>
              <a:rPr lang="uk-UA" sz="2000" dirty="0">
                <a:solidFill>
                  <a:srgbClr val="FF0000"/>
                </a:solidFill>
              </a:rPr>
              <a:t> </a:t>
            </a:r>
            <a:r>
              <a:rPr lang="uk-UA" sz="2000" dirty="0" err="1">
                <a:solidFill>
                  <a:srgbClr val="FF0000"/>
                </a:solidFill>
              </a:rPr>
              <a:t>болезни</a:t>
            </a:r>
            <a:r>
              <a:rPr lang="uk-UA" sz="2000" dirty="0">
                <a:solidFill>
                  <a:srgbClr val="FF0000"/>
                </a:solidFill>
              </a:rPr>
              <a:t> </a:t>
            </a:r>
            <a:r>
              <a:rPr lang="uk-UA" sz="2000" dirty="0" err="1">
                <a:solidFill>
                  <a:srgbClr val="FF0000"/>
                </a:solidFill>
              </a:rPr>
              <a:t>сельскохозяйственных</a:t>
            </a:r>
            <a:r>
              <a:rPr lang="uk-UA" sz="2000" dirty="0">
                <a:solidFill>
                  <a:srgbClr val="FF0000"/>
                </a:solidFill>
              </a:rPr>
              <a:t> </a:t>
            </a:r>
            <a:r>
              <a:rPr lang="uk-UA" sz="2000" dirty="0" err="1">
                <a:solidFill>
                  <a:srgbClr val="FF0000"/>
                </a:solidFill>
              </a:rPr>
              <a:t>животных</a:t>
            </a:r>
            <a:r>
              <a:rPr lang="uk-UA" sz="2000" dirty="0">
                <a:solidFill>
                  <a:srgbClr val="FF0000"/>
                </a:solidFill>
              </a:rPr>
              <a:t> / А.А. </a:t>
            </a:r>
            <a:r>
              <a:rPr lang="uk-UA" sz="2000" dirty="0" err="1">
                <a:solidFill>
                  <a:srgbClr val="FF0000"/>
                </a:solidFill>
              </a:rPr>
              <a:t>Конопатин</a:t>
            </a:r>
            <a:r>
              <a:rPr lang="uk-UA" sz="2000" dirty="0">
                <a:solidFill>
                  <a:srgbClr val="FF0000"/>
                </a:solidFill>
              </a:rPr>
              <a:t>, Й.А. </a:t>
            </a:r>
            <a:r>
              <a:rPr lang="uk-UA" sz="2000" dirty="0" err="1">
                <a:solidFill>
                  <a:srgbClr val="FF0000"/>
                </a:solidFill>
              </a:rPr>
              <a:t>Бакуло</a:t>
            </a:r>
            <a:r>
              <a:rPr lang="uk-UA" sz="2000" dirty="0">
                <a:solidFill>
                  <a:srgbClr val="FF0000"/>
                </a:solidFill>
              </a:rPr>
              <a:t>, Я.В. </a:t>
            </a:r>
            <a:r>
              <a:rPr lang="uk-UA" sz="2000" dirty="0" err="1">
                <a:solidFill>
                  <a:srgbClr val="FF0000"/>
                </a:solidFill>
              </a:rPr>
              <a:t>Нуйкини</a:t>
            </a:r>
            <a:r>
              <a:rPr lang="uk-UA" sz="2000" dirty="0">
                <a:solidFill>
                  <a:srgbClr val="FF0000"/>
                </a:solidFill>
              </a:rPr>
              <a:t> </a:t>
            </a:r>
            <a:r>
              <a:rPr lang="uk-UA" sz="2000" dirty="0" err="1">
                <a:solidFill>
                  <a:srgbClr val="FF0000"/>
                </a:solidFill>
              </a:rPr>
              <a:t>др</a:t>
            </a:r>
            <a:r>
              <a:rPr lang="uk-UA" sz="2000" dirty="0">
                <a:solidFill>
                  <a:srgbClr val="FF0000"/>
                </a:solidFill>
              </a:rPr>
              <a:t>.-М.: Колос, 1984.-544с.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789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86376"/>
            <a:ext cx="10058400" cy="3782717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/>
              <a:t>Спостереження</a:t>
            </a:r>
            <a:r>
              <a:rPr lang="ru-RU" sz="2800" dirty="0"/>
              <a:t> </a:t>
            </a:r>
            <a:r>
              <a:rPr lang="ru-RU" sz="2800" dirty="0" err="1"/>
              <a:t>ведуть</a:t>
            </a:r>
            <a:r>
              <a:rPr lang="ru-RU" sz="2800" dirty="0"/>
              <a:t> за </a:t>
            </a:r>
            <a:r>
              <a:rPr lang="ru-RU" sz="2800" dirty="0" err="1"/>
              <a:t>поведінкою</a:t>
            </a:r>
            <a:r>
              <a:rPr lang="ru-RU" sz="2800" dirty="0"/>
              <a:t> </a:t>
            </a:r>
            <a:r>
              <a:rPr lang="ru-RU" sz="2800" dirty="0" err="1"/>
              <a:t>тварини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пасіння</a:t>
            </a:r>
            <a:r>
              <a:rPr lang="ru-RU" sz="2800" dirty="0"/>
              <a:t>, </a:t>
            </a:r>
            <a:r>
              <a:rPr lang="ru-RU" sz="2800" dirty="0" err="1"/>
              <a:t>напування</a:t>
            </a:r>
            <a:r>
              <a:rPr lang="ru-RU" sz="2800" dirty="0"/>
              <a:t>, </a:t>
            </a:r>
            <a:r>
              <a:rPr lang="ru-RU" sz="2800" dirty="0" err="1"/>
              <a:t>відпочинку</a:t>
            </a:r>
            <a:r>
              <a:rPr lang="ru-RU" sz="2800" dirty="0"/>
              <a:t>, </a:t>
            </a:r>
            <a:r>
              <a:rPr lang="ru-RU" sz="2800" dirty="0" err="1"/>
              <a:t>виділяючи</a:t>
            </a:r>
            <a:r>
              <a:rPr lang="ru-RU" sz="2800" dirty="0"/>
              <a:t> </a:t>
            </a:r>
            <a:r>
              <a:rPr lang="ru-RU" sz="2800" dirty="0" err="1"/>
              <a:t>хворих</a:t>
            </a:r>
            <a:r>
              <a:rPr lang="ru-RU" sz="2800" dirty="0"/>
              <a:t> </a:t>
            </a:r>
            <a:r>
              <a:rPr lang="ru-RU" sz="2800" dirty="0" err="1"/>
              <a:t>тварин</a:t>
            </a:r>
            <a:r>
              <a:rPr lang="ru-RU" sz="2800" dirty="0"/>
              <a:t> – </a:t>
            </a:r>
            <a:r>
              <a:rPr lang="ru-RU" sz="2800" dirty="0" err="1"/>
              <a:t>малоактивних</a:t>
            </a:r>
            <a:r>
              <a:rPr lang="ru-RU" sz="2800" dirty="0"/>
              <a:t>, </a:t>
            </a:r>
            <a:r>
              <a:rPr lang="ru-RU" sz="2800" dirty="0" err="1"/>
              <a:t>зі</a:t>
            </a:r>
            <a:r>
              <a:rPr lang="ru-RU" sz="2800" dirty="0"/>
              <a:t> </a:t>
            </a:r>
            <a:r>
              <a:rPr lang="ru-RU" sz="2800" dirty="0" err="1"/>
              <a:t>зниженим</a:t>
            </a:r>
            <a:r>
              <a:rPr lang="ru-RU" sz="2800" dirty="0"/>
              <a:t> </a:t>
            </a:r>
            <a:r>
              <a:rPr lang="ru-RU" sz="2800" dirty="0" err="1"/>
              <a:t>апетитом</a:t>
            </a:r>
            <a:r>
              <a:rPr lang="ru-RU" sz="2800" dirty="0"/>
              <a:t>. При </a:t>
            </a:r>
            <a:r>
              <a:rPr lang="ru-RU" sz="2800" dirty="0" err="1"/>
              <a:t>огляді</a:t>
            </a:r>
            <a:r>
              <a:rPr lang="ru-RU" sz="2800" dirty="0"/>
              <a:t> </a:t>
            </a:r>
            <a:r>
              <a:rPr lang="ru-RU" sz="2800" dirty="0" err="1"/>
              <a:t>відзначають</a:t>
            </a:r>
            <a:r>
              <a:rPr lang="ru-RU" sz="2800" dirty="0"/>
              <a:t> стан волосяного </a:t>
            </a:r>
            <a:r>
              <a:rPr lang="ru-RU" sz="2800" dirty="0" err="1"/>
              <a:t>покриву</a:t>
            </a:r>
            <a:r>
              <a:rPr lang="ru-RU" sz="2800" dirty="0"/>
              <a:t>, </a:t>
            </a:r>
            <a:r>
              <a:rPr lang="ru-RU" sz="2800" dirty="0" err="1"/>
              <a:t>наявність</a:t>
            </a:r>
            <a:r>
              <a:rPr lang="ru-RU" sz="2800" dirty="0"/>
              <a:t> </a:t>
            </a:r>
            <a:r>
              <a:rPr lang="ru-RU" sz="2800" dirty="0" err="1"/>
              <a:t>пошкоджень</a:t>
            </a:r>
            <a:r>
              <a:rPr lang="ru-RU" sz="2800" dirty="0"/>
              <a:t> </a:t>
            </a:r>
            <a:r>
              <a:rPr lang="ru-RU" sz="2800" dirty="0" err="1"/>
              <a:t>шкірного</a:t>
            </a:r>
            <a:r>
              <a:rPr lang="ru-RU" sz="2800" dirty="0"/>
              <a:t> </a:t>
            </a:r>
            <a:r>
              <a:rPr lang="ru-RU" sz="2800" dirty="0" err="1"/>
              <a:t>покриву</a:t>
            </a:r>
            <a:r>
              <a:rPr lang="ru-RU" sz="2800" dirty="0"/>
              <a:t>, </a:t>
            </a:r>
            <a:r>
              <a:rPr lang="ru-RU" sz="2800" dirty="0" err="1"/>
              <a:t>органів</a:t>
            </a:r>
            <a:r>
              <a:rPr lang="ru-RU" sz="2800" dirty="0"/>
              <a:t> </a:t>
            </a:r>
            <a:r>
              <a:rPr lang="ru-RU" sz="2800" dirty="0" err="1"/>
              <a:t>зору</a:t>
            </a:r>
            <a:r>
              <a:rPr lang="ru-RU" sz="2800" dirty="0"/>
              <a:t> і слуху, стан і постав </a:t>
            </a:r>
            <a:r>
              <a:rPr lang="ru-RU" sz="2800" dirty="0" err="1"/>
              <a:t>кінцівок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053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695459"/>
            <a:ext cx="10058400" cy="104190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/>
              <a:t>Обстеження</a:t>
            </a:r>
            <a:r>
              <a:rPr lang="ru-RU" sz="4000" b="1" dirty="0"/>
              <a:t> </a:t>
            </a:r>
            <a:r>
              <a:rPr lang="ru-RU" sz="4000" b="1" dirty="0" err="1"/>
              <a:t>інфекційнохворих</a:t>
            </a:r>
            <a:r>
              <a:rPr lang="ru-RU" sz="4000" b="1" dirty="0"/>
              <a:t> </a:t>
            </a:r>
            <a:r>
              <a:rPr lang="ru-RU" sz="4000" b="1" dirty="0" err="1"/>
              <a:t>тварин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400" dirty="0" err="1" smtClean="0"/>
              <a:t>Клінічне</a:t>
            </a:r>
            <a:r>
              <a:rPr lang="ru-RU" sz="2400" dirty="0" smtClean="0"/>
              <a:t> </a:t>
            </a:r>
            <a:r>
              <a:rPr lang="ru-RU" sz="2400" dirty="0" err="1"/>
              <a:t>дослідження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 на фермах </a:t>
            </a:r>
            <a:r>
              <a:rPr lang="ru-RU" sz="2400" dirty="0" err="1"/>
              <a:t>господарств</a:t>
            </a:r>
            <a:r>
              <a:rPr lang="ru-RU" sz="2400" dirty="0"/>
              <a:t> </a:t>
            </a:r>
            <a:r>
              <a:rPr lang="ru-RU" sz="2400" dirty="0" err="1"/>
              <a:t>проводять</a:t>
            </a:r>
            <a:r>
              <a:rPr lang="ru-RU" sz="2400" dirty="0"/>
              <a:t> з метою </a:t>
            </a:r>
            <a:r>
              <a:rPr lang="ru-RU" sz="2400" dirty="0" err="1"/>
              <a:t>перевірки</a:t>
            </a:r>
            <a:r>
              <a:rPr lang="ru-RU" sz="2400" dirty="0"/>
              <a:t> стану </a:t>
            </a:r>
            <a:r>
              <a:rPr lang="ru-RU" sz="2400" dirty="0" err="1"/>
              <a:t>їхнього</a:t>
            </a:r>
            <a:r>
              <a:rPr lang="ru-RU" sz="2400" dirty="0"/>
              <a:t> </a:t>
            </a:r>
            <a:r>
              <a:rPr lang="ru-RU" sz="2400" dirty="0" err="1"/>
              <a:t>здоров'я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заразних</a:t>
            </a:r>
            <a:r>
              <a:rPr lang="ru-RU" sz="2400" dirty="0"/>
              <a:t> </a:t>
            </a:r>
            <a:r>
              <a:rPr lang="ru-RU" sz="2400" dirty="0" err="1"/>
              <a:t>захворювань</a:t>
            </a:r>
            <a:r>
              <a:rPr lang="ru-RU" sz="2400" dirty="0"/>
              <a:t>, як правило, не </a:t>
            </a:r>
            <a:r>
              <a:rPr lang="ru-RU" sz="2400" dirty="0" err="1"/>
              <a:t>менше</a:t>
            </a:r>
            <a:r>
              <a:rPr lang="ru-RU" sz="2400" dirty="0"/>
              <a:t> </a:t>
            </a:r>
            <a:r>
              <a:rPr lang="ru-RU" sz="2400" dirty="0" err="1"/>
              <a:t>двох</a:t>
            </a:r>
            <a:r>
              <a:rPr lang="ru-RU" sz="2400" dirty="0"/>
              <a:t> </a:t>
            </a:r>
            <a:r>
              <a:rPr lang="ru-RU" sz="2400" dirty="0" err="1"/>
              <a:t>разів</a:t>
            </a:r>
            <a:r>
              <a:rPr lang="ru-RU" sz="2400" dirty="0"/>
              <a:t> на </a:t>
            </a:r>
            <a:r>
              <a:rPr lang="ru-RU" sz="2400" dirty="0" err="1"/>
              <a:t>рік</a:t>
            </a:r>
            <a:r>
              <a:rPr lang="ru-RU" sz="2400" dirty="0"/>
              <a:t> — </a:t>
            </a:r>
            <a:r>
              <a:rPr lang="ru-RU" sz="2400" dirty="0" err="1"/>
              <a:t>навесні</a:t>
            </a:r>
            <a:r>
              <a:rPr lang="ru-RU" sz="2400" dirty="0"/>
              <a:t> перед </a:t>
            </a:r>
            <a:r>
              <a:rPr lang="ru-RU" sz="2400" dirty="0" err="1"/>
              <a:t>виведенням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 на </a:t>
            </a:r>
            <a:r>
              <a:rPr lang="ru-RU" sz="2400" dirty="0" err="1"/>
              <a:t>пасовища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в </a:t>
            </a:r>
            <a:r>
              <a:rPr lang="ru-RU" sz="2400" dirty="0" err="1"/>
              <a:t>табори</a:t>
            </a:r>
            <a:r>
              <a:rPr lang="ru-RU" sz="2400" dirty="0"/>
              <a:t> і </a:t>
            </a:r>
            <a:r>
              <a:rPr lang="ru-RU" sz="2400" dirty="0" err="1"/>
              <a:t>восени</a:t>
            </a:r>
            <a:r>
              <a:rPr lang="ru-RU" sz="2400" dirty="0"/>
              <a:t> перед </a:t>
            </a:r>
            <a:r>
              <a:rPr lang="ru-RU" sz="2400" dirty="0" err="1"/>
              <a:t>постановкою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на </a:t>
            </a:r>
            <a:r>
              <a:rPr lang="ru-RU" sz="2400" dirty="0" err="1"/>
              <a:t>стійлове</a:t>
            </a:r>
            <a:r>
              <a:rPr lang="ru-RU" sz="2400" dirty="0"/>
              <a:t> </a:t>
            </a:r>
            <a:r>
              <a:rPr lang="ru-RU" sz="2400" dirty="0" err="1"/>
              <a:t>зимове</a:t>
            </a:r>
            <a:r>
              <a:rPr lang="ru-RU" sz="2400" dirty="0"/>
              <a:t> </a:t>
            </a:r>
            <a:r>
              <a:rPr lang="ru-RU" sz="2400" dirty="0" err="1"/>
              <a:t>утримання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завжди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планових</a:t>
            </a:r>
            <a:r>
              <a:rPr lang="ru-RU" sz="2400" dirty="0"/>
              <a:t> </a:t>
            </a:r>
            <a:r>
              <a:rPr lang="ru-RU" sz="2400" dirty="0" err="1"/>
              <a:t>діагностичних</a:t>
            </a:r>
            <a:r>
              <a:rPr lang="ru-RU" sz="2400" dirty="0"/>
              <a:t> </a:t>
            </a:r>
            <a:r>
              <a:rPr lang="ru-RU" sz="2400" dirty="0" err="1"/>
              <a:t>досліджень</a:t>
            </a:r>
            <a:r>
              <a:rPr lang="ru-RU" sz="2400" dirty="0"/>
              <a:t> (</a:t>
            </a:r>
            <a:r>
              <a:rPr lang="ru-RU" sz="2400" dirty="0" err="1"/>
              <a:t>алергічних</a:t>
            </a:r>
            <a:r>
              <a:rPr lang="ru-RU" sz="2400" dirty="0"/>
              <a:t>, </a:t>
            </a:r>
            <a:r>
              <a:rPr lang="ru-RU" sz="2400" dirty="0" err="1"/>
              <a:t>серологічних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) і </a:t>
            </a:r>
            <a:r>
              <a:rPr lang="ru-RU" sz="2400" dirty="0" err="1"/>
              <a:t>ветеринарних</a:t>
            </a:r>
            <a:r>
              <a:rPr lang="ru-RU" sz="2400" dirty="0"/>
              <a:t> </a:t>
            </a:r>
            <a:r>
              <a:rPr lang="ru-RU" sz="2400" dirty="0" err="1"/>
              <a:t>обробок</a:t>
            </a:r>
            <a:r>
              <a:rPr lang="ru-RU" sz="2400" dirty="0"/>
              <a:t>. </a:t>
            </a:r>
            <a:r>
              <a:rPr lang="ru-RU" sz="2400" dirty="0" err="1"/>
              <a:t>Крім</a:t>
            </a:r>
            <a:r>
              <a:rPr lang="ru-RU" sz="2400" dirty="0"/>
              <a:t> того, </a:t>
            </a:r>
            <a:r>
              <a:rPr lang="ru-RU" sz="2400" dirty="0" err="1"/>
              <a:t>клінічні</a:t>
            </a:r>
            <a:r>
              <a:rPr lang="ru-RU" sz="2400" dirty="0"/>
              <a:t> </a:t>
            </a:r>
            <a:r>
              <a:rPr lang="ru-RU" sz="2400" dirty="0" err="1"/>
              <a:t>дослідження</a:t>
            </a:r>
            <a:r>
              <a:rPr lang="ru-RU" sz="2400" dirty="0"/>
              <a:t> </a:t>
            </a:r>
            <a:r>
              <a:rPr lang="ru-RU" sz="2400" dirty="0" err="1"/>
              <a:t>проводять</a:t>
            </a:r>
            <a:r>
              <a:rPr lang="ru-RU" sz="2400" dirty="0"/>
              <a:t> при </a:t>
            </a:r>
            <a:r>
              <a:rPr lang="ru-RU" sz="2400" dirty="0" err="1"/>
              <a:t>підозрі</a:t>
            </a:r>
            <a:r>
              <a:rPr lang="ru-RU" sz="2400" dirty="0"/>
              <a:t> на будь-яке </a:t>
            </a:r>
            <a:r>
              <a:rPr lang="ru-RU" sz="2400" dirty="0" err="1"/>
              <a:t>інфекційне</a:t>
            </a:r>
            <a:r>
              <a:rPr lang="ru-RU" sz="2400" dirty="0"/>
              <a:t> </a:t>
            </a:r>
            <a:r>
              <a:rPr lang="ru-RU" sz="2400" dirty="0" err="1"/>
              <a:t>захворювання</a:t>
            </a:r>
            <a:r>
              <a:rPr lang="ru-RU" sz="2400" dirty="0"/>
              <a:t> з </a:t>
            </a:r>
            <a:r>
              <a:rPr lang="ru-RU" sz="2400" dirty="0" err="1"/>
              <a:t>тим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своєчасно</a:t>
            </a:r>
            <a:r>
              <a:rPr lang="ru-RU" sz="2400" dirty="0"/>
              <a:t> </a:t>
            </a:r>
            <a:r>
              <a:rPr lang="ru-RU" sz="2400" dirty="0" err="1"/>
              <a:t>виявити</a:t>
            </a:r>
            <a:r>
              <a:rPr lang="ru-RU" sz="2400" dirty="0"/>
              <a:t> </a:t>
            </a:r>
            <a:r>
              <a:rPr lang="ru-RU" sz="2400" dirty="0" err="1"/>
              <a:t>хворих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 і </a:t>
            </a:r>
            <a:r>
              <a:rPr lang="ru-RU" sz="2400" dirty="0" err="1"/>
              <a:t>вжити</a:t>
            </a:r>
            <a:r>
              <a:rPr lang="ru-RU" sz="2400" dirty="0"/>
              <a:t> </a:t>
            </a:r>
            <a:r>
              <a:rPr lang="ru-RU" sz="2400" dirty="0" err="1"/>
              <a:t>заходів</a:t>
            </a:r>
            <a:r>
              <a:rPr lang="ru-RU" sz="2400" dirty="0"/>
              <a:t> з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ліквідації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/>
              <a:t>У </a:t>
            </a:r>
            <a:r>
              <a:rPr lang="ru-RU" sz="2400" dirty="0" err="1"/>
              <a:t>господарствах</a:t>
            </a:r>
            <a:r>
              <a:rPr lang="ru-RU" sz="2400" dirty="0"/>
              <a:t>, </a:t>
            </a:r>
            <a:r>
              <a:rPr lang="ru-RU" sz="2400" dirty="0" err="1"/>
              <a:t>неблагополучних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інфекційних</a:t>
            </a:r>
            <a:r>
              <a:rPr lang="ru-RU" sz="2400" dirty="0"/>
              <a:t> </a:t>
            </a:r>
            <a:r>
              <a:rPr lang="ru-RU" sz="2400" dirty="0" err="1"/>
              <a:t>захворювань</a:t>
            </a:r>
            <a:r>
              <a:rPr lang="ru-RU" sz="2400" dirty="0"/>
              <a:t>, </a:t>
            </a:r>
            <a:r>
              <a:rPr lang="ru-RU" sz="2400" dirty="0" err="1"/>
              <a:t>клінічне</a:t>
            </a:r>
            <a:r>
              <a:rPr lang="ru-RU" sz="2400" dirty="0"/>
              <a:t> </a:t>
            </a:r>
            <a:r>
              <a:rPr lang="ru-RU" sz="2400" dirty="0" err="1"/>
              <a:t>дослідження</a:t>
            </a:r>
            <a:r>
              <a:rPr lang="ru-RU" sz="2400" dirty="0"/>
              <a:t> та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маніпуляції</a:t>
            </a:r>
            <a:r>
              <a:rPr lang="ru-RU" sz="2400" dirty="0"/>
              <a:t> </a:t>
            </a:r>
            <a:r>
              <a:rPr lang="ru-RU" sz="2400" dirty="0" err="1"/>
              <a:t>проводять</a:t>
            </a:r>
            <a:r>
              <a:rPr lang="ru-RU" sz="2400" dirty="0"/>
              <a:t>, як правило, </a:t>
            </a:r>
            <a:r>
              <a:rPr lang="ru-RU" sz="2400" dirty="0" err="1"/>
              <a:t>починаючи</a:t>
            </a:r>
            <a:r>
              <a:rPr lang="ru-RU" sz="2400" dirty="0"/>
              <a:t> з </a:t>
            </a:r>
            <a:r>
              <a:rPr lang="ru-RU" sz="2400" dirty="0" err="1"/>
              <a:t>благополучних</a:t>
            </a:r>
            <a:r>
              <a:rPr lang="ru-RU" sz="2400" dirty="0"/>
              <a:t> </a:t>
            </a:r>
            <a:r>
              <a:rPr lang="ru-RU" sz="2400" dirty="0" err="1"/>
              <a:t>груп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тим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не </a:t>
            </a:r>
            <a:r>
              <a:rPr lang="ru-RU" sz="2400" dirty="0" err="1"/>
              <a:t>поширювати</a:t>
            </a:r>
            <a:r>
              <a:rPr lang="ru-RU" sz="2400" dirty="0"/>
              <a:t> </a:t>
            </a:r>
            <a:r>
              <a:rPr lang="ru-RU" sz="2400" dirty="0" err="1"/>
              <a:t>інфекції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34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0463" y="-421736"/>
            <a:ext cx="10058400" cy="145075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err="1"/>
              <a:t>Клінічне</a:t>
            </a:r>
            <a:r>
              <a:rPr lang="ru-RU" sz="2400" dirty="0"/>
              <a:t> </a:t>
            </a:r>
            <a:r>
              <a:rPr lang="ru-RU" sz="2400" dirty="0" err="1"/>
              <a:t>дослідження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знаходяться</a:t>
            </a:r>
            <a:r>
              <a:rPr lang="ru-RU" sz="2400" dirty="0"/>
              <a:t> в </a:t>
            </a:r>
            <a:r>
              <a:rPr lang="ru-RU" sz="2400" dirty="0" err="1"/>
              <a:t>особистій</a:t>
            </a:r>
            <a:r>
              <a:rPr lang="ru-RU" sz="2400" dirty="0"/>
              <a:t> </a:t>
            </a:r>
            <a:r>
              <a:rPr lang="ru-RU" sz="2400" dirty="0" err="1"/>
              <a:t>власності</a:t>
            </a:r>
            <a:r>
              <a:rPr lang="ru-RU" sz="2400" dirty="0"/>
              <a:t> </a:t>
            </a:r>
            <a:r>
              <a:rPr lang="ru-RU" sz="2400" dirty="0" err="1"/>
              <a:t>громадян</a:t>
            </a:r>
            <a:r>
              <a:rPr lang="ru-RU" sz="2400" dirty="0"/>
              <a:t>, </a:t>
            </a:r>
            <a:r>
              <a:rPr lang="ru-RU" sz="2400" dirty="0" err="1"/>
              <a:t>проводять</a:t>
            </a:r>
            <a:r>
              <a:rPr lang="ru-RU" sz="2400" dirty="0"/>
              <a:t> при </a:t>
            </a:r>
            <a:r>
              <a:rPr lang="ru-RU" sz="2400" dirty="0" err="1"/>
              <a:t>обході</a:t>
            </a:r>
            <a:r>
              <a:rPr lang="ru-RU" sz="2400" dirty="0"/>
              <a:t> </a:t>
            </a:r>
            <a:r>
              <a:rPr lang="ru-RU" sz="2400" dirty="0" err="1"/>
              <a:t>дворів</a:t>
            </a:r>
            <a:r>
              <a:rPr lang="ru-RU" sz="2400" dirty="0"/>
              <a:t>, </a:t>
            </a:r>
            <a:r>
              <a:rPr lang="ru-RU" sz="2400" dirty="0" err="1"/>
              <a:t>або</a:t>
            </a:r>
            <a:r>
              <a:rPr lang="ru-RU" sz="2400" dirty="0"/>
              <a:t> ж </a:t>
            </a:r>
            <a:r>
              <a:rPr lang="ru-RU" sz="2400" dirty="0" err="1"/>
              <a:t>власники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 </a:t>
            </a:r>
            <a:r>
              <a:rPr lang="ru-RU" sz="2400" dirty="0" err="1"/>
              <a:t>зводять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у </a:t>
            </a:r>
            <a:r>
              <a:rPr lang="ru-RU" sz="2400" dirty="0" err="1"/>
              <a:t>певні</a:t>
            </a:r>
            <a:r>
              <a:rPr lang="ru-RU" sz="2400" dirty="0"/>
              <a:t> </a:t>
            </a:r>
            <a:r>
              <a:rPr lang="ru-RU" sz="2400" dirty="0" err="1"/>
              <a:t>місця</a:t>
            </a:r>
            <a:r>
              <a:rPr lang="ru-RU" sz="2400" dirty="0"/>
              <a:t> </a:t>
            </a:r>
            <a:r>
              <a:rPr lang="ru-RU" sz="2400" dirty="0" err="1"/>
              <a:t>населеного</a:t>
            </a:r>
            <a:r>
              <a:rPr lang="ru-RU" sz="2400" dirty="0"/>
              <a:t> пункту, </a:t>
            </a:r>
            <a:r>
              <a:rPr lang="ru-RU" sz="2400" dirty="0" err="1"/>
              <a:t>визначені</a:t>
            </a:r>
            <a:r>
              <a:rPr lang="ru-RU" sz="2400" dirty="0"/>
              <a:t> </a:t>
            </a:r>
            <a:r>
              <a:rPr lang="ru-RU" sz="2400" dirty="0" err="1"/>
              <a:t>лікарем</a:t>
            </a:r>
            <a:r>
              <a:rPr lang="ru-RU" sz="2400" dirty="0"/>
              <a:t> для таких </a:t>
            </a:r>
            <a:r>
              <a:rPr lang="ru-RU" sz="2400" dirty="0" err="1"/>
              <a:t>заходів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 err="1"/>
              <a:t>Якщо</a:t>
            </a:r>
            <a:r>
              <a:rPr lang="ru-RU" sz="2400" dirty="0"/>
              <a:t> ж у </a:t>
            </a:r>
            <a:r>
              <a:rPr lang="ru-RU" sz="2400" dirty="0" err="1"/>
              <a:t>населеному</a:t>
            </a:r>
            <a:r>
              <a:rPr lang="ru-RU" sz="2400" dirty="0"/>
              <a:t> </a:t>
            </a:r>
            <a:r>
              <a:rPr lang="ru-RU" sz="2400" dirty="0" err="1"/>
              <a:t>пункті</a:t>
            </a:r>
            <a:r>
              <a:rPr lang="ru-RU" sz="2400" dirty="0"/>
              <a:t> </a:t>
            </a:r>
            <a:r>
              <a:rPr lang="ru-RU" sz="2400" dirty="0" err="1"/>
              <a:t>зареєстровані</a:t>
            </a:r>
            <a:r>
              <a:rPr lang="ru-RU" sz="2400" dirty="0"/>
              <a:t> </a:t>
            </a:r>
            <a:r>
              <a:rPr lang="ru-RU" sz="2400" dirty="0" err="1"/>
              <a:t>випадки</a:t>
            </a:r>
            <a:r>
              <a:rPr lang="ru-RU" sz="2400" dirty="0"/>
              <a:t> </a:t>
            </a:r>
            <a:r>
              <a:rPr lang="ru-RU" sz="2400" dirty="0" err="1"/>
              <a:t>інфекційних</a:t>
            </a:r>
            <a:r>
              <a:rPr lang="ru-RU" sz="2400" dirty="0"/>
              <a:t> </a:t>
            </a:r>
            <a:r>
              <a:rPr lang="ru-RU" sz="2400" dirty="0" err="1"/>
              <a:t>захворювань</a:t>
            </a:r>
            <a:r>
              <a:rPr lang="ru-RU" sz="2400" dirty="0"/>
              <a:t> (ящур, чума свиней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інші</a:t>
            </a:r>
            <a:r>
              <a:rPr lang="ru-RU" sz="2400" dirty="0"/>
              <a:t>), то з метою </a:t>
            </a:r>
            <a:r>
              <a:rPr lang="ru-RU" sz="2400" dirty="0" err="1"/>
              <a:t>запобігання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поширення</a:t>
            </a:r>
            <a:r>
              <a:rPr lang="ru-RU" sz="2400" dirty="0"/>
              <a:t>, </a:t>
            </a:r>
            <a:r>
              <a:rPr lang="ru-RU" sz="2400" dirty="0" err="1"/>
              <a:t>зводити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 на </a:t>
            </a:r>
            <a:r>
              <a:rPr lang="ru-RU" sz="2400" dirty="0" err="1"/>
              <a:t>збірні</a:t>
            </a:r>
            <a:r>
              <a:rPr lang="ru-RU" sz="2400" dirty="0"/>
              <a:t> </a:t>
            </a:r>
            <a:r>
              <a:rPr lang="ru-RU" sz="2400" dirty="0" err="1"/>
              <a:t>пункти</a:t>
            </a:r>
            <a:r>
              <a:rPr lang="ru-RU" sz="2400" dirty="0"/>
              <a:t> </a:t>
            </a:r>
            <a:r>
              <a:rPr lang="ru-RU" sz="2400" dirty="0" err="1"/>
              <a:t>забороняється</a:t>
            </a:r>
            <a:r>
              <a:rPr lang="ru-RU" sz="2400" dirty="0"/>
              <a:t>.</a:t>
            </a:r>
          </a:p>
          <a:p>
            <a:pPr algn="just"/>
            <a:r>
              <a:rPr lang="ru-RU" sz="2400" i="1" dirty="0" err="1"/>
              <a:t>Проведену</a:t>
            </a:r>
            <a:r>
              <a:rPr lang="ru-RU" sz="2400" i="1" dirty="0"/>
              <a:t> роботу з </a:t>
            </a:r>
            <a:r>
              <a:rPr lang="ru-RU" sz="2400" i="1" dirty="0" err="1"/>
              <a:t>клінічного</a:t>
            </a:r>
            <a:r>
              <a:rPr lang="ru-RU" sz="2400" i="1" dirty="0"/>
              <a:t> </a:t>
            </a:r>
            <a:r>
              <a:rPr lang="ru-RU" sz="2400" i="1" dirty="0" err="1"/>
              <a:t>обстеження</a:t>
            </a:r>
            <a:r>
              <a:rPr lang="ru-RU" sz="2400" i="1" dirty="0"/>
              <a:t> </a:t>
            </a:r>
            <a:r>
              <a:rPr lang="ru-RU" sz="2400" i="1" dirty="0" err="1"/>
              <a:t>тварин</a:t>
            </a:r>
            <a:r>
              <a:rPr lang="ru-RU" sz="2400" i="1" dirty="0"/>
              <a:t> у </a:t>
            </a:r>
            <a:r>
              <a:rPr lang="ru-RU" sz="2400" i="1" dirty="0" err="1"/>
              <a:t>господарстві</a:t>
            </a:r>
            <a:r>
              <a:rPr lang="ru-RU" sz="2400" i="1" dirty="0"/>
              <a:t> </a:t>
            </a:r>
            <a:r>
              <a:rPr lang="ru-RU" sz="2400" i="1" dirty="0" err="1"/>
              <a:t>чи</a:t>
            </a:r>
            <a:r>
              <a:rPr lang="ru-RU" sz="2400" i="1" dirty="0"/>
              <a:t> </a:t>
            </a:r>
            <a:r>
              <a:rPr lang="ru-RU" sz="2400" i="1" dirty="0" err="1"/>
              <a:t>населеному</a:t>
            </a:r>
            <a:r>
              <a:rPr lang="ru-RU" sz="2400" i="1" dirty="0"/>
              <a:t> </a:t>
            </a:r>
            <a:r>
              <a:rPr lang="ru-RU" sz="2400" i="1" dirty="0" err="1"/>
              <a:t>пункті</a:t>
            </a:r>
            <a:r>
              <a:rPr lang="ru-RU" sz="2400" i="1" dirty="0"/>
              <a:t> студент </a:t>
            </a:r>
            <a:r>
              <a:rPr lang="ru-RU" sz="2400" i="1" dirty="0" err="1"/>
              <a:t>оформляє</a:t>
            </a:r>
            <a:r>
              <a:rPr lang="ru-RU" sz="2400" i="1" dirty="0"/>
              <a:t> </a:t>
            </a:r>
            <a:r>
              <a:rPr lang="ru-RU" sz="2400" i="1" dirty="0" err="1"/>
              <a:t>відповідним</a:t>
            </a:r>
            <a:r>
              <a:rPr lang="ru-RU" sz="2400" i="1" dirty="0"/>
              <a:t> актом, до </a:t>
            </a:r>
            <a:r>
              <a:rPr lang="ru-RU" sz="2400" i="1" dirty="0" err="1"/>
              <a:t>якого</a:t>
            </a:r>
            <a:r>
              <a:rPr lang="ru-RU" sz="2400" i="1" dirty="0"/>
              <a:t> </a:t>
            </a:r>
            <a:r>
              <a:rPr lang="ru-RU" sz="2400" i="1" dirty="0" err="1"/>
              <a:t>додає</a:t>
            </a:r>
            <a:r>
              <a:rPr lang="ru-RU" sz="2400" i="1" dirty="0"/>
              <a:t> </a:t>
            </a:r>
            <a:r>
              <a:rPr lang="ru-RU" sz="2400" i="1" dirty="0" err="1"/>
              <a:t>опис</a:t>
            </a:r>
            <a:r>
              <a:rPr lang="ru-RU" sz="2400" i="1" dirty="0"/>
              <a:t> </a:t>
            </a:r>
            <a:r>
              <a:rPr lang="ru-RU" sz="2400" i="1" dirty="0" err="1"/>
              <a:t>тварин</a:t>
            </a:r>
            <a:r>
              <a:rPr lang="ru-RU" sz="2400" i="1" dirty="0"/>
              <a:t>, </a:t>
            </a:r>
            <a:r>
              <a:rPr lang="ru-RU" sz="2400" i="1" dirty="0" err="1"/>
              <a:t>що</a:t>
            </a:r>
            <a:r>
              <a:rPr lang="ru-RU" sz="2400" i="1" dirty="0"/>
              <a:t> </a:t>
            </a:r>
            <a:r>
              <a:rPr lang="ru-RU" sz="2400" i="1" dirty="0" err="1"/>
              <a:t>досліджувалися</a:t>
            </a:r>
            <a:r>
              <a:rPr lang="ru-RU" sz="2400" i="1" dirty="0"/>
              <a:t> </a:t>
            </a:r>
            <a:r>
              <a:rPr lang="ru-RU" sz="2400" i="1" dirty="0" err="1"/>
              <a:t>клінічно</a:t>
            </a:r>
            <a:r>
              <a:rPr lang="ru-RU" sz="2400" i="1" dirty="0"/>
              <a:t> </a:t>
            </a:r>
            <a:r>
              <a:rPr lang="ru-RU" sz="2400" i="1" dirty="0" err="1"/>
              <a:t>із</a:t>
            </a:r>
            <a:r>
              <a:rPr lang="ru-RU" sz="2400" i="1" dirty="0"/>
              <a:t> </a:t>
            </a:r>
            <a:r>
              <a:rPr lang="ru-RU" sz="2400" i="1" dirty="0" err="1"/>
              <a:t>зазначенням</a:t>
            </a:r>
            <a:r>
              <a:rPr lang="ru-RU" sz="2400" i="1" dirty="0"/>
              <a:t> </a:t>
            </a:r>
            <a:r>
              <a:rPr lang="ru-RU" sz="2400" i="1" dirty="0" err="1"/>
              <a:t>результатів</a:t>
            </a:r>
            <a:r>
              <a:rPr lang="ru-RU" sz="2400" i="1" dirty="0"/>
              <a:t> </a:t>
            </a:r>
            <a:r>
              <a:rPr lang="ru-RU" sz="2400" i="1" dirty="0" err="1"/>
              <a:t>досліджень</a:t>
            </a:r>
            <a:r>
              <a:rPr lang="ru-RU" sz="2400" i="1" dirty="0"/>
              <a:t>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09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/>
              <a:t>Правила </a:t>
            </a:r>
            <a:r>
              <a:rPr lang="ru-RU" sz="4000" b="1" dirty="0" err="1"/>
              <a:t>роботи</a:t>
            </a:r>
            <a:r>
              <a:rPr lang="ru-RU" sz="4000" b="1" dirty="0"/>
              <a:t> з </a:t>
            </a:r>
            <a:r>
              <a:rPr lang="ru-RU" sz="4000" b="1" dirty="0" err="1"/>
              <a:t>тваринами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діагностичних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лікувально-профілактичних</a:t>
            </a:r>
            <a:r>
              <a:rPr lang="ru-RU" sz="2400" dirty="0"/>
              <a:t> </a:t>
            </a:r>
            <a:r>
              <a:rPr lang="ru-RU" sz="2400" dirty="0" err="1"/>
              <a:t>заходів</a:t>
            </a:r>
            <a:r>
              <a:rPr lang="ru-RU" sz="2400" dirty="0"/>
              <a:t>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створювати</a:t>
            </a:r>
            <a:r>
              <a:rPr lang="ru-RU" sz="2400" dirty="0"/>
              <a:t> </a:t>
            </a:r>
            <a:r>
              <a:rPr lang="ru-RU" sz="2400" dirty="0" err="1"/>
              <a:t>умови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б </a:t>
            </a:r>
            <a:r>
              <a:rPr lang="ru-RU" sz="2400" dirty="0" err="1"/>
              <a:t>запобігали</a:t>
            </a:r>
            <a:r>
              <a:rPr lang="ru-RU" sz="2400" dirty="0"/>
              <a:t> </a:t>
            </a:r>
            <a:r>
              <a:rPr lang="ru-RU" sz="2400" dirty="0" err="1"/>
              <a:t>травмуванню</a:t>
            </a:r>
            <a:r>
              <a:rPr lang="ru-RU" sz="2400" dirty="0"/>
              <a:t> людей і </a:t>
            </a:r>
            <a:r>
              <a:rPr lang="ru-RU" sz="2400" dirty="0" err="1"/>
              <a:t>тварин</a:t>
            </a:r>
            <a:r>
              <a:rPr lang="ru-RU" sz="2400" dirty="0"/>
              <a:t>. У </a:t>
            </a:r>
            <a:r>
              <a:rPr lang="ru-RU" sz="2400" dirty="0" err="1"/>
              <a:t>цей</a:t>
            </a:r>
            <a:r>
              <a:rPr lang="ru-RU" sz="2400" dirty="0"/>
              <a:t> час </a:t>
            </a:r>
            <a:r>
              <a:rPr lang="ru-RU" sz="2400" dirty="0" err="1"/>
              <a:t>поблизу</a:t>
            </a:r>
            <a:r>
              <a:rPr lang="ru-RU" sz="2400" dirty="0"/>
              <a:t> не повинно бути </a:t>
            </a:r>
            <a:r>
              <a:rPr lang="ru-RU" sz="2400" dirty="0" err="1"/>
              <a:t>сторонніх</a:t>
            </a:r>
            <a:r>
              <a:rPr lang="ru-RU" sz="2400" dirty="0"/>
              <a:t> </a:t>
            </a:r>
            <a:r>
              <a:rPr lang="ru-RU" sz="2400" dirty="0" err="1"/>
              <a:t>осіб</a:t>
            </a:r>
            <a:r>
              <a:rPr lang="ru-RU" sz="2400" dirty="0"/>
              <a:t>. </a:t>
            </a:r>
            <a:r>
              <a:rPr lang="ru-RU" sz="2400" dirty="0" err="1"/>
              <a:t>Довколишня</a:t>
            </a:r>
            <a:r>
              <a:rPr lang="ru-RU" sz="2400" dirty="0"/>
              <a:t> обстановка </a:t>
            </a:r>
            <a:r>
              <a:rPr lang="ru-RU" sz="2400" dirty="0" err="1"/>
              <a:t>має</a:t>
            </a:r>
            <a:r>
              <a:rPr lang="ru-RU" sz="2400" dirty="0"/>
              <a:t> бути </a:t>
            </a:r>
            <a:r>
              <a:rPr lang="ru-RU" sz="2400" dirty="0" err="1"/>
              <a:t>спокійною</a:t>
            </a:r>
            <a:r>
              <a:rPr lang="ru-RU" sz="2400" dirty="0"/>
              <a:t>. </a:t>
            </a:r>
            <a:r>
              <a:rPr lang="ru-RU" sz="2400" dirty="0" err="1"/>
              <a:t>Кожен</a:t>
            </a:r>
            <a:r>
              <a:rPr lang="ru-RU" sz="2400" dirty="0"/>
              <a:t> </a:t>
            </a:r>
            <a:r>
              <a:rPr lang="ru-RU" sz="2400" dirty="0" err="1"/>
              <a:t>ветеринарний</a:t>
            </a:r>
            <a:r>
              <a:rPr lang="ru-RU" sz="2400" dirty="0"/>
              <a:t> </a:t>
            </a:r>
            <a:r>
              <a:rPr lang="ru-RU" sz="2400" dirty="0" err="1"/>
              <a:t>фахівець</a:t>
            </a:r>
            <a:r>
              <a:rPr lang="ru-RU" sz="2400" dirty="0"/>
              <a:t> повинен добре знати правила </a:t>
            </a:r>
            <a:r>
              <a:rPr lang="ru-RU" sz="2400" dirty="0" err="1"/>
              <a:t>підходу</a:t>
            </a:r>
            <a:r>
              <a:rPr lang="ru-RU" sz="2400" dirty="0"/>
              <a:t> до </a:t>
            </a:r>
            <a:r>
              <a:rPr lang="ru-RU" sz="2400" dirty="0" err="1"/>
              <a:t>тварин</a:t>
            </a:r>
            <a:r>
              <a:rPr lang="ru-RU" sz="2400" dirty="0"/>
              <a:t>, </a:t>
            </a:r>
            <a:r>
              <a:rPr lang="ru-RU" sz="2400" dirty="0" err="1"/>
              <a:t>досконало</a:t>
            </a:r>
            <a:r>
              <a:rPr lang="ru-RU" sz="2400" dirty="0"/>
              <a:t> </a:t>
            </a:r>
            <a:r>
              <a:rPr lang="ru-RU" sz="2400" dirty="0" err="1"/>
              <a:t>володіти</a:t>
            </a:r>
            <a:r>
              <a:rPr lang="ru-RU" sz="2400" dirty="0"/>
              <a:t> методами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фіксації</a:t>
            </a:r>
            <a:r>
              <a:rPr lang="ru-RU" sz="2400" dirty="0"/>
              <a:t>, </a:t>
            </a:r>
            <a:r>
              <a:rPr lang="ru-RU" sz="2400" dirty="0" err="1"/>
              <a:t>завжди</a:t>
            </a:r>
            <a:r>
              <a:rPr lang="ru-RU" sz="2400" dirty="0"/>
              <a:t> </a:t>
            </a:r>
            <a:r>
              <a:rPr lang="ru-RU" sz="2400" dirty="0" err="1"/>
              <a:t>пам’ятати</a:t>
            </a:r>
            <a:r>
              <a:rPr lang="ru-RU" sz="2400" dirty="0"/>
              <a:t> про </a:t>
            </a:r>
            <a:r>
              <a:rPr lang="ru-RU" sz="2400" dirty="0" err="1"/>
              <a:t>особисту</a:t>
            </a:r>
            <a:r>
              <a:rPr lang="ru-RU" sz="2400" dirty="0"/>
              <a:t> </a:t>
            </a:r>
            <a:r>
              <a:rPr lang="ru-RU" sz="2400" dirty="0" err="1"/>
              <a:t>техніку</a:t>
            </a:r>
            <a:r>
              <a:rPr lang="ru-RU" sz="2400" dirty="0"/>
              <a:t> </a:t>
            </a:r>
            <a:r>
              <a:rPr lang="ru-RU" sz="2400" dirty="0" err="1"/>
              <a:t>безпеки</a:t>
            </a:r>
            <a:r>
              <a:rPr lang="ru-RU" sz="2400" dirty="0"/>
              <a:t>, </a:t>
            </a:r>
            <a:r>
              <a:rPr lang="ru-RU" sz="2400" dirty="0" err="1"/>
              <a:t>безпеку</a:t>
            </a:r>
            <a:r>
              <a:rPr lang="ru-RU" sz="2400" dirty="0"/>
              <a:t> </a:t>
            </a:r>
            <a:r>
              <a:rPr lang="ru-RU" sz="2400" dirty="0" err="1"/>
              <a:t>обслуговуючого</a:t>
            </a:r>
            <a:r>
              <a:rPr lang="ru-RU" sz="2400" dirty="0"/>
              <a:t> та </a:t>
            </a:r>
            <a:r>
              <a:rPr lang="ru-RU" sz="2400" dirty="0" err="1"/>
              <a:t>допоміжного</a:t>
            </a:r>
            <a:r>
              <a:rPr lang="ru-RU" sz="2400" dirty="0"/>
              <a:t> персоналу.</a:t>
            </a:r>
          </a:p>
          <a:p>
            <a:pPr algn="just"/>
            <a:r>
              <a:rPr lang="ru-RU" sz="2400" dirty="0" err="1"/>
              <a:t>Сміливе</a:t>
            </a:r>
            <a:r>
              <a:rPr lang="ru-RU" sz="2400" dirty="0"/>
              <a:t>, </a:t>
            </a:r>
            <a:r>
              <a:rPr lang="ru-RU" sz="2400" dirty="0" err="1"/>
              <a:t>спокійне</a:t>
            </a:r>
            <a:r>
              <a:rPr lang="ru-RU" sz="2400" dirty="0"/>
              <a:t>, </a:t>
            </a:r>
            <a:r>
              <a:rPr lang="ru-RU" sz="2400" dirty="0" err="1"/>
              <a:t>впевнене</a:t>
            </a:r>
            <a:r>
              <a:rPr lang="ru-RU" sz="2400" dirty="0"/>
              <a:t> й </a:t>
            </a:r>
            <a:r>
              <a:rPr lang="ru-RU" sz="2400" dirty="0" err="1"/>
              <a:t>ласкаве</a:t>
            </a:r>
            <a:r>
              <a:rPr lang="ru-RU" sz="2400" dirty="0"/>
              <a:t> </a:t>
            </a:r>
            <a:r>
              <a:rPr lang="ru-RU" sz="2400" dirty="0" err="1"/>
              <a:t>поводження</a:t>
            </a:r>
            <a:r>
              <a:rPr lang="ru-RU" sz="2400" dirty="0"/>
              <a:t> з </a:t>
            </a:r>
            <a:r>
              <a:rPr lang="ru-RU" sz="2400" dirty="0" err="1"/>
              <a:t>тваринами</a:t>
            </a:r>
            <a:r>
              <a:rPr lang="ru-RU" sz="2400" dirty="0"/>
              <a:t> </a:t>
            </a:r>
            <a:r>
              <a:rPr lang="ru-RU" sz="2400" dirty="0" err="1"/>
              <a:t>дозволяє</a:t>
            </a:r>
            <a:r>
              <a:rPr lang="ru-RU" sz="2400" dirty="0"/>
              <a:t> </a:t>
            </a:r>
            <a:r>
              <a:rPr lang="ru-RU" sz="2400" dirty="0" err="1"/>
              <a:t>проводити</a:t>
            </a:r>
            <a:r>
              <a:rPr lang="ru-RU" sz="2400" dirty="0"/>
              <a:t> з ними будь-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маніпуляції</a:t>
            </a:r>
            <a:r>
              <a:rPr lang="ru-RU" sz="2400" dirty="0"/>
              <a:t>. Не </a:t>
            </a:r>
            <a:r>
              <a:rPr lang="ru-RU" sz="2400" dirty="0" err="1"/>
              <a:t>слід</a:t>
            </a:r>
            <a:r>
              <a:rPr lang="ru-RU" sz="2400" dirty="0"/>
              <a:t> </a:t>
            </a:r>
            <a:r>
              <a:rPr lang="ru-RU" sz="2400" dirty="0" err="1"/>
              <a:t>крадькома</a:t>
            </a:r>
            <a:r>
              <a:rPr lang="ru-RU" sz="2400" dirty="0"/>
              <a:t> </a:t>
            </a:r>
            <a:r>
              <a:rPr lang="ru-RU" sz="2400" dirty="0" err="1"/>
              <a:t>підходити</a:t>
            </a:r>
            <a:r>
              <a:rPr lang="ru-RU" sz="2400" dirty="0"/>
              <a:t> до </a:t>
            </a:r>
            <a:r>
              <a:rPr lang="ru-RU" sz="2400" dirty="0" err="1"/>
              <a:t>тварини</a:t>
            </a:r>
            <a:r>
              <a:rPr lang="ru-RU" sz="2400" dirty="0"/>
              <a:t>, </a:t>
            </a:r>
            <a:r>
              <a:rPr lang="ru-RU" sz="2400" dirty="0" err="1"/>
              <a:t>оскільки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лякає</a:t>
            </a:r>
            <a:r>
              <a:rPr lang="ru-RU" sz="2400" dirty="0"/>
              <a:t> й </a:t>
            </a:r>
            <a:r>
              <a:rPr lang="ru-RU" sz="2400" dirty="0" err="1"/>
              <a:t>викликає</a:t>
            </a:r>
            <a:r>
              <a:rPr lang="ru-RU" sz="2400" dirty="0"/>
              <a:t> </a:t>
            </a:r>
            <a:r>
              <a:rPr lang="ru-RU" sz="2400" dirty="0" err="1"/>
              <a:t>захисну</a:t>
            </a:r>
            <a:r>
              <a:rPr lang="ru-RU" sz="2400" dirty="0"/>
              <a:t> </a:t>
            </a:r>
            <a:r>
              <a:rPr lang="ru-RU" sz="2400" dirty="0" err="1"/>
              <a:t>реакцію</a:t>
            </a:r>
            <a:r>
              <a:rPr lang="ru-RU" sz="2400" dirty="0"/>
              <a:t>. </a:t>
            </a:r>
            <a:r>
              <a:rPr lang="ru-RU" sz="2400" dirty="0" err="1"/>
              <a:t>Тварину</a:t>
            </a:r>
            <a:r>
              <a:rPr lang="ru-RU" sz="2400" dirty="0"/>
              <a:t>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окликнути</a:t>
            </a:r>
            <a:r>
              <a:rPr lang="ru-RU" sz="2400" dirty="0"/>
              <a:t> й </a:t>
            </a:r>
            <a:r>
              <a:rPr lang="ru-RU" sz="2400" dirty="0" err="1"/>
              <a:t>заспокоїти</a:t>
            </a:r>
            <a:r>
              <a:rPr lang="ru-RU" sz="2400" dirty="0"/>
              <a:t>, </a:t>
            </a:r>
            <a:r>
              <a:rPr lang="ru-RU" sz="2400" dirty="0" err="1"/>
              <a:t>погладжуючи</a:t>
            </a:r>
            <a:r>
              <a:rPr lang="ru-RU" sz="2400" dirty="0"/>
              <a:t> у </a:t>
            </a:r>
            <a:r>
              <a:rPr lang="ru-RU" sz="2400" dirty="0" err="1"/>
              <a:t>великої</a:t>
            </a:r>
            <a:r>
              <a:rPr lang="ru-RU" sz="2400" dirty="0"/>
              <a:t> </a:t>
            </a:r>
            <a:r>
              <a:rPr lang="ru-RU" sz="2400" dirty="0" err="1"/>
              <a:t>рогатої</a:t>
            </a:r>
            <a:r>
              <a:rPr lang="ru-RU" sz="2400" dirty="0"/>
              <a:t> </a:t>
            </a:r>
            <a:r>
              <a:rPr lang="ru-RU" sz="2400" dirty="0" err="1"/>
              <a:t>худоби</a:t>
            </a:r>
            <a:r>
              <a:rPr lang="ru-RU" sz="2400" dirty="0"/>
              <a:t> в </a:t>
            </a:r>
            <a:r>
              <a:rPr lang="ru-RU" sz="2400" dirty="0" err="1"/>
              <a:t>ділянці</a:t>
            </a:r>
            <a:r>
              <a:rPr lang="ru-RU" sz="2400" dirty="0"/>
              <a:t> </a:t>
            </a:r>
            <a:r>
              <a:rPr lang="ru-RU" sz="2400" dirty="0" err="1"/>
              <a:t>міжщелепового</a:t>
            </a:r>
            <a:r>
              <a:rPr lang="ru-RU" sz="2400" dirty="0"/>
              <a:t> простору, у коней – </a:t>
            </a:r>
            <a:r>
              <a:rPr lang="ru-RU" sz="2400" dirty="0" err="1"/>
              <a:t>під</a:t>
            </a:r>
            <a:r>
              <a:rPr lang="ru-RU" sz="2400" dirty="0"/>
              <a:t> гривою, в </a:t>
            </a:r>
            <a:r>
              <a:rPr lang="ru-RU" sz="2400" dirty="0" err="1"/>
              <a:t>ділянці</a:t>
            </a:r>
            <a:r>
              <a:rPr lang="ru-RU" sz="2400" dirty="0"/>
              <a:t> лопатки та крупа, у свиней і собак – у будь-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ділянках</a:t>
            </a:r>
            <a:r>
              <a:rPr lang="ru-RU" sz="2400" dirty="0"/>
              <a:t> </a:t>
            </a:r>
            <a:r>
              <a:rPr lang="ru-RU" sz="2400" dirty="0" err="1"/>
              <a:t>тіла</a:t>
            </a:r>
            <a:r>
              <a:rPr lang="ru-RU" sz="2400" dirty="0"/>
              <a:t>, у </a:t>
            </a:r>
            <a:r>
              <a:rPr lang="ru-RU" sz="2400" dirty="0" err="1"/>
              <a:t>котів</a:t>
            </a:r>
            <a:r>
              <a:rPr lang="ru-RU" sz="2400" dirty="0"/>
              <a:t> –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вухами</a:t>
            </a:r>
            <a:r>
              <a:rPr lang="ru-RU" sz="2400" dirty="0"/>
              <a:t> і по </a:t>
            </a:r>
            <a:r>
              <a:rPr lang="ru-RU" sz="2400" dirty="0" err="1"/>
              <a:t>спині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60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При </a:t>
            </a:r>
            <a:r>
              <a:rPr lang="ru-RU" sz="2400" dirty="0" err="1"/>
              <a:t>дослідженні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 </a:t>
            </a:r>
            <a:r>
              <a:rPr lang="ru-RU" sz="2400" dirty="0" err="1"/>
              <a:t>необхідно</a:t>
            </a:r>
            <a:r>
              <a:rPr lang="ru-RU" sz="2400" dirty="0"/>
              <a:t> бути в </a:t>
            </a:r>
            <a:r>
              <a:rPr lang="ru-RU" sz="2400" dirty="0" err="1"/>
              <a:t>халаті</a:t>
            </a:r>
            <a:r>
              <a:rPr lang="ru-RU" sz="2400" dirty="0"/>
              <a:t>, </a:t>
            </a:r>
            <a:r>
              <a:rPr lang="ru-RU" sz="2400" dirty="0" err="1"/>
              <a:t>шапочці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косинці</a:t>
            </a:r>
            <a:r>
              <a:rPr lang="ru-RU" sz="2400" dirty="0"/>
              <a:t>, а при </a:t>
            </a:r>
            <a:r>
              <a:rPr lang="ru-RU" sz="2400" dirty="0" err="1"/>
              <a:t>потребі</a:t>
            </a:r>
            <a:r>
              <a:rPr lang="ru-RU" sz="2400" dirty="0"/>
              <a:t> – в </a:t>
            </a:r>
            <a:r>
              <a:rPr lang="ru-RU" sz="2400" dirty="0" err="1"/>
              <a:t>гумовому</a:t>
            </a:r>
            <a:r>
              <a:rPr lang="ru-RU" sz="2400" dirty="0"/>
              <a:t> </a:t>
            </a:r>
            <a:r>
              <a:rPr lang="ru-RU" sz="2400" dirty="0" err="1"/>
              <a:t>взутті</a:t>
            </a:r>
            <a:r>
              <a:rPr lang="ru-RU" sz="2400" dirty="0"/>
              <a:t>, рукавичках, окулярах та ватно-</a:t>
            </a:r>
            <a:r>
              <a:rPr lang="ru-RU" sz="2400" dirty="0" err="1"/>
              <a:t>марлевій</a:t>
            </a:r>
            <a:r>
              <a:rPr lang="ru-RU" sz="2400" dirty="0"/>
              <a:t> </a:t>
            </a:r>
            <a:r>
              <a:rPr lang="ru-RU" sz="2400" dirty="0" err="1"/>
              <a:t>пов’язці</a:t>
            </a:r>
            <a:r>
              <a:rPr lang="ru-RU" sz="2400" dirty="0"/>
              <a:t>.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слідкувати</a:t>
            </a:r>
            <a:r>
              <a:rPr lang="ru-RU" sz="2400" dirty="0"/>
              <a:t> за </a:t>
            </a:r>
            <a:r>
              <a:rPr lang="ru-RU" sz="2400" dirty="0" err="1"/>
              <a:t>чистотою</a:t>
            </a:r>
            <a:r>
              <a:rPr lang="ru-RU" sz="2400" dirty="0"/>
              <a:t> рук та </a:t>
            </a:r>
            <a:r>
              <a:rPr lang="ru-RU" sz="2400" dirty="0" err="1"/>
              <a:t>інструментів</a:t>
            </a:r>
            <a:r>
              <a:rPr lang="ru-RU" sz="2400" dirty="0"/>
              <a:t>, </a:t>
            </a:r>
            <a:r>
              <a:rPr lang="ru-RU" sz="2400" dirty="0" err="1"/>
              <a:t>мити</a:t>
            </a:r>
            <a:r>
              <a:rPr lang="ru-RU" sz="2400" dirty="0"/>
              <a:t> руки як до, так і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дослідження</a:t>
            </a:r>
            <a:r>
              <a:rPr lang="ru-RU" sz="2400" dirty="0"/>
              <a:t> </a:t>
            </a:r>
            <a:r>
              <a:rPr lang="ru-RU" sz="2400" dirty="0" err="1"/>
              <a:t>кожної</a:t>
            </a:r>
            <a:r>
              <a:rPr lang="ru-RU" sz="2400" dirty="0"/>
              <a:t> </a:t>
            </a:r>
            <a:r>
              <a:rPr lang="ru-RU" sz="2400" dirty="0" err="1"/>
              <a:t>тварини</a:t>
            </a:r>
            <a:r>
              <a:rPr lang="ru-RU" sz="2400" dirty="0"/>
              <a:t>, а при </a:t>
            </a:r>
            <a:r>
              <a:rPr lang="ru-RU" sz="2400" dirty="0" err="1"/>
              <a:t>підозрі</a:t>
            </a:r>
            <a:r>
              <a:rPr lang="ru-RU" sz="2400" dirty="0"/>
              <a:t> на </a:t>
            </a:r>
            <a:r>
              <a:rPr lang="ru-RU" sz="2400" dirty="0" err="1"/>
              <a:t>інфекційне</a:t>
            </a:r>
            <a:r>
              <a:rPr lang="ru-RU" sz="2400" dirty="0"/>
              <a:t> </a:t>
            </a:r>
            <a:r>
              <a:rPr lang="ru-RU" sz="2400" dirty="0" err="1"/>
              <a:t>захворювання</a:t>
            </a:r>
            <a:r>
              <a:rPr lang="ru-RU" sz="2400" dirty="0"/>
              <a:t> руки </a:t>
            </a:r>
            <a:r>
              <a:rPr lang="ru-RU" sz="2400" dirty="0" err="1"/>
              <a:t>обов’язково</a:t>
            </a:r>
            <a:r>
              <a:rPr lang="ru-RU" sz="2400" dirty="0"/>
              <a:t> </a:t>
            </a:r>
            <a:r>
              <a:rPr lang="ru-RU" sz="2400" dirty="0" err="1"/>
              <a:t>обробляють</a:t>
            </a:r>
            <a:r>
              <a:rPr lang="ru-RU" sz="2400" dirty="0"/>
              <a:t> </a:t>
            </a:r>
            <a:r>
              <a:rPr lang="ru-RU" sz="2400" dirty="0" err="1"/>
              <a:t>дезінфекційною</a:t>
            </a:r>
            <a:r>
              <a:rPr lang="ru-RU" sz="2400" dirty="0"/>
              <a:t> </a:t>
            </a:r>
            <a:r>
              <a:rPr lang="ru-RU" sz="2400" dirty="0" err="1"/>
              <a:t>рідиною</a:t>
            </a:r>
            <a:r>
              <a:rPr lang="ru-RU" sz="2400" dirty="0"/>
              <a:t>. У </a:t>
            </a:r>
            <a:r>
              <a:rPr lang="ru-RU" sz="2400" dirty="0" err="1"/>
              <a:t>практичній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керуються</a:t>
            </a:r>
            <a:r>
              <a:rPr lang="ru-RU" sz="2400" dirty="0"/>
              <a:t> правилами </a:t>
            </a:r>
            <a:r>
              <a:rPr lang="ru-RU" sz="2400" dirty="0" err="1"/>
              <a:t>підходу</a:t>
            </a:r>
            <a:r>
              <a:rPr lang="ru-RU" sz="2400" dirty="0"/>
              <a:t> та методами </a:t>
            </a:r>
            <a:r>
              <a:rPr lang="ru-RU" sz="2400" dirty="0" err="1"/>
              <a:t>фіксації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. </a:t>
            </a:r>
            <a:r>
              <a:rPr lang="ru-RU" sz="2400" dirty="0" err="1"/>
              <a:t>Послідовність</a:t>
            </a:r>
            <a:r>
              <a:rPr lang="ru-RU" sz="2400" dirty="0"/>
              <a:t> і </a:t>
            </a:r>
            <a:r>
              <a:rPr lang="ru-RU" sz="2400" dirty="0" err="1"/>
              <a:t>систематичність</a:t>
            </a:r>
            <a:r>
              <a:rPr lang="ru-RU" sz="2400" dirty="0"/>
              <a:t> у </a:t>
            </a:r>
            <a:r>
              <a:rPr lang="ru-RU" sz="2400" dirty="0" err="1"/>
              <a:t>дослідженні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 </a:t>
            </a:r>
            <a:r>
              <a:rPr lang="ru-RU" sz="2400" dirty="0" err="1"/>
              <a:t>зменшує</a:t>
            </a:r>
            <a:r>
              <a:rPr lang="ru-RU" sz="2400" dirty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/>
              <a:t>випадкового</a:t>
            </a:r>
            <a:r>
              <a:rPr lang="ru-RU" sz="2400" dirty="0"/>
              <a:t> пропуску </a:t>
            </a:r>
            <a:r>
              <a:rPr lang="ru-RU" sz="2400" dirty="0" err="1"/>
              <a:t>важливих</a:t>
            </a:r>
            <a:r>
              <a:rPr lang="ru-RU" sz="2400" dirty="0"/>
              <a:t> </a:t>
            </a:r>
            <a:r>
              <a:rPr lang="ru-RU" sz="2400" dirty="0" err="1"/>
              <a:t>симптомів</a:t>
            </a:r>
            <a:r>
              <a:rPr lang="ru-RU" sz="2400" dirty="0"/>
              <a:t>, </a:t>
            </a:r>
            <a:r>
              <a:rPr lang="ru-RU" sz="2400" dirty="0" err="1"/>
              <a:t>створюють</a:t>
            </a:r>
            <a:r>
              <a:rPr lang="ru-RU" sz="2400" dirty="0"/>
              <a:t> </a:t>
            </a:r>
            <a:r>
              <a:rPr lang="ru-RU" sz="2400" dirty="0" err="1"/>
              <a:t>уяву</a:t>
            </a:r>
            <a:r>
              <a:rPr lang="ru-RU" sz="2400" dirty="0"/>
              <a:t> про </a:t>
            </a:r>
            <a:r>
              <a:rPr lang="ru-RU" sz="2400" dirty="0" err="1"/>
              <a:t>організм</a:t>
            </a:r>
            <a:r>
              <a:rPr lang="ru-RU" sz="2400" dirty="0"/>
              <a:t> у </a:t>
            </a:r>
            <a:r>
              <a:rPr lang="ru-RU" sz="2400" dirty="0" err="1"/>
              <a:t>цілому</a:t>
            </a:r>
            <a:r>
              <a:rPr lang="ru-RU" sz="2400" dirty="0"/>
              <a:t> та </a:t>
            </a:r>
            <a:r>
              <a:rPr lang="ru-RU" sz="2400" dirty="0" err="1"/>
              <a:t>дають</a:t>
            </a:r>
            <a:r>
              <a:rPr lang="ru-RU" sz="2400" dirty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/>
              <a:t>об’єктивно</a:t>
            </a:r>
            <a:r>
              <a:rPr lang="ru-RU" sz="2400" dirty="0"/>
              <a:t> </a:t>
            </a:r>
            <a:r>
              <a:rPr lang="ru-RU" sz="2400" dirty="0" err="1"/>
              <a:t>оцінити</a:t>
            </a:r>
            <a:r>
              <a:rPr lang="ru-RU" sz="2400" dirty="0"/>
              <a:t> </a:t>
            </a:r>
            <a:r>
              <a:rPr lang="ru-RU" sz="2400" dirty="0" err="1"/>
              <a:t>результати</a:t>
            </a:r>
            <a:r>
              <a:rPr lang="ru-RU" sz="2400" dirty="0"/>
              <a:t> </a:t>
            </a:r>
            <a:r>
              <a:rPr lang="ru-RU" sz="2400" dirty="0" err="1"/>
              <a:t>досліджень</a:t>
            </a:r>
            <a:r>
              <a:rPr lang="ru-RU" sz="2400" dirty="0"/>
              <a:t>. Не </a:t>
            </a:r>
            <a:r>
              <a:rPr lang="ru-RU" sz="2400" dirty="0" err="1"/>
              <a:t>допустимі</a:t>
            </a:r>
            <a:r>
              <a:rPr lang="ru-RU" sz="2400" dirty="0"/>
              <a:t> </a:t>
            </a:r>
            <a:r>
              <a:rPr lang="ru-RU" sz="2400" dirty="0" err="1"/>
              <a:t>побої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, </a:t>
            </a:r>
            <a:r>
              <a:rPr lang="ru-RU" sz="2400" dirty="0" err="1"/>
              <a:t>грубі</a:t>
            </a:r>
            <a:r>
              <a:rPr lang="ru-RU" sz="2400" dirty="0"/>
              <a:t> окрики і </a:t>
            </a:r>
            <a:r>
              <a:rPr lang="ru-RU" sz="2400" dirty="0" err="1"/>
              <a:t>різкі</a:t>
            </a:r>
            <a:r>
              <a:rPr lang="ru-RU" sz="2400" dirty="0"/>
              <a:t> </a:t>
            </a:r>
            <a:r>
              <a:rPr lang="ru-RU" sz="2400" dirty="0" err="1"/>
              <a:t>рухи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63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Не </a:t>
            </a:r>
            <a:r>
              <a:rPr lang="ru-RU" sz="2400" dirty="0" err="1"/>
              <a:t>рекомендується</a:t>
            </a:r>
            <a:r>
              <a:rPr lang="ru-RU" sz="2400" dirty="0"/>
              <a:t> </a:t>
            </a:r>
            <a:r>
              <a:rPr lang="ru-RU" sz="2400" dirty="0" err="1"/>
              <a:t>присідати</a:t>
            </a:r>
            <a:r>
              <a:rPr lang="ru-RU" sz="2400" dirty="0"/>
              <a:t> й </a:t>
            </a:r>
            <a:r>
              <a:rPr lang="ru-RU" sz="2400" dirty="0" err="1"/>
              <a:t>опускатися</a:t>
            </a:r>
            <a:r>
              <a:rPr lang="ru-RU" sz="2400" dirty="0"/>
              <a:t> на </a:t>
            </a:r>
            <a:r>
              <a:rPr lang="ru-RU" sz="2400" dirty="0" err="1"/>
              <a:t>коліно</a:t>
            </a:r>
            <a:r>
              <a:rPr lang="ru-RU" sz="2400" dirty="0"/>
              <a:t> </a:t>
            </a:r>
            <a:r>
              <a:rPr lang="ru-RU" sz="2400" dirty="0" err="1"/>
              <a:t>біля</a:t>
            </a:r>
            <a:r>
              <a:rPr lang="ru-RU" sz="2400" dirty="0"/>
              <a:t> </a:t>
            </a:r>
            <a:r>
              <a:rPr lang="ru-RU" sz="2400" dirty="0" err="1"/>
              <a:t>великої</a:t>
            </a:r>
            <a:r>
              <a:rPr lang="ru-RU" sz="2400" dirty="0"/>
              <a:t> </a:t>
            </a:r>
            <a:r>
              <a:rPr lang="ru-RU" sz="2400" dirty="0" err="1"/>
              <a:t>тварини</a:t>
            </a:r>
            <a:r>
              <a:rPr lang="ru-RU" sz="2400" dirty="0"/>
              <a:t>, </a:t>
            </a:r>
            <a:r>
              <a:rPr lang="ru-RU" sz="2400" dirty="0" err="1"/>
              <a:t>оскільки</a:t>
            </a:r>
            <a:r>
              <a:rPr lang="ru-RU" sz="2400" dirty="0"/>
              <a:t> вона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раптово</a:t>
            </a:r>
            <a:r>
              <a:rPr lang="ru-RU" sz="2400" dirty="0"/>
              <a:t> </a:t>
            </a:r>
            <a:r>
              <a:rPr lang="ru-RU" sz="2400" dirty="0" err="1"/>
              <a:t>кинутись</a:t>
            </a:r>
            <a:r>
              <a:rPr lang="ru-RU" sz="2400" dirty="0"/>
              <a:t> на землю, </a:t>
            </a:r>
            <a:r>
              <a:rPr lang="ru-RU" sz="2400" dirty="0" err="1"/>
              <a:t>наприклад</a:t>
            </a:r>
            <a:r>
              <a:rPr lang="ru-RU" sz="2400" dirty="0"/>
              <a:t>, </a:t>
            </a:r>
            <a:r>
              <a:rPr lang="ru-RU" sz="2400" dirty="0" err="1"/>
              <a:t>коні</a:t>
            </a:r>
            <a:r>
              <a:rPr lang="ru-RU" sz="2400" dirty="0"/>
              <a:t> при </a:t>
            </a:r>
            <a:r>
              <a:rPr lang="ru-RU" sz="2400" dirty="0" err="1"/>
              <a:t>коліках</a:t>
            </a:r>
            <a:r>
              <a:rPr lang="ru-RU" sz="2400" dirty="0"/>
              <a:t>, велика рогата худоба при </a:t>
            </a:r>
            <a:r>
              <a:rPr lang="ru-RU" sz="2400" dirty="0" err="1"/>
              <a:t>травматичному</a:t>
            </a:r>
            <a:r>
              <a:rPr lang="ru-RU" sz="2400" dirty="0"/>
              <a:t> </a:t>
            </a:r>
            <a:r>
              <a:rPr lang="ru-RU" sz="2400" dirty="0" err="1"/>
              <a:t>перикардиті</a:t>
            </a:r>
            <a:r>
              <a:rPr lang="ru-RU" sz="2400" dirty="0"/>
              <a:t>. Не </a:t>
            </a:r>
            <a:r>
              <a:rPr lang="ru-RU" sz="2400" dirty="0" err="1"/>
              <a:t>слід</a:t>
            </a:r>
            <a:r>
              <a:rPr lang="ru-RU" sz="2400" dirty="0"/>
              <a:t> </a:t>
            </a:r>
            <a:r>
              <a:rPr lang="ru-RU" sz="2400" dirty="0" err="1"/>
              <a:t>несподівано</a:t>
            </a:r>
            <a:r>
              <a:rPr lang="ru-RU" sz="2400" dirty="0"/>
              <a:t> </a:t>
            </a:r>
            <a:r>
              <a:rPr lang="ru-RU" sz="2400" dirty="0" err="1"/>
              <a:t>торкатися</a:t>
            </a:r>
            <a:r>
              <a:rPr lang="ru-RU" sz="2400" dirty="0"/>
              <a:t> будь-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ділянки</a:t>
            </a:r>
            <a:r>
              <a:rPr lang="ru-RU" sz="2400" dirty="0"/>
              <a:t> </a:t>
            </a:r>
            <a:r>
              <a:rPr lang="ru-RU" sz="2400" dirty="0" err="1"/>
              <a:t>тіла</a:t>
            </a:r>
            <a:r>
              <a:rPr lang="ru-RU" sz="2400" dirty="0"/>
              <a:t> </a:t>
            </a:r>
            <a:r>
              <a:rPr lang="ru-RU" sz="2400" dirty="0" err="1"/>
              <a:t>тварини</a:t>
            </a:r>
            <a:r>
              <a:rPr lang="ru-RU" sz="2400" dirty="0"/>
              <a:t>, особливо в </a:t>
            </a:r>
            <a:r>
              <a:rPr lang="ru-RU" sz="2400" dirty="0" err="1"/>
              <a:t>ділянці</a:t>
            </a:r>
            <a:r>
              <a:rPr lang="ru-RU" sz="2400" dirty="0"/>
              <a:t> паху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тазових</a:t>
            </a:r>
            <a:r>
              <a:rPr lang="ru-RU" sz="2400" dirty="0"/>
              <a:t> </a:t>
            </a:r>
            <a:r>
              <a:rPr lang="ru-RU" sz="2400" dirty="0" err="1"/>
              <a:t>кінцівок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викликати</a:t>
            </a:r>
            <a:r>
              <a:rPr lang="ru-RU" sz="2400" dirty="0"/>
              <a:t> </a:t>
            </a:r>
            <a:r>
              <a:rPr lang="ru-RU" sz="2400" dirty="0" err="1"/>
              <a:t>переляк</a:t>
            </a:r>
            <a:r>
              <a:rPr lang="ru-RU" sz="2400" dirty="0"/>
              <a:t> і </a:t>
            </a:r>
            <a:r>
              <a:rPr lang="ru-RU" sz="2400" dirty="0" err="1"/>
              <a:t>неспокій</a:t>
            </a:r>
            <a:r>
              <a:rPr lang="ru-RU" sz="2400" dirty="0"/>
              <a:t> у </a:t>
            </a:r>
            <a:r>
              <a:rPr lang="ru-RU" sz="2400" dirty="0" err="1"/>
              <a:t>тварини</a:t>
            </a:r>
            <a:r>
              <a:rPr lang="ru-RU" sz="2400" dirty="0"/>
              <a:t>. </a:t>
            </a:r>
            <a:r>
              <a:rPr lang="ru-RU" sz="2400" dirty="0" err="1"/>
              <a:t>Потрібно</a:t>
            </a:r>
            <a:r>
              <a:rPr lang="ru-RU" sz="2400" dirty="0"/>
              <a:t> так </a:t>
            </a:r>
            <a:r>
              <a:rPr lang="ru-RU" sz="2400" dirty="0" err="1"/>
              <a:t>працювати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тварина</a:t>
            </a:r>
            <a:r>
              <a:rPr lang="ru-RU" sz="2400" dirty="0"/>
              <a:t> </a:t>
            </a:r>
            <a:r>
              <a:rPr lang="ru-RU" sz="2400" dirty="0" err="1"/>
              <a:t>бачила</a:t>
            </a:r>
            <a:r>
              <a:rPr lang="ru-RU" sz="2400" dirty="0"/>
              <a:t> й </a:t>
            </a:r>
            <a:r>
              <a:rPr lang="ru-RU" sz="2400" dirty="0" err="1"/>
              <a:t>відчувала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рухи</a:t>
            </a:r>
            <a:r>
              <a:rPr lang="ru-RU" sz="2400" dirty="0"/>
              <a:t> </a:t>
            </a:r>
            <a:r>
              <a:rPr lang="ru-RU" sz="2400" dirty="0" err="1"/>
              <a:t>лікаря</a:t>
            </a:r>
            <a:r>
              <a:rPr lang="ru-RU" sz="2400" dirty="0"/>
              <a:t>, </a:t>
            </a:r>
            <a:r>
              <a:rPr lang="ru-RU" sz="2400" dirty="0" err="1"/>
              <a:t>тоді</a:t>
            </a:r>
            <a:r>
              <a:rPr lang="ru-RU" sz="2400" dirty="0"/>
              <a:t> будь-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маніпуляції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виконувати</a:t>
            </a:r>
            <a:r>
              <a:rPr lang="ru-RU" sz="2400" dirty="0"/>
              <a:t> без </a:t>
            </a:r>
            <a:r>
              <a:rPr lang="ru-RU" sz="2400" dirty="0" err="1"/>
              <a:t>ризику</a:t>
            </a:r>
            <a:r>
              <a:rPr lang="ru-RU" sz="2400" dirty="0"/>
              <a:t>. </a:t>
            </a:r>
            <a:r>
              <a:rPr lang="ru-RU" sz="2400" dirty="0" err="1"/>
              <a:t>Фахівець</a:t>
            </a:r>
            <a:r>
              <a:rPr lang="ru-RU" sz="2400" dirty="0"/>
              <a:t> </a:t>
            </a:r>
            <a:r>
              <a:rPr lang="ru-RU" sz="2400" dirty="0" err="1"/>
              <a:t>самостійно</a:t>
            </a:r>
            <a:r>
              <a:rPr lang="ru-RU" sz="2400" dirty="0"/>
              <a:t> </a:t>
            </a:r>
            <a:r>
              <a:rPr lang="ru-RU" sz="2400" dirty="0" err="1"/>
              <a:t>вирішує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метод </a:t>
            </a:r>
            <a:r>
              <a:rPr lang="ru-RU" sz="2400" dirty="0" err="1"/>
              <a:t>фіксації</a:t>
            </a:r>
            <a:r>
              <a:rPr lang="ru-RU" sz="2400" dirty="0"/>
              <a:t> </a:t>
            </a:r>
            <a:r>
              <a:rPr lang="ru-RU" sz="2400" dirty="0" err="1"/>
              <a:t>безпечний</a:t>
            </a:r>
            <a:r>
              <a:rPr lang="ru-RU" sz="2400" dirty="0"/>
              <a:t> та </a:t>
            </a:r>
            <a:r>
              <a:rPr lang="ru-RU" sz="2400" dirty="0" err="1"/>
              <a:t>ефективний</a:t>
            </a:r>
            <a:r>
              <a:rPr lang="ru-RU" sz="2400" dirty="0"/>
              <a:t>. </a:t>
            </a:r>
            <a:r>
              <a:rPr lang="ru-RU" sz="2400" dirty="0" err="1"/>
              <a:t>Спосіб</a:t>
            </a:r>
            <a:r>
              <a:rPr lang="ru-RU" sz="2400" dirty="0"/>
              <a:t> і метод </a:t>
            </a:r>
            <a:r>
              <a:rPr lang="ru-RU" sz="2400" dirty="0" err="1"/>
              <a:t>фіксації</a:t>
            </a:r>
            <a:r>
              <a:rPr lang="ru-RU" sz="2400" dirty="0"/>
              <a:t> </a:t>
            </a:r>
            <a:r>
              <a:rPr lang="ru-RU" sz="2400" dirty="0" err="1"/>
              <a:t>обирають</a:t>
            </a:r>
            <a:r>
              <a:rPr lang="ru-RU" sz="2400" dirty="0"/>
              <a:t> з </a:t>
            </a:r>
            <a:r>
              <a:rPr lang="ru-RU" sz="2400" dirty="0" err="1"/>
              <a:t>урахуванням</a:t>
            </a:r>
            <a:r>
              <a:rPr lang="ru-RU" sz="2400" dirty="0"/>
              <a:t> характеру й </a:t>
            </a:r>
            <a:r>
              <a:rPr lang="ru-RU" sz="2400" dirty="0" err="1"/>
              <a:t>тривалості</a:t>
            </a:r>
            <a:r>
              <a:rPr lang="ru-RU" sz="2400" dirty="0"/>
              <a:t> </a:t>
            </a:r>
            <a:r>
              <a:rPr lang="ru-RU" sz="2400" dirty="0" err="1"/>
              <a:t>майбутньої</a:t>
            </a:r>
            <a:r>
              <a:rPr lang="ru-RU" sz="2400" dirty="0"/>
              <a:t> </a:t>
            </a:r>
            <a:r>
              <a:rPr lang="ru-RU" sz="2400" dirty="0" err="1"/>
              <a:t>процедури</a:t>
            </a:r>
            <a:r>
              <a:rPr lang="ru-RU" sz="2400" dirty="0"/>
              <a:t>. </a:t>
            </a:r>
            <a:r>
              <a:rPr lang="ru-RU" sz="2400" dirty="0" err="1"/>
              <a:t>Перевагу</a:t>
            </a:r>
            <a:r>
              <a:rPr lang="ru-RU" sz="2400" dirty="0"/>
              <a:t> </a:t>
            </a:r>
            <a:r>
              <a:rPr lang="ru-RU" sz="2400" dirty="0" err="1"/>
              <a:t>надають</a:t>
            </a:r>
            <a:r>
              <a:rPr lang="ru-RU" sz="2400" dirty="0"/>
              <a:t> 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зручному</a:t>
            </a:r>
            <a:r>
              <a:rPr lang="ru-RU" sz="2400" dirty="0"/>
              <a:t> й гуманному методу.</a:t>
            </a:r>
          </a:p>
        </p:txBody>
      </p:sp>
    </p:spTree>
    <p:extLst>
      <p:ext uri="{BB962C8B-B14F-4D97-AF65-F5344CB8AC3E}">
        <p14:creationId xmlns:p14="http://schemas.microsoft.com/office/powerpoint/2010/main" val="397110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Ретро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</TotalTime>
  <Words>1001</Words>
  <Application>Microsoft Office PowerPoint</Application>
  <PresentationFormat>Широкоэкранный</PresentationFormat>
  <Paragraphs>34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Calibri</vt:lpstr>
      <vt:lpstr>Calibri Light</vt:lpstr>
      <vt:lpstr>Ретро</vt:lpstr>
      <vt:lpstr>Методи клінічних досліджень сільськогосподарських тварин</vt:lpstr>
      <vt:lpstr>План лекції</vt:lpstr>
      <vt:lpstr>Література: обов’язкова: 1. Бурделев Т.Е. Основи ветеринарии. - М.: Колос, 1978. - 432 с. 2. Бурделев Т.Е., Жильцов В.Г. Практикум по основам ветеринарии.-3-є изд. пе-рер. и доп.-М.: Агропромиздат,1989.-303 с. 3. Старовыборннй И.Х., Кутуранов П.Н. Практикум по основам ветеринарии. -Минск, 1979.-262 с. додаткова: 1. Власенко В.М. Словник термінів ветеринарної хірургії.-К.: Вища пж., 1984.- 333 с. 2. Внутренние иезаразнне болезни сельскохозяйственных животннх / Б.М. Анохин, В.М. Данилевский, Л.Г. Захарин и др.- М.: Агропромиздат, 1991.-575 с. 3. Внутренние незаразные болезни сельскохозяйственных животных / И.Г. Шара-брин, В.А. Алшсаев и др.- М.: Агропромиздат, 1985. - 527 с. 4. Гончаров Т.В., Дидовец С.Л. Организация ветеринарного дела,- М.: Колос, 1971.-262 с.  5. Закон України про ветеринарну медицину. 6. Клиническая диагностика внутренних незаразних болезней животньїх / А.М. Смирнов, И.Я. Кононешсо, Р.П. Пушкарев и др.- М.: Агропромиздат, 1988. -512 с. 7. Общая ветеринарная хирургия / А.А. Белов, М.В. Плахотин, Б.А. Башкирев и др.- М.: Агропромиздат, 1990.- 592 с. 9. Паразитология и инвазионные болезни сельскохозяйственных животных. / К.И. Абуладзе, Н.В. Демидов, И.А.Непоклонов и др. -М.: Агропромиздат, 1990. - 464 с. 12. Зпизоотология и инфекционные болезни сельскохозяйственных животных / А.А. Конопатин, Й.А. Бакуло, Я.В. Нуйкини др.-М.: Колос, 1984.-544с. </vt:lpstr>
      <vt:lpstr>Презентация PowerPoint</vt:lpstr>
      <vt:lpstr>Обстеження інфекційнохворих тварин </vt:lpstr>
      <vt:lpstr>Презентация PowerPoint</vt:lpstr>
      <vt:lpstr>Правила роботи з тваринами </vt:lpstr>
      <vt:lpstr>Презентация PowerPoint</vt:lpstr>
      <vt:lpstr>Презентация PowerPoint</vt:lpstr>
      <vt:lpstr>        Методи фіксації тварин і профілактика травматизму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 клінічних досліджень сільськогосподарських тварин</dc:title>
  <dc:creator>Лена</dc:creator>
  <cp:lastModifiedBy>Tarasik</cp:lastModifiedBy>
  <cp:revision>5</cp:revision>
  <dcterms:created xsi:type="dcterms:W3CDTF">2016-09-04T22:50:56Z</dcterms:created>
  <dcterms:modified xsi:type="dcterms:W3CDTF">2017-11-27T23:36:27Z</dcterms:modified>
</cp:coreProperties>
</file>