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73" r:id="rId4"/>
    <p:sldId id="258"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80" autoAdjust="0"/>
  </p:normalViewPr>
  <p:slideViewPr>
    <p:cSldViewPr>
      <p:cViewPr varScale="1">
        <p:scale>
          <a:sx n="62" d="100"/>
          <a:sy n="62" d="100"/>
        </p:scale>
        <p:origin x="1626"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28.11.2017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28.11.2017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28.11.2017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28.11.2017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28.11.2017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28.11.2017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28.11.2017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28.11.2017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28.11.2017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28.11.2017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28.11.2017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28.11.2017</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484784"/>
            <a:ext cx="7319367" cy="3888432"/>
          </a:xfrm>
        </p:spPr>
        <p:txBody>
          <a:bodyPr/>
          <a:lstStyle/>
          <a:p>
            <a:r>
              <a:rPr lang="ru-RU" dirty="0" smtClean="0"/>
              <a:t>Г</a:t>
            </a:r>
            <a:r>
              <a:rPr lang="uk-UA" dirty="0" smtClean="0"/>
              <a:t>іпо- та гіпербіотичні зміни в органах і тканинах</a:t>
            </a:r>
            <a:endParaRPr lang="ru-RU" dirty="0"/>
          </a:p>
        </p:txBody>
      </p:sp>
    </p:spTree>
    <p:extLst>
      <p:ext uri="{BB962C8B-B14F-4D97-AF65-F5344CB8AC3E}">
        <p14:creationId xmlns:p14="http://schemas.microsoft.com/office/powerpoint/2010/main" val="3840223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123728" y="476672"/>
            <a:ext cx="6512511" cy="1143000"/>
          </a:xfrm>
        </p:spPr>
        <p:txBody>
          <a:bodyPr/>
          <a:lstStyle/>
          <a:p>
            <a:r>
              <a:rPr lang="uk-UA" dirty="0" smtClean="0"/>
              <a:t>Гангрена</a:t>
            </a:r>
            <a:endParaRPr lang="ru-RU" dirty="0"/>
          </a:p>
        </p:txBody>
      </p:sp>
      <p:sp>
        <p:nvSpPr>
          <p:cNvPr id="5" name="Прямоугольник 4"/>
          <p:cNvSpPr/>
          <p:nvPr/>
        </p:nvSpPr>
        <p:spPr>
          <a:xfrm>
            <a:off x="323528" y="1340768"/>
            <a:ext cx="5167433" cy="3170099"/>
          </a:xfrm>
          <a:prstGeom prst="rect">
            <a:avLst/>
          </a:prstGeom>
        </p:spPr>
        <p:txBody>
          <a:bodyPr wrap="square">
            <a:spAutoFit/>
          </a:bodyPr>
          <a:lstStyle/>
          <a:p>
            <a:r>
              <a:rPr lang="vi-VN" sz="2000" b="1" dirty="0"/>
              <a:t>Гангре́на</a:t>
            </a:r>
            <a:r>
              <a:rPr lang="vi-VN" sz="2000" dirty="0"/>
              <a:t> (грец. </a:t>
            </a:r>
            <a:r>
              <a:rPr lang="el-GR" sz="2000" dirty="0"/>
              <a:t>γάγγραινα «</a:t>
            </a:r>
            <a:r>
              <a:rPr lang="vi-VN" sz="2000" dirty="0"/>
              <a:t>виразка, що роз'їдає») —бактеріальна хвороба, зумовлена змертвінням (некрозом) будь-якої ділянки тіла або органа внаслідок відмирання їх клітин, яку спричинюють комплексні патологічні зміни в тканинах.</a:t>
            </a:r>
          </a:p>
          <a:p>
            <a:endParaRPr lang="vi-VN" sz="2000" dirty="0"/>
          </a:p>
          <a:p>
            <a:r>
              <a:rPr lang="vi-VN" sz="2000" dirty="0"/>
              <a:t>Найчастіше спостерігають гангрену пальців, жовчного міхура, частини кишечника тощо</a:t>
            </a:r>
            <a:endParaRPr lang="ru-RU" sz="20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432944"/>
            <a:ext cx="2791169" cy="212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402" y="1588837"/>
            <a:ext cx="2926580" cy="390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11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404664"/>
            <a:ext cx="5432391" cy="1440160"/>
          </a:xfrm>
          <a:solidFill>
            <a:srgbClr val="FFFF00"/>
          </a:solidFill>
        </p:spPr>
        <p:txBody>
          <a:bodyPr/>
          <a:lstStyle/>
          <a:p>
            <a:pPr algn="ctr"/>
            <a:r>
              <a:rPr lang="uk-UA" dirty="0" err="1" smtClean="0"/>
              <a:t>Гіпербіотичні</a:t>
            </a:r>
            <a:r>
              <a:rPr lang="uk-UA" dirty="0" smtClean="0"/>
              <a:t> процеси</a:t>
            </a:r>
            <a:endParaRPr lang="ru-RU" dirty="0"/>
          </a:p>
        </p:txBody>
      </p:sp>
      <p:sp>
        <p:nvSpPr>
          <p:cNvPr id="3" name="Прямоугольник 2"/>
          <p:cNvSpPr/>
          <p:nvPr/>
        </p:nvSpPr>
        <p:spPr>
          <a:xfrm>
            <a:off x="251520" y="2348880"/>
            <a:ext cx="6462464" cy="4093428"/>
          </a:xfrm>
          <a:prstGeom prst="rect">
            <a:avLst/>
          </a:prstGeom>
        </p:spPr>
        <p:txBody>
          <a:bodyPr wrap="square">
            <a:spAutoFit/>
          </a:bodyPr>
          <a:lstStyle/>
          <a:p>
            <a:r>
              <a:rPr lang="ru-RU" sz="2000" dirty="0"/>
              <a:t>Гіпербіотичні </a:t>
            </a:r>
            <a:r>
              <a:rPr lang="ru-RU" sz="2000" dirty="0" err="1"/>
              <a:t>процеси</a:t>
            </a:r>
            <a:r>
              <a:rPr lang="ru-RU" sz="2000" dirty="0"/>
              <a:t> </a:t>
            </a:r>
            <a:r>
              <a:rPr lang="ru-RU" sz="2000" dirty="0" err="1"/>
              <a:t>охоплюють</a:t>
            </a:r>
            <a:r>
              <a:rPr lang="ru-RU" sz="2000" dirty="0"/>
              <a:t> </a:t>
            </a:r>
            <a:r>
              <a:rPr lang="ru-RU" sz="2000" dirty="0" err="1"/>
              <a:t>процеси</a:t>
            </a:r>
            <a:r>
              <a:rPr lang="ru-RU" sz="2000" dirty="0"/>
              <a:t> </a:t>
            </a:r>
            <a:r>
              <a:rPr lang="ru-RU" sz="2000" dirty="0" err="1"/>
              <a:t>надмірного</a:t>
            </a:r>
            <a:r>
              <a:rPr lang="ru-RU" sz="2000" dirty="0"/>
              <a:t> росту та </a:t>
            </a:r>
            <a:r>
              <a:rPr lang="ru-RU" sz="2000" dirty="0" err="1"/>
              <a:t>розмноження</a:t>
            </a:r>
            <a:r>
              <a:rPr lang="ru-RU" sz="2000" dirty="0"/>
              <a:t> тканин.</a:t>
            </a:r>
          </a:p>
          <a:p>
            <a:endParaRPr lang="ru-RU" sz="2000" dirty="0"/>
          </a:p>
          <a:p>
            <a:r>
              <a:rPr lang="ru-RU" sz="2000" dirty="0" err="1"/>
              <a:t>Гіпертрофія</a:t>
            </a:r>
            <a:r>
              <a:rPr lang="ru-RU" sz="2000" dirty="0"/>
              <a:t> – </a:t>
            </a:r>
            <a:r>
              <a:rPr lang="ru-RU" sz="2000" dirty="0" err="1"/>
              <a:t>збільшення</a:t>
            </a:r>
            <a:r>
              <a:rPr lang="ru-RU" sz="2000" dirty="0"/>
              <a:t> </a:t>
            </a:r>
            <a:r>
              <a:rPr lang="ru-RU" sz="2000" dirty="0" err="1"/>
              <a:t>об'єму</a:t>
            </a:r>
            <a:r>
              <a:rPr lang="ru-RU" sz="2000" dirty="0"/>
              <a:t> (і </a:t>
            </a:r>
            <a:r>
              <a:rPr lang="ru-RU" sz="2000" dirty="0" err="1"/>
              <a:t>маси</a:t>
            </a:r>
            <a:r>
              <a:rPr lang="ru-RU" sz="2000" dirty="0"/>
              <a:t>) органа (</a:t>
            </a:r>
            <a:r>
              <a:rPr lang="ru-RU" sz="2000" dirty="0" err="1"/>
              <a:t>тканини</a:t>
            </a:r>
            <a:r>
              <a:rPr lang="ru-RU" sz="2000" dirty="0"/>
              <a:t>) за </a:t>
            </a:r>
            <a:r>
              <a:rPr lang="ru-RU" sz="2000" dirty="0" err="1"/>
              <a:t>рахунок</a:t>
            </a:r>
            <a:r>
              <a:rPr lang="ru-RU" sz="2000" dirty="0"/>
              <a:t> </a:t>
            </a:r>
            <a:r>
              <a:rPr lang="ru-RU" sz="2000" dirty="0" err="1"/>
              <a:t>збільшення</a:t>
            </a:r>
            <a:r>
              <a:rPr lang="ru-RU" sz="2000" dirty="0"/>
              <a:t> </a:t>
            </a:r>
            <a:r>
              <a:rPr lang="ru-RU" sz="2000" dirty="0" err="1"/>
              <a:t>розмірів</a:t>
            </a:r>
            <a:r>
              <a:rPr lang="ru-RU" sz="2000" dirty="0"/>
              <a:t> </a:t>
            </a:r>
            <a:r>
              <a:rPr lang="ru-RU" sz="2000" dirty="0" err="1"/>
              <a:t>окремих</a:t>
            </a:r>
            <a:r>
              <a:rPr lang="ru-RU" sz="2000" dirty="0"/>
              <a:t> </a:t>
            </a:r>
            <a:r>
              <a:rPr lang="ru-RU" sz="2000" dirty="0" err="1"/>
              <a:t>його</a:t>
            </a:r>
            <a:r>
              <a:rPr lang="ru-RU" sz="2000" dirty="0"/>
              <a:t> </a:t>
            </a:r>
            <a:r>
              <a:rPr lang="ru-RU" sz="2000" dirty="0" err="1"/>
              <a:t>клітин</a:t>
            </a:r>
            <a:r>
              <a:rPr lang="ru-RU" sz="2000" dirty="0"/>
              <a:t>.</a:t>
            </a:r>
          </a:p>
          <a:p>
            <a:endParaRPr lang="ru-RU" sz="2000" dirty="0"/>
          </a:p>
          <a:p>
            <a:r>
              <a:rPr lang="ru-RU" sz="2000" dirty="0" err="1"/>
              <a:t>Гіперплазія</a:t>
            </a:r>
            <a:r>
              <a:rPr lang="ru-RU" sz="2000" dirty="0"/>
              <a:t> - </a:t>
            </a:r>
            <a:r>
              <a:rPr lang="ru-RU" sz="2000" dirty="0" err="1"/>
              <a:t>збільшення</a:t>
            </a:r>
            <a:r>
              <a:rPr lang="ru-RU" sz="2000" dirty="0"/>
              <a:t> </a:t>
            </a:r>
            <a:r>
              <a:rPr lang="ru-RU" sz="2000" dirty="0" err="1"/>
              <a:t>об'єму</a:t>
            </a:r>
            <a:r>
              <a:rPr lang="ru-RU" sz="2000" dirty="0"/>
              <a:t> (і </a:t>
            </a:r>
            <a:r>
              <a:rPr lang="ru-RU" sz="2000" dirty="0" err="1"/>
              <a:t>маси</a:t>
            </a:r>
            <a:r>
              <a:rPr lang="ru-RU" sz="2000" dirty="0"/>
              <a:t>) органа (</a:t>
            </a:r>
            <a:r>
              <a:rPr lang="ru-RU" sz="2000" dirty="0" err="1"/>
              <a:t>тканини</a:t>
            </a:r>
            <a:r>
              <a:rPr lang="ru-RU" sz="2000" dirty="0"/>
              <a:t>) за </a:t>
            </a:r>
            <a:r>
              <a:rPr lang="ru-RU" sz="2000" dirty="0" err="1"/>
              <a:t>рахунок</a:t>
            </a:r>
            <a:r>
              <a:rPr lang="ru-RU" sz="2000" dirty="0"/>
              <a:t> </a:t>
            </a:r>
            <a:r>
              <a:rPr lang="ru-RU" sz="2000" dirty="0" err="1"/>
              <a:t>збільшення</a:t>
            </a:r>
            <a:r>
              <a:rPr lang="ru-RU" sz="2000" dirty="0"/>
              <a:t> </a:t>
            </a:r>
            <a:r>
              <a:rPr lang="ru-RU" sz="2000" dirty="0" err="1"/>
              <a:t>кількості</a:t>
            </a:r>
            <a:r>
              <a:rPr lang="ru-RU" sz="2000" dirty="0"/>
              <a:t> </a:t>
            </a:r>
            <a:r>
              <a:rPr lang="ru-RU" sz="2000" dirty="0" err="1"/>
              <a:t>клітин</a:t>
            </a:r>
            <a:r>
              <a:rPr lang="ru-RU" sz="2000" dirty="0"/>
              <a:t>, </a:t>
            </a:r>
            <a:r>
              <a:rPr lang="ru-RU" sz="2000" dirty="0" err="1"/>
              <a:t>що</a:t>
            </a:r>
            <a:r>
              <a:rPr lang="ru-RU" sz="2000" dirty="0"/>
              <a:t> </a:t>
            </a:r>
            <a:r>
              <a:rPr lang="ru-RU" sz="2000" dirty="0" err="1"/>
              <a:t>входять</a:t>
            </a:r>
            <a:r>
              <a:rPr lang="ru-RU" sz="2000" dirty="0"/>
              <a:t> до складу органа.</a:t>
            </a:r>
          </a:p>
          <a:p>
            <a:endParaRPr lang="ru-RU" sz="2000" dirty="0"/>
          </a:p>
          <a:p>
            <a:r>
              <a:rPr lang="ru-RU" sz="2000" dirty="0"/>
              <a:t>У чистому </a:t>
            </a:r>
            <a:r>
              <a:rPr lang="ru-RU" sz="2000" dirty="0" err="1"/>
              <a:t>вигляді</a:t>
            </a:r>
            <a:r>
              <a:rPr lang="ru-RU" sz="2000" dirty="0"/>
              <a:t> </a:t>
            </a:r>
            <a:r>
              <a:rPr lang="ru-RU" sz="2000" dirty="0" err="1"/>
              <a:t>ці</a:t>
            </a:r>
            <a:r>
              <a:rPr lang="ru-RU" sz="2000" dirty="0"/>
              <a:t> два </a:t>
            </a:r>
            <a:r>
              <a:rPr lang="ru-RU" sz="2000" dirty="0" err="1"/>
              <a:t>процеси</a:t>
            </a:r>
            <a:r>
              <a:rPr lang="ru-RU" sz="2000" dirty="0"/>
              <a:t> </a:t>
            </a:r>
            <a:r>
              <a:rPr lang="ru-RU" sz="2000" dirty="0" err="1"/>
              <a:t>трапляються</a:t>
            </a:r>
            <a:r>
              <a:rPr lang="ru-RU" sz="2000" dirty="0"/>
              <a:t> </a:t>
            </a:r>
            <a:r>
              <a:rPr lang="ru-RU" sz="2000" dirty="0" err="1"/>
              <a:t>рідко</a:t>
            </a:r>
            <a:r>
              <a:rPr lang="ru-RU" sz="2000" dirty="0"/>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077073"/>
            <a:ext cx="2633132" cy="245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638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2095" y="332656"/>
            <a:ext cx="8224362" cy="5909310"/>
          </a:xfrm>
          <a:prstGeom prst="rect">
            <a:avLst/>
          </a:prstGeom>
        </p:spPr>
        <p:txBody>
          <a:bodyPr wrap="square">
            <a:spAutoFit/>
          </a:bodyPr>
          <a:lstStyle/>
          <a:p>
            <a:r>
              <a:rPr lang="ru-RU" b="1" dirty="0" err="1"/>
              <a:t>Фізіологічна</a:t>
            </a:r>
            <a:r>
              <a:rPr lang="ru-RU" b="1" dirty="0"/>
              <a:t> </a:t>
            </a:r>
            <a:r>
              <a:rPr lang="ru-RU" b="1" dirty="0" err="1"/>
              <a:t>гіпертрофія</a:t>
            </a:r>
            <a:r>
              <a:rPr lang="ru-RU" b="1" dirty="0"/>
              <a:t> (</a:t>
            </a:r>
            <a:r>
              <a:rPr lang="ru-RU" b="1" dirty="0" err="1"/>
              <a:t>робоча</a:t>
            </a:r>
            <a:r>
              <a:rPr lang="ru-RU" b="1" dirty="0"/>
              <a:t>) –</a:t>
            </a:r>
            <a:r>
              <a:rPr lang="ru-RU" dirty="0"/>
              <a:t> </a:t>
            </a:r>
            <a:r>
              <a:rPr lang="ru-RU" dirty="0" err="1"/>
              <a:t>молочної</a:t>
            </a:r>
            <a:r>
              <a:rPr lang="ru-RU" dirty="0"/>
              <a:t> </a:t>
            </a:r>
            <a:r>
              <a:rPr lang="ru-RU" dirty="0" err="1"/>
              <a:t>залози</a:t>
            </a:r>
            <a:r>
              <a:rPr lang="ru-RU" dirty="0"/>
              <a:t> в </a:t>
            </a:r>
            <a:r>
              <a:rPr lang="ru-RU" dirty="0" err="1"/>
              <a:t>період</a:t>
            </a:r>
            <a:r>
              <a:rPr lang="ru-RU" dirty="0"/>
              <a:t> </a:t>
            </a:r>
            <a:r>
              <a:rPr lang="ru-RU" dirty="0" err="1"/>
              <a:t>лактації</a:t>
            </a:r>
            <a:r>
              <a:rPr lang="ru-RU" dirty="0"/>
              <a:t>; матки – в </a:t>
            </a:r>
            <a:r>
              <a:rPr lang="ru-RU" dirty="0" err="1"/>
              <a:t>період</a:t>
            </a:r>
            <a:r>
              <a:rPr lang="ru-RU" dirty="0"/>
              <a:t> </a:t>
            </a:r>
            <a:r>
              <a:rPr lang="ru-RU" dirty="0" err="1"/>
              <a:t>вагітності</a:t>
            </a:r>
            <a:r>
              <a:rPr lang="ru-RU" dirty="0"/>
              <a:t>; </a:t>
            </a:r>
            <a:r>
              <a:rPr lang="ru-RU" dirty="0" err="1"/>
              <a:t>м'язи</a:t>
            </a:r>
            <a:r>
              <a:rPr lang="ru-RU" dirty="0"/>
              <a:t> </a:t>
            </a:r>
            <a:r>
              <a:rPr lang="ru-RU" dirty="0" err="1"/>
              <a:t>тіла</a:t>
            </a:r>
            <a:r>
              <a:rPr lang="ru-RU" dirty="0"/>
              <a:t>, </a:t>
            </a:r>
            <a:r>
              <a:rPr lang="ru-RU" dirty="0" err="1"/>
              <a:t>серця</a:t>
            </a:r>
            <a:r>
              <a:rPr lang="ru-RU" dirty="0"/>
              <a:t> – в </a:t>
            </a:r>
            <a:r>
              <a:rPr lang="ru-RU" dirty="0" err="1"/>
              <a:t>період</a:t>
            </a:r>
            <a:r>
              <a:rPr lang="ru-RU" dirty="0"/>
              <a:t> </a:t>
            </a:r>
            <a:r>
              <a:rPr lang="ru-RU" dirty="0" err="1"/>
              <a:t>тренінгу</a:t>
            </a:r>
            <a:r>
              <a:rPr lang="ru-RU" dirty="0"/>
              <a:t>.</a:t>
            </a:r>
          </a:p>
          <a:p>
            <a:endParaRPr lang="ru-RU" dirty="0"/>
          </a:p>
          <a:p>
            <a:r>
              <a:rPr lang="ru-RU" b="1" dirty="0" err="1"/>
              <a:t>Патологічна</a:t>
            </a:r>
            <a:r>
              <a:rPr lang="ru-RU" b="1" dirty="0"/>
              <a:t> </a:t>
            </a:r>
            <a:r>
              <a:rPr lang="ru-RU" dirty="0"/>
              <a:t>- </a:t>
            </a:r>
            <a:r>
              <a:rPr lang="ru-RU" dirty="0" err="1"/>
              <a:t>пов'язана</a:t>
            </a:r>
            <a:r>
              <a:rPr lang="ru-RU" dirty="0"/>
              <a:t> з </a:t>
            </a:r>
            <a:r>
              <a:rPr lang="ru-RU" dirty="0" err="1"/>
              <a:t>компенсаторними</a:t>
            </a:r>
            <a:r>
              <a:rPr lang="ru-RU" dirty="0"/>
              <a:t> </a:t>
            </a:r>
            <a:r>
              <a:rPr lang="ru-RU" dirty="0" err="1"/>
              <a:t>процесами</a:t>
            </a:r>
            <a:r>
              <a:rPr lang="ru-RU" dirty="0"/>
              <a:t> </a:t>
            </a:r>
            <a:r>
              <a:rPr lang="ru-RU" dirty="0" err="1"/>
              <a:t>під</a:t>
            </a:r>
            <a:r>
              <a:rPr lang="ru-RU" dirty="0"/>
              <a:t> час хвороб.</a:t>
            </a:r>
          </a:p>
          <a:p>
            <a:endParaRPr lang="ru-RU" dirty="0"/>
          </a:p>
          <a:p>
            <a:r>
              <a:rPr lang="ru-RU" b="1" dirty="0" err="1"/>
              <a:t>Справжня</a:t>
            </a:r>
            <a:r>
              <a:rPr lang="ru-RU" b="1" dirty="0"/>
              <a:t> </a:t>
            </a:r>
            <a:r>
              <a:rPr lang="ru-RU" b="1" dirty="0" err="1"/>
              <a:t>гіпертрофія</a:t>
            </a:r>
            <a:r>
              <a:rPr lang="ru-RU" b="1" dirty="0"/>
              <a:t> </a:t>
            </a:r>
            <a:r>
              <a:rPr lang="ru-RU" dirty="0"/>
              <a:t>– </a:t>
            </a:r>
            <a:r>
              <a:rPr lang="ru-RU" dirty="0" err="1"/>
              <a:t>відбувається</a:t>
            </a:r>
            <a:r>
              <a:rPr lang="ru-RU" dirty="0"/>
              <a:t> </a:t>
            </a:r>
            <a:r>
              <a:rPr lang="ru-RU" dirty="0" err="1"/>
              <a:t>внаслідок</a:t>
            </a:r>
            <a:r>
              <a:rPr lang="ru-RU" dirty="0"/>
              <a:t> </a:t>
            </a:r>
            <a:r>
              <a:rPr lang="ru-RU" dirty="0" err="1"/>
              <a:t>збільшення</a:t>
            </a:r>
            <a:r>
              <a:rPr lang="ru-RU" dirty="0"/>
              <a:t> </a:t>
            </a:r>
            <a:r>
              <a:rPr lang="ru-RU" dirty="0" err="1"/>
              <a:t>маси</a:t>
            </a:r>
            <a:r>
              <a:rPr lang="ru-RU" dirty="0"/>
              <a:t> </a:t>
            </a:r>
            <a:r>
              <a:rPr lang="ru-RU" dirty="0" err="1"/>
              <a:t>специфічних</a:t>
            </a:r>
            <a:r>
              <a:rPr lang="ru-RU" dirty="0"/>
              <a:t> </a:t>
            </a:r>
            <a:r>
              <a:rPr lang="ru-RU" dirty="0" err="1"/>
              <a:t>клітин</a:t>
            </a:r>
            <a:r>
              <a:rPr lang="ru-RU" dirty="0"/>
              <a:t> органа.</a:t>
            </a:r>
          </a:p>
          <a:p>
            <a:endParaRPr lang="ru-RU" dirty="0"/>
          </a:p>
          <a:p>
            <a:r>
              <a:rPr lang="ru-RU" b="1" dirty="0" err="1"/>
              <a:t>Несправжня</a:t>
            </a:r>
            <a:r>
              <a:rPr lang="ru-RU" b="1" dirty="0"/>
              <a:t> </a:t>
            </a:r>
            <a:r>
              <a:rPr lang="ru-RU" b="1" dirty="0" err="1"/>
              <a:t>гіпертрофія</a:t>
            </a:r>
            <a:r>
              <a:rPr lang="ru-RU" b="1" dirty="0"/>
              <a:t> </a:t>
            </a:r>
            <a:r>
              <a:rPr lang="ru-RU" dirty="0"/>
              <a:t>– </a:t>
            </a:r>
            <a:r>
              <a:rPr lang="ru-RU" dirty="0" err="1"/>
              <a:t>збільшення</a:t>
            </a:r>
            <a:r>
              <a:rPr lang="ru-RU" dirty="0"/>
              <a:t> </a:t>
            </a:r>
            <a:r>
              <a:rPr lang="ru-RU" dirty="0" err="1"/>
              <a:t>маси</a:t>
            </a:r>
            <a:r>
              <a:rPr lang="ru-RU" dirty="0"/>
              <a:t> органа не за </a:t>
            </a:r>
            <a:r>
              <a:rPr lang="ru-RU" dirty="0" err="1"/>
              <a:t>рахунок</a:t>
            </a:r>
            <a:r>
              <a:rPr lang="ru-RU" dirty="0"/>
              <a:t> </a:t>
            </a:r>
            <a:r>
              <a:rPr lang="ru-RU" dirty="0" err="1"/>
              <a:t>паренхіми</a:t>
            </a:r>
            <a:r>
              <a:rPr lang="ru-RU" dirty="0"/>
              <a:t>, а за </a:t>
            </a:r>
            <a:r>
              <a:rPr lang="ru-RU" dirty="0" err="1"/>
              <a:t>рахунок</a:t>
            </a:r>
            <a:r>
              <a:rPr lang="ru-RU" dirty="0"/>
              <a:t> </a:t>
            </a:r>
            <a:r>
              <a:rPr lang="ru-RU" dirty="0" err="1"/>
              <a:t>строми</a:t>
            </a:r>
            <a:r>
              <a:rPr lang="ru-RU" dirty="0"/>
              <a:t> та </a:t>
            </a:r>
            <a:r>
              <a:rPr lang="ru-RU" dirty="0" err="1"/>
              <a:t>інших</a:t>
            </a:r>
            <a:r>
              <a:rPr lang="ru-RU" dirty="0"/>
              <a:t> </a:t>
            </a:r>
            <a:r>
              <a:rPr lang="ru-RU" dirty="0" err="1"/>
              <a:t>неспецифічних</a:t>
            </a:r>
            <a:r>
              <a:rPr lang="ru-RU" dirty="0"/>
              <a:t> тканин</a:t>
            </a:r>
            <a:r>
              <a:rPr lang="ru-RU" dirty="0" smtClean="0"/>
              <a:t>.</a:t>
            </a:r>
          </a:p>
          <a:p>
            <a:endParaRPr lang="uk-UA" dirty="0"/>
          </a:p>
          <a:p>
            <a:r>
              <a:rPr lang="ru-RU" b="1" dirty="0" err="1"/>
              <a:t>Вікарна</a:t>
            </a:r>
            <a:r>
              <a:rPr lang="ru-RU" b="1" dirty="0"/>
              <a:t> </a:t>
            </a:r>
            <a:r>
              <a:rPr lang="ru-RU" b="1" dirty="0" err="1"/>
              <a:t>або</a:t>
            </a:r>
            <a:r>
              <a:rPr lang="ru-RU" b="1" dirty="0"/>
              <a:t> </a:t>
            </a:r>
            <a:r>
              <a:rPr lang="ru-RU" b="1" dirty="0" err="1"/>
              <a:t>заміщувальна</a:t>
            </a:r>
            <a:r>
              <a:rPr lang="ru-RU" b="1" dirty="0"/>
              <a:t> </a:t>
            </a:r>
            <a:r>
              <a:rPr lang="ru-RU" b="1" dirty="0" err="1"/>
              <a:t>гіпертрофія</a:t>
            </a:r>
            <a:r>
              <a:rPr lang="ru-RU" b="1" dirty="0"/>
              <a:t> </a:t>
            </a:r>
            <a:r>
              <a:rPr lang="ru-RU" dirty="0"/>
              <a:t>– </a:t>
            </a:r>
            <a:r>
              <a:rPr lang="ru-RU" dirty="0" err="1"/>
              <a:t>виникає</a:t>
            </a:r>
            <a:r>
              <a:rPr lang="ru-RU" dirty="0"/>
              <a:t> в </a:t>
            </a:r>
            <a:r>
              <a:rPr lang="ru-RU" dirty="0" err="1"/>
              <a:t>разі</a:t>
            </a:r>
            <a:r>
              <a:rPr lang="ru-RU" dirty="0"/>
              <a:t> </a:t>
            </a:r>
            <a:r>
              <a:rPr lang="ru-RU" dirty="0" err="1"/>
              <a:t>патології</a:t>
            </a:r>
            <a:r>
              <a:rPr lang="ru-RU" dirty="0"/>
              <a:t> як </a:t>
            </a:r>
            <a:r>
              <a:rPr lang="ru-RU" dirty="0" err="1"/>
              <a:t>компенсація</a:t>
            </a:r>
            <a:r>
              <a:rPr lang="ru-RU" dirty="0"/>
              <a:t> </a:t>
            </a:r>
            <a:r>
              <a:rPr lang="ru-RU" dirty="0" err="1"/>
              <a:t>порушеної</a:t>
            </a:r>
            <a:r>
              <a:rPr lang="ru-RU" dirty="0"/>
              <a:t> </a:t>
            </a:r>
            <a:r>
              <a:rPr lang="ru-RU" dirty="0" err="1"/>
              <a:t>чи</a:t>
            </a:r>
            <a:r>
              <a:rPr lang="ru-RU" dirty="0"/>
              <a:t> </a:t>
            </a:r>
            <a:r>
              <a:rPr lang="ru-RU" dirty="0" err="1"/>
              <a:t>втраченої</a:t>
            </a:r>
            <a:r>
              <a:rPr lang="ru-RU" dirty="0"/>
              <a:t> </a:t>
            </a:r>
            <a:r>
              <a:rPr lang="ru-RU" dirty="0" err="1"/>
              <a:t>функції</a:t>
            </a:r>
            <a:r>
              <a:rPr lang="ru-RU" dirty="0"/>
              <a:t> в </a:t>
            </a:r>
            <a:r>
              <a:rPr lang="ru-RU" dirty="0" err="1"/>
              <a:t>т.ч</a:t>
            </a:r>
            <a:r>
              <a:rPr lang="ru-RU" dirty="0"/>
              <a:t>. і парного органа (</a:t>
            </a:r>
            <a:r>
              <a:rPr lang="ru-RU" dirty="0" err="1"/>
              <a:t>гіпертрофія</a:t>
            </a:r>
            <a:r>
              <a:rPr lang="ru-RU" dirty="0"/>
              <a:t> </a:t>
            </a:r>
            <a:r>
              <a:rPr lang="ru-RU" dirty="0" err="1"/>
              <a:t>нирки</a:t>
            </a:r>
            <a:r>
              <a:rPr lang="ru-RU" dirty="0"/>
              <a:t> (права </a:t>
            </a:r>
            <a:r>
              <a:rPr lang="ru-RU" dirty="0" err="1"/>
              <a:t>чи</a:t>
            </a:r>
            <a:r>
              <a:rPr lang="ru-RU" dirty="0"/>
              <a:t> </a:t>
            </a:r>
            <a:r>
              <a:rPr lang="ru-RU" dirty="0" err="1"/>
              <a:t>ліва</a:t>
            </a:r>
            <a:r>
              <a:rPr lang="ru-RU" dirty="0"/>
              <a:t>); </a:t>
            </a:r>
            <a:r>
              <a:rPr lang="ru-RU" dirty="0" err="1"/>
              <a:t>міокарда</a:t>
            </a:r>
            <a:r>
              <a:rPr lang="ru-RU" dirty="0"/>
              <a:t> </a:t>
            </a:r>
            <a:r>
              <a:rPr lang="ru-RU" dirty="0" err="1"/>
              <a:t>лівого</a:t>
            </a:r>
            <a:r>
              <a:rPr lang="ru-RU" dirty="0"/>
              <a:t> </a:t>
            </a:r>
            <a:r>
              <a:rPr lang="ru-RU" dirty="0" err="1"/>
              <a:t>шлуночка</a:t>
            </a:r>
            <a:r>
              <a:rPr lang="ru-RU" dirty="0"/>
              <a:t> при </a:t>
            </a:r>
            <a:r>
              <a:rPr lang="ru-RU" dirty="0" err="1"/>
              <a:t>гіпертонія</a:t>
            </a:r>
            <a:r>
              <a:rPr lang="ru-RU" dirty="0"/>
              <a:t>).</a:t>
            </a:r>
          </a:p>
          <a:p>
            <a:endParaRPr lang="ru-RU" dirty="0"/>
          </a:p>
          <a:p>
            <a:r>
              <a:rPr lang="ru-RU" b="1" dirty="0" err="1"/>
              <a:t>Кореляційна</a:t>
            </a:r>
            <a:r>
              <a:rPr lang="ru-RU" b="1" dirty="0"/>
              <a:t> </a:t>
            </a:r>
            <a:r>
              <a:rPr lang="ru-RU" b="1" dirty="0" err="1"/>
              <a:t>гіпертрофія</a:t>
            </a:r>
            <a:r>
              <a:rPr lang="ru-RU" b="1" dirty="0"/>
              <a:t> </a:t>
            </a:r>
            <a:r>
              <a:rPr lang="ru-RU" dirty="0"/>
              <a:t>– </a:t>
            </a:r>
            <a:r>
              <a:rPr lang="ru-RU" dirty="0" err="1"/>
              <a:t>виникає</a:t>
            </a:r>
            <a:r>
              <a:rPr lang="ru-RU" dirty="0"/>
              <a:t> як </a:t>
            </a:r>
            <a:r>
              <a:rPr lang="ru-RU" dirty="0" err="1"/>
              <a:t>реакція</a:t>
            </a:r>
            <a:r>
              <a:rPr lang="ru-RU" dirty="0"/>
              <a:t> на </a:t>
            </a:r>
            <a:r>
              <a:rPr lang="ru-RU" dirty="0" err="1"/>
              <a:t>втрату</a:t>
            </a:r>
            <a:r>
              <a:rPr lang="ru-RU" dirty="0"/>
              <a:t> </a:t>
            </a:r>
            <a:r>
              <a:rPr lang="ru-RU" dirty="0" err="1"/>
              <a:t>функції</a:t>
            </a:r>
            <a:r>
              <a:rPr lang="ru-RU" dirty="0"/>
              <a:t> </a:t>
            </a:r>
            <a:r>
              <a:rPr lang="ru-RU" dirty="0" err="1"/>
              <a:t>іншим</a:t>
            </a:r>
            <a:r>
              <a:rPr lang="ru-RU" dirty="0"/>
              <a:t> органом (</a:t>
            </a:r>
            <a:r>
              <a:rPr lang="ru-RU" dirty="0" err="1"/>
              <a:t>гіпертрофія</a:t>
            </a:r>
            <a:r>
              <a:rPr lang="ru-RU" dirty="0"/>
              <a:t> </a:t>
            </a:r>
            <a:r>
              <a:rPr lang="ru-RU" dirty="0" err="1"/>
              <a:t>щитоподібної</a:t>
            </a:r>
            <a:r>
              <a:rPr lang="ru-RU" dirty="0"/>
              <a:t> </a:t>
            </a:r>
            <a:r>
              <a:rPr lang="ru-RU" dirty="0" err="1"/>
              <a:t>залози</a:t>
            </a:r>
            <a:r>
              <a:rPr lang="ru-RU" dirty="0"/>
              <a:t> </a:t>
            </a:r>
            <a:r>
              <a:rPr lang="ru-RU" dirty="0" err="1"/>
              <a:t>після</a:t>
            </a:r>
            <a:r>
              <a:rPr lang="ru-RU" dirty="0"/>
              <a:t> </a:t>
            </a:r>
            <a:r>
              <a:rPr lang="ru-RU" dirty="0" err="1"/>
              <a:t>видалення</a:t>
            </a:r>
            <a:r>
              <a:rPr lang="ru-RU" dirty="0"/>
              <a:t> </a:t>
            </a:r>
            <a:r>
              <a:rPr lang="ru-RU" dirty="0" err="1"/>
              <a:t>гіпофіза</a:t>
            </a:r>
            <a:r>
              <a:rPr lang="ru-RU" dirty="0"/>
              <a:t>).</a:t>
            </a:r>
          </a:p>
          <a:p>
            <a:endParaRPr lang="ru-RU" dirty="0"/>
          </a:p>
          <a:p>
            <a:r>
              <a:rPr lang="ru-RU" b="1" dirty="0"/>
              <a:t>Вакантна </a:t>
            </a:r>
            <a:r>
              <a:rPr lang="ru-RU" b="1" dirty="0" err="1"/>
              <a:t>гіпертрофія</a:t>
            </a:r>
            <a:r>
              <a:rPr lang="ru-RU" b="1" dirty="0"/>
              <a:t> </a:t>
            </a:r>
            <a:r>
              <a:rPr lang="ru-RU" dirty="0"/>
              <a:t>– як </a:t>
            </a:r>
            <a:r>
              <a:rPr lang="ru-RU" dirty="0" err="1"/>
              <a:t>реакція</a:t>
            </a:r>
            <a:r>
              <a:rPr lang="ru-RU" dirty="0"/>
              <a:t> органа на </a:t>
            </a:r>
            <a:r>
              <a:rPr lang="ru-RU" dirty="0" err="1"/>
              <a:t>зниження</a:t>
            </a:r>
            <a:r>
              <a:rPr lang="ru-RU" dirty="0"/>
              <a:t> </a:t>
            </a:r>
            <a:r>
              <a:rPr lang="ru-RU" dirty="0" err="1"/>
              <a:t>тиску</a:t>
            </a:r>
            <a:r>
              <a:rPr lang="ru-RU" dirty="0"/>
              <a:t> з боку </a:t>
            </a:r>
            <a:r>
              <a:rPr lang="ru-RU" dirty="0" err="1"/>
              <a:t>навколишніх</a:t>
            </a:r>
            <a:r>
              <a:rPr lang="ru-RU" dirty="0"/>
              <a:t> </a:t>
            </a:r>
            <a:r>
              <a:rPr lang="ru-RU" dirty="0" err="1"/>
              <a:t>органів</a:t>
            </a:r>
            <a:r>
              <a:rPr lang="ru-RU" dirty="0"/>
              <a:t>.</a:t>
            </a:r>
          </a:p>
        </p:txBody>
      </p:sp>
    </p:spTree>
    <p:extLst>
      <p:ext uri="{BB962C8B-B14F-4D97-AF65-F5344CB8AC3E}">
        <p14:creationId xmlns:p14="http://schemas.microsoft.com/office/powerpoint/2010/main" val="3575962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297668"/>
            <a:ext cx="6512511" cy="1143000"/>
          </a:xfrm>
        </p:spPr>
        <p:txBody>
          <a:bodyPr/>
          <a:lstStyle/>
          <a:p>
            <a:r>
              <a:rPr lang="ru-RU" dirty="0" err="1"/>
              <a:t>Пухлинний</a:t>
            </a:r>
            <a:r>
              <a:rPr lang="ru-RU" dirty="0"/>
              <a:t> </a:t>
            </a:r>
            <a:r>
              <a:rPr lang="ru-RU" dirty="0" err="1" smtClean="0"/>
              <a:t>ріст</a:t>
            </a:r>
            <a:endParaRPr lang="ru-RU" dirty="0"/>
          </a:p>
        </p:txBody>
      </p:sp>
      <p:sp>
        <p:nvSpPr>
          <p:cNvPr id="3" name="Прямоугольник 2"/>
          <p:cNvSpPr/>
          <p:nvPr/>
        </p:nvSpPr>
        <p:spPr>
          <a:xfrm>
            <a:off x="323528" y="1412776"/>
            <a:ext cx="6696744" cy="5016758"/>
          </a:xfrm>
          <a:prstGeom prst="rect">
            <a:avLst/>
          </a:prstGeom>
        </p:spPr>
        <p:txBody>
          <a:bodyPr wrap="square">
            <a:spAutoFit/>
          </a:bodyPr>
          <a:lstStyle/>
          <a:p>
            <a:r>
              <a:rPr lang="ru-RU" sz="2000" dirty="0" err="1"/>
              <a:t>Пухлини</a:t>
            </a:r>
            <a:r>
              <a:rPr lang="ru-RU" sz="2000" dirty="0"/>
              <a:t> </a:t>
            </a:r>
            <a:r>
              <a:rPr lang="ru-RU" sz="2000" dirty="0" err="1"/>
              <a:t>або</a:t>
            </a:r>
            <a:r>
              <a:rPr lang="ru-RU" sz="2000" dirty="0"/>
              <a:t> </a:t>
            </a:r>
            <a:r>
              <a:rPr lang="ru-RU" sz="2000" dirty="0" err="1"/>
              <a:t>новоутворення</a:t>
            </a:r>
            <a:r>
              <a:rPr lang="ru-RU" sz="2000" dirty="0"/>
              <a:t> – </a:t>
            </a:r>
            <a:r>
              <a:rPr lang="ru-RU" sz="2000" dirty="0" err="1"/>
              <a:t>це</a:t>
            </a:r>
            <a:r>
              <a:rPr lang="ru-RU" sz="2000" dirty="0"/>
              <a:t> </a:t>
            </a:r>
            <a:r>
              <a:rPr lang="ru-RU" sz="2000" dirty="0" err="1"/>
              <a:t>типовий</a:t>
            </a:r>
            <a:r>
              <a:rPr lang="ru-RU" sz="2000" dirty="0"/>
              <a:t> </a:t>
            </a:r>
            <a:r>
              <a:rPr lang="ru-RU" sz="2000" dirty="0" err="1"/>
              <a:t>патологічний</a:t>
            </a:r>
            <a:r>
              <a:rPr lang="ru-RU" sz="2000" dirty="0"/>
              <a:t> </a:t>
            </a:r>
            <a:r>
              <a:rPr lang="ru-RU" sz="2000" dirty="0" err="1"/>
              <a:t>процес</a:t>
            </a:r>
            <a:r>
              <a:rPr lang="ru-RU" sz="2000" dirty="0"/>
              <a:t>, не </a:t>
            </a:r>
            <a:r>
              <a:rPr lang="ru-RU" sz="2000" dirty="0" err="1"/>
              <a:t>пов'язаний</a:t>
            </a:r>
            <a:r>
              <a:rPr lang="ru-RU" sz="2000" dirty="0"/>
              <a:t> </a:t>
            </a:r>
            <a:r>
              <a:rPr lang="ru-RU" sz="2000" dirty="0" err="1"/>
              <a:t>із</a:t>
            </a:r>
            <a:r>
              <a:rPr lang="ru-RU" sz="2000" dirty="0"/>
              <a:t> </a:t>
            </a:r>
            <a:r>
              <a:rPr lang="ru-RU" sz="2000" dirty="0" err="1"/>
              <a:t>загальним</a:t>
            </a:r>
            <a:r>
              <a:rPr lang="ru-RU" sz="2000" dirty="0"/>
              <a:t> планом </a:t>
            </a:r>
            <a:r>
              <a:rPr lang="ru-RU" sz="2000" dirty="0" err="1"/>
              <a:t>будови</a:t>
            </a:r>
            <a:r>
              <a:rPr lang="ru-RU" sz="2000" dirty="0"/>
              <a:t> та </a:t>
            </a:r>
            <a:r>
              <a:rPr lang="ru-RU" sz="2000" dirty="0" err="1"/>
              <a:t>функцій</a:t>
            </a:r>
            <a:r>
              <a:rPr lang="ru-RU" sz="2000" dirty="0"/>
              <a:t> </a:t>
            </a:r>
            <a:r>
              <a:rPr lang="ru-RU" sz="2000" dirty="0" err="1"/>
              <a:t>організму</a:t>
            </a:r>
            <a:r>
              <a:rPr lang="ru-RU" sz="2000" dirty="0"/>
              <a:t>.</a:t>
            </a:r>
          </a:p>
          <a:p>
            <a:endParaRPr lang="ru-RU" sz="2000" dirty="0"/>
          </a:p>
          <a:p>
            <a:r>
              <a:rPr lang="ru-RU" sz="2000" dirty="0" err="1"/>
              <a:t>Характерні</a:t>
            </a:r>
            <a:r>
              <a:rPr lang="ru-RU" sz="2000" dirty="0"/>
              <a:t> </a:t>
            </a:r>
            <a:r>
              <a:rPr lang="ru-RU" sz="2000" dirty="0" err="1"/>
              <a:t>ознаки</a:t>
            </a:r>
            <a:r>
              <a:rPr lang="ru-RU" sz="2000" dirty="0"/>
              <a:t>:</a:t>
            </a:r>
          </a:p>
          <a:p>
            <a:endParaRPr lang="ru-RU" sz="2000" dirty="0"/>
          </a:p>
          <a:p>
            <a:r>
              <a:rPr lang="ru-RU" sz="2000" dirty="0"/>
              <a:t>-</a:t>
            </a:r>
            <a:r>
              <a:rPr lang="ru-RU" sz="2000" dirty="0" err="1"/>
              <a:t>Безмежність</a:t>
            </a:r>
            <a:r>
              <a:rPr lang="ru-RU" sz="2000" dirty="0"/>
              <a:t> росту </a:t>
            </a:r>
            <a:r>
              <a:rPr lang="ru-RU" sz="2000" dirty="0" err="1"/>
              <a:t>пухлинних</a:t>
            </a:r>
            <a:r>
              <a:rPr lang="ru-RU" sz="2000" dirty="0"/>
              <a:t> </a:t>
            </a:r>
            <a:r>
              <a:rPr lang="ru-RU" sz="2000" dirty="0" err="1"/>
              <a:t>клітин</a:t>
            </a:r>
            <a:r>
              <a:rPr lang="ru-RU" sz="2000" dirty="0"/>
              <a:t> – </a:t>
            </a:r>
            <a:r>
              <a:rPr lang="ru-RU" sz="2000" dirty="0" err="1"/>
              <a:t>ліміту</a:t>
            </a:r>
            <a:r>
              <a:rPr lang="ru-RU" sz="2000" dirty="0"/>
              <a:t> </a:t>
            </a:r>
            <a:r>
              <a:rPr lang="ru-RU" sz="2000" dirty="0" err="1"/>
              <a:t>клітинного</a:t>
            </a:r>
            <a:r>
              <a:rPr lang="ru-RU" sz="2000" dirty="0"/>
              <a:t> </a:t>
            </a:r>
            <a:r>
              <a:rPr lang="ru-RU" sz="2000" dirty="0" err="1"/>
              <a:t>поділу</a:t>
            </a:r>
            <a:r>
              <a:rPr lang="ru-RU" sz="2000" dirty="0"/>
              <a:t> </a:t>
            </a:r>
            <a:r>
              <a:rPr lang="ru-RU" sz="2000" dirty="0" err="1"/>
              <a:t>клітин</a:t>
            </a:r>
            <a:r>
              <a:rPr lang="ru-RU" sz="2000" dirty="0"/>
              <a:t> практично </a:t>
            </a:r>
            <a:r>
              <a:rPr lang="ru-RU" sz="2000" dirty="0" err="1"/>
              <a:t>немає</a:t>
            </a:r>
            <a:r>
              <a:rPr lang="ru-RU" sz="2000" dirty="0"/>
              <a:t>.</a:t>
            </a:r>
          </a:p>
          <a:p>
            <a:endParaRPr lang="ru-RU" sz="2000" dirty="0"/>
          </a:p>
          <a:p>
            <a:r>
              <a:rPr lang="ru-RU" sz="2000" dirty="0"/>
              <a:t>-</a:t>
            </a:r>
            <a:r>
              <a:rPr lang="ru-RU" sz="2000" dirty="0" err="1"/>
              <a:t>Відносна</a:t>
            </a:r>
            <a:r>
              <a:rPr lang="ru-RU" sz="2000" dirty="0"/>
              <a:t> </a:t>
            </a:r>
            <a:r>
              <a:rPr lang="ru-RU" sz="2000" dirty="0" err="1"/>
              <a:t>автономність</a:t>
            </a:r>
            <a:r>
              <a:rPr lang="ru-RU" sz="2000" dirty="0"/>
              <a:t> </a:t>
            </a:r>
            <a:r>
              <a:rPr lang="ru-RU" sz="2000" dirty="0" err="1"/>
              <a:t>пухлинного</a:t>
            </a:r>
            <a:r>
              <a:rPr lang="ru-RU" sz="2000" dirty="0"/>
              <a:t> росту - </a:t>
            </a:r>
            <a:r>
              <a:rPr lang="ru-RU" sz="2000" dirty="0" err="1"/>
              <a:t>ріст</a:t>
            </a:r>
            <a:r>
              <a:rPr lang="ru-RU" sz="2000" dirty="0"/>
              <a:t> </a:t>
            </a:r>
            <a:r>
              <a:rPr lang="ru-RU" sz="2000" dirty="0" err="1"/>
              <a:t>пухлини</a:t>
            </a:r>
            <a:r>
              <a:rPr lang="ru-RU" sz="2000" dirty="0"/>
              <a:t> мало </a:t>
            </a:r>
            <a:r>
              <a:rPr lang="ru-RU" sz="2000" dirty="0" err="1"/>
              <a:t>залежить</a:t>
            </a:r>
            <a:r>
              <a:rPr lang="ru-RU" sz="2000" dirty="0"/>
              <a:t> </a:t>
            </a:r>
            <a:r>
              <a:rPr lang="ru-RU" sz="2000" dirty="0" err="1"/>
              <a:t>від</a:t>
            </a:r>
            <a:r>
              <a:rPr lang="ru-RU" sz="2000" dirty="0"/>
              <a:t> стану </a:t>
            </a:r>
            <a:r>
              <a:rPr lang="ru-RU" sz="2000" dirty="0" err="1"/>
              <a:t>цілісного</a:t>
            </a:r>
            <a:r>
              <a:rPr lang="ru-RU" sz="2000" dirty="0"/>
              <a:t> </a:t>
            </a:r>
            <a:r>
              <a:rPr lang="ru-RU" sz="2000" dirty="0" err="1"/>
              <a:t>організму</a:t>
            </a:r>
            <a:r>
              <a:rPr lang="ru-RU" sz="2000" dirty="0"/>
              <a:t>, </a:t>
            </a:r>
            <a:r>
              <a:rPr lang="ru-RU" sz="2000" dirty="0" err="1"/>
              <a:t>його</a:t>
            </a:r>
            <a:r>
              <a:rPr lang="ru-RU" sz="2000" dirty="0"/>
              <a:t> </a:t>
            </a:r>
            <a:r>
              <a:rPr lang="ru-RU" sz="2000" dirty="0" err="1"/>
              <a:t>нервової</a:t>
            </a:r>
            <a:r>
              <a:rPr lang="ru-RU" sz="2000" dirty="0"/>
              <a:t> та </a:t>
            </a:r>
            <a:r>
              <a:rPr lang="ru-RU" sz="2000" dirty="0" err="1"/>
              <a:t>ендокринної</a:t>
            </a:r>
            <a:r>
              <a:rPr lang="ru-RU" sz="2000" dirty="0"/>
              <a:t> систем.</a:t>
            </a:r>
          </a:p>
          <a:p>
            <a:endParaRPr lang="ru-RU" sz="2000" dirty="0"/>
          </a:p>
          <a:p>
            <a:r>
              <a:rPr lang="ru-RU" sz="2000" dirty="0"/>
              <a:t>-</a:t>
            </a:r>
            <a:r>
              <a:rPr lang="ru-RU" sz="2000" dirty="0" err="1"/>
              <a:t>Ріст</a:t>
            </a:r>
            <a:r>
              <a:rPr lang="ru-RU" sz="2000" dirty="0"/>
              <a:t> з </a:t>
            </a:r>
            <a:r>
              <a:rPr lang="ru-RU" sz="2000" dirty="0" err="1"/>
              <a:t>первинного</a:t>
            </a:r>
            <a:r>
              <a:rPr lang="ru-RU" sz="2000" dirty="0"/>
              <a:t> </a:t>
            </a:r>
            <a:r>
              <a:rPr lang="ru-RU" sz="2000" dirty="0" err="1"/>
              <a:t>осередку</a:t>
            </a:r>
            <a:r>
              <a:rPr lang="ru-RU" sz="2000" dirty="0"/>
              <a:t> – </a:t>
            </a:r>
            <a:r>
              <a:rPr lang="ru-RU" sz="2000" dirty="0" err="1"/>
              <a:t>пухлини</a:t>
            </a:r>
            <a:r>
              <a:rPr lang="ru-RU" sz="2000" dirty="0"/>
              <a:t> </a:t>
            </a:r>
            <a:r>
              <a:rPr lang="ru-RU" sz="2000" dirty="0" err="1"/>
              <a:t>ростуть</a:t>
            </a:r>
            <a:r>
              <a:rPr lang="ru-RU" sz="2000" dirty="0"/>
              <a:t> з </a:t>
            </a:r>
            <a:r>
              <a:rPr lang="ru-RU" sz="2000" dirty="0" err="1"/>
              <a:t>первинного</a:t>
            </a:r>
            <a:r>
              <a:rPr lang="ru-RU" sz="2000" dirty="0"/>
              <a:t> </a:t>
            </a:r>
            <a:r>
              <a:rPr lang="ru-RU" sz="2000" dirty="0" err="1"/>
              <a:t>осередку</a:t>
            </a:r>
            <a:r>
              <a:rPr lang="ru-RU" sz="2000" dirty="0"/>
              <a:t> і не </a:t>
            </a:r>
            <a:r>
              <a:rPr lang="ru-RU" sz="2000" dirty="0" err="1"/>
              <a:t>втягують</a:t>
            </a:r>
            <a:r>
              <a:rPr lang="ru-RU" sz="2000" dirty="0"/>
              <a:t> у </a:t>
            </a:r>
            <a:r>
              <a:rPr lang="ru-RU" sz="2000" dirty="0" err="1"/>
              <a:t>цей</a:t>
            </a:r>
            <a:r>
              <a:rPr lang="ru-RU" sz="2000" dirty="0"/>
              <a:t> </a:t>
            </a:r>
            <a:r>
              <a:rPr lang="ru-RU" sz="2000" dirty="0" err="1"/>
              <a:t>ріст</a:t>
            </a:r>
            <a:r>
              <a:rPr lang="ru-RU" sz="2000" dirty="0"/>
              <a:t> </a:t>
            </a:r>
            <a:r>
              <a:rPr lang="ru-RU" sz="2000" dirty="0" err="1"/>
              <a:t>навколишні</a:t>
            </a:r>
            <a:r>
              <a:rPr lang="ru-RU" sz="2000" dirty="0"/>
              <a:t> </a:t>
            </a:r>
            <a:r>
              <a:rPr lang="ru-RU" sz="2000" dirty="0" err="1"/>
              <a:t>тканини</a:t>
            </a:r>
            <a:r>
              <a:rPr lang="ru-RU" sz="2000" dirty="0"/>
              <a:t> (</a:t>
            </a:r>
            <a:r>
              <a:rPr lang="ru-RU" sz="2000" dirty="0" err="1"/>
              <a:t>ростуть</a:t>
            </a:r>
            <a:r>
              <a:rPr lang="ru-RU" sz="2000" dirty="0"/>
              <a:t> “</a:t>
            </a:r>
            <a:r>
              <a:rPr lang="ru-RU" sz="2000" dirty="0" err="1"/>
              <a:t>самі</a:t>
            </a:r>
            <a:r>
              <a:rPr lang="ru-RU" sz="2000" dirty="0"/>
              <a:t> </a:t>
            </a:r>
            <a:r>
              <a:rPr lang="ru-RU" sz="2000" dirty="0" err="1"/>
              <a:t>із</a:t>
            </a:r>
            <a:r>
              <a:rPr lang="ru-RU" sz="2000" dirty="0"/>
              <a:t> себе”).</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491041"/>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635" y="1988840"/>
            <a:ext cx="203835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26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76672"/>
            <a:ext cx="6512511" cy="1143000"/>
          </a:xfrm>
        </p:spPr>
        <p:txBody>
          <a:bodyPr/>
          <a:lstStyle/>
          <a:p>
            <a:pPr algn="ctr"/>
            <a:r>
              <a:rPr lang="ru-RU" dirty="0"/>
              <a:t>Два </a:t>
            </a:r>
            <a:r>
              <a:rPr lang="ru-RU" dirty="0" err="1"/>
              <a:t>типи</a:t>
            </a:r>
            <a:r>
              <a:rPr lang="ru-RU" dirty="0"/>
              <a:t> росту</a:t>
            </a:r>
          </a:p>
        </p:txBody>
      </p:sp>
      <p:sp>
        <p:nvSpPr>
          <p:cNvPr id="3" name="Прямоугольник 2"/>
          <p:cNvSpPr/>
          <p:nvPr/>
        </p:nvSpPr>
        <p:spPr>
          <a:xfrm>
            <a:off x="1187624" y="2132856"/>
            <a:ext cx="6534472" cy="2677656"/>
          </a:xfrm>
          <a:prstGeom prst="rect">
            <a:avLst/>
          </a:prstGeom>
        </p:spPr>
        <p:txBody>
          <a:bodyPr wrap="square">
            <a:spAutoFit/>
          </a:bodyPr>
          <a:lstStyle/>
          <a:p>
            <a:r>
              <a:rPr lang="ru-RU" sz="2400" dirty="0" err="1"/>
              <a:t>Експансивний</a:t>
            </a:r>
            <a:r>
              <a:rPr lang="ru-RU" sz="2400" dirty="0"/>
              <a:t> – коли </a:t>
            </a:r>
            <a:r>
              <a:rPr lang="ru-RU" sz="2400" dirty="0" err="1"/>
              <a:t>пухлини</a:t>
            </a:r>
            <a:r>
              <a:rPr lang="ru-RU" sz="2400" dirty="0"/>
              <a:t> в </a:t>
            </a:r>
            <a:r>
              <a:rPr lang="ru-RU" sz="2400" dirty="0" err="1"/>
              <a:t>процес</a:t>
            </a:r>
            <a:r>
              <a:rPr lang="ru-RU" sz="2400" dirty="0"/>
              <a:t> росту </a:t>
            </a:r>
            <a:r>
              <a:rPr lang="ru-RU" sz="2400" dirty="0" err="1"/>
              <a:t>розсувають</a:t>
            </a:r>
            <a:r>
              <a:rPr lang="ru-RU" sz="2400" dirty="0"/>
              <a:t> </a:t>
            </a:r>
            <a:r>
              <a:rPr lang="ru-RU" sz="2400" dirty="0" err="1"/>
              <a:t>навколишні</a:t>
            </a:r>
            <a:r>
              <a:rPr lang="ru-RU" sz="2400" dirty="0"/>
              <a:t> </a:t>
            </a:r>
            <a:r>
              <a:rPr lang="ru-RU" sz="2400" dirty="0" err="1"/>
              <a:t>тканини</a:t>
            </a:r>
            <a:r>
              <a:rPr lang="ru-RU" sz="2400" dirty="0"/>
              <a:t> (</a:t>
            </a:r>
            <a:r>
              <a:rPr lang="ru-RU" sz="2400" dirty="0" err="1"/>
              <a:t>доброякісні</a:t>
            </a:r>
            <a:r>
              <a:rPr lang="ru-RU" sz="2400" dirty="0"/>
              <a:t> </a:t>
            </a:r>
            <a:r>
              <a:rPr lang="ru-RU" sz="2400" dirty="0" err="1"/>
              <a:t>пухлини</a:t>
            </a:r>
            <a:r>
              <a:rPr lang="ru-RU" sz="2400" dirty="0"/>
              <a:t>).</a:t>
            </a:r>
          </a:p>
          <a:p>
            <a:endParaRPr lang="ru-RU" sz="2400" dirty="0"/>
          </a:p>
          <a:p>
            <a:r>
              <a:rPr lang="ru-RU" sz="2400" dirty="0" err="1"/>
              <a:t>Інфільтруючий</a:t>
            </a:r>
            <a:r>
              <a:rPr lang="ru-RU" sz="2400" dirty="0"/>
              <a:t> – коли </a:t>
            </a:r>
            <a:r>
              <a:rPr lang="ru-RU" sz="2400" dirty="0" err="1"/>
              <a:t>пухлини</a:t>
            </a:r>
            <a:r>
              <a:rPr lang="ru-RU" sz="2400" dirty="0"/>
              <a:t> </a:t>
            </a:r>
            <a:r>
              <a:rPr lang="ru-RU" sz="2400" dirty="0" err="1"/>
              <a:t>проникають</a:t>
            </a:r>
            <a:r>
              <a:rPr lang="ru-RU" sz="2400" dirty="0"/>
              <a:t> у </a:t>
            </a:r>
            <a:r>
              <a:rPr lang="ru-RU" sz="2400" dirty="0" err="1"/>
              <a:t>навколишні</a:t>
            </a:r>
            <a:r>
              <a:rPr lang="ru-RU" sz="2400" dirty="0"/>
              <a:t> </a:t>
            </a:r>
            <a:r>
              <a:rPr lang="ru-RU" sz="2400" dirty="0" err="1"/>
              <a:t>тканини</a:t>
            </a:r>
            <a:r>
              <a:rPr lang="ru-RU" sz="2400" dirty="0"/>
              <a:t> по </a:t>
            </a:r>
            <a:r>
              <a:rPr lang="ru-RU" sz="2400" dirty="0" err="1"/>
              <a:t>міжклітинних</a:t>
            </a:r>
            <a:r>
              <a:rPr lang="ru-RU" sz="2400" dirty="0"/>
              <a:t> просторах (</a:t>
            </a:r>
            <a:r>
              <a:rPr lang="ru-RU" sz="2400" dirty="0" err="1"/>
              <a:t>злоякісні</a:t>
            </a:r>
            <a:r>
              <a:rPr lang="ru-RU" sz="2400" dirty="0"/>
              <a:t> </a:t>
            </a:r>
            <a:r>
              <a:rPr lang="ru-RU" sz="2400" dirty="0" err="1"/>
              <a:t>пухлини</a:t>
            </a:r>
            <a:r>
              <a:rPr lang="ru-RU" sz="2400" dirty="0"/>
              <a:t>).</a:t>
            </a:r>
          </a:p>
        </p:txBody>
      </p:sp>
    </p:spTree>
    <p:extLst>
      <p:ext uri="{BB962C8B-B14F-4D97-AF65-F5344CB8AC3E}">
        <p14:creationId xmlns:p14="http://schemas.microsoft.com/office/powerpoint/2010/main" val="4025892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51632" y="476672"/>
            <a:ext cx="4092375" cy="5724644"/>
          </a:xfrm>
          <a:prstGeom prst="rect">
            <a:avLst/>
          </a:prstGeom>
        </p:spPr>
        <p:txBody>
          <a:bodyPr wrap="square">
            <a:spAutoFit/>
          </a:bodyPr>
          <a:lstStyle/>
          <a:p>
            <a:r>
              <a:rPr lang="ru-RU" sz="2400" b="1" dirty="0" err="1"/>
              <a:t>Розрізняють</a:t>
            </a:r>
            <a:r>
              <a:rPr lang="ru-RU" sz="2400" b="1" dirty="0"/>
              <a:t> два </a:t>
            </a:r>
            <a:r>
              <a:rPr lang="ru-RU" sz="2400" b="1" dirty="0" err="1"/>
              <a:t>типи</a:t>
            </a:r>
            <a:r>
              <a:rPr lang="ru-RU" sz="2400" b="1" dirty="0"/>
              <a:t> </a:t>
            </a:r>
            <a:r>
              <a:rPr lang="ru-RU" sz="2400" b="1" dirty="0" err="1"/>
              <a:t>пухлин</a:t>
            </a:r>
            <a:r>
              <a:rPr lang="ru-RU" sz="2400" b="1" dirty="0"/>
              <a:t>:</a:t>
            </a:r>
          </a:p>
          <a:p>
            <a:endParaRPr lang="ru-RU" dirty="0"/>
          </a:p>
          <a:p>
            <a:r>
              <a:rPr lang="ru-RU" sz="2000" dirty="0" err="1"/>
              <a:t>Доброякісні</a:t>
            </a:r>
            <a:r>
              <a:rPr lang="ru-RU" sz="2000" dirty="0"/>
              <a:t> </a:t>
            </a:r>
            <a:r>
              <a:rPr lang="ru-RU" sz="2000" dirty="0" err="1"/>
              <a:t>пухлини</a:t>
            </a:r>
            <a:r>
              <a:rPr lang="ru-RU" sz="2000" dirty="0"/>
              <a:t>:</a:t>
            </a:r>
          </a:p>
          <a:p>
            <a:endParaRPr lang="ru-RU" sz="2000" dirty="0"/>
          </a:p>
          <a:p>
            <a:r>
              <a:rPr lang="ru-RU" sz="2000" dirty="0"/>
              <a:t>- </a:t>
            </a:r>
            <a:r>
              <a:rPr lang="ru-RU" sz="2000" dirty="0" err="1"/>
              <a:t>притаманний</a:t>
            </a:r>
            <a:r>
              <a:rPr lang="ru-RU" sz="2000" dirty="0"/>
              <a:t> </a:t>
            </a:r>
            <a:r>
              <a:rPr lang="ru-RU" sz="2000" dirty="0" err="1"/>
              <a:t>сповільнений</a:t>
            </a:r>
            <a:r>
              <a:rPr lang="ru-RU" sz="2000" dirty="0"/>
              <a:t> </a:t>
            </a:r>
            <a:r>
              <a:rPr lang="ru-RU" sz="2000" dirty="0" err="1"/>
              <a:t>ріст</a:t>
            </a:r>
            <a:r>
              <a:rPr lang="ru-RU" sz="2000" dirty="0"/>
              <a:t> і </a:t>
            </a:r>
            <a:r>
              <a:rPr lang="ru-RU" sz="2000" dirty="0" err="1"/>
              <a:t>їх</a:t>
            </a:r>
            <a:r>
              <a:rPr lang="ru-RU" sz="2000" dirty="0"/>
              <a:t> </a:t>
            </a:r>
            <a:r>
              <a:rPr lang="ru-RU" sz="2000" dirty="0" err="1"/>
              <a:t>клітини</a:t>
            </a:r>
            <a:r>
              <a:rPr lang="ru-RU" sz="2000" dirty="0"/>
              <a:t> </a:t>
            </a:r>
            <a:r>
              <a:rPr lang="ru-RU" sz="2000" dirty="0" err="1"/>
              <a:t>мають</a:t>
            </a:r>
            <a:r>
              <a:rPr lang="ru-RU" sz="2000" dirty="0"/>
              <a:t> </a:t>
            </a:r>
            <a:r>
              <a:rPr lang="ru-RU" sz="2000" dirty="0" err="1"/>
              <a:t>незначну</a:t>
            </a:r>
            <a:r>
              <a:rPr lang="ru-RU" sz="2000" dirty="0"/>
              <a:t> </a:t>
            </a:r>
            <a:r>
              <a:rPr lang="ru-RU" sz="2000" dirty="0" err="1"/>
              <a:t>відмінність</a:t>
            </a:r>
            <a:r>
              <a:rPr lang="ru-RU" sz="2000" dirty="0"/>
              <a:t> у </a:t>
            </a:r>
            <a:r>
              <a:rPr lang="ru-RU" sz="2000" dirty="0" err="1"/>
              <a:t>метаболізмі</a:t>
            </a:r>
            <a:r>
              <a:rPr lang="ru-RU" sz="2000" dirty="0"/>
              <a:t>;</a:t>
            </a:r>
          </a:p>
          <a:p>
            <a:endParaRPr lang="ru-RU" sz="2000" dirty="0"/>
          </a:p>
          <a:p>
            <a:r>
              <a:rPr lang="ru-RU" sz="2000" dirty="0"/>
              <a:t>- </a:t>
            </a:r>
            <a:r>
              <a:rPr lang="ru-RU" sz="2000" dirty="0" err="1"/>
              <a:t>наявність</a:t>
            </a:r>
            <a:r>
              <a:rPr lang="ru-RU" sz="2000" dirty="0"/>
              <a:t> </a:t>
            </a:r>
            <a:r>
              <a:rPr lang="ru-RU" sz="2000" dirty="0" err="1"/>
              <a:t>чіткої</a:t>
            </a:r>
            <a:r>
              <a:rPr lang="ru-RU" sz="2000" dirty="0"/>
              <a:t> </a:t>
            </a:r>
            <a:r>
              <a:rPr lang="ru-RU" sz="2000" dirty="0" err="1"/>
              <a:t>межі</a:t>
            </a:r>
            <a:r>
              <a:rPr lang="ru-RU" sz="2000" dirty="0"/>
              <a:t> </a:t>
            </a:r>
            <a:r>
              <a:rPr lang="ru-RU" sz="2000" dirty="0" err="1"/>
              <a:t>між</a:t>
            </a:r>
            <a:r>
              <a:rPr lang="ru-RU" sz="2000" dirty="0"/>
              <a:t> </a:t>
            </a:r>
            <a:r>
              <a:rPr lang="ru-RU" sz="2000" dirty="0" err="1"/>
              <a:t>пухлиною</a:t>
            </a:r>
            <a:r>
              <a:rPr lang="ru-RU" sz="2000" dirty="0"/>
              <a:t> та нормальною тканиною, </a:t>
            </a:r>
            <a:r>
              <a:rPr lang="ru-RU" sz="2000" dirty="0" err="1"/>
              <a:t>капсули</a:t>
            </a:r>
            <a:r>
              <a:rPr lang="ru-RU" sz="2000" dirty="0"/>
              <a:t>;</a:t>
            </a:r>
          </a:p>
          <a:p>
            <a:endParaRPr lang="ru-RU" sz="2000" dirty="0"/>
          </a:p>
          <a:p>
            <a:r>
              <a:rPr lang="ru-RU" sz="2000" dirty="0"/>
              <a:t>- </a:t>
            </a:r>
            <a:r>
              <a:rPr lang="ru-RU" sz="2000" dirty="0" err="1"/>
              <a:t>іноді</a:t>
            </a:r>
            <a:r>
              <a:rPr lang="ru-RU" sz="2000" dirty="0"/>
              <a:t> </a:t>
            </a:r>
            <a:r>
              <a:rPr lang="ru-RU" sz="2000" dirty="0" err="1"/>
              <a:t>досягають</a:t>
            </a:r>
            <a:r>
              <a:rPr lang="ru-RU" sz="2000" dirty="0"/>
              <a:t> великих </a:t>
            </a:r>
            <a:r>
              <a:rPr lang="ru-RU" sz="2000" dirty="0" err="1"/>
              <a:t>розмірів</a:t>
            </a:r>
            <a:r>
              <a:rPr lang="ru-RU" sz="2000" dirty="0"/>
              <a:t>, але не </a:t>
            </a:r>
            <a:r>
              <a:rPr lang="ru-RU" sz="2000" dirty="0" err="1"/>
              <a:t>дають</a:t>
            </a:r>
            <a:r>
              <a:rPr lang="ru-RU" sz="2000" dirty="0"/>
              <a:t> </a:t>
            </a:r>
            <a:r>
              <a:rPr lang="ru-RU" sz="2000" dirty="0" err="1"/>
              <a:t>метастазів</a:t>
            </a:r>
            <a:r>
              <a:rPr lang="ru-RU" sz="2000" dirty="0"/>
              <a:t>;</a:t>
            </a:r>
          </a:p>
          <a:p>
            <a:endParaRPr lang="ru-RU" sz="2000" dirty="0"/>
          </a:p>
          <a:p>
            <a:r>
              <a:rPr lang="ru-RU" sz="2000" dirty="0"/>
              <a:t>- часто </a:t>
            </a:r>
            <a:r>
              <a:rPr lang="ru-RU" sz="2000" dirty="0" err="1"/>
              <a:t>множинні</a:t>
            </a:r>
            <a:r>
              <a:rPr lang="ru-RU" sz="2000" dirty="0"/>
              <a:t> (</a:t>
            </a:r>
            <a:r>
              <a:rPr lang="ru-RU" sz="2000" dirty="0" err="1"/>
              <a:t>папіломи</a:t>
            </a:r>
            <a:r>
              <a:rPr lang="ru-RU" sz="2000" dirty="0"/>
              <a:t>);</a:t>
            </a:r>
          </a:p>
        </p:txBody>
      </p:sp>
      <p:sp>
        <p:nvSpPr>
          <p:cNvPr id="4" name="Прямоугольник 3"/>
          <p:cNvSpPr/>
          <p:nvPr/>
        </p:nvSpPr>
        <p:spPr>
          <a:xfrm>
            <a:off x="5364088" y="1492335"/>
            <a:ext cx="3528392" cy="4708981"/>
          </a:xfrm>
          <a:prstGeom prst="rect">
            <a:avLst/>
          </a:prstGeom>
        </p:spPr>
        <p:txBody>
          <a:bodyPr wrap="square">
            <a:spAutoFit/>
          </a:bodyPr>
          <a:lstStyle/>
          <a:p>
            <a:r>
              <a:rPr lang="ru-RU" sz="2000" dirty="0" err="1"/>
              <a:t>Злоякісні</a:t>
            </a:r>
            <a:r>
              <a:rPr lang="ru-RU" sz="2000" dirty="0"/>
              <a:t> </a:t>
            </a:r>
            <a:r>
              <a:rPr lang="ru-RU" sz="2000" dirty="0" err="1"/>
              <a:t>пухлини</a:t>
            </a:r>
            <a:r>
              <a:rPr lang="ru-RU" sz="2000" dirty="0"/>
              <a:t>:</a:t>
            </a:r>
          </a:p>
          <a:p>
            <a:endParaRPr lang="ru-RU" sz="2000" dirty="0"/>
          </a:p>
          <a:p>
            <a:r>
              <a:rPr lang="ru-RU" sz="2000" dirty="0"/>
              <a:t>- </a:t>
            </a:r>
            <a:r>
              <a:rPr lang="ru-RU" sz="2000" dirty="0" err="1"/>
              <a:t>ростуть</a:t>
            </a:r>
            <a:r>
              <a:rPr lang="ru-RU" sz="2000" dirty="0"/>
              <a:t> </a:t>
            </a:r>
            <a:r>
              <a:rPr lang="ru-RU" sz="2000" dirty="0" err="1"/>
              <a:t>значно</a:t>
            </a:r>
            <a:r>
              <a:rPr lang="ru-RU" sz="2000" dirty="0"/>
              <a:t> </a:t>
            </a:r>
            <a:r>
              <a:rPr lang="ru-RU" sz="2000" dirty="0" err="1"/>
              <a:t>швидше</a:t>
            </a:r>
            <a:r>
              <a:rPr lang="ru-RU" sz="2000" dirty="0"/>
              <a:t>, </a:t>
            </a:r>
            <a:r>
              <a:rPr lang="ru-RU" sz="2000" dirty="0" err="1"/>
              <a:t>ріст</a:t>
            </a:r>
            <a:r>
              <a:rPr lang="ru-RU" sz="2000" dirty="0"/>
              <a:t> не </a:t>
            </a:r>
            <a:r>
              <a:rPr lang="ru-RU" sz="2000" dirty="0" err="1"/>
              <a:t>обмежений</a:t>
            </a:r>
            <a:r>
              <a:rPr lang="ru-RU" sz="2000" dirty="0"/>
              <a:t>;</a:t>
            </a:r>
          </a:p>
          <a:p>
            <a:endParaRPr lang="ru-RU" sz="2000" dirty="0"/>
          </a:p>
          <a:p>
            <a:r>
              <a:rPr lang="ru-RU" sz="2000" dirty="0"/>
              <a:t>- </a:t>
            </a:r>
            <a:r>
              <a:rPr lang="ru-RU" sz="2000" dirty="0" err="1"/>
              <a:t>проникають</a:t>
            </a:r>
            <a:r>
              <a:rPr lang="ru-RU" sz="2000" dirty="0"/>
              <a:t> у </a:t>
            </a:r>
            <a:r>
              <a:rPr lang="ru-RU" sz="2000" dirty="0" err="1"/>
              <a:t>міжклітинні</a:t>
            </a:r>
            <a:r>
              <a:rPr lang="ru-RU" sz="2000" dirty="0"/>
              <a:t> </a:t>
            </a:r>
            <a:r>
              <a:rPr lang="ru-RU" sz="2000" dirty="0" err="1"/>
              <a:t>простори</a:t>
            </a:r>
            <a:r>
              <a:rPr lang="ru-RU" sz="2000" dirty="0"/>
              <a:t> </a:t>
            </a:r>
            <a:r>
              <a:rPr lang="ru-RU" sz="2000" dirty="0" err="1"/>
              <a:t>здорової</a:t>
            </a:r>
            <a:r>
              <a:rPr lang="ru-RU" sz="2000" dirty="0"/>
              <a:t> </a:t>
            </a:r>
            <a:r>
              <a:rPr lang="ru-RU" sz="2000" dirty="0" err="1"/>
              <a:t>тканини</a:t>
            </a:r>
            <a:r>
              <a:rPr lang="ru-RU" sz="2000" dirty="0"/>
              <a:t>;</a:t>
            </a:r>
          </a:p>
          <a:p>
            <a:endParaRPr lang="ru-RU" sz="2000" dirty="0"/>
          </a:p>
          <a:p>
            <a:r>
              <a:rPr lang="ru-RU" sz="2000" dirty="0"/>
              <a:t>- </a:t>
            </a:r>
            <a:r>
              <a:rPr lang="ru-RU" sz="2000" dirty="0" err="1"/>
              <a:t>здатні</a:t>
            </a:r>
            <a:r>
              <a:rPr lang="ru-RU" sz="2000" dirty="0"/>
              <a:t> </a:t>
            </a:r>
            <a:r>
              <a:rPr lang="ru-RU" sz="2000" dirty="0" err="1"/>
              <a:t>метастазувати</a:t>
            </a:r>
            <a:r>
              <a:rPr lang="ru-RU" sz="2000" dirty="0"/>
              <a:t> – </a:t>
            </a:r>
            <a:r>
              <a:rPr lang="ru-RU" sz="2000" dirty="0" err="1"/>
              <a:t>поширюватись</a:t>
            </a:r>
            <a:r>
              <a:rPr lang="ru-RU" sz="2000" dirty="0"/>
              <a:t> по </a:t>
            </a:r>
            <a:r>
              <a:rPr lang="ru-RU" sz="2000" dirty="0" err="1"/>
              <a:t>організму</a:t>
            </a:r>
            <a:r>
              <a:rPr lang="ru-RU" sz="2000" dirty="0"/>
              <a:t> </a:t>
            </a:r>
            <a:r>
              <a:rPr lang="ru-RU" sz="2000" dirty="0" err="1"/>
              <a:t>течією</a:t>
            </a:r>
            <a:r>
              <a:rPr lang="ru-RU" sz="2000" dirty="0"/>
              <a:t> </a:t>
            </a:r>
            <a:r>
              <a:rPr lang="ru-RU" sz="2000" dirty="0" err="1"/>
              <a:t>крові</a:t>
            </a:r>
            <a:r>
              <a:rPr lang="ru-RU" sz="2000" dirty="0"/>
              <a:t> і </a:t>
            </a:r>
            <a:r>
              <a:rPr lang="ru-RU" sz="2000" dirty="0" err="1"/>
              <a:t>лімфи</a:t>
            </a:r>
            <a:r>
              <a:rPr lang="ru-RU" sz="2000" dirty="0"/>
              <a:t>;</a:t>
            </a:r>
          </a:p>
          <a:p>
            <a:endParaRPr lang="ru-RU" sz="2000" dirty="0"/>
          </a:p>
          <a:p>
            <a:r>
              <a:rPr lang="ru-RU" sz="2000" dirty="0"/>
              <a:t>- </a:t>
            </a:r>
            <a:r>
              <a:rPr lang="ru-RU" sz="2000" dirty="0" err="1"/>
              <a:t>спричинюють</a:t>
            </a:r>
            <a:r>
              <a:rPr lang="ru-RU" sz="2000" dirty="0"/>
              <a:t> </a:t>
            </a:r>
            <a:r>
              <a:rPr lang="ru-RU" sz="2000" dirty="0" err="1"/>
              <a:t>отруєння</a:t>
            </a:r>
            <a:r>
              <a:rPr lang="ru-RU" sz="2000" dirty="0"/>
              <a:t> </a:t>
            </a:r>
            <a:r>
              <a:rPr lang="ru-RU" sz="2000" dirty="0" err="1"/>
              <a:t>організму</a:t>
            </a:r>
            <a:r>
              <a:rPr lang="ru-RU" sz="2000" dirty="0"/>
              <a:t> і </a:t>
            </a:r>
            <a:r>
              <a:rPr lang="ru-RU" sz="2000" dirty="0" err="1"/>
              <a:t>кахексію</a:t>
            </a:r>
            <a:r>
              <a:rPr lang="ru-RU" sz="2000" dirty="0"/>
              <a:t> (</a:t>
            </a:r>
            <a:r>
              <a:rPr lang="ru-RU" sz="2000" dirty="0" err="1"/>
              <a:t>виснаження</a:t>
            </a:r>
            <a:r>
              <a:rPr lang="ru-RU" sz="2000" dirty="0"/>
              <a:t>);</a:t>
            </a:r>
          </a:p>
        </p:txBody>
      </p:sp>
    </p:spTree>
    <p:extLst>
      <p:ext uri="{BB962C8B-B14F-4D97-AF65-F5344CB8AC3E}">
        <p14:creationId xmlns:p14="http://schemas.microsoft.com/office/powerpoint/2010/main" val="2230789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476672"/>
            <a:ext cx="6512511" cy="1143000"/>
          </a:xfrm>
        </p:spPr>
        <p:txBody>
          <a:bodyPr/>
          <a:lstStyle/>
          <a:p>
            <a:r>
              <a:rPr lang="ru-RU" dirty="0" smtClean="0"/>
              <a:t>Три </a:t>
            </a:r>
            <a:r>
              <a:rPr lang="ru-RU" dirty="0" err="1"/>
              <a:t>етапи</a:t>
            </a:r>
            <a:r>
              <a:rPr lang="ru-RU" dirty="0"/>
              <a:t> росту </a:t>
            </a:r>
            <a:r>
              <a:rPr lang="ru-RU" dirty="0" err="1"/>
              <a:t>злоякісних</a:t>
            </a:r>
            <a:r>
              <a:rPr lang="ru-RU" dirty="0"/>
              <a:t> </a:t>
            </a:r>
            <a:r>
              <a:rPr lang="ru-RU" dirty="0" err="1"/>
              <a:t>пухлин</a:t>
            </a:r>
            <a:r>
              <a:rPr lang="ru-RU" dirty="0"/>
              <a:t>:</a:t>
            </a:r>
          </a:p>
        </p:txBody>
      </p:sp>
      <p:sp>
        <p:nvSpPr>
          <p:cNvPr id="3" name="Прямоугольник 2"/>
          <p:cNvSpPr/>
          <p:nvPr/>
        </p:nvSpPr>
        <p:spPr>
          <a:xfrm>
            <a:off x="1043608" y="2333685"/>
            <a:ext cx="7776864" cy="4524315"/>
          </a:xfrm>
          <a:prstGeom prst="rect">
            <a:avLst/>
          </a:prstGeom>
        </p:spPr>
        <p:txBody>
          <a:bodyPr wrap="square">
            <a:spAutoFit/>
          </a:bodyPr>
          <a:lstStyle/>
          <a:p>
            <a:r>
              <a:rPr lang="ru-RU" sz="2400" u="sng" dirty="0">
                <a:solidFill>
                  <a:srgbClr val="333333"/>
                </a:solidFill>
                <a:latin typeface="arial"/>
              </a:rPr>
              <a:t>1. </a:t>
            </a:r>
            <a:r>
              <a:rPr lang="ru-RU" sz="2400" b="1" u="sng" dirty="0" err="1">
                <a:solidFill>
                  <a:srgbClr val="333333"/>
                </a:solidFill>
                <a:latin typeface="arial"/>
              </a:rPr>
              <a:t>Трансформація</a:t>
            </a:r>
            <a:r>
              <a:rPr lang="ru-RU" sz="2400" dirty="0">
                <a:solidFill>
                  <a:srgbClr val="333333"/>
                </a:solidFill>
                <a:latin typeface="arial"/>
              </a:rPr>
              <a:t> – нормальна </a:t>
            </a:r>
            <a:r>
              <a:rPr lang="ru-RU" sz="2400" dirty="0" err="1">
                <a:solidFill>
                  <a:srgbClr val="333333"/>
                </a:solidFill>
                <a:latin typeface="arial"/>
              </a:rPr>
              <a:t>клітина</a:t>
            </a:r>
            <a:r>
              <a:rPr lang="ru-RU" sz="2400" dirty="0">
                <a:solidFill>
                  <a:srgbClr val="333333"/>
                </a:solidFill>
                <a:latin typeface="arial"/>
              </a:rPr>
              <a:t> </a:t>
            </a:r>
            <a:r>
              <a:rPr lang="ru-RU" sz="2400" dirty="0" err="1">
                <a:solidFill>
                  <a:srgbClr val="333333"/>
                </a:solidFill>
                <a:latin typeface="arial"/>
              </a:rPr>
              <a:t>трансформується</a:t>
            </a:r>
            <a:r>
              <a:rPr lang="ru-RU" sz="2400" dirty="0">
                <a:solidFill>
                  <a:srgbClr val="333333"/>
                </a:solidFill>
                <a:latin typeface="arial"/>
              </a:rPr>
              <a:t> у </a:t>
            </a:r>
            <a:r>
              <a:rPr lang="ru-RU" sz="2400" dirty="0" err="1">
                <a:solidFill>
                  <a:srgbClr val="333333"/>
                </a:solidFill>
                <a:latin typeface="arial"/>
              </a:rPr>
              <a:t>пухлину</a:t>
            </a:r>
            <a:r>
              <a:rPr lang="ru-RU" sz="2400" dirty="0">
                <a:solidFill>
                  <a:srgbClr val="333333"/>
                </a:solidFill>
                <a:latin typeface="arial"/>
              </a:rPr>
              <a:t>.</a:t>
            </a:r>
          </a:p>
          <a:p>
            <a:r>
              <a:rPr lang="ru-RU" sz="2400" u="sng" dirty="0">
                <a:solidFill>
                  <a:srgbClr val="333333"/>
                </a:solidFill>
                <a:latin typeface="arial"/>
              </a:rPr>
              <a:t>2. </a:t>
            </a:r>
            <a:r>
              <a:rPr lang="ru-RU" sz="2400" b="1" u="sng" dirty="0" err="1">
                <a:solidFill>
                  <a:srgbClr val="333333"/>
                </a:solidFill>
                <a:latin typeface="arial"/>
              </a:rPr>
              <a:t>Промація</a:t>
            </a:r>
            <a:r>
              <a:rPr lang="ru-RU" sz="2400" b="1" dirty="0">
                <a:solidFill>
                  <a:srgbClr val="333333"/>
                </a:solidFill>
                <a:latin typeface="arial"/>
              </a:rPr>
              <a:t> </a:t>
            </a:r>
            <a:r>
              <a:rPr lang="ru-RU" sz="2400" dirty="0">
                <a:solidFill>
                  <a:srgbClr val="333333"/>
                </a:solidFill>
                <a:latin typeface="arial"/>
              </a:rPr>
              <a:t>– </a:t>
            </a:r>
            <a:r>
              <a:rPr lang="ru-RU" sz="2400" dirty="0" err="1">
                <a:solidFill>
                  <a:srgbClr val="333333"/>
                </a:solidFill>
                <a:latin typeface="arial"/>
              </a:rPr>
              <a:t>необхідна</a:t>
            </a:r>
            <a:r>
              <a:rPr lang="ru-RU" sz="2400" dirty="0">
                <a:solidFill>
                  <a:srgbClr val="333333"/>
                </a:solidFill>
                <a:latin typeface="arial"/>
              </a:rPr>
              <a:t> </a:t>
            </a:r>
            <a:r>
              <a:rPr lang="ru-RU" sz="2400" dirty="0" err="1">
                <a:solidFill>
                  <a:srgbClr val="333333"/>
                </a:solidFill>
                <a:latin typeface="arial"/>
              </a:rPr>
              <a:t>додаткова</a:t>
            </a:r>
            <a:r>
              <a:rPr lang="ru-RU" sz="2400" dirty="0">
                <a:solidFill>
                  <a:srgbClr val="333333"/>
                </a:solidFill>
                <a:latin typeface="arial"/>
              </a:rPr>
              <a:t> </a:t>
            </a:r>
            <a:r>
              <a:rPr lang="ru-RU" sz="2400" dirty="0" err="1">
                <a:solidFill>
                  <a:srgbClr val="333333"/>
                </a:solidFill>
                <a:latin typeface="arial"/>
              </a:rPr>
              <a:t>стимулююча</a:t>
            </a:r>
            <a:r>
              <a:rPr lang="ru-RU" sz="2400" dirty="0">
                <a:solidFill>
                  <a:srgbClr val="333333"/>
                </a:solidFill>
                <a:latin typeface="arial"/>
              </a:rPr>
              <a:t> </a:t>
            </a:r>
            <a:r>
              <a:rPr lang="ru-RU" sz="2400" dirty="0" err="1">
                <a:solidFill>
                  <a:srgbClr val="333333"/>
                </a:solidFill>
                <a:latin typeface="arial"/>
              </a:rPr>
              <a:t>дія</a:t>
            </a:r>
            <a:r>
              <a:rPr lang="ru-RU" sz="2400" dirty="0">
                <a:solidFill>
                  <a:srgbClr val="333333"/>
                </a:solidFill>
                <a:latin typeface="arial"/>
              </a:rPr>
              <a:t> </a:t>
            </a:r>
            <a:r>
              <a:rPr lang="ru-RU" sz="2400" dirty="0" err="1">
                <a:solidFill>
                  <a:srgbClr val="333333"/>
                </a:solidFill>
                <a:latin typeface="arial"/>
              </a:rPr>
              <a:t>канцерогенних</a:t>
            </a:r>
            <a:r>
              <a:rPr lang="ru-RU" sz="2400" dirty="0">
                <a:solidFill>
                  <a:srgbClr val="333333"/>
                </a:solidFill>
                <a:latin typeface="arial"/>
              </a:rPr>
              <a:t> </a:t>
            </a:r>
            <a:r>
              <a:rPr lang="ru-RU" sz="2400" dirty="0" err="1">
                <a:solidFill>
                  <a:srgbClr val="333333"/>
                </a:solidFill>
                <a:latin typeface="arial"/>
              </a:rPr>
              <a:t>чинників</a:t>
            </a:r>
            <a:r>
              <a:rPr lang="ru-RU" sz="2400" dirty="0">
                <a:solidFill>
                  <a:srgbClr val="333333"/>
                </a:solidFill>
                <a:latin typeface="arial"/>
              </a:rPr>
              <a:t> і не </a:t>
            </a:r>
            <a:r>
              <a:rPr lang="ru-RU" sz="2400" dirty="0" err="1">
                <a:solidFill>
                  <a:srgbClr val="333333"/>
                </a:solidFill>
                <a:latin typeface="arial"/>
              </a:rPr>
              <a:t>тільки</a:t>
            </a:r>
            <a:r>
              <a:rPr lang="ru-RU" sz="2400" dirty="0">
                <a:solidFill>
                  <a:srgbClr val="333333"/>
                </a:solidFill>
                <a:latin typeface="arial"/>
              </a:rPr>
              <a:t> на </a:t>
            </a:r>
            <a:r>
              <a:rPr lang="ru-RU" sz="2400" dirty="0" err="1">
                <a:solidFill>
                  <a:srgbClr val="333333"/>
                </a:solidFill>
                <a:latin typeface="arial"/>
              </a:rPr>
              <a:t>трансформовані</a:t>
            </a:r>
            <a:r>
              <a:rPr lang="ru-RU" sz="2400" dirty="0">
                <a:solidFill>
                  <a:srgbClr val="333333"/>
                </a:solidFill>
                <a:latin typeface="arial"/>
              </a:rPr>
              <a:t> </a:t>
            </a:r>
            <a:r>
              <a:rPr lang="ru-RU" sz="2400" dirty="0" err="1">
                <a:solidFill>
                  <a:srgbClr val="333333"/>
                </a:solidFill>
                <a:latin typeface="arial"/>
              </a:rPr>
              <a:t>клітини</a:t>
            </a:r>
            <a:r>
              <a:rPr lang="ru-RU" sz="2400" dirty="0">
                <a:solidFill>
                  <a:srgbClr val="333333"/>
                </a:solidFill>
                <a:latin typeface="arial"/>
              </a:rPr>
              <a:t> для </a:t>
            </a:r>
            <a:r>
              <a:rPr lang="ru-RU" sz="2400" dirty="0" err="1">
                <a:solidFill>
                  <a:srgbClr val="333333"/>
                </a:solidFill>
                <a:latin typeface="arial"/>
              </a:rPr>
              <a:t>активізації</a:t>
            </a:r>
            <a:r>
              <a:rPr lang="ru-RU" sz="2400" dirty="0">
                <a:solidFill>
                  <a:srgbClr val="333333"/>
                </a:solidFill>
                <a:latin typeface="arial"/>
              </a:rPr>
              <a:t> </a:t>
            </a:r>
            <a:r>
              <a:rPr lang="ru-RU" sz="2400" dirty="0" err="1">
                <a:solidFill>
                  <a:srgbClr val="333333"/>
                </a:solidFill>
                <a:latin typeface="arial"/>
              </a:rPr>
              <a:t>поділу</a:t>
            </a:r>
            <a:r>
              <a:rPr lang="ru-RU" sz="2400" dirty="0">
                <a:solidFill>
                  <a:srgbClr val="333333"/>
                </a:solidFill>
                <a:latin typeface="arial"/>
              </a:rPr>
              <a:t> й </a:t>
            </a:r>
            <a:r>
              <a:rPr lang="ru-RU" sz="2400" dirty="0" err="1">
                <a:solidFill>
                  <a:srgbClr val="333333"/>
                </a:solidFill>
                <a:latin typeface="arial"/>
              </a:rPr>
              <a:t>утворення</a:t>
            </a:r>
            <a:r>
              <a:rPr lang="ru-RU" sz="2400" dirty="0">
                <a:solidFill>
                  <a:srgbClr val="333333"/>
                </a:solidFill>
                <a:latin typeface="arial"/>
              </a:rPr>
              <a:t> </a:t>
            </a:r>
            <a:r>
              <a:rPr lang="ru-RU" sz="2400" dirty="0" err="1">
                <a:solidFill>
                  <a:srgbClr val="333333"/>
                </a:solidFill>
                <a:latin typeface="arial"/>
              </a:rPr>
              <a:t>пухлинного</a:t>
            </a:r>
            <a:r>
              <a:rPr lang="ru-RU" sz="2400" dirty="0">
                <a:solidFill>
                  <a:srgbClr val="333333"/>
                </a:solidFill>
                <a:latin typeface="arial"/>
              </a:rPr>
              <a:t> </a:t>
            </a:r>
            <a:r>
              <a:rPr lang="ru-RU" sz="2400" dirty="0" err="1">
                <a:solidFill>
                  <a:srgbClr val="333333"/>
                </a:solidFill>
                <a:latin typeface="arial"/>
              </a:rPr>
              <a:t>вузла</a:t>
            </a:r>
            <a:r>
              <a:rPr lang="ru-RU" sz="2400" dirty="0">
                <a:solidFill>
                  <a:srgbClr val="333333"/>
                </a:solidFill>
                <a:latin typeface="arial"/>
              </a:rPr>
              <a:t>.</a:t>
            </a:r>
          </a:p>
          <a:p>
            <a:r>
              <a:rPr lang="ru-RU" sz="2400" u="sng" dirty="0">
                <a:solidFill>
                  <a:srgbClr val="333333"/>
                </a:solidFill>
                <a:latin typeface="arial"/>
              </a:rPr>
              <a:t>3. </a:t>
            </a:r>
            <a:r>
              <a:rPr lang="ru-RU" sz="2400" b="1" u="sng" dirty="0" err="1">
                <a:solidFill>
                  <a:srgbClr val="333333"/>
                </a:solidFill>
                <a:latin typeface="arial"/>
              </a:rPr>
              <a:t>Прогресія</a:t>
            </a:r>
            <a:r>
              <a:rPr lang="ru-RU" sz="2400" b="1" dirty="0">
                <a:solidFill>
                  <a:srgbClr val="333333"/>
                </a:solidFill>
                <a:latin typeface="arial"/>
              </a:rPr>
              <a:t> </a:t>
            </a:r>
            <a:r>
              <a:rPr lang="ru-RU" sz="2400" dirty="0">
                <a:solidFill>
                  <a:srgbClr val="333333"/>
                </a:solidFill>
                <a:latin typeface="arial"/>
              </a:rPr>
              <a:t>– </a:t>
            </a:r>
            <a:r>
              <a:rPr lang="ru-RU" sz="2400" dirty="0" err="1">
                <a:solidFill>
                  <a:srgbClr val="333333"/>
                </a:solidFill>
                <a:latin typeface="arial"/>
              </a:rPr>
              <a:t>відбуваються</a:t>
            </a:r>
            <a:r>
              <a:rPr lang="ru-RU" sz="2400" dirty="0">
                <a:solidFill>
                  <a:srgbClr val="333333"/>
                </a:solidFill>
                <a:latin typeface="arial"/>
              </a:rPr>
              <a:t> </a:t>
            </a:r>
            <a:r>
              <a:rPr lang="ru-RU" sz="2400" dirty="0" err="1">
                <a:solidFill>
                  <a:srgbClr val="333333"/>
                </a:solidFill>
                <a:latin typeface="arial"/>
              </a:rPr>
              <a:t>прогресуючі</a:t>
            </a:r>
            <a:r>
              <a:rPr lang="ru-RU" sz="2400" dirty="0">
                <a:solidFill>
                  <a:srgbClr val="333333"/>
                </a:solidFill>
                <a:latin typeface="arial"/>
              </a:rPr>
              <a:t> </a:t>
            </a:r>
            <a:r>
              <a:rPr lang="ru-RU" sz="2400" dirty="0" err="1">
                <a:solidFill>
                  <a:srgbClr val="333333"/>
                </a:solidFill>
                <a:latin typeface="arial"/>
              </a:rPr>
              <a:t>кількісні</a:t>
            </a:r>
            <a:r>
              <a:rPr lang="ru-RU" sz="2400" dirty="0">
                <a:solidFill>
                  <a:srgbClr val="333333"/>
                </a:solidFill>
                <a:latin typeface="arial"/>
              </a:rPr>
              <a:t> та </a:t>
            </a:r>
            <a:r>
              <a:rPr lang="ru-RU" sz="2400" dirty="0" err="1">
                <a:solidFill>
                  <a:srgbClr val="333333"/>
                </a:solidFill>
                <a:latin typeface="arial"/>
              </a:rPr>
              <a:t>якісні</a:t>
            </a:r>
            <a:r>
              <a:rPr lang="ru-RU" sz="2400" dirty="0">
                <a:solidFill>
                  <a:srgbClr val="333333"/>
                </a:solidFill>
                <a:latin typeface="arial"/>
              </a:rPr>
              <a:t> </a:t>
            </a:r>
            <a:r>
              <a:rPr lang="ru-RU" sz="2400" dirty="0" err="1">
                <a:solidFill>
                  <a:srgbClr val="333333"/>
                </a:solidFill>
                <a:latin typeface="arial"/>
              </a:rPr>
              <a:t>зміни</a:t>
            </a:r>
            <a:r>
              <a:rPr lang="ru-RU" sz="2400" dirty="0">
                <a:solidFill>
                  <a:srgbClr val="333333"/>
                </a:solidFill>
                <a:latin typeface="arial"/>
              </a:rPr>
              <a:t> </a:t>
            </a:r>
            <a:r>
              <a:rPr lang="ru-RU" sz="2400" dirty="0" err="1">
                <a:solidFill>
                  <a:srgbClr val="333333"/>
                </a:solidFill>
                <a:latin typeface="arial"/>
              </a:rPr>
              <a:t>пухлинної</a:t>
            </a:r>
            <a:r>
              <a:rPr lang="ru-RU" sz="2400" dirty="0">
                <a:solidFill>
                  <a:srgbClr val="333333"/>
                </a:solidFill>
                <a:latin typeface="arial"/>
              </a:rPr>
              <a:t> </a:t>
            </a:r>
            <a:r>
              <a:rPr lang="ru-RU" sz="2400" dirty="0" err="1">
                <a:solidFill>
                  <a:srgbClr val="333333"/>
                </a:solidFill>
                <a:latin typeface="arial"/>
              </a:rPr>
              <a:t>тканини</a:t>
            </a:r>
            <a:r>
              <a:rPr lang="ru-RU" sz="2400" dirty="0">
                <a:solidFill>
                  <a:srgbClr val="333333"/>
                </a:solidFill>
                <a:latin typeface="arial"/>
              </a:rPr>
              <a:t>, </a:t>
            </a:r>
            <a:r>
              <a:rPr lang="ru-RU" sz="2400" dirty="0" err="1">
                <a:solidFill>
                  <a:srgbClr val="333333"/>
                </a:solidFill>
                <a:latin typeface="arial"/>
              </a:rPr>
              <a:t>притаманні</a:t>
            </a:r>
            <a:r>
              <a:rPr lang="ru-RU" sz="2400" dirty="0">
                <a:solidFill>
                  <a:srgbClr val="333333"/>
                </a:solidFill>
                <a:latin typeface="arial"/>
              </a:rPr>
              <a:t> </a:t>
            </a:r>
            <a:r>
              <a:rPr lang="ru-RU" sz="2400" dirty="0" err="1">
                <a:solidFill>
                  <a:srgbClr val="333333"/>
                </a:solidFill>
                <a:latin typeface="arial"/>
              </a:rPr>
              <a:t>даній</a:t>
            </a:r>
            <a:r>
              <a:rPr lang="ru-RU" sz="2400" dirty="0">
                <a:solidFill>
                  <a:srgbClr val="333333"/>
                </a:solidFill>
                <a:latin typeface="arial"/>
              </a:rPr>
              <a:t> </a:t>
            </a:r>
            <a:r>
              <a:rPr lang="ru-RU" sz="2400" dirty="0" err="1">
                <a:solidFill>
                  <a:srgbClr val="333333"/>
                </a:solidFill>
                <a:latin typeface="arial"/>
              </a:rPr>
              <a:t>пухлині</a:t>
            </a:r>
            <a:r>
              <a:rPr lang="ru-RU" sz="2400" dirty="0">
                <a:solidFill>
                  <a:srgbClr val="333333"/>
                </a:solidFill>
                <a:latin typeface="arial"/>
              </a:rPr>
              <a:t>: </a:t>
            </a:r>
            <a:r>
              <a:rPr lang="ru-RU" sz="2400" dirty="0" err="1">
                <a:solidFill>
                  <a:srgbClr val="333333"/>
                </a:solidFill>
                <a:latin typeface="arial"/>
              </a:rPr>
              <a:t>анаплазія</a:t>
            </a:r>
            <a:r>
              <a:rPr lang="ru-RU" sz="2400" dirty="0">
                <a:solidFill>
                  <a:srgbClr val="333333"/>
                </a:solidFill>
                <a:latin typeface="arial"/>
              </a:rPr>
              <a:t>, </a:t>
            </a:r>
            <a:r>
              <a:rPr lang="ru-RU" sz="2400" dirty="0" err="1">
                <a:solidFill>
                  <a:srgbClr val="333333"/>
                </a:solidFill>
                <a:latin typeface="arial"/>
              </a:rPr>
              <a:t>метаплазія</a:t>
            </a:r>
            <a:r>
              <a:rPr lang="ru-RU" sz="2400" dirty="0">
                <a:solidFill>
                  <a:srgbClr val="333333"/>
                </a:solidFill>
                <a:latin typeface="arial"/>
              </a:rPr>
              <a:t> </a:t>
            </a:r>
            <a:r>
              <a:rPr lang="ru-RU" sz="2400" dirty="0" err="1">
                <a:solidFill>
                  <a:srgbClr val="333333"/>
                </a:solidFill>
                <a:latin typeface="arial"/>
              </a:rPr>
              <a:t>біохімічного</a:t>
            </a:r>
            <a:r>
              <a:rPr lang="ru-RU" sz="2400" dirty="0">
                <a:solidFill>
                  <a:srgbClr val="333333"/>
                </a:solidFill>
                <a:latin typeface="arial"/>
              </a:rPr>
              <a:t>, </a:t>
            </a:r>
            <a:r>
              <a:rPr lang="ru-RU" sz="2400" dirty="0" err="1">
                <a:solidFill>
                  <a:srgbClr val="333333"/>
                </a:solidFill>
                <a:latin typeface="arial"/>
              </a:rPr>
              <a:t>морфологічного</a:t>
            </a:r>
            <a:r>
              <a:rPr lang="ru-RU" sz="2400" dirty="0">
                <a:solidFill>
                  <a:srgbClr val="333333"/>
                </a:solidFill>
                <a:latin typeface="arial"/>
              </a:rPr>
              <a:t>, </a:t>
            </a:r>
            <a:r>
              <a:rPr lang="ru-RU" sz="2400" dirty="0" err="1">
                <a:solidFill>
                  <a:srgbClr val="333333"/>
                </a:solidFill>
                <a:latin typeface="arial"/>
              </a:rPr>
              <a:t>імунобіологічного</a:t>
            </a:r>
            <a:r>
              <a:rPr lang="ru-RU" sz="2400" dirty="0">
                <a:solidFill>
                  <a:srgbClr val="333333"/>
                </a:solidFill>
                <a:latin typeface="arial"/>
              </a:rPr>
              <a:t> та </a:t>
            </a:r>
            <a:r>
              <a:rPr lang="ru-RU" sz="2400" dirty="0" err="1">
                <a:solidFill>
                  <a:srgbClr val="333333"/>
                </a:solidFill>
                <a:latin typeface="arial"/>
              </a:rPr>
              <a:t>функціонального</a:t>
            </a:r>
            <a:r>
              <a:rPr lang="ru-RU" sz="2400" dirty="0">
                <a:solidFill>
                  <a:srgbClr val="333333"/>
                </a:solidFill>
                <a:latin typeface="arial"/>
              </a:rPr>
              <a:t> характеру.</a:t>
            </a:r>
          </a:p>
          <a:p>
            <a:r>
              <a:rPr lang="ru-RU" sz="2400" dirty="0">
                <a:solidFill>
                  <a:srgbClr val="333333"/>
                </a:solidFill>
                <a:latin typeface="arial"/>
              </a:rPr>
              <a:t> </a:t>
            </a:r>
            <a:endParaRPr lang="ru-RU" sz="2400" b="0" i="0" dirty="0">
              <a:solidFill>
                <a:srgbClr val="333333"/>
              </a:solidFill>
              <a:effectLst/>
              <a:latin typeface="arial"/>
            </a:endParaRPr>
          </a:p>
        </p:txBody>
      </p:sp>
    </p:spTree>
    <p:extLst>
      <p:ext uri="{BB962C8B-B14F-4D97-AF65-F5344CB8AC3E}">
        <p14:creationId xmlns:p14="http://schemas.microsoft.com/office/powerpoint/2010/main" val="2572598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365520"/>
            <a:ext cx="5459316" cy="363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825" y="4005064"/>
            <a:ext cx="4609911" cy="251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605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4704"/>
            <a:ext cx="8553089"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41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611560" y="1484785"/>
            <a:ext cx="7848871" cy="4449880"/>
          </a:xfrm>
        </p:spPr>
        <p:txBody>
          <a:bodyPr/>
          <a:lstStyle/>
          <a:p>
            <a:r>
              <a:rPr lang="uk-UA" dirty="0"/>
              <a:t>1. </a:t>
            </a:r>
            <a:r>
              <a:rPr lang="ru-RU" dirty="0" err="1"/>
              <a:t>Патофізіологія</a:t>
            </a:r>
            <a:r>
              <a:rPr lang="ru-RU" dirty="0"/>
              <a:t> </a:t>
            </a:r>
            <a:r>
              <a:rPr lang="ru-RU" dirty="0" err="1"/>
              <a:t>тканинного</a:t>
            </a:r>
            <a:r>
              <a:rPr lang="ru-RU" dirty="0"/>
              <a:t> росту</a:t>
            </a:r>
            <a:r>
              <a:rPr lang="uk-UA" dirty="0"/>
              <a:t>.</a:t>
            </a:r>
            <a:endParaRPr lang="ru-RU" dirty="0"/>
          </a:p>
          <a:p>
            <a:r>
              <a:rPr lang="uk-UA" dirty="0"/>
              <a:t>2.</a:t>
            </a:r>
            <a:r>
              <a:rPr lang="uk-UA" b="1" dirty="0"/>
              <a:t> </a:t>
            </a:r>
            <a:r>
              <a:rPr lang="ru-RU" dirty="0" err="1"/>
              <a:t>Гiпербiотичнi</a:t>
            </a:r>
            <a:r>
              <a:rPr lang="ru-RU" dirty="0"/>
              <a:t> </a:t>
            </a:r>
            <a:r>
              <a:rPr lang="ru-RU" dirty="0" err="1"/>
              <a:t>процеси</a:t>
            </a:r>
            <a:r>
              <a:rPr lang="uk-UA" dirty="0"/>
              <a:t>.</a:t>
            </a:r>
            <a:endParaRPr lang="ru-RU" dirty="0"/>
          </a:p>
          <a:p>
            <a:r>
              <a:rPr lang="uk-UA" dirty="0"/>
              <a:t>3. </a:t>
            </a:r>
            <a:r>
              <a:rPr lang="ru-RU" dirty="0" err="1"/>
              <a:t>Пухлинний</a:t>
            </a:r>
            <a:r>
              <a:rPr lang="ru-RU" dirty="0"/>
              <a:t> </a:t>
            </a:r>
            <a:r>
              <a:rPr lang="ru-RU" dirty="0" err="1"/>
              <a:t>рiст</a:t>
            </a:r>
            <a:r>
              <a:rPr lang="ru-RU" dirty="0"/>
              <a:t>.</a:t>
            </a:r>
          </a:p>
          <a:p>
            <a:endParaRPr lang="ru-RU" dirty="0"/>
          </a:p>
        </p:txBody>
      </p:sp>
      <p:sp>
        <p:nvSpPr>
          <p:cNvPr id="3" name="Заголовок 2"/>
          <p:cNvSpPr>
            <a:spLocks noGrp="1"/>
          </p:cNvSpPr>
          <p:nvPr>
            <p:ph type="ctrTitle"/>
          </p:nvPr>
        </p:nvSpPr>
        <p:spPr>
          <a:xfrm>
            <a:off x="1115616" y="188641"/>
            <a:ext cx="7175351" cy="1080120"/>
          </a:xfrm>
        </p:spPr>
        <p:txBody>
          <a:bodyPr/>
          <a:lstStyle/>
          <a:p>
            <a:pPr algn="ctr"/>
            <a:r>
              <a:rPr lang="uk-UA" dirty="0" smtClean="0"/>
              <a:t>План лекції</a:t>
            </a:r>
            <a:endParaRPr lang="ru-RU" dirty="0"/>
          </a:p>
        </p:txBody>
      </p:sp>
    </p:spTree>
    <p:extLst>
      <p:ext uri="{BB962C8B-B14F-4D97-AF65-F5344CB8AC3E}">
        <p14:creationId xmlns:p14="http://schemas.microsoft.com/office/powerpoint/2010/main" val="4033623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496943" cy="6336704"/>
          </a:xfrm>
        </p:spPr>
        <p:txBody>
          <a:bodyPr/>
          <a:lstStyle/>
          <a:p>
            <a:pPr algn="just"/>
            <a:r>
              <a:rPr lang="uk-UA" sz="1600" dirty="0">
                <a:effectLst/>
              </a:rPr>
              <a:t>Література:</a:t>
            </a:r>
            <a:r>
              <a:rPr lang="ru-RU" sz="1600" dirty="0">
                <a:effectLst/>
              </a:rPr>
              <a:t/>
            </a:r>
            <a:br>
              <a:rPr lang="ru-RU" sz="1600" dirty="0">
                <a:effectLst/>
              </a:rPr>
            </a:br>
            <a:r>
              <a:rPr lang="uk-UA" sz="1600" i="1" dirty="0">
                <a:effectLst/>
              </a:rPr>
              <a:t>обов’язкова:</a:t>
            </a:r>
            <a:r>
              <a:rPr lang="ru-RU" sz="1600" dirty="0">
                <a:effectLst/>
              </a:rPr>
              <a:t/>
            </a:r>
            <a:br>
              <a:rPr lang="ru-RU" sz="1600" dirty="0">
                <a:effectLst/>
              </a:rPr>
            </a:br>
            <a:r>
              <a:rPr lang="uk-UA" sz="1600" dirty="0">
                <a:effectLst/>
              </a:rPr>
              <a:t>1</a:t>
            </a:r>
            <a:r>
              <a:rPr lang="ru-RU" sz="1600" dirty="0">
                <a:effectLst/>
              </a:rPr>
              <a:t>. </a:t>
            </a:r>
            <a:r>
              <a:rPr lang="ru-RU" sz="1600" dirty="0" err="1">
                <a:effectLst/>
              </a:rPr>
              <a:t>Бурделев</a:t>
            </a:r>
            <a:r>
              <a:rPr lang="ru-RU" sz="1600" dirty="0">
                <a:effectLst/>
              </a:rPr>
              <a:t> Т.Е. </a:t>
            </a:r>
            <a:r>
              <a:rPr lang="ru-RU" sz="1600" dirty="0" err="1">
                <a:effectLst/>
              </a:rPr>
              <a:t>Основи</a:t>
            </a:r>
            <a:r>
              <a:rPr lang="ru-RU" sz="1600" dirty="0">
                <a:effectLst/>
              </a:rPr>
              <a:t> ветеринарии. - М.: Колос, 1978. - 432 с.</a:t>
            </a:r>
            <a:br>
              <a:rPr lang="ru-RU" sz="1600" dirty="0">
                <a:effectLst/>
              </a:rPr>
            </a:br>
            <a:r>
              <a:rPr lang="ru-RU" sz="1600" dirty="0">
                <a:effectLst/>
              </a:rPr>
              <a:t>2. </a:t>
            </a:r>
            <a:r>
              <a:rPr lang="ru-RU" sz="1600" dirty="0" err="1">
                <a:effectLst/>
              </a:rPr>
              <a:t>Бурделев</a:t>
            </a:r>
            <a:r>
              <a:rPr lang="ru-RU" sz="1600" dirty="0">
                <a:effectLst/>
              </a:rPr>
              <a:t> Т.Е., Жильцов В.Г. Практикум по основам ветеринарии.-3-є изд. </a:t>
            </a:r>
            <a:r>
              <a:rPr lang="ru-RU" sz="1600" dirty="0" err="1">
                <a:effectLst/>
              </a:rPr>
              <a:t>пе-рер</a:t>
            </a:r>
            <a:r>
              <a:rPr lang="ru-RU" sz="1600" dirty="0">
                <a:effectLst/>
              </a:rPr>
              <a:t>. и доп.-М.: </a:t>
            </a:r>
            <a:r>
              <a:rPr lang="ru-RU" sz="1600" dirty="0" err="1">
                <a:effectLst/>
              </a:rPr>
              <a:t>Агропромиздат</a:t>
            </a:r>
            <a:r>
              <a:rPr lang="ru-RU" sz="1600" dirty="0">
                <a:effectLst/>
              </a:rPr>
              <a:t>,</a:t>
            </a:r>
            <a:r>
              <a:rPr lang="uk-UA" sz="1600" dirty="0">
                <a:effectLst/>
              </a:rPr>
              <a:t>1</a:t>
            </a:r>
            <a:r>
              <a:rPr lang="ru-RU" sz="1600" dirty="0">
                <a:effectLst/>
              </a:rPr>
              <a:t>989.-303 с.</a:t>
            </a:r>
            <a:br>
              <a:rPr lang="ru-RU" sz="1600" dirty="0">
                <a:effectLst/>
              </a:rPr>
            </a:br>
            <a:r>
              <a:rPr lang="ru-RU" sz="1600" dirty="0">
                <a:effectLst/>
              </a:rPr>
              <a:t>3. </a:t>
            </a:r>
            <a:r>
              <a:rPr lang="ru-RU" sz="1600" dirty="0" err="1">
                <a:effectLst/>
              </a:rPr>
              <a:t>Старовыборннй</a:t>
            </a:r>
            <a:r>
              <a:rPr lang="ru-RU" sz="1600" dirty="0">
                <a:effectLst/>
              </a:rPr>
              <a:t> И.Х., </a:t>
            </a:r>
            <a:r>
              <a:rPr lang="ru-RU" sz="1600" dirty="0" err="1">
                <a:effectLst/>
              </a:rPr>
              <a:t>Кутуранов</a:t>
            </a:r>
            <a:r>
              <a:rPr lang="ru-RU" sz="1600" dirty="0">
                <a:effectLst/>
              </a:rPr>
              <a:t> П.Н. Практикум по основам ветеринарии. -Минск, 1979.-262 с.</a:t>
            </a:r>
            <a:br>
              <a:rPr lang="ru-RU" sz="1600" dirty="0">
                <a:effectLst/>
              </a:rPr>
            </a:br>
            <a:r>
              <a:rPr lang="uk-UA" sz="1600" i="1" dirty="0">
                <a:effectLst/>
              </a:rPr>
              <a:t>додаткова:</a:t>
            </a:r>
            <a:r>
              <a:rPr lang="ru-RU" sz="1600" dirty="0">
                <a:effectLst/>
              </a:rPr>
              <a:t/>
            </a:r>
            <a:br>
              <a:rPr lang="ru-RU" sz="1600" dirty="0">
                <a:effectLst/>
              </a:rPr>
            </a:br>
            <a:r>
              <a:rPr lang="uk-UA" sz="1600" dirty="0">
                <a:effectLst/>
              </a:rPr>
              <a:t>1. Власенко В.М. Словник термінів ветеринарної хірургії.-К.: Вища </a:t>
            </a:r>
            <a:r>
              <a:rPr lang="uk-UA" sz="1600" dirty="0" err="1">
                <a:effectLst/>
              </a:rPr>
              <a:t>пж</a:t>
            </a:r>
            <a:r>
              <a:rPr lang="uk-UA" sz="1600" dirty="0">
                <a:effectLst/>
              </a:rPr>
              <a:t>., 1984.- 333 с.</a:t>
            </a:r>
            <a:r>
              <a:rPr lang="ru-RU" sz="1600" dirty="0">
                <a:effectLst/>
              </a:rPr>
              <a:t/>
            </a:r>
            <a:br>
              <a:rPr lang="ru-RU" sz="1600" dirty="0">
                <a:effectLst/>
              </a:rPr>
            </a:br>
            <a:r>
              <a:rPr lang="uk-UA" sz="1600" dirty="0">
                <a:effectLst/>
              </a:rPr>
              <a:t>2. </a:t>
            </a:r>
            <a:r>
              <a:rPr lang="uk-UA" sz="1600" dirty="0" err="1">
                <a:effectLst/>
              </a:rPr>
              <a:t>Внутренние</a:t>
            </a:r>
            <a:r>
              <a:rPr lang="uk-UA" sz="1600" dirty="0">
                <a:effectLst/>
              </a:rPr>
              <a:t> </a:t>
            </a:r>
            <a:r>
              <a:rPr lang="uk-UA" sz="1600" dirty="0" err="1">
                <a:effectLst/>
              </a:rPr>
              <a:t>иезаразнне</a:t>
            </a:r>
            <a:r>
              <a:rPr lang="uk-UA" sz="1600" dirty="0">
                <a:effectLst/>
              </a:rPr>
              <a:t> </a:t>
            </a:r>
            <a:r>
              <a:rPr lang="uk-UA" sz="1600" dirty="0" err="1">
                <a:effectLst/>
              </a:rPr>
              <a:t>болезни</a:t>
            </a:r>
            <a:r>
              <a:rPr lang="uk-UA" sz="1600" dirty="0">
                <a:effectLst/>
              </a:rPr>
              <a:t> </a:t>
            </a:r>
            <a:r>
              <a:rPr lang="uk-UA" sz="1600" dirty="0" err="1">
                <a:effectLst/>
              </a:rPr>
              <a:t>сельскохозяйственных</a:t>
            </a:r>
            <a:r>
              <a:rPr lang="uk-UA" sz="1600" dirty="0">
                <a:effectLst/>
              </a:rPr>
              <a:t> </a:t>
            </a:r>
            <a:r>
              <a:rPr lang="uk-UA" sz="1600" dirty="0" err="1">
                <a:effectLst/>
              </a:rPr>
              <a:t>животннх</a:t>
            </a:r>
            <a:r>
              <a:rPr lang="uk-UA" sz="1600" dirty="0">
                <a:effectLst/>
              </a:rPr>
              <a:t> / Б.М. </a:t>
            </a:r>
            <a:r>
              <a:rPr lang="uk-UA" sz="1600" dirty="0" err="1">
                <a:effectLst/>
              </a:rPr>
              <a:t>Анохин</a:t>
            </a:r>
            <a:r>
              <a:rPr lang="uk-UA" sz="1600" dirty="0">
                <a:effectLst/>
              </a:rPr>
              <a:t>, В.М. </a:t>
            </a:r>
            <a:r>
              <a:rPr lang="uk-UA" sz="1600" dirty="0" err="1">
                <a:effectLst/>
              </a:rPr>
              <a:t>Данилевский</a:t>
            </a:r>
            <a:r>
              <a:rPr lang="uk-UA" sz="1600" dirty="0">
                <a:effectLst/>
              </a:rPr>
              <a:t>, Л.Г. </a:t>
            </a:r>
            <a:r>
              <a:rPr lang="uk-UA" sz="1600" dirty="0" err="1">
                <a:effectLst/>
              </a:rPr>
              <a:t>Захарин</a:t>
            </a:r>
            <a:r>
              <a:rPr lang="uk-UA" sz="1600" dirty="0">
                <a:effectLst/>
              </a:rPr>
              <a:t> и </a:t>
            </a:r>
            <a:r>
              <a:rPr lang="uk-UA" sz="1600" dirty="0" err="1">
                <a:effectLst/>
              </a:rPr>
              <a:t>др</a:t>
            </a:r>
            <a:r>
              <a:rPr lang="uk-UA" sz="1600" dirty="0">
                <a:effectLst/>
              </a:rPr>
              <a:t>.- М.: </a:t>
            </a:r>
            <a:r>
              <a:rPr lang="uk-UA" sz="1600" dirty="0" err="1">
                <a:effectLst/>
              </a:rPr>
              <a:t>Агропромиздат</a:t>
            </a:r>
            <a:r>
              <a:rPr lang="uk-UA" sz="1600" dirty="0">
                <a:effectLst/>
              </a:rPr>
              <a:t>, 1991.-575 с.</a:t>
            </a:r>
            <a:r>
              <a:rPr lang="ru-RU" sz="1600" dirty="0">
                <a:effectLst/>
              </a:rPr>
              <a:t/>
            </a:r>
            <a:br>
              <a:rPr lang="ru-RU" sz="1600" dirty="0">
                <a:effectLst/>
              </a:rPr>
            </a:br>
            <a:r>
              <a:rPr lang="uk-UA" sz="1600" dirty="0">
                <a:effectLst/>
              </a:rPr>
              <a:t>3. </a:t>
            </a:r>
            <a:r>
              <a:rPr lang="uk-UA" sz="1600" dirty="0" err="1">
                <a:effectLst/>
              </a:rPr>
              <a:t>Внутренние</a:t>
            </a:r>
            <a:r>
              <a:rPr lang="uk-UA" sz="1600" dirty="0">
                <a:effectLst/>
              </a:rPr>
              <a:t> </a:t>
            </a:r>
            <a:r>
              <a:rPr lang="uk-UA" sz="1600" dirty="0" err="1">
                <a:effectLst/>
              </a:rPr>
              <a:t>незаразные</a:t>
            </a:r>
            <a:r>
              <a:rPr lang="uk-UA" sz="1600" dirty="0">
                <a:effectLst/>
              </a:rPr>
              <a:t> </a:t>
            </a:r>
            <a:r>
              <a:rPr lang="uk-UA" sz="1600" dirty="0" err="1">
                <a:effectLst/>
              </a:rPr>
              <a:t>болезни</a:t>
            </a:r>
            <a:r>
              <a:rPr lang="uk-UA" sz="1600" dirty="0">
                <a:effectLst/>
              </a:rPr>
              <a:t> </a:t>
            </a:r>
            <a:r>
              <a:rPr lang="uk-UA" sz="1600" dirty="0" err="1">
                <a:effectLst/>
              </a:rPr>
              <a:t>сельскохозяйственных</a:t>
            </a:r>
            <a:r>
              <a:rPr lang="uk-UA" sz="1600" dirty="0">
                <a:effectLst/>
              </a:rPr>
              <a:t> </a:t>
            </a:r>
            <a:r>
              <a:rPr lang="uk-UA" sz="1600" dirty="0" err="1">
                <a:effectLst/>
              </a:rPr>
              <a:t>животных</a:t>
            </a:r>
            <a:r>
              <a:rPr lang="uk-UA" sz="1600" dirty="0">
                <a:effectLst/>
              </a:rPr>
              <a:t> / И.Г. Шара-</a:t>
            </a:r>
            <a:r>
              <a:rPr lang="uk-UA" sz="1600" dirty="0" err="1">
                <a:effectLst/>
              </a:rPr>
              <a:t>брин</a:t>
            </a:r>
            <a:r>
              <a:rPr lang="uk-UA" sz="1600" dirty="0">
                <a:effectLst/>
              </a:rPr>
              <a:t>, В.А. </a:t>
            </a:r>
            <a:r>
              <a:rPr lang="uk-UA" sz="1600" dirty="0" err="1">
                <a:effectLst/>
              </a:rPr>
              <a:t>Алшсаев</a:t>
            </a:r>
            <a:r>
              <a:rPr lang="uk-UA" sz="1600" dirty="0">
                <a:effectLst/>
              </a:rPr>
              <a:t> и </a:t>
            </a:r>
            <a:r>
              <a:rPr lang="uk-UA" sz="1600" dirty="0" err="1">
                <a:effectLst/>
              </a:rPr>
              <a:t>др</a:t>
            </a:r>
            <a:r>
              <a:rPr lang="uk-UA" sz="1600" dirty="0">
                <a:effectLst/>
              </a:rPr>
              <a:t>.- М.: </a:t>
            </a:r>
            <a:r>
              <a:rPr lang="uk-UA" sz="1600" dirty="0" err="1">
                <a:effectLst/>
              </a:rPr>
              <a:t>Агропромиздат</a:t>
            </a:r>
            <a:r>
              <a:rPr lang="uk-UA" sz="1600" dirty="0">
                <a:effectLst/>
              </a:rPr>
              <a:t>, 1985. - 527 с.</a:t>
            </a:r>
            <a:r>
              <a:rPr lang="ru-RU" sz="1600" dirty="0">
                <a:effectLst/>
              </a:rPr>
              <a:t/>
            </a:r>
            <a:br>
              <a:rPr lang="ru-RU" sz="1600" dirty="0">
                <a:effectLst/>
              </a:rPr>
            </a:br>
            <a:r>
              <a:rPr lang="uk-UA" sz="1600" dirty="0">
                <a:effectLst/>
              </a:rPr>
              <a:t>4. Гончаров Т.В., </a:t>
            </a:r>
            <a:r>
              <a:rPr lang="uk-UA" sz="1600" dirty="0" err="1">
                <a:effectLst/>
              </a:rPr>
              <a:t>Дидовец</a:t>
            </a:r>
            <a:r>
              <a:rPr lang="uk-UA" sz="1600" dirty="0">
                <a:effectLst/>
              </a:rPr>
              <a:t> С.Л. </a:t>
            </a:r>
            <a:r>
              <a:rPr lang="uk-UA" sz="1600" dirty="0" err="1">
                <a:effectLst/>
              </a:rPr>
              <a:t>Организация</a:t>
            </a:r>
            <a:r>
              <a:rPr lang="uk-UA" sz="1600" dirty="0">
                <a:effectLst/>
              </a:rPr>
              <a:t> ветеринарного </a:t>
            </a:r>
            <a:r>
              <a:rPr lang="uk-UA" sz="1600" dirty="0" err="1">
                <a:effectLst/>
              </a:rPr>
              <a:t>дела</a:t>
            </a:r>
            <a:r>
              <a:rPr lang="uk-UA" sz="1600" dirty="0">
                <a:effectLst/>
              </a:rPr>
              <a:t>,- М.: Колос, 1971.-262 с. </a:t>
            </a:r>
            <a:r>
              <a:rPr lang="ru-RU" sz="1600" dirty="0">
                <a:effectLst/>
              </a:rPr>
              <a:t/>
            </a:r>
            <a:br>
              <a:rPr lang="ru-RU" sz="1600" dirty="0">
                <a:effectLst/>
              </a:rPr>
            </a:br>
            <a:r>
              <a:rPr lang="uk-UA" sz="1600" dirty="0">
                <a:effectLst/>
              </a:rPr>
              <a:t>5. Закон України про ветеринарну медицину.</a:t>
            </a:r>
            <a:r>
              <a:rPr lang="ru-RU" sz="1600" dirty="0">
                <a:effectLst/>
              </a:rPr>
              <a:t/>
            </a:r>
            <a:br>
              <a:rPr lang="ru-RU" sz="1600" dirty="0">
                <a:effectLst/>
              </a:rPr>
            </a:br>
            <a:r>
              <a:rPr lang="uk-UA" sz="1600" dirty="0">
                <a:effectLst/>
              </a:rPr>
              <a:t>6. </a:t>
            </a:r>
            <a:r>
              <a:rPr lang="uk-UA" sz="1600" dirty="0" err="1">
                <a:effectLst/>
              </a:rPr>
              <a:t>Клиническая</a:t>
            </a:r>
            <a:r>
              <a:rPr lang="uk-UA" sz="1600" dirty="0">
                <a:effectLst/>
              </a:rPr>
              <a:t> </a:t>
            </a:r>
            <a:r>
              <a:rPr lang="uk-UA" sz="1600" dirty="0" err="1">
                <a:effectLst/>
              </a:rPr>
              <a:t>диагностика</a:t>
            </a:r>
            <a:r>
              <a:rPr lang="uk-UA" sz="1600" dirty="0">
                <a:effectLst/>
              </a:rPr>
              <a:t> </a:t>
            </a:r>
            <a:r>
              <a:rPr lang="uk-UA" sz="1600" dirty="0" err="1">
                <a:effectLst/>
              </a:rPr>
              <a:t>внутренних</a:t>
            </a:r>
            <a:r>
              <a:rPr lang="uk-UA" sz="1600" dirty="0">
                <a:effectLst/>
              </a:rPr>
              <a:t> незаразних </a:t>
            </a:r>
            <a:r>
              <a:rPr lang="uk-UA" sz="1600" dirty="0" err="1">
                <a:effectLst/>
              </a:rPr>
              <a:t>болезней</a:t>
            </a:r>
            <a:r>
              <a:rPr lang="uk-UA" sz="1600" dirty="0">
                <a:effectLst/>
              </a:rPr>
              <a:t> </a:t>
            </a:r>
            <a:r>
              <a:rPr lang="uk-UA" sz="1600" dirty="0" err="1">
                <a:effectLst/>
              </a:rPr>
              <a:t>животньїх</a:t>
            </a:r>
            <a:r>
              <a:rPr lang="uk-UA" sz="1600" dirty="0">
                <a:effectLst/>
              </a:rPr>
              <a:t> / А.М. Смирнов, И.Я. </a:t>
            </a:r>
            <a:r>
              <a:rPr lang="uk-UA" sz="1600" dirty="0" err="1">
                <a:effectLst/>
              </a:rPr>
              <a:t>Кононешсо</a:t>
            </a:r>
            <a:r>
              <a:rPr lang="uk-UA" sz="1600" dirty="0">
                <a:effectLst/>
              </a:rPr>
              <a:t>, Р.П. </a:t>
            </a:r>
            <a:r>
              <a:rPr lang="uk-UA" sz="1600" dirty="0" err="1">
                <a:effectLst/>
              </a:rPr>
              <a:t>Пушкарев</a:t>
            </a:r>
            <a:r>
              <a:rPr lang="uk-UA" sz="1600" dirty="0">
                <a:effectLst/>
              </a:rPr>
              <a:t> и </a:t>
            </a:r>
            <a:r>
              <a:rPr lang="uk-UA" sz="1600" dirty="0" err="1">
                <a:effectLst/>
              </a:rPr>
              <a:t>др</a:t>
            </a:r>
            <a:r>
              <a:rPr lang="uk-UA" sz="1600" dirty="0">
                <a:effectLst/>
              </a:rPr>
              <a:t>.- М.: </a:t>
            </a:r>
            <a:r>
              <a:rPr lang="uk-UA" sz="1600" dirty="0" err="1">
                <a:effectLst/>
              </a:rPr>
              <a:t>Агропромиздат</a:t>
            </a:r>
            <a:r>
              <a:rPr lang="uk-UA" sz="1600" dirty="0">
                <a:effectLst/>
              </a:rPr>
              <a:t>, 1988. -512 с.</a:t>
            </a:r>
            <a:r>
              <a:rPr lang="ru-RU" sz="1600" dirty="0">
                <a:effectLst/>
              </a:rPr>
              <a:t/>
            </a:r>
            <a:br>
              <a:rPr lang="ru-RU" sz="1600" dirty="0">
                <a:effectLst/>
              </a:rPr>
            </a:br>
            <a:r>
              <a:rPr lang="uk-UA" sz="1600" dirty="0">
                <a:effectLst/>
              </a:rPr>
              <a:t>7. </a:t>
            </a:r>
            <a:r>
              <a:rPr lang="uk-UA" sz="1600" dirty="0" err="1">
                <a:effectLst/>
              </a:rPr>
              <a:t>Общая</a:t>
            </a:r>
            <a:r>
              <a:rPr lang="uk-UA" sz="1600" dirty="0">
                <a:effectLst/>
              </a:rPr>
              <a:t> </a:t>
            </a:r>
            <a:r>
              <a:rPr lang="uk-UA" sz="1600" dirty="0" err="1">
                <a:effectLst/>
              </a:rPr>
              <a:t>ветеринарная</a:t>
            </a:r>
            <a:r>
              <a:rPr lang="uk-UA" sz="1600" dirty="0">
                <a:effectLst/>
              </a:rPr>
              <a:t> </a:t>
            </a:r>
            <a:r>
              <a:rPr lang="uk-UA" sz="1600" dirty="0" err="1">
                <a:effectLst/>
              </a:rPr>
              <a:t>хирургия</a:t>
            </a:r>
            <a:r>
              <a:rPr lang="uk-UA" sz="1600" dirty="0">
                <a:effectLst/>
              </a:rPr>
              <a:t> / А.А. </a:t>
            </a:r>
            <a:r>
              <a:rPr lang="uk-UA" sz="1600" dirty="0" err="1">
                <a:effectLst/>
              </a:rPr>
              <a:t>Белов</a:t>
            </a:r>
            <a:r>
              <a:rPr lang="uk-UA" sz="1600" dirty="0">
                <a:effectLst/>
              </a:rPr>
              <a:t>, М.В. </a:t>
            </a:r>
            <a:r>
              <a:rPr lang="uk-UA" sz="1600" dirty="0" err="1">
                <a:effectLst/>
              </a:rPr>
              <a:t>Плахотин</a:t>
            </a:r>
            <a:r>
              <a:rPr lang="uk-UA" sz="1600" dirty="0">
                <a:effectLst/>
              </a:rPr>
              <a:t>, Б.А. </a:t>
            </a:r>
            <a:r>
              <a:rPr lang="uk-UA" sz="1600" dirty="0" err="1">
                <a:effectLst/>
              </a:rPr>
              <a:t>Башкирев</a:t>
            </a:r>
            <a:r>
              <a:rPr lang="uk-UA" sz="1600" dirty="0">
                <a:effectLst/>
              </a:rPr>
              <a:t> и </a:t>
            </a:r>
            <a:r>
              <a:rPr lang="uk-UA" sz="1600" dirty="0" err="1">
                <a:effectLst/>
              </a:rPr>
              <a:t>др</a:t>
            </a:r>
            <a:r>
              <a:rPr lang="uk-UA" sz="1600" dirty="0">
                <a:effectLst/>
              </a:rPr>
              <a:t>.- М.: </a:t>
            </a:r>
            <a:r>
              <a:rPr lang="uk-UA" sz="1600" dirty="0" err="1">
                <a:effectLst/>
              </a:rPr>
              <a:t>Агропромиздат</a:t>
            </a:r>
            <a:r>
              <a:rPr lang="uk-UA" sz="1600" dirty="0">
                <a:effectLst/>
              </a:rPr>
              <a:t>, 1990.- 592 с.</a:t>
            </a:r>
            <a:r>
              <a:rPr lang="ru-RU" sz="1600" dirty="0">
                <a:effectLst/>
              </a:rPr>
              <a:t/>
            </a:r>
            <a:br>
              <a:rPr lang="ru-RU" sz="1600" dirty="0">
                <a:effectLst/>
              </a:rPr>
            </a:br>
            <a:r>
              <a:rPr lang="uk-UA" sz="1600" dirty="0">
                <a:effectLst/>
              </a:rPr>
              <a:t>9. </a:t>
            </a:r>
            <a:r>
              <a:rPr lang="uk-UA" sz="1600" dirty="0" err="1">
                <a:effectLst/>
              </a:rPr>
              <a:t>Паразитология</a:t>
            </a:r>
            <a:r>
              <a:rPr lang="uk-UA" sz="1600" dirty="0">
                <a:effectLst/>
              </a:rPr>
              <a:t> и </a:t>
            </a:r>
            <a:r>
              <a:rPr lang="uk-UA" sz="1600" dirty="0" err="1">
                <a:effectLst/>
              </a:rPr>
              <a:t>инвазионн</a:t>
            </a:r>
            <a:r>
              <a:rPr lang="ru-RU" sz="1600" dirty="0">
                <a:effectLst/>
              </a:rPr>
              <a:t>ы</a:t>
            </a:r>
            <a:r>
              <a:rPr lang="uk-UA" sz="1600" dirty="0">
                <a:effectLst/>
              </a:rPr>
              <a:t>е </a:t>
            </a:r>
            <a:r>
              <a:rPr lang="uk-UA" sz="1600" dirty="0" err="1">
                <a:effectLst/>
              </a:rPr>
              <a:t>болезни</a:t>
            </a:r>
            <a:r>
              <a:rPr lang="uk-UA" sz="1600" dirty="0">
                <a:effectLst/>
              </a:rPr>
              <a:t> </a:t>
            </a:r>
            <a:r>
              <a:rPr lang="uk-UA" sz="1600" dirty="0" err="1">
                <a:effectLst/>
              </a:rPr>
              <a:t>сельскохозяйственных</a:t>
            </a:r>
            <a:r>
              <a:rPr lang="uk-UA" sz="1600" dirty="0">
                <a:effectLst/>
              </a:rPr>
              <a:t> </a:t>
            </a:r>
            <a:r>
              <a:rPr lang="uk-UA" sz="1600" dirty="0" err="1">
                <a:effectLst/>
              </a:rPr>
              <a:t>животных</a:t>
            </a:r>
            <a:r>
              <a:rPr lang="uk-UA" sz="1600" dirty="0">
                <a:effectLst/>
              </a:rPr>
              <a:t>. / К.И. </a:t>
            </a:r>
            <a:r>
              <a:rPr lang="uk-UA" sz="1600" dirty="0" err="1">
                <a:effectLst/>
              </a:rPr>
              <a:t>Абуладзе</a:t>
            </a:r>
            <a:r>
              <a:rPr lang="uk-UA" sz="1600" dirty="0">
                <a:effectLst/>
              </a:rPr>
              <a:t>, Н.В. Демидов, </a:t>
            </a:r>
            <a:r>
              <a:rPr lang="uk-UA" sz="1600" dirty="0" err="1">
                <a:effectLst/>
              </a:rPr>
              <a:t>И.А.Непоклонов</a:t>
            </a:r>
            <a:r>
              <a:rPr lang="uk-UA" sz="1600" dirty="0">
                <a:effectLst/>
              </a:rPr>
              <a:t> и </a:t>
            </a:r>
            <a:r>
              <a:rPr lang="uk-UA" sz="1600" dirty="0" err="1">
                <a:effectLst/>
              </a:rPr>
              <a:t>др</a:t>
            </a:r>
            <a:r>
              <a:rPr lang="uk-UA" sz="1600" dirty="0">
                <a:effectLst/>
              </a:rPr>
              <a:t>. -М.: </a:t>
            </a:r>
            <a:r>
              <a:rPr lang="uk-UA" sz="1600" dirty="0" err="1">
                <a:effectLst/>
              </a:rPr>
              <a:t>Агропромиздат</a:t>
            </a:r>
            <a:r>
              <a:rPr lang="uk-UA" sz="1600" dirty="0">
                <a:effectLst/>
              </a:rPr>
              <a:t>, 1990. - 464 с.</a:t>
            </a:r>
            <a:r>
              <a:rPr lang="ru-RU" sz="1600" dirty="0">
                <a:effectLst/>
              </a:rPr>
              <a:t/>
            </a:r>
            <a:br>
              <a:rPr lang="ru-RU" sz="1600" dirty="0">
                <a:effectLst/>
              </a:rPr>
            </a:br>
            <a:r>
              <a:rPr lang="uk-UA" sz="1600" dirty="0">
                <a:effectLst/>
              </a:rPr>
              <a:t>12. </a:t>
            </a:r>
            <a:r>
              <a:rPr lang="uk-UA" sz="1600" dirty="0" err="1">
                <a:effectLst/>
              </a:rPr>
              <a:t>Зпизоотология</a:t>
            </a:r>
            <a:r>
              <a:rPr lang="uk-UA" sz="1600" dirty="0">
                <a:effectLst/>
              </a:rPr>
              <a:t> и </a:t>
            </a:r>
            <a:r>
              <a:rPr lang="uk-UA" sz="1600" dirty="0" err="1">
                <a:effectLst/>
              </a:rPr>
              <a:t>инфекционные</a:t>
            </a:r>
            <a:r>
              <a:rPr lang="uk-UA" sz="1600" dirty="0">
                <a:effectLst/>
              </a:rPr>
              <a:t> </a:t>
            </a:r>
            <a:r>
              <a:rPr lang="uk-UA" sz="1600" dirty="0" err="1">
                <a:effectLst/>
              </a:rPr>
              <a:t>болезни</a:t>
            </a:r>
            <a:r>
              <a:rPr lang="uk-UA" sz="1600" dirty="0">
                <a:effectLst/>
              </a:rPr>
              <a:t> </a:t>
            </a:r>
            <a:r>
              <a:rPr lang="uk-UA" sz="1600" dirty="0" err="1">
                <a:effectLst/>
              </a:rPr>
              <a:t>сельскохозяйственных</a:t>
            </a:r>
            <a:r>
              <a:rPr lang="uk-UA" sz="1600" dirty="0">
                <a:effectLst/>
              </a:rPr>
              <a:t> </a:t>
            </a:r>
            <a:r>
              <a:rPr lang="uk-UA" sz="1600" dirty="0" err="1">
                <a:effectLst/>
              </a:rPr>
              <a:t>животных</a:t>
            </a:r>
            <a:r>
              <a:rPr lang="uk-UA" sz="1600" dirty="0">
                <a:effectLst/>
              </a:rPr>
              <a:t> / А.А. </a:t>
            </a:r>
            <a:r>
              <a:rPr lang="uk-UA" sz="1600" dirty="0" err="1">
                <a:effectLst/>
              </a:rPr>
              <a:t>Конопатин</a:t>
            </a:r>
            <a:r>
              <a:rPr lang="uk-UA" sz="1600" dirty="0">
                <a:effectLst/>
              </a:rPr>
              <a:t>, Й.А. </a:t>
            </a:r>
            <a:r>
              <a:rPr lang="uk-UA" sz="1600" dirty="0" err="1">
                <a:effectLst/>
              </a:rPr>
              <a:t>Бакуло</a:t>
            </a:r>
            <a:r>
              <a:rPr lang="uk-UA" sz="1600" dirty="0">
                <a:effectLst/>
              </a:rPr>
              <a:t>, Я.В. </a:t>
            </a:r>
            <a:r>
              <a:rPr lang="uk-UA" sz="1600" dirty="0" err="1">
                <a:effectLst/>
              </a:rPr>
              <a:t>Нуйкини</a:t>
            </a:r>
            <a:r>
              <a:rPr lang="uk-UA" sz="1600" dirty="0">
                <a:effectLst/>
              </a:rPr>
              <a:t> </a:t>
            </a:r>
            <a:r>
              <a:rPr lang="uk-UA" sz="1600" dirty="0" err="1">
                <a:effectLst/>
              </a:rPr>
              <a:t>др</a:t>
            </a:r>
            <a:r>
              <a:rPr lang="uk-UA" sz="1600" dirty="0">
                <a:effectLst/>
              </a:rPr>
              <a:t>.-М.: Колос, 1984.-544с.</a:t>
            </a:r>
            <a:endParaRPr lang="ru-RU" sz="1600" dirty="0"/>
          </a:p>
        </p:txBody>
      </p:sp>
    </p:spTree>
    <p:extLst>
      <p:ext uri="{BB962C8B-B14F-4D97-AF65-F5344CB8AC3E}">
        <p14:creationId xmlns:p14="http://schemas.microsoft.com/office/powerpoint/2010/main" val="2311377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332656"/>
            <a:ext cx="6512511" cy="1143000"/>
          </a:xfrm>
        </p:spPr>
        <p:txBody>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40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332656"/>
            <a:ext cx="4424279" cy="1368152"/>
          </a:xfrm>
          <a:solidFill>
            <a:srgbClr val="FFFF00"/>
          </a:solidFill>
        </p:spPr>
        <p:txBody>
          <a:bodyPr/>
          <a:lstStyle/>
          <a:p>
            <a:pPr algn="ctr"/>
            <a:r>
              <a:rPr lang="ru-RU" sz="4000" dirty="0" err="1"/>
              <a:t>Гіпобіотичні</a:t>
            </a:r>
            <a:r>
              <a:rPr lang="ru-RU" sz="4000" dirty="0"/>
              <a:t> </a:t>
            </a:r>
            <a:r>
              <a:rPr lang="ru-RU" sz="4000" dirty="0" err="1"/>
              <a:t>процеси</a:t>
            </a:r>
            <a:r>
              <a:rPr lang="ru-RU" sz="4000" dirty="0"/>
              <a:t>.</a:t>
            </a:r>
          </a:p>
        </p:txBody>
      </p:sp>
      <p:sp>
        <p:nvSpPr>
          <p:cNvPr id="3" name="Прямоугольник 2"/>
          <p:cNvSpPr/>
          <p:nvPr/>
        </p:nvSpPr>
        <p:spPr>
          <a:xfrm>
            <a:off x="539552" y="1950009"/>
            <a:ext cx="7920880" cy="1200329"/>
          </a:xfrm>
          <a:prstGeom prst="rect">
            <a:avLst/>
          </a:prstGeom>
        </p:spPr>
        <p:txBody>
          <a:bodyPr wrap="square">
            <a:spAutoFit/>
          </a:bodyPr>
          <a:lstStyle/>
          <a:p>
            <a:r>
              <a:rPr lang="ru-RU" sz="2400" b="1" i="1" dirty="0" err="1"/>
              <a:t>Гіпобіологічні</a:t>
            </a:r>
            <a:r>
              <a:rPr lang="ru-RU" sz="2400" b="1" i="1" dirty="0"/>
              <a:t> </a:t>
            </a:r>
            <a:r>
              <a:rPr lang="ru-RU" sz="2400" b="1" i="1" dirty="0" err="1"/>
              <a:t>процеси</a:t>
            </a:r>
            <a:r>
              <a:rPr lang="ru-RU" sz="2400" b="1" i="1" dirty="0"/>
              <a:t> </a:t>
            </a:r>
            <a:r>
              <a:rPr lang="ru-RU" sz="2400" dirty="0"/>
              <a:t>– </a:t>
            </a:r>
            <a:r>
              <a:rPr lang="ru-RU" sz="2400" dirty="0" err="1"/>
              <a:t>зумовлюють</a:t>
            </a:r>
            <a:r>
              <a:rPr lang="ru-RU" sz="2400" dirty="0"/>
              <a:t> </a:t>
            </a:r>
            <a:r>
              <a:rPr lang="ru-RU" sz="2400" dirty="0" err="1"/>
              <a:t>зниження</a:t>
            </a:r>
            <a:r>
              <a:rPr lang="ru-RU" sz="2400" dirty="0"/>
              <a:t> </a:t>
            </a:r>
            <a:r>
              <a:rPr lang="ru-RU" sz="2400" dirty="0" err="1"/>
              <a:t>життєдіяльності</a:t>
            </a:r>
            <a:r>
              <a:rPr lang="ru-RU" sz="2400" dirty="0"/>
              <a:t> тканин.</a:t>
            </a:r>
          </a:p>
          <a:p>
            <a:endParaRPr lang="ru-RU"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140968"/>
            <a:ext cx="3630910" cy="3457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67744" y="3120351"/>
            <a:ext cx="1935119" cy="3477875"/>
          </a:xfrm>
          <a:prstGeom prst="rect">
            <a:avLst/>
          </a:prstGeom>
        </p:spPr>
        <p:txBody>
          <a:bodyPr wrap="square">
            <a:spAutoFit/>
          </a:bodyPr>
          <a:lstStyle/>
          <a:p>
            <a:r>
              <a:rPr lang="ru-RU" sz="2000" dirty="0" err="1"/>
              <a:t>Розрізняють</a:t>
            </a:r>
            <a:r>
              <a:rPr lang="ru-RU" sz="2000" dirty="0"/>
              <a:t>:</a:t>
            </a:r>
          </a:p>
          <a:p>
            <a:endParaRPr lang="ru-RU" sz="2000" dirty="0"/>
          </a:p>
          <a:p>
            <a:r>
              <a:rPr lang="ru-RU" sz="2000" dirty="0"/>
              <a:t>- </a:t>
            </a:r>
            <a:r>
              <a:rPr lang="ru-RU" sz="2000" dirty="0" err="1"/>
              <a:t>атрофію</a:t>
            </a:r>
            <a:r>
              <a:rPr lang="ru-RU" sz="2000" dirty="0"/>
              <a:t>;</a:t>
            </a:r>
          </a:p>
          <a:p>
            <a:endParaRPr lang="ru-RU" sz="2000" dirty="0"/>
          </a:p>
          <a:p>
            <a:r>
              <a:rPr lang="ru-RU" sz="2000" dirty="0"/>
              <a:t>- </a:t>
            </a:r>
            <a:r>
              <a:rPr lang="ru-RU" sz="2000" dirty="0" err="1"/>
              <a:t>дистрофію</a:t>
            </a:r>
            <a:r>
              <a:rPr lang="ru-RU" sz="2000" dirty="0"/>
              <a:t>;</a:t>
            </a:r>
          </a:p>
          <a:p>
            <a:endParaRPr lang="ru-RU" sz="2000" dirty="0"/>
          </a:p>
          <a:p>
            <a:r>
              <a:rPr lang="ru-RU" sz="2000" dirty="0"/>
              <a:t>- </a:t>
            </a:r>
            <a:r>
              <a:rPr lang="ru-RU" sz="2000" dirty="0" err="1"/>
              <a:t>кахексію</a:t>
            </a:r>
            <a:r>
              <a:rPr lang="ru-RU" sz="2000" dirty="0"/>
              <a:t>;</a:t>
            </a:r>
          </a:p>
          <a:p>
            <a:endParaRPr lang="ru-RU" sz="2000" dirty="0"/>
          </a:p>
          <a:p>
            <a:r>
              <a:rPr lang="ru-RU" sz="2000" dirty="0"/>
              <a:t>- некроз;</a:t>
            </a:r>
          </a:p>
          <a:p>
            <a:endParaRPr lang="ru-RU" sz="2000" dirty="0"/>
          </a:p>
          <a:p>
            <a:r>
              <a:rPr lang="ru-RU" sz="2000" dirty="0"/>
              <a:t>- гангрена</a:t>
            </a:r>
          </a:p>
        </p:txBody>
      </p:sp>
    </p:spTree>
    <p:extLst>
      <p:ext uri="{BB962C8B-B14F-4D97-AF65-F5344CB8AC3E}">
        <p14:creationId xmlns:p14="http://schemas.microsoft.com/office/powerpoint/2010/main" val="106461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07832" y="456843"/>
            <a:ext cx="6512511" cy="1143000"/>
          </a:xfrm>
        </p:spPr>
        <p:txBody>
          <a:bodyPr/>
          <a:lstStyle/>
          <a:p>
            <a:r>
              <a:rPr lang="uk-UA" dirty="0" smtClean="0"/>
              <a:t>Атрофія</a:t>
            </a:r>
            <a:endParaRPr lang="ru-RU" dirty="0"/>
          </a:p>
        </p:txBody>
      </p:sp>
      <p:sp>
        <p:nvSpPr>
          <p:cNvPr id="3" name="Прямоугольник 2"/>
          <p:cNvSpPr/>
          <p:nvPr/>
        </p:nvSpPr>
        <p:spPr>
          <a:xfrm>
            <a:off x="179512" y="1028343"/>
            <a:ext cx="5184576" cy="5324535"/>
          </a:xfrm>
          <a:prstGeom prst="rect">
            <a:avLst/>
          </a:prstGeom>
        </p:spPr>
        <p:txBody>
          <a:bodyPr wrap="square">
            <a:spAutoFit/>
          </a:bodyPr>
          <a:lstStyle/>
          <a:p>
            <a:r>
              <a:rPr lang="vi-VN" sz="2000" b="1" dirty="0"/>
              <a:t>Атрофі́я</a:t>
            </a:r>
            <a:r>
              <a:rPr lang="vi-VN" sz="2000" dirty="0"/>
              <a:t> (грец. </a:t>
            </a:r>
            <a:r>
              <a:rPr lang="el-GR" sz="2000" dirty="0"/>
              <a:t>άτροφος — </a:t>
            </a:r>
            <a:r>
              <a:rPr lang="vi-VN" sz="2000" dirty="0"/>
              <a:t>виснажений, худий худолій) — зменшення розмірів органів або тканин, що супроводжується занепадом їхньої діяльності.</a:t>
            </a:r>
          </a:p>
          <a:p>
            <a:endParaRPr lang="vi-VN" sz="2000" dirty="0"/>
          </a:p>
          <a:p>
            <a:r>
              <a:rPr lang="vi-VN" sz="2000" b="1" dirty="0"/>
              <a:t>Атрофія </a:t>
            </a:r>
            <a:r>
              <a:rPr lang="vi-VN" sz="2000" dirty="0"/>
              <a:t>— це здебільшого хворобливе явище, яке може викликатися порушенням функції нервової системи, недостатністю діяльності, розладом живлення органів або тканин впливом на них механічних, фізичних або хімічних факторів тощо. При атрофії спостерігається зменшення товщини м'язових волокон, у них зменшується вміст скоротливих білків, енергетичних речовин, в серцевому м'язі з'являються ділянки некрозу, в шлунку — </a:t>
            </a:r>
            <a:r>
              <a:rPr lang="vi-VN" sz="2000" dirty="0" smtClean="0"/>
              <a:t>виразки</a:t>
            </a:r>
            <a:r>
              <a:rPr lang="uk-UA" sz="2000" dirty="0" smtClean="0"/>
              <a:t>.</a:t>
            </a:r>
            <a:endParaRPr lang="ru-RU" sz="20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429" t="50252" r="4968" b="21623"/>
          <a:stretch/>
        </p:blipFill>
        <p:spPr bwMode="auto">
          <a:xfrm>
            <a:off x="5594221" y="2852937"/>
            <a:ext cx="3252471" cy="349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041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1848" y="476672"/>
            <a:ext cx="6512511" cy="1143000"/>
          </a:xfrm>
        </p:spPr>
        <p:txBody>
          <a:bodyPr/>
          <a:lstStyle/>
          <a:p>
            <a:r>
              <a:rPr lang="uk-UA" dirty="0" smtClean="0"/>
              <a:t>Дистрофія</a:t>
            </a:r>
            <a:endParaRPr lang="ru-RU" dirty="0"/>
          </a:p>
        </p:txBody>
      </p:sp>
      <p:sp>
        <p:nvSpPr>
          <p:cNvPr id="3" name="Прямоугольник 2"/>
          <p:cNvSpPr/>
          <p:nvPr/>
        </p:nvSpPr>
        <p:spPr>
          <a:xfrm>
            <a:off x="467544" y="1340487"/>
            <a:ext cx="5040560" cy="5016758"/>
          </a:xfrm>
          <a:prstGeom prst="rect">
            <a:avLst/>
          </a:prstGeom>
        </p:spPr>
        <p:txBody>
          <a:bodyPr wrap="square">
            <a:spAutoFit/>
          </a:bodyPr>
          <a:lstStyle/>
          <a:p>
            <a:r>
              <a:rPr lang="ru-RU" sz="2000" b="1" dirty="0" err="1"/>
              <a:t>Дистрофія</a:t>
            </a:r>
            <a:r>
              <a:rPr lang="ru-RU" sz="2000" dirty="0"/>
              <a:t> — (</a:t>
            </a:r>
            <a:r>
              <a:rPr lang="ru-RU" sz="2000" dirty="0" err="1"/>
              <a:t>грец</a:t>
            </a:r>
            <a:r>
              <a:rPr lang="ru-RU" sz="2000" dirty="0"/>
              <a:t>. </a:t>
            </a:r>
            <a:r>
              <a:rPr lang="en-US" sz="2000" dirty="0" err="1"/>
              <a:t>dystrophe</a:t>
            </a:r>
            <a:r>
              <a:rPr lang="en-US" sz="2000" dirty="0"/>
              <a:t> </a:t>
            </a:r>
            <a:r>
              <a:rPr lang="ru-RU" sz="2000" dirty="0" err="1"/>
              <a:t>від</a:t>
            </a:r>
            <a:r>
              <a:rPr lang="ru-RU" sz="2000" dirty="0"/>
              <a:t> </a:t>
            </a:r>
            <a:r>
              <a:rPr lang="en-US" sz="2000" dirty="0" err="1"/>
              <a:t>dys</a:t>
            </a:r>
            <a:r>
              <a:rPr lang="en-US" sz="2000" dirty="0"/>
              <a:t> … — </a:t>
            </a:r>
            <a:r>
              <a:rPr lang="ru-RU" sz="2000" dirty="0"/>
              <a:t>приставка, </a:t>
            </a:r>
            <a:r>
              <a:rPr lang="ru-RU" sz="2000" dirty="0" err="1"/>
              <a:t>що</a:t>
            </a:r>
            <a:r>
              <a:rPr lang="ru-RU" sz="2000" dirty="0"/>
              <a:t> </a:t>
            </a:r>
            <a:r>
              <a:rPr lang="ru-RU" sz="2000" dirty="0" err="1"/>
              <a:t>означає</a:t>
            </a:r>
            <a:r>
              <a:rPr lang="ru-RU" sz="2000" dirty="0"/>
              <a:t> </a:t>
            </a:r>
            <a:r>
              <a:rPr lang="ru-RU" sz="2000" dirty="0" err="1"/>
              <a:t>утруднення</a:t>
            </a:r>
            <a:r>
              <a:rPr lang="ru-RU" sz="2000" dirty="0"/>
              <a:t>, </a:t>
            </a:r>
            <a:r>
              <a:rPr lang="ru-RU" sz="2000" dirty="0" err="1"/>
              <a:t>порушення</a:t>
            </a:r>
            <a:r>
              <a:rPr lang="ru-RU" sz="2000" dirty="0"/>
              <a:t>, і </a:t>
            </a:r>
            <a:r>
              <a:rPr lang="en-US" sz="2000" dirty="0" err="1"/>
              <a:t>trophe</a:t>
            </a:r>
            <a:r>
              <a:rPr lang="en-US" sz="2000" dirty="0"/>
              <a:t> — </a:t>
            </a:r>
            <a:r>
              <a:rPr lang="ru-RU" sz="2000" dirty="0" err="1"/>
              <a:t>харчування</a:t>
            </a:r>
            <a:r>
              <a:rPr lang="ru-RU" sz="2000" dirty="0"/>
              <a:t>) — </a:t>
            </a:r>
            <a:r>
              <a:rPr lang="ru-RU" sz="2000" dirty="0" err="1"/>
              <a:t>це</a:t>
            </a:r>
            <a:r>
              <a:rPr lang="ru-RU" sz="2000" dirty="0"/>
              <a:t> </a:t>
            </a:r>
            <a:r>
              <a:rPr lang="ru-RU" sz="2000" dirty="0" err="1"/>
              <a:t>морфологічне</a:t>
            </a:r>
            <a:r>
              <a:rPr lang="ru-RU" sz="2000" dirty="0"/>
              <a:t> </a:t>
            </a:r>
            <a:r>
              <a:rPr lang="ru-RU" sz="2000" dirty="0" err="1"/>
              <a:t>вираження</a:t>
            </a:r>
            <a:r>
              <a:rPr lang="ru-RU" sz="2000" dirty="0"/>
              <a:t> </a:t>
            </a:r>
            <a:r>
              <a:rPr lang="ru-RU" sz="2000" dirty="0" err="1"/>
              <a:t>порушень</a:t>
            </a:r>
            <a:r>
              <a:rPr lang="ru-RU" sz="2000" dirty="0"/>
              <a:t> </a:t>
            </a:r>
            <a:r>
              <a:rPr lang="ru-RU" sz="2000" dirty="0" err="1"/>
              <a:t>метаболізму</a:t>
            </a:r>
            <a:r>
              <a:rPr lang="ru-RU" sz="2000" dirty="0"/>
              <a:t> тканин (</a:t>
            </a:r>
            <a:r>
              <a:rPr lang="ru-RU" sz="2000" dirty="0" err="1"/>
              <a:t>клітин</a:t>
            </a:r>
            <a:r>
              <a:rPr lang="ru-RU" sz="2000" dirty="0"/>
              <a:t>), </a:t>
            </a:r>
            <a:r>
              <a:rPr lang="ru-RU" sz="2000" dirty="0" err="1"/>
              <a:t>що</a:t>
            </a:r>
            <a:r>
              <a:rPr lang="ru-RU" sz="2000" dirty="0"/>
              <a:t> </a:t>
            </a:r>
            <a:r>
              <a:rPr lang="ru-RU" sz="2000" dirty="0" err="1"/>
              <a:t>призводить</a:t>
            </a:r>
            <a:r>
              <a:rPr lang="ru-RU" sz="2000" dirty="0"/>
              <a:t> до </a:t>
            </a:r>
            <a:r>
              <a:rPr lang="ru-RU" sz="2000" dirty="0" err="1"/>
              <a:t>їх</a:t>
            </a:r>
            <a:r>
              <a:rPr lang="ru-RU" sz="2000" dirty="0"/>
              <a:t> </a:t>
            </a:r>
            <a:r>
              <a:rPr lang="ru-RU" sz="2000" dirty="0" err="1"/>
              <a:t>структурної</a:t>
            </a:r>
            <a:r>
              <a:rPr lang="ru-RU" sz="2000" dirty="0"/>
              <a:t> </a:t>
            </a:r>
            <a:r>
              <a:rPr lang="ru-RU" sz="2000" dirty="0" err="1"/>
              <a:t>зміни</a:t>
            </a:r>
            <a:r>
              <a:rPr lang="ru-RU" sz="2000" dirty="0"/>
              <a:t>, тому </a:t>
            </a:r>
            <a:r>
              <a:rPr lang="ru-RU" sz="2000" dirty="0" err="1"/>
              <a:t>дистрофію</a:t>
            </a:r>
            <a:r>
              <a:rPr lang="ru-RU" sz="2000" dirty="0"/>
              <a:t> </a:t>
            </a:r>
            <a:r>
              <a:rPr lang="ru-RU" sz="2000" dirty="0" err="1"/>
              <a:t>розглядають</a:t>
            </a:r>
            <a:r>
              <a:rPr lang="ru-RU" sz="2000" dirty="0"/>
              <a:t> як один з </a:t>
            </a:r>
            <a:r>
              <a:rPr lang="ru-RU" sz="2000" dirty="0" err="1"/>
              <a:t>видів</a:t>
            </a:r>
            <a:r>
              <a:rPr lang="ru-RU" sz="2000" dirty="0"/>
              <a:t> </a:t>
            </a:r>
            <a:r>
              <a:rPr lang="ru-RU" sz="2000" dirty="0" err="1"/>
              <a:t>пошкоджень</a:t>
            </a:r>
            <a:r>
              <a:rPr lang="ru-RU" sz="2000" dirty="0"/>
              <a:t> (</a:t>
            </a:r>
            <a:r>
              <a:rPr lang="ru-RU" sz="2000" dirty="0" err="1"/>
              <a:t>альтерацій</a:t>
            </a:r>
            <a:r>
              <a:rPr lang="ru-RU" sz="2000" dirty="0"/>
              <a:t>). </a:t>
            </a:r>
            <a:r>
              <a:rPr lang="ru-RU" sz="2000" dirty="0" err="1"/>
              <a:t>Дистрофія</a:t>
            </a:r>
            <a:r>
              <a:rPr lang="ru-RU" sz="2000" dirty="0"/>
              <a:t> </a:t>
            </a:r>
            <a:r>
              <a:rPr lang="ru-RU" sz="2000" dirty="0" err="1"/>
              <a:t>характеризується</a:t>
            </a:r>
            <a:r>
              <a:rPr lang="ru-RU" sz="2000" dirty="0"/>
              <a:t> </a:t>
            </a:r>
            <a:r>
              <a:rPr lang="ru-RU" sz="2000" dirty="0" err="1"/>
              <a:t>пошкодженням</a:t>
            </a:r>
            <a:r>
              <a:rPr lang="ru-RU" sz="2000" dirty="0"/>
              <a:t> </a:t>
            </a:r>
            <a:r>
              <a:rPr lang="ru-RU" sz="2000" dirty="0" err="1"/>
              <a:t>клітин</a:t>
            </a:r>
            <a:r>
              <a:rPr lang="ru-RU" sz="2000" dirty="0"/>
              <a:t> і </a:t>
            </a:r>
            <a:r>
              <a:rPr lang="ru-RU" sz="2000" dirty="0" err="1"/>
              <a:t>міжклітинної</a:t>
            </a:r>
            <a:r>
              <a:rPr lang="ru-RU" sz="2000" dirty="0"/>
              <a:t> </a:t>
            </a:r>
            <a:r>
              <a:rPr lang="ru-RU" sz="2000" dirty="0" err="1"/>
              <a:t>речовини</a:t>
            </a:r>
            <a:r>
              <a:rPr lang="ru-RU" sz="2000" dirty="0"/>
              <a:t>, в </a:t>
            </a:r>
            <a:r>
              <a:rPr lang="ru-RU" sz="2000" dirty="0" err="1"/>
              <a:t>результаті</a:t>
            </a:r>
            <a:r>
              <a:rPr lang="ru-RU" sz="2000" dirty="0"/>
              <a:t> </a:t>
            </a:r>
            <a:r>
              <a:rPr lang="ru-RU" sz="2000" dirty="0" err="1"/>
              <a:t>чого</a:t>
            </a:r>
            <a:r>
              <a:rPr lang="ru-RU" sz="2000" dirty="0"/>
              <a:t> </a:t>
            </a:r>
            <a:r>
              <a:rPr lang="ru-RU" sz="2000" dirty="0" err="1"/>
              <a:t>змінюється</a:t>
            </a:r>
            <a:r>
              <a:rPr lang="ru-RU" sz="2000" dirty="0"/>
              <a:t> </a:t>
            </a:r>
            <a:r>
              <a:rPr lang="ru-RU" sz="2000" dirty="0" err="1"/>
              <a:t>функція</a:t>
            </a:r>
            <a:r>
              <a:rPr lang="ru-RU" sz="2000" dirty="0"/>
              <a:t> органу. В </a:t>
            </a:r>
            <a:r>
              <a:rPr lang="ru-RU" sz="2000" dirty="0" err="1"/>
              <a:t>основі</a:t>
            </a:r>
            <a:r>
              <a:rPr lang="ru-RU" sz="2000" dirty="0"/>
              <a:t> </a:t>
            </a:r>
            <a:r>
              <a:rPr lang="ru-RU" sz="2000" dirty="0" err="1"/>
              <a:t>дистрофії</a:t>
            </a:r>
            <a:r>
              <a:rPr lang="ru-RU" sz="2000" dirty="0"/>
              <a:t> </a:t>
            </a:r>
            <a:r>
              <a:rPr lang="ru-RU" sz="2000" dirty="0" err="1"/>
              <a:t>лежить</a:t>
            </a:r>
            <a:r>
              <a:rPr lang="ru-RU" sz="2000" dirty="0"/>
              <a:t> </a:t>
            </a:r>
            <a:r>
              <a:rPr lang="ru-RU" sz="2000" dirty="0" err="1"/>
              <a:t>порушення</a:t>
            </a:r>
            <a:r>
              <a:rPr lang="ru-RU" sz="2000" dirty="0"/>
              <a:t> </a:t>
            </a:r>
            <a:r>
              <a:rPr lang="ru-RU" sz="2000" dirty="0" err="1"/>
              <a:t>трофіки</a:t>
            </a:r>
            <a:r>
              <a:rPr lang="ru-RU" sz="2000" dirty="0"/>
              <a:t>, </a:t>
            </a:r>
            <a:r>
              <a:rPr lang="ru-RU" sz="2000" dirty="0" err="1"/>
              <a:t>тобто</a:t>
            </a:r>
            <a:r>
              <a:rPr lang="ru-RU" sz="2000" dirty="0"/>
              <a:t> комплексу </a:t>
            </a:r>
            <a:r>
              <a:rPr lang="ru-RU" sz="2000" dirty="0" err="1"/>
              <a:t>механізмів</a:t>
            </a:r>
            <a:r>
              <a:rPr lang="ru-RU" sz="2000" dirty="0"/>
              <a:t>, </a:t>
            </a:r>
            <a:r>
              <a:rPr lang="ru-RU" sz="2000" dirty="0" err="1"/>
              <a:t>що</a:t>
            </a:r>
            <a:r>
              <a:rPr lang="ru-RU" sz="2000" dirty="0"/>
              <a:t> </a:t>
            </a:r>
            <a:r>
              <a:rPr lang="ru-RU" sz="2000" dirty="0" err="1"/>
              <a:t>забезпечують</a:t>
            </a:r>
            <a:r>
              <a:rPr lang="ru-RU" sz="2000" dirty="0"/>
              <a:t> </a:t>
            </a:r>
            <a:r>
              <a:rPr lang="ru-RU" sz="2000" dirty="0" err="1"/>
              <a:t>метаболізм</a:t>
            </a:r>
            <a:r>
              <a:rPr lang="ru-RU" sz="2000" dirty="0"/>
              <a:t> і </a:t>
            </a:r>
            <a:r>
              <a:rPr lang="ru-RU" sz="2000" dirty="0" err="1"/>
              <a:t>збереження</a:t>
            </a:r>
            <a:r>
              <a:rPr lang="ru-RU" sz="2000" dirty="0"/>
              <a:t> </a:t>
            </a:r>
            <a:r>
              <a:rPr lang="ru-RU" sz="2000" dirty="0" err="1"/>
              <a:t>структури</a:t>
            </a:r>
            <a:r>
              <a:rPr lang="ru-RU" sz="2000" dirty="0"/>
              <a:t> </a:t>
            </a:r>
            <a:r>
              <a:rPr lang="ru-RU" sz="2000" dirty="0" err="1"/>
              <a:t>клітин</a:t>
            </a:r>
            <a:r>
              <a:rPr lang="ru-RU" sz="2000" dirty="0"/>
              <a:t> і тканин</a:t>
            </a:r>
            <a:r>
              <a:rPr lang="ru-RU" sz="2000" dirty="0" smtClean="0"/>
              <a:t>.. </a:t>
            </a:r>
            <a:endParaRPr lang="ru-RU"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1298" y="3429000"/>
            <a:ext cx="3540717" cy="265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249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404664"/>
            <a:ext cx="6512511" cy="1143000"/>
          </a:xfrm>
        </p:spPr>
        <p:txBody>
          <a:bodyPr/>
          <a:lstStyle/>
          <a:p>
            <a:r>
              <a:rPr lang="uk-UA" dirty="0" smtClean="0"/>
              <a:t>Кахексія</a:t>
            </a:r>
            <a:endParaRPr lang="ru-RU" dirty="0"/>
          </a:p>
        </p:txBody>
      </p:sp>
      <p:sp>
        <p:nvSpPr>
          <p:cNvPr id="3" name="Прямоугольник 2"/>
          <p:cNvSpPr/>
          <p:nvPr/>
        </p:nvSpPr>
        <p:spPr>
          <a:xfrm>
            <a:off x="286268" y="1340768"/>
            <a:ext cx="6624736" cy="5016758"/>
          </a:xfrm>
          <a:prstGeom prst="rect">
            <a:avLst/>
          </a:prstGeom>
        </p:spPr>
        <p:txBody>
          <a:bodyPr wrap="square">
            <a:spAutoFit/>
          </a:bodyPr>
          <a:lstStyle/>
          <a:p>
            <a:r>
              <a:rPr lang="ru-RU" sz="2000" dirty="0" err="1"/>
              <a:t>Кахексія</a:t>
            </a:r>
            <a:r>
              <a:rPr lang="ru-RU" sz="2000" dirty="0"/>
              <a:t> (синдром </a:t>
            </a:r>
            <a:r>
              <a:rPr lang="ru-RU" sz="2000" dirty="0" err="1"/>
              <a:t>виснаження</a:t>
            </a:r>
            <a:r>
              <a:rPr lang="ru-RU" sz="2000" dirty="0"/>
              <a:t>, </a:t>
            </a:r>
            <a:r>
              <a:rPr lang="ru-RU" sz="2000" dirty="0" err="1"/>
              <a:t>загальна</a:t>
            </a:r>
            <a:r>
              <a:rPr lang="ru-RU" sz="2000" dirty="0"/>
              <a:t> </a:t>
            </a:r>
            <a:r>
              <a:rPr lang="ru-RU" sz="2000" dirty="0" err="1"/>
              <a:t>атрофія</a:t>
            </a:r>
            <a:r>
              <a:rPr lang="ru-RU" sz="2000" dirty="0"/>
              <a:t>) (</a:t>
            </a:r>
            <a:r>
              <a:rPr lang="ru-RU" sz="2000" dirty="0" err="1"/>
              <a:t>грец</a:t>
            </a:r>
            <a:r>
              <a:rPr lang="ru-RU" sz="2000" dirty="0"/>
              <a:t>. </a:t>
            </a:r>
            <a:r>
              <a:rPr lang="en-US" sz="2000" dirty="0" err="1"/>
              <a:t>kachexia</a:t>
            </a:r>
            <a:r>
              <a:rPr lang="en-US" sz="2000" dirty="0"/>
              <a:t>, </a:t>
            </a:r>
            <a:r>
              <a:rPr lang="ru-RU" sz="2000" dirty="0" err="1"/>
              <a:t>від</a:t>
            </a:r>
            <a:r>
              <a:rPr lang="ru-RU" sz="2000" dirty="0"/>
              <a:t> </a:t>
            </a:r>
            <a:r>
              <a:rPr lang="en-US" sz="2000" dirty="0" err="1"/>
              <a:t>kakos</a:t>
            </a:r>
            <a:r>
              <a:rPr lang="en-US" sz="2000" dirty="0"/>
              <a:t> – </a:t>
            </a:r>
            <a:r>
              <a:rPr lang="ru-RU" sz="2000" dirty="0" err="1"/>
              <a:t>поганий</a:t>
            </a:r>
            <a:r>
              <a:rPr lang="ru-RU" sz="2000" dirty="0"/>
              <a:t> та </a:t>
            </a:r>
            <a:r>
              <a:rPr lang="en-US" sz="2000" dirty="0" err="1"/>
              <a:t>hexis</a:t>
            </a:r>
            <a:r>
              <a:rPr lang="en-US" sz="2000" dirty="0"/>
              <a:t> – </a:t>
            </a:r>
            <a:r>
              <a:rPr lang="ru-RU" sz="2000" dirty="0"/>
              <a:t>стан) - стан, </a:t>
            </a:r>
            <a:r>
              <a:rPr lang="ru-RU" sz="2000" dirty="0" err="1"/>
              <a:t>що</a:t>
            </a:r>
            <a:r>
              <a:rPr lang="ru-RU" sz="2000" dirty="0"/>
              <a:t> </a:t>
            </a:r>
            <a:r>
              <a:rPr lang="ru-RU" sz="2000" dirty="0" err="1"/>
              <a:t>супроводжується</a:t>
            </a:r>
            <a:r>
              <a:rPr lang="ru-RU" sz="2000" dirty="0"/>
              <a:t> великою </a:t>
            </a:r>
            <a:r>
              <a:rPr lang="ru-RU" sz="2000" dirty="0" err="1"/>
              <a:t>втратою</a:t>
            </a:r>
            <a:r>
              <a:rPr lang="ru-RU" sz="2000" dirty="0"/>
              <a:t> </a:t>
            </a:r>
            <a:r>
              <a:rPr lang="ru-RU" sz="2000" dirty="0" err="1"/>
              <a:t>маси</a:t>
            </a:r>
            <a:r>
              <a:rPr lang="ru-RU" sz="2000" dirty="0"/>
              <a:t> </a:t>
            </a:r>
            <a:r>
              <a:rPr lang="ru-RU" sz="2000" dirty="0" err="1"/>
              <a:t>тіла</a:t>
            </a:r>
            <a:r>
              <a:rPr lang="ru-RU" sz="2000" dirty="0"/>
              <a:t> за </a:t>
            </a:r>
            <a:r>
              <a:rPr lang="ru-RU" sz="2000" dirty="0" err="1"/>
              <a:t>рахунок</a:t>
            </a:r>
            <a:r>
              <a:rPr lang="ru-RU" sz="2000" dirty="0"/>
              <a:t> </a:t>
            </a:r>
            <a:r>
              <a:rPr lang="ru-RU" sz="2000" dirty="0" err="1"/>
              <a:t>зникнення</a:t>
            </a:r>
            <a:r>
              <a:rPr lang="ru-RU" sz="2000" dirty="0"/>
              <a:t> </a:t>
            </a:r>
            <a:r>
              <a:rPr lang="ru-RU" sz="2000" dirty="0" err="1"/>
              <a:t>жирової</a:t>
            </a:r>
            <a:r>
              <a:rPr lang="ru-RU" sz="2000" dirty="0"/>
              <a:t> </a:t>
            </a:r>
            <a:r>
              <a:rPr lang="ru-RU" sz="2000" dirty="0" err="1"/>
              <a:t>клітковини</a:t>
            </a:r>
            <a:r>
              <a:rPr lang="ru-RU" sz="2000" dirty="0"/>
              <a:t>, </a:t>
            </a:r>
            <a:r>
              <a:rPr lang="ru-RU" sz="2000" dirty="0" err="1"/>
              <a:t>атрофії</a:t>
            </a:r>
            <a:r>
              <a:rPr lang="ru-RU" sz="2000" dirty="0"/>
              <a:t> </a:t>
            </a:r>
            <a:r>
              <a:rPr lang="ru-RU" sz="2000" dirty="0" err="1"/>
              <a:t>м'язів</a:t>
            </a:r>
            <a:r>
              <a:rPr lang="ru-RU" sz="2000" dirty="0"/>
              <a:t>. </a:t>
            </a:r>
            <a:r>
              <a:rPr lang="ru-RU" sz="2000" dirty="0" err="1"/>
              <a:t>Виникає</a:t>
            </a:r>
            <a:r>
              <a:rPr lang="ru-RU" sz="2000" dirty="0"/>
              <a:t> при </a:t>
            </a:r>
            <a:r>
              <a:rPr lang="ru-RU" sz="2000" dirty="0" err="1"/>
              <a:t>голодуванні</a:t>
            </a:r>
            <a:r>
              <a:rPr lang="ru-RU" sz="2000" dirty="0"/>
              <a:t>, </a:t>
            </a:r>
            <a:r>
              <a:rPr lang="ru-RU" sz="2000" dirty="0" err="1"/>
              <a:t>недостатній</a:t>
            </a:r>
            <a:r>
              <a:rPr lang="ru-RU" sz="2000" dirty="0"/>
              <a:t> </a:t>
            </a:r>
            <a:r>
              <a:rPr lang="ru-RU" sz="2000" dirty="0" err="1"/>
              <a:t>калорійності</a:t>
            </a:r>
            <a:r>
              <a:rPr lang="ru-RU" sz="2000" dirty="0"/>
              <a:t> </a:t>
            </a:r>
            <a:r>
              <a:rPr lang="ru-RU" sz="2000" dirty="0" err="1"/>
              <a:t>їжі</a:t>
            </a:r>
            <a:r>
              <a:rPr lang="ru-RU" sz="2000" dirty="0"/>
              <a:t>, а </a:t>
            </a:r>
            <a:r>
              <a:rPr lang="ru-RU" sz="2000" dirty="0" err="1"/>
              <a:t>також</a:t>
            </a:r>
            <a:r>
              <a:rPr lang="ru-RU" sz="2000" dirty="0"/>
              <a:t> при </a:t>
            </a:r>
            <a:r>
              <a:rPr lang="ru-RU" sz="2000" dirty="0" err="1"/>
              <a:t>різних</a:t>
            </a:r>
            <a:r>
              <a:rPr lang="ru-RU" sz="2000" dirty="0"/>
              <a:t> </a:t>
            </a:r>
            <a:r>
              <a:rPr lang="ru-RU" sz="2000" dirty="0" err="1"/>
              <a:t>захворюваннях</a:t>
            </a:r>
            <a:r>
              <a:rPr lang="ru-RU" sz="2000" dirty="0"/>
              <a:t> </a:t>
            </a:r>
            <a:r>
              <a:rPr lang="ru-RU" sz="2000" dirty="0" err="1"/>
              <a:t>із</a:t>
            </a:r>
            <a:r>
              <a:rPr lang="ru-RU" sz="2000" dirty="0"/>
              <a:t> </a:t>
            </a:r>
            <a:r>
              <a:rPr lang="ru-RU" sz="2000" dirty="0" err="1"/>
              <a:t>порушенням</a:t>
            </a:r>
            <a:r>
              <a:rPr lang="ru-RU" sz="2000" dirty="0"/>
              <a:t> </a:t>
            </a:r>
            <a:r>
              <a:rPr lang="ru-RU" sz="2000" dirty="0" err="1"/>
              <a:t>проходження</a:t>
            </a:r>
            <a:r>
              <a:rPr lang="ru-RU" sz="2000" dirty="0"/>
              <a:t> </a:t>
            </a:r>
            <a:r>
              <a:rPr lang="ru-RU" sz="2000" dirty="0" err="1"/>
              <a:t>їжі</a:t>
            </a:r>
            <a:r>
              <a:rPr lang="ru-RU" sz="2000" dirty="0"/>
              <a:t> (</a:t>
            </a:r>
            <a:r>
              <a:rPr lang="ru-RU" sz="2000" dirty="0" err="1"/>
              <a:t>звуження</a:t>
            </a:r>
            <a:r>
              <a:rPr lang="ru-RU" sz="2000" dirty="0"/>
              <a:t> </a:t>
            </a:r>
            <a:r>
              <a:rPr lang="ru-RU" sz="2000" dirty="0" err="1"/>
              <a:t>стравоходу</a:t>
            </a:r>
            <a:r>
              <a:rPr lang="ru-RU" sz="2000" dirty="0"/>
              <a:t>), </a:t>
            </a:r>
            <a:r>
              <a:rPr lang="ru-RU" sz="2000" dirty="0" err="1"/>
              <a:t>травлення</a:t>
            </a:r>
            <a:r>
              <a:rPr lang="ru-RU" sz="2000" dirty="0"/>
              <a:t> та </a:t>
            </a:r>
            <a:r>
              <a:rPr lang="ru-RU" sz="2000" dirty="0" err="1"/>
              <a:t>всмоктування</a:t>
            </a:r>
            <a:r>
              <a:rPr lang="ru-RU" sz="2000" dirty="0"/>
              <a:t> (</a:t>
            </a:r>
            <a:r>
              <a:rPr lang="ru-RU" sz="2000" dirty="0" err="1"/>
              <a:t>ентерити</a:t>
            </a:r>
            <a:r>
              <a:rPr lang="ru-RU" sz="2000" dirty="0"/>
              <a:t>). </a:t>
            </a:r>
            <a:r>
              <a:rPr lang="ru-RU" sz="2000" dirty="0" err="1"/>
              <a:t>Виснаження</a:t>
            </a:r>
            <a:r>
              <a:rPr lang="ru-RU" sz="2000" dirty="0"/>
              <a:t> </a:t>
            </a:r>
            <a:r>
              <a:rPr lang="ru-RU" sz="2000" dirty="0" err="1"/>
              <a:t>нерідко</a:t>
            </a:r>
            <a:r>
              <a:rPr lang="ru-RU" sz="2000" dirty="0"/>
              <a:t> </a:t>
            </a:r>
            <a:r>
              <a:rPr lang="ru-RU" sz="2000" dirty="0" err="1"/>
              <a:t>супроводжує</a:t>
            </a:r>
            <a:r>
              <a:rPr lang="ru-RU" sz="2000" dirty="0"/>
              <a:t> </a:t>
            </a:r>
            <a:r>
              <a:rPr lang="ru-RU" sz="2000" dirty="0" err="1"/>
              <a:t>злоякісні</a:t>
            </a:r>
            <a:r>
              <a:rPr lang="ru-RU" sz="2000" dirty="0"/>
              <a:t> </a:t>
            </a:r>
            <a:r>
              <a:rPr lang="ru-RU" sz="2000" dirty="0" err="1"/>
              <a:t>пухлини</a:t>
            </a:r>
            <a:r>
              <a:rPr lang="ru-RU" sz="2000" dirty="0"/>
              <a:t> </a:t>
            </a:r>
            <a:r>
              <a:rPr lang="ru-RU" sz="2000" dirty="0" err="1"/>
              <a:t>різної</a:t>
            </a:r>
            <a:r>
              <a:rPr lang="ru-RU" sz="2000" dirty="0"/>
              <a:t> </a:t>
            </a:r>
            <a:r>
              <a:rPr lang="ru-RU" sz="2000" dirty="0" err="1"/>
              <a:t>локалізації</a:t>
            </a:r>
            <a:r>
              <a:rPr lang="ru-RU" sz="2000" dirty="0"/>
              <a:t>, </a:t>
            </a:r>
            <a:r>
              <a:rPr lang="ru-RU" sz="2000" dirty="0" err="1"/>
              <a:t>тривалу</a:t>
            </a:r>
            <a:r>
              <a:rPr lang="ru-RU" sz="2000" dirty="0"/>
              <a:t> </a:t>
            </a:r>
            <a:r>
              <a:rPr lang="ru-RU" sz="2000" dirty="0" err="1"/>
              <a:t>серцеву</a:t>
            </a:r>
            <a:r>
              <a:rPr lang="ru-RU" sz="2000" dirty="0"/>
              <a:t> </a:t>
            </a:r>
            <a:r>
              <a:rPr lang="ru-RU" sz="2000" dirty="0" err="1"/>
              <a:t>недостатність</a:t>
            </a:r>
            <a:r>
              <a:rPr lang="ru-RU" sz="2000" dirty="0"/>
              <a:t>, </a:t>
            </a:r>
            <a:r>
              <a:rPr lang="ru-RU" sz="2000" dirty="0" err="1"/>
              <a:t>хронічні</a:t>
            </a:r>
            <a:r>
              <a:rPr lang="ru-RU" sz="2000" dirty="0"/>
              <a:t> </a:t>
            </a:r>
            <a:r>
              <a:rPr lang="ru-RU" sz="2000" dirty="0" err="1"/>
              <a:t>нагнійні</a:t>
            </a:r>
            <a:r>
              <a:rPr lang="ru-RU" sz="2000" dirty="0"/>
              <a:t> </a:t>
            </a:r>
            <a:r>
              <a:rPr lang="ru-RU" sz="2000" dirty="0" err="1"/>
              <a:t>процеси</a:t>
            </a:r>
            <a:r>
              <a:rPr lang="ru-RU" sz="2000" dirty="0"/>
              <a:t>, </a:t>
            </a:r>
            <a:r>
              <a:rPr lang="ru-RU" sz="2000" dirty="0" err="1"/>
              <a:t>деякі</a:t>
            </a:r>
            <a:r>
              <a:rPr lang="ru-RU" sz="2000" dirty="0"/>
              <a:t> </a:t>
            </a:r>
            <a:r>
              <a:rPr lang="ru-RU" sz="2000" dirty="0" err="1"/>
              <a:t>нейроендокринні</a:t>
            </a:r>
            <a:r>
              <a:rPr lang="ru-RU" sz="2000" dirty="0"/>
              <a:t> </a:t>
            </a:r>
            <a:r>
              <a:rPr lang="ru-RU" sz="2000" dirty="0" err="1"/>
              <a:t>розлади</a:t>
            </a:r>
            <a:r>
              <a:rPr lang="ru-RU" sz="2000" dirty="0"/>
              <a:t>. </a:t>
            </a:r>
            <a:endParaRPr lang="ru-RU" sz="2000" dirty="0" smtClean="0"/>
          </a:p>
          <a:p>
            <a:endParaRPr lang="ru-RU" sz="2000" dirty="0"/>
          </a:p>
          <a:p>
            <a:r>
              <a:rPr lang="ru-RU" sz="2000" dirty="0" err="1" smtClean="0"/>
              <a:t>Розрізняють</a:t>
            </a:r>
            <a:r>
              <a:rPr lang="ru-RU" sz="2000" dirty="0" smtClean="0"/>
              <a:t> </a:t>
            </a:r>
            <a:r>
              <a:rPr lang="ru-RU" sz="2000" dirty="0" err="1"/>
              <a:t>кахексію</a:t>
            </a:r>
            <a:r>
              <a:rPr lang="ru-RU" sz="2000" dirty="0"/>
              <a:t> </a:t>
            </a:r>
            <a:r>
              <a:rPr lang="ru-RU" sz="2000" dirty="0" err="1"/>
              <a:t>аліментарну</a:t>
            </a:r>
            <a:r>
              <a:rPr lang="ru-RU" sz="2000" dirty="0"/>
              <a:t> (при </a:t>
            </a:r>
            <a:r>
              <a:rPr lang="ru-RU" sz="2000" dirty="0" err="1"/>
              <a:t>голодуванні</a:t>
            </a:r>
            <a:r>
              <a:rPr lang="ru-RU" sz="2000" dirty="0"/>
              <a:t>), </a:t>
            </a:r>
            <a:r>
              <a:rPr lang="ru-RU" sz="2000" dirty="0" err="1"/>
              <a:t>променеву</a:t>
            </a:r>
            <a:r>
              <a:rPr lang="ru-RU" sz="2000" dirty="0"/>
              <a:t>, </a:t>
            </a:r>
            <a:r>
              <a:rPr lang="ru-RU" sz="2000" dirty="0" err="1"/>
              <a:t>марантичну</a:t>
            </a:r>
            <a:r>
              <a:rPr lang="ru-RU" sz="2000" dirty="0"/>
              <a:t>, </a:t>
            </a:r>
            <a:r>
              <a:rPr lang="ru-RU" sz="2000" dirty="0" err="1"/>
              <a:t>пухлинну</a:t>
            </a:r>
            <a:r>
              <a:rPr lang="ru-RU" sz="2000" dirty="0"/>
              <a:t>, </a:t>
            </a:r>
            <a:r>
              <a:rPr lang="ru-RU" sz="2000" dirty="0" err="1"/>
              <a:t>плюригландулярну</a:t>
            </a:r>
            <a:r>
              <a:rPr lang="ru-RU" sz="2000" dirty="0"/>
              <a:t>, </a:t>
            </a:r>
            <a:r>
              <a:rPr lang="ru-RU" sz="2000" dirty="0" err="1"/>
              <a:t>супраренальну</a:t>
            </a:r>
            <a:r>
              <a:rPr lang="ru-RU" sz="2000" dirty="0"/>
              <a:t>, </a:t>
            </a:r>
            <a:r>
              <a:rPr lang="ru-RU" sz="2000" dirty="0" err="1"/>
              <a:t>струміпривну</a:t>
            </a:r>
            <a:r>
              <a:rPr lang="ru-RU" sz="2000" dirty="0"/>
              <a:t>, </a:t>
            </a:r>
            <a:r>
              <a:rPr lang="ru-RU" sz="2000" dirty="0" err="1"/>
              <a:t>гіпофизарну</a:t>
            </a:r>
            <a:r>
              <a:rPr lang="ru-RU" sz="2000" dirty="0"/>
              <a:t>, </a:t>
            </a:r>
            <a:r>
              <a:rPr lang="ru-RU" sz="2000" dirty="0" err="1"/>
              <a:t>нервово-психичну</a:t>
            </a:r>
            <a:endParaRPr lang="ru-RU"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0733" y="1753464"/>
            <a:ext cx="1990725"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965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6056" y="548680"/>
            <a:ext cx="3517776" cy="1143000"/>
          </a:xfrm>
        </p:spPr>
        <p:txBody>
          <a:bodyPr/>
          <a:lstStyle/>
          <a:p>
            <a:r>
              <a:rPr lang="uk-UA" dirty="0"/>
              <a:t>Н</a:t>
            </a:r>
            <a:r>
              <a:rPr lang="uk-UA" dirty="0" smtClean="0"/>
              <a:t>екроз</a:t>
            </a:r>
            <a:endParaRPr lang="ru-RU" dirty="0"/>
          </a:p>
        </p:txBody>
      </p:sp>
      <p:sp>
        <p:nvSpPr>
          <p:cNvPr id="3" name="Прямоугольник 2"/>
          <p:cNvSpPr/>
          <p:nvPr/>
        </p:nvSpPr>
        <p:spPr>
          <a:xfrm>
            <a:off x="611560" y="980728"/>
            <a:ext cx="4176464" cy="5632311"/>
          </a:xfrm>
          <a:prstGeom prst="rect">
            <a:avLst/>
          </a:prstGeom>
        </p:spPr>
        <p:txBody>
          <a:bodyPr wrap="square">
            <a:spAutoFit/>
          </a:bodyPr>
          <a:lstStyle/>
          <a:p>
            <a:r>
              <a:rPr lang="vi-VN" sz="2000" b="1" dirty="0"/>
              <a:t>Некро́з</a:t>
            </a:r>
            <a:r>
              <a:rPr lang="vi-VN" sz="2000" dirty="0"/>
              <a:t>, змертві́ння, (від грец. </a:t>
            </a:r>
            <a:r>
              <a:rPr lang="el-GR" sz="2000" dirty="0"/>
              <a:t>Νεκρός — </a:t>
            </a:r>
            <a:r>
              <a:rPr lang="vi-VN" sz="2000" dirty="0"/>
              <a:t>смерть) — це патологічний стан при якому відбувається денатурація внутрішньоклітинних протеїнів та ферементативне перетравлення змертвілих клітин. Некротичні клітини втрачають здатність підтримувати цілісність мембрани, внаслідок чого компоненти клітин виходять за її межі, що викликає запалення оточуючих некроз тканин. Ферменти, що викликають перетравлення некротичних клітин надходять з їх лізосом, а також з лейкоцитів, що завжди супроводжують запалену реакцію</a:t>
            </a:r>
            <a:endParaRPr lang="ru-RU"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700" y="2340149"/>
            <a:ext cx="4143597" cy="291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180239"/>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44</TotalTime>
  <Words>885</Words>
  <Application>Microsoft Office PowerPoint</Application>
  <PresentationFormat>Экран (4:3)</PresentationFormat>
  <Paragraphs>95</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arial</vt:lpstr>
      <vt:lpstr>Georgia</vt:lpstr>
      <vt:lpstr>Trebuchet MS</vt:lpstr>
      <vt:lpstr>Воздушный поток</vt:lpstr>
      <vt:lpstr>Гіпо- та гіпербіотичні зміни в органах і тканинах</vt:lpstr>
      <vt:lpstr>План лекції</vt:lpstr>
      <vt:lpstr>Література: обов’язкова: 1. Бурделев Т.Е. Основи ветеринарии. - М.: Колос, 1978. - 432 с. 2. Бурделев Т.Е., Жильцов В.Г. Практикум по основам ветеринарии.-3-є изд. пе-рер. и доп.-М.: Агропромиздат,1989.-303 с. 3. Старовыборннй И.Х., Кутуранов П.Н. Практикум по основам ветеринарии. -Минск, 1979.-262 с. додаткова: 1. Власенко В.М. Словник термінів ветеринарної хірургії.-К.: Вища пж., 1984.- 333 с. 2. Внутренние иезаразнне болезни сельскохозяйственных животннх / Б.М. Анохин, В.М. Данилевский, Л.Г. Захарин и др.- М.: Агропромиздат, 1991.-575 с. 3. Внутренние незаразные болезни сельскохозяйственных животных / И.Г. Шара-брин, В.А. Алшсаев и др.- М.: Агропромиздат, 1985. - 527 с. 4. Гончаров Т.В., Дидовец С.Л. Организация ветеринарного дела,- М.: Колос, 1971.-262 с.  5. Закон України про ветеринарну медицину. 6. Клиническая диагностика внутренних незаразних болезней животньїх / А.М. Смирнов, И.Я. Кононешсо, Р.П. Пушкарев и др.- М.: Агропромиздат, 1988. -512 с. 7. Общая ветеринарная хирургия / А.А. Белов, М.В. Плахотин, Б.А. Башкирев и др.- М.: Агропромиздат, 1990.- 592 с. 9. Паразитология и инвазионные болезни сельскохозяйственных животных. / К.И. Абуладзе, Н.В. Демидов, И.А.Непоклонов и др. -М.: Агропромиздат, 1990. - 464 с. 12. Зпизоотология и инфекционные болезни сельскохозяйственных животных / А.А. Конопатин, Й.А. Бакуло, Я.В. Нуйкини др.-М.: Колос, 1984.-544с.</vt:lpstr>
      <vt:lpstr>Презентация PowerPoint</vt:lpstr>
      <vt:lpstr>Гіпобіотичні процеси.</vt:lpstr>
      <vt:lpstr>Атрофія</vt:lpstr>
      <vt:lpstr>Дистрофія</vt:lpstr>
      <vt:lpstr>Кахексія</vt:lpstr>
      <vt:lpstr>Некроз</vt:lpstr>
      <vt:lpstr>Гангрена</vt:lpstr>
      <vt:lpstr>Гіпербіотичні процеси</vt:lpstr>
      <vt:lpstr>Презентация PowerPoint</vt:lpstr>
      <vt:lpstr>Пухлинний ріст</vt:lpstr>
      <vt:lpstr>Два типи росту</vt:lpstr>
      <vt:lpstr>Презентация PowerPoint</vt:lpstr>
      <vt:lpstr>Три етапи росту злоякісних пухлин:</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Гіпо- та гіпербіотичні зміни в органах і тканинах</dc:title>
  <dc:creator>Николай</dc:creator>
  <cp:lastModifiedBy>Tarasik</cp:lastModifiedBy>
  <cp:revision>8</cp:revision>
  <dcterms:created xsi:type="dcterms:W3CDTF">2016-08-20T20:37:49Z</dcterms:created>
  <dcterms:modified xsi:type="dcterms:W3CDTF">2017-11-27T23:08:43Z</dcterms:modified>
</cp:coreProperties>
</file>