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77" r:id="rId4"/>
    <p:sldId id="256" r:id="rId5"/>
    <p:sldId id="261" r:id="rId6"/>
    <p:sldId id="262" r:id="rId7"/>
    <p:sldId id="264" r:id="rId8"/>
    <p:sldId id="265" r:id="rId9"/>
    <p:sldId id="266" r:id="rId10"/>
    <p:sldId id="267" r:id="rId11"/>
    <p:sldId id="257" r:id="rId12"/>
    <p:sldId id="258" r:id="rId13"/>
    <p:sldId id="259" r:id="rId14"/>
    <p:sldId id="260" r:id="rId15"/>
    <p:sldId id="263" r:id="rId16"/>
    <p:sldId id="26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49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89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609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706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5643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42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995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3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2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12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40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1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9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14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69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54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A3FB-A4F9-4BAE-B99E-6CB43D127305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CBC439B-DD80-4957-BAF9-01A45D7871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6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type="title"/>
          </p:nvPr>
        </p:nvSpPr>
        <p:spPr>
          <a:xfrm>
            <a:off x="2592388" y="1519707"/>
            <a:ext cx="8912225" cy="376031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Вступ. </a:t>
            </a:r>
            <a:r>
              <a:rPr lang="ru-RU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</a:t>
            </a: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Закону </a:t>
            </a:r>
            <a:r>
              <a:rPr lang="ru-RU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ветеринарну</a:t>
            </a:r>
            <a:r>
              <a:rPr lang="ru-R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медицину</a:t>
            </a:r>
          </a:p>
        </p:txBody>
      </p:sp>
    </p:spTree>
    <p:extLst>
      <p:ext uri="{BB962C8B-B14F-4D97-AF65-F5344CB8AC3E}">
        <p14:creationId xmlns:p14="http://schemas.microsoft.com/office/powerpoint/2010/main" val="365643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</a:rPr>
              <a:t>Основна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увага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ветеринарна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санітарія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приділяє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вивченню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патогенних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умовно-патогенних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мікроорганізмів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які</a:t>
            </a:r>
            <a:r>
              <a:rPr lang="ru-RU" sz="2000" dirty="0">
                <a:solidFill>
                  <a:schemeClr val="tx1"/>
                </a:solidFill>
              </a:rPr>
              <a:t> не </a:t>
            </a:r>
            <a:r>
              <a:rPr lang="ru-RU" sz="2000" dirty="0" err="1">
                <a:solidFill>
                  <a:schemeClr val="tx1"/>
                </a:solidFill>
              </a:rPr>
              <a:t>тільки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володіють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властивістю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паразитувати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організмі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тварини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тривало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виживати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зовнішньому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середовищі</a:t>
            </a:r>
            <a:r>
              <a:rPr lang="ru-RU" sz="2000" dirty="0">
                <a:solidFill>
                  <a:schemeClr val="tx1"/>
                </a:solidFill>
              </a:rPr>
              <a:t>, але, </a:t>
            </a:r>
            <a:r>
              <a:rPr lang="ru-RU" sz="2000" dirty="0" err="1">
                <a:solidFill>
                  <a:schemeClr val="tx1"/>
                </a:solidFill>
              </a:rPr>
              <a:t>маючи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живих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переносників</a:t>
            </a:r>
            <a:r>
              <a:rPr lang="ru-RU" sz="2000" dirty="0">
                <a:solidFill>
                  <a:schemeClr val="tx1"/>
                </a:solidFill>
              </a:rPr>
              <a:t> (комах та </a:t>
            </a:r>
            <a:r>
              <a:rPr lang="ru-RU" sz="2000" dirty="0" err="1">
                <a:solidFill>
                  <a:schemeClr val="tx1"/>
                </a:solidFill>
              </a:rPr>
              <a:t>гризунів</a:t>
            </a:r>
            <a:r>
              <a:rPr lang="ru-RU" sz="2000" dirty="0">
                <a:solidFill>
                  <a:schemeClr val="tx1"/>
                </a:solidFill>
              </a:rPr>
              <a:t>), </a:t>
            </a:r>
            <a:r>
              <a:rPr lang="ru-RU" sz="2000" dirty="0" err="1">
                <a:solidFill>
                  <a:schemeClr val="tx1"/>
                </a:solidFill>
              </a:rPr>
              <a:t>здатні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поширюватися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невеликі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території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вражати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багато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об’єктів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437882"/>
            <a:ext cx="8911687" cy="1467118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 smtClean="0"/>
              <a:t>Слід</a:t>
            </a:r>
            <a:r>
              <a:rPr lang="ru-RU" sz="2400" dirty="0" smtClean="0"/>
              <a:t> </a:t>
            </a:r>
            <a:r>
              <a:rPr lang="ru-RU" sz="2400" dirty="0" err="1" smtClean="0"/>
              <a:t>зазначити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Закон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«Про </a:t>
            </a:r>
            <a:r>
              <a:rPr lang="ru-RU" sz="2400" dirty="0" err="1" smtClean="0"/>
              <a:t>ветеринарну</a:t>
            </a:r>
            <a:r>
              <a:rPr lang="ru-RU" sz="2400" dirty="0" smtClean="0"/>
              <a:t> медицину»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25.06.1992 N 2498-XII </a:t>
            </a:r>
            <a:r>
              <a:rPr lang="ru-RU" sz="2400" dirty="0" err="1" smtClean="0"/>
              <a:t>по-різному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тлумачив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. В </a:t>
            </a:r>
            <a:r>
              <a:rPr lang="ru-RU" sz="2400" dirty="0" err="1" smtClean="0"/>
              <a:t>останній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редакції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даного</a:t>
            </a:r>
            <a:r>
              <a:rPr lang="ru-RU" sz="2400" dirty="0" smtClean="0"/>
              <a:t> закону (</a:t>
            </a:r>
            <a:r>
              <a:rPr lang="ru-RU" sz="2400" dirty="0" err="1" smtClean="0"/>
              <a:t>від</a:t>
            </a:r>
            <a:r>
              <a:rPr lang="ru-RU" sz="2400" dirty="0" smtClean="0"/>
              <a:t> 17.07.2011) </a:t>
            </a:r>
            <a:r>
              <a:rPr lang="ru-RU" sz="2400" dirty="0" err="1" smtClean="0"/>
              <a:t>термін</a:t>
            </a:r>
            <a:r>
              <a:rPr lang="ru-RU" sz="2400" dirty="0" smtClean="0"/>
              <a:t> </a:t>
            </a:r>
            <a:r>
              <a:rPr lang="ru-RU" sz="2400" dirty="0" err="1" smtClean="0"/>
              <a:t>вживається</a:t>
            </a:r>
            <a:r>
              <a:rPr lang="ru-RU" sz="2400" dirty="0" smtClean="0"/>
              <a:t> в такому </a:t>
            </a:r>
            <a:r>
              <a:rPr lang="ru-RU" sz="2400" dirty="0" err="1" smtClean="0"/>
              <a:t>значенні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2343955"/>
            <a:ext cx="9088213" cy="3515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err="1">
                <a:solidFill>
                  <a:schemeClr val="tx1"/>
                </a:solidFill>
              </a:rPr>
              <a:t>Ветеринарна</a:t>
            </a:r>
            <a:r>
              <a:rPr lang="ru-RU" sz="2000" b="1" dirty="0">
                <a:solidFill>
                  <a:schemeClr val="tx1"/>
                </a:solidFill>
              </a:rPr>
              <a:t> медицина</a:t>
            </a:r>
            <a:r>
              <a:rPr lang="ru-RU" sz="2000" dirty="0">
                <a:solidFill>
                  <a:schemeClr val="tx1"/>
                </a:solidFill>
              </a:rPr>
              <a:t> — </a:t>
            </a:r>
            <a:r>
              <a:rPr lang="ru-RU" sz="2000" dirty="0" err="1" smtClean="0">
                <a:solidFill>
                  <a:schemeClr val="tx1"/>
                </a:solidFill>
              </a:rPr>
              <a:t>галузь</a:t>
            </a:r>
            <a:r>
              <a:rPr lang="ru-RU" sz="2000" dirty="0" smtClean="0">
                <a:solidFill>
                  <a:schemeClr val="tx1"/>
                </a:solidFill>
              </a:rPr>
              <a:t> науки</a:t>
            </a:r>
            <a:r>
              <a:rPr lang="ru-RU" sz="2000" dirty="0">
                <a:solidFill>
                  <a:schemeClr val="tx1"/>
                </a:solidFill>
              </a:rPr>
              <a:t> та </a:t>
            </a:r>
            <a:r>
              <a:rPr lang="ru-RU" sz="2000" dirty="0" err="1">
                <a:solidFill>
                  <a:schemeClr val="tx1"/>
                </a:solidFill>
              </a:rPr>
              <a:t>практичних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знань</a:t>
            </a:r>
            <a:r>
              <a:rPr lang="ru-RU" sz="2000" dirty="0">
                <a:solidFill>
                  <a:schemeClr val="tx1"/>
                </a:solidFill>
              </a:rPr>
              <a:t> про </a:t>
            </a:r>
            <a:r>
              <a:rPr lang="ru-RU" sz="2000" dirty="0" err="1">
                <a:solidFill>
                  <a:schemeClr val="tx1"/>
                </a:solidFill>
              </a:rPr>
              <a:t>фізіологію</a:t>
            </a:r>
            <a:r>
              <a:rPr lang="ru-RU" sz="2000" dirty="0">
                <a:solidFill>
                  <a:schemeClr val="tx1"/>
                </a:solidFill>
              </a:rPr>
              <a:t> і </a:t>
            </a:r>
            <a:r>
              <a:rPr lang="ru-RU" sz="2000" dirty="0" err="1">
                <a:solidFill>
                  <a:schemeClr val="tx1"/>
                </a:solidFill>
              </a:rPr>
              <a:t>хвороби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</a:rPr>
              <a:t>тварин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</a:rPr>
              <a:t>профілактику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діагностику</a:t>
            </a:r>
            <a:r>
              <a:rPr lang="ru-RU" sz="2000" dirty="0" smtClean="0">
                <a:solidFill>
                  <a:schemeClr val="tx1"/>
                </a:solidFill>
              </a:rPr>
              <a:t> та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</a:rPr>
              <a:t>лікування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визначення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безпечності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продуктів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тваринного</a:t>
            </a:r>
            <a:r>
              <a:rPr lang="ru-RU" sz="2000" dirty="0">
                <a:solidFill>
                  <a:schemeClr val="tx1"/>
                </a:solidFill>
              </a:rPr>
              <a:t>, а на </a:t>
            </a:r>
            <a:r>
              <a:rPr lang="ru-RU" sz="2000" dirty="0" err="1">
                <a:solidFill>
                  <a:schemeClr val="tx1"/>
                </a:solidFill>
              </a:rPr>
              <a:t>агропродовольчих</a:t>
            </a:r>
            <a:r>
              <a:rPr lang="ru-RU" sz="2000" dirty="0">
                <a:solidFill>
                  <a:schemeClr val="tx1"/>
                </a:solidFill>
              </a:rPr>
              <a:t> ринках — і </a:t>
            </a:r>
            <a:r>
              <a:rPr lang="ru-RU" sz="2000" dirty="0" err="1">
                <a:solidFill>
                  <a:schemeClr val="tx1"/>
                </a:solidFill>
              </a:rPr>
              <a:t>рослинного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походження</a:t>
            </a:r>
            <a:r>
              <a:rPr lang="ru-RU" sz="2000" dirty="0">
                <a:solidFill>
                  <a:schemeClr val="tx1"/>
                </a:solidFill>
              </a:rPr>
              <a:t>; </a:t>
            </a:r>
            <a:r>
              <a:rPr lang="ru-RU" sz="2000" dirty="0" err="1">
                <a:solidFill>
                  <a:schemeClr val="tx1"/>
                </a:solidFill>
              </a:rPr>
              <a:t>діяльність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спрямована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збереження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здоров'я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продуктивності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запобігання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їхнім</a:t>
            </a:r>
            <a:r>
              <a:rPr lang="ru-RU" sz="2000" dirty="0">
                <a:solidFill>
                  <a:schemeClr val="tx1"/>
                </a:solidFill>
              </a:rPr>
              <a:t> хворобам та на </a:t>
            </a:r>
            <a:r>
              <a:rPr lang="ru-RU" sz="2000" dirty="0" err="1">
                <a:solidFill>
                  <a:schemeClr val="tx1"/>
                </a:solidFill>
              </a:rPr>
              <a:t>захист</a:t>
            </a:r>
            <a:r>
              <a:rPr lang="ru-RU" sz="2000" dirty="0">
                <a:solidFill>
                  <a:schemeClr val="tx1"/>
                </a:solidFill>
              </a:rPr>
              <a:t> людей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err="1">
                <a:solidFill>
                  <a:schemeClr val="tx1"/>
                </a:solidFill>
              </a:rPr>
              <a:t>зоонозів</a:t>
            </a:r>
            <a:r>
              <a:rPr lang="ru-RU" sz="2000" dirty="0">
                <a:solidFill>
                  <a:schemeClr val="tx1"/>
                </a:solidFill>
              </a:rPr>
              <a:t> і </a:t>
            </a:r>
            <a:r>
              <a:rPr lang="ru-RU" sz="2000" dirty="0" err="1">
                <a:solidFill>
                  <a:schemeClr val="tx1"/>
                </a:solidFill>
              </a:rPr>
              <a:t>пріонних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хвороб.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47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err="1"/>
              <a:t>Цей</a:t>
            </a:r>
            <a:r>
              <a:rPr lang="ru-RU" sz="2400" dirty="0"/>
              <a:t> же закон, до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редакцій</a:t>
            </a:r>
            <a:r>
              <a:rPr lang="ru-RU" sz="2400" dirty="0"/>
              <a:t>, </a:t>
            </a:r>
            <a:r>
              <a:rPr lang="ru-RU" sz="2400" dirty="0" err="1"/>
              <a:t>використовував</a:t>
            </a:r>
            <a:r>
              <a:rPr lang="ru-RU" sz="2400" dirty="0"/>
              <a:t> </a:t>
            </a:r>
            <a:r>
              <a:rPr lang="ru-RU" sz="2400" dirty="0" err="1"/>
              <a:t>термін</a:t>
            </a:r>
            <a:r>
              <a:rPr lang="ru-RU" sz="2400" dirty="0"/>
              <a:t> в такому </a:t>
            </a:r>
            <a:r>
              <a:rPr lang="ru-RU" sz="2400" dirty="0" err="1"/>
              <a:t>значенні</a:t>
            </a:r>
            <a:r>
              <a:rPr lang="ru-RU" sz="2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err="1">
                <a:solidFill>
                  <a:schemeClr val="tx1"/>
                </a:solidFill>
              </a:rPr>
              <a:t>Ветеринарна</a:t>
            </a:r>
            <a:r>
              <a:rPr lang="ru-RU" sz="2000" b="1" dirty="0">
                <a:solidFill>
                  <a:schemeClr val="tx1"/>
                </a:solidFill>
              </a:rPr>
              <a:t> медицина (</a:t>
            </a:r>
            <a:r>
              <a:rPr lang="ru-RU" sz="2000" b="1" dirty="0" err="1">
                <a:solidFill>
                  <a:schemeClr val="tx1"/>
                </a:solidFill>
              </a:rPr>
              <a:t>ветеринарія</a:t>
            </a:r>
            <a:r>
              <a:rPr lang="ru-RU" sz="2000" b="1" dirty="0">
                <a:solidFill>
                  <a:schemeClr val="tx1"/>
                </a:solidFill>
              </a:rPr>
              <a:t>)</a:t>
            </a:r>
            <a:r>
              <a:rPr lang="ru-RU" sz="2000" dirty="0">
                <a:solidFill>
                  <a:schemeClr val="tx1"/>
                </a:solidFill>
              </a:rPr>
              <a:t> — комплекс </a:t>
            </a:r>
            <a:r>
              <a:rPr lang="ru-RU" sz="2000" dirty="0" err="1">
                <a:solidFill>
                  <a:schemeClr val="tx1"/>
                </a:solidFill>
              </a:rPr>
              <a:t>заходів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щодо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профілактики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захворювань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лікування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скорочення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втрат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 хвороб, </a:t>
            </a:r>
            <a:r>
              <a:rPr lang="ru-RU" sz="2000" dirty="0" err="1">
                <a:solidFill>
                  <a:schemeClr val="tx1"/>
                </a:solidFill>
              </a:rPr>
              <a:t>неплідності</a:t>
            </a:r>
            <a:r>
              <a:rPr lang="ru-RU" sz="2000" dirty="0">
                <a:solidFill>
                  <a:schemeClr val="tx1"/>
                </a:solidFill>
              </a:rPr>
              <a:t> і падежу, </a:t>
            </a:r>
            <a:r>
              <a:rPr lang="ru-RU" sz="2000" dirty="0" err="1">
                <a:solidFill>
                  <a:schemeClr val="tx1"/>
                </a:solidFill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сировини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продуктів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походження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попередження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боротьби</a:t>
            </a:r>
            <a:r>
              <a:rPr lang="ru-RU" sz="2000" dirty="0">
                <a:solidFill>
                  <a:schemeClr val="tx1"/>
                </a:solidFill>
              </a:rPr>
              <a:t> з хворобами, </a:t>
            </a:r>
            <a:r>
              <a:rPr lang="ru-RU" sz="2000" dirty="0" err="1">
                <a:solidFill>
                  <a:schemeClr val="tx1"/>
                </a:solidFill>
              </a:rPr>
              <a:t>спільними</a:t>
            </a:r>
            <a:r>
              <a:rPr lang="ru-RU" sz="2000" dirty="0">
                <a:solidFill>
                  <a:schemeClr val="tx1"/>
                </a:solidFill>
              </a:rPr>
              <a:t> для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 і людей, </a:t>
            </a:r>
            <a:r>
              <a:rPr lang="ru-RU" sz="2000" dirty="0" err="1">
                <a:solidFill>
                  <a:schemeClr val="tx1"/>
                </a:solidFill>
              </a:rPr>
              <a:t>одержання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екологічно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чистих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продуктів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харчування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152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В </a:t>
            </a:r>
            <a:r>
              <a:rPr lang="ru-RU" sz="2400" dirty="0" err="1"/>
              <a:t>Наказі</a:t>
            </a:r>
            <a:r>
              <a:rPr lang="ru-RU" sz="2400" dirty="0"/>
              <a:t> </a:t>
            </a:r>
            <a:r>
              <a:rPr lang="ru-RU" sz="2400" dirty="0" err="1"/>
              <a:t>Міністерства</a:t>
            </a:r>
            <a:r>
              <a:rPr lang="ru-RU" sz="2400" dirty="0"/>
              <a:t> </a:t>
            </a:r>
            <a:r>
              <a:rPr lang="ru-RU" sz="2400" dirty="0" err="1"/>
              <a:t>агропромислової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 «Про </a:t>
            </a:r>
            <a:r>
              <a:rPr lang="ru-RU" sz="2400" dirty="0" err="1"/>
              <a:t>затвердження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про </a:t>
            </a:r>
            <a:r>
              <a:rPr lang="ru-RU" sz="2400" dirty="0" err="1"/>
              <a:t>функціональну</a:t>
            </a:r>
            <a:r>
              <a:rPr lang="ru-RU" sz="2400" dirty="0"/>
              <a:t> </a:t>
            </a:r>
            <a:r>
              <a:rPr lang="ru-RU" sz="2400" dirty="0" err="1"/>
              <a:t>підсистему</a:t>
            </a:r>
            <a:r>
              <a:rPr lang="ru-RU" sz="2400" dirty="0"/>
              <a:t>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сільськогосподарських</a:t>
            </a:r>
            <a:r>
              <a:rPr lang="ru-RU" sz="2400" dirty="0"/>
              <a:t> </a:t>
            </a:r>
            <a:r>
              <a:rPr lang="ru-RU" sz="2400" dirty="0" err="1"/>
              <a:t>тварин</a:t>
            </a:r>
            <a:r>
              <a:rPr lang="ru-RU" sz="2400" dirty="0"/>
              <a:t> і </a:t>
            </a:r>
            <a:r>
              <a:rPr lang="ru-RU" sz="2400" dirty="0" err="1"/>
              <a:t>рослин</a:t>
            </a:r>
            <a:r>
              <a:rPr lang="ru-RU" sz="2400" dirty="0"/>
              <a:t> </a:t>
            </a:r>
            <a:r>
              <a:rPr lang="ru-RU" sz="2400" dirty="0" err="1"/>
              <a:t>єдиної</a:t>
            </a:r>
            <a:r>
              <a:rPr lang="ru-RU" sz="2400" dirty="0"/>
              <a:t> </a:t>
            </a:r>
            <a:r>
              <a:rPr lang="ru-RU" sz="2400" dirty="0" err="1"/>
              <a:t>державної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запобігання</a:t>
            </a:r>
            <a:r>
              <a:rPr lang="ru-RU" sz="2400" dirty="0"/>
              <a:t> і </a:t>
            </a:r>
            <a:r>
              <a:rPr lang="ru-RU" sz="2400" dirty="0" err="1"/>
              <a:t>реагування</a:t>
            </a:r>
            <a:r>
              <a:rPr lang="ru-RU" sz="2400" dirty="0"/>
              <a:t> на </a:t>
            </a:r>
            <a:r>
              <a:rPr lang="ru-RU" sz="2400" dirty="0" err="1"/>
              <a:t>надзвичайні</a:t>
            </a:r>
            <a:r>
              <a:rPr lang="ru-RU" sz="2400" dirty="0"/>
              <a:t> </a:t>
            </a:r>
            <a:r>
              <a:rPr lang="ru-RU" sz="2400" dirty="0" err="1"/>
              <a:t>ситуації</a:t>
            </a:r>
            <a:r>
              <a:rPr lang="ru-RU" sz="2400" dirty="0"/>
              <a:t> техногенного та природного характеру» </a:t>
            </a:r>
            <a:r>
              <a:rPr lang="ru-RU" sz="2400" dirty="0" err="1"/>
              <a:t>від</a:t>
            </a:r>
            <a:r>
              <a:rPr lang="ru-RU" sz="2400" dirty="0"/>
              <a:t> 25.05.1999 N 214, </a:t>
            </a:r>
            <a:r>
              <a:rPr lang="ru-RU" sz="2400" dirty="0" err="1"/>
              <a:t>термін</a:t>
            </a:r>
            <a:r>
              <a:rPr lang="ru-RU" sz="2400" dirty="0"/>
              <a:t> </a:t>
            </a:r>
            <a:r>
              <a:rPr lang="ru-RU" sz="2400" dirty="0" err="1"/>
              <a:t>використовується</a:t>
            </a:r>
            <a:r>
              <a:rPr lang="ru-RU" sz="2400" dirty="0"/>
              <a:t> в такому </a:t>
            </a:r>
            <a:r>
              <a:rPr lang="ru-RU" sz="2400" dirty="0" err="1"/>
              <a:t>значенні</a:t>
            </a:r>
            <a:r>
              <a:rPr lang="ru-RU" sz="2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3653308"/>
            <a:ext cx="8104590" cy="18330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 err="1">
                <a:solidFill>
                  <a:schemeClr val="tx1"/>
                </a:solidFill>
              </a:rPr>
              <a:t>Ветеринарна</a:t>
            </a:r>
            <a:r>
              <a:rPr lang="ru-RU" sz="2000" b="1" dirty="0">
                <a:solidFill>
                  <a:schemeClr val="tx1"/>
                </a:solidFill>
              </a:rPr>
              <a:t> медицина</a:t>
            </a:r>
            <a:r>
              <a:rPr lang="ru-RU" sz="2000" dirty="0">
                <a:solidFill>
                  <a:schemeClr val="tx1"/>
                </a:solidFill>
              </a:rPr>
              <a:t> — </a:t>
            </a:r>
            <a:r>
              <a:rPr lang="ru-RU" sz="2000" dirty="0" err="1">
                <a:solidFill>
                  <a:schemeClr val="tx1"/>
                </a:solidFill>
              </a:rPr>
              <a:t>галузь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охоплює</a:t>
            </a:r>
            <a:r>
              <a:rPr lang="ru-RU" sz="2000" dirty="0">
                <a:solidFill>
                  <a:schemeClr val="tx1"/>
                </a:solidFill>
              </a:rPr>
              <a:t> систему наук про </a:t>
            </a:r>
            <a:r>
              <a:rPr lang="ru-RU" sz="2000" dirty="0" err="1">
                <a:solidFill>
                  <a:schemeClr val="tx1"/>
                </a:solidFill>
              </a:rPr>
              <a:t>хвороби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їх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профілактику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діагностику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лікування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визначення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харчових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продуктів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сировини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тваринного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походження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діяльність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спрямовану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збереження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здоров'я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продуктивності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запобігання</a:t>
            </a:r>
            <a:r>
              <a:rPr lang="ru-RU" sz="2000" dirty="0">
                <a:solidFill>
                  <a:schemeClr val="tx1"/>
                </a:solidFill>
              </a:rPr>
              <a:t> хворобам і </a:t>
            </a:r>
            <a:r>
              <a:rPr lang="ru-RU" sz="2000" dirty="0" err="1">
                <a:solidFill>
                  <a:schemeClr val="tx1"/>
                </a:solidFill>
              </a:rPr>
              <a:t>захисту</a:t>
            </a:r>
            <a:r>
              <a:rPr lang="ru-RU" sz="2000" dirty="0">
                <a:solidFill>
                  <a:schemeClr val="tx1"/>
                </a:solidFill>
              </a:rPr>
              <a:t> людей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захворювань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спільних</a:t>
            </a:r>
            <a:r>
              <a:rPr lang="ru-RU" sz="2000" dirty="0">
                <a:solidFill>
                  <a:schemeClr val="tx1"/>
                </a:solidFill>
              </a:rPr>
              <a:t> для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smtClean="0">
                <a:solidFill>
                  <a:schemeClr val="tx1"/>
                </a:solidFill>
              </a:rPr>
              <a:t>людей.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7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err="1"/>
              <a:t>Державне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в </a:t>
            </a:r>
            <a:r>
              <a:rPr lang="ru-RU" sz="2000" dirty="0" err="1"/>
              <a:t>галузі</a:t>
            </a:r>
            <a:r>
              <a:rPr lang="ru-RU" sz="2000" dirty="0"/>
              <a:t> </a:t>
            </a:r>
            <a:r>
              <a:rPr lang="ru-RU" sz="2000" dirty="0" err="1"/>
              <a:t>ветеринарної</a:t>
            </a:r>
            <a:r>
              <a:rPr lang="ru-RU" sz="2000" dirty="0"/>
              <a:t> </a:t>
            </a:r>
            <a:r>
              <a:rPr lang="ru-RU" sz="2000" dirty="0" err="1"/>
              <a:t>медицини</a:t>
            </a:r>
            <a:r>
              <a:rPr lang="ru-RU" sz="2000" dirty="0"/>
              <a:t> в </a:t>
            </a:r>
            <a:r>
              <a:rPr lang="ru-RU" sz="2000" dirty="0" err="1"/>
              <a:t>Україні</a:t>
            </a:r>
            <a:r>
              <a:rPr lang="ru-RU" sz="2000" dirty="0"/>
              <a:t> </a:t>
            </a:r>
            <a:r>
              <a:rPr lang="ru-RU" sz="2000" dirty="0" err="1"/>
              <a:t>здійснюють</a:t>
            </a:r>
            <a:r>
              <a:rPr lang="ru-RU" sz="2000" dirty="0"/>
              <a:t> </a:t>
            </a:r>
            <a:r>
              <a:rPr lang="ru-RU" sz="2000" dirty="0" err="1"/>
              <a:t>Кабінет</a:t>
            </a:r>
            <a:r>
              <a:rPr lang="ru-RU" sz="2000" dirty="0"/>
              <a:t> </a:t>
            </a:r>
            <a:r>
              <a:rPr lang="ru-RU" sz="2000" dirty="0" err="1"/>
              <a:t>Міністрів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центральний</a:t>
            </a:r>
            <a:r>
              <a:rPr lang="ru-RU" sz="2000" dirty="0"/>
              <a:t> орган </a:t>
            </a:r>
            <a:r>
              <a:rPr lang="ru-RU" sz="2000" dirty="0" err="1"/>
              <a:t>виконавчої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 з </a:t>
            </a:r>
            <a:r>
              <a:rPr lang="ru-RU" sz="2000" dirty="0" err="1"/>
              <a:t>питань</a:t>
            </a:r>
            <a:r>
              <a:rPr lang="ru-RU" sz="2000" dirty="0"/>
              <a:t> </a:t>
            </a:r>
            <a:r>
              <a:rPr lang="ru-RU" sz="2000" dirty="0" err="1"/>
              <a:t>аграрної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, </a:t>
            </a:r>
            <a:r>
              <a:rPr lang="ru-RU" sz="2000" dirty="0" err="1"/>
              <a:t>Державний</a:t>
            </a:r>
            <a:r>
              <a:rPr lang="ru-RU" sz="2000" dirty="0"/>
              <a:t> департамент </a:t>
            </a:r>
            <a:r>
              <a:rPr lang="ru-RU" sz="2000" dirty="0" err="1"/>
              <a:t>ветеринарної</a:t>
            </a:r>
            <a:r>
              <a:rPr lang="ru-RU" sz="2000" dirty="0"/>
              <a:t> </a:t>
            </a:r>
            <a:r>
              <a:rPr lang="ru-RU" sz="2000" dirty="0" err="1"/>
              <a:t>медицини</a:t>
            </a:r>
            <a:r>
              <a:rPr lang="ru-RU" sz="2000" dirty="0"/>
              <a:t> з державною </a:t>
            </a:r>
            <a:r>
              <a:rPr lang="ru-RU" sz="2000" dirty="0" err="1"/>
              <a:t>інспекцією</a:t>
            </a:r>
            <a:r>
              <a:rPr lang="ru-RU" sz="2000" dirty="0"/>
              <a:t> </a:t>
            </a:r>
            <a:r>
              <a:rPr lang="ru-RU" sz="2000" dirty="0" err="1"/>
              <a:t>ветеринарної</a:t>
            </a:r>
            <a:r>
              <a:rPr lang="ru-RU" sz="2000" dirty="0"/>
              <a:t> </a:t>
            </a:r>
            <a:r>
              <a:rPr lang="ru-RU" sz="2000" dirty="0" err="1"/>
              <a:t>медицини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територіальні</a:t>
            </a:r>
            <a:r>
              <a:rPr lang="ru-RU" sz="2000" dirty="0"/>
              <a:t> </a:t>
            </a:r>
            <a:r>
              <a:rPr lang="ru-RU" sz="2000" dirty="0" err="1"/>
              <a:t>органи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940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0576" y="1322231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err="1">
                <a:solidFill>
                  <a:schemeClr val="tx1"/>
                </a:solidFill>
              </a:rPr>
              <a:t>Особливість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ветеринарної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служби</a:t>
            </a:r>
            <a:r>
              <a:rPr lang="ru-RU" sz="2400" dirty="0">
                <a:solidFill>
                  <a:schemeClr val="tx1"/>
                </a:solidFill>
              </a:rPr>
              <a:t> в тому і </a:t>
            </a:r>
            <a:r>
              <a:rPr lang="ru-RU" sz="2400" dirty="0" err="1">
                <a:solidFill>
                  <a:schemeClr val="tx1"/>
                </a:solidFill>
              </a:rPr>
              <a:t>полягає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, з одного боку, вона покликана </a:t>
            </a:r>
            <a:r>
              <a:rPr lang="ru-RU" sz="2400" dirty="0" err="1">
                <a:solidFill>
                  <a:schemeClr val="tx1"/>
                </a:solidFill>
              </a:rPr>
              <a:t>стояти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сторожі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інтересів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тваринництва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створення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матеріальних</a:t>
            </a:r>
            <a:r>
              <a:rPr lang="ru-RU" sz="2400" dirty="0">
                <a:solidFill>
                  <a:schemeClr val="tx1"/>
                </a:solidFill>
              </a:rPr>
              <a:t> благ; з </a:t>
            </a:r>
            <a:r>
              <a:rPr lang="ru-RU" sz="2400" dirty="0" err="1">
                <a:solidFill>
                  <a:schemeClr val="tx1"/>
                </a:solidFill>
              </a:rPr>
              <a:t>іншого</a:t>
            </a:r>
            <a:r>
              <a:rPr lang="ru-RU" sz="2400" dirty="0">
                <a:solidFill>
                  <a:schemeClr val="tx1"/>
                </a:solidFill>
              </a:rPr>
              <a:t> боку, вона день у день </a:t>
            </a:r>
            <a:r>
              <a:rPr lang="ru-RU" sz="2400" dirty="0" err="1">
                <a:solidFill>
                  <a:schemeClr val="tx1"/>
                </a:solidFill>
              </a:rPr>
              <a:t>невпинно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працює</a:t>
            </a:r>
            <a:r>
              <a:rPr lang="ru-RU" sz="2400" dirty="0">
                <a:solidFill>
                  <a:schemeClr val="tx1"/>
                </a:solidFill>
              </a:rPr>
              <a:t> по </a:t>
            </a:r>
            <a:r>
              <a:rPr lang="ru-RU" sz="2400" dirty="0" err="1">
                <a:solidFill>
                  <a:schemeClr val="tx1"/>
                </a:solidFill>
              </a:rPr>
              <a:t>запобіганню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усуненню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всього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небезпечного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шкідливого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може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завдавати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шкоди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здоров’ю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людини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Воістину</a:t>
            </a:r>
            <a:r>
              <a:rPr lang="ru-RU" sz="2400" dirty="0">
                <a:solidFill>
                  <a:schemeClr val="tx1"/>
                </a:solidFill>
              </a:rPr>
              <a:t> правильно </a:t>
            </a:r>
            <a:r>
              <a:rPr lang="ru-RU" sz="2400" dirty="0" err="1">
                <a:solidFill>
                  <a:schemeClr val="tx1"/>
                </a:solidFill>
              </a:rPr>
              <a:t>твердження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«</a:t>
            </a:r>
            <a:r>
              <a:rPr lang="ru-RU" sz="2400" dirty="0" err="1">
                <a:solidFill>
                  <a:schemeClr val="tx1"/>
                </a:solidFill>
              </a:rPr>
              <a:t>медичний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лікар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лікує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людину</a:t>
            </a:r>
            <a:r>
              <a:rPr lang="ru-RU" sz="2400" dirty="0">
                <a:solidFill>
                  <a:schemeClr val="tx1"/>
                </a:solidFill>
              </a:rPr>
              <a:t>, а </a:t>
            </a:r>
            <a:r>
              <a:rPr lang="ru-RU" sz="2400" dirty="0" err="1">
                <a:solidFill>
                  <a:schemeClr val="tx1"/>
                </a:solidFill>
              </a:rPr>
              <a:t>ветеринарний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лікар</a:t>
            </a:r>
            <a:r>
              <a:rPr lang="ru-RU" sz="2400" dirty="0">
                <a:solidFill>
                  <a:schemeClr val="tx1"/>
                </a:solidFill>
              </a:rPr>
              <a:t> — </a:t>
            </a:r>
            <a:r>
              <a:rPr lang="ru-RU" sz="2400" dirty="0" err="1">
                <a:solidFill>
                  <a:schemeClr val="tx1"/>
                </a:solidFill>
              </a:rPr>
              <a:t>людство</a:t>
            </a:r>
            <a:r>
              <a:rPr lang="ru-RU" sz="2400" dirty="0">
                <a:solidFill>
                  <a:schemeClr val="tx1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79348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Картинки по запросу ветеринарнамедици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91" y="0"/>
            <a:ext cx="29241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артинки по запросу ветеринарнамедици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282" y="4395473"/>
            <a:ext cx="228600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Картинки по запросу ветеринарнамедицин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613" y="1298899"/>
            <a:ext cx="59817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57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0653" y="254727"/>
            <a:ext cx="8915399" cy="8164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План лекції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0652" y="1472476"/>
            <a:ext cx="8915399" cy="1126283"/>
          </a:xfrm>
        </p:spPr>
        <p:txBody>
          <a:bodyPr>
            <a:normAutofit lnSpcReduction="10000"/>
          </a:bodyPr>
          <a:lstStyle/>
          <a:p>
            <a:r>
              <a:rPr lang="uk-UA" dirty="0"/>
              <a:t>1.Значення     предмету “Профілактика </a:t>
            </a:r>
            <a:r>
              <a:rPr lang="uk-UA" dirty="0" err="1"/>
              <a:t>хвороб</a:t>
            </a:r>
            <a:r>
              <a:rPr lang="uk-UA" dirty="0"/>
              <a:t> тварин”.</a:t>
            </a:r>
            <a:endParaRPr lang="ru-RU" dirty="0"/>
          </a:p>
          <a:p>
            <a:r>
              <a:rPr lang="uk-UA" dirty="0"/>
              <a:t>2.</a:t>
            </a:r>
            <a:r>
              <a:rPr lang="uk-UA" b="1" dirty="0"/>
              <a:t> </a:t>
            </a:r>
            <a:r>
              <a:rPr lang="uk-UA" dirty="0"/>
              <a:t>Основні завдання ветеринарної медицини.</a:t>
            </a:r>
            <a:endParaRPr lang="ru-RU" dirty="0"/>
          </a:p>
          <a:p>
            <a:r>
              <a:rPr lang="uk-UA" dirty="0"/>
              <a:t>3. Визначення основних термінів ветеринарної медицини.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40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195943"/>
            <a:ext cx="8911687" cy="6348547"/>
          </a:xfrm>
        </p:spPr>
        <p:txBody>
          <a:bodyPr>
            <a:noAutofit/>
          </a:bodyPr>
          <a:lstStyle/>
          <a:p>
            <a:r>
              <a:rPr lang="uk-UA" sz="1600" b="1" dirty="0"/>
              <a:t>Література: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i="1" dirty="0"/>
              <a:t>обов’язкова: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1</a:t>
            </a:r>
            <a:r>
              <a:rPr lang="ru-RU" sz="1600" dirty="0"/>
              <a:t>. </a:t>
            </a:r>
            <a:r>
              <a:rPr lang="ru-RU" sz="1600" dirty="0" err="1"/>
              <a:t>Бурделев</a:t>
            </a:r>
            <a:r>
              <a:rPr lang="ru-RU" sz="1600" dirty="0"/>
              <a:t> Т.Е. </a:t>
            </a:r>
            <a:r>
              <a:rPr lang="ru-RU" sz="1600" dirty="0" err="1"/>
              <a:t>Основи</a:t>
            </a:r>
            <a:r>
              <a:rPr lang="ru-RU" sz="1600" dirty="0"/>
              <a:t> ветеринарии. - М.: Колос, 1978. - 432 с.</a:t>
            </a:r>
            <a:br>
              <a:rPr lang="ru-RU" sz="1600" dirty="0"/>
            </a:br>
            <a:r>
              <a:rPr lang="ru-RU" sz="1600" dirty="0"/>
              <a:t>2. </a:t>
            </a:r>
            <a:r>
              <a:rPr lang="ru-RU" sz="1600" dirty="0" err="1"/>
              <a:t>Бурделев</a:t>
            </a:r>
            <a:r>
              <a:rPr lang="ru-RU" sz="1600" dirty="0"/>
              <a:t> Т.Е., Жильцов В.Г. Практикум по основам ветеринарии.-3-є изд. </a:t>
            </a:r>
            <a:r>
              <a:rPr lang="ru-RU" sz="1600" dirty="0" err="1"/>
              <a:t>пе-рер</a:t>
            </a:r>
            <a:r>
              <a:rPr lang="ru-RU" sz="1600" dirty="0"/>
              <a:t>. и доп.-М.: </a:t>
            </a:r>
            <a:r>
              <a:rPr lang="ru-RU" sz="1600" dirty="0" err="1"/>
              <a:t>Агропромиздат</a:t>
            </a:r>
            <a:r>
              <a:rPr lang="ru-RU" sz="1600" dirty="0"/>
              <a:t>,</a:t>
            </a:r>
            <a:r>
              <a:rPr lang="uk-UA" sz="1600" dirty="0"/>
              <a:t>1</a:t>
            </a:r>
            <a:r>
              <a:rPr lang="ru-RU" sz="1600" dirty="0"/>
              <a:t>989.-303 с.</a:t>
            </a:r>
            <a:br>
              <a:rPr lang="ru-RU" sz="1600" dirty="0"/>
            </a:br>
            <a:r>
              <a:rPr lang="ru-RU" sz="1600" dirty="0"/>
              <a:t>3. </a:t>
            </a:r>
            <a:r>
              <a:rPr lang="ru-RU" sz="1600" dirty="0" err="1"/>
              <a:t>Старовыборннй</a:t>
            </a:r>
            <a:r>
              <a:rPr lang="ru-RU" sz="1600" dirty="0"/>
              <a:t> И.Х., </a:t>
            </a:r>
            <a:r>
              <a:rPr lang="ru-RU" sz="1600" dirty="0" err="1"/>
              <a:t>Кутуранов</a:t>
            </a:r>
            <a:r>
              <a:rPr lang="ru-RU" sz="1600" dirty="0"/>
              <a:t> П.Н. Практикум по основам ветеринарии. -Минск, 1979.-262 с.</a:t>
            </a:r>
            <a:br>
              <a:rPr lang="ru-RU" sz="1600" dirty="0"/>
            </a:br>
            <a:r>
              <a:rPr lang="uk-UA" sz="1600" i="1" dirty="0"/>
              <a:t>додаткова: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1. Власенко В.М. Словник термінів ветеринарної хірургії.-К.: Вища </a:t>
            </a:r>
            <a:r>
              <a:rPr lang="uk-UA" sz="1600" dirty="0" err="1"/>
              <a:t>пж</a:t>
            </a:r>
            <a:r>
              <a:rPr lang="uk-UA" sz="1600" dirty="0"/>
              <a:t>., 1984.- 333 с.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2. </a:t>
            </a:r>
            <a:r>
              <a:rPr lang="uk-UA" sz="1600" dirty="0" err="1"/>
              <a:t>Внутренние</a:t>
            </a:r>
            <a:r>
              <a:rPr lang="uk-UA" sz="1600" dirty="0"/>
              <a:t> </a:t>
            </a:r>
            <a:r>
              <a:rPr lang="uk-UA" sz="1600" dirty="0" err="1"/>
              <a:t>иезаразнне</a:t>
            </a:r>
            <a:r>
              <a:rPr lang="uk-UA" sz="1600" dirty="0"/>
              <a:t> </a:t>
            </a:r>
            <a:r>
              <a:rPr lang="uk-UA" sz="1600" dirty="0" err="1"/>
              <a:t>болезни</a:t>
            </a:r>
            <a:r>
              <a:rPr lang="uk-UA" sz="1600" dirty="0"/>
              <a:t> </a:t>
            </a:r>
            <a:r>
              <a:rPr lang="uk-UA" sz="1600" dirty="0" err="1"/>
              <a:t>сельскохозяйственных</a:t>
            </a:r>
            <a:r>
              <a:rPr lang="uk-UA" sz="1600" dirty="0"/>
              <a:t> </a:t>
            </a:r>
            <a:r>
              <a:rPr lang="uk-UA" sz="1600" dirty="0" err="1"/>
              <a:t>животннх</a:t>
            </a:r>
            <a:r>
              <a:rPr lang="uk-UA" sz="1600" dirty="0"/>
              <a:t> / Б.М. </a:t>
            </a:r>
            <a:r>
              <a:rPr lang="uk-UA" sz="1600" dirty="0" err="1"/>
              <a:t>Анохин</a:t>
            </a:r>
            <a:r>
              <a:rPr lang="uk-UA" sz="1600" dirty="0"/>
              <a:t>, В.М. </a:t>
            </a:r>
            <a:r>
              <a:rPr lang="uk-UA" sz="1600" dirty="0" err="1"/>
              <a:t>Данилевский</a:t>
            </a:r>
            <a:r>
              <a:rPr lang="uk-UA" sz="1600" dirty="0"/>
              <a:t>, Л.Г. </a:t>
            </a:r>
            <a:r>
              <a:rPr lang="uk-UA" sz="1600" dirty="0" err="1"/>
              <a:t>Захарин</a:t>
            </a:r>
            <a:r>
              <a:rPr lang="uk-UA" sz="1600" dirty="0"/>
              <a:t> и </a:t>
            </a:r>
            <a:r>
              <a:rPr lang="uk-UA" sz="1600" dirty="0" err="1"/>
              <a:t>др</a:t>
            </a:r>
            <a:r>
              <a:rPr lang="uk-UA" sz="1600" dirty="0"/>
              <a:t>.- М.: </a:t>
            </a:r>
            <a:r>
              <a:rPr lang="uk-UA" sz="1600" dirty="0" err="1"/>
              <a:t>Агропромиздат</a:t>
            </a:r>
            <a:r>
              <a:rPr lang="uk-UA" sz="1600" dirty="0"/>
              <a:t>, 1991.-575 с.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3. </a:t>
            </a:r>
            <a:r>
              <a:rPr lang="uk-UA" sz="1600" dirty="0" err="1"/>
              <a:t>Внутренние</a:t>
            </a:r>
            <a:r>
              <a:rPr lang="uk-UA" sz="1600" dirty="0"/>
              <a:t> </a:t>
            </a:r>
            <a:r>
              <a:rPr lang="uk-UA" sz="1600" dirty="0" err="1"/>
              <a:t>незаразные</a:t>
            </a:r>
            <a:r>
              <a:rPr lang="uk-UA" sz="1600" dirty="0"/>
              <a:t> </a:t>
            </a:r>
            <a:r>
              <a:rPr lang="uk-UA" sz="1600" dirty="0" err="1"/>
              <a:t>болезни</a:t>
            </a:r>
            <a:r>
              <a:rPr lang="uk-UA" sz="1600" dirty="0"/>
              <a:t> </a:t>
            </a:r>
            <a:r>
              <a:rPr lang="uk-UA" sz="1600" dirty="0" err="1"/>
              <a:t>сельскохозяйственных</a:t>
            </a:r>
            <a:r>
              <a:rPr lang="uk-UA" sz="1600" dirty="0"/>
              <a:t> </a:t>
            </a:r>
            <a:r>
              <a:rPr lang="uk-UA" sz="1600" dirty="0" err="1"/>
              <a:t>животных</a:t>
            </a:r>
            <a:r>
              <a:rPr lang="uk-UA" sz="1600" dirty="0"/>
              <a:t> / И.Г. Шара-</a:t>
            </a:r>
            <a:r>
              <a:rPr lang="uk-UA" sz="1600" dirty="0" err="1"/>
              <a:t>брин</a:t>
            </a:r>
            <a:r>
              <a:rPr lang="uk-UA" sz="1600" dirty="0"/>
              <a:t>, В.А. </a:t>
            </a:r>
            <a:r>
              <a:rPr lang="uk-UA" sz="1600" dirty="0" err="1"/>
              <a:t>Алшсаев</a:t>
            </a:r>
            <a:r>
              <a:rPr lang="uk-UA" sz="1600" dirty="0"/>
              <a:t> и </a:t>
            </a:r>
            <a:r>
              <a:rPr lang="uk-UA" sz="1600" dirty="0" err="1"/>
              <a:t>др</a:t>
            </a:r>
            <a:r>
              <a:rPr lang="uk-UA" sz="1600" dirty="0"/>
              <a:t>.- М.: </a:t>
            </a:r>
            <a:r>
              <a:rPr lang="uk-UA" sz="1600" dirty="0" err="1"/>
              <a:t>Агропромиздат</a:t>
            </a:r>
            <a:r>
              <a:rPr lang="uk-UA" sz="1600" dirty="0"/>
              <a:t>, 1985. - 527 с.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4. Гончаров Т.В., </a:t>
            </a:r>
            <a:r>
              <a:rPr lang="uk-UA" sz="1600" dirty="0" err="1"/>
              <a:t>Дидовец</a:t>
            </a:r>
            <a:r>
              <a:rPr lang="uk-UA" sz="1600" dirty="0"/>
              <a:t> С.Л. </a:t>
            </a:r>
            <a:r>
              <a:rPr lang="uk-UA" sz="1600" dirty="0" err="1"/>
              <a:t>Организация</a:t>
            </a:r>
            <a:r>
              <a:rPr lang="uk-UA" sz="1600" dirty="0"/>
              <a:t> ветеринарного </a:t>
            </a:r>
            <a:r>
              <a:rPr lang="uk-UA" sz="1600" dirty="0" err="1"/>
              <a:t>дела</a:t>
            </a:r>
            <a:r>
              <a:rPr lang="uk-UA" sz="1600" dirty="0"/>
              <a:t>,- М.: Колос, 1971.-262 с.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5. Закон України про ветеринарну медицину.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6. </a:t>
            </a:r>
            <a:r>
              <a:rPr lang="uk-UA" sz="1600" dirty="0" err="1"/>
              <a:t>Клиническая</a:t>
            </a:r>
            <a:r>
              <a:rPr lang="uk-UA" sz="1600" dirty="0"/>
              <a:t> </a:t>
            </a:r>
            <a:r>
              <a:rPr lang="uk-UA" sz="1600" dirty="0" err="1"/>
              <a:t>диагностика</a:t>
            </a:r>
            <a:r>
              <a:rPr lang="uk-UA" sz="1600" dirty="0"/>
              <a:t> </a:t>
            </a:r>
            <a:r>
              <a:rPr lang="uk-UA" sz="1600" dirty="0" err="1"/>
              <a:t>внутренних</a:t>
            </a:r>
            <a:r>
              <a:rPr lang="uk-UA" sz="1600" dirty="0"/>
              <a:t> незаразних </a:t>
            </a:r>
            <a:r>
              <a:rPr lang="uk-UA" sz="1600" dirty="0" err="1"/>
              <a:t>болезней</a:t>
            </a:r>
            <a:r>
              <a:rPr lang="uk-UA" sz="1600" dirty="0"/>
              <a:t> </a:t>
            </a:r>
            <a:r>
              <a:rPr lang="uk-UA" sz="1600" dirty="0" err="1"/>
              <a:t>животньїх</a:t>
            </a:r>
            <a:r>
              <a:rPr lang="uk-UA" sz="1600" dirty="0"/>
              <a:t> / А.М. Смирнов, И.Я. </a:t>
            </a:r>
            <a:r>
              <a:rPr lang="uk-UA" sz="1600" dirty="0" err="1"/>
              <a:t>Кононешсо</a:t>
            </a:r>
            <a:r>
              <a:rPr lang="uk-UA" sz="1600" dirty="0"/>
              <a:t>, Р.П. </a:t>
            </a:r>
            <a:r>
              <a:rPr lang="uk-UA" sz="1600" dirty="0" err="1"/>
              <a:t>Пушкарев</a:t>
            </a:r>
            <a:r>
              <a:rPr lang="uk-UA" sz="1600" dirty="0"/>
              <a:t> и </a:t>
            </a:r>
            <a:r>
              <a:rPr lang="uk-UA" sz="1600" dirty="0" err="1"/>
              <a:t>др</a:t>
            </a:r>
            <a:r>
              <a:rPr lang="uk-UA" sz="1600" dirty="0"/>
              <a:t>.- М.: </a:t>
            </a:r>
            <a:r>
              <a:rPr lang="uk-UA" sz="1600" dirty="0" err="1"/>
              <a:t>Агропромиздат</a:t>
            </a:r>
            <a:r>
              <a:rPr lang="uk-UA" sz="1600" dirty="0"/>
              <a:t>, 1988. -512 с.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7. </a:t>
            </a:r>
            <a:r>
              <a:rPr lang="uk-UA" sz="1600" dirty="0" err="1"/>
              <a:t>Общая</a:t>
            </a:r>
            <a:r>
              <a:rPr lang="uk-UA" sz="1600" dirty="0"/>
              <a:t> </a:t>
            </a:r>
            <a:r>
              <a:rPr lang="uk-UA" sz="1600" dirty="0" err="1"/>
              <a:t>ветеринарная</a:t>
            </a:r>
            <a:r>
              <a:rPr lang="uk-UA" sz="1600" dirty="0"/>
              <a:t> </a:t>
            </a:r>
            <a:r>
              <a:rPr lang="uk-UA" sz="1600" dirty="0" err="1"/>
              <a:t>хирургия</a:t>
            </a:r>
            <a:r>
              <a:rPr lang="uk-UA" sz="1600" dirty="0"/>
              <a:t> / А.А. </a:t>
            </a:r>
            <a:r>
              <a:rPr lang="uk-UA" sz="1600" dirty="0" err="1"/>
              <a:t>Белов</a:t>
            </a:r>
            <a:r>
              <a:rPr lang="uk-UA" sz="1600" dirty="0"/>
              <a:t>, М.В. </a:t>
            </a:r>
            <a:r>
              <a:rPr lang="uk-UA" sz="1600" dirty="0" err="1"/>
              <a:t>Плахотин</a:t>
            </a:r>
            <a:r>
              <a:rPr lang="uk-UA" sz="1600" dirty="0"/>
              <a:t>, Б.А. </a:t>
            </a:r>
            <a:r>
              <a:rPr lang="uk-UA" sz="1600" dirty="0" err="1"/>
              <a:t>Башкирев</a:t>
            </a:r>
            <a:r>
              <a:rPr lang="uk-UA" sz="1600" dirty="0"/>
              <a:t> и </a:t>
            </a:r>
            <a:r>
              <a:rPr lang="uk-UA" sz="1600" dirty="0" err="1"/>
              <a:t>др</a:t>
            </a:r>
            <a:r>
              <a:rPr lang="uk-UA" sz="1600" dirty="0"/>
              <a:t>.- М.: </a:t>
            </a:r>
            <a:r>
              <a:rPr lang="uk-UA" sz="1600" dirty="0" err="1"/>
              <a:t>Агропромиздат</a:t>
            </a:r>
            <a:r>
              <a:rPr lang="uk-UA" sz="1600" dirty="0"/>
              <a:t>, 1990.- 592 с.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9. </a:t>
            </a:r>
            <a:r>
              <a:rPr lang="uk-UA" sz="1600" dirty="0" err="1"/>
              <a:t>Паразитология</a:t>
            </a:r>
            <a:r>
              <a:rPr lang="uk-UA" sz="1600" dirty="0"/>
              <a:t> и </a:t>
            </a:r>
            <a:r>
              <a:rPr lang="uk-UA" sz="1600" dirty="0" err="1"/>
              <a:t>инвазионн</a:t>
            </a:r>
            <a:r>
              <a:rPr lang="ru-RU" sz="1600" dirty="0"/>
              <a:t>ы</a:t>
            </a:r>
            <a:r>
              <a:rPr lang="uk-UA" sz="1600" dirty="0"/>
              <a:t>е </a:t>
            </a:r>
            <a:r>
              <a:rPr lang="uk-UA" sz="1600" dirty="0" err="1"/>
              <a:t>болезни</a:t>
            </a:r>
            <a:r>
              <a:rPr lang="uk-UA" sz="1600" dirty="0"/>
              <a:t> </a:t>
            </a:r>
            <a:r>
              <a:rPr lang="uk-UA" sz="1600" dirty="0" err="1"/>
              <a:t>сельскохозяйственных</a:t>
            </a:r>
            <a:r>
              <a:rPr lang="uk-UA" sz="1600" dirty="0"/>
              <a:t> </a:t>
            </a:r>
            <a:r>
              <a:rPr lang="uk-UA" sz="1600" dirty="0" err="1"/>
              <a:t>животных</a:t>
            </a:r>
            <a:r>
              <a:rPr lang="uk-UA" sz="1600" dirty="0"/>
              <a:t>. / К.И. </a:t>
            </a:r>
            <a:r>
              <a:rPr lang="uk-UA" sz="1600" dirty="0" err="1"/>
              <a:t>Абуладзе</a:t>
            </a:r>
            <a:r>
              <a:rPr lang="uk-UA" sz="1600" dirty="0"/>
              <a:t>, Н.В. Демидов, </a:t>
            </a:r>
            <a:r>
              <a:rPr lang="uk-UA" sz="1600" dirty="0" err="1"/>
              <a:t>И.А.Непоклонов</a:t>
            </a:r>
            <a:r>
              <a:rPr lang="uk-UA" sz="1600" dirty="0"/>
              <a:t> и </a:t>
            </a:r>
            <a:r>
              <a:rPr lang="uk-UA" sz="1600" dirty="0" err="1"/>
              <a:t>др</a:t>
            </a:r>
            <a:r>
              <a:rPr lang="uk-UA" sz="1600" dirty="0"/>
              <a:t>. -М.: </a:t>
            </a:r>
            <a:r>
              <a:rPr lang="uk-UA" sz="1600" dirty="0" err="1"/>
              <a:t>Агропромиздат</a:t>
            </a:r>
            <a:r>
              <a:rPr lang="uk-UA" sz="1600" dirty="0"/>
              <a:t>, 1990. - 464 с.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uk-UA" sz="1600" dirty="0"/>
              <a:t>12. </a:t>
            </a:r>
            <a:r>
              <a:rPr lang="uk-UA" sz="1600" dirty="0" err="1"/>
              <a:t>Зпизоотология</a:t>
            </a:r>
            <a:r>
              <a:rPr lang="uk-UA" sz="1600" dirty="0"/>
              <a:t> и </a:t>
            </a:r>
            <a:r>
              <a:rPr lang="uk-UA" sz="1600" dirty="0" err="1"/>
              <a:t>инфекционные</a:t>
            </a:r>
            <a:r>
              <a:rPr lang="uk-UA" sz="1600" dirty="0"/>
              <a:t> </a:t>
            </a:r>
            <a:r>
              <a:rPr lang="uk-UA" sz="1600" dirty="0" err="1"/>
              <a:t>болезни</a:t>
            </a:r>
            <a:r>
              <a:rPr lang="uk-UA" sz="1600" dirty="0"/>
              <a:t> </a:t>
            </a:r>
            <a:r>
              <a:rPr lang="uk-UA" sz="1600" dirty="0" err="1"/>
              <a:t>сельскохозяйственных</a:t>
            </a:r>
            <a:r>
              <a:rPr lang="uk-UA" sz="1600" dirty="0"/>
              <a:t> </a:t>
            </a:r>
            <a:r>
              <a:rPr lang="uk-UA" sz="1600" dirty="0" err="1"/>
              <a:t>животных</a:t>
            </a:r>
            <a:r>
              <a:rPr lang="uk-UA" sz="1600" dirty="0"/>
              <a:t> / А.А. </a:t>
            </a:r>
            <a:r>
              <a:rPr lang="uk-UA" sz="1600" dirty="0" err="1"/>
              <a:t>Конопатин</a:t>
            </a:r>
            <a:r>
              <a:rPr lang="uk-UA" sz="1600" dirty="0"/>
              <a:t>, Й.А. </a:t>
            </a:r>
            <a:r>
              <a:rPr lang="uk-UA" sz="1600" dirty="0" err="1"/>
              <a:t>Бакуло</a:t>
            </a:r>
            <a:r>
              <a:rPr lang="uk-UA" sz="1600" dirty="0"/>
              <a:t>, Я.В. </a:t>
            </a:r>
            <a:r>
              <a:rPr lang="uk-UA" sz="1600" dirty="0" err="1"/>
              <a:t>Нуйкини</a:t>
            </a:r>
            <a:r>
              <a:rPr lang="uk-UA" sz="1600" dirty="0"/>
              <a:t> </a:t>
            </a:r>
            <a:r>
              <a:rPr lang="uk-UA" sz="1600" dirty="0" err="1"/>
              <a:t>др</a:t>
            </a:r>
            <a:r>
              <a:rPr lang="uk-UA" sz="1600" dirty="0"/>
              <a:t>.-М.: Колос, 1984.-544с.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8976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608" y="1197735"/>
            <a:ext cx="6761408" cy="3953816"/>
          </a:xfrm>
        </p:spPr>
        <p:txBody>
          <a:bodyPr>
            <a:noAutofit/>
          </a:bodyPr>
          <a:lstStyle/>
          <a:p>
            <a:pPr algn="just"/>
            <a:r>
              <a:rPr lang="uk-UA" sz="2400" dirty="0"/>
              <a:t>Ветеринарна </a:t>
            </a:r>
            <a:r>
              <a:rPr lang="uk-UA" sz="2400" dirty="0" smtClean="0"/>
              <a:t>медицина – </a:t>
            </a:r>
            <a:r>
              <a:rPr lang="ru-RU" sz="2400" dirty="0"/>
              <a:t>к</a:t>
            </a:r>
            <a:r>
              <a:rPr lang="ru-RU" sz="2400" dirty="0" smtClean="0"/>
              <a:t>омплекс </a:t>
            </a:r>
            <a:r>
              <a:rPr lang="ru-RU" sz="2400" dirty="0" err="1"/>
              <a:t>заходів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профілактики</a:t>
            </a:r>
            <a:r>
              <a:rPr lang="ru-RU" sz="2400" dirty="0"/>
              <a:t> </a:t>
            </a:r>
            <a:r>
              <a:rPr lang="ru-RU" sz="2400" dirty="0" err="1"/>
              <a:t>захворювань</a:t>
            </a:r>
            <a:r>
              <a:rPr lang="ru-RU" sz="2400" dirty="0"/>
              <a:t> </a:t>
            </a:r>
            <a:r>
              <a:rPr lang="ru-RU" sz="2400" dirty="0" err="1"/>
              <a:t>тварин</a:t>
            </a:r>
            <a:r>
              <a:rPr lang="ru-RU" sz="2400" dirty="0"/>
              <a:t>,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лікування</a:t>
            </a:r>
            <a:r>
              <a:rPr lang="ru-RU" sz="2400" dirty="0"/>
              <a:t>, </a:t>
            </a:r>
            <a:r>
              <a:rPr lang="ru-RU" sz="2400" dirty="0" err="1"/>
              <a:t>скорочення</a:t>
            </a:r>
            <a:r>
              <a:rPr lang="ru-RU" sz="2400" dirty="0"/>
              <a:t> </a:t>
            </a:r>
            <a:r>
              <a:rPr lang="ru-RU" sz="2400" dirty="0" err="1"/>
              <a:t>втрат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хвороб, </a:t>
            </a:r>
            <a:r>
              <a:rPr lang="ru-RU" sz="2400" dirty="0" err="1"/>
              <a:t>неплідності</a:t>
            </a:r>
            <a:r>
              <a:rPr lang="ru-RU" sz="2400" dirty="0"/>
              <a:t> і падежу, </a:t>
            </a:r>
            <a:r>
              <a:rPr lang="ru-RU" sz="2400" dirty="0" err="1"/>
              <a:t>підвищення</a:t>
            </a:r>
            <a:r>
              <a:rPr lang="ru-RU" sz="2400" dirty="0"/>
              <a:t>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сировини</a:t>
            </a:r>
            <a:r>
              <a:rPr lang="ru-RU" sz="2400" dirty="0"/>
              <a:t> і </a:t>
            </a:r>
            <a:r>
              <a:rPr lang="ru-RU" sz="2400" dirty="0" err="1"/>
              <a:t>продуктів</a:t>
            </a:r>
            <a:r>
              <a:rPr lang="ru-RU" sz="2400" dirty="0"/>
              <a:t> </a:t>
            </a:r>
            <a:r>
              <a:rPr lang="ru-RU" sz="2400" dirty="0" err="1"/>
              <a:t>тваринного</a:t>
            </a:r>
            <a:r>
              <a:rPr lang="ru-RU" sz="2400" dirty="0"/>
              <a:t> </a:t>
            </a:r>
            <a:r>
              <a:rPr lang="ru-RU" sz="2400" dirty="0" err="1"/>
              <a:t>походження</a:t>
            </a:r>
            <a:r>
              <a:rPr lang="ru-RU" sz="2400" dirty="0"/>
              <a:t>, </a:t>
            </a:r>
            <a:r>
              <a:rPr lang="ru-RU" sz="2400" dirty="0" err="1"/>
              <a:t>попередження</a:t>
            </a:r>
            <a:r>
              <a:rPr lang="ru-RU" sz="2400" dirty="0"/>
              <a:t> та </a:t>
            </a:r>
            <a:r>
              <a:rPr lang="ru-RU" sz="2400" dirty="0" err="1"/>
              <a:t>боротьби</a:t>
            </a:r>
            <a:r>
              <a:rPr lang="ru-RU" sz="2400" dirty="0"/>
              <a:t> з хворобами, </a:t>
            </a:r>
            <a:r>
              <a:rPr lang="ru-RU" sz="2400" dirty="0" err="1"/>
              <a:t>спільними</a:t>
            </a:r>
            <a:r>
              <a:rPr lang="ru-RU" sz="2400" dirty="0"/>
              <a:t> для </a:t>
            </a:r>
            <a:r>
              <a:rPr lang="ru-RU" sz="2400" dirty="0" err="1"/>
              <a:t>тварин</a:t>
            </a:r>
            <a:r>
              <a:rPr lang="ru-RU" sz="2400" dirty="0"/>
              <a:t> і людей, </a:t>
            </a:r>
            <a:r>
              <a:rPr lang="ru-RU" sz="2400" dirty="0" err="1"/>
              <a:t>одержання</a:t>
            </a:r>
            <a:r>
              <a:rPr lang="ru-RU" sz="2400" dirty="0"/>
              <a:t> </a:t>
            </a:r>
            <a:r>
              <a:rPr lang="ru-RU" sz="2400" dirty="0" err="1"/>
              <a:t>екологічно</a:t>
            </a:r>
            <a:r>
              <a:rPr lang="ru-RU" sz="2400" dirty="0"/>
              <a:t> </a:t>
            </a:r>
            <a:r>
              <a:rPr lang="ru-RU" sz="2400" dirty="0" err="1"/>
              <a:t>чистих</a:t>
            </a:r>
            <a:r>
              <a:rPr lang="ru-RU" sz="2400" dirty="0"/>
              <a:t> </a:t>
            </a:r>
            <a:r>
              <a:rPr lang="ru-RU" sz="2400" dirty="0" err="1"/>
              <a:t>продуктів</a:t>
            </a:r>
            <a:r>
              <a:rPr lang="ru-RU" sz="2400" dirty="0"/>
              <a:t> </a:t>
            </a:r>
            <a:r>
              <a:rPr lang="ru-RU" sz="2400" dirty="0" err="1"/>
              <a:t>харчування</a:t>
            </a:r>
            <a:endParaRPr lang="uk-UA" sz="2400" dirty="0"/>
          </a:p>
        </p:txBody>
      </p:sp>
      <p:pic>
        <p:nvPicPr>
          <p:cNvPr id="1026" name="Picture 2" descr="Картинки по запросу ветеринарнамедици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412126"/>
            <a:ext cx="3429000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18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/>
              <a:t>Ветеринарна</a:t>
            </a:r>
            <a:r>
              <a:rPr lang="ru-RU" sz="2400" dirty="0"/>
              <a:t> </a:t>
            </a:r>
            <a:r>
              <a:rPr lang="ru-RU" sz="2400" dirty="0" err="1"/>
              <a:t>санітарія</a:t>
            </a:r>
            <a:r>
              <a:rPr lang="ru-RU" sz="2400" dirty="0"/>
              <a:t> </a:t>
            </a:r>
            <a:r>
              <a:rPr lang="ru-RU" sz="2400" dirty="0" err="1"/>
              <a:t>ґрунтується</a:t>
            </a:r>
            <a:r>
              <a:rPr lang="ru-RU" sz="2400" dirty="0"/>
              <a:t> на </a:t>
            </a:r>
            <a:r>
              <a:rPr lang="ru-RU" sz="2400" dirty="0" err="1"/>
              <a:t>знанні</a:t>
            </a:r>
            <a:r>
              <a:rPr lang="ru-RU" sz="2400" dirty="0"/>
              <a:t> </a:t>
            </a:r>
            <a:r>
              <a:rPr lang="ru-RU" sz="2400" dirty="0" err="1"/>
              <a:t>біологічних</a:t>
            </a:r>
            <a:r>
              <a:rPr lang="ru-RU" sz="2400" dirty="0"/>
              <a:t> </a:t>
            </a:r>
            <a:r>
              <a:rPr lang="ru-RU" sz="2400" dirty="0" err="1"/>
              <a:t>особливостей</a:t>
            </a:r>
            <a:r>
              <a:rPr lang="ru-RU" sz="2400" dirty="0"/>
              <a:t> </a:t>
            </a:r>
            <a:r>
              <a:rPr lang="ru-RU" sz="2400" dirty="0" err="1"/>
              <a:t>патогенних</a:t>
            </a:r>
            <a:r>
              <a:rPr lang="ru-RU" sz="2400" dirty="0"/>
              <a:t> і </a:t>
            </a:r>
            <a:r>
              <a:rPr lang="ru-RU" sz="2400" dirty="0" err="1"/>
              <a:t>умовно-патогенних</a:t>
            </a:r>
            <a:r>
              <a:rPr lang="ru-RU" sz="2400" dirty="0"/>
              <a:t> </a:t>
            </a:r>
            <a:r>
              <a:rPr lang="ru-RU" sz="2400" dirty="0" err="1"/>
              <a:t>мікробів</a:t>
            </a:r>
            <a:r>
              <a:rPr lang="ru-RU" sz="2400" dirty="0"/>
              <a:t>, </a:t>
            </a:r>
            <a:r>
              <a:rPr lang="ru-RU" sz="2400" dirty="0" err="1"/>
              <a:t>здатних</a:t>
            </a:r>
            <a:r>
              <a:rPr lang="ru-RU" sz="2400" dirty="0"/>
              <a:t> не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паразитувати</a:t>
            </a:r>
            <a:r>
              <a:rPr lang="ru-RU" sz="2400" dirty="0"/>
              <a:t> в </a:t>
            </a:r>
            <a:r>
              <a:rPr lang="ru-RU" sz="2400" dirty="0" err="1"/>
              <a:t>організмі</a:t>
            </a:r>
            <a:r>
              <a:rPr lang="ru-RU" sz="2400" dirty="0"/>
              <a:t> </a:t>
            </a:r>
            <a:r>
              <a:rPr lang="ru-RU" sz="2400" dirty="0" err="1"/>
              <a:t>тварини</a:t>
            </a:r>
            <a:r>
              <a:rPr lang="ru-RU" sz="2400" dirty="0"/>
              <a:t> (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), але і </a:t>
            </a:r>
            <a:r>
              <a:rPr lang="ru-RU" sz="2400" dirty="0" err="1"/>
              <a:t>тривало</a:t>
            </a:r>
            <a:r>
              <a:rPr lang="ru-RU" sz="2400" dirty="0"/>
              <a:t> </a:t>
            </a:r>
            <a:r>
              <a:rPr lang="ru-RU" sz="2400" dirty="0" err="1"/>
              <a:t>виживати</a:t>
            </a:r>
            <a:r>
              <a:rPr lang="ru-RU" sz="2400" dirty="0"/>
              <a:t> на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об’єктах</a:t>
            </a:r>
            <a:r>
              <a:rPr lang="ru-RU" sz="2400" dirty="0"/>
              <a:t> </a:t>
            </a:r>
            <a:r>
              <a:rPr lang="ru-RU" sz="2400" dirty="0" err="1"/>
              <a:t>зовнішнього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/>
              <a:t>, </a:t>
            </a:r>
            <a:r>
              <a:rPr lang="ru-RU" sz="2400" dirty="0" err="1"/>
              <a:t>приводити</a:t>
            </a:r>
            <a:r>
              <a:rPr lang="ru-RU" sz="2400" dirty="0"/>
              <a:t> в </a:t>
            </a:r>
            <a:r>
              <a:rPr lang="ru-RU" sz="2400" dirty="0" err="1"/>
              <a:t>непридатність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продуктів</a:t>
            </a:r>
            <a:r>
              <a:rPr lang="ru-RU" sz="2400" dirty="0"/>
              <a:t> </a:t>
            </a:r>
            <a:r>
              <a:rPr lang="ru-RU" sz="2400" dirty="0" err="1"/>
              <a:t>харчування</a:t>
            </a:r>
            <a:r>
              <a:rPr lang="ru-RU" sz="2400" dirty="0"/>
              <a:t>, корму і </a:t>
            </a:r>
            <a:r>
              <a:rPr lang="ru-RU" sz="2400" dirty="0" err="1"/>
              <a:t>сировину</a:t>
            </a:r>
            <a:r>
              <a:rPr lang="ru-RU" sz="2400" dirty="0"/>
              <a:t> </a:t>
            </a:r>
            <a:r>
              <a:rPr lang="ru-RU" sz="2400" dirty="0" err="1"/>
              <a:t>тваринного</a:t>
            </a:r>
            <a:r>
              <a:rPr lang="ru-RU" sz="2400" dirty="0"/>
              <a:t> </a:t>
            </a:r>
            <a:r>
              <a:rPr lang="ru-RU" sz="2400" dirty="0" err="1"/>
              <a:t>походження</a:t>
            </a:r>
            <a:r>
              <a:rPr lang="ru-RU" sz="2400" dirty="0"/>
              <a:t>, </a:t>
            </a:r>
            <a:r>
              <a:rPr lang="ru-RU" sz="2400" dirty="0" err="1"/>
              <a:t>поширюватися</a:t>
            </a:r>
            <a:r>
              <a:rPr lang="ru-RU" sz="2400" dirty="0"/>
              <a:t> на </a:t>
            </a:r>
            <a:r>
              <a:rPr lang="ru-RU" sz="2400" dirty="0" err="1"/>
              <a:t>великі</a:t>
            </a:r>
            <a:r>
              <a:rPr lang="ru-RU" sz="2400" dirty="0"/>
              <a:t> </a:t>
            </a:r>
            <a:r>
              <a:rPr lang="ru-RU" sz="2400" dirty="0" err="1"/>
              <a:t>відстані</a:t>
            </a:r>
            <a:r>
              <a:rPr lang="ru-RU" sz="2400" dirty="0"/>
              <a:t> (</a:t>
            </a:r>
            <a:r>
              <a:rPr lang="ru-RU" sz="2400" dirty="0" err="1"/>
              <a:t>території</a:t>
            </a:r>
            <a:r>
              <a:rPr lang="ru-RU" sz="2400" dirty="0"/>
              <a:t>) з </a:t>
            </a:r>
            <a:r>
              <a:rPr lang="ru-RU" sz="2400" dirty="0" err="1"/>
              <a:t>переносниками</a:t>
            </a:r>
            <a:r>
              <a:rPr lang="ru-RU" sz="2400" dirty="0"/>
              <a:t> — </a:t>
            </a:r>
            <a:r>
              <a:rPr lang="ru-RU" sz="2400" dirty="0" err="1"/>
              <a:t>перелітними</a:t>
            </a:r>
            <a:r>
              <a:rPr lang="ru-RU" sz="2400" dirty="0"/>
              <a:t> птахами, </a:t>
            </a:r>
            <a:r>
              <a:rPr lang="ru-RU" sz="2400" dirty="0" err="1"/>
              <a:t>комахами</a:t>
            </a:r>
            <a:r>
              <a:rPr lang="ru-RU" sz="2400" dirty="0"/>
              <a:t>, </a:t>
            </a:r>
            <a:r>
              <a:rPr lang="ru-RU" sz="2400" dirty="0" err="1"/>
              <a:t>кліщами</a:t>
            </a:r>
            <a:r>
              <a:rPr lang="ru-RU" sz="2400" dirty="0"/>
              <a:t>, </a:t>
            </a:r>
            <a:r>
              <a:rPr lang="ru-RU" sz="2400" dirty="0" err="1"/>
              <a:t>гризунами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190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93183"/>
            <a:ext cx="8911687" cy="17118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err="1"/>
              <a:t>Завдання</a:t>
            </a:r>
            <a:r>
              <a:rPr lang="ru-RU" sz="3100" dirty="0"/>
              <a:t> </a:t>
            </a:r>
            <a:r>
              <a:rPr lang="ru-RU" sz="3100" dirty="0" err="1"/>
              <a:t>ветеринарної</a:t>
            </a:r>
            <a:r>
              <a:rPr lang="ru-RU" sz="3100" dirty="0"/>
              <a:t> </a:t>
            </a:r>
            <a:r>
              <a:rPr lang="ru-RU" sz="3100" dirty="0" err="1"/>
              <a:t>служби</a:t>
            </a:r>
            <a:r>
              <a:rPr lang="ru-RU" sz="3100" dirty="0"/>
              <a:t>, </a:t>
            </a:r>
            <a:r>
              <a:rPr lang="ru-RU" sz="3100" dirty="0" err="1"/>
              <a:t>визначені</a:t>
            </a:r>
            <a:r>
              <a:rPr lang="ru-RU" sz="3100" dirty="0"/>
              <a:t> </a:t>
            </a:r>
            <a:r>
              <a:rPr lang="ru-RU" sz="3100" dirty="0" err="1"/>
              <a:t>Ветеринарним</a:t>
            </a:r>
            <a:r>
              <a:rPr lang="ru-RU" sz="3100" dirty="0"/>
              <a:t> Статутом так:</a:t>
            </a:r>
            <a:br>
              <a:rPr lang="ru-RU" sz="31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0315" y="1262130"/>
            <a:ext cx="9624297" cy="5344551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 err="1" smtClean="0">
                <a:solidFill>
                  <a:schemeClr val="tx1"/>
                </a:solidFill>
              </a:rPr>
              <a:t>розробка</a:t>
            </a:r>
            <a:r>
              <a:rPr lang="ru-RU" sz="1900" dirty="0" smtClean="0">
                <a:solidFill>
                  <a:schemeClr val="tx1"/>
                </a:solidFill>
              </a:rPr>
              <a:t> </a:t>
            </a:r>
            <a:r>
              <a:rPr lang="ru-RU" sz="1900" dirty="0">
                <a:solidFill>
                  <a:schemeClr val="tx1"/>
                </a:solidFill>
              </a:rPr>
              <a:t>і </a:t>
            </a:r>
            <a:r>
              <a:rPr lang="ru-RU" sz="1900" dirty="0" err="1">
                <a:solidFill>
                  <a:schemeClr val="tx1"/>
                </a:solidFill>
              </a:rPr>
              <a:t>здійснення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науково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обґрунтованих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заходів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запобігання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захворювань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людини</a:t>
            </a:r>
            <a:r>
              <a:rPr lang="ru-RU" sz="1900" dirty="0">
                <a:solidFill>
                  <a:schemeClr val="tx1"/>
                </a:solidFill>
              </a:rPr>
              <a:t> хворобами, </a:t>
            </a:r>
            <a:r>
              <a:rPr lang="ru-RU" sz="1900" dirty="0" err="1">
                <a:solidFill>
                  <a:schemeClr val="tx1"/>
                </a:solidFill>
              </a:rPr>
              <a:t>спільними</a:t>
            </a:r>
            <a:r>
              <a:rPr lang="ru-RU" sz="1900" dirty="0">
                <a:solidFill>
                  <a:schemeClr val="tx1"/>
                </a:solidFill>
              </a:rPr>
              <a:t> для людей і </a:t>
            </a:r>
            <a:r>
              <a:rPr lang="ru-RU" sz="1900" dirty="0" err="1">
                <a:solidFill>
                  <a:schemeClr val="tx1"/>
                </a:solidFill>
              </a:rPr>
              <a:t>тварин</a:t>
            </a:r>
            <a:r>
              <a:rPr lang="ru-RU" sz="1900" dirty="0">
                <a:solidFill>
                  <a:schemeClr val="tx1"/>
                </a:solidFill>
              </a:rPr>
              <a:t>;</a:t>
            </a:r>
          </a:p>
          <a:p>
            <a:r>
              <a:rPr lang="ru-RU" sz="1900" dirty="0" err="1">
                <a:solidFill>
                  <a:schemeClr val="tx1"/>
                </a:solidFill>
              </a:rPr>
              <a:t>профілактика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інфекційних</a:t>
            </a:r>
            <a:r>
              <a:rPr lang="ru-RU" sz="1900" dirty="0">
                <a:solidFill>
                  <a:schemeClr val="tx1"/>
                </a:solidFill>
              </a:rPr>
              <a:t> та </a:t>
            </a:r>
            <a:r>
              <a:rPr lang="ru-RU" sz="1900" dirty="0" err="1">
                <a:solidFill>
                  <a:schemeClr val="tx1"/>
                </a:solidFill>
              </a:rPr>
              <a:t>інвазійних</a:t>
            </a:r>
            <a:r>
              <a:rPr lang="ru-RU" sz="1900" dirty="0">
                <a:solidFill>
                  <a:schemeClr val="tx1"/>
                </a:solidFill>
              </a:rPr>
              <a:t> хвороб </a:t>
            </a:r>
            <a:r>
              <a:rPr lang="ru-RU" sz="1900" dirty="0" err="1">
                <a:solidFill>
                  <a:schemeClr val="tx1"/>
                </a:solidFill>
              </a:rPr>
              <a:t>тварин</a:t>
            </a:r>
            <a:r>
              <a:rPr lang="ru-RU" sz="1900" dirty="0">
                <a:solidFill>
                  <a:schemeClr val="tx1"/>
                </a:solidFill>
              </a:rPr>
              <a:t>, у тому </a:t>
            </a:r>
            <a:r>
              <a:rPr lang="ru-RU" sz="1900" dirty="0" err="1">
                <a:solidFill>
                  <a:schemeClr val="tx1"/>
                </a:solidFill>
              </a:rPr>
              <a:t>числі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птахів</a:t>
            </a:r>
            <a:r>
              <a:rPr lang="ru-RU" sz="1900" dirty="0">
                <a:solidFill>
                  <a:schemeClr val="tx1"/>
                </a:solidFill>
              </a:rPr>
              <a:t>, і </a:t>
            </a:r>
            <a:r>
              <a:rPr lang="ru-RU" sz="1900" dirty="0" err="1">
                <a:solidFill>
                  <a:schemeClr val="tx1"/>
                </a:solidFill>
              </a:rPr>
              <a:t>ліквідація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осередків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збудників</a:t>
            </a:r>
            <a:r>
              <a:rPr lang="ru-RU" sz="1900" dirty="0">
                <a:solidFill>
                  <a:schemeClr val="tx1"/>
                </a:solidFill>
              </a:rPr>
              <a:t> хвороб у </a:t>
            </a:r>
            <a:r>
              <a:rPr lang="ru-RU" sz="1900" dirty="0" err="1">
                <a:solidFill>
                  <a:schemeClr val="tx1"/>
                </a:solidFill>
              </a:rPr>
              <a:t>зовнішньому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середовищі</a:t>
            </a:r>
            <a:r>
              <a:rPr lang="ru-RU" sz="1900" dirty="0">
                <a:solidFill>
                  <a:schemeClr val="tx1"/>
                </a:solidFill>
              </a:rPr>
              <a:t>;</a:t>
            </a:r>
          </a:p>
          <a:p>
            <a:r>
              <a:rPr lang="ru-RU" sz="1900" dirty="0" err="1">
                <a:solidFill>
                  <a:schemeClr val="tx1"/>
                </a:solidFill>
              </a:rPr>
              <a:t>забезпечення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сталого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отримання</a:t>
            </a:r>
            <a:r>
              <a:rPr lang="ru-RU" sz="1900" dirty="0">
                <a:solidFill>
                  <a:schemeClr val="tx1"/>
                </a:solidFill>
              </a:rPr>
              <a:t> на фермах </a:t>
            </a:r>
            <a:r>
              <a:rPr lang="ru-RU" sz="1900" dirty="0" err="1">
                <a:solidFill>
                  <a:schemeClr val="tx1"/>
                </a:solidFill>
              </a:rPr>
              <a:t>продуктів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тваринництва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високої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санітарної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якості</a:t>
            </a:r>
            <a:r>
              <a:rPr lang="ru-RU" sz="1900" dirty="0">
                <a:solidFill>
                  <a:schemeClr val="tx1"/>
                </a:solidFill>
              </a:rPr>
              <a:t>;</a:t>
            </a:r>
          </a:p>
          <a:p>
            <a:r>
              <a:rPr lang="ru-RU" sz="1900" dirty="0" err="1">
                <a:solidFill>
                  <a:schemeClr val="tx1"/>
                </a:solidFill>
              </a:rPr>
              <a:t>розробка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заходів</a:t>
            </a:r>
            <a:r>
              <a:rPr lang="ru-RU" sz="1900" dirty="0">
                <a:solidFill>
                  <a:schemeClr val="tx1"/>
                </a:solidFill>
              </a:rPr>
              <a:t> по </a:t>
            </a:r>
            <a:r>
              <a:rPr lang="ru-RU" sz="1900" dirty="0" err="1">
                <a:solidFill>
                  <a:schemeClr val="tx1"/>
                </a:solidFill>
              </a:rPr>
              <a:t>охороні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природи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від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накопичення</a:t>
            </a:r>
            <a:r>
              <a:rPr lang="ru-RU" sz="1900" dirty="0">
                <a:solidFill>
                  <a:schemeClr val="tx1"/>
                </a:solidFill>
              </a:rPr>
              <a:t> в </a:t>
            </a:r>
            <a:r>
              <a:rPr lang="ru-RU" sz="1900" dirty="0" err="1">
                <a:solidFill>
                  <a:schemeClr val="tx1"/>
                </a:solidFill>
              </a:rPr>
              <a:t>ній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патогенної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умовно-патогенної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мікрофлори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хімічних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засобів</a:t>
            </a:r>
            <a:r>
              <a:rPr lang="ru-RU" sz="1900" dirty="0">
                <a:solidFill>
                  <a:schemeClr val="tx1"/>
                </a:solidFill>
              </a:rPr>
              <a:t>;</a:t>
            </a:r>
          </a:p>
          <a:p>
            <a:r>
              <a:rPr lang="ru-RU" sz="1900" dirty="0" err="1">
                <a:solidFill>
                  <a:schemeClr val="tx1"/>
                </a:solidFill>
              </a:rPr>
              <a:t>розробка</a:t>
            </a:r>
            <a:r>
              <a:rPr lang="ru-RU" sz="1900" dirty="0">
                <a:solidFill>
                  <a:schemeClr val="tx1"/>
                </a:solidFill>
              </a:rPr>
              <a:t> ветеринарно-</a:t>
            </a:r>
            <a:r>
              <a:rPr lang="ru-RU" sz="1900" dirty="0" err="1">
                <a:solidFill>
                  <a:schemeClr val="tx1"/>
                </a:solidFill>
              </a:rPr>
              <a:t>санітарних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вимог</a:t>
            </a:r>
            <a:r>
              <a:rPr lang="ru-RU" sz="1900" dirty="0">
                <a:solidFill>
                  <a:schemeClr val="tx1"/>
                </a:solidFill>
              </a:rPr>
              <a:t> для </a:t>
            </a:r>
            <a:r>
              <a:rPr lang="ru-RU" sz="1900" dirty="0" err="1">
                <a:solidFill>
                  <a:schemeClr val="tx1"/>
                </a:solidFill>
              </a:rPr>
              <a:t>здійснення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проектування</a:t>
            </a:r>
            <a:r>
              <a:rPr lang="ru-RU" sz="1900" dirty="0">
                <a:solidFill>
                  <a:schemeClr val="tx1"/>
                </a:solidFill>
              </a:rPr>
              <a:t> та </a:t>
            </a:r>
            <a:r>
              <a:rPr lang="ru-RU" sz="1900" dirty="0" err="1">
                <a:solidFill>
                  <a:schemeClr val="tx1"/>
                </a:solidFill>
              </a:rPr>
              <a:t>будівництва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приміщень</a:t>
            </a:r>
            <a:r>
              <a:rPr lang="ru-RU" sz="1900" dirty="0">
                <a:solidFill>
                  <a:schemeClr val="tx1"/>
                </a:solidFill>
              </a:rPr>
              <a:t> для </a:t>
            </a:r>
            <a:r>
              <a:rPr lang="ru-RU" sz="1900" dirty="0" err="1">
                <a:solidFill>
                  <a:schemeClr val="tx1"/>
                </a:solidFill>
              </a:rPr>
              <a:t>тварин</a:t>
            </a:r>
            <a:r>
              <a:rPr lang="ru-RU" sz="1900" dirty="0">
                <a:solidFill>
                  <a:schemeClr val="tx1"/>
                </a:solidFill>
              </a:rPr>
              <a:t>, </a:t>
            </a:r>
            <a:r>
              <a:rPr lang="ru-RU" sz="1900" dirty="0" err="1">
                <a:solidFill>
                  <a:schemeClr val="tx1"/>
                </a:solidFill>
              </a:rPr>
              <a:t>м’ясопереробних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сировинних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підприємств</a:t>
            </a:r>
            <a:r>
              <a:rPr lang="ru-RU" sz="1900" dirty="0">
                <a:solidFill>
                  <a:schemeClr val="tx1"/>
                </a:solidFill>
              </a:rPr>
              <a:t>, а </a:t>
            </a:r>
            <a:r>
              <a:rPr lang="ru-RU" sz="1900" dirty="0" err="1">
                <a:solidFill>
                  <a:schemeClr val="tx1"/>
                </a:solidFill>
              </a:rPr>
              <a:t>також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дезінфекційно-промивних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станцій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пунктів</a:t>
            </a:r>
            <a:r>
              <a:rPr lang="ru-RU" sz="1900" dirty="0">
                <a:solidFill>
                  <a:schemeClr val="tx1"/>
                </a:solidFill>
              </a:rPr>
              <a:t> на </a:t>
            </a:r>
            <a:r>
              <a:rPr lang="ru-RU" sz="1900" dirty="0" err="1">
                <a:solidFill>
                  <a:schemeClr val="tx1"/>
                </a:solidFill>
              </a:rPr>
              <a:t>залізницях</a:t>
            </a:r>
            <a:r>
              <a:rPr lang="ru-RU" sz="1900" dirty="0">
                <a:solidFill>
                  <a:schemeClr val="tx1"/>
                </a:solidFill>
              </a:rPr>
              <a:t> і пристанях.</a:t>
            </a:r>
          </a:p>
          <a:p>
            <a:r>
              <a:rPr lang="ru-RU" sz="1900" dirty="0" err="1">
                <a:solidFill>
                  <a:schemeClr val="tx1"/>
                </a:solidFill>
              </a:rPr>
              <a:t>Ветеринарна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санітарія</a:t>
            </a:r>
            <a:r>
              <a:rPr lang="ru-RU" sz="1900" dirty="0">
                <a:solidFill>
                  <a:schemeClr val="tx1"/>
                </a:solidFill>
              </a:rPr>
              <a:t>, як і </a:t>
            </a:r>
            <a:r>
              <a:rPr lang="ru-RU" sz="1900" dirty="0" err="1">
                <a:solidFill>
                  <a:schemeClr val="tx1"/>
                </a:solidFill>
              </a:rPr>
              <a:t>інші</a:t>
            </a:r>
            <a:r>
              <a:rPr lang="ru-RU" sz="1900" dirty="0">
                <a:solidFill>
                  <a:schemeClr val="tx1"/>
                </a:solidFill>
              </a:rPr>
              <a:t> науки, </a:t>
            </a:r>
            <a:r>
              <a:rPr lang="ru-RU" sz="1900" dirty="0" err="1">
                <a:solidFill>
                  <a:schemeClr val="tx1"/>
                </a:solidFill>
              </a:rPr>
              <a:t>має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свої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оригінальні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методи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лабораторних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виробничих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досліджень</a:t>
            </a:r>
            <a:r>
              <a:rPr lang="ru-RU" sz="1900" dirty="0">
                <a:solidFill>
                  <a:schemeClr val="tx1"/>
                </a:solidFill>
              </a:rPr>
              <a:t>, </a:t>
            </a:r>
            <a:r>
              <a:rPr lang="ru-RU" sz="1900" dirty="0" err="1">
                <a:solidFill>
                  <a:schemeClr val="tx1"/>
                </a:solidFill>
              </a:rPr>
              <a:t>засновані</a:t>
            </a:r>
            <a:r>
              <a:rPr lang="ru-RU" sz="1900" dirty="0">
                <a:solidFill>
                  <a:schemeClr val="tx1"/>
                </a:solidFill>
              </a:rPr>
              <a:t> на </a:t>
            </a:r>
            <a:r>
              <a:rPr lang="ru-RU" sz="1900" dirty="0" err="1">
                <a:solidFill>
                  <a:schemeClr val="tx1"/>
                </a:solidFill>
              </a:rPr>
              <a:t>експериментах</a:t>
            </a:r>
            <a:r>
              <a:rPr lang="ru-RU" sz="1900" dirty="0">
                <a:solidFill>
                  <a:schemeClr val="tx1"/>
                </a:solidFill>
              </a:rPr>
              <a:t>, в </a:t>
            </a:r>
            <a:r>
              <a:rPr lang="ru-RU" sz="1900" dirty="0" err="1">
                <a:solidFill>
                  <a:schemeClr val="tx1"/>
                </a:solidFill>
              </a:rPr>
              <a:t>яких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обов’язковими</a:t>
            </a:r>
            <a:r>
              <a:rPr lang="ru-RU" sz="1900" dirty="0">
                <a:solidFill>
                  <a:schemeClr val="tx1"/>
                </a:solidFill>
              </a:rPr>
              <a:t> компонентами є </a:t>
            </a:r>
            <a:r>
              <a:rPr lang="ru-RU" sz="1900" dirty="0" err="1">
                <a:solidFill>
                  <a:schemeClr val="tx1"/>
                </a:solidFill>
              </a:rPr>
              <a:t>патогенні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або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умовно-патогенні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мікроорганізми</a:t>
            </a:r>
            <a:r>
              <a:rPr lang="ru-RU" sz="1900" dirty="0">
                <a:solidFill>
                  <a:schemeClr val="tx1"/>
                </a:solidFill>
              </a:rPr>
              <a:t>, </a:t>
            </a:r>
            <a:r>
              <a:rPr lang="ru-RU" sz="1900" dirty="0" err="1">
                <a:solidFill>
                  <a:schemeClr val="tx1"/>
                </a:solidFill>
              </a:rPr>
              <a:t>що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викликають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хвороби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тварин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або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приводять</a:t>
            </a:r>
            <a:r>
              <a:rPr lang="ru-RU" sz="1900" dirty="0">
                <a:solidFill>
                  <a:schemeClr val="tx1"/>
                </a:solidFill>
              </a:rPr>
              <a:t> у </a:t>
            </a:r>
            <a:r>
              <a:rPr lang="ru-RU" sz="1900" dirty="0" err="1">
                <a:solidFill>
                  <a:schemeClr val="tx1"/>
                </a:solidFill>
              </a:rPr>
              <a:t>непридатність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продукти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сировину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тваринного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походження</a:t>
            </a:r>
            <a:r>
              <a:rPr lang="ru-RU" sz="1900" dirty="0">
                <a:solidFill>
                  <a:schemeClr val="tx1"/>
                </a:solidFill>
              </a:rPr>
              <a:t>. </a:t>
            </a:r>
            <a:r>
              <a:rPr lang="ru-RU" sz="1900" dirty="0" err="1">
                <a:solidFill>
                  <a:schemeClr val="tx1"/>
                </a:solidFill>
              </a:rPr>
              <a:t>Цим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визначається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самостійність</a:t>
            </a:r>
            <a:r>
              <a:rPr lang="ru-RU" sz="1900" dirty="0">
                <a:solidFill>
                  <a:schemeClr val="tx1"/>
                </a:solidFill>
              </a:rPr>
              <a:t> і </a:t>
            </a:r>
            <a:r>
              <a:rPr lang="ru-RU" sz="1900" dirty="0" err="1">
                <a:solidFill>
                  <a:schemeClr val="tx1"/>
                </a:solidFill>
              </a:rPr>
              <a:t>оригінальність</a:t>
            </a:r>
            <a:r>
              <a:rPr lang="ru-RU" sz="1900" dirty="0">
                <a:solidFill>
                  <a:schemeClr val="tx1"/>
                </a:solidFill>
              </a:rPr>
              <a:t> </a:t>
            </a:r>
            <a:r>
              <a:rPr lang="ru-RU" sz="1900" dirty="0" err="1">
                <a:solidFill>
                  <a:schemeClr val="tx1"/>
                </a:solidFill>
              </a:rPr>
              <a:t>даної</a:t>
            </a:r>
            <a:r>
              <a:rPr lang="ru-RU" sz="1900" dirty="0">
                <a:solidFill>
                  <a:schemeClr val="tx1"/>
                </a:solidFill>
              </a:rPr>
              <a:t> науки.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01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94704"/>
            <a:ext cx="8915400" cy="48165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</a:rPr>
              <a:t>Ветеринарна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санітарія</a:t>
            </a:r>
            <a:r>
              <a:rPr lang="ru-RU" sz="2400" dirty="0">
                <a:solidFill>
                  <a:schemeClr val="tx1"/>
                </a:solidFill>
              </a:rPr>
              <a:t>, як і </a:t>
            </a:r>
            <a:r>
              <a:rPr lang="ru-RU" sz="2400" dirty="0" err="1">
                <a:solidFill>
                  <a:schemeClr val="tx1"/>
                </a:solidFill>
              </a:rPr>
              <a:t>інші</a:t>
            </a:r>
            <a:r>
              <a:rPr lang="ru-RU" sz="2400" dirty="0">
                <a:solidFill>
                  <a:schemeClr val="tx1"/>
                </a:solidFill>
              </a:rPr>
              <a:t> науки, </a:t>
            </a:r>
            <a:r>
              <a:rPr lang="ru-RU" sz="2400" dirty="0" err="1">
                <a:solidFill>
                  <a:schemeClr val="tx1"/>
                </a:solidFill>
              </a:rPr>
              <a:t>має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оригінальні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методи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лабораторних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виробничих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досліджень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засновані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експериментах</a:t>
            </a:r>
            <a:r>
              <a:rPr lang="ru-RU" sz="2400" dirty="0">
                <a:solidFill>
                  <a:schemeClr val="tx1"/>
                </a:solidFill>
              </a:rPr>
              <a:t>, в </a:t>
            </a:r>
            <a:r>
              <a:rPr lang="ru-RU" sz="2400" dirty="0" err="1">
                <a:solidFill>
                  <a:schemeClr val="tx1"/>
                </a:solidFill>
              </a:rPr>
              <a:t>яких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обов’язковими</a:t>
            </a:r>
            <a:r>
              <a:rPr lang="ru-RU" sz="2400" dirty="0">
                <a:solidFill>
                  <a:schemeClr val="tx1"/>
                </a:solidFill>
              </a:rPr>
              <a:t> компонентами є </a:t>
            </a:r>
            <a:r>
              <a:rPr lang="ru-RU" sz="2400" dirty="0" err="1">
                <a:solidFill>
                  <a:schemeClr val="tx1"/>
                </a:solidFill>
              </a:rPr>
              <a:t>патогенні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умовно-патогенні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мікроорганізми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викликають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хвороби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тварин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приводять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непридатність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продукти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сировину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тваринного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походження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err="1">
                <a:solidFill>
                  <a:schemeClr val="tx1"/>
                </a:solidFill>
              </a:rPr>
              <a:t>Цим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визначається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самостійність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оригінальність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даної</a:t>
            </a:r>
            <a:r>
              <a:rPr lang="ru-RU" sz="2400" dirty="0">
                <a:solidFill>
                  <a:schemeClr val="tx1"/>
                </a:solidFill>
              </a:rPr>
              <a:t> науки.</a:t>
            </a:r>
          </a:p>
        </p:txBody>
      </p:sp>
    </p:spTree>
    <p:extLst>
      <p:ext uri="{BB962C8B-B14F-4D97-AF65-F5344CB8AC3E}">
        <p14:creationId xmlns:p14="http://schemas.microsoft.com/office/powerpoint/2010/main" val="369943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У </a:t>
            </a:r>
            <a:r>
              <a:rPr lang="ru-RU" sz="2000" dirty="0" err="1">
                <a:solidFill>
                  <a:schemeClr val="tx1"/>
                </a:solidFill>
              </a:rPr>
              <a:t>сільському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господарстві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ветеринарну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санітарію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застосовують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комплексі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заходів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боротьби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інфекційними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інвазійними</a:t>
            </a:r>
            <a:r>
              <a:rPr lang="ru-RU" sz="2000" dirty="0">
                <a:solidFill>
                  <a:schemeClr val="tx1"/>
                </a:solidFill>
              </a:rPr>
              <a:t> хворобами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 у великих і </a:t>
            </a:r>
            <a:r>
              <a:rPr lang="ru-RU" sz="2000" dirty="0" err="1">
                <a:solidFill>
                  <a:schemeClr val="tx1"/>
                </a:solidFill>
              </a:rPr>
              <a:t>дрібних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господарствах</a:t>
            </a:r>
            <a:r>
              <a:rPr lang="ru-RU" sz="2000" dirty="0">
                <a:solidFill>
                  <a:schemeClr val="tx1"/>
                </a:solidFill>
              </a:rPr>
              <a:t>. Особливо </a:t>
            </a:r>
            <a:r>
              <a:rPr lang="ru-RU" sz="2000" dirty="0" err="1">
                <a:solidFill>
                  <a:schemeClr val="tx1"/>
                </a:solidFill>
              </a:rPr>
              <a:t>важливе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значення</a:t>
            </a:r>
            <a:r>
              <a:rPr lang="ru-RU" sz="2000" dirty="0">
                <a:solidFill>
                  <a:schemeClr val="tx1"/>
                </a:solidFill>
              </a:rPr>
              <a:t> вона </a:t>
            </a:r>
            <a:r>
              <a:rPr lang="ru-RU" sz="2000" dirty="0" err="1">
                <a:solidFill>
                  <a:schemeClr val="tx1"/>
                </a:solidFill>
              </a:rPr>
              <a:t>набуває</a:t>
            </a:r>
            <a:r>
              <a:rPr lang="ru-RU" sz="2000" dirty="0">
                <a:solidFill>
                  <a:schemeClr val="tx1"/>
                </a:solidFill>
              </a:rPr>
              <a:t> у великих </a:t>
            </a:r>
            <a:r>
              <a:rPr lang="ru-RU" sz="2000" dirty="0" err="1">
                <a:solidFill>
                  <a:schemeClr val="tx1"/>
                </a:solidFill>
              </a:rPr>
              <a:t>тваринницьких</a:t>
            </a:r>
            <a:r>
              <a:rPr lang="ru-RU" sz="2000" dirty="0">
                <a:solidFill>
                  <a:schemeClr val="tx1"/>
                </a:solidFill>
              </a:rPr>
              <a:t> комплексах та </a:t>
            </a:r>
            <a:r>
              <a:rPr lang="ru-RU" sz="2000" dirty="0" err="1">
                <a:solidFill>
                  <a:schemeClr val="tx1"/>
                </a:solidFill>
              </a:rPr>
              <a:t>інших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господарствах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промислового</a:t>
            </a:r>
            <a:r>
              <a:rPr lang="ru-RU" sz="2000" dirty="0">
                <a:solidFill>
                  <a:schemeClr val="tx1"/>
                </a:solidFill>
              </a:rPr>
              <a:t> типу, де </a:t>
            </a:r>
            <a:r>
              <a:rPr lang="ru-RU" sz="2000" dirty="0" err="1">
                <a:solidFill>
                  <a:schemeClr val="tx1"/>
                </a:solidFill>
              </a:rPr>
              <a:t>необхідна</a:t>
            </a:r>
            <a:r>
              <a:rPr lang="ru-RU" sz="2000" dirty="0">
                <a:solidFill>
                  <a:schemeClr val="tx1"/>
                </a:solidFill>
              </a:rPr>
              <a:t> система </a:t>
            </a:r>
            <a:r>
              <a:rPr lang="ru-RU" sz="2000" dirty="0" err="1">
                <a:solidFill>
                  <a:schemeClr val="tx1"/>
                </a:solidFill>
              </a:rPr>
              <a:t>спільних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заходів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спрямованих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підтримання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добробуту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всього</a:t>
            </a:r>
            <a:r>
              <a:rPr lang="ru-RU" sz="2000" dirty="0">
                <a:solidFill>
                  <a:schemeClr val="tx1"/>
                </a:solidFill>
              </a:rPr>
              <a:t> стада, на </a:t>
            </a:r>
            <a:r>
              <a:rPr lang="ru-RU" sz="2000" dirty="0" err="1">
                <a:solidFill>
                  <a:schemeClr val="tx1"/>
                </a:solidFill>
              </a:rPr>
              <a:t>запобігання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занесенню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господарство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винесення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нього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збудників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інфекційних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інвазійних</a:t>
            </a:r>
            <a:r>
              <a:rPr lang="ru-RU" sz="2000" dirty="0">
                <a:solidFill>
                  <a:schemeClr val="tx1"/>
                </a:solidFill>
              </a:rPr>
              <a:t> хвороб та </a:t>
            </a:r>
            <a:r>
              <a:rPr lang="ru-RU" sz="2000" dirty="0" err="1">
                <a:solidFill>
                  <a:schemeClr val="tx1"/>
                </a:solidFill>
              </a:rPr>
              <a:t>створення</a:t>
            </a:r>
            <a:r>
              <a:rPr lang="ru-RU" sz="2000" dirty="0">
                <a:solidFill>
                  <a:schemeClr val="tx1"/>
                </a:solidFill>
              </a:rPr>
              <a:t> умов,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запобігають</a:t>
            </a:r>
            <a:r>
              <a:rPr lang="ru-RU" sz="2000" dirty="0">
                <a:solidFill>
                  <a:schemeClr val="tx1"/>
                </a:solidFill>
              </a:rPr>
              <a:t> контакт патогенного </a:t>
            </a:r>
            <a:r>
              <a:rPr lang="ru-RU" sz="2000" dirty="0" err="1">
                <a:solidFill>
                  <a:schemeClr val="tx1"/>
                </a:solidFill>
              </a:rPr>
              <a:t>збудника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організмом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тварини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197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</a:rPr>
              <a:t>Здійсненням</a:t>
            </a:r>
            <a:r>
              <a:rPr lang="ru-RU" sz="2000" dirty="0">
                <a:solidFill>
                  <a:schemeClr val="tx1"/>
                </a:solidFill>
              </a:rPr>
              <a:t> ветеринарно-</a:t>
            </a:r>
            <a:r>
              <a:rPr lang="ru-RU" sz="2000" dirty="0" err="1">
                <a:solidFill>
                  <a:schemeClr val="tx1"/>
                </a:solidFill>
              </a:rPr>
              <a:t>санітарних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заходів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передбачається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створення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стійкого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благополуччя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тваринницьких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господарств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отримання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продуктів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тваринництва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високої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санітарної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якості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</a:rPr>
              <a:t>Ветеринарна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санітарія</a:t>
            </a:r>
            <a:r>
              <a:rPr lang="ru-RU" sz="2000" dirty="0">
                <a:solidFill>
                  <a:schemeClr val="tx1"/>
                </a:solidFill>
              </a:rPr>
              <a:t> у </a:t>
            </a:r>
            <a:r>
              <a:rPr lang="ru-RU" sz="2000" dirty="0" err="1">
                <a:solidFill>
                  <a:schemeClr val="tx1"/>
                </a:solidFill>
              </a:rPr>
              <a:t>нашій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країні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має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своєму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розпорядженні</a:t>
            </a:r>
            <a:r>
              <a:rPr lang="ru-RU" sz="2000" dirty="0">
                <a:solidFill>
                  <a:schemeClr val="tx1"/>
                </a:solidFill>
              </a:rPr>
              <a:t> мережу великих </a:t>
            </a:r>
            <a:r>
              <a:rPr lang="ru-RU" sz="2000" dirty="0" err="1">
                <a:solidFill>
                  <a:schemeClr val="tx1"/>
                </a:solidFill>
              </a:rPr>
              <a:t>наукових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виробничих</a:t>
            </a:r>
            <a:r>
              <a:rPr lang="ru-RU" sz="2000" dirty="0">
                <a:solidFill>
                  <a:schemeClr val="tx1"/>
                </a:solidFill>
              </a:rPr>
              <a:t> ветеринарно-</a:t>
            </a:r>
            <a:r>
              <a:rPr lang="ru-RU" sz="2000" dirty="0" err="1">
                <a:solidFill>
                  <a:schemeClr val="tx1"/>
                </a:solidFill>
              </a:rPr>
              <a:t>санітарних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установ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Здійснювані</a:t>
            </a:r>
            <a:r>
              <a:rPr lang="ru-RU" sz="2000" dirty="0">
                <a:solidFill>
                  <a:schemeClr val="tx1"/>
                </a:solidFill>
              </a:rPr>
              <a:t> ними ветеринарно-</a:t>
            </a:r>
            <a:r>
              <a:rPr lang="ru-RU" sz="2000" dirty="0" err="1">
                <a:solidFill>
                  <a:schemeClr val="tx1"/>
                </a:solidFill>
              </a:rPr>
              <a:t>санітарні</a:t>
            </a:r>
            <a:r>
              <a:rPr lang="ru-RU" sz="2000" dirty="0">
                <a:solidFill>
                  <a:schemeClr val="tx1"/>
                </a:solidFill>
              </a:rPr>
              <a:t> заходи </a:t>
            </a:r>
            <a:r>
              <a:rPr lang="ru-RU" sz="2000" dirty="0" err="1">
                <a:solidFill>
                  <a:schemeClr val="tx1"/>
                </a:solidFill>
              </a:rPr>
              <a:t>спрямовані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головним</a:t>
            </a:r>
            <a:r>
              <a:rPr lang="ru-RU" sz="2000" dirty="0">
                <a:solidFill>
                  <a:schemeClr val="tx1"/>
                </a:solidFill>
              </a:rPr>
              <a:t> чином на </a:t>
            </a:r>
            <a:r>
              <a:rPr lang="ru-RU" sz="2000" dirty="0" err="1">
                <a:solidFill>
                  <a:schemeClr val="tx1"/>
                </a:solidFill>
              </a:rPr>
              <a:t>профілактику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ліквідацію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інфекційних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інвазійних</a:t>
            </a:r>
            <a:r>
              <a:rPr lang="ru-RU" sz="2000" dirty="0">
                <a:solidFill>
                  <a:schemeClr val="tx1"/>
                </a:solidFill>
              </a:rPr>
              <a:t> хвороб </a:t>
            </a:r>
            <a:r>
              <a:rPr lang="ru-RU" sz="2000" dirty="0" err="1">
                <a:solidFill>
                  <a:schemeClr val="tx1"/>
                </a:solidFill>
              </a:rPr>
              <a:t>тварин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продуктів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тваринництва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високої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санітарної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якості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92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716</Words>
  <Application>Microsoft Office PowerPoint</Application>
  <PresentationFormat>Широкоэкранный</PresentationFormat>
  <Paragraphs>28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Легкий дым</vt:lpstr>
      <vt:lpstr>Вступ. Вивчення Закону України про ветеринарну медицину</vt:lpstr>
      <vt:lpstr>План лекції</vt:lpstr>
      <vt:lpstr>Література: обов’язкова: 1. Бурделев Т.Е. Основи ветеринарии. - М.: Колос, 1978. - 432 с. 2. Бурделев Т.Е., Жильцов В.Г. Практикум по основам ветеринарии.-3-є изд. пе-рер. и доп.-М.: Агропромиздат,1989.-303 с. 3. Старовыборннй И.Х., Кутуранов П.Н. Практикум по основам ветеринарии. -Минск, 1979.-262 с. додаткова: 1. Власенко В.М. Словник термінів ветеринарної хірургії.-К.: Вища пж., 1984.- 333 с. 2. Внутренние иезаразнне болезни сельскохозяйственных животннх / Б.М. Анохин, В.М. Данилевский, Л.Г. Захарин и др.- М.: Агропромиздат, 1991.-575 с. 3. Внутренние незаразные болезни сельскохозяйственных животных / И.Г. Шара-брин, В.А. Алшсаев и др.- М.: Агропромиздат, 1985. - 527 с. 4. Гончаров Т.В., Дидовец С.Л. Организация ветеринарного дела,- М.: Колос, 1971.-262 с.  5. Закон України про ветеринарну медицину. 6. Клиническая диагностика внутренних незаразних болезней животньїх / А.М. Смирнов, И.Я. Кононешсо, Р.П. Пушкарев и др.- М.: Агропромиздат, 1988. -512 с. 7. Общая ветеринарная хирургия / А.А. Белов, М.В. Плахотин, Б.А. Башкирев и др.- М.: Агропромиздат, 1990.- 592 с. 9. Паразитология и инвазионные болезни сельскохозяйственных животных. / К.И. Абуладзе, Н.В. Демидов, И.А.Непоклонов и др. -М.: Агропромиздат, 1990. - 464 с. 12. Зпизоотология и инфекционные болезни сельскохозяйственных животных / А.А. Конопатин, Й.А. Бакуло, Я.В. Нуйкини др.-М.: Колос, 1984.-544с.</vt:lpstr>
      <vt:lpstr>Ветеринарна медицина – комплекс заходів щодо профілактики захворювань тварин, їх лікування, скорочення втрат від хвороб, неплідності і падежу, підвищення якості сировини і продуктів тваринного походження, попередження та боротьби з хворобами, спільними для тварин і людей, одержання екологічно чистих продуктів харчування</vt:lpstr>
      <vt:lpstr>Презентация PowerPoint</vt:lpstr>
      <vt:lpstr>Завдання ветеринарної служби, визначені Ветеринарним Статутом так:  </vt:lpstr>
      <vt:lpstr>Презентация PowerPoint</vt:lpstr>
      <vt:lpstr>Презентация PowerPoint</vt:lpstr>
      <vt:lpstr>Презентация PowerPoint</vt:lpstr>
      <vt:lpstr>Презентация PowerPoint</vt:lpstr>
      <vt:lpstr>Слід зазначити, що Закон України «Про ветеринарну медицину» від 25.06.1992 N 2498-XII по-різному тлумачив це поняття. В останній редакції даного закону (від 17.07.2011) термін вживається в такому значенні:</vt:lpstr>
      <vt:lpstr>Цей же закон, до всіх його редакцій, використовував термін в такому значенні:</vt:lpstr>
      <vt:lpstr>В Наказі Міністерства агропромислової політики «Про затвердження Положення про функціональну підсистему захисту сільськогосподарських тварин і рослин єдиної державної системи запобігання і реагування на надзвичайні ситуації техногенного та природного характеру» від 25.05.1999 N 214, термін використовується в такому значенні: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Вступ. Вивчення Закону України про ветеринарну медицину</dc:title>
  <dc:creator>Лена</dc:creator>
  <cp:lastModifiedBy>Tarasik</cp:lastModifiedBy>
  <cp:revision>6</cp:revision>
  <dcterms:created xsi:type="dcterms:W3CDTF">2016-09-04T22:04:14Z</dcterms:created>
  <dcterms:modified xsi:type="dcterms:W3CDTF">2017-11-27T23:02:51Z</dcterms:modified>
</cp:coreProperties>
</file>