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9" r:id="rId3"/>
    <p:sldId id="269" r:id="rId4"/>
    <p:sldId id="257" r:id="rId5"/>
    <p:sldId id="260" r:id="rId6"/>
    <p:sldId id="261" r:id="rId7"/>
    <p:sldId id="258" r:id="rId8"/>
    <p:sldId id="262" r:id="rId9"/>
    <p:sldId id="270" r:id="rId10"/>
    <p:sldId id="263" r:id="rId11"/>
    <p:sldId id="264" r:id="rId12"/>
    <p:sldId id="265" r:id="rId13"/>
    <p:sldId id="271" r:id="rId14"/>
    <p:sldId id="266" r:id="rId15"/>
    <p:sldId id="267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9122A-6A64-415F-A9BA-D1C54127E5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92F5B-C71E-4A05-8709-1F5D5760156B}">
      <dgm:prSet/>
      <dgm:spPr/>
      <dgm:t>
        <a:bodyPr/>
        <a:lstStyle/>
        <a:p>
          <a:pPr rtl="0"/>
          <a:r>
            <a:rPr lang="ru-RU" dirty="0" smtClean="0"/>
            <a:t>За   характером   </a:t>
          </a:r>
          <a:r>
            <a:rPr lang="ru-RU" dirty="0" err="1" smtClean="0"/>
            <a:t>продукції</a:t>
          </a:r>
          <a:r>
            <a:rPr lang="ru-RU" dirty="0" smtClean="0"/>
            <a:t>,   яку   </a:t>
          </a:r>
          <a:r>
            <a:rPr lang="ru-RU" dirty="0" err="1" smtClean="0"/>
            <a:t>отримують</a:t>
          </a:r>
          <a:r>
            <a:rPr lang="ru-RU" dirty="0" smtClean="0"/>
            <a:t>   </a:t>
          </a:r>
          <a:r>
            <a:rPr lang="ru-RU" dirty="0" err="1" smtClean="0"/>
            <a:t>від</a:t>
          </a:r>
          <a:r>
            <a:rPr lang="ru-RU" dirty="0" smtClean="0"/>
            <a:t>   </a:t>
          </a:r>
          <a:r>
            <a:rPr lang="ru-RU" dirty="0" err="1" smtClean="0"/>
            <a:t>кролів</a:t>
          </a:r>
          <a:r>
            <a:rPr lang="ru-RU" dirty="0" smtClean="0"/>
            <a:t>,   </a:t>
          </a:r>
          <a:r>
            <a:rPr lang="ru-RU" dirty="0" err="1" smtClean="0"/>
            <a:t>їх</a:t>
          </a:r>
          <a:r>
            <a:rPr lang="ru-RU" dirty="0" smtClean="0"/>
            <a:t>   породи </a:t>
          </a:r>
          <a:r>
            <a:rPr lang="ru-RU" dirty="0" err="1" smtClean="0"/>
            <a:t>поділяються</a:t>
          </a:r>
          <a:r>
            <a:rPr lang="ru-RU" dirty="0" smtClean="0"/>
            <a:t> на: </a:t>
          </a:r>
          <a:endParaRPr lang="ru-RU" dirty="0"/>
        </a:p>
      </dgm:t>
    </dgm:pt>
    <dgm:pt modelId="{2D85559E-3501-4B3C-8B0A-CD011C449948}" type="parTrans" cxnId="{8C847803-3E0B-468F-86EA-3DEE542D3931}">
      <dgm:prSet/>
      <dgm:spPr/>
      <dgm:t>
        <a:bodyPr/>
        <a:lstStyle/>
        <a:p>
          <a:endParaRPr lang="ru-RU"/>
        </a:p>
      </dgm:t>
    </dgm:pt>
    <dgm:pt modelId="{5AB5DB6C-A045-4939-A08D-5E7A38EC162D}" type="sibTrans" cxnId="{8C847803-3E0B-468F-86EA-3DEE542D3931}">
      <dgm:prSet/>
      <dgm:spPr/>
      <dgm:t>
        <a:bodyPr/>
        <a:lstStyle/>
        <a:p>
          <a:endParaRPr lang="ru-RU"/>
        </a:p>
      </dgm:t>
    </dgm:pt>
    <dgm:pt modelId="{6A12D650-3E67-4E75-BA0B-A4E4CEFBF580}">
      <dgm:prSet custT="1"/>
      <dgm:spPr/>
      <dgm:t>
        <a:bodyPr/>
        <a:lstStyle/>
        <a:p>
          <a:pPr rtl="0"/>
          <a:r>
            <a:rPr lang="ru-RU" sz="2400" i="1" dirty="0" smtClean="0"/>
            <a:t>1</a:t>
          </a:r>
          <a:r>
            <a:rPr lang="ru-RU" sz="2400" b="1" i="1" dirty="0" smtClean="0">
              <a:solidFill>
                <a:srgbClr val="FF0000"/>
              </a:solidFill>
            </a:rPr>
            <a:t>) </a:t>
          </a:r>
          <a:r>
            <a:rPr lang="ru-RU" sz="2400" b="1" i="1" dirty="0" err="1" smtClean="0">
              <a:solidFill>
                <a:srgbClr val="FF0000"/>
              </a:solidFill>
            </a:rPr>
            <a:t>м’ясо-шкуркові</a:t>
          </a:r>
          <a:r>
            <a:rPr lang="ru-RU" sz="2400" b="1" i="1" dirty="0" smtClean="0">
              <a:solidFill>
                <a:srgbClr val="FF0000"/>
              </a:solidFill>
            </a:rPr>
            <a:t> </a:t>
          </a:r>
          <a:r>
            <a:rPr lang="ru-RU" sz="2400" dirty="0" smtClean="0"/>
            <a:t>– до них </a:t>
          </a:r>
          <a:r>
            <a:rPr lang="ru-RU" sz="2400" dirty="0" err="1" smtClean="0"/>
            <a:t>відносяться</a:t>
          </a:r>
          <a:r>
            <a:rPr lang="ru-RU" sz="2400" dirty="0" smtClean="0"/>
            <a:t> </a:t>
          </a:r>
          <a:r>
            <a:rPr lang="ru-RU" sz="2400" b="1" dirty="0" err="1" smtClean="0"/>
            <a:t>білий</a:t>
          </a:r>
          <a:r>
            <a:rPr lang="ru-RU" sz="2400" b="1" dirty="0" smtClean="0"/>
            <a:t> </a:t>
          </a:r>
          <a:r>
            <a:rPr lang="ru-RU" sz="2400" b="1" dirty="0" err="1" smtClean="0"/>
            <a:t>і</a:t>
          </a:r>
          <a:r>
            <a:rPr lang="ru-RU" sz="2400" b="1" dirty="0" smtClean="0"/>
            <a:t> </a:t>
          </a:r>
          <a:r>
            <a:rPr lang="ru-RU" sz="2400" b="1" dirty="0" err="1" smtClean="0"/>
            <a:t>сірий</a:t>
          </a:r>
          <a:r>
            <a:rPr lang="ru-RU" sz="2400" b="1" dirty="0" smtClean="0"/>
            <a:t> </a:t>
          </a:r>
          <a:r>
            <a:rPr lang="ru-RU" sz="2400" b="1" dirty="0" err="1" smtClean="0"/>
            <a:t>велетень</a:t>
          </a:r>
          <a:r>
            <a:rPr lang="ru-RU" sz="2400" b="1" dirty="0" smtClean="0"/>
            <a:t>, </a:t>
          </a:r>
          <a:r>
            <a:rPr lang="ru-RU" sz="2400" b="1" dirty="0" err="1" smtClean="0"/>
            <a:t>радянська</a:t>
          </a:r>
          <a:r>
            <a:rPr lang="ru-RU" sz="2400" b="1" dirty="0" smtClean="0"/>
            <a:t> </a:t>
          </a:r>
          <a:r>
            <a:rPr lang="ru-RU" sz="2400" b="1" dirty="0" err="1" smtClean="0"/>
            <a:t>шиншила</a:t>
          </a:r>
          <a:r>
            <a:rPr lang="ru-RU" sz="2400" b="1" dirty="0" smtClean="0"/>
            <a:t>, </a:t>
          </a:r>
          <a:r>
            <a:rPr lang="ru-RU" sz="2400" b="1" dirty="0" err="1" smtClean="0"/>
            <a:t>віденський</a:t>
          </a:r>
          <a:r>
            <a:rPr lang="ru-RU" sz="2400" b="1" dirty="0" smtClean="0"/>
            <a:t> </a:t>
          </a:r>
          <a:r>
            <a:rPr lang="ru-RU" sz="2400" b="1" dirty="0" err="1" smtClean="0"/>
            <a:t>голубий</a:t>
          </a:r>
          <a:r>
            <a:rPr lang="ru-RU" sz="2400" b="1" dirty="0" smtClean="0"/>
            <a:t>, </a:t>
          </a:r>
          <a:r>
            <a:rPr lang="ru-RU" sz="2400" b="1" dirty="0" err="1" smtClean="0"/>
            <a:t>сріблястий</a:t>
          </a:r>
          <a:r>
            <a:rPr lang="ru-RU" sz="2400" b="1" dirty="0" smtClean="0"/>
            <a:t> </a:t>
          </a:r>
          <a:r>
            <a:rPr lang="ru-RU" sz="2400" dirty="0" smtClean="0"/>
            <a:t>та </a:t>
          </a:r>
          <a:r>
            <a:rPr lang="ru-RU" sz="2400" dirty="0" err="1" smtClean="0"/>
            <a:t>інші</a:t>
          </a:r>
          <a:r>
            <a:rPr lang="ru-RU" sz="2400" dirty="0" smtClean="0"/>
            <a:t>; </a:t>
          </a:r>
          <a:endParaRPr lang="ru-RU" sz="2400" dirty="0"/>
        </a:p>
      </dgm:t>
    </dgm:pt>
    <dgm:pt modelId="{112530A9-AC0B-4DAA-B2BF-066F7E6FB505}" type="parTrans" cxnId="{2A5F02F7-A82D-4F1F-B280-E1578EBAFEAF}">
      <dgm:prSet/>
      <dgm:spPr/>
      <dgm:t>
        <a:bodyPr/>
        <a:lstStyle/>
        <a:p>
          <a:endParaRPr lang="ru-RU"/>
        </a:p>
      </dgm:t>
    </dgm:pt>
    <dgm:pt modelId="{DD664614-5DB1-43FB-B592-88A0681CABB8}" type="sibTrans" cxnId="{2A5F02F7-A82D-4F1F-B280-E1578EBAFEAF}">
      <dgm:prSet/>
      <dgm:spPr/>
      <dgm:t>
        <a:bodyPr/>
        <a:lstStyle/>
        <a:p>
          <a:endParaRPr lang="ru-RU"/>
        </a:p>
      </dgm:t>
    </dgm:pt>
    <dgm:pt modelId="{61F89844-88D3-4E94-BC47-FF9050C8BDDB}">
      <dgm:prSet custT="1"/>
      <dgm:spPr/>
      <dgm:t>
        <a:bodyPr/>
        <a:lstStyle/>
        <a:p>
          <a:pPr rtl="0"/>
          <a:endParaRPr lang="ru-RU" sz="2400" dirty="0"/>
        </a:p>
      </dgm:t>
    </dgm:pt>
    <dgm:pt modelId="{FAAD6D11-15C7-4504-B398-EC6A97550BFE}" type="parTrans" cxnId="{B748594B-08B2-4F7C-99A8-BDBFEFF71087}">
      <dgm:prSet/>
      <dgm:spPr/>
      <dgm:t>
        <a:bodyPr/>
        <a:lstStyle/>
        <a:p>
          <a:endParaRPr lang="ru-RU"/>
        </a:p>
      </dgm:t>
    </dgm:pt>
    <dgm:pt modelId="{6BCEE0C4-B907-4241-9766-A64D91F2052C}" type="sibTrans" cxnId="{B748594B-08B2-4F7C-99A8-BDBFEFF71087}">
      <dgm:prSet/>
      <dgm:spPr/>
      <dgm:t>
        <a:bodyPr/>
        <a:lstStyle/>
        <a:p>
          <a:endParaRPr lang="ru-RU"/>
        </a:p>
      </dgm:t>
    </dgm:pt>
    <dgm:pt modelId="{A579C624-0BB0-4C0C-9DAD-9F9651E246D7}">
      <dgm:prSet/>
      <dgm:spPr/>
      <dgm:t>
        <a:bodyPr/>
        <a:lstStyle/>
        <a:p>
          <a:pPr rtl="0"/>
          <a:endParaRPr lang="ru-RU" sz="1800" dirty="0"/>
        </a:p>
      </dgm:t>
    </dgm:pt>
    <dgm:pt modelId="{66B8381E-8DA3-48C7-8764-77DC98A40EF8}" type="parTrans" cxnId="{0C14589D-6C16-4CE2-B77F-1E0D0B382E6A}">
      <dgm:prSet/>
      <dgm:spPr/>
      <dgm:t>
        <a:bodyPr/>
        <a:lstStyle/>
        <a:p>
          <a:endParaRPr lang="ru-RU"/>
        </a:p>
      </dgm:t>
    </dgm:pt>
    <dgm:pt modelId="{F3F94796-9CCA-4209-B1D0-682792CDB7C8}" type="sibTrans" cxnId="{0C14589D-6C16-4CE2-B77F-1E0D0B382E6A}">
      <dgm:prSet/>
      <dgm:spPr/>
      <dgm:t>
        <a:bodyPr/>
        <a:lstStyle/>
        <a:p>
          <a:endParaRPr lang="ru-RU"/>
        </a:p>
      </dgm:t>
    </dgm:pt>
    <dgm:pt modelId="{032FE03B-CEA9-485B-AA5D-365FB0F1CBA6}" type="pres">
      <dgm:prSet presAssocID="{4B79122A-6A64-415F-A9BA-D1C54127E5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16F812-9221-47DB-B21B-78E3C39DE310}" type="pres">
      <dgm:prSet presAssocID="{3D192F5B-C71E-4A05-8709-1F5D576015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7E41D-F53C-430B-A416-55B7E982481A}" type="pres">
      <dgm:prSet presAssocID="{5AB5DB6C-A045-4939-A08D-5E7A38EC162D}" presName="spacer" presStyleCnt="0"/>
      <dgm:spPr/>
    </dgm:pt>
    <dgm:pt modelId="{72D061CC-5056-4457-AD52-5FAC721EA549}" type="pres">
      <dgm:prSet presAssocID="{6A12D650-3E67-4E75-BA0B-A4E4CEFBF58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1E60C-B285-4B8B-A5C4-DD05A55EC93A}" type="pres">
      <dgm:prSet presAssocID="{6A12D650-3E67-4E75-BA0B-A4E4CEFBF5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41F84A-CD29-4AF7-8943-31E77095345F}" type="presOf" srcId="{3D192F5B-C71E-4A05-8709-1F5D5760156B}" destId="{4C16F812-9221-47DB-B21B-78E3C39DE310}" srcOrd="0" destOrd="0" presId="urn:microsoft.com/office/officeart/2005/8/layout/vList2"/>
    <dgm:cxn modelId="{FC19F32B-7ADE-407E-A853-F1F9977ACB9A}" type="presOf" srcId="{61F89844-88D3-4E94-BC47-FF9050C8BDDB}" destId="{D361E60C-B285-4B8B-A5C4-DD05A55EC93A}" srcOrd="0" destOrd="0" presId="urn:microsoft.com/office/officeart/2005/8/layout/vList2"/>
    <dgm:cxn modelId="{B511B3B1-AAF0-4D6F-B35F-EA12232174AF}" type="presOf" srcId="{A579C624-0BB0-4C0C-9DAD-9F9651E246D7}" destId="{D361E60C-B285-4B8B-A5C4-DD05A55EC93A}" srcOrd="0" destOrd="1" presId="urn:microsoft.com/office/officeart/2005/8/layout/vList2"/>
    <dgm:cxn modelId="{0C14589D-6C16-4CE2-B77F-1E0D0B382E6A}" srcId="{6A12D650-3E67-4E75-BA0B-A4E4CEFBF580}" destId="{A579C624-0BB0-4C0C-9DAD-9F9651E246D7}" srcOrd="1" destOrd="0" parTransId="{66B8381E-8DA3-48C7-8764-77DC98A40EF8}" sibTransId="{F3F94796-9CCA-4209-B1D0-682792CDB7C8}"/>
    <dgm:cxn modelId="{1C8B12CA-860F-4F73-97D1-92A5DE46E971}" type="presOf" srcId="{6A12D650-3E67-4E75-BA0B-A4E4CEFBF580}" destId="{72D061CC-5056-4457-AD52-5FAC721EA549}" srcOrd="0" destOrd="0" presId="urn:microsoft.com/office/officeart/2005/8/layout/vList2"/>
    <dgm:cxn modelId="{2A5F02F7-A82D-4F1F-B280-E1578EBAFEAF}" srcId="{4B79122A-6A64-415F-A9BA-D1C54127E57E}" destId="{6A12D650-3E67-4E75-BA0B-A4E4CEFBF580}" srcOrd="1" destOrd="0" parTransId="{112530A9-AC0B-4DAA-B2BF-066F7E6FB505}" sibTransId="{DD664614-5DB1-43FB-B592-88A0681CABB8}"/>
    <dgm:cxn modelId="{050F0CA8-89F5-4C9E-9268-1FEC0246C912}" type="presOf" srcId="{4B79122A-6A64-415F-A9BA-D1C54127E57E}" destId="{032FE03B-CEA9-485B-AA5D-365FB0F1CBA6}" srcOrd="0" destOrd="0" presId="urn:microsoft.com/office/officeart/2005/8/layout/vList2"/>
    <dgm:cxn modelId="{8C847803-3E0B-468F-86EA-3DEE542D3931}" srcId="{4B79122A-6A64-415F-A9BA-D1C54127E57E}" destId="{3D192F5B-C71E-4A05-8709-1F5D5760156B}" srcOrd="0" destOrd="0" parTransId="{2D85559E-3501-4B3C-8B0A-CD011C449948}" sibTransId="{5AB5DB6C-A045-4939-A08D-5E7A38EC162D}"/>
    <dgm:cxn modelId="{B748594B-08B2-4F7C-99A8-BDBFEFF71087}" srcId="{6A12D650-3E67-4E75-BA0B-A4E4CEFBF580}" destId="{61F89844-88D3-4E94-BC47-FF9050C8BDDB}" srcOrd="0" destOrd="0" parTransId="{FAAD6D11-15C7-4504-B398-EC6A97550BFE}" sibTransId="{6BCEE0C4-B907-4241-9766-A64D91F2052C}"/>
    <dgm:cxn modelId="{DA45A684-AD63-40D8-B214-715664EEADEB}" type="presParOf" srcId="{032FE03B-CEA9-485B-AA5D-365FB0F1CBA6}" destId="{4C16F812-9221-47DB-B21B-78E3C39DE310}" srcOrd="0" destOrd="0" presId="urn:microsoft.com/office/officeart/2005/8/layout/vList2"/>
    <dgm:cxn modelId="{44CCDACA-35BB-43D0-95D3-C7007D6B3283}" type="presParOf" srcId="{032FE03B-CEA9-485B-AA5D-365FB0F1CBA6}" destId="{BBF7E41D-F53C-430B-A416-55B7E982481A}" srcOrd="1" destOrd="0" presId="urn:microsoft.com/office/officeart/2005/8/layout/vList2"/>
    <dgm:cxn modelId="{A620C827-864C-4CA3-A3A1-1EBDFD432CB6}" type="presParOf" srcId="{032FE03B-CEA9-485B-AA5D-365FB0F1CBA6}" destId="{72D061CC-5056-4457-AD52-5FAC721EA549}" srcOrd="2" destOrd="0" presId="urn:microsoft.com/office/officeart/2005/8/layout/vList2"/>
    <dgm:cxn modelId="{63FFA058-209C-4188-8550-851CDAA0E6C2}" type="presParOf" srcId="{032FE03B-CEA9-485B-AA5D-365FB0F1CBA6}" destId="{D361E60C-B285-4B8B-A5C4-DD05A55EC93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26ADA6-5B93-4A44-B798-864EE30700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3DAE46-9A92-4244-8F6A-AE624BF1965C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FF0000"/>
              </a:solidFill>
            </a:rPr>
            <a:t>Рожеві нутрії. </a:t>
          </a:r>
          <a:r>
            <a:rPr lang="uk-UA" b="0" i="0" baseline="0" dirty="0" smtClean="0">
              <a:solidFill>
                <a:srgbClr val="FF0000"/>
              </a:solidFill>
            </a:rPr>
            <a:t>Забарвлення кремове або темно кремове з розовим або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золотистим відтінком.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FA2DCD2E-525A-4606-BC98-88542538C62D}" type="parTrans" cxnId="{3C721257-0F16-4EF8-AE40-2A202152116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B0C79F0-07A8-46FE-A191-7A846044CADA}" type="sibTrans" cxnId="{3C721257-0F16-4EF8-AE40-2A202152116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7B549E1E-89B1-4530-BABB-6F33B2612A01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FF0000"/>
              </a:solidFill>
            </a:rPr>
            <a:t>Білі </a:t>
          </a:r>
          <a:r>
            <a:rPr lang="uk-UA" b="1" i="0" baseline="0" dirty="0" err="1" smtClean="0">
              <a:solidFill>
                <a:srgbClr val="FF0000"/>
              </a:solidFill>
            </a:rPr>
            <a:t>северинські</a:t>
          </a:r>
          <a:r>
            <a:rPr lang="uk-UA" b="1" i="0" baseline="0" dirty="0" smtClean="0">
              <a:solidFill>
                <a:srgbClr val="FF0000"/>
              </a:solidFill>
            </a:rPr>
            <a:t>. </a:t>
          </a:r>
          <a:r>
            <a:rPr lang="uk-UA" b="0" i="0" baseline="0" dirty="0" smtClean="0">
              <a:solidFill>
                <a:srgbClr val="FF0000"/>
              </a:solidFill>
            </a:rPr>
            <a:t>Гетерозиготи мають сильну білу плямистість,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гомозиготні форми мають напівзакриті очі та майже не розмножуються.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F7406E1F-822A-4278-B745-4231497FC121}" type="parTrans" cxnId="{42C8B96A-D149-46DE-B38B-14CA0B99179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E4BF7F5-630E-4A7E-B9CE-BBE5ACED4F02}" type="sibTrans" cxnId="{42C8B96A-D149-46DE-B38B-14CA0B991799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669091D-2FC5-4FE3-9229-2570FC1F43CB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FF0000"/>
              </a:solidFill>
            </a:rPr>
            <a:t>Сріблясті нутрії. </a:t>
          </a:r>
          <a:r>
            <a:rPr lang="uk-UA" b="0" i="0" baseline="0" dirty="0" smtClean="0">
              <a:solidFill>
                <a:srgbClr val="FF0000"/>
              </a:solidFill>
            </a:rPr>
            <a:t>При схрещуванні бежевих,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перламутрових,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білих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італійських та ряду інших рецесивних мутацій із стандартними народжуються гетерозиготні щенята, які і називаються сріблястими. Вони мають загальне темно-сріблясте забарвлення хутра.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80BFCE16-759C-44DE-93B1-29F3D02B1D32}" type="parTrans" cxnId="{97BFD0B7-C980-4FEA-B0C6-A195B3FF893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6AAFAF5-D3C4-41E7-9E1F-BD8E0F5A82CE}" type="sibTrans" cxnId="{97BFD0B7-C980-4FEA-B0C6-A195B3FF893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A1B08A8-5E20-4C0A-A080-BC601A00EDD3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FF0000"/>
              </a:solidFill>
            </a:rPr>
            <a:t>Білі азербайджанські </a:t>
          </a:r>
          <a:r>
            <a:rPr lang="uk-UA" b="0" i="0" baseline="0" dirty="0" smtClean="0">
              <a:solidFill>
                <a:srgbClr val="FF0000"/>
              </a:solidFill>
            </a:rPr>
            <a:t>-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домінантна мутація.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Звірі мають </a:t>
          </a:r>
          <a:r>
            <a:rPr lang="uk-UA" b="0" i="0" baseline="0" dirty="0" err="1" smtClean="0">
              <a:solidFill>
                <a:srgbClr val="FF0000"/>
              </a:solidFill>
            </a:rPr>
            <a:t>чисто-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біле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забарвлення остьових і пухових волос. Проте біля очей, вух і хвоста є пігментація волос.</a:t>
          </a:r>
          <a:endParaRPr lang="uk-UA" b="0" i="0" baseline="0" dirty="0">
            <a:solidFill>
              <a:srgbClr val="FF0000"/>
            </a:solidFill>
          </a:endParaRPr>
        </a:p>
      </dgm:t>
    </dgm:pt>
    <dgm:pt modelId="{B2C0AD20-857F-4C8F-8E80-EA9B24EE176A}" type="parTrans" cxnId="{189D11AF-2943-480C-ADDD-392611697ED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E2D545B-1AFC-4CC4-AF7D-B9ACAAA1B3B7}" type="sibTrans" cxnId="{189D11AF-2943-480C-ADDD-392611697ED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EF8575A2-E13C-4DD1-955B-A5DAF1F4AD5C}" type="pres">
      <dgm:prSet presAssocID="{2926ADA6-5B93-4A44-B798-864EE30700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6B40F7-28FB-4E4B-951C-05705B6C58D5}" type="pres">
      <dgm:prSet presAssocID="{303DAE46-9A92-4244-8F6A-AE624BF1965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52E2A-0206-4A64-A63A-81D88F320522}" type="pres">
      <dgm:prSet presAssocID="{7B0C79F0-07A8-46FE-A191-7A846044CADA}" presName="spacer" presStyleCnt="0"/>
      <dgm:spPr/>
    </dgm:pt>
    <dgm:pt modelId="{61D1BE9A-31D0-4DC0-AD81-369A62836FCB}" type="pres">
      <dgm:prSet presAssocID="{7B549E1E-89B1-4530-BABB-6F33B2612A0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A65B0-CF0E-4202-9BE0-33995E2973F2}" type="pres">
      <dgm:prSet presAssocID="{3E4BF7F5-630E-4A7E-B9CE-BBE5ACED4F02}" presName="spacer" presStyleCnt="0"/>
      <dgm:spPr/>
    </dgm:pt>
    <dgm:pt modelId="{BB1B2FFC-7E67-4E7C-8A02-C92E1AAA9D54}" type="pres">
      <dgm:prSet presAssocID="{6669091D-2FC5-4FE3-9229-2570FC1F43C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9FC72C-6B34-488F-9BFE-B222411606BE}" type="pres">
      <dgm:prSet presAssocID="{96AAFAF5-D3C4-41E7-9E1F-BD8E0F5A82CE}" presName="spacer" presStyleCnt="0"/>
      <dgm:spPr/>
    </dgm:pt>
    <dgm:pt modelId="{3FD7B4FB-0AD3-4AD4-AD1E-E6C56BBB85D2}" type="pres">
      <dgm:prSet presAssocID="{2A1B08A8-5E20-4C0A-A080-BC601A00ED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E01895-EDDF-4A3E-AA04-2B0196398304}" type="presOf" srcId="{6669091D-2FC5-4FE3-9229-2570FC1F43CB}" destId="{BB1B2FFC-7E67-4E7C-8A02-C92E1AAA9D54}" srcOrd="0" destOrd="0" presId="urn:microsoft.com/office/officeart/2005/8/layout/vList2"/>
    <dgm:cxn modelId="{97BFD0B7-C980-4FEA-B0C6-A195B3FF893C}" srcId="{2926ADA6-5B93-4A44-B798-864EE3070080}" destId="{6669091D-2FC5-4FE3-9229-2570FC1F43CB}" srcOrd="2" destOrd="0" parTransId="{80BFCE16-759C-44DE-93B1-29F3D02B1D32}" sibTransId="{96AAFAF5-D3C4-41E7-9E1F-BD8E0F5A82CE}"/>
    <dgm:cxn modelId="{3C721257-0F16-4EF8-AE40-2A2021521162}" srcId="{2926ADA6-5B93-4A44-B798-864EE3070080}" destId="{303DAE46-9A92-4244-8F6A-AE624BF1965C}" srcOrd="0" destOrd="0" parTransId="{FA2DCD2E-525A-4606-BC98-88542538C62D}" sibTransId="{7B0C79F0-07A8-46FE-A191-7A846044CADA}"/>
    <dgm:cxn modelId="{189D11AF-2943-480C-ADDD-392611697ED5}" srcId="{2926ADA6-5B93-4A44-B798-864EE3070080}" destId="{2A1B08A8-5E20-4C0A-A080-BC601A00EDD3}" srcOrd="3" destOrd="0" parTransId="{B2C0AD20-857F-4C8F-8E80-EA9B24EE176A}" sibTransId="{9E2D545B-1AFC-4CC4-AF7D-B9ACAAA1B3B7}"/>
    <dgm:cxn modelId="{05F673C0-D0C6-4D23-8D4F-3B2FB5FC3C0E}" type="presOf" srcId="{303DAE46-9A92-4244-8F6A-AE624BF1965C}" destId="{7B6B40F7-28FB-4E4B-951C-05705B6C58D5}" srcOrd="0" destOrd="0" presId="urn:microsoft.com/office/officeart/2005/8/layout/vList2"/>
    <dgm:cxn modelId="{42C8B96A-D149-46DE-B38B-14CA0B991799}" srcId="{2926ADA6-5B93-4A44-B798-864EE3070080}" destId="{7B549E1E-89B1-4530-BABB-6F33B2612A01}" srcOrd="1" destOrd="0" parTransId="{F7406E1F-822A-4278-B745-4231497FC121}" sibTransId="{3E4BF7F5-630E-4A7E-B9CE-BBE5ACED4F02}"/>
    <dgm:cxn modelId="{F2467300-6621-453B-808F-9CD537CC323C}" type="presOf" srcId="{2926ADA6-5B93-4A44-B798-864EE3070080}" destId="{EF8575A2-E13C-4DD1-955B-A5DAF1F4AD5C}" srcOrd="0" destOrd="0" presId="urn:microsoft.com/office/officeart/2005/8/layout/vList2"/>
    <dgm:cxn modelId="{F070839F-6160-45DB-B3CA-3AC41B51A8E4}" type="presOf" srcId="{7B549E1E-89B1-4530-BABB-6F33B2612A01}" destId="{61D1BE9A-31D0-4DC0-AD81-369A62836FCB}" srcOrd="0" destOrd="0" presId="urn:microsoft.com/office/officeart/2005/8/layout/vList2"/>
    <dgm:cxn modelId="{E641C033-CFD8-47F1-A9CC-7B74FCC57CE2}" type="presOf" srcId="{2A1B08A8-5E20-4C0A-A080-BC601A00EDD3}" destId="{3FD7B4FB-0AD3-4AD4-AD1E-E6C56BBB85D2}" srcOrd="0" destOrd="0" presId="urn:microsoft.com/office/officeart/2005/8/layout/vList2"/>
    <dgm:cxn modelId="{1BE83116-F981-4F3F-89E4-01048B48C74F}" type="presParOf" srcId="{EF8575A2-E13C-4DD1-955B-A5DAF1F4AD5C}" destId="{7B6B40F7-28FB-4E4B-951C-05705B6C58D5}" srcOrd="0" destOrd="0" presId="urn:microsoft.com/office/officeart/2005/8/layout/vList2"/>
    <dgm:cxn modelId="{B428347D-5D7F-4E7A-B78F-87D200B08F91}" type="presParOf" srcId="{EF8575A2-E13C-4DD1-955B-A5DAF1F4AD5C}" destId="{48E52E2A-0206-4A64-A63A-81D88F320522}" srcOrd="1" destOrd="0" presId="urn:microsoft.com/office/officeart/2005/8/layout/vList2"/>
    <dgm:cxn modelId="{BAC1A139-49B7-4FA1-96F2-1EB7B93E0A59}" type="presParOf" srcId="{EF8575A2-E13C-4DD1-955B-A5DAF1F4AD5C}" destId="{61D1BE9A-31D0-4DC0-AD81-369A62836FCB}" srcOrd="2" destOrd="0" presId="urn:microsoft.com/office/officeart/2005/8/layout/vList2"/>
    <dgm:cxn modelId="{BB12FA2D-6C9C-48EA-9B85-418161459090}" type="presParOf" srcId="{EF8575A2-E13C-4DD1-955B-A5DAF1F4AD5C}" destId="{D6EA65B0-CF0E-4202-9BE0-33995E2973F2}" srcOrd="3" destOrd="0" presId="urn:microsoft.com/office/officeart/2005/8/layout/vList2"/>
    <dgm:cxn modelId="{3AC3F3AF-E02C-4ACE-902F-BA6863CFB506}" type="presParOf" srcId="{EF8575A2-E13C-4DD1-955B-A5DAF1F4AD5C}" destId="{BB1B2FFC-7E67-4E7C-8A02-C92E1AAA9D54}" srcOrd="4" destOrd="0" presId="urn:microsoft.com/office/officeart/2005/8/layout/vList2"/>
    <dgm:cxn modelId="{FC6A980B-F123-48FC-A8D6-31F09EEA9E73}" type="presParOf" srcId="{EF8575A2-E13C-4DD1-955B-A5DAF1F4AD5C}" destId="{9B9FC72C-6B34-488F-9BFE-B222411606BE}" srcOrd="5" destOrd="0" presId="urn:microsoft.com/office/officeart/2005/8/layout/vList2"/>
    <dgm:cxn modelId="{7DF1A438-CCD1-4C5E-9572-3C344B8C7F11}" type="presParOf" srcId="{EF8575A2-E13C-4DD1-955B-A5DAF1F4AD5C}" destId="{3FD7B4FB-0AD3-4AD4-AD1E-E6C56BBB85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5CB3FE2-0FA3-421B-825F-D6A764DFE492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C7A34269-F41F-4630-BDEF-7FB4C27CBFFB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FF0000"/>
              </a:solidFill>
            </a:rPr>
            <a:t>Золотисті </a:t>
          </a:r>
          <a:r>
            <a:rPr lang="uk-UA" b="1" i="0" baseline="0" dirty="0" err="1" smtClean="0">
              <a:solidFill>
                <a:srgbClr val="FF0000"/>
              </a:solidFill>
            </a:rPr>
            <a:t>нутрії-</a:t>
          </a:r>
          <a:r>
            <a:rPr lang="uk-UA" b="1" i="0" baseline="0" dirty="0" smtClean="0">
              <a:solidFill>
                <a:srgbClr val="FF0000"/>
              </a:solidFill>
            </a:rPr>
            <a:t> домінантна мутація. </a:t>
          </a:r>
          <a:r>
            <a:rPr lang="uk-UA" b="0" i="0" baseline="0" dirty="0" smtClean="0">
              <a:solidFill>
                <a:srgbClr val="FF0000"/>
              </a:solidFill>
            </a:rPr>
            <a:t>Забарвлення волосяного покриву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жовто-золотисте. При розведенні у чистоті у </a:t>
          </a:r>
          <a:r>
            <a:rPr lang="uk-UA" b="0" i="0" baseline="0" dirty="0" err="1" smtClean="0">
              <a:solidFill>
                <a:srgbClr val="FF0000"/>
              </a:solidFill>
            </a:rPr>
            <a:t>пометі</a:t>
          </a:r>
          <a:r>
            <a:rPr lang="uk-UA" b="0" i="0" baseline="0" dirty="0" smtClean="0">
              <a:solidFill>
                <a:srgbClr val="FF0000"/>
              </a:solidFill>
            </a:rPr>
            <a:t> з’являються ще і стандартні нутрії. </a:t>
          </a:r>
          <a:r>
            <a:rPr lang="uk-UA" b="0" i="0" baseline="0" dirty="0" err="1" smtClean="0">
              <a:solidFill>
                <a:srgbClr val="FF0000"/>
              </a:solidFill>
            </a:rPr>
            <a:t>Гомозиготи</a:t>
          </a:r>
          <a:r>
            <a:rPr lang="uk-UA" b="0" i="0" baseline="0" dirty="0" smtClean="0">
              <a:solidFill>
                <a:srgbClr val="FF0000"/>
              </a:solidFill>
            </a:rPr>
            <a:t> не виживають.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4076C68A-B5BC-4D47-A862-07DDC5B00DE0}" type="parTrans" cxnId="{CC3D9411-E53E-4DF8-8DB6-FD07544DFA8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AE746FC7-57F8-44B2-91C1-73CB98CBA55E}" type="sibTrans" cxnId="{CC3D9411-E53E-4DF8-8DB6-FD07544DFA84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DC1366F-D697-4799-AC19-68294B7277C0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FF0000"/>
              </a:solidFill>
            </a:rPr>
            <a:t>Чорні нутрії - домінантна мутація. </a:t>
          </a:r>
          <a:r>
            <a:rPr lang="uk-UA" b="0" i="0" baseline="0" dirty="0" smtClean="0">
              <a:solidFill>
                <a:srgbClr val="FF0000"/>
              </a:solidFill>
            </a:rPr>
            <a:t>Більшість чорних нутрій мають</a:t>
          </a:r>
          <a:r>
            <a:rPr lang="uk-UA" b="1" i="0" baseline="0" dirty="0" smtClean="0">
              <a:solidFill>
                <a:srgbClr val="FF0000"/>
              </a:solidFill>
            </a:rPr>
            <a:t> </a:t>
          </a:r>
          <a:r>
            <a:rPr lang="uk-UA" b="0" i="0" baseline="0" dirty="0" smtClean="0">
              <a:solidFill>
                <a:srgbClr val="FF0000"/>
              </a:solidFill>
            </a:rPr>
            <a:t>інтенсивно-чорну ость і темно-сірі пухові волоси.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E606E3FA-6760-41DE-9FC0-49161A5C6F73}" type="parTrans" cxnId="{3BEEB4F6-D83F-4D19-AF12-03AECA4FA74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2C7EA60-AEC1-4C9B-9CA0-A0493FB1756B}" type="sibTrans" cxnId="{3BEEB4F6-D83F-4D19-AF12-03AECA4FA745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4430A113-D9CE-4958-BA67-D5B916697AD1}">
      <dgm:prSet/>
      <dgm:spPr/>
      <dgm:t>
        <a:bodyPr/>
        <a:lstStyle/>
        <a:p>
          <a:pPr rtl="0"/>
          <a:r>
            <a:rPr lang="uk-UA" b="0" i="0" baseline="0" dirty="0" smtClean="0">
              <a:solidFill>
                <a:srgbClr val="FF0000"/>
              </a:solidFill>
            </a:rPr>
            <a:t>У нутрій відомі </a:t>
          </a:r>
          <a:r>
            <a:rPr lang="uk-UA" b="0" i="0" baseline="0" dirty="0" err="1" smtClean="0">
              <a:solidFill>
                <a:srgbClr val="FF0000"/>
              </a:solidFill>
            </a:rPr>
            <a:t>комбінативні</a:t>
          </a:r>
          <a:r>
            <a:rPr lang="uk-UA" b="0" i="0" baseline="0" dirty="0" smtClean="0">
              <a:solidFill>
                <a:srgbClr val="FF0000"/>
              </a:solidFill>
            </a:rPr>
            <a:t> типи: біло-снігова, лимонна.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BAAE34DC-8547-41B3-B317-FDD97A057D58}" type="parTrans" cxnId="{05AA4B3C-4A9E-42E4-AA64-715CE66681A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911A6A8-E933-4743-85F3-AC81E76A874F}" type="sibTrans" cxnId="{05AA4B3C-4A9E-42E4-AA64-715CE66681A2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0050F9C-185B-4758-BCCD-66585E5B6C23}">
      <dgm:prSet/>
      <dgm:spPr/>
      <dgm:t>
        <a:bodyPr/>
        <a:lstStyle/>
        <a:p>
          <a:pPr rtl="0"/>
          <a:r>
            <a:rPr lang="uk-UA" b="0" i="0" baseline="0" dirty="0" smtClean="0">
              <a:solidFill>
                <a:srgbClr val="FF0000"/>
              </a:solidFill>
            </a:rPr>
            <a:t>Біло-снігові нутрії отримують при схрещуванні золотистих та білих </a:t>
          </a:r>
          <a:r>
            <a:rPr lang="uk-UA" b="0" i="0" baseline="0" dirty="0" err="1" smtClean="0">
              <a:solidFill>
                <a:srgbClr val="FF0000"/>
              </a:solidFill>
            </a:rPr>
            <a:t>італьянських</a:t>
          </a:r>
          <a:r>
            <a:rPr lang="uk-UA" b="0" i="0" baseline="0" dirty="0" smtClean="0">
              <a:solidFill>
                <a:srgbClr val="FF0000"/>
              </a:solidFill>
            </a:rPr>
            <a:t> нутрій.</a:t>
          </a:r>
          <a:endParaRPr lang="ru-RU" b="0" i="0" baseline="0" dirty="0">
            <a:solidFill>
              <a:srgbClr val="FF0000"/>
            </a:solidFill>
          </a:endParaRPr>
        </a:p>
      </dgm:t>
    </dgm:pt>
    <dgm:pt modelId="{9BF534C5-CC42-47FE-91BB-CB3B8D3FC1C8}" type="parTrans" cxnId="{B9426B7D-6510-4733-AA15-46FE02FA54E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C9478773-0B01-453E-900B-3F6E57CCEDDF}" type="sibTrans" cxnId="{B9426B7D-6510-4733-AA15-46FE02FA54E8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DA430A7-4980-4C52-9B4D-7C9DB13FD180}">
      <dgm:prSet/>
      <dgm:spPr/>
      <dgm:t>
        <a:bodyPr/>
        <a:lstStyle/>
        <a:p>
          <a:pPr rtl="0"/>
          <a:r>
            <a:rPr lang="uk-UA" b="0" i="0" baseline="0" dirty="0" smtClean="0">
              <a:solidFill>
                <a:srgbClr val="FF0000"/>
              </a:solidFill>
            </a:rPr>
            <a:t>Лимонні - гетерозиготи за двома парами генів.</a:t>
          </a:r>
          <a:endParaRPr lang="uk-UA" b="0" i="0" baseline="0" dirty="0">
            <a:solidFill>
              <a:srgbClr val="FF0000"/>
            </a:solidFill>
          </a:endParaRPr>
        </a:p>
      </dgm:t>
    </dgm:pt>
    <dgm:pt modelId="{D6FDEBD7-7675-412C-82FF-724AD4D9AE8A}" type="parTrans" cxnId="{5411018C-E936-4D53-9D16-39FB00377E8F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D34DEFE-C85B-4532-8DFA-E21F1F84521D}" type="sibTrans" cxnId="{5411018C-E936-4D53-9D16-39FB00377E8F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233A0A11-4F35-4B9C-85E3-880A1CB01B49}" type="pres">
      <dgm:prSet presAssocID="{B5CB3FE2-0FA3-421B-825F-D6A764DFE4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2A5EF-84F5-4371-B0ED-12AF513B3CA7}" type="pres">
      <dgm:prSet presAssocID="{C7A34269-F41F-4630-BDEF-7FB4C27CBFF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AACF4-A01F-4260-9879-0BF6A52D6E8F}" type="pres">
      <dgm:prSet presAssocID="{AE746FC7-57F8-44B2-91C1-73CB98CBA55E}" presName="spacer" presStyleCnt="0"/>
      <dgm:spPr/>
    </dgm:pt>
    <dgm:pt modelId="{2383A109-BA15-447B-939F-714D9ADCE82F}" type="pres">
      <dgm:prSet presAssocID="{CDC1366F-D697-4799-AC19-68294B7277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CE872-11E1-42D8-ACAA-302CC3CAFCC7}" type="pres">
      <dgm:prSet presAssocID="{02C7EA60-AEC1-4C9B-9CA0-A0493FB1756B}" presName="spacer" presStyleCnt="0"/>
      <dgm:spPr/>
    </dgm:pt>
    <dgm:pt modelId="{2066B806-DFF4-4D16-9D15-79536F616E12}" type="pres">
      <dgm:prSet presAssocID="{4430A113-D9CE-4958-BA67-D5B916697AD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16354-B9A0-40E8-96B6-800F548E76C9}" type="pres">
      <dgm:prSet presAssocID="{5911A6A8-E933-4743-85F3-AC81E76A874F}" presName="spacer" presStyleCnt="0"/>
      <dgm:spPr/>
    </dgm:pt>
    <dgm:pt modelId="{25E4749A-6578-449A-9B5E-17DEBFE80AF7}" type="pres">
      <dgm:prSet presAssocID="{20050F9C-185B-4758-BCCD-66585E5B6C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10FCF-8567-48E5-BC4C-373945B0AE8B}" type="pres">
      <dgm:prSet presAssocID="{C9478773-0B01-453E-900B-3F6E57CCEDDF}" presName="spacer" presStyleCnt="0"/>
      <dgm:spPr/>
    </dgm:pt>
    <dgm:pt modelId="{83343872-8395-4070-B273-C1842A877CFF}" type="pres">
      <dgm:prSet presAssocID="{2DA430A7-4980-4C52-9B4D-7C9DB13FD18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3982D-0B28-4047-B55C-EA40E76C809A}" type="presOf" srcId="{20050F9C-185B-4758-BCCD-66585E5B6C23}" destId="{25E4749A-6578-449A-9B5E-17DEBFE80AF7}" srcOrd="0" destOrd="0" presId="urn:microsoft.com/office/officeart/2005/8/layout/vList2"/>
    <dgm:cxn modelId="{E4F94829-3BD5-46A5-9F04-C2FD50F5D3DE}" type="presOf" srcId="{C7A34269-F41F-4630-BDEF-7FB4C27CBFFB}" destId="{A422A5EF-84F5-4371-B0ED-12AF513B3CA7}" srcOrd="0" destOrd="0" presId="urn:microsoft.com/office/officeart/2005/8/layout/vList2"/>
    <dgm:cxn modelId="{504654E8-CA1B-4294-BFE6-6230D2A62C4F}" type="presOf" srcId="{B5CB3FE2-0FA3-421B-825F-D6A764DFE492}" destId="{233A0A11-4F35-4B9C-85E3-880A1CB01B49}" srcOrd="0" destOrd="0" presId="urn:microsoft.com/office/officeart/2005/8/layout/vList2"/>
    <dgm:cxn modelId="{F914E99D-0B61-4192-AFC4-5FC6E7FD34B2}" type="presOf" srcId="{2DA430A7-4980-4C52-9B4D-7C9DB13FD180}" destId="{83343872-8395-4070-B273-C1842A877CFF}" srcOrd="0" destOrd="0" presId="urn:microsoft.com/office/officeart/2005/8/layout/vList2"/>
    <dgm:cxn modelId="{B9426B7D-6510-4733-AA15-46FE02FA54E8}" srcId="{B5CB3FE2-0FA3-421B-825F-D6A764DFE492}" destId="{20050F9C-185B-4758-BCCD-66585E5B6C23}" srcOrd="3" destOrd="0" parTransId="{9BF534C5-CC42-47FE-91BB-CB3B8D3FC1C8}" sibTransId="{C9478773-0B01-453E-900B-3F6E57CCEDDF}"/>
    <dgm:cxn modelId="{2D80E792-944A-4750-8F00-E7292AABBEDE}" type="presOf" srcId="{4430A113-D9CE-4958-BA67-D5B916697AD1}" destId="{2066B806-DFF4-4D16-9D15-79536F616E12}" srcOrd="0" destOrd="0" presId="urn:microsoft.com/office/officeart/2005/8/layout/vList2"/>
    <dgm:cxn modelId="{CC3D9411-E53E-4DF8-8DB6-FD07544DFA84}" srcId="{B5CB3FE2-0FA3-421B-825F-D6A764DFE492}" destId="{C7A34269-F41F-4630-BDEF-7FB4C27CBFFB}" srcOrd="0" destOrd="0" parTransId="{4076C68A-B5BC-4D47-A862-07DDC5B00DE0}" sibTransId="{AE746FC7-57F8-44B2-91C1-73CB98CBA55E}"/>
    <dgm:cxn modelId="{5411018C-E936-4D53-9D16-39FB00377E8F}" srcId="{B5CB3FE2-0FA3-421B-825F-D6A764DFE492}" destId="{2DA430A7-4980-4C52-9B4D-7C9DB13FD180}" srcOrd="4" destOrd="0" parTransId="{D6FDEBD7-7675-412C-82FF-724AD4D9AE8A}" sibTransId="{0D34DEFE-C85B-4532-8DFA-E21F1F84521D}"/>
    <dgm:cxn modelId="{3BEEB4F6-D83F-4D19-AF12-03AECA4FA745}" srcId="{B5CB3FE2-0FA3-421B-825F-D6A764DFE492}" destId="{CDC1366F-D697-4799-AC19-68294B7277C0}" srcOrd="1" destOrd="0" parTransId="{E606E3FA-6760-41DE-9FC0-49161A5C6F73}" sibTransId="{02C7EA60-AEC1-4C9B-9CA0-A0493FB1756B}"/>
    <dgm:cxn modelId="{1CC29D20-DB95-4654-AC53-5E786A3F34C9}" type="presOf" srcId="{CDC1366F-D697-4799-AC19-68294B7277C0}" destId="{2383A109-BA15-447B-939F-714D9ADCE82F}" srcOrd="0" destOrd="0" presId="urn:microsoft.com/office/officeart/2005/8/layout/vList2"/>
    <dgm:cxn modelId="{05AA4B3C-4A9E-42E4-AA64-715CE66681A2}" srcId="{B5CB3FE2-0FA3-421B-825F-D6A764DFE492}" destId="{4430A113-D9CE-4958-BA67-D5B916697AD1}" srcOrd="2" destOrd="0" parTransId="{BAAE34DC-8547-41B3-B317-FDD97A057D58}" sibTransId="{5911A6A8-E933-4743-85F3-AC81E76A874F}"/>
    <dgm:cxn modelId="{355A585F-AA64-4946-BC25-DC081C9A4B78}" type="presParOf" srcId="{233A0A11-4F35-4B9C-85E3-880A1CB01B49}" destId="{A422A5EF-84F5-4371-B0ED-12AF513B3CA7}" srcOrd="0" destOrd="0" presId="urn:microsoft.com/office/officeart/2005/8/layout/vList2"/>
    <dgm:cxn modelId="{2A33CBB6-5886-4B7A-8E84-B06DE846EF26}" type="presParOf" srcId="{233A0A11-4F35-4B9C-85E3-880A1CB01B49}" destId="{073AACF4-A01F-4260-9879-0BF6A52D6E8F}" srcOrd="1" destOrd="0" presId="urn:microsoft.com/office/officeart/2005/8/layout/vList2"/>
    <dgm:cxn modelId="{46B2B77C-298C-45B4-997B-F69DF418AD5D}" type="presParOf" srcId="{233A0A11-4F35-4B9C-85E3-880A1CB01B49}" destId="{2383A109-BA15-447B-939F-714D9ADCE82F}" srcOrd="2" destOrd="0" presId="urn:microsoft.com/office/officeart/2005/8/layout/vList2"/>
    <dgm:cxn modelId="{833C3F4C-D524-4140-AC58-21272FFF193E}" type="presParOf" srcId="{233A0A11-4F35-4B9C-85E3-880A1CB01B49}" destId="{1F2CE872-11E1-42D8-ACAA-302CC3CAFCC7}" srcOrd="3" destOrd="0" presId="urn:microsoft.com/office/officeart/2005/8/layout/vList2"/>
    <dgm:cxn modelId="{98763585-7F0B-4604-8A35-F34472EB296D}" type="presParOf" srcId="{233A0A11-4F35-4B9C-85E3-880A1CB01B49}" destId="{2066B806-DFF4-4D16-9D15-79536F616E12}" srcOrd="4" destOrd="0" presId="urn:microsoft.com/office/officeart/2005/8/layout/vList2"/>
    <dgm:cxn modelId="{6C92F21A-E6EA-42A5-8BA7-D67C4D3C827A}" type="presParOf" srcId="{233A0A11-4F35-4B9C-85E3-880A1CB01B49}" destId="{DFE16354-B9A0-40E8-96B6-800F548E76C9}" srcOrd="5" destOrd="0" presId="urn:microsoft.com/office/officeart/2005/8/layout/vList2"/>
    <dgm:cxn modelId="{E841A249-44CB-47AB-B15C-57B28F8C3E94}" type="presParOf" srcId="{233A0A11-4F35-4B9C-85E3-880A1CB01B49}" destId="{25E4749A-6578-449A-9B5E-17DEBFE80AF7}" srcOrd="6" destOrd="0" presId="urn:microsoft.com/office/officeart/2005/8/layout/vList2"/>
    <dgm:cxn modelId="{86591420-3827-42A3-A442-FB71A006D231}" type="presParOf" srcId="{233A0A11-4F35-4B9C-85E3-880A1CB01B49}" destId="{1B810FCF-8567-48E5-BC4C-373945B0AE8B}" srcOrd="7" destOrd="0" presId="urn:microsoft.com/office/officeart/2005/8/layout/vList2"/>
    <dgm:cxn modelId="{4B7F85F7-1EED-4515-AD80-DE81AC66DCDD}" type="presParOf" srcId="{233A0A11-4F35-4B9C-85E3-880A1CB01B49}" destId="{83343872-8395-4070-B273-C1842A877CF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55D62-978F-4B7D-87B8-D90A9503987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366A4FB-0292-46E0-910D-689341BA8E18}">
      <dgm:prSet/>
      <dgm:spPr/>
      <dgm:t>
        <a:bodyPr/>
        <a:lstStyle/>
        <a:p>
          <a:pPr rtl="0"/>
          <a:r>
            <a:rPr lang="ru-RU" dirty="0" smtClean="0"/>
            <a:t>2) </a:t>
          </a:r>
          <a:r>
            <a:rPr lang="ru-RU" b="1" i="1" dirty="0" err="1" smtClean="0">
              <a:solidFill>
                <a:srgbClr val="FF0000"/>
              </a:solidFill>
            </a:rPr>
            <a:t>м’ясні</a:t>
          </a:r>
          <a:r>
            <a:rPr lang="ru-RU" i="1" dirty="0" smtClean="0"/>
            <a:t> </a:t>
          </a:r>
          <a:r>
            <a:rPr lang="ru-RU" dirty="0" smtClean="0"/>
            <a:t>– до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категорії</a:t>
          </a:r>
          <a:r>
            <a:rPr lang="ru-RU" dirty="0" smtClean="0"/>
            <a:t> </a:t>
          </a:r>
          <a:r>
            <a:rPr lang="ru-RU" dirty="0" err="1" smtClean="0"/>
            <a:t>відносять</a:t>
          </a:r>
          <a:r>
            <a:rPr lang="ru-RU" dirty="0" smtClean="0"/>
            <a:t> </a:t>
          </a:r>
          <a:r>
            <a:rPr lang="ru-RU" b="1" dirty="0" err="1" smtClean="0"/>
            <a:t>каліфорнійську</a:t>
          </a:r>
          <a:r>
            <a:rPr lang="ru-RU" b="1" dirty="0" smtClean="0"/>
            <a:t> та </a:t>
          </a:r>
          <a:r>
            <a:rPr lang="ru-RU" b="1" dirty="0" err="1" smtClean="0"/>
            <a:t>новозеландську</a:t>
          </a:r>
          <a:r>
            <a:rPr lang="ru-RU" dirty="0" smtClean="0"/>
            <a:t>; </a:t>
          </a:r>
          <a:endParaRPr lang="ru-RU" dirty="0"/>
        </a:p>
      </dgm:t>
    </dgm:pt>
    <dgm:pt modelId="{0C7F8896-CAEA-4304-9EC4-B41EDB9A40E0}" type="parTrans" cxnId="{273EFCCD-2461-44B7-AD64-EE6238A3600F}">
      <dgm:prSet/>
      <dgm:spPr/>
      <dgm:t>
        <a:bodyPr/>
        <a:lstStyle/>
        <a:p>
          <a:endParaRPr lang="ru-RU"/>
        </a:p>
      </dgm:t>
    </dgm:pt>
    <dgm:pt modelId="{B9228EEE-215A-48A5-8E6D-87D8FFD516B3}" type="sibTrans" cxnId="{273EFCCD-2461-44B7-AD64-EE6238A3600F}">
      <dgm:prSet/>
      <dgm:spPr/>
      <dgm:t>
        <a:bodyPr/>
        <a:lstStyle/>
        <a:p>
          <a:endParaRPr lang="ru-RU"/>
        </a:p>
      </dgm:t>
    </dgm:pt>
    <dgm:pt modelId="{187F3D97-0719-4921-986C-041594DCB1C3}">
      <dgm:prSet/>
      <dgm:spPr/>
      <dgm:t>
        <a:bodyPr/>
        <a:lstStyle/>
        <a:p>
          <a:pPr rtl="0"/>
          <a:r>
            <a:rPr lang="ru-RU" dirty="0" smtClean="0"/>
            <a:t>3) </a:t>
          </a:r>
          <a:r>
            <a:rPr lang="ru-RU" b="1" i="1" dirty="0" err="1" smtClean="0">
              <a:solidFill>
                <a:srgbClr val="FF0000"/>
              </a:solidFill>
            </a:rPr>
            <a:t>пухові</a:t>
          </a:r>
          <a:r>
            <a:rPr lang="ru-RU" b="1" i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– до них належать </a:t>
          </a:r>
          <a:r>
            <a:rPr lang="ru-RU" b="1" dirty="0" err="1" smtClean="0"/>
            <a:t>біла</a:t>
          </a:r>
          <a:r>
            <a:rPr lang="ru-RU" b="1" dirty="0" smtClean="0"/>
            <a:t> пухова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ангорська</a:t>
          </a:r>
          <a:r>
            <a:rPr lang="ru-RU" dirty="0" smtClean="0"/>
            <a:t>.</a:t>
          </a:r>
          <a:endParaRPr lang="ru-RU" dirty="0"/>
        </a:p>
      </dgm:t>
    </dgm:pt>
    <dgm:pt modelId="{0A93CB42-A2B9-49D8-88E7-5D7BB185AAF8}" type="parTrans" cxnId="{87B807E0-AA44-4D78-AC38-4A06B3EE18D3}">
      <dgm:prSet/>
      <dgm:spPr/>
      <dgm:t>
        <a:bodyPr/>
        <a:lstStyle/>
        <a:p>
          <a:endParaRPr lang="ru-RU"/>
        </a:p>
      </dgm:t>
    </dgm:pt>
    <dgm:pt modelId="{DD451587-BED1-445D-ABB3-DBF1C0C12D36}" type="sibTrans" cxnId="{87B807E0-AA44-4D78-AC38-4A06B3EE18D3}">
      <dgm:prSet/>
      <dgm:spPr/>
      <dgm:t>
        <a:bodyPr/>
        <a:lstStyle/>
        <a:p>
          <a:endParaRPr lang="ru-RU"/>
        </a:p>
      </dgm:t>
    </dgm:pt>
    <dgm:pt modelId="{B5215B01-9144-4419-B307-CC551BB449D9}" type="pres">
      <dgm:prSet presAssocID="{1DE55D62-978F-4B7D-87B8-D90A950398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18A38-7FA2-439A-AE5B-0140A0F9761E}" type="pres">
      <dgm:prSet presAssocID="{C366A4FB-0292-46E0-910D-689341BA8E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7522F-EBB7-44CD-9620-140756D955C3}" type="pres">
      <dgm:prSet presAssocID="{B9228EEE-215A-48A5-8E6D-87D8FFD516B3}" presName="spacer" presStyleCnt="0"/>
      <dgm:spPr/>
    </dgm:pt>
    <dgm:pt modelId="{B5BCF31F-48DC-46BB-BB31-658A9061B667}" type="pres">
      <dgm:prSet presAssocID="{187F3D97-0719-4921-986C-041594DCB1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807E0-AA44-4D78-AC38-4A06B3EE18D3}" srcId="{1DE55D62-978F-4B7D-87B8-D90A95039870}" destId="{187F3D97-0719-4921-986C-041594DCB1C3}" srcOrd="1" destOrd="0" parTransId="{0A93CB42-A2B9-49D8-88E7-5D7BB185AAF8}" sibTransId="{DD451587-BED1-445D-ABB3-DBF1C0C12D36}"/>
    <dgm:cxn modelId="{F698EE02-972F-46AD-9DC3-BD66B583303F}" type="presOf" srcId="{C366A4FB-0292-46E0-910D-689341BA8E18}" destId="{0B618A38-7FA2-439A-AE5B-0140A0F9761E}" srcOrd="0" destOrd="0" presId="urn:microsoft.com/office/officeart/2005/8/layout/vList2"/>
    <dgm:cxn modelId="{EBAF161F-D76D-4AFB-B1C9-7020C9E810FE}" type="presOf" srcId="{1DE55D62-978F-4B7D-87B8-D90A95039870}" destId="{B5215B01-9144-4419-B307-CC551BB449D9}" srcOrd="0" destOrd="0" presId="urn:microsoft.com/office/officeart/2005/8/layout/vList2"/>
    <dgm:cxn modelId="{1E31C522-4051-4223-BBAD-C99FBAEC5353}" type="presOf" srcId="{187F3D97-0719-4921-986C-041594DCB1C3}" destId="{B5BCF31F-48DC-46BB-BB31-658A9061B667}" srcOrd="0" destOrd="0" presId="urn:microsoft.com/office/officeart/2005/8/layout/vList2"/>
    <dgm:cxn modelId="{273EFCCD-2461-44B7-AD64-EE6238A3600F}" srcId="{1DE55D62-978F-4B7D-87B8-D90A95039870}" destId="{C366A4FB-0292-46E0-910D-689341BA8E18}" srcOrd="0" destOrd="0" parTransId="{0C7F8896-CAEA-4304-9EC4-B41EDB9A40E0}" sibTransId="{B9228EEE-215A-48A5-8E6D-87D8FFD516B3}"/>
    <dgm:cxn modelId="{D7CD5FEC-38A4-47E5-93C8-62FC12BB6180}" type="presParOf" srcId="{B5215B01-9144-4419-B307-CC551BB449D9}" destId="{0B618A38-7FA2-439A-AE5B-0140A0F9761E}" srcOrd="0" destOrd="0" presId="urn:microsoft.com/office/officeart/2005/8/layout/vList2"/>
    <dgm:cxn modelId="{001E5471-E97D-4F80-9D1E-3D9AADE0A929}" type="presParOf" srcId="{B5215B01-9144-4419-B307-CC551BB449D9}" destId="{8787522F-EBB7-44CD-9620-140756D955C3}" srcOrd="1" destOrd="0" presId="urn:microsoft.com/office/officeart/2005/8/layout/vList2"/>
    <dgm:cxn modelId="{B8125F9A-B41A-4F73-BC9F-04F1F18C9D72}" type="presParOf" srcId="{B5215B01-9144-4419-B307-CC551BB449D9}" destId="{B5BCF31F-48DC-46BB-BB31-658A9061B66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6B417-F936-44F2-9AC4-1F5D8FE909DE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CDFB36A6-4EF0-4DF5-96D8-A16147A036C9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розміром</a:t>
          </a:r>
          <a:r>
            <a:rPr lang="ru-RU" dirty="0" smtClean="0"/>
            <a:t> породи </a:t>
          </a:r>
          <a:r>
            <a:rPr lang="ru-RU" dirty="0" err="1" smtClean="0"/>
            <a:t>поділяють</a:t>
          </a:r>
          <a:r>
            <a:rPr lang="ru-RU" dirty="0" smtClean="0"/>
            <a:t> на: </a:t>
          </a:r>
          <a:endParaRPr lang="ru-RU" dirty="0"/>
        </a:p>
      </dgm:t>
    </dgm:pt>
    <dgm:pt modelId="{C07D11AA-ABE5-4A99-A21B-7AFE4A427892}" type="parTrans" cxnId="{78E5E486-2129-4BD7-991C-AFCACF5294B4}">
      <dgm:prSet/>
      <dgm:spPr/>
      <dgm:t>
        <a:bodyPr/>
        <a:lstStyle/>
        <a:p>
          <a:endParaRPr lang="ru-RU"/>
        </a:p>
      </dgm:t>
    </dgm:pt>
    <dgm:pt modelId="{2217E3C0-19E1-49AD-B274-A3F2BE9AD7D6}" type="sibTrans" cxnId="{78E5E486-2129-4BD7-991C-AFCACF5294B4}">
      <dgm:prSet/>
      <dgm:spPr/>
      <dgm:t>
        <a:bodyPr/>
        <a:lstStyle/>
        <a:p>
          <a:endParaRPr lang="ru-RU"/>
        </a:p>
      </dgm:t>
    </dgm:pt>
    <dgm:pt modelId="{44E680A0-9799-4A87-88CC-62F5384D70DA}">
      <dgm:prSet/>
      <dgm:spPr/>
      <dgm:t>
        <a:bodyPr/>
        <a:lstStyle/>
        <a:p>
          <a:pPr rtl="0"/>
          <a:r>
            <a:rPr lang="ru-RU" i="1" dirty="0" err="1" smtClean="0"/>
            <a:t>крупні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err="1" smtClean="0"/>
            <a:t>радянська</a:t>
          </a:r>
          <a:r>
            <a:rPr lang="ru-RU" b="1" dirty="0" smtClean="0"/>
            <a:t> </a:t>
          </a:r>
          <a:r>
            <a:rPr lang="ru-RU" b="1" dirty="0" err="1" smtClean="0"/>
            <a:t>шиншила</a:t>
          </a:r>
          <a:r>
            <a:rPr lang="ru-RU" b="1" dirty="0" smtClean="0"/>
            <a:t>, </a:t>
          </a:r>
          <a:r>
            <a:rPr lang="ru-RU" b="1" dirty="0" err="1" smtClean="0"/>
            <a:t>білий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сірий</a:t>
          </a:r>
          <a:r>
            <a:rPr lang="ru-RU" b="1" dirty="0" smtClean="0"/>
            <a:t> </a:t>
          </a:r>
          <a:r>
            <a:rPr lang="ru-RU" b="1" dirty="0" err="1" smtClean="0"/>
            <a:t>велетень</a:t>
          </a:r>
          <a:r>
            <a:rPr lang="ru-RU" b="1" dirty="0" smtClean="0"/>
            <a:t>, </a:t>
          </a:r>
          <a:r>
            <a:rPr lang="ru-RU" b="1" dirty="0" err="1" smtClean="0"/>
            <a:t>сріблястий</a:t>
          </a:r>
          <a:r>
            <a:rPr lang="ru-RU" dirty="0" smtClean="0"/>
            <a:t>; </a:t>
          </a:r>
          <a:endParaRPr lang="ru-RU" dirty="0"/>
        </a:p>
      </dgm:t>
    </dgm:pt>
    <dgm:pt modelId="{19DE7A7B-3990-4E35-B549-8E962F5B8539}" type="parTrans" cxnId="{26257F99-A58F-490B-A728-FF9591D6785D}">
      <dgm:prSet/>
      <dgm:spPr/>
      <dgm:t>
        <a:bodyPr/>
        <a:lstStyle/>
        <a:p>
          <a:endParaRPr lang="ru-RU"/>
        </a:p>
      </dgm:t>
    </dgm:pt>
    <dgm:pt modelId="{357B93B0-EA4D-4D93-B41C-8E3E1E9CAF2A}" type="sibTrans" cxnId="{26257F99-A58F-490B-A728-FF9591D6785D}">
      <dgm:prSet/>
      <dgm:spPr/>
      <dgm:t>
        <a:bodyPr/>
        <a:lstStyle/>
        <a:p>
          <a:endParaRPr lang="ru-RU"/>
        </a:p>
      </dgm:t>
    </dgm:pt>
    <dgm:pt modelId="{E6543D6D-4361-43A4-8A7D-1960609FC723}">
      <dgm:prSet/>
      <dgm:spPr/>
      <dgm:t>
        <a:bodyPr/>
        <a:lstStyle/>
        <a:p>
          <a:pPr rtl="0"/>
          <a:r>
            <a:rPr lang="ru-RU" i="1" dirty="0" err="1" smtClean="0"/>
            <a:t>середні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err="1" smtClean="0"/>
            <a:t>віденський</a:t>
          </a:r>
          <a:r>
            <a:rPr lang="ru-RU" b="1" dirty="0" smtClean="0"/>
            <a:t> </a:t>
          </a:r>
          <a:r>
            <a:rPr lang="ru-RU" b="1" dirty="0" err="1" smtClean="0"/>
            <a:t>блакитний</a:t>
          </a:r>
          <a:r>
            <a:rPr lang="ru-RU" b="1" dirty="0" smtClean="0"/>
            <a:t>, </a:t>
          </a:r>
          <a:r>
            <a:rPr lang="ru-RU" b="1" dirty="0" err="1" smtClean="0"/>
            <a:t>радянський</a:t>
          </a:r>
          <a:r>
            <a:rPr lang="ru-RU" b="1" dirty="0" smtClean="0"/>
            <a:t> </a:t>
          </a:r>
          <a:r>
            <a:rPr lang="ru-RU" b="1" dirty="0" err="1" smtClean="0"/>
            <a:t>мардер</a:t>
          </a:r>
          <a:r>
            <a:rPr lang="ru-RU" dirty="0" smtClean="0"/>
            <a:t>; </a:t>
          </a:r>
          <a:endParaRPr lang="ru-RU" dirty="0"/>
        </a:p>
      </dgm:t>
    </dgm:pt>
    <dgm:pt modelId="{1C6D3DE3-A710-43E7-AD14-8C509A7B90C1}" type="parTrans" cxnId="{53128901-F314-4710-94C1-1C29F8CDD6C3}">
      <dgm:prSet/>
      <dgm:spPr/>
      <dgm:t>
        <a:bodyPr/>
        <a:lstStyle/>
        <a:p>
          <a:endParaRPr lang="ru-RU"/>
        </a:p>
      </dgm:t>
    </dgm:pt>
    <dgm:pt modelId="{76FE9C13-6358-4077-8EFE-13B4923D1E3A}" type="sibTrans" cxnId="{53128901-F314-4710-94C1-1C29F8CDD6C3}">
      <dgm:prSet/>
      <dgm:spPr/>
      <dgm:t>
        <a:bodyPr/>
        <a:lstStyle/>
        <a:p>
          <a:endParaRPr lang="ru-RU"/>
        </a:p>
      </dgm:t>
    </dgm:pt>
    <dgm:pt modelId="{B396AE72-870B-4A7C-ACF6-A2C3465B7002}">
      <dgm:prSet/>
      <dgm:spPr/>
      <dgm:t>
        <a:bodyPr/>
        <a:lstStyle/>
        <a:p>
          <a:pPr rtl="0"/>
          <a:r>
            <a:rPr lang="ru-RU" i="1" dirty="0" err="1" smtClean="0"/>
            <a:t>дрібні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err="1" smtClean="0"/>
            <a:t>метелик</a:t>
          </a:r>
          <a:r>
            <a:rPr lang="ru-RU" b="1" dirty="0" smtClean="0"/>
            <a:t>, </a:t>
          </a:r>
          <a:r>
            <a:rPr lang="ru-RU" b="1" dirty="0" err="1" smtClean="0"/>
            <a:t>білка</a:t>
          </a:r>
          <a:r>
            <a:rPr lang="ru-RU" b="1" dirty="0" smtClean="0"/>
            <a:t>, </a:t>
          </a:r>
          <a:r>
            <a:rPr lang="ru-RU" b="1" dirty="0" err="1" smtClean="0"/>
            <a:t>чорно-вогняний</a:t>
          </a:r>
          <a:r>
            <a:rPr lang="ru-RU" dirty="0" smtClean="0"/>
            <a:t>.</a:t>
          </a:r>
          <a:endParaRPr lang="ru-RU" dirty="0"/>
        </a:p>
      </dgm:t>
    </dgm:pt>
    <dgm:pt modelId="{4BEFEB94-F964-4F62-AF6D-7763FFAF908E}" type="parTrans" cxnId="{B9278069-ADAC-4910-AFA4-6ABD654E14F4}">
      <dgm:prSet/>
      <dgm:spPr/>
      <dgm:t>
        <a:bodyPr/>
        <a:lstStyle/>
        <a:p>
          <a:endParaRPr lang="ru-RU"/>
        </a:p>
      </dgm:t>
    </dgm:pt>
    <dgm:pt modelId="{47FF1AC4-7D22-41E5-AE6E-A2B2AD768BB5}" type="sibTrans" cxnId="{B9278069-ADAC-4910-AFA4-6ABD654E14F4}">
      <dgm:prSet/>
      <dgm:spPr/>
      <dgm:t>
        <a:bodyPr/>
        <a:lstStyle/>
        <a:p>
          <a:endParaRPr lang="ru-RU"/>
        </a:p>
      </dgm:t>
    </dgm:pt>
    <dgm:pt modelId="{D9488096-D74B-4431-82F7-5A8CB3D02228}" type="pres">
      <dgm:prSet presAssocID="{DBE6B417-F936-44F2-9AC4-1F5D8FE909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53A3C-50B6-45D7-A075-7E48163AA55E}" type="pres">
      <dgm:prSet presAssocID="{CDFB36A6-4EF0-4DF5-96D8-A16147A036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6D7C4-F93F-4282-A13E-EBA3AE108272}" type="pres">
      <dgm:prSet presAssocID="{CDFB36A6-4EF0-4DF5-96D8-A16147A036C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E5E486-2129-4BD7-991C-AFCACF5294B4}" srcId="{DBE6B417-F936-44F2-9AC4-1F5D8FE909DE}" destId="{CDFB36A6-4EF0-4DF5-96D8-A16147A036C9}" srcOrd="0" destOrd="0" parTransId="{C07D11AA-ABE5-4A99-A21B-7AFE4A427892}" sibTransId="{2217E3C0-19E1-49AD-B274-A3F2BE9AD7D6}"/>
    <dgm:cxn modelId="{7D03DBC8-000D-4B19-8D5F-E0F00ED3D1FD}" type="presOf" srcId="{E6543D6D-4361-43A4-8A7D-1960609FC723}" destId="{A3B6D7C4-F93F-4282-A13E-EBA3AE108272}" srcOrd="0" destOrd="1" presId="urn:microsoft.com/office/officeart/2005/8/layout/vList2"/>
    <dgm:cxn modelId="{0E49EDD7-D566-4AC9-9FDD-65BD0D660732}" type="presOf" srcId="{44E680A0-9799-4A87-88CC-62F5384D70DA}" destId="{A3B6D7C4-F93F-4282-A13E-EBA3AE108272}" srcOrd="0" destOrd="0" presId="urn:microsoft.com/office/officeart/2005/8/layout/vList2"/>
    <dgm:cxn modelId="{26257F99-A58F-490B-A728-FF9591D6785D}" srcId="{CDFB36A6-4EF0-4DF5-96D8-A16147A036C9}" destId="{44E680A0-9799-4A87-88CC-62F5384D70DA}" srcOrd="0" destOrd="0" parTransId="{19DE7A7B-3990-4E35-B549-8E962F5B8539}" sibTransId="{357B93B0-EA4D-4D93-B41C-8E3E1E9CAF2A}"/>
    <dgm:cxn modelId="{2F259983-CD9A-4E67-88C3-0F7467DB7F9A}" type="presOf" srcId="{B396AE72-870B-4A7C-ACF6-A2C3465B7002}" destId="{A3B6D7C4-F93F-4282-A13E-EBA3AE108272}" srcOrd="0" destOrd="2" presId="urn:microsoft.com/office/officeart/2005/8/layout/vList2"/>
    <dgm:cxn modelId="{53128901-F314-4710-94C1-1C29F8CDD6C3}" srcId="{CDFB36A6-4EF0-4DF5-96D8-A16147A036C9}" destId="{E6543D6D-4361-43A4-8A7D-1960609FC723}" srcOrd="1" destOrd="0" parTransId="{1C6D3DE3-A710-43E7-AD14-8C509A7B90C1}" sibTransId="{76FE9C13-6358-4077-8EFE-13B4923D1E3A}"/>
    <dgm:cxn modelId="{7F602BC0-D954-4245-AEA0-F534D89EE0F7}" type="presOf" srcId="{CDFB36A6-4EF0-4DF5-96D8-A16147A036C9}" destId="{33653A3C-50B6-45D7-A075-7E48163AA55E}" srcOrd="0" destOrd="0" presId="urn:microsoft.com/office/officeart/2005/8/layout/vList2"/>
    <dgm:cxn modelId="{EF7A99A9-F57F-4241-847A-045639824FBE}" type="presOf" srcId="{DBE6B417-F936-44F2-9AC4-1F5D8FE909DE}" destId="{D9488096-D74B-4431-82F7-5A8CB3D02228}" srcOrd="0" destOrd="0" presId="urn:microsoft.com/office/officeart/2005/8/layout/vList2"/>
    <dgm:cxn modelId="{B9278069-ADAC-4910-AFA4-6ABD654E14F4}" srcId="{CDFB36A6-4EF0-4DF5-96D8-A16147A036C9}" destId="{B396AE72-870B-4A7C-ACF6-A2C3465B7002}" srcOrd="2" destOrd="0" parTransId="{4BEFEB94-F964-4F62-AF6D-7763FFAF908E}" sibTransId="{47FF1AC4-7D22-41E5-AE6E-A2B2AD768BB5}"/>
    <dgm:cxn modelId="{F4C10591-F6A0-440A-A95A-E9B8AAC3FF63}" type="presParOf" srcId="{D9488096-D74B-4431-82F7-5A8CB3D02228}" destId="{33653A3C-50B6-45D7-A075-7E48163AA55E}" srcOrd="0" destOrd="0" presId="urn:microsoft.com/office/officeart/2005/8/layout/vList2"/>
    <dgm:cxn modelId="{E0C95095-EE16-44CC-8EDE-559DF2AC87B6}" type="presParOf" srcId="{D9488096-D74B-4431-82F7-5A8CB3D02228}" destId="{A3B6D7C4-F93F-4282-A13E-EBA3AE10827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47C52-7F56-4AD7-A3AC-A756AE4C9881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EC9BBCFF-A3E8-4B0E-847D-9326B125A85A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За </a:t>
          </a:r>
          <a:r>
            <a:rPr lang="ru-RU" b="1" dirty="0" err="1" smtClean="0">
              <a:solidFill>
                <a:srgbClr val="002060"/>
              </a:solidFill>
            </a:rPr>
            <a:t>довжиною</a:t>
          </a:r>
          <a:r>
            <a:rPr lang="ru-RU" b="1" dirty="0" smtClean="0">
              <a:solidFill>
                <a:srgbClr val="002060"/>
              </a:solidFill>
            </a:rPr>
            <a:t> волосяного </a:t>
          </a:r>
          <a:r>
            <a:rPr lang="ru-RU" b="1" dirty="0" err="1" smtClean="0">
              <a:solidFill>
                <a:srgbClr val="002060"/>
              </a:solidFill>
            </a:rPr>
            <a:t>покриву</a:t>
          </a:r>
          <a:r>
            <a:rPr lang="ru-RU" b="1" dirty="0" smtClean="0">
              <a:solidFill>
                <a:srgbClr val="002060"/>
              </a:solidFill>
            </a:rPr>
            <a:t>: </a:t>
          </a:r>
          <a:endParaRPr lang="ru-RU" b="1" dirty="0">
            <a:solidFill>
              <a:srgbClr val="002060"/>
            </a:solidFill>
          </a:endParaRPr>
        </a:p>
      </dgm:t>
    </dgm:pt>
    <dgm:pt modelId="{6320019C-43A8-4C3F-B40E-44876BD7F393}" type="parTrans" cxnId="{2B039DCE-AA63-47C7-AEE7-2A14EA175838}">
      <dgm:prSet/>
      <dgm:spPr/>
      <dgm:t>
        <a:bodyPr/>
        <a:lstStyle/>
        <a:p>
          <a:endParaRPr lang="ru-RU"/>
        </a:p>
      </dgm:t>
    </dgm:pt>
    <dgm:pt modelId="{010CE0A1-3BA2-4A21-ABE5-9DAB6D3F4F6C}" type="sibTrans" cxnId="{2B039DCE-AA63-47C7-AEE7-2A14EA175838}">
      <dgm:prSet/>
      <dgm:spPr/>
      <dgm:t>
        <a:bodyPr/>
        <a:lstStyle/>
        <a:p>
          <a:endParaRPr lang="ru-RU"/>
        </a:p>
      </dgm:t>
    </dgm:pt>
    <dgm:pt modelId="{89DEA0AA-8738-44CF-89B3-F45D8308BDEE}">
      <dgm:prSet/>
      <dgm:spPr/>
      <dgm:t>
        <a:bodyPr/>
        <a:lstStyle/>
        <a:p>
          <a:pPr rtl="0"/>
          <a:r>
            <a:rPr lang="ru-RU" dirty="0" smtClean="0"/>
            <a:t>1) </a:t>
          </a:r>
          <a:r>
            <a:rPr lang="ru-RU" i="1" dirty="0" err="1" smtClean="0"/>
            <a:t>нормальноволосі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err="1" smtClean="0"/>
            <a:t>сріблястий</a:t>
          </a:r>
          <a:r>
            <a:rPr lang="ru-RU" b="1" dirty="0" smtClean="0"/>
            <a:t>, </a:t>
          </a:r>
          <a:r>
            <a:rPr lang="ru-RU" b="1" dirty="0" err="1" smtClean="0"/>
            <a:t>віденський</a:t>
          </a:r>
          <a:r>
            <a:rPr lang="ru-RU" b="1" dirty="0" smtClean="0"/>
            <a:t>     </a:t>
          </a:r>
          <a:r>
            <a:rPr lang="ru-RU" b="1" dirty="0" err="1" smtClean="0"/>
            <a:t>блакитний</a:t>
          </a:r>
          <a:r>
            <a:rPr lang="ru-RU" b="1" dirty="0" smtClean="0"/>
            <a:t>,     </a:t>
          </a:r>
          <a:r>
            <a:rPr lang="ru-RU" b="1" dirty="0" err="1" smtClean="0"/>
            <a:t>чорно-бурий</a:t>
          </a:r>
          <a:r>
            <a:rPr lang="ru-RU" b="1" dirty="0" smtClean="0"/>
            <a:t>,     </a:t>
          </a:r>
          <a:r>
            <a:rPr lang="ru-RU" b="1" dirty="0" err="1" smtClean="0"/>
            <a:t>сірий</a:t>
          </a:r>
          <a:r>
            <a:rPr lang="ru-RU" b="1" dirty="0" smtClean="0"/>
            <a:t>     та     </a:t>
          </a:r>
          <a:r>
            <a:rPr lang="ru-RU" b="1" dirty="0" err="1" smtClean="0"/>
            <a:t>білий</a:t>
          </a:r>
          <a:r>
            <a:rPr lang="ru-RU" b="1" dirty="0" smtClean="0"/>
            <a:t>     </a:t>
          </a:r>
          <a:r>
            <a:rPr lang="ru-RU" b="1" dirty="0" err="1" smtClean="0"/>
            <a:t>велетень</a:t>
          </a:r>
          <a:r>
            <a:rPr lang="ru-RU" dirty="0" smtClean="0"/>
            <a:t>;</a:t>
          </a:r>
          <a:endParaRPr lang="ru-RU" dirty="0"/>
        </a:p>
      </dgm:t>
    </dgm:pt>
    <dgm:pt modelId="{30491828-C73D-4382-82E2-0EC2795BAB59}" type="parTrans" cxnId="{F7C1A6E2-59E3-4B6D-AC34-5A7561FE7530}">
      <dgm:prSet/>
      <dgm:spPr/>
      <dgm:t>
        <a:bodyPr/>
        <a:lstStyle/>
        <a:p>
          <a:endParaRPr lang="ru-RU"/>
        </a:p>
      </dgm:t>
    </dgm:pt>
    <dgm:pt modelId="{A0C39A4F-43A4-47F9-9A97-819E2B138430}" type="sibTrans" cxnId="{F7C1A6E2-59E3-4B6D-AC34-5A7561FE7530}">
      <dgm:prSet/>
      <dgm:spPr/>
      <dgm:t>
        <a:bodyPr/>
        <a:lstStyle/>
        <a:p>
          <a:endParaRPr lang="ru-RU"/>
        </a:p>
      </dgm:t>
    </dgm:pt>
    <dgm:pt modelId="{92BB1978-E536-4AAC-B840-E4769F8CA4CC}">
      <dgm:prSet/>
      <dgm:spPr/>
      <dgm:t>
        <a:bodyPr/>
        <a:lstStyle/>
        <a:p>
          <a:pPr rtl="0"/>
          <a:r>
            <a:rPr lang="ru-RU" dirty="0" smtClean="0"/>
            <a:t>2) </a:t>
          </a:r>
          <a:r>
            <a:rPr lang="ru-RU" i="1" dirty="0" err="1" smtClean="0"/>
            <a:t>коротковолосі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err="1" smtClean="0"/>
            <a:t>рекс</a:t>
          </a:r>
          <a:r>
            <a:rPr lang="ru-RU" dirty="0" smtClean="0"/>
            <a:t>; </a:t>
          </a:r>
          <a:endParaRPr lang="ru-RU" dirty="0"/>
        </a:p>
      </dgm:t>
    </dgm:pt>
    <dgm:pt modelId="{1056EEFA-4CFD-4BBE-A0C0-80578EDE1AB8}" type="parTrans" cxnId="{B9278385-8E7B-4AB4-9474-D855B709ED81}">
      <dgm:prSet/>
      <dgm:spPr/>
      <dgm:t>
        <a:bodyPr/>
        <a:lstStyle/>
        <a:p>
          <a:endParaRPr lang="ru-RU"/>
        </a:p>
      </dgm:t>
    </dgm:pt>
    <dgm:pt modelId="{EB46E864-FCA6-417E-8595-6A228A93EECA}" type="sibTrans" cxnId="{B9278385-8E7B-4AB4-9474-D855B709ED81}">
      <dgm:prSet/>
      <dgm:spPr/>
      <dgm:t>
        <a:bodyPr/>
        <a:lstStyle/>
        <a:p>
          <a:endParaRPr lang="ru-RU"/>
        </a:p>
      </dgm:t>
    </dgm:pt>
    <dgm:pt modelId="{0B123530-7B05-4995-A259-C456B2011FDD}">
      <dgm:prSet/>
      <dgm:spPr/>
      <dgm:t>
        <a:bodyPr/>
        <a:lstStyle/>
        <a:p>
          <a:pPr rtl="0"/>
          <a:r>
            <a:rPr lang="ru-RU" dirty="0" smtClean="0"/>
            <a:t>3) </a:t>
          </a:r>
          <a:r>
            <a:rPr lang="ru-RU" i="1" dirty="0" err="1" smtClean="0"/>
            <a:t>довговолосі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err="1" smtClean="0"/>
            <a:t>ангорська</a:t>
          </a:r>
          <a:r>
            <a:rPr lang="ru-RU" b="1" dirty="0" smtClean="0"/>
            <a:t> та </a:t>
          </a:r>
          <a:r>
            <a:rPr lang="ru-RU" b="1" dirty="0" err="1" smtClean="0"/>
            <a:t>біла</a:t>
          </a:r>
          <a:r>
            <a:rPr lang="ru-RU" b="1" dirty="0" smtClean="0"/>
            <a:t> пухова</a:t>
          </a:r>
          <a:r>
            <a:rPr lang="ru-RU" dirty="0" smtClean="0"/>
            <a:t>.</a:t>
          </a:r>
          <a:endParaRPr lang="ru-RU" dirty="0"/>
        </a:p>
      </dgm:t>
    </dgm:pt>
    <dgm:pt modelId="{487FECAC-842D-4915-9E69-222869EA37D4}" type="parTrans" cxnId="{E8C29A5C-CD0F-4818-9EB3-085467A5F23F}">
      <dgm:prSet/>
      <dgm:spPr/>
      <dgm:t>
        <a:bodyPr/>
        <a:lstStyle/>
        <a:p>
          <a:endParaRPr lang="ru-RU"/>
        </a:p>
      </dgm:t>
    </dgm:pt>
    <dgm:pt modelId="{3FFB657C-668B-4683-815A-8244D058DD23}" type="sibTrans" cxnId="{E8C29A5C-CD0F-4818-9EB3-085467A5F23F}">
      <dgm:prSet/>
      <dgm:spPr/>
      <dgm:t>
        <a:bodyPr/>
        <a:lstStyle/>
        <a:p>
          <a:endParaRPr lang="ru-RU"/>
        </a:p>
      </dgm:t>
    </dgm:pt>
    <dgm:pt modelId="{18BF0F18-3377-4D9A-A7EB-813554A1496D}" type="pres">
      <dgm:prSet presAssocID="{1EF47C52-7F56-4AD7-A3AC-A756AE4C98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467E4-9F66-4185-87FA-01EA68E45004}" type="pres">
      <dgm:prSet presAssocID="{EC9BBCFF-A3E8-4B0E-847D-9326B125A85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7FEB9-7372-47A8-AC6A-F1DA1B623F1E}" type="pres">
      <dgm:prSet presAssocID="{010CE0A1-3BA2-4A21-ABE5-9DAB6D3F4F6C}" presName="spacer" presStyleCnt="0"/>
      <dgm:spPr/>
    </dgm:pt>
    <dgm:pt modelId="{84D50722-AB8A-4630-B247-852F5D61376F}" type="pres">
      <dgm:prSet presAssocID="{89DEA0AA-8738-44CF-89B3-F45D8308BD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14B70-5B58-4833-BCC4-E9BA9ECC4C25}" type="pres">
      <dgm:prSet presAssocID="{A0C39A4F-43A4-47F9-9A97-819E2B138430}" presName="spacer" presStyleCnt="0"/>
      <dgm:spPr/>
    </dgm:pt>
    <dgm:pt modelId="{12926935-458A-4D63-9A64-5029F911AF3E}" type="pres">
      <dgm:prSet presAssocID="{92BB1978-E536-4AAC-B840-E4769F8CA4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D52A-DC6E-45A6-8445-969724EDB4A3}" type="pres">
      <dgm:prSet presAssocID="{EB46E864-FCA6-417E-8595-6A228A93EECA}" presName="spacer" presStyleCnt="0"/>
      <dgm:spPr/>
    </dgm:pt>
    <dgm:pt modelId="{612EF41C-DEB0-4CA1-AEB5-23B2DD78D517}" type="pres">
      <dgm:prSet presAssocID="{0B123530-7B05-4995-A259-C456B2011FD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039DCE-AA63-47C7-AEE7-2A14EA175838}" srcId="{1EF47C52-7F56-4AD7-A3AC-A756AE4C9881}" destId="{EC9BBCFF-A3E8-4B0E-847D-9326B125A85A}" srcOrd="0" destOrd="0" parTransId="{6320019C-43A8-4C3F-B40E-44876BD7F393}" sibTransId="{010CE0A1-3BA2-4A21-ABE5-9DAB6D3F4F6C}"/>
    <dgm:cxn modelId="{B9278385-8E7B-4AB4-9474-D855B709ED81}" srcId="{1EF47C52-7F56-4AD7-A3AC-A756AE4C9881}" destId="{92BB1978-E536-4AAC-B840-E4769F8CA4CC}" srcOrd="2" destOrd="0" parTransId="{1056EEFA-4CFD-4BBE-A0C0-80578EDE1AB8}" sibTransId="{EB46E864-FCA6-417E-8595-6A228A93EECA}"/>
    <dgm:cxn modelId="{E8C29A5C-CD0F-4818-9EB3-085467A5F23F}" srcId="{1EF47C52-7F56-4AD7-A3AC-A756AE4C9881}" destId="{0B123530-7B05-4995-A259-C456B2011FDD}" srcOrd="3" destOrd="0" parTransId="{487FECAC-842D-4915-9E69-222869EA37D4}" sibTransId="{3FFB657C-668B-4683-815A-8244D058DD23}"/>
    <dgm:cxn modelId="{FCFD77FE-844F-4465-86A0-417F79856E0F}" type="presOf" srcId="{1EF47C52-7F56-4AD7-A3AC-A756AE4C9881}" destId="{18BF0F18-3377-4D9A-A7EB-813554A1496D}" srcOrd="0" destOrd="0" presId="urn:microsoft.com/office/officeart/2005/8/layout/vList2"/>
    <dgm:cxn modelId="{1453F88F-90EA-4E3D-9F63-62AC3A531533}" type="presOf" srcId="{89DEA0AA-8738-44CF-89B3-F45D8308BDEE}" destId="{84D50722-AB8A-4630-B247-852F5D61376F}" srcOrd="0" destOrd="0" presId="urn:microsoft.com/office/officeart/2005/8/layout/vList2"/>
    <dgm:cxn modelId="{7CD18A37-D663-4B98-B823-2F79186E8B55}" type="presOf" srcId="{0B123530-7B05-4995-A259-C456B2011FDD}" destId="{612EF41C-DEB0-4CA1-AEB5-23B2DD78D517}" srcOrd="0" destOrd="0" presId="urn:microsoft.com/office/officeart/2005/8/layout/vList2"/>
    <dgm:cxn modelId="{E988365D-B0C8-4CF3-8247-479B6FC2C2D1}" type="presOf" srcId="{92BB1978-E536-4AAC-B840-E4769F8CA4CC}" destId="{12926935-458A-4D63-9A64-5029F911AF3E}" srcOrd="0" destOrd="0" presId="urn:microsoft.com/office/officeart/2005/8/layout/vList2"/>
    <dgm:cxn modelId="{71D2A9E6-7F46-49D4-8D84-6C664158D358}" type="presOf" srcId="{EC9BBCFF-A3E8-4B0E-847D-9326B125A85A}" destId="{DE7467E4-9F66-4185-87FA-01EA68E45004}" srcOrd="0" destOrd="0" presId="urn:microsoft.com/office/officeart/2005/8/layout/vList2"/>
    <dgm:cxn modelId="{F7C1A6E2-59E3-4B6D-AC34-5A7561FE7530}" srcId="{1EF47C52-7F56-4AD7-A3AC-A756AE4C9881}" destId="{89DEA0AA-8738-44CF-89B3-F45D8308BDEE}" srcOrd="1" destOrd="0" parTransId="{30491828-C73D-4382-82E2-0EC2795BAB59}" sibTransId="{A0C39A4F-43A4-47F9-9A97-819E2B138430}"/>
    <dgm:cxn modelId="{41E0A2EE-C101-404F-B7BD-431DBA5DE2DD}" type="presParOf" srcId="{18BF0F18-3377-4D9A-A7EB-813554A1496D}" destId="{DE7467E4-9F66-4185-87FA-01EA68E45004}" srcOrd="0" destOrd="0" presId="urn:microsoft.com/office/officeart/2005/8/layout/vList2"/>
    <dgm:cxn modelId="{C227EAB8-4B22-460B-9382-2D970D8F4815}" type="presParOf" srcId="{18BF0F18-3377-4D9A-A7EB-813554A1496D}" destId="{D3A7FEB9-7372-47A8-AC6A-F1DA1B623F1E}" srcOrd="1" destOrd="0" presId="urn:microsoft.com/office/officeart/2005/8/layout/vList2"/>
    <dgm:cxn modelId="{89FC5ED8-FC9A-4CDA-BD8F-250FA00AEC52}" type="presParOf" srcId="{18BF0F18-3377-4D9A-A7EB-813554A1496D}" destId="{84D50722-AB8A-4630-B247-852F5D61376F}" srcOrd="2" destOrd="0" presId="urn:microsoft.com/office/officeart/2005/8/layout/vList2"/>
    <dgm:cxn modelId="{9CDC39C4-AE50-4E42-A665-B7232A10A898}" type="presParOf" srcId="{18BF0F18-3377-4D9A-A7EB-813554A1496D}" destId="{A7F14B70-5B58-4833-BCC4-E9BA9ECC4C25}" srcOrd="3" destOrd="0" presId="urn:microsoft.com/office/officeart/2005/8/layout/vList2"/>
    <dgm:cxn modelId="{BDDF6B3F-7C05-4AD8-91ED-1D5A1DF6CD70}" type="presParOf" srcId="{18BF0F18-3377-4D9A-A7EB-813554A1496D}" destId="{12926935-458A-4D63-9A64-5029F911AF3E}" srcOrd="4" destOrd="0" presId="urn:microsoft.com/office/officeart/2005/8/layout/vList2"/>
    <dgm:cxn modelId="{1CDFDDB1-CEFD-49CF-BB05-2F5908215495}" type="presParOf" srcId="{18BF0F18-3377-4D9A-A7EB-813554A1496D}" destId="{EB25D52A-DC6E-45A6-8445-969724EDB4A3}" srcOrd="5" destOrd="0" presId="urn:microsoft.com/office/officeart/2005/8/layout/vList2"/>
    <dgm:cxn modelId="{B354D04E-D713-4A92-B1D0-E41840FB3CBA}" type="presParOf" srcId="{18BF0F18-3377-4D9A-A7EB-813554A1496D}" destId="{612EF41C-DEB0-4CA1-AEB5-23B2DD78D51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E0C10-56CC-460E-AB48-DE890E2EDD62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94C852E4-3BA2-499B-ADA7-0E49615740F3}">
      <dgm:prSet/>
      <dgm:spPr/>
      <dgm:t>
        <a:bodyPr/>
        <a:lstStyle/>
        <a:p>
          <a:pPr rtl="0"/>
          <a:r>
            <a:rPr lang="ru-RU" b="1" dirty="0" smtClean="0"/>
            <a:t>У  </a:t>
          </a:r>
          <a:r>
            <a:rPr lang="ru-RU" b="1" dirty="0" err="1" smtClean="0"/>
            <a:t>світовій</a:t>
          </a:r>
          <a:r>
            <a:rPr lang="ru-RU" b="1" dirty="0" smtClean="0"/>
            <a:t>  </a:t>
          </a:r>
          <a:r>
            <a:rPr lang="ru-RU" b="1" dirty="0" err="1" smtClean="0"/>
            <a:t>колекції</a:t>
          </a:r>
          <a:r>
            <a:rPr lang="en-US" b="1" dirty="0" smtClean="0"/>
            <a:t> </a:t>
          </a:r>
          <a:r>
            <a:rPr lang="ru-RU" b="1" dirty="0" smtClean="0"/>
            <a:t>норок </a:t>
          </a:r>
          <a:r>
            <a:rPr lang="ru-RU" b="1" dirty="0" err="1" smtClean="0"/>
            <a:t>налічується</a:t>
          </a:r>
          <a:r>
            <a:rPr lang="ru-RU" b="1" dirty="0" smtClean="0"/>
            <a:t> 236 </a:t>
          </a:r>
          <a:r>
            <a:rPr lang="ru-RU" b="1" dirty="0" err="1" smtClean="0"/>
            <a:t>кольорових</a:t>
          </a:r>
          <a:r>
            <a:rPr lang="ru-RU" b="1" dirty="0" smtClean="0"/>
            <a:t> форм, </a:t>
          </a:r>
          <a:r>
            <a:rPr lang="ru-RU" b="1" dirty="0" err="1" smtClean="0"/>
            <a:t>сріблясто-чорних</a:t>
          </a:r>
          <a:r>
            <a:rPr lang="ru-RU" b="1" dirty="0" smtClean="0"/>
            <a:t> </a:t>
          </a:r>
          <a:r>
            <a:rPr lang="ru-RU" b="1" dirty="0" err="1" smtClean="0"/>
            <a:t>лисиць</a:t>
          </a:r>
          <a:r>
            <a:rPr lang="ru-RU" b="1" dirty="0" smtClean="0"/>
            <a:t> – </a:t>
          </a:r>
          <a:r>
            <a:rPr lang="ru-RU" b="1" dirty="0" err="1" smtClean="0"/>
            <a:t>близько</a:t>
          </a:r>
          <a:r>
            <a:rPr lang="ru-RU" b="1" dirty="0" smtClean="0"/>
            <a:t> 30, </a:t>
          </a:r>
          <a:r>
            <a:rPr lang="ru-RU" b="1" dirty="0" err="1" smtClean="0"/>
            <a:t>блакитних</a:t>
          </a:r>
          <a:r>
            <a:rPr lang="ru-RU" b="1" dirty="0" smtClean="0"/>
            <a:t> </a:t>
          </a:r>
          <a:r>
            <a:rPr lang="ru-RU" b="1" dirty="0" err="1" smtClean="0"/>
            <a:t>песців</a:t>
          </a:r>
          <a:r>
            <a:rPr lang="ru-RU" b="1" dirty="0" smtClean="0"/>
            <a:t> – 8, </a:t>
          </a:r>
          <a:r>
            <a:rPr lang="ru-RU" b="1" dirty="0" err="1" smtClean="0"/>
            <a:t>нутрій</a:t>
          </a:r>
          <a:r>
            <a:rPr lang="ru-RU" b="1" dirty="0" smtClean="0"/>
            <a:t> – 27.</a:t>
          </a:r>
          <a:endParaRPr lang="ru-RU" dirty="0"/>
        </a:p>
      </dgm:t>
    </dgm:pt>
    <dgm:pt modelId="{5C8FBB0E-623D-4ADC-B73B-0FDDA4B4F1EC}" type="parTrans" cxnId="{7B5E235D-35BC-469F-938D-D47764B031D8}">
      <dgm:prSet/>
      <dgm:spPr/>
      <dgm:t>
        <a:bodyPr/>
        <a:lstStyle/>
        <a:p>
          <a:endParaRPr lang="ru-RU"/>
        </a:p>
      </dgm:t>
    </dgm:pt>
    <dgm:pt modelId="{31246F7B-33D7-4A63-9942-735807B75EC6}" type="sibTrans" cxnId="{7B5E235D-35BC-469F-938D-D47764B031D8}">
      <dgm:prSet/>
      <dgm:spPr/>
      <dgm:t>
        <a:bodyPr/>
        <a:lstStyle/>
        <a:p>
          <a:endParaRPr lang="ru-RU"/>
        </a:p>
      </dgm:t>
    </dgm:pt>
    <dgm:pt modelId="{DABE6A58-0024-469E-B5AC-FDC54D5E31C8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Стандартні</a:t>
          </a:r>
          <a:r>
            <a:rPr lang="ru-RU" b="1" dirty="0" smtClean="0">
              <a:solidFill>
                <a:srgbClr val="FF0000"/>
              </a:solidFill>
            </a:rPr>
            <a:t> норки </a:t>
          </a:r>
          <a:r>
            <a:rPr lang="ru-RU" b="1" dirty="0" smtClean="0"/>
            <a:t>—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вихідні</a:t>
          </a:r>
          <a:r>
            <a:rPr lang="ru-RU" b="1" dirty="0" smtClean="0"/>
            <a:t> </a:t>
          </a:r>
          <a:r>
            <a:rPr lang="ru-RU" b="1" dirty="0" err="1" smtClean="0"/>
            <a:t>форми</a:t>
          </a:r>
          <a:r>
            <a:rPr lang="ru-RU" b="1" dirty="0" smtClean="0"/>
            <a:t>,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яких</a:t>
          </a:r>
          <a:r>
            <a:rPr lang="ru-RU" b="1" dirty="0" smtClean="0"/>
            <a:t> у </a:t>
          </a:r>
          <a:r>
            <a:rPr lang="ru-RU" b="1" dirty="0" err="1" smtClean="0"/>
            <a:t>результаті</a:t>
          </a:r>
          <a:r>
            <a:rPr lang="ru-RU" b="1" dirty="0" smtClean="0"/>
            <a:t> </a:t>
          </a:r>
          <a:r>
            <a:rPr lang="ru-RU" b="1" dirty="0" err="1" smtClean="0"/>
            <a:t>мутації</a:t>
          </a:r>
          <a:r>
            <a:rPr lang="ru-RU" b="1" dirty="0" smtClean="0"/>
            <a:t> та</a:t>
          </a:r>
          <a:r>
            <a:rPr lang="en-US" b="1" dirty="0" smtClean="0"/>
            <a:t> </a:t>
          </a:r>
          <a:r>
            <a:rPr lang="ru-RU" b="1" dirty="0" err="1" smtClean="0"/>
            <a:t>певних</a:t>
          </a:r>
          <a:r>
            <a:rPr lang="ru-RU" b="1" dirty="0" smtClean="0"/>
            <a:t>  </a:t>
          </a:r>
          <a:r>
            <a:rPr lang="ru-RU" b="1" dirty="0" err="1" smtClean="0"/>
            <a:t>комбінацій</a:t>
          </a:r>
          <a:r>
            <a:rPr lang="ru-RU" b="1" dirty="0" smtClean="0"/>
            <a:t>  </a:t>
          </a:r>
          <a:r>
            <a:rPr lang="ru-RU" b="1" dirty="0" err="1" smtClean="0"/>
            <a:t>було</a:t>
          </a:r>
          <a:r>
            <a:rPr lang="ru-RU" b="1" dirty="0" smtClean="0"/>
            <a:t>  одержано  </a:t>
          </a:r>
          <a:r>
            <a:rPr lang="ru-RU" b="1" dirty="0" err="1" smtClean="0"/>
            <a:t>різноманітні</a:t>
          </a:r>
          <a:r>
            <a:rPr lang="ru-RU" b="1" dirty="0" smtClean="0"/>
            <a:t>  </a:t>
          </a:r>
          <a:r>
            <a:rPr lang="ru-RU" b="1" dirty="0" err="1" smtClean="0"/>
            <a:t>кольорові</a:t>
          </a:r>
          <a:r>
            <a:rPr lang="ru-RU" b="1" dirty="0" smtClean="0"/>
            <a:t>  </a:t>
          </a:r>
          <a:r>
            <a:rPr lang="ru-RU" b="1" dirty="0" err="1" smtClean="0"/>
            <a:t>групи</a:t>
          </a:r>
          <a:r>
            <a:rPr lang="ru-RU" b="1" dirty="0" smtClean="0"/>
            <a:t>.  В  </a:t>
          </a:r>
          <a:r>
            <a:rPr lang="ru-RU" b="1" dirty="0" err="1" smtClean="0"/>
            <a:t>Україні</a:t>
          </a:r>
          <a:r>
            <a:rPr lang="ru-RU" b="1" dirty="0" smtClean="0"/>
            <a:t> </a:t>
          </a:r>
          <a:r>
            <a:rPr lang="ru-RU" b="1" dirty="0" err="1" smtClean="0"/>
            <a:t>стандартних</a:t>
          </a:r>
          <a:r>
            <a:rPr lang="ru-RU" b="1" dirty="0" smtClean="0"/>
            <a:t> норок </a:t>
          </a:r>
          <a:r>
            <a:rPr lang="ru-RU" b="1" dirty="0" err="1" smtClean="0"/>
            <a:t>поділяють</a:t>
          </a:r>
          <a:r>
            <a:rPr lang="ru-RU" b="1" dirty="0" smtClean="0"/>
            <a:t> на два </a:t>
          </a:r>
          <a:r>
            <a:rPr lang="ru-RU" b="1" dirty="0" err="1" smtClean="0"/>
            <a:t>типи</a:t>
          </a:r>
          <a:r>
            <a:rPr lang="ru-RU" b="1" dirty="0" smtClean="0"/>
            <a:t>: </a:t>
          </a:r>
          <a:r>
            <a:rPr lang="ru-RU" b="1" dirty="0" err="1" smtClean="0">
              <a:solidFill>
                <a:srgbClr val="0070C0"/>
              </a:solidFill>
            </a:rPr>
            <a:t>чорні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й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темно-коричневі</a:t>
          </a:r>
          <a:r>
            <a:rPr lang="ru-RU" b="1" dirty="0" smtClean="0">
              <a:solidFill>
                <a:srgbClr val="0070C0"/>
              </a:solidFill>
            </a:rPr>
            <a:t>.</a:t>
          </a:r>
          <a:endParaRPr lang="ru-RU" dirty="0">
            <a:solidFill>
              <a:srgbClr val="0070C0"/>
            </a:solidFill>
          </a:endParaRPr>
        </a:p>
      </dgm:t>
    </dgm:pt>
    <dgm:pt modelId="{2052F2EF-5DDB-4F5F-89BE-46599D547F40}" type="parTrans" cxnId="{5FA56792-BCBB-445D-98E3-F4F7DBBD2E15}">
      <dgm:prSet/>
      <dgm:spPr/>
      <dgm:t>
        <a:bodyPr/>
        <a:lstStyle/>
        <a:p>
          <a:endParaRPr lang="ru-RU"/>
        </a:p>
      </dgm:t>
    </dgm:pt>
    <dgm:pt modelId="{7EB6DD12-98B3-4CFD-A312-5D629399C390}" type="sibTrans" cxnId="{5FA56792-BCBB-445D-98E3-F4F7DBBD2E15}">
      <dgm:prSet/>
      <dgm:spPr/>
      <dgm:t>
        <a:bodyPr/>
        <a:lstStyle/>
        <a:p>
          <a:endParaRPr lang="ru-RU"/>
        </a:p>
      </dgm:t>
    </dgm:pt>
    <dgm:pt modelId="{07B36ADB-AB79-4D3D-8043-847A8E352E99}" type="pres">
      <dgm:prSet presAssocID="{41FE0C10-56CC-460E-AB48-DE890E2EDD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DECB03-C73A-423A-B450-B4321D3338B2}" type="pres">
      <dgm:prSet presAssocID="{94C852E4-3BA2-499B-ADA7-0E49615740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2A0E3-3A12-4281-955D-029B8602DF48}" type="pres">
      <dgm:prSet presAssocID="{31246F7B-33D7-4A63-9942-735807B75EC6}" presName="spacer" presStyleCnt="0"/>
      <dgm:spPr/>
    </dgm:pt>
    <dgm:pt modelId="{C5E1CC1F-CFF4-4D99-974C-3F9013F56054}" type="pres">
      <dgm:prSet presAssocID="{DABE6A58-0024-469E-B5AC-FDC54D5E31C8}" presName="parentText" presStyleLbl="node1" presStyleIdx="1" presStyleCnt="2" custLinFactY="1439" custLinFactNeighborX="3031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3EB42E-244E-4A2C-8C59-B56DE579B6BF}" type="presOf" srcId="{41FE0C10-56CC-460E-AB48-DE890E2EDD62}" destId="{07B36ADB-AB79-4D3D-8043-847A8E352E99}" srcOrd="0" destOrd="0" presId="urn:microsoft.com/office/officeart/2005/8/layout/vList2"/>
    <dgm:cxn modelId="{BCDF4CA3-BB6D-472D-B2AA-8954690FC2EA}" type="presOf" srcId="{94C852E4-3BA2-499B-ADA7-0E49615740F3}" destId="{3BDECB03-C73A-423A-B450-B4321D3338B2}" srcOrd="0" destOrd="0" presId="urn:microsoft.com/office/officeart/2005/8/layout/vList2"/>
    <dgm:cxn modelId="{5FA56792-BCBB-445D-98E3-F4F7DBBD2E15}" srcId="{41FE0C10-56CC-460E-AB48-DE890E2EDD62}" destId="{DABE6A58-0024-469E-B5AC-FDC54D5E31C8}" srcOrd="1" destOrd="0" parTransId="{2052F2EF-5DDB-4F5F-89BE-46599D547F40}" sibTransId="{7EB6DD12-98B3-4CFD-A312-5D629399C390}"/>
    <dgm:cxn modelId="{B5D65FCE-0492-47B8-AD8A-0EEA536ADFCD}" type="presOf" srcId="{DABE6A58-0024-469E-B5AC-FDC54D5E31C8}" destId="{C5E1CC1F-CFF4-4D99-974C-3F9013F56054}" srcOrd="0" destOrd="0" presId="urn:microsoft.com/office/officeart/2005/8/layout/vList2"/>
    <dgm:cxn modelId="{7B5E235D-35BC-469F-938D-D47764B031D8}" srcId="{41FE0C10-56CC-460E-AB48-DE890E2EDD62}" destId="{94C852E4-3BA2-499B-ADA7-0E49615740F3}" srcOrd="0" destOrd="0" parTransId="{5C8FBB0E-623D-4ADC-B73B-0FDDA4B4F1EC}" sibTransId="{31246F7B-33D7-4A63-9942-735807B75EC6}"/>
    <dgm:cxn modelId="{A75D8ED3-6A63-46C1-989A-6A014F95C78A}" type="presParOf" srcId="{07B36ADB-AB79-4D3D-8043-847A8E352E99}" destId="{3BDECB03-C73A-423A-B450-B4321D3338B2}" srcOrd="0" destOrd="0" presId="urn:microsoft.com/office/officeart/2005/8/layout/vList2"/>
    <dgm:cxn modelId="{F782FEBF-CC64-40C8-BB9E-1E4C7A57AB74}" type="presParOf" srcId="{07B36ADB-AB79-4D3D-8043-847A8E352E99}" destId="{7522A0E3-3A12-4281-955D-029B8602DF48}" srcOrd="1" destOrd="0" presId="urn:microsoft.com/office/officeart/2005/8/layout/vList2"/>
    <dgm:cxn modelId="{B2420795-18A1-42F3-B1A1-F5EBA796F725}" type="presParOf" srcId="{07B36ADB-AB79-4D3D-8043-847A8E352E99}" destId="{C5E1CC1F-CFF4-4D99-974C-3F9013F560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77C400-1170-442B-8253-D8F2D87A3CF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649614E-40A6-4D09-BF1F-40F45665E169}">
      <dgm:prSet/>
      <dgm:spPr/>
      <dgm:t>
        <a:bodyPr/>
        <a:lstStyle/>
        <a:p>
          <a:pPr rtl="0"/>
          <a:r>
            <a:rPr lang="ru-RU" b="1" dirty="0" err="1" smtClean="0"/>
            <a:t>Лисиця</a:t>
          </a:r>
          <a:r>
            <a:rPr lang="ru-RU" b="1" dirty="0" smtClean="0"/>
            <a:t> </a:t>
          </a:r>
          <a:r>
            <a:rPr lang="ru-RU" dirty="0" smtClean="0"/>
            <a:t>– </a:t>
          </a:r>
          <a:r>
            <a:rPr lang="ru-RU" dirty="0" err="1" smtClean="0"/>
            <a:t>важливий</a:t>
          </a:r>
          <a:r>
            <a:rPr lang="ru-RU" dirty="0" smtClean="0"/>
            <a:t> </a:t>
          </a:r>
          <a:r>
            <a:rPr lang="ru-RU" dirty="0" err="1" smtClean="0"/>
            <a:t>об’єк</a:t>
          </a:r>
          <a:r>
            <a:rPr lang="ru-RU" dirty="0" smtClean="0"/>
            <a:t>  </a:t>
          </a:r>
          <a:r>
            <a:rPr lang="uk-UA" dirty="0" smtClean="0"/>
            <a:t>промисловості.</a:t>
          </a:r>
          <a:r>
            <a:rPr lang="ru-RU" dirty="0" smtClean="0"/>
            <a:t> </a:t>
          </a:r>
          <a:r>
            <a:rPr lang="ru-RU" dirty="0" err="1" smtClean="0"/>
            <a:t>Хутро-густе</a:t>
          </a:r>
          <a:r>
            <a:rPr lang="ru-RU" dirty="0" smtClean="0"/>
            <a:t>, </a:t>
          </a:r>
          <a:r>
            <a:rPr lang="ru-RU" dirty="0" err="1" smtClean="0"/>
            <a:t>пухнасте</a:t>
          </a:r>
          <a:r>
            <a:rPr lang="ru-RU" dirty="0" smtClean="0"/>
            <a:t>, </a:t>
          </a:r>
          <a:r>
            <a:rPr lang="ru-RU" dirty="0" err="1" smtClean="0"/>
            <a:t>різних</a:t>
          </a:r>
          <a:r>
            <a:rPr lang="ru-RU" dirty="0" smtClean="0"/>
            <a:t> </a:t>
          </a:r>
          <a:r>
            <a:rPr lang="ru-RU" dirty="0" err="1" smtClean="0"/>
            <a:t>відтінків</a:t>
          </a:r>
          <a:r>
            <a:rPr lang="ru-RU" dirty="0" smtClean="0"/>
            <a:t>.</a:t>
          </a:r>
          <a:endParaRPr lang="ru-RU" dirty="0"/>
        </a:p>
      </dgm:t>
    </dgm:pt>
    <dgm:pt modelId="{D8B0ED68-3919-466C-9B9A-0B7931D9732E}" type="parTrans" cxnId="{9C96736F-91B1-4328-B0E5-4E1EFA9CA5DE}">
      <dgm:prSet/>
      <dgm:spPr/>
      <dgm:t>
        <a:bodyPr/>
        <a:lstStyle/>
        <a:p>
          <a:endParaRPr lang="ru-RU"/>
        </a:p>
      </dgm:t>
    </dgm:pt>
    <dgm:pt modelId="{90C0A4FA-5699-4212-A821-99BA68A1C289}" type="sibTrans" cxnId="{9C96736F-91B1-4328-B0E5-4E1EFA9CA5DE}">
      <dgm:prSet/>
      <dgm:spPr/>
      <dgm:t>
        <a:bodyPr/>
        <a:lstStyle/>
        <a:p>
          <a:endParaRPr lang="ru-RU"/>
        </a:p>
      </dgm:t>
    </dgm:pt>
    <dgm:pt modelId="{92F3A966-C2AF-4FED-90F5-08F32FB38BED}">
      <dgm:prSet/>
      <dgm:spPr/>
      <dgm:t>
        <a:bodyPr/>
        <a:lstStyle/>
        <a:p>
          <a:pPr rtl="0"/>
          <a:r>
            <a:rPr lang="uk-UA" b="1" dirty="0" smtClean="0"/>
            <a:t>Сріблясто-чорна лисиця. </a:t>
          </a:r>
          <a:r>
            <a:rPr lang="uk-UA" dirty="0" smtClean="0"/>
            <a:t>Основне забарвлення чорне,</a:t>
          </a:r>
          <a:r>
            <a:rPr lang="uk-UA" b="1" dirty="0" smtClean="0"/>
            <a:t> </a:t>
          </a:r>
          <a:r>
            <a:rPr lang="uk-UA" dirty="0" smtClean="0"/>
            <a:t>підпушка</a:t>
          </a:r>
          <a:r>
            <a:rPr lang="uk-UA" b="1" dirty="0" smtClean="0"/>
            <a:t> </a:t>
          </a:r>
          <a:r>
            <a:rPr lang="uk-UA" dirty="0" smtClean="0"/>
            <a:t>від </a:t>
          </a:r>
          <a:r>
            <a:rPr lang="uk-UA" dirty="0" err="1" smtClean="0"/>
            <a:t>світло-</a:t>
          </a:r>
          <a:r>
            <a:rPr lang="uk-UA" dirty="0" smtClean="0"/>
            <a:t> до темно-сірої. На спині і боках остьові волоси мають темну основу і верхівку, проте у верхній частині волоса знаходиться незабарвлена зона - сріблясте кільце. </a:t>
          </a:r>
          <a:endParaRPr lang="uk-UA" dirty="0"/>
        </a:p>
      </dgm:t>
    </dgm:pt>
    <dgm:pt modelId="{786EC477-2832-4C24-A4AC-D8FB4B81DC84}" type="parTrans" cxnId="{69D80F94-A0E7-4758-B540-7A6B6A70F0A4}">
      <dgm:prSet/>
      <dgm:spPr/>
      <dgm:t>
        <a:bodyPr/>
        <a:lstStyle/>
        <a:p>
          <a:endParaRPr lang="ru-RU"/>
        </a:p>
      </dgm:t>
    </dgm:pt>
    <dgm:pt modelId="{DA5B2CCB-5519-406C-8C95-4A10E8888130}" type="sibTrans" cxnId="{69D80F94-A0E7-4758-B540-7A6B6A70F0A4}">
      <dgm:prSet/>
      <dgm:spPr/>
      <dgm:t>
        <a:bodyPr/>
        <a:lstStyle/>
        <a:p>
          <a:endParaRPr lang="ru-RU"/>
        </a:p>
      </dgm:t>
    </dgm:pt>
    <dgm:pt modelId="{7FD2A8AC-886F-4E74-9BA0-7408B3CD87A7}">
      <dgm:prSet/>
      <dgm:spPr/>
      <dgm:t>
        <a:bodyPr/>
        <a:lstStyle/>
        <a:p>
          <a:pPr rtl="0"/>
          <a:r>
            <a:rPr lang="uk-UA" b="1" dirty="0" err="1" smtClean="0"/>
            <a:t>Біломордо-платинова</a:t>
          </a:r>
          <a:r>
            <a:rPr lang="uk-UA" b="1" dirty="0" smtClean="0"/>
            <a:t> лисиця </a:t>
          </a:r>
          <a:r>
            <a:rPr lang="uk-UA" dirty="0" smtClean="0"/>
            <a:t>-</a:t>
          </a:r>
          <a:r>
            <a:rPr lang="uk-UA" b="1" dirty="0" smtClean="0"/>
            <a:t> </a:t>
          </a:r>
          <a:r>
            <a:rPr lang="uk-UA" dirty="0" smtClean="0"/>
            <a:t>мутантний тип.</a:t>
          </a:r>
          <a:r>
            <a:rPr lang="uk-UA" b="1" dirty="0" smtClean="0"/>
            <a:t> </a:t>
          </a:r>
          <a:r>
            <a:rPr lang="uk-UA" dirty="0" smtClean="0"/>
            <a:t>Опушення характерне</a:t>
          </a:r>
          <a:r>
            <a:rPr lang="uk-UA" b="1" dirty="0" smtClean="0"/>
            <a:t> </a:t>
          </a:r>
          <a:r>
            <a:rPr lang="uk-UA" dirty="0" smtClean="0"/>
            <a:t>послабленням забарвлення і появою на морді, шиї, грудях та животі білої плямистості.</a:t>
          </a:r>
          <a:endParaRPr lang="ru-RU" dirty="0"/>
        </a:p>
      </dgm:t>
    </dgm:pt>
    <dgm:pt modelId="{C889F2EE-7CDF-4D2E-AD62-315F782CC3D5}" type="parTrans" cxnId="{3A102658-60FD-4CB8-BBC8-62ED763D0532}">
      <dgm:prSet/>
      <dgm:spPr/>
      <dgm:t>
        <a:bodyPr/>
        <a:lstStyle/>
        <a:p>
          <a:endParaRPr lang="ru-RU"/>
        </a:p>
      </dgm:t>
    </dgm:pt>
    <dgm:pt modelId="{6D18F53A-3805-409E-89B8-1E307EE68D3A}" type="sibTrans" cxnId="{3A102658-60FD-4CB8-BBC8-62ED763D0532}">
      <dgm:prSet/>
      <dgm:spPr/>
      <dgm:t>
        <a:bodyPr/>
        <a:lstStyle/>
        <a:p>
          <a:endParaRPr lang="ru-RU"/>
        </a:p>
      </dgm:t>
    </dgm:pt>
    <dgm:pt modelId="{3E3FD937-FA4C-40A1-852C-FD7BFCFF57F1}">
      <dgm:prSet/>
      <dgm:spPr/>
      <dgm:t>
        <a:bodyPr/>
        <a:lstStyle/>
        <a:p>
          <a:pPr rtl="0"/>
          <a:r>
            <a:rPr lang="uk-UA" b="1" dirty="0" err="1" smtClean="0"/>
            <a:t>Біломорда</a:t>
          </a:r>
          <a:r>
            <a:rPr lang="uk-UA" b="1" dirty="0" smtClean="0"/>
            <a:t> лисиця - мутантний тип. </a:t>
          </a:r>
          <a:r>
            <a:rPr lang="uk-UA" dirty="0" smtClean="0"/>
            <a:t>Звірі мають такий само малюнок,</a:t>
          </a:r>
          <a:r>
            <a:rPr lang="uk-UA" b="1" dirty="0" smtClean="0"/>
            <a:t> </a:t>
          </a:r>
          <a:r>
            <a:rPr lang="uk-UA" dirty="0" smtClean="0"/>
            <a:t>як і</a:t>
          </a:r>
          <a:r>
            <a:rPr lang="uk-UA" b="1" dirty="0" smtClean="0"/>
            <a:t> </a:t>
          </a:r>
          <a:r>
            <a:rPr lang="uk-UA" dirty="0" smtClean="0"/>
            <a:t>у платинової лисиці, проте інтенсивність їх забарвлення відповідає забарвленню сріблясто-чорних лисиць.</a:t>
          </a:r>
          <a:endParaRPr lang="ru-RU" dirty="0"/>
        </a:p>
      </dgm:t>
    </dgm:pt>
    <dgm:pt modelId="{72B73B31-08A3-4287-8FAB-20CF0BE3A856}" type="parTrans" cxnId="{623D6F39-E065-402D-B27C-DC7DCA734F7D}">
      <dgm:prSet/>
      <dgm:spPr/>
      <dgm:t>
        <a:bodyPr/>
        <a:lstStyle/>
        <a:p>
          <a:endParaRPr lang="ru-RU"/>
        </a:p>
      </dgm:t>
    </dgm:pt>
    <dgm:pt modelId="{828D003B-9738-4C93-862E-B3FB1F284C45}" type="sibTrans" cxnId="{623D6F39-E065-402D-B27C-DC7DCA734F7D}">
      <dgm:prSet/>
      <dgm:spPr/>
      <dgm:t>
        <a:bodyPr/>
        <a:lstStyle/>
        <a:p>
          <a:endParaRPr lang="ru-RU"/>
        </a:p>
      </dgm:t>
    </dgm:pt>
    <dgm:pt modelId="{1974B135-5011-4E60-9357-E17F56F1CD47}">
      <dgm:prSet/>
      <dgm:spPr/>
      <dgm:t>
        <a:bodyPr/>
        <a:lstStyle/>
        <a:p>
          <a:pPr rtl="0"/>
          <a:r>
            <a:rPr lang="uk-UA" b="1" dirty="0" smtClean="0"/>
            <a:t>Снігова лисиця - домінантна мутація. </a:t>
          </a:r>
          <a:r>
            <a:rPr lang="uk-UA" dirty="0" smtClean="0"/>
            <a:t>Забарвлення біле,</a:t>
          </a:r>
          <a:r>
            <a:rPr lang="uk-UA" b="1" dirty="0" smtClean="0"/>
            <a:t> </a:t>
          </a:r>
          <a:r>
            <a:rPr lang="uk-UA" dirty="0" smtClean="0"/>
            <a:t>чорні вуха і</a:t>
          </a:r>
          <a:r>
            <a:rPr lang="uk-UA" b="1" dirty="0" smtClean="0"/>
            <a:t> </a:t>
          </a:r>
          <a:r>
            <a:rPr lang="uk-UA" dirty="0" smtClean="0"/>
            <a:t>чорні плями на морді, спині і лапах. Небажаними вважають кремові відтінки.</a:t>
          </a:r>
          <a:endParaRPr lang="ru-RU" dirty="0"/>
        </a:p>
      </dgm:t>
    </dgm:pt>
    <dgm:pt modelId="{8A86897C-C9D2-4846-B99C-EADE0F45D647}" type="parTrans" cxnId="{7EA8AA5C-A41B-48E9-932D-8D8FFF7560AE}">
      <dgm:prSet/>
      <dgm:spPr/>
      <dgm:t>
        <a:bodyPr/>
        <a:lstStyle/>
        <a:p>
          <a:endParaRPr lang="ru-RU"/>
        </a:p>
      </dgm:t>
    </dgm:pt>
    <dgm:pt modelId="{CD3C9935-8861-44C3-AF50-47CD4A15B0B1}" type="sibTrans" cxnId="{7EA8AA5C-A41B-48E9-932D-8D8FFF7560AE}">
      <dgm:prSet/>
      <dgm:spPr/>
      <dgm:t>
        <a:bodyPr/>
        <a:lstStyle/>
        <a:p>
          <a:endParaRPr lang="ru-RU"/>
        </a:p>
      </dgm:t>
    </dgm:pt>
    <dgm:pt modelId="{90CE440C-C752-494B-B001-92AD45FED713}">
      <dgm:prSet/>
      <dgm:spPr/>
      <dgm:t>
        <a:bodyPr/>
        <a:lstStyle/>
        <a:p>
          <a:pPr rtl="0"/>
          <a:r>
            <a:rPr lang="uk-UA" dirty="0" smtClean="0"/>
            <a:t>Гомозиготні снігові лисиці зазвичай гинуть в ембріональний період. </a:t>
          </a:r>
          <a:endParaRPr lang="ru-RU" dirty="0"/>
        </a:p>
      </dgm:t>
    </dgm:pt>
    <dgm:pt modelId="{5D5AC499-68EC-48A6-A02E-3F1DF5F6101A}" type="parTrans" cxnId="{13178CBC-DDC1-4F83-B704-1169C8AAF207}">
      <dgm:prSet/>
      <dgm:spPr/>
      <dgm:t>
        <a:bodyPr/>
        <a:lstStyle/>
        <a:p>
          <a:endParaRPr lang="ru-RU"/>
        </a:p>
      </dgm:t>
    </dgm:pt>
    <dgm:pt modelId="{3653FCF2-3951-469B-A41B-A477807C12CF}" type="sibTrans" cxnId="{13178CBC-DDC1-4F83-B704-1169C8AAF207}">
      <dgm:prSet/>
      <dgm:spPr/>
      <dgm:t>
        <a:bodyPr/>
        <a:lstStyle/>
        <a:p>
          <a:endParaRPr lang="ru-RU"/>
        </a:p>
      </dgm:t>
    </dgm:pt>
    <dgm:pt modelId="{83726297-A8CF-4A24-B7B0-FC345171D19C}" type="pres">
      <dgm:prSet presAssocID="{3A77C400-1170-442B-8253-D8F2D87A3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523A8-6ED3-43FE-8327-1F729C5ADFE1}" type="pres">
      <dgm:prSet presAssocID="{D649614E-40A6-4D09-BF1F-40F45665E169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36DCC-39C6-4F4B-B55D-AF3493ACCC64}" type="pres">
      <dgm:prSet presAssocID="{90C0A4FA-5699-4212-A821-99BA68A1C289}" presName="spacer" presStyleCnt="0"/>
      <dgm:spPr/>
    </dgm:pt>
    <dgm:pt modelId="{C0F0A85B-2F27-4506-8804-DA9369F83FE2}" type="pres">
      <dgm:prSet presAssocID="{92F3A966-C2AF-4FED-90F5-08F32FB38BE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015C4-59E3-4301-9E80-8E98A340A712}" type="pres">
      <dgm:prSet presAssocID="{DA5B2CCB-5519-406C-8C95-4A10E8888130}" presName="spacer" presStyleCnt="0"/>
      <dgm:spPr/>
    </dgm:pt>
    <dgm:pt modelId="{EAFDB746-3C2C-4F29-AA41-575A40E7771D}" type="pres">
      <dgm:prSet presAssocID="{7FD2A8AC-886F-4E74-9BA0-7408B3CD87A7}" presName="parentText" presStyleLbl="node1" presStyleIdx="2" presStyleCnt="6" custLinFactNeighborY="19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2F245-6E0E-4AF9-BE56-14D9F9C765A3}" type="pres">
      <dgm:prSet presAssocID="{6D18F53A-3805-409E-89B8-1E307EE68D3A}" presName="spacer" presStyleCnt="0"/>
      <dgm:spPr/>
    </dgm:pt>
    <dgm:pt modelId="{5CAF533A-44D3-478C-8660-F3210F04D746}" type="pres">
      <dgm:prSet presAssocID="{3E3FD937-FA4C-40A1-852C-FD7BFCFF57F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895AE-4046-4A98-BB9D-4C07E8A99E30}" type="pres">
      <dgm:prSet presAssocID="{828D003B-9738-4C93-862E-B3FB1F284C45}" presName="spacer" presStyleCnt="0"/>
      <dgm:spPr/>
    </dgm:pt>
    <dgm:pt modelId="{A93E518C-6B6D-41CC-B369-A2AE72326B22}" type="pres">
      <dgm:prSet presAssocID="{1974B135-5011-4E60-9357-E17F56F1CD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98DB7-5BC3-4624-9386-480466DBEA90}" type="pres">
      <dgm:prSet presAssocID="{CD3C9935-8861-44C3-AF50-47CD4A15B0B1}" presName="spacer" presStyleCnt="0"/>
      <dgm:spPr/>
    </dgm:pt>
    <dgm:pt modelId="{DDECC215-E45E-4E8B-8605-AA90C2C90EFD}" type="pres">
      <dgm:prSet presAssocID="{90CE440C-C752-494B-B001-92AD45FED71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ADC0C-F4BE-483F-94E8-D0E1A378E4C9}" type="presOf" srcId="{D649614E-40A6-4D09-BF1F-40F45665E169}" destId="{FC9523A8-6ED3-43FE-8327-1F729C5ADFE1}" srcOrd="0" destOrd="0" presId="urn:microsoft.com/office/officeart/2005/8/layout/vList2"/>
    <dgm:cxn modelId="{3A102658-60FD-4CB8-BBC8-62ED763D0532}" srcId="{3A77C400-1170-442B-8253-D8F2D87A3CF9}" destId="{7FD2A8AC-886F-4E74-9BA0-7408B3CD87A7}" srcOrd="2" destOrd="0" parTransId="{C889F2EE-7CDF-4D2E-AD62-315F782CC3D5}" sibTransId="{6D18F53A-3805-409E-89B8-1E307EE68D3A}"/>
    <dgm:cxn modelId="{69D80F94-A0E7-4758-B540-7A6B6A70F0A4}" srcId="{3A77C400-1170-442B-8253-D8F2D87A3CF9}" destId="{92F3A966-C2AF-4FED-90F5-08F32FB38BED}" srcOrd="1" destOrd="0" parTransId="{786EC477-2832-4C24-A4AC-D8FB4B81DC84}" sibTransId="{DA5B2CCB-5519-406C-8C95-4A10E8888130}"/>
    <dgm:cxn modelId="{B402A07A-1F24-40AF-88BA-82511B9675E3}" type="presOf" srcId="{1974B135-5011-4E60-9357-E17F56F1CD47}" destId="{A93E518C-6B6D-41CC-B369-A2AE72326B22}" srcOrd="0" destOrd="0" presId="urn:microsoft.com/office/officeart/2005/8/layout/vList2"/>
    <dgm:cxn modelId="{D01CB7D5-F7CD-487A-AFE3-528598C1B328}" type="presOf" srcId="{7FD2A8AC-886F-4E74-9BA0-7408B3CD87A7}" destId="{EAFDB746-3C2C-4F29-AA41-575A40E7771D}" srcOrd="0" destOrd="0" presId="urn:microsoft.com/office/officeart/2005/8/layout/vList2"/>
    <dgm:cxn modelId="{40092082-C566-4854-8ECE-108DB64D5C04}" type="presOf" srcId="{92F3A966-C2AF-4FED-90F5-08F32FB38BED}" destId="{C0F0A85B-2F27-4506-8804-DA9369F83FE2}" srcOrd="0" destOrd="0" presId="urn:microsoft.com/office/officeart/2005/8/layout/vList2"/>
    <dgm:cxn modelId="{26E2983D-5111-40C5-AB83-CBC28C7B91EA}" type="presOf" srcId="{3E3FD937-FA4C-40A1-852C-FD7BFCFF57F1}" destId="{5CAF533A-44D3-478C-8660-F3210F04D746}" srcOrd="0" destOrd="0" presId="urn:microsoft.com/office/officeart/2005/8/layout/vList2"/>
    <dgm:cxn modelId="{9D2EC64E-31A0-4719-822F-A59D5EE13105}" type="presOf" srcId="{3A77C400-1170-442B-8253-D8F2D87A3CF9}" destId="{83726297-A8CF-4A24-B7B0-FC345171D19C}" srcOrd="0" destOrd="0" presId="urn:microsoft.com/office/officeart/2005/8/layout/vList2"/>
    <dgm:cxn modelId="{9C96736F-91B1-4328-B0E5-4E1EFA9CA5DE}" srcId="{3A77C400-1170-442B-8253-D8F2D87A3CF9}" destId="{D649614E-40A6-4D09-BF1F-40F45665E169}" srcOrd="0" destOrd="0" parTransId="{D8B0ED68-3919-466C-9B9A-0B7931D9732E}" sibTransId="{90C0A4FA-5699-4212-A821-99BA68A1C289}"/>
    <dgm:cxn modelId="{13178CBC-DDC1-4F83-B704-1169C8AAF207}" srcId="{3A77C400-1170-442B-8253-D8F2D87A3CF9}" destId="{90CE440C-C752-494B-B001-92AD45FED713}" srcOrd="5" destOrd="0" parTransId="{5D5AC499-68EC-48A6-A02E-3F1DF5F6101A}" sibTransId="{3653FCF2-3951-469B-A41B-A477807C12CF}"/>
    <dgm:cxn modelId="{7610956A-84D0-4EA6-95AB-34E30425659B}" type="presOf" srcId="{90CE440C-C752-494B-B001-92AD45FED713}" destId="{DDECC215-E45E-4E8B-8605-AA90C2C90EFD}" srcOrd="0" destOrd="0" presId="urn:microsoft.com/office/officeart/2005/8/layout/vList2"/>
    <dgm:cxn modelId="{7EA8AA5C-A41B-48E9-932D-8D8FFF7560AE}" srcId="{3A77C400-1170-442B-8253-D8F2D87A3CF9}" destId="{1974B135-5011-4E60-9357-E17F56F1CD47}" srcOrd="4" destOrd="0" parTransId="{8A86897C-C9D2-4846-B99C-EADE0F45D647}" sibTransId="{CD3C9935-8861-44C3-AF50-47CD4A15B0B1}"/>
    <dgm:cxn modelId="{623D6F39-E065-402D-B27C-DC7DCA734F7D}" srcId="{3A77C400-1170-442B-8253-D8F2D87A3CF9}" destId="{3E3FD937-FA4C-40A1-852C-FD7BFCFF57F1}" srcOrd="3" destOrd="0" parTransId="{72B73B31-08A3-4287-8FAB-20CF0BE3A856}" sibTransId="{828D003B-9738-4C93-862E-B3FB1F284C45}"/>
    <dgm:cxn modelId="{3684FFD3-5334-4EBC-AC5E-28F4E2B7BB76}" type="presParOf" srcId="{83726297-A8CF-4A24-B7B0-FC345171D19C}" destId="{FC9523A8-6ED3-43FE-8327-1F729C5ADFE1}" srcOrd="0" destOrd="0" presId="urn:microsoft.com/office/officeart/2005/8/layout/vList2"/>
    <dgm:cxn modelId="{07E0E910-F536-4CC2-BC2B-FC289D56DEBC}" type="presParOf" srcId="{83726297-A8CF-4A24-B7B0-FC345171D19C}" destId="{B0436DCC-39C6-4F4B-B55D-AF3493ACCC64}" srcOrd="1" destOrd="0" presId="urn:microsoft.com/office/officeart/2005/8/layout/vList2"/>
    <dgm:cxn modelId="{39743EAD-14FA-476B-A3F2-69A41021A9D9}" type="presParOf" srcId="{83726297-A8CF-4A24-B7B0-FC345171D19C}" destId="{C0F0A85B-2F27-4506-8804-DA9369F83FE2}" srcOrd="2" destOrd="0" presId="urn:microsoft.com/office/officeart/2005/8/layout/vList2"/>
    <dgm:cxn modelId="{50E9F67C-A9C5-4949-AFA0-940FBABDAA40}" type="presParOf" srcId="{83726297-A8CF-4A24-B7B0-FC345171D19C}" destId="{5AF015C4-59E3-4301-9E80-8E98A340A712}" srcOrd="3" destOrd="0" presId="urn:microsoft.com/office/officeart/2005/8/layout/vList2"/>
    <dgm:cxn modelId="{AF8FDF0E-ECBE-4DC1-AEA8-B8FF01CF5DA0}" type="presParOf" srcId="{83726297-A8CF-4A24-B7B0-FC345171D19C}" destId="{EAFDB746-3C2C-4F29-AA41-575A40E7771D}" srcOrd="4" destOrd="0" presId="urn:microsoft.com/office/officeart/2005/8/layout/vList2"/>
    <dgm:cxn modelId="{7B12473C-2071-436C-AE3D-E205FEBD3FA6}" type="presParOf" srcId="{83726297-A8CF-4A24-B7B0-FC345171D19C}" destId="{7A82F245-6E0E-4AF9-BE56-14D9F9C765A3}" srcOrd="5" destOrd="0" presId="urn:microsoft.com/office/officeart/2005/8/layout/vList2"/>
    <dgm:cxn modelId="{D58AAE97-9ED6-42DE-ADD9-7072E7106EC8}" type="presParOf" srcId="{83726297-A8CF-4A24-B7B0-FC345171D19C}" destId="{5CAF533A-44D3-478C-8660-F3210F04D746}" srcOrd="6" destOrd="0" presId="urn:microsoft.com/office/officeart/2005/8/layout/vList2"/>
    <dgm:cxn modelId="{53B3B460-DB43-4385-8814-770757BAD9DC}" type="presParOf" srcId="{83726297-A8CF-4A24-B7B0-FC345171D19C}" destId="{68F895AE-4046-4A98-BB9D-4C07E8A99E30}" srcOrd="7" destOrd="0" presId="urn:microsoft.com/office/officeart/2005/8/layout/vList2"/>
    <dgm:cxn modelId="{5E3DCCD3-7C85-4FDB-8035-F7C5599357B4}" type="presParOf" srcId="{83726297-A8CF-4A24-B7B0-FC345171D19C}" destId="{A93E518C-6B6D-41CC-B369-A2AE72326B22}" srcOrd="8" destOrd="0" presId="urn:microsoft.com/office/officeart/2005/8/layout/vList2"/>
    <dgm:cxn modelId="{B39BD042-AB92-4936-A9F2-B8F60211C8DA}" type="presParOf" srcId="{83726297-A8CF-4A24-B7B0-FC345171D19C}" destId="{03D98DB7-5BC3-4624-9386-480466DBEA90}" srcOrd="9" destOrd="0" presId="urn:microsoft.com/office/officeart/2005/8/layout/vList2"/>
    <dgm:cxn modelId="{6B7A0E0D-AC03-4D04-A5FC-7D5A7D7B90E2}" type="presParOf" srcId="{83726297-A8CF-4A24-B7B0-FC345171D19C}" destId="{DDECC215-E45E-4E8B-8605-AA90C2C90E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715235-B5F5-46C4-9B56-80BA669BBE6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C6F55-6C2C-4F22-8F44-270DEC1B4B86}">
      <dgm:prSet/>
      <dgm:spPr/>
      <dgm:t>
        <a:bodyPr/>
        <a:lstStyle/>
        <a:p>
          <a:pPr rtl="0"/>
          <a:r>
            <a:rPr lang="uk-UA" b="1" i="0" baseline="0" dirty="0" smtClean="0"/>
            <a:t>Песець. </a:t>
          </a:r>
          <a:r>
            <a:rPr lang="uk-UA" b="0" i="0" baseline="0" dirty="0" smtClean="0"/>
            <a:t>У </a:t>
          </a:r>
          <a:r>
            <a:rPr lang="uk-UA" b="0" i="0" baseline="0" dirty="0" err="1" smtClean="0"/>
            <a:t>звірівничих</a:t>
          </a:r>
          <a:r>
            <a:rPr lang="uk-UA" b="0" i="0" baseline="0" dirty="0" smtClean="0"/>
            <a:t> господарствах розводять песців двох порід</a:t>
          </a:r>
          <a:r>
            <a:rPr lang="uk-UA" b="1" i="0" baseline="0" dirty="0" smtClean="0"/>
            <a:t> </a:t>
          </a:r>
          <a:r>
            <a:rPr lang="uk-UA" b="0" i="0" baseline="0" dirty="0" smtClean="0"/>
            <a:t>–</a:t>
          </a:r>
          <a:r>
            <a:rPr lang="uk-UA" b="1" i="0" baseline="0" dirty="0" smtClean="0"/>
            <a:t> </a:t>
          </a:r>
          <a:r>
            <a:rPr lang="uk-UA" b="0" i="0" baseline="0" dirty="0" err="1" smtClean="0"/>
            <a:t>вуалеві</a:t>
          </a:r>
          <a:r>
            <a:rPr lang="ru-RU" dirty="0" smtClean="0"/>
            <a:t> </a:t>
          </a:r>
          <a:r>
            <a:rPr lang="uk-UA" b="0" i="0" baseline="0" dirty="0" smtClean="0"/>
            <a:t>та сріблясті. Також існує незначна кількість </a:t>
          </a:r>
          <a:r>
            <a:rPr lang="uk-UA" b="0" i="0" baseline="0" dirty="0" err="1" smtClean="0"/>
            <a:t>біломордого</a:t>
          </a:r>
          <a:r>
            <a:rPr lang="uk-UA" b="0" i="0" baseline="0" dirty="0" smtClean="0"/>
            <a:t> та </a:t>
          </a:r>
          <a:r>
            <a:rPr lang="uk-UA" b="0" i="0" baseline="0" dirty="0" err="1" smtClean="0"/>
            <a:t>тінь-вуалевого</a:t>
          </a:r>
          <a:r>
            <a:rPr lang="uk-UA" b="0" i="0" baseline="0" dirty="0" smtClean="0"/>
            <a:t> песця.</a:t>
          </a:r>
          <a:endParaRPr lang="en-US" b="0" i="0" baseline="0" dirty="0" smtClean="0"/>
        </a:p>
        <a:p>
          <a:pPr rtl="0"/>
          <a:r>
            <a:rPr lang="uk-UA" b="0" i="0" baseline="0" dirty="0" smtClean="0"/>
            <a:t> </a:t>
          </a:r>
          <a:r>
            <a:rPr lang="uk-UA" b="1" i="0" baseline="0" dirty="0" err="1" smtClean="0">
              <a:solidFill>
                <a:srgbClr val="FF0000"/>
              </a:solidFill>
            </a:rPr>
            <a:t>Вуалевий</a:t>
          </a:r>
          <a:r>
            <a:rPr lang="uk-UA" b="1" i="0" baseline="0" dirty="0" smtClean="0">
              <a:solidFill>
                <a:srgbClr val="FF0000"/>
              </a:solidFill>
            </a:rPr>
            <a:t> песець </a:t>
          </a:r>
          <a:r>
            <a:rPr lang="uk-UA" b="0" i="0" baseline="0" dirty="0" smtClean="0"/>
            <a:t>виведений у Норвегії в результаті довгої селекційної роботи з клітковими та дикими голубими песцями різного походження.</a:t>
          </a:r>
          <a:endParaRPr lang="ru-RU" b="0" i="0" baseline="0" dirty="0"/>
        </a:p>
      </dgm:t>
    </dgm:pt>
    <dgm:pt modelId="{BF6B8EA9-F38A-4170-B592-5F4295D53D61}" type="parTrans" cxnId="{6BD4792A-38EA-4B25-9D9B-6E5E31D50D3D}">
      <dgm:prSet/>
      <dgm:spPr/>
      <dgm:t>
        <a:bodyPr/>
        <a:lstStyle/>
        <a:p>
          <a:endParaRPr lang="ru-RU"/>
        </a:p>
      </dgm:t>
    </dgm:pt>
    <dgm:pt modelId="{A75A30F2-D1DB-49CA-A77E-258DDC320328}" type="sibTrans" cxnId="{6BD4792A-38EA-4B25-9D9B-6E5E31D50D3D}">
      <dgm:prSet/>
      <dgm:spPr/>
      <dgm:t>
        <a:bodyPr/>
        <a:lstStyle/>
        <a:p>
          <a:endParaRPr lang="ru-RU"/>
        </a:p>
      </dgm:t>
    </dgm:pt>
    <dgm:pt modelId="{9BB6A9C4-323D-4E6D-8DB0-11012C9E8029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rgbClr val="0070C0"/>
              </a:solidFill>
            </a:rPr>
            <a:t>Сріблястий песець</a:t>
          </a:r>
          <a:r>
            <a:rPr lang="uk-UA" b="1" i="0" baseline="0" dirty="0" smtClean="0"/>
            <a:t>. </a:t>
          </a:r>
          <a:r>
            <a:rPr lang="uk-UA" b="0" i="0" baseline="0" dirty="0" smtClean="0"/>
            <a:t>Забарвлення від </a:t>
          </a:r>
          <a:r>
            <a:rPr lang="uk-UA" b="0" i="0" baseline="0" dirty="0" err="1" smtClean="0"/>
            <a:t>світло-</a:t>
          </a:r>
          <a:r>
            <a:rPr lang="uk-UA" b="0" i="0" baseline="0" dirty="0" smtClean="0"/>
            <a:t> до </a:t>
          </a:r>
          <a:r>
            <a:rPr lang="uk-UA" b="0" i="0" baseline="0" dirty="0" err="1" smtClean="0"/>
            <a:t>темно-</a:t>
          </a:r>
          <a:r>
            <a:rPr lang="uk-UA" b="0" i="0" baseline="0" dirty="0" smtClean="0"/>
            <a:t> блакитного, сіра підпушка, різної інтенсивності. Остьові волоси мають незабарвлену зону над підпушком, що створює сріблястість в забарвленні та короткий пігментований </a:t>
          </a:r>
          <a:r>
            <a:rPr lang="uk-UA" b="0" i="0" baseline="0" dirty="0" err="1" smtClean="0"/>
            <a:t>кінчік</a:t>
          </a:r>
          <a:r>
            <a:rPr lang="uk-UA" b="0" i="0" baseline="0" dirty="0" smtClean="0"/>
            <a:t>.</a:t>
          </a:r>
          <a:endParaRPr lang="uk-UA" b="0" i="0" baseline="0" dirty="0"/>
        </a:p>
      </dgm:t>
    </dgm:pt>
    <dgm:pt modelId="{07E1AC3C-9541-458E-A0F5-31A854B2278B}" type="parTrans" cxnId="{512DD5B5-936F-42A7-B65C-93FD0EEA16CF}">
      <dgm:prSet/>
      <dgm:spPr/>
      <dgm:t>
        <a:bodyPr/>
        <a:lstStyle/>
        <a:p>
          <a:endParaRPr lang="ru-RU"/>
        </a:p>
      </dgm:t>
    </dgm:pt>
    <dgm:pt modelId="{EB628072-798D-4BA2-9872-9A9B1642031A}" type="sibTrans" cxnId="{512DD5B5-936F-42A7-B65C-93FD0EEA16CF}">
      <dgm:prSet/>
      <dgm:spPr/>
      <dgm:t>
        <a:bodyPr/>
        <a:lstStyle/>
        <a:p>
          <a:endParaRPr lang="ru-RU"/>
        </a:p>
      </dgm:t>
    </dgm:pt>
    <dgm:pt modelId="{95A4A626-B5D0-40AD-9BDC-938FF891E7FA}" type="pres">
      <dgm:prSet presAssocID="{B6715235-B5F5-46C4-9B56-80BA669BBE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99C97F-D498-4570-9AB6-9F721E2A523B}" type="pres">
      <dgm:prSet presAssocID="{FB2C6F55-6C2C-4F22-8F44-270DEC1B4B8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21E77-08BF-4755-884B-4F12F12085E1}" type="pres">
      <dgm:prSet presAssocID="{A75A30F2-D1DB-49CA-A77E-258DDC320328}" presName="spacer" presStyleCnt="0"/>
      <dgm:spPr/>
    </dgm:pt>
    <dgm:pt modelId="{BA68408B-A962-4B72-94E6-7E5A69EE75FC}" type="pres">
      <dgm:prSet presAssocID="{9BB6A9C4-323D-4E6D-8DB0-11012C9E802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977F3F-389F-4CE4-979A-E96A9636AEBC}" type="presOf" srcId="{FB2C6F55-6C2C-4F22-8F44-270DEC1B4B86}" destId="{4999C97F-D498-4570-9AB6-9F721E2A523B}" srcOrd="0" destOrd="0" presId="urn:microsoft.com/office/officeart/2005/8/layout/vList2"/>
    <dgm:cxn modelId="{6BD4792A-38EA-4B25-9D9B-6E5E31D50D3D}" srcId="{B6715235-B5F5-46C4-9B56-80BA669BBE67}" destId="{FB2C6F55-6C2C-4F22-8F44-270DEC1B4B86}" srcOrd="0" destOrd="0" parTransId="{BF6B8EA9-F38A-4170-B592-5F4295D53D61}" sibTransId="{A75A30F2-D1DB-49CA-A77E-258DDC320328}"/>
    <dgm:cxn modelId="{512DD5B5-936F-42A7-B65C-93FD0EEA16CF}" srcId="{B6715235-B5F5-46C4-9B56-80BA669BBE67}" destId="{9BB6A9C4-323D-4E6D-8DB0-11012C9E8029}" srcOrd="1" destOrd="0" parTransId="{07E1AC3C-9541-458E-A0F5-31A854B2278B}" sibTransId="{EB628072-798D-4BA2-9872-9A9B1642031A}"/>
    <dgm:cxn modelId="{4ADA3C0E-165C-442B-83BB-82429713C407}" type="presOf" srcId="{9BB6A9C4-323D-4E6D-8DB0-11012C9E8029}" destId="{BA68408B-A962-4B72-94E6-7E5A69EE75FC}" srcOrd="0" destOrd="0" presId="urn:microsoft.com/office/officeart/2005/8/layout/vList2"/>
    <dgm:cxn modelId="{5CE37B9B-B29E-45F8-ABE0-5F1CEFE45153}" type="presOf" srcId="{B6715235-B5F5-46C4-9B56-80BA669BBE67}" destId="{95A4A626-B5D0-40AD-9BDC-938FF891E7FA}" srcOrd="0" destOrd="0" presId="urn:microsoft.com/office/officeart/2005/8/layout/vList2"/>
    <dgm:cxn modelId="{7D98D0F5-BA9D-4064-B76E-86514FF25EEB}" type="presParOf" srcId="{95A4A626-B5D0-40AD-9BDC-938FF891E7FA}" destId="{4999C97F-D498-4570-9AB6-9F721E2A523B}" srcOrd="0" destOrd="0" presId="urn:microsoft.com/office/officeart/2005/8/layout/vList2"/>
    <dgm:cxn modelId="{C4C57599-1D00-4841-9C83-03BDB2F0E40C}" type="presParOf" srcId="{95A4A626-B5D0-40AD-9BDC-938FF891E7FA}" destId="{D2621E77-08BF-4755-884B-4F12F12085E1}" srcOrd="1" destOrd="0" presId="urn:microsoft.com/office/officeart/2005/8/layout/vList2"/>
    <dgm:cxn modelId="{A6B09C03-68FE-4CF7-A624-88A8FA4A38C7}" type="presParOf" srcId="{95A4A626-B5D0-40AD-9BDC-938FF891E7FA}" destId="{BA68408B-A962-4B72-94E6-7E5A69EE75F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E12A9C-8C27-4F9D-8B5D-5A95590CAC5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B620A4C-A0ED-4D5C-9086-480590716088}">
      <dgm:prSet/>
      <dgm:spPr/>
      <dgm:t>
        <a:bodyPr/>
        <a:lstStyle/>
        <a:p>
          <a:pPr rtl="0"/>
          <a:r>
            <a:rPr lang="uk-UA" b="1" i="0" baseline="0" dirty="0" err="1" smtClean="0"/>
            <a:t>Вуалевий</a:t>
          </a:r>
          <a:r>
            <a:rPr lang="uk-UA" b="1" i="0" baseline="0" dirty="0" smtClean="0"/>
            <a:t> песець. </a:t>
          </a:r>
          <a:r>
            <a:rPr lang="uk-UA" b="0" i="0" baseline="0" dirty="0" smtClean="0"/>
            <a:t>Відрізняється від сріблястого забарвленням підпушки і</a:t>
          </a:r>
          <a:r>
            <a:rPr lang="uk-UA" b="1" i="0" baseline="0" dirty="0" smtClean="0"/>
            <a:t> </a:t>
          </a:r>
          <a:r>
            <a:rPr lang="uk-UA" b="0" i="0" baseline="0" dirty="0" smtClean="0"/>
            <a:t>структурою волосяного покриву. Підпушка майже біла зверху і блакитна різної інтенсивності біля основи. Остьові волоси прямі і утворюють над підпушкою темну вуаль.</a:t>
          </a:r>
          <a:endParaRPr lang="ru-RU" b="0" i="0" baseline="0" dirty="0"/>
        </a:p>
      </dgm:t>
    </dgm:pt>
    <dgm:pt modelId="{F0993E18-39EE-4E16-B6B7-F6FF84980AE1}" type="parTrans" cxnId="{6C02C560-715A-42D5-AB5D-BA6A1FD8C0E3}">
      <dgm:prSet/>
      <dgm:spPr/>
      <dgm:t>
        <a:bodyPr/>
        <a:lstStyle/>
        <a:p>
          <a:endParaRPr lang="ru-RU"/>
        </a:p>
      </dgm:t>
    </dgm:pt>
    <dgm:pt modelId="{27ADD805-345C-4876-A91B-C5DAFC6707B0}" type="sibTrans" cxnId="{6C02C560-715A-42D5-AB5D-BA6A1FD8C0E3}">
      <dgm:prSet/>
      <dgm:spPr/>
      <dgm:t>
        <a:bodyPr/>
        <a:lstStyle/>
        <a:p>
          <a:endParaRPr lang="ru-RU"/>
        </a:p>
      </dgm:t>
    </dgm:pt>
    <dgm:pt modelId="{B359F861-910F-4CD4-A884-D64AAFFE6DE4}">
      <dgm:prSet/>
      <dgm:spPr/>
      <dgm:t>
        <a:bodyPr/>
        <a:lstStyle/>
        <a:p>
          <a:pPr rtl="0"/>
          <a:r>
            <a:rPr lang="uk-UA" b="1" i="0" baseline="0" dirty="0" err="1" smtClean="0"/>
            <a:t>Біломордий</a:t>
          </a:r>
          <a:r>
            <a:rPr lang="uk-UA" b="1" i="0" baseline="0" dirty="0" smtClean="0"/>
            <a:t> песець. </a:t>
          </a:r>
          <a:r>
            <a:rPr lang="uk-UA" b="0" i="0" baseline="0" dirty="0" smtClean="0"/>
            <a:t>Малюнок,</a:t>
          </a:r>
          <a:r>
            <a:rPr lang="uk-UA" b="1" i="0" baseline="0" dirty="0" smtClean="0"/>
            <a:t> </a:t>
          </a:r>
          <a:r>
            <a:rPr lang="uk-UA" b="0" i="0" baseline="0" dirty="0" smtClean="0"/>
            <a:t>який утворюється білим волосом такий</a:t>
          </a:r>
          <a:r>
            <a:rPr lang="uk-UA" b="1" i="0" baseline="0" dirty="0" smtClean="0"/>
            <a:t> </a:t>
          </a:r>
          <a:r>
            <a:rPr lang="uk-UA" b="0" i="0" baseline="0" dirty="0" smtClean="0"/>
            <a:t>самий як і у </a:t>
          </a:r>
          <a:r>
            <a:rPr lang="uk-UA" b="0" i="0" baseline="0" dirty="0" err="1" smtClean="0"/>
            <a:t>біломордих</a:t>
          </a:r>
          <a:r>
            <a:rPr lang="uk-UA" b="0" i="0" baseline="0" dirty="0" smtClean="0"/>
            <a:t> лисиць. Гомозиготний ген має летальну дію.</a:t>
          </a:r>
          <a:endParaRPr lang="uk-UA" b="0" i="0" baseline="0" dirty="0"/>
        </a:p>
      </dgm:t>
    </dgm:pt>
    <dgm:pt modelId="{96D56522-5798-46DC-AD6D-0489EAABE206}" type="parTrans" cxnId="{E972D46A-571D-4853-800C-A263123D0C36}">
      <dgm:prSet/>
      <dgm:spPr/>
      <dgm:t>
        <a:bodyPr/>
        <a:lstStyle/>
        <a:p>
          <a:endParaRPr lang="ru-RU"/>
        </a:p>
      </dgm:t>
    </dgm:pt>
    <dgm:pt modelId="{DC6BDCCB-25E5-4A34-B592-E925515C6A8E}" type="sibTrans" cxnId="{E972D46A-571D-4853-800C-A263123D0C36}">
      <dgm:prSet/>
      <dgm:spPr/>
      <dgm:t>
        <a:bodyPr/>
        <a:lstStyle/>
        <a:p>
          <a:endParaRPr lang="ru-RU"/>
        </a:p>
      </dgm:t>
    </dgm:pt>
    <dgm:pt modelId="{3690A36C-70AC-4A40-98ED-2D4B11B7F5B6}" type="pres">
      <dgm:prSet presAssocID="{57E12A9C-8C27-4F9D-8B5D-5A95590CA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21913A-D292-47A3-A1DF-C13BB5F231A9}" type="pres">
      <dgm:prSet presAssocID="{CB620A4C-A0ED-4D5C-9086-480590716088}" presName="parentText" presStyleLbl="node1" presStyleIdx="0" presStyleCnt="2" custLinFactY="-23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CAC96-21AE-4C07-80FD-07274B461F1A}" type="pres">
      <dgm:prSet presAssocID="{27ADD805-345C-4876-A91B-C5DAFC6707B0}" presName="spacer" presStyleCnt="0"/>
      <dgm:spPr/>
    </dgm:pt>
    <dgm:pt modelId="{DAF43970-5796-45C2-AE41-DC69583E7C13}" type="pres">
      <dgm:prSet presAssocID="{B359F861-910F-4CD4-A884-D64AAFFE6D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CE525-C8DC-44CC-828E-ABFEC6DFDF1F}" type="presOf" srcId="{CB620A4C-A0ED-4D5C-9086-480590716088}" destId="{5C21913A-D292-47A3-A1DF-C13BB5F231A9}" srcOrd="0" destOrd="0" presId="urn:microsoft.com/office/officeart/2005/8/layout/vList2"/>
    <dgm:cxn modelId="{E972D46A-571D-4853-800C-A263123D0C36}" srcId="{57E12A9C-8C27-4F9D-8B5D-5A95590CAC55}" destId="{B359F861-910F-4CD4-A884-D64AAFFE6DE4}" srcOrd="1" destOrd="0" parTransId="{96D56522-5798-46DC-AD6D-0489EAABE206}" sibTransId="{DC6BDCCB-25E5-4A34-B592-E925515C6A8E}"/>
    <dgm:cxn modelId="{6C02C560-715A-42D5-AB5D-BA6A1FD8C0E3}" srcId="{57E12A9C-8C27-4F9D-8B5D-5A95590CAC55}" destId="{CB620A4C-A0ED-4D5C-9086-480590716088}" srcOrd="0" destOrd="0" parTransId="{F0993E18-39EE-4E16-B6B7-F6FF84980AE1}" sibTransId="{27ADD805-345C-4876-A91B-C5DAFC6707B0}"/>
    <dgm:cxn modelId="{0EDF148D-00A3-45F5-BBC6-79C1A787585B}" type="presOf" srcId="{57E12A9C-8C27-4F9D-8B5D-5A95590CAC55}" destId="{3690A36C-70AC-4A40-98ED-2D4B11B7F5B6}" srcOrd="0" destOrd="0" presId="urn:microsoft.com/office/officeart/2005/8/layout/vList2"/>
    <dgm:cxn modelId="{EFF7BEE5-2893-415E-8B34-7D6EDB8BAD9E}" type="presOf" srcId="{B359F861-910F-4CD4-A884-D64AAFFE6DE4}" destId="{DAF43970-5796-45C2-AE41-DC69583E7C13}" srcOrd="0" destOrd="0" presId="urn:microsoft.com/office/officeart/2005/8/layout/vList2"/>
    <dgm:cxn modelId="{B7243F1C-D6FA-465B-A3EE-788CA22D4803}" type="presParOf" srcId="{3690A36C-70AC-4A40-98ED-2D4B11B7F5B6}" destId="{5C21913A-D292-47A3-A1DF-C13BB5F231A9}" srcOrd="0" destOrd="0" presId="urn:microsoft.com/office/officeart/2005/8/layout/vList2"/>
    <dgm:cxn modelId="{AEAE893A-EE37-4EA8-97C2-5629DFCC1044}" type="presParOf" srcId="{3690A36C-70AC-4A40-98ED-2D4B11B7F5B6}" destId="{C9CCAC96-21AE-4C07-80FD-07274B461F1A}" srcOrd="1" destOrd="0" presId="urn:microsoft.com/office/officeart/2005/8/layout/vList2"/>
    <dgm:cxn modelId="{C47DF201-5A52-4458-B5D7-A6A7328C9AB7}" type="presParOf" srcId="{3690A36C-70AC-4A40-98ED-2D4B11B7F5B6}" destId="{DAF43970-5796-45C2-AE41-DC69583E7C1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0779AD-7779-401F-884C-B3F408367E8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7CA2397-2819-4AA2-B717-EEDAD68E2E79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chemeClr val="tx1"/>
              </a:solidFill>
            </a:rPr>
            <a:t>Нутрії. Стандартні нутрії. </a:t>
          </a:r>
          <a:r>
            <a:rPr lang="uk-UA" b="0" i="0" baseline="0" dirty="0" smtClean="0">
              <a:solidFill>
                <a:schemeClr val="tx1"/>
              </a:solidFill>
            </a:rPr>
            <a:t>Для більшості звірів характерне темно-коричневе забарвлення хутра. Підпушок коричневий. Стандартні нутрії мають добру відтворювальну якість.</a:t>
          </a:r>
          <a:endParaRPr lang="ru-RU" b="0" i="0" baseline="0" dirty="0">
            <a:solidFill>
              <a:schemeClr val="tx1"/>
            </a:solidFill>
          </a:endParaRPr>
        </a:p>
      </dgm:t>
    </dgm:pt>
    <dgm:pt modelId="{FE2E07D2-AE1A-4BDE-A87D-AD072CC1ED62}" type="parTrans" cxnId="{B69BED81-F2A8-4D84-B476-82E699E145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EBD906-727E-4AA7-99B7-EC4CBA5C18D6}" type="sibTrans" cxnId="{B69BED81-F2A8-4D84-B476-82E699E145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88C27A-DB55-4555-A781-3DA36C3F3F46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chemeClr val="tx1"/>
              </a:solidFill>
            </a:rPr>
            <a:t>Білі італійські </a:t>
          </a:r>
          <a:r>
            <a:rPr lang="uk-UA" b="0" i="0" baseline="0" dirty="0" smtClean="0">
              <a:solidFill>
                <a:schemeClr val="tx1"/>
              </a:solidFill>
            </a:rPr>
            <a:t>-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рецесивна мутація.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Забарвлення хутра майже біле,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з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легким кремовим відтінком. Добре відтворюються.</a:t>
          </a:r>
          <a:endParaRPr lang="ru-RU" b="0" i="0" baseline="0" dirty="0">
            <a:solidFill>
              <a:schemeClr val="tx1"/>
            </a:solidFill>
          </a:endParaRPr>
        </a:p>
      </dgm:t>
    </dgm:pt>
    <dgm:pt modelId="{3F4337D4-414F-4461-8D16-67F8814AF0AB}" type="parTrans" cxnId="{C368BEC3-7F02-40A3-A384-AF1FE1B854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2193D4-E245-4754-906D-0B6B815EAE5E}" type="sibTrans" cxnId="{C368BEC3-7F02-40A3-A384-AF1FE1B8540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BCCEE0-FDA3-4C2A-BF09-8FED69C655B3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chemeClr val="tx1"/>
              </a:solidFill>
            </a:rPr>
            <a:t>Бежеві нутрії - рецесивна мутація. </a:t>
          </a:r>
          <a:r>
            <a:rPr lang="uk-UA" b="0" i="0" baseline="0" dirty="0" smtClean="0">
              <a:solidFill>
                <a:schemeClr val="tx1"/>
              </a:solidFill>
            </a:rPr>
            <a:t>В забарвлені переважають коричневі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та темно-бежеві відтінки. Плодючість добра.</a:t>
          </a:r>
          <a:endParaRPr lang="ru-RU" b="0" i="0" baseline="0" dirty="0">
            <a:solidFill>
              <a:schemeClr val="tx1"/>
            </a:solidFill>
          </a:endParaRPr>
        </a:p>
      </dgm:t>
    </dgm:pt>
    <dgm:pt modelId="{EA307114-D80F-40CC-ACBF-459E71C46A2F}" type="parTrans" cxnId="{A837A1C1-1601-46E4-9D13-1727F36322F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F1A8BAB-32F1-4163-A5A9-85E9C4FCC3AA}" type="sibTrans" cxnId="{A837A1C1-1601-46E4-9D13-1727F36322F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92283B-F9B6-4C1C-829F-50A8ECFCA79B}">
      <dgm:prSet/>
      <dgm:spPr/>
      <dgm:t>
        <a:bodyPr/>
        <a:lstStyle/>
        <a:p>
          <a:pPr rtl="0"/>
          <a:r>
            <a:rPr lang="uk-UA" b="1" i="0" baseline="0" dirty="0" smtClean="0">
              <a:solidFill>
                <a:schemeClr val="tx1"/>
              </a:solidFill>
            </a:rPr>
            <a:t>Перламутрові нутрії </a:t>
          </a:r>
          <a:r>
            <a:rPr lang="uk-UA" b="0" i="0" baseline="0" dirty="0" smtClean="0">
              <a:solidFill>
                <a:schemeClr val="tx1"/>
              </a:solidFill>
            </a:rPr>
            <a:t>-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гетерозиготні звірі.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Забарвлення </a:t>
          </a:r>
          <a:r>
            <a:rPr lang="uk-UA" b="0" i="0" baseline="0" dirty="0" err="1" smtClean="0">
              <a:solidFill>
                <a:schemeClr val="tx1"/>
              </a:solidFill>
            </a:rPr>
            <a:t>світло-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бежеве.</a:t>
          </a:r>
          <a:r>
            <a:rPr lang="uk-UA" b="1" i="0" baseline="0" dirty="0" smtClean="0">
              <a:solidFill>
                <a:schemeClr val="tx1"/>
              </a:solidFill>
            </a:rPr>
            <a:t> </a:t>
          </a:r>
          <a:r>
            <a:rPr lang="uk-UA" b="0" i="0" baseline="0" dirty="0" smtClean="0">
              <a:solidFill>
                <a:schemeClr val="tx1"/>
              </a:solidFill>
            </a:rPr>
            <a:t>Остьовий волос має бежеву або коричневу основу та білу вершину. Плодючість добра.</a:t>
          </a:r>
          <a:endParaRPr lang="uk-UA" b="0" i="0" baseline="0" dirty="0">
            <a:solidFill>
              <a:schemeClr val="tx1"/>
            </a:solidFill>
          </a:endParaRPr>
        </a:p>
      </dgm:t>
    </dgm:pt>
    <dgm:pt modelId="{54B56DB2-DFC5-4D74-8158-F3363641B1B5}" type="parTrans" cxnId="{02B97DE2-EDA8-4699-BB15-59C8557F7E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D6682F-8ECD-4F48-BCB4-C1F670EFDAC5}" type="sibTrans" cxnId="{02B97DE2-EDA8-4699-BB15-59C8557F7E1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4CC036-AC5A-4860-8633-20B995711C95}" type="pres">
      <dgm:prSet presAssocID="{3D0779AD-7779-401F-884C-B3F408367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2349A-82A0-4793-8DCC-732B47E81E6F}" type="pres">
      <dgm:prSet presAssocID="{17CA2397-2819-4AA2-B717-EEDAD68E2E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6DD6-B182-4632-A655-12BA5DCB4286}" type="pres">
      <dgm:prSet presAssocID="{D7EBD906-727E-4AA7-99B7-EC4CBA5C18D6}" presName="spacer" presStyleCnt="0"/>
      <dgm:spPr/>
    </dgm:pt>
    <dgm:pt modelId="{C8B48418-707C-4DBF-B369-9695F8CB2B90}" type="pres">
      <dgm:prSet presAssocID="{3488C27A-DB55-4555-A781-3DA36C3F3F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8A9C6-CD6B-4426-823D-6EE95C028E97}" type="pres">
      <dgm:prSet presAssocID="{552193D4-E245-4754-906D-0B6B815EAE5E}" presName="spacer" presStyleCnt="0"/>
      <dgm:spPr/>
    </dgm:pt>
    <dgm:pt modelId="{C890E530-FA85-42BA-B5B3-1A0B521744B8}" type="pres">
      <dgm:prSet presAssocID="{C7BCCEE0-FDA3-4C2A-BF09-8FED69C655B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2B57C-8402-4E1E-A6DF-14422F93EE54}" type="pres">
      <dgm:prSet presAssocID="{9F1A8BAB-32F1-4163-A5A9-85E9C4FCC3AA}" presName="spacer" presStyleCnt="0"/>
      <dgm:spPr/>
    </dgm:pt>
    <dgm:pt modelId="{0278CAE0-2B99-40FB-9850-D73FBC498EE2}" type="pres">
      <dgm:prSet presAssocID="{E392283B-F9B6-4C1C-829F-50A8ECFCA79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7330F-1865-4488-9F25-8DB3D95BFD12}" type="presOf" srcId="{C7BCCEE0-FDA3-4C2A-BF09-8FED69C655B3}" destId="{C890E530-FA85-42BA-B5B3-1A0B521744B8}" srcOrd="0" destOrd="0" presId="urn:microsoft.com/office/officeart/2005/8/layout/vList2"/>
    <dgm:cxn modelId="{053AA55C-990E-4D40-902D-14702658C020}" type="presOf" srcId="{E392283B-F9B6-4C1C-829F-50A8ECFCA79B}" destId="{0278CAE0-2B99-40FB-9850-D73FBC498EE2}" srcOrd="0" destOrd="0" presId="urn:microsoft.com/office/officeart/2005/8/layout/vList2"/>
    <dgm:cxn modelId="{A837A1C1-1601-46E4-9D13-1727F36322F4}" srcId="{3D0779AD-7779-401F-884C-B3F408367E82}" destId="{C7BCCEE0-FDA3-4C2A-BF09-8FED69C655B3}" srcOrd="2" destOrd="0" parTransId="{EA307114-D80F-40CC-ACBF-459E71C46A2F}" sibTransId="{9F1A8BAB-32F1-4163-A5A9-85E9C4FCC3AA}"/>
    <dgm:cxn modelId="{C5C71DDE-16E8-4090-B32C-75231DAD1E8D}" type="presOf" srcId="{3488C27A-DB55-4555-A781-3DA36C3F3F46}" destId="{C8B48418-707C-4DBF-B369-9695F8CB2B90}" srcOrd="0" destOrd="0" presId="urn:microsoft.com/office/officeart/2005/8/layout/vList2"/>
    <dgm:cxn modelId="{BD248C66-696B-4055-8967-A604E272A923}" type="presOf" srcId="{3D0779AD-7779-401F-884C-B3F408367E82}" destId="{C34CC036-AC5A-4860-8633-20B995711C95}" srcOrd="0" destOrd="0" presId="urn:microsoft.com/office/officeart/2005/8/layout/vList2"/>
    <dgm:cxn modelId="{1FB92B4C-05EA-41B8-80B2-CA95E169AD5E}" type="presOf" srcId="{17CA2397-2819-4AA2-B717-EEDAD68E2E79}" destId="{55A2349A-82A0-4793-8DCC-732B47E81E6F}" srcOrd="0" destOrd="0" presId="urn:microsoft.com/office/officeart/2005/8/layout/vList2"/>
    <dgm:cxn modelId="{B69BED81-F2A8-4D84-B476-82E699E14549}" srcId="{3D0779AD-7779-401F-884C-B3F408367E82}" destId="{17CA2397-2819-4AA2-B717-EEDAD68E2E79}" srcOrd="0" destOrd="0" parTransId="{FE2E07D2-AE1A-4BDE-A87D-AD072CC1ED62}" sibTransId="{D7EBD906-727E-4AA7-99B7-EC4CBA5C18D6}"/>
    <dgm:cxn modelId="{C368BEC3-7F02-40A3-A384-AF1FE1B85405}" srcId="{3D0779AD-7779-401F-884C-B3F408367E82}" destId="{3488C27A-DB55-4555-A781-3DA36C3F3F46}" srcOrd="1" destOrd="0" parTransId="{3F4337D4-414F-4461-8D16-67F8814AF0AB}" sibTransId="{552193D4-E245-4754-906D-0B6B815EAE5E}"/>
    <dgm:cxn modelId="{02B97DE2-EDA8-4699-BB15-59C8557F7E1E}" srcId="{3D0779AD-7779-401F-884C-B3F408367E82}" destId="{E392283B-F9B6-4C1C-829F-50A8ECFCA79B}" srcOrd="3" destOrd="0" parTransId="{54B56DB2-DFC5-4D74-8158-F3363641B1B5}" sibTransId="{FAD6682F-8ECD-4F48-BCB4-C1F670EFDAC5}"/>
    <dgm:cxn modelId="{7D1A3BC9-A9FE-474B-97DC-B6830D974732}" type="presParOf" srcId="{C34CC036-AC5A-4860-8633-20B995711C95}" destId="{55A2349A-82A0-4793-8DCC-732B47E81E6F}" srcOrd="0" destOrd="0" presId="urn:microsoft.com/office/officeart/2005/8/layout/vList2"/>
    <dgm:cxn modelId="{80B52BE9-A61B-437E-97D8-36B4F161800D}" type="presParOf" srcId="{C34CC036-AC5A-4860-8633-20B995711C95}" destId="{F3686DD6-B182-4632-A655-12BA5DCB4286}" srcOrd="1" destOrd="0" presId="urn:microsoft.com/office/officeart/2005/8/layout/vList2"/>
    <dgm:cxn modelId="{9F5C8210-4DCE-458D-A5E9-F7C75964650F}" type="presParOf" srcId="{C34CC036-AC5A-4860-8633-20B995711C95}" destId="{C8B48418-707C-4DBF-B369-9695F8CB2B90}" srcOrd="2" destOrd="0" presId="urn:microsoft.com/office/officeart/2005/8/layout/vList2"/>
    <dgm:cxn modelId="{EC5BA31B-DACC-470B-9508-20B365CE56D9}" type="presParOf" srcId="{C34CC036-AC5A-4860-8633-20B995711C95}" destId="{5068A9C6-CD6B-4426-823D-6EE95C028E97}" srcOrd="3" destOrd="0" presId="urn:microsoft.com/office/officeart/2005/8/layout/vList2"/>
    <dgm:cxn modelId="{63BDB170-683B-428E-8395-6EF946C093F1}" type="presParOf" srcId="{C34CC036-AC5A-4860-8633-20B995711C95}" destId="{C890E530-FA85-42BA-B5B3-1A0B521744B8}" srcOrd="4" destOrd="0" presId="urn:microsoft.com/office/officeart/2005/8/layout/vList2"/>
    <dgm:cxn modelId="{0E569170-AFDA-44B3-9B87-00171BEC3442}" type="presParOf" srcId="{C34CC036-AC5A-4860-8633-20B995711C95}" destId="{BB02B57C-8402-4E1E-A6DF-14422F93EE54}" srcOrd="5" destOrd="0" presId="urn:microsoft.com/office/officeart/2005/8/layout/vList2"/>
    <dgm:cxn modelId="{4A0091E5-822A-4B8B-B0B0-3A3D26C14E0A}" type="presParOf" srcId="{C34CC036-AC5A-4860-8633-20B995711C95}" destId="{0278CAE0-2B99-40FB-9850-D73FBC498E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6F812-9221-47DB-B21B-78E3C39DE310}">
      <dsp:nvSpPr>
        <dsp:cNvPr id="0" name=""/>
        <dsp:cNvSpPr/>
      </dsp:nvSpPr>
      <dsp:spPr>
        <a:xfrm>
          <a:off x="0" y="61007"/>
          <a:ext cx="9144000" cy="143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За   характером   </a:t>
          </a:r>
          <a:r>
            <a:rPr lang="ru-RU" sz="3600" kern="1200" dirty="0" err="1" smtClean="0"/>
            <a:t>продукції</a:t>
          </a:r>
          <a:r>
            <a:rPr lang="ru-RU" sz="3600" kern="1200" dirty="0" smtClean="0"/>
            <a:t>,   яку   </a:t>
          </a:r>
          <a:r>
            <a:rPr lang="ru-RU" sz="3600" kern="1200" dirty="0" err="1" smtClean="0"/>
            <a:t>отримують</a:t>
          </a:r>
          <a:r>
            <a:rPr lang="ru-RU" sz="3600" kern="1200" dirty="0" smtClean="0"/>
            <a:t>   </a:t>
          </a:r>
          <a:r>
            <a:rPr lang="ru-RU" sz="3600" kern="1200" dirty="0" err="1" smtClean="0"/>
            <a:t>від</a:t>
          </a:r>
          <a:r>
            <a:rPr lang="ru-RU" sz="3600" kern="1200" dirty="0" smtClean="0"/>
            <a:t>   </a:t>
          </a:r>
          <a:r>
            <a:rPr lang="ru-RU" sz="3600" kern="1200" dirty="0" err="1" smtClean="0"/>
            <a:t>кролів</a:t>
          </a:r>
          <a:r>
            <a:rPr lang="ru-RU" sz="3600" kern="1200" dirty="0" smtClean="0"/>
            <a:t>,   </a:t>
          </a:r>
          <a:r>
            <a:rPr lang="ru-RU" sz="3600" kern="1200" dirty="0" err="1" smtClean="0"/>
            <a:t>їх</a:t>
          </a:r>
          <a:r>
            <a:rPr lang="ru-RU" sz="3600" kern="1200" dirty="0" smtClean="0"/>
            <a:t>   породи </a:t>
          </a:r>
          <a:r>
            <a:rPr lang="ru-RU" sz="3600" kern="1200" dirty="0" err="1" smtClean="0"/>
            <a:t>поділяються</a:t>
          </a:r>
          <a:r>
            <a:rPr lang="ru-RU" sz="3600" kern="1200" dirty="0" smtClean="0"/>
            <a:t> на: </a:t>
          </a:r>
          <a:endParaRPr lang="ru-RU" sz="3600" kern="1200" dirty="0"/>
        </a:p>
      </dsp:txBody>
      <dsp:txXfrm>
        <a:off x="0" y="61007"/>
        <a:ext cx="9144000" cy="1432080"/>
      </dsp:txXfrm>
    </dsp:sp>
    <dsp:sp modelId="{72D061CC-5056-4457-AD52-5FAC721EA549}">
      <dsp:nvSpPr>
        <dsp:cNvPr id="0" name=""/>
        <dsp:cNvSpPr/>
      </dsp:nvSpPr>
      <dsp:spPr>
        <a:xfrm>
          <a:off x="0" y="1596768"/>
          <a:ext cx="9144000" cy="1432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1</a:t>
          </a:r>
          <a:r>
            <a:rPr lang="ru-RU" sz="2400" b="1" i="1" kern="1200" dirty="0" smtClean="0">
              <a:solidFill>
                <a:srgbClr val="FF0000"/>
              </a:solidFill>
            </a:rPr>
            <a:t>) </a:t>
          </a:r>
          <a:r>
            <a:rPr lang="ru-RU" sz="2400" b="1" i="1" kern="1200" dirty="0" err="1" smtClean="0">
              <a:solidFill>
                <a:srgbClr val="FF0000"/>
              </a:solidFill>
            </a:rPr>
            <a:t>м’ясо-шкуркові</a:t>
          </a:r>
          <a:r>
            <a:rPr lang="ru-RU" sz="2400" b="1" i="1" kern="1200" dirty="0" smtClean="0">
              <a:solidFill>
                <a:srgbClr val="FF0000"/>
              </a:solidFill>
            </a:rPr>
            <a:t> </a:t>
          </a:r>
          <a:r>
            <a:rPr lang="ru-RU" sz="2400" kern="1200" dirty="0" smtClean="0"/>
            <a:t>– до них </a:t>
          </a:r>
          <a:r>
            <a:rPr lang="ru-RU" sz="2400" kern="1200" dirty="0" err="1" smtClean="0"/>
            <a:t>відносяться</a:t>
          </a:r>
          <a:r>
            <a:rPr lang="ru-RU" sz="2400" kern="1200" dirty="0" smtClean="0"/>
            <a:t> </a:t>
          </a:r>
          <a:r>
            <a:rPr lang="ru-RU" sz="2400" b="1" kern="1200" dirty="0" err="1" smtClean="0"/>
            <a:t>білий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сірий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велетень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радянська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шиншила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віденський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голубий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сріблястий</a:t>
          </a:r>
          <a:r>
            <a:rPr lang="ru-RU" sz="2400" b="1" kern="1200" dirty="0" smtClean="0"/>
            <a:t> </a:t>
          </a:r>
          <a:r>
            <a:rPr lang="ru-RU" sz="2400" kern="1200" dirty="0" smtClean="0"/>
            <a:t>та </a:t>
          </a:r>
          <a:r>
            <a:rPr lang="ru-RU" sz="2400" kern="1200" dirty="0" err="1" smtClean="0"/>
            <a:t>інші</a:t>
          </a:r>
          <a:r>
            <a:rPr lang="ru-RU" sz="2400" kern="1200" dirty="0" smtClean="0"/>
            <a:t>; </a:t>
          </a:r>
          <a:endParaRPr lang="ru-RU" sz="2400" kern="1200" dirty="0"/>
        </a:p>
      </dsp:txBody>
      <dsp:txXfrm>
        <a:off x="0" y="1596768"/>
        <a:ext cx="9144000" cy="1432080"/>
      </dsp:txXfrm>
    </dsp:sp>
    <dsp:sp modelId="{D361E60C-B285-4B8B-A5C4-DD05A55EC93A}">
      <dsp:nvSpPr>
        <dsp:cNvPr id="0" name=""/>
        <dsp:cNvSpPr/>
      </dsp:nvSpPr>
      <dsp:spPr>
        <a:xfrm>
          <a:off x="0" y="3028847"/>
          <a:ext cx="9144000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3028847"/>
        <a:ext cx="9144000" cy="7265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6B40F7-28FB-4E4B-951C-05705B6C58D5}">
      <dsp:nvSpPr>
        <dsp:cNvPr id="0" name=""/>
        <dsp:cNvSpPr/>
      </dsp:nvSpPr>
      <dsp:spPr>
        <a:xfrm>
          <a:off x="0" y="31602"/>
          <a:ext cx="9144000" cy="1417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rgbClr val="FF0000"/>
              </a:solidFill>
            </a:rPr>
            <a:t>Рожеві нутрії.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Забарвлення кремове або темно кремове з розовим або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золотистим відтінком.</a:t>
          </a:r>
          <a:endParaRPr lang="ru-RU" sz="2000" b="0" i="0" kern="1200" baseline="0" dirty="0">
            <a:solidFill>
              <a:srgbClr val="FF0000"/>
            </a:solidFill>
          </a:endParaRPr>
        </a:p>
      </dsp:txBody>
      <dsp:txXfrm>
        <a:off x="0" y="31602"/>
        <a:ext cx="9144000" cy="1417162"/>
      </dsp:txXfrm>
    </dsp:sp>
    <dsp:sp modelId="{61D1BE9A-31D0-4DC0-AD81-369A62836FCB}">
      <dsp:nvSpPr>
        <dsp:cNvPr id="0" name=""/>
        <dsp:cNvSpPr/>
      </dsp:nvSpPr>
      <dsp:spPr>
        <a:xfrm>
          <a:off x="0" y="1506365"/>
          <a:ext cx="9144000" cy="1417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rgbClr val="FF0000"/>
              </a:solidFill>
            </a:rPr>
            <a:t>Білі </a:t>
          </a:r>
          <a:r>
            <a:rPr lang="uk-UA" sz="2000" b="1" i="0" kern="1200" baseline="0" dirty="0" err="1" smtClean="0">
              <a:solidFill>
                <a:srgbClr val="FF0000"/>
              </a:solidFill>
            </a:rPr>
            <a:t>северинські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.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Гетерозиготи мають сильну білу плямистість,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гомозиготні форми мають напівзакриті очі та майже не розмножуються.</a:t>
          </a:r>
          <a:endParaRPr lang="ru-RU" sz="2000" b="0" i="0" kern="1200" baseline="0" dirty="0">
            <a:solidFill>
              <a:srgbClr val="FF0000"/>
            </a:solidFill>
          </a:endParaRPr>
        </a:p>
      </dsp:txBody>
      <dsp:txXfrm>
        <a:off x="0" y="1506365"/>
        <a:ext cx="9144000" cy="1417162"/>
      </dsp:txXfrm>
    </dsp:sp>
    <dsp:sp modelId="{BB1B2FFC-7E67-4E7C-8A02-C92E1AAA9D54}">
      <dsp:nvSpPr>
        <dsp:cNvPr id="0" name=""/>
        <dsp:cNvSpPr/>
      </dsp:nvSpPr>
      <dsp:spPr>
        <a:xfrm>
          <a:off x="0" y="2981128"/>
          <a:ext cx="9144000" cy="1417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rgbClr val="FF0000"/>
              </a:solidFill>
            </a:rPr>
            <a:t>Сріблясті нутрії.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При схрещуванні бежевих,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перламутрових,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білих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італійських та ряду інших рецесивних мутацій із стандартними народжуються гетерозиготні щенята, які і називаються сріблястими. Вони мають загальне темно-сріблясте забарвлення хутра.</a:t>
          </a:r>
          <a:endParaRPr lang="ru-RU" sz="2000" b="0" i="0" kern="1200" baseline="0" dirty="0">
            <a:solidFill>
              <a:srgbClr val="FF0000"/>
            </a:solidFill>
          </a:endParaRPr>
        </a:p>
      </dsp:txBody>
      <dsp:txXfrm>
        <a:off x="0" y="2981128"/>
        <a:ext cx="9144000" cy="1417162"/>
      </dsp:txXfrm>
    </dsp:sp>
    <dsp:sp modelId="{3FD7B4FB-0AD3-4AD4-AD1E-E6C56BBB85D2}">
      <dsp:nvSpPr>
        <dsp:cNvPr id="0" name=""/>
        <dsp:cNvSpPr/>
      </dsp:nvSpPr>
      <dsp:spPr>
        <a:xfrm>
          <a:off x="0" y="4455890"/>
          <a:ext cx="9144000" cy="1417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rgbClr val="FF0000"/>
              </a:solidFill>
            </a:rPr>
            <a:t>Білі азербайджанські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-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домінантна мутація.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Звірі мають </a:t>
          </a:r>
          <a:r>
            <a:rPr lang="uk-UA" sz="2000" b="0" i="0" kern="1200" baseline="0" dirty="0" err="1" smtClean="0">
              <a:solidFill>
                <a:srgbClr val="FF0000"/>
              </a:solidFill>
            </a:rPr>
            <a:t>чисто-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біле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000" b="0" i="0" kern="1200" baseline="0" dirty="0" smtClean="0">
              <a:solidFill>
                <a:srgbClr val="FF0000"/>
              </a:solidFill>
            </a:rPr>
            <a:t>забарвлення остьових і пухових волос. Проте біля очей, вух і хвоста є пігментація волос.</a:t>
          </a:r>
          <a:endParaRPr lang="uk-UA" sz="2000" b="0" i="0" kern="1200" baseline="0" dirty="0">
            <a:solidFill>
              <a:srgbClr val="FF0000"/>
            </a:solidFill>
          </a:endParaRPr>
        </a:p>
      </dsp:txBody>
      <dsp:txXfrm>
        <a:off x="0" y="4455890"/>
        <a:ext cx="9144000" cy="14171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2A5EF-84F5-4371-B0ED-12AF513B3CA7}">
      <dsp:nvSpPr>
        <dsp:cNvPr id="0" name=""/>
        <dsp:cNvSpPr/>
      </dsp:nvSpPr>
      <dsp:spPr>
        <a:xfrm>
          <a:off x="0" y="88409"/>
          <a:ext cx="9144000" cy="1154789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baseline="0" dirty="0" smtClean="0">
              <a:solidFill>
                <a:srgbClr val="FF0000"/>
              </a:solidFill>
            </a:rPr>
            <a:t>Золотисті </a:t>
          </a:r>
          <a:r>
            <a:rPr lang="uk-UA" sz="2100" b="1" i="0" kern="1200" baseline="0" dirty="0" err="1" smtClean="0">
              <a:solidFill>
                <a:srgbClr val="FF0000"/>
              </a:solidFill>
            </a:rPr>
            <a:t>нутрії-</a:t>
          </a:r>
          <a:r>
            <a:rPr lang="uk-UA" sz="2100" b="1" i="0" kern="1200" baseline="0" dirty="0" smtClean="0">
              <a:solidFill>
                <a:srgbClr val="FF0000"/>
              </a:solidFill>
            </a:rPr>
            <a:t> домінантна мутація. 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Забарвлення волосяного покриву</a:t>
          </a:r>
          <a:r>
            <a:rPr lang="uk-UA" sz="21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жовто-золотисте. При розведенні у чистоті у </a:t>
          </a:r>
          <a:r>
            <a:rPr lang="uk-UA" sz="2100" b="0" i="0" kern="1200" baseline="0" dirty="0" err="1" smtClean="0">
              <a:solidFill>
                <a:srgbClr val="FF0000"/>
              </a:solidFill>
            </a:rPr>
            <a:t>пометі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 з’являються ще і стандартні нутрії. </a:t>
          </a:r>
          <a:r>
            <a:rPr lang="uk-UA" sz="2100" b="0" i="0" kern="1200" baseline="0" dirty="0" err="1" smtClean="0">
              <a:solidFill>
                <a:srgbClr val="FF0000"/>
              </a:solidFill>
            </a:rPr>
            <a:t>Гомозиготи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 не виживають.</a:t>
          </a:r>
          <a:endParaRPr lang="ru-RU" sz="2100" b="0" i="0" kern="1200" baseline="0" dirty="0">
            <a:solidFill>
              <a:srgbClr val="FF0000"/>
            </a:solidFill>
          </a:endParaRPr>
        </a:p>
      </dsp:txBody>
      <dsp:txXfrm>
        <a:off x="0" y="88409"/>
        <a:ext cx="9144000" cy="1154789"/>
      </dsp:txXfrm>
    </dsp:sp>
    <dsp:sp modelId="{2383A109-BA15-447B-939F-714D9ADCE82F}">
      <dsp:nvSpPr>
        <dsp:cNvPr id="0" name=""/>
        <dsp:cNvSpPr/>
      </dsp:nvSpPr>
      <dsp:spPr>
        <a:xfrm>
          <a:off x="0" y="1303679"/>
          <a:ext cx="9144000" cy="1154789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54727"/>
                <a:satOff val="-358"/>
                <a:lumOff val="61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54727"/>
                <a:satOff val="-358"/>
                <a:lumOff val="61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54727"/>
                <a:satOff val="-358"/>
                <a:lumOff val="61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baseline="0" dirty="0" smtClean="0">
              <a:solidFill>
                <a:srgbClr val="FF0000"/>
              </a:solidFill>
            </a:rPr>
            <a:t>Чорні нутрії - домінантна мутація. 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Більшість чорних нутрій мають</a:t>
          </a:r>
          <a:r>
            <a:rPr lang="uk-UA" sz="2100" b="1" i="0" kern="1200" baseline="0" dirty="0" smtClean="0">
              <a:solidFill>
                <a:srgbClr val="FF0000"/>
              </a:solidFill>
            </a:rPr>
            <a:t> 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інтенсивно-чорну ость і темно-сірі пухові волоси.</a:t>
          </a:r>
          <a:endParaRPr lang="ru-RU" sz="2100" b="0" i="0" kern="1200" baseline="0" dirty="0">
            <a:solidFill>
              <a:srgbClr val="FF0000"/>
            </a:solidFill>
          </a:endParaRPr>
        </a:p>
      </dsp:txBody>
      <dsp:txXfrm>
        <a:off x="0" y="1303679"/>
        <a:ext cx="9144000" cy="1154789"/>
      </dsp:txXfrm>
    </dsp:sp>
    <dsp:sp modelId="{2066B806-DFF4-4D16-9D15-79536F616E12}">
      <dsp:nvSpPr>
        <dsp:cNvPr id="0" name=""/>
        <dsp:cNvSpPr/>
      </dsp:nvSpPr>
      <dsp:spPr>
        <a:xfrm>
          <a:off x="0" y="2518949"/>
          <a:ext cx="9144000" cy="1154789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4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baseline="0" dirty="0" smtClean="0">
              <a:solidFill>
                <a:srgbClr val="FF0000"/>
              </a:solidFill>
            </a:rPr>
            <a:t>У нутрій відомі </a:t>
          </a:r>
          <a:r>
            <a:rPr lang="uk-UA" sz="2100" b="0" i="0" kern="1200" baseline="0" dirty="0" err="1" smtClean="0">
              <a:solidFill>
                <a:srgbClr val="FF0000"/>
              </a:solidFill>
            </a:rPr>
            <a:t>комбінативні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 типи: біло-снігова, лимонна.</a:t>
          </a:r>
          <a:endParaRPr lang="ru-RU" sz="2100" b="0" i="0" kern="1200" baseline="0" dirty="0">
            <a:solidFill>
              <a:srgbClr val="FF0000"/>
            </a:solidFill>
          </a:endParaRPr>
        </a:p>
      </dsp:txBody>
      <dsp:txXfrm>
        <a:off x="0" y="2518949"/>
        <a:ext cx="9144000" cy="1154789"/>
      </dsp:txXfrm>
    </dsp:sp>
    <dsp:sp modelId="{25E4749A-6578-449A-9B5E-17DEBFE80AF7}">
      <dsp:nvSpPr>
        <dsp:cNvPr id="0" name=""/>
        <dsp:cNvSpPr/>
      </dsp:nvSpPr>
      <dsp:spPr>
        <a:xfrm>
          <a:off x="0" y="3734219"/>
          <a:ext cx="9144000" cy="1154789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64182"/>
                <a:satOff val="-1073"/>
                <a:lumOff val="1841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64182"/>
                <a:satOff val="-1073"/>
                <a:lumOff val="1841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64182"/>
                <a:satOff val="-1073"/>
                <a:lumOff val="1841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baseline="0" dirty="0" smtClean="0">
              <a:solidFill>
                <a:srgbClr val="FF0000"/>
              </a:solidFill>
            </a:rPr>
            <a:t>Біло-снігові нутрії отримують при схрещуванні золотистих та білих </a:t>
          </a:r>
          <a:r>
            <a:rPr lang="uk-UA" sz="2100" b="0" i="0" kern="1200" baseline="0" dirty="0" err="1" smtClean="0">
              <a:solidFill>
                <a:srgbClr val="FF0000"/>
              </a:solidFill>
            </a:rPr>
            <a:t>італьянських</a:t>
          </a:r>
          <a:r>
            <a:rPr lang="uk-UA" sz="2100" b="0" i="0" kern="1200" baseline="0" dirty="0" smtClean="0">
              <a:solidFill>
                <a:srgbClr val="FF0000"/>
              </a:solidFill>
            </a:rPr>
            <a:t> нутрій.</a:t>
          </a:r>
          <a:endParaRPr lang="ru-RU" sz="2100" b="0" i="0" kern="1200" baseline="0" dirty="0">
            <a:solidFill>
              <a:srgbClr val="FF0000"/>
            </a:solidFill>
          </a:endParaRPr>
        </a:p>
      </dsp:txBody>
      <dsp:txXfrm>
        <a:off x="0" y="3734219"/>
        <a:ext cx="9144000" cy="1154789"/>
      </dsp:txXfrm>
    </dsp:sp>
    <dsp:sp modelId="{83343872-8395-4070-B273-C1842A877CFF}">
      <dsp:nvSpPr>
        <dsp:cNvPr id="0" name=""/>
        <dsp:cNvSpPr/>
      </dsp:nvSpPr>
      <dsp:spPr>
        <a:xfrm>
          <a:off x="0" y="4949488"/>
          <a:ext cx="9144000" cy="1154789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0" i="0" kern="1200" baseline="0" dirty="0" smtClean="0">
              <a:solidFill>
                <a:srgbClr val="FF0000"/>
              </a:solidFill>
            </a:rPr>
            <a:t>Лимонні - гетерозиготи за двома парами генів.</a:t>
          </a:r>
          <a:endParaRPr lang="uk-UA" sz="2100" b="0" i="0" kern="1200" baseline="0" dirty="0">
            <a:solidFill>
              <a:srgbClr val="FF0000"/>
            </a:solidFill>
          </a:endParaRPr>
        </a:p>
      </dsp:txBody>
      <dsp:txXfrm>
        <a:off x="0" y="4949488"/>
        <a:ext cx="9144000" cy="11547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618A38-7FA2-439A-AE5B-0140A0F9761E}">
      <dsp:nvSpPr>
        <dsp:cNvPr id="0" name=""/>
        <dsp:cNvSpPr/>
      </dsp:nvSpPr>
      <dsp:spPr>
        <a:xfrm>
          <a:off x="0" y="28756"/>
          <a:ext cx="9144000" cy="1153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2) </a:t>
          </a:r>
          <a:r>
            <a:rPr lang="ru-RU" sz="2900" b="1" i="1" kern="1200" dirty="0" err="1" smtClean="0">
              <a:solidFill>
                <a:srgbClr val="FF0000"/>
              </a:solidFill>
            </a:rPr>
            <a:t>м’ясні</a:t>
          </a:r>
          <a:r>
            <a:rPr lang="ru-RU" sz="2900" i="1" kern="1200" dirty="0" smtClean="0"/>
            <a:t> </a:t>
          </a:r>
          <a:r>
            <a:rPr lang="ru-RU" sz="2900" kern="1200" dirty="0" smtClean="0"/>
            <a:t>– до </a:t>
          </a:r>
          <a:r>
            <a:rPr lang="ru-RU" sz="2900" kern="1200" dirty="0" err="1" smtClean="0"/>
            <a:t>цієї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категорії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відносять</a:t>
          </a:r>
          <a:r>
            <a:rPr lang="ru-RU" sz="2900" kern="1200" dirty="0" smtClean="0"/>
            <a:t> </a:t>
          </a:r>
          <a:r>
            <a:rPr lang="ru-RU" sz="2900" b="1" kern="1200" dirty="0" err="1" smtClean="0"/>
            <a:t>каліфорнійську</a:t>
          </a:r>
          <a:r>
            <a:rPr lang="ru-RU" sz="2900" b="1" kern="1200" dirty="0" smtClean="0"/>
            <a:t> та </a:t>
          </a:r>
          <a:r>
            <a:rPr lang="ru-RU" sz="2900" b="1" kern="1200" dirty="0" err="1" smtClean="0"/>
            <a:t>новозеландську</a:t>
          </a:r>
          <a:r>
            <a:rPr lang="ru-RU" sz="2900" kern="1200" dirty="0" smtClean="0"/>
            <a:t>; </a:t>
          </a:r>
          <a:endParaRPr lang="ru-RU" sz="2900" kern="1200" dirty="0"/>
        </a:p>
      </dsp:txBody>
      <dsp:txXfrm>
        <a:off x="0" y="28756"/>
        <a:ext cx="9144000" cy="1153620"/>
      </dsp:txXfrm>
    </dsp:sp>
    <dsp:sp modelId="{B5BCF31F-48DC-46BB-BB31-658A9061B667}">
      <dsp:nvSpPr>
        <dsp:cNvPr id="0" name=""/>
        <dsp:cNvSpPr/>
      </dsp:nvSpPr>
      <dsp:spPr>
        <a:xfrm>
          <a:off x="0" y="1265896"/>
          <a:ext cx="9144000" cy="11536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3) </a:t>
          </a:r>
          <a:r>
            <a:rPr lang="ru-RU" sz="2900" b="1" i="1" kern="1200" dirty="0" err="1" smtClean="0">
              <a:solidFill>
                <a:srgbClr val="FF0000"/>
              </a:solidFill>
            </a:rPr>
            <a:t>пухові</a:t>
          </a:r>
          <a:r>
            <a:rPr lang="ru-RU" sz="2900" b="1" i="1" kern="1200" dirty="0" smtClean="0">
              <a:solidFill>
                <a:srgbClr val="FF0000"/>
              </a:solidFill>
            </a:rPr>
            <a:t> </a:t>
          </a:r>
          <a:r>
            <a:rPr lang="ru-RU" sz="2900" kern="1200" dirty="0" smtClean="0"/>
            <a:t>– до них належать </a:t>
          </a:r>
          <a:r>
            <a:rPr lang="ru-RU" sz="2900" b="1" kern="1200" dirty="0" err="1" smtClean="0"/>
            <a:t>біла</a:t>
          </a:r>
          <a:r>
            <a:rPr lang="ru-RU" sz="2900" b="1" kern="1200" dirty="0" smtClean="0"/>
            <a:t> пухова </a:t>
          </a:r>
          <a:r>
            <a:rPr lang="ru-RU" sz="2900" b="1" kern="1200" dirty="0" err="1" smtClean="0"/>
            <a:t>і</a:t>
          </a:r>
          <a:r>
            <a:rPr lang="ru-RU" sz="2900" b="1" kern="1200" dirty="0" smtClean="0"/>
            <a:t> </a:t>
          </a:r>
          <a:r>
            <a:rPr lang="ru-RU" sz="2900" b="1" kern="1200" dirty="0" err="1" smtClean="0"/>
            <a:t>ангорська</a:t>
          </a:r>
          <a:r>
            <a:rPr lang="ru-RU" sz="2900" kern="1200" dirty="0" smtClean="0"/>
            <a:t>.</a:t>
          </a:r>
          <a:endParaRPr lang="ru-RU" sz="2900" kern="1200" dirty="0"/>
        </a:p>
      </dsp:txBody>
      <dsp:txXfrm>
        <a:off x="0" y="1265896"/>
        <a:ext cx="9144000" cy="11536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653A3C-50B6-45D7-A075-7E48163AA55E}">
      <dsp:nvSpPr>
        <dsp:cNvPr id="0" name=""/>
        <dsp:cNvSpPr/>
      </dsp:nvSpPr>
      <dsp:spPr>
        <a:xfrm>
          <a:off x="0" y="20020"/>
          <a:ext cx="9144000" cy="93541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За </a:t>
          </a:r>
          <a:r>
            <a:rPr lang="ru-RU" sz="3900" kern="1200" dirty="0" err="1" smtClean="0"/>
            <a:t>розміром</a:t>
          </a:r>
          <a:r>
            <a:rPr lang="ru-RU" sz="3900" kern="1200" dirty="0" smtClean="0"/>
            <a:t> породи </a:t>
          </a:r>
          <a:r>
            <a:rPr lang="ru-RU" sz="3900" kern="1200" dirty="0" err="1" smtClean="0"/>
            <a:t>поділяють</a:t>
          </a:r>
          <a:r>
            <a:rPr lang="ru-RU" sz="3900" kern="1200" dirty="0" smtClean="0"/>
            <a:t> на: </a:t>
          </a:r>
          <a:endParaRPr lang="ru-RU" sz="3900" kern="1200" dirty="0"/>
        </a:p>
      </dsp:txBody>
      <dsp:txXfrm>
        <a:off x="0" y="20020"/>
        <a:ext cx="9144000" cy="935415"/>
      </dsp:txXfrm>
    </dsp:sp>
    <dsp:sp modelId="{A3B6D7C4-F93F-4282-A13E-EBA3AE108272}">
      <dsp:nvSpPr>
        <dsp:cNvPr id="0" name=""/>
        <dsp:cNvSpPr/>
      </dsp:nvSpPr>
      <dsp:spPr>
        <a:xfrm>
          <a:off x="0" y="955436"/>
          <a:ext cx="9144000" cy="2381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49530" rIns="277368" bIns="49530" numCol="1" spcCol="1270" anchor="t" anchorCtr="0">
          <a:noAutofit/>
        </a:bodyPr>
        <a:lstStyle/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i="1" kern="1200" dirty="0" err="1" smtClean="0"/>
            <a:t>крупні</a:t>
          </a:r>
          <a:r>
            <a:rPr lang="ru-RU" sz="3000" i="1" kern="1200" dirty="0" smtClean="0"/>
            <a:t> </a:t>
          </a:r>
          <a:r>
            <a:rPr lang="ru-RU" sz="3000" kern="1200" dirty="0" smtClean="0"/>
            <a:t>– </a:t>
          </a:r>
          <a:r>
            <a:rPr lang="ru-RU" sz="3000" b="1" kern="1200" dirty="0" err="1" smtClean="0"/>
            <a:t>радянська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шиншила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білий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і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сірий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велетень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сріблястий</a:t>
          </a:r>
          <a:r>
            <a:rPr lang="ru-RU" sz="3000" kern="1200" dirty="0" smtClean="0"/>
            <a:t>; 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i="1" kern="1200" dirty="0" err="1" smtClean="0"/>
            <a:t>середні</a:t>
          </a:r>
          <a:r>
            <a:rPr lang="ru-RU" sz="3000" i="1" kern="1200" dirty="0" smtClean="0"/>
            <a:t> </a:t>
          </a:r>
          <a:r>
            <a:rPr lang="ru-RU" sz="3000" kern="1200" dirty="0" smtClean="0"/>
            <a:t>– </a:t>
          </a:r>
          <a:r>
            <a:rPr lang="ru-RU" sz="3000" b="1" kern="1200" dirty="0" err="1" smtClean="0"/>
            <a:t>віденський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блакитний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радянський</a:t>
          </a:r>
          <a:r>
            <a:rPr lang="ru-RU" sz="3000" b="1" kern="1200" dirty="0" smtClean="0"/>
            <a:t> </a:t>
          </a:r>
          <a:r>
            <a:rPr lang="ru-RU" sz="3000" b="1" kern="1200" dirty="0" err="1" smtClean="0"/>
            <a:t>мардер</a:t>
          </a:r>
          <a:r>
            <a:rPr lang="ru-RU" sz="3000" kern="1200" dirty="0" smtClean="0"/>
            <a:t>; </a:t>
          </a:r>
          <a:endParaRPr lang="ru-RU" sz="3000" kern="1200" dirty="0"/>
        </a:p>
        <a:p>
          <a:pPr marL="285750" lvl="1" indent="-285750" algn="l" defTabSz="1333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000" i="1" kern="1200" dirty="0" err="1" smtClean="0"/>
            <a:t>дрібні</a:t>
          </a:r>
          <a:r>
            <a:rPr lang="ru-RU" sz="3000" i="1" kern="1200" dirty="0" smtClean="0"/>
            <a:t> </a:t>
          </a:r>
          <a:r>
            <a:rPr lang="ru-RU" sz="3000" kern="1200" dirty="0" smtClean="0"/>
            <a:t>– </a:t>
          </a:r>
          <a:r>
            <a:rPr lang="ru-RU" sz="3000" b="1" kern="1200" dirty="0" err="1" smtClean="0"/>
            <a:t>метелик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білка</a:t>
          </a:r>
          <a:r>
            <a:rPr lang="ru-RU" sz="3000" b="1" kern="1200" dirty="0" smtClean="0"/>
            <a:t>, </a:t>
          </a:r>
          <a:r>
            <a:rPr lang="ru-RU" sz="3000" b="1" kern="1200" dirty="0" err="1" smtClean="0"/>
            <a:t>чорно-вогняний</a:t>
          </a:r>
          <a:r>
            <a:rPr lang="ru-RU" sz="3000" kern="1200" dirty="0" smtClean="0"/>
            <a:t>.</a:t>
          </a:r>
          <a:endParaRPr lang="ru-RU" sz="3000" kern="1200" dirty="0"/>
        </a:p>
      </dsp:txBody>
      <dsp:txXfrm>
        <a:off x="0" y="955436"/>
        <a:ext cx="9144000" cy="23815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467E4-9F66-4185-87FA-01EA68E45004}">
      <dsp:nvSpPr>
        <dsp:cNvPr id="0" name=""/>
        <dsp:cNvSpPr/>
      </dsp:nvSpPr>
      <dsp:spPr>
        <a:xfrm>
          <a:off x="0" y="50856"/>
          <a:ext cx="9144000" cy="754777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За </a:t>
          </a:r>
          <a:r>
            <a:rPr lang="ru-RU" sz="1900" b="1" kern="1200" dirty="0" err="1" smtClean="0">
              <a:solidFill>
                <a:srgbClr val="002060"/>
              </a:solidFill>
            </a:rPr>
            <a:t>довжиною</a:t>
          </a:r>
          <a:r>
            <a:rPr lang="ru-RU" sz="1900" b="1" kern="1200" dirty="0" smtClean="0">
              <a:solidFill>
                <a:srgbClr val="002060"/>
              </a:solidFill>
            </a:rPr>
            <a:t> волосяного </a:t>
          </a:r>
          <a:r>
            <a:rPr lang="ru-RU" sz="1900" b="1" kern="1200" dirty="0" err="1" smtClean="0">
              <a:solidFill>
                <a:srgbClr val="002060"/>
              </a:solidFill>
            </a:rPr>
            <a:t>покриву</a:t>
          </a:r>
          <a:r>
            <a:rPr lang="ru-RU" sz="1900" b="1" kern="1200" dirty="0" smtClean="0">
              <a:solidFill>
                <a:srgbClr val="002060"/>
              </a:solidFill>
            </a:rPr>
            <a:t>: 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0" y="50856"/>
        <a:ext cx="9144000" cy="754777"/>
      </dsp:txXfrm>
    </dsp:sp>
    <dsp:sp modelId="{84D50722-AB8A-4630-B247-852F5D61376F}">
      <dsp:nvSpPr>
        <dsp:cNvPr id="0" name=""/>
        <dsp:cNvSpPr/>
      </dsp:nvSpPr>
      <dsp:spPr>
        <a:xfrm>
          <a:off x="0" y="860354"/>
          <a:ext cx="9144000" cy="754777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72970"/>
                <a:satOff val="-477"/>
                <a:lumOff val="818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72970"/>
                <a:satOff val="-477"/>
                <a:lumOff val="818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72970"/>
                <a:satOff val="-477"/>
                <a:lumOff val="81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1) </a:t>
          </a:r>
          <a:r>
            <a:rPr lang="ru-RU" sz="1900" i="1" kern="1200" dirty="0" err="1" smtClean="0"/>
            <a:t>нормальноволосі</a:t>
          </a:r>
          <a:r>
            <a:rPr lang="ru-RU" sz="1900" i="1" kern="1200" dirty="0" smtClean="0"/>
            <a:t> </a:t>
          </a:r>
          <a:r>
            <a:rPr lang="ru-RU" sz="1900" kern="1200" dirty="0" smtClean="0"/>
            <a:t>– </a:t>
          </a:r>
          <a:r>
            <a:rPr lang="ru-RU" sz="1900" b="1" kern="1200" dirty="0" err="1" smtClean="0"/>
            <a:t>сріблястий</a:t>
          </a:r>
          <a:r>
            <a:rPr lang="ru-RU" sz="1900" b="1" kern="1200" dirty="0" smtClean="0"/>
            <a:t>, </a:t>
          </a:r>
          <a:r>
            <a:rPr lang="ru-RU" sz="1900" b="1" kern="1200" dirty="0" err="1" smtClean="0"/>
            <a:t>віденський</a:t>
          </a:r>
          <a:r>
            <a:rPr lang="ru-RU" sz="1900" b="1" kern="1200" dirty="0" smtClean="0"/>
            <a:t>     </a:t>
          </a:r>
          <a:r>
            <a:rPr lang="ru-RU" sz="1900" b="1" kern="1200" dirty="0" err="1" smtClean="0"/>
            <a:t>блакитний</a:t>
          </a:r>
          <a:r>
            <a:rPr lang="ru-RU" sz="1900" b="1" kern="1200" dirty="0" smtClean="0"/>
            <a:t>,     </a:t>
          </a:r>
          <a:r>
            <a:rPr lang="ru-RU" sz="1900" b="1" kern="1200" dirty="0" err="1" smtClean="0"/>
            <a:t>чорно-бурий</a:t>
          </a:r>
          <a:r>
            <a:rPr lang="ru-RU" sz="1900" b="1" kern="1200" dirty="0" smtClean="0"/>
            <a:t>,     </a:t>
          </a:r>
          <a:r>
            <a:rPr lang="ru-RU" sz="1900" b="1" kern="1200" dirty="0" err="1" smtClean="0"/>
            <a:t>сірий</a:t>
          </a:r>
          <a:r>
            <a:rPr lang="ru-RU" sz="1900" b="1" kern="1200" dirty="0" smtClean="0"/>
            <a:t>     та     </a:t>
          </a:r>
          <a:r>
            <a:rPr lang="ru-RU" sz="1900" b="1" kern="1200" dirty="0" err="1" smtClean="0"/>
            <a:t>білий</a:t>
          </a:r>
          <a:r>
            <a:rPr lang="ru-RU" sz="1900" b="1" kern="1200" dirty="0" smtClean="0"/>
            <a:t>     </a:t>
          </a:r>
          <a:r>
            <a:rPr lang="ru-RU" sz="1900" b="1" kern="1200" dirty="0" err="1" smtClean="0"/>
            <a:t>велетень</a:t>
          </a:r>
          <a:r>
            <a:rPr lang="ru-RU" sz="1900" kern="1200" dirty="0" smtClean="0"/>
            <a:t>;</a:t>
          </a:r>
          <a:endParaRPr lang="ru-RU" sz="1900" kern="1200" dirty="0"/>
        </a:p>
      </dsp:txBody>
      <dsp:txXfrm>
        <a:off x="0" y="860354"/>
        <a:ext cx="9144000" cy="754777"/>
      </dsp:txXfrm>
    </dsp:sp>
    <dsp:sp modelId="{12926935-458A-4D63-9A64-5029F911AF3E}">
      <dsp:nvSpPr>
        <dsp:cNvPr id="0" name=""/>
        <dsp:cNvSpPr/>
      </dsp:nvSpPr>
      <dsp:spPr>
        <a:xfrm>
          <a:off x="0" y="1669852"/>
          <a:ext cx="9144000" cy="754777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45939"/>
                <a:satOff val="-954"/>
                <a:lumOff val="1636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45939"/>
                <a:satOff val="-954"/>
                <a:lumOff val="1636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45939"/>
                <a:satOff val="-954"/>
                <a:lumOff val="163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2) </a:t>
          </a:r>
          <a:r>
            <a:rPr lang="ru-RU" sz="1900" i="1" kern="1200" dirty="0" err="1" smtClean="0"/>
            <a:t>коротковолосі</a:t>
          </a:r>
          <a:r>
            <a:rPr lang="ru-RU" sz="1900" i="1" kern="1200" dirty="0" smtClean="0"/>
            <a:t> </a:t>
          </a:r>
          <a:r>
            <a:rPr lang="ru-RU" sz="1900" kern="1200" dirty="0" smtClean="0"/>
            <a:t>– </a:t>
          </a:r>
          <a:r>
            <a:rPr lang="ru-RU" sz="1900" b="1" kern="1200" dirty="0" err="1" smtClean="0"/>
            <a:t>рекс</a:t>
          </a:r>
          <a:r>
            <a:rPr lang="ru-RU" sz="1900" kern="1200" dirty="0" smtClean="0"/>
            <a:t>; </a:t>
          </a:r>
          <a:endParaRPr lang="ru-RU" sz="1900" kern="1200" dirty="0"/>
        </a:p>
      </dsp:txBody>
      <dsp:txXfrm>
        <a:off x="0" y="1669852"/>
        <a:ext cx="9144000" cy="754777"/>
      </dsp:txXfrm>
    </dsp:sp>
    <dsp:sp modelId="{612EF41C-DEB0-4CA1-AEB5-23B2DD78D517}">
      <dsp:nvSpPr>
        <dsp:cNvPr id="0" name=""/>
        <dsp:cNvSpPr/>
      </dsp:nvSpPr>
      <dsp:spPr>
        <a:xfrm>
          <a:off x="0" y="2479349"/>
          <a:ext cx="9144000" cy="754777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3) </a:t>
          </a:r>
          <a:r>
            <a:rPr lang="ru-RU" sz="1900" i="1" kern="1200" dirty="0" err="1" smtClean="0"/>
            <a:t>довговолосі</a:t>
          </a:r>
          <a:r>
            <a:rPr lang="ru-RU" sz="1900" i="1" kern="1200" dirty="0" smtClean="0"/>
            <a:t> </a:t>
          </a:r>
          <a:r>
            <a:rPr lang="ru-RU" sz="1900" kern="1200" dirty="0" smtClean="0"/>
            <a:t>– </a:t>
          </a:r>
          <a:r>
            <a:rPr lang="ru-RU" sz="1900" b="1" kern="1200" dirty="0" err="1" smtClean="0"/>
            <a:t>ангорська</a:t>
          </a:r>
          <a:r>
            <a:rPr lang="ru-RU" sz="1900" b="1" kern="1200" dirty="0" smtClean="0"/>
            <a:t> та </a:t>
          </a:r>
          <a:r>
            <a:rPr lang="ru-RU" sz="1900" b="1" kern="1200" dirty="0" err="1" smtClean="0"/>
            <a:t>біла</a:t>
          </a:r>
          <a:r>
            <a:rPr lang="ru-RU" sz="1900" b="1" kern="1200" dirty="0" smtClean="0"/>
            <a:t> пухова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0" y="2479349"/>
        <a:ext cx="9144000" cy="7547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DECB03-C73A-423A-B450-B4321D3338B2}">
      <dsp:nvSpPr>
        <dsp:cNvPr id="0" name=""/>
        <dsp:cNvSpPr/>
      </dsp:nvSpPr>
      <dsp:spPr>
        <a:xfrm>
          <a:off x="0" y="2689"/>
          <a:ext cx="9144000" cy="169094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  </a:t>
          </a:r>
          <a:r>
            <a:rPr lang="ru-RU" sz="2400" b="1" kern="1200" dirty="0" err="1" smtClean="0"/>
            <a:t>світовій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колекції</a:t>
          </a:r>
          <a:r>
            <a:rPr lang="en-US" sz="2400" b="1" kern="1200" dirty="0" smtClean="0"/>
            <a:t> </a:t>
          </a:r>
          <a:r>
            <a:rPr lang="ru-RU" sz="2400" b="1" kern="1200" dirty="0" smtClean="0"/>
            <a:t>норок </a:t>
          </a:r>
          <a:r>
            <a:rPr lang="ru-RU" sz="2400" b="1" kern="1200" dirty="0" err="1" smtClean="0"/>
            <a:t>налічується</a:t>
          </a:r>
          <a:r>
            <a:rPr lang="ru-RU" sz="2400" b="1" kern="1200" dirty="0" smtClean="0"/>
            <a:t> 236 </a:t>
          </a:r>
          <a:r>
            <a:rPr lang="ru-RU" sz="2400" b="1" kern="1200" dirty="0" err="1" smtClean="0"/>
            <a:t>кольорових</a:t>
          </a:r>
          <a:r>
            <a:rPr lang="ru-RU" sz="2400" b="1" kern="1200" dirty="0" smtClean="0"/>
            <a:t> форм, </a:t>
          </a:r>
          <a:r>
            <a:rPr lang="ru-RU" sz="2400" b="1" kern="1200" dirty="0" err="1" smtClean="0"/>
            <a:t>сріблясто-чорних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лисиць</a:t>
          </a:r>
          <a:r>
            <a:rPr lang="ru-RU" sz="2400" b="1" kern="1200" dirty="0" smtClean="0"/>
            <a:t> – </a:t>
          </a:r>
          <a:r>
            <a:rPr lang="ru-RU" sz="2400" b="1" kern="1200" dirty="0" err="1" smtClean="0"/>
            <a:t>близько</a:t>
          </a:r>
          <a:r>
            <a:rPr lang="ru-RU" sz="2400" b="1" kern="1200" dirty="0" smtClean="0"/>
            <a:t> 30, </a:t>
          </a:r>
          <a:r>
            <a:rPr lang="ru-RU" sz="2400" b="1" kern="1200" dirty="0" err="1" smtClean="0"/>
            <a:t>блакитних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песців</a:t>
          </a:r>
          <a:r>
            <a:rPr lang="ru-RU" sz="2400" b="1" kern="1200" dirty="0" smtClean="0"/>
            <a:t> – 8, </a:t>
          </a:r>
          <a:r>
            <a:rPr lang="ru-RU" sz="2400" b="1" kern="1200" dirty="0" err="1" smtClean="0"/>
            <a:t>нутрій</a:t>
          </a:r>
          <a:r>
            <a:rPr lang="ru-RU" sz="2400" b="1" kern="1200" dirty="0" smtClean="0"/>
            <a:t> – 27.</a:t>
          </a:r>
          <a:endParaRPr lang="ru-RU" sz="2400" kern="1200" dirty="0"/>
        </a:p>
      </dsp:txBody>
      <dsp:txXfrm>
        <a:off x="0" y="2689"/>
        <a:ext cx="9144000" cy="1690942"/>
      </dsp:txXfrm>
    </dsp:sp>
    <dsp:sp modelId="{C5E1CC1F-CFF4-4D99-974C-3F9013F56054}">
      <dsp:nvSpPr>
        <dsp:cNvPr id="0" name=""/>
        <dsp:cNvSpPr/>
      </dsp:nvSpPr>
      <dsp:spPr>
        <a:xfrm>
          <a:off x="0" y="1765441"/>
          <a:ext cx="9144000" cy="1690942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0000"/>
              </a:solidFill>
            </a:rPr>
            <a:t>Стандартні</a:t>
          </a:r>
          <a:r>
            <a:rPr lang="ru-RU" sz="2400" b="1" kern="1200" dirty="0" smtClean="0">
              <a:solidFill>
                <a:srgbClr val="FF0000"/>
              </a:solidFill>
            </a:rPr>
            <a:t> норки </a:t>
          </a:r>
          <a:r>
            <a:rPr lang="ru-RU" sz="2400" b="1" kern="1200" dirty="0" smtClean="0"/>
            <a:t>— </a:t>
          </a:r>
          <a:r>
            <a:rPr lang="ru-RU" sz="2400" b="1" kern="1200" dirty="0" err="1" smtClean="0"/>
            <a:t>це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вихідні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форми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від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яких</a:t>
          </a:r>
          <a:r>
            <a:rPr lang="ru-RU" sz="2400" b="1" kern="1200" dirty="0" smtClean="0"/>
            <a:t> у </a:t>
          </a:r>
          <a:r>
            <a:rPr lang="ru-RU" sz="2400" b="1" kern="1200" dirty="0" err="1" smtClean="0"/>
            <a:t>результаті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мутації</a:t>
          </a:r>
          <a:r>
            <a:rPr lang="ru-RU" sz="2400" b="1" kern="1200" dirty="0" smtClean="0"/>
            <a:t> та</a:t>
          </a:r>
          <a:r>
            <a:rPr lang="en-US" sz="2400" b="1" kern="1200" dirty="0" smtClean="0"/>
            <a:t> </a:t>
          </a:r>
          <a:r>
            <a:rPr lang="ru-RU" sz="2400" b="1" kern="1200" dirty="0" err="1" smtClean="0"/>
            <a:t>певних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комбінацій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було</a:t>
          </a:r>
          <a:r>
            <a:rPr lang="ru-RU" sz="2400" b="1" kern="1200" dirty="0" smtClean="0"/>
            <a:t>  одержано  </a:t>
          </a:r>
          <a:r>
            <a:rPr lang="ru-RU" sz="2400" b="1" kern="1200" dirty="0" err="1" smtClean="0"/>
            <a:t>різноманітні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кольорові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групи</a:t>
          </a:r>
          <a:r>
            <a:rPr lang="ru-RU" sz="2400" b="1" kern="1200" dirty="0" smtClean="0"/>
            <a:t>.  В  </a:t>
          </a:r>
          <a:r>
            <a:rPr lang="ru-RU" sz="2400" b="1" kern="1200" dirty="0" err="1" smtClean="0"/>
            <a:t>Україні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стандартних</a:t>
          </a:r>
          <a:r>
            <a:rPr lang="ru-RU" sz="2400" b="1" kern="1200" dirty="0" smtClean="0"/>
            <a:t> норок </a:t>
          </a:r>
          <a:r>
            <a:rPr lang="ru-RU" sz="2400" b="1" kern="1200" dirty="0" err="1" smtClean="0"/>
            <a:t>поділяють</a:t>
          </a:r>
          <a:r>
            <a:rPr lang="ru-RU" sz="2400" b="1" kern="1200" dirty="0" smtClean="0"/>
            <a:t> на два </a:t>
          </a:r>
          <a:r>
            <a:rPr lang="ru-RU" sz="2400" b="1" kern="1200" dirty="0" err="1" smtClean="0"/>
            <a:t>типи</a:t>
          </a:r>
          <a:r>
            <a:rPr lang="ru-RU" sz="2400" b="1" kern="1200" dirty="0" smtClean="0"/>
            <a:t>: </a:t>
          </a:r>
          <a:r>
            <a:rPr lang="ru-RU" sz="2400" b="1" kern="1200" dirty="0" err="1" smtClean="0">
              <a:solidFill>
                <a:srgbClr val="0070C0"/>
              </a:solidFill>
            </a:rPr>
            <a:t>чорні</a:t>
          </a:r>
          <a:r>
            <a:rPr lang="ru-RU" sz="2400" b="1" kern="1200" dirty="0" smtClean="0">
              <a:solidFill>
                <a:srgbClr val="0070C0"/>
              </a:solidFill>
            </a:rPr>
            <a:t> </a:t>
          </a:r>
          <a:r>
            <a:rPr lang="ru-RU" sz="2400" b="1" kern="1200" dirty="0" err="1" smtClean="0">
              <a:solidFill>
                <a:srgbClr val="0070C0"/>
              </a:solidFill>
            </a:rPr>
            <a:t>й</a:t>
          </a:r>
          <a:r>
            <a:rPr lang="ru-RU" sz="2400" b="1" kern="1200" dirty="0" smtClean="0">
              <a:solidFill>
                <a:srgbClr val="0070C0"/>
              </a:solidFill>
            </a:rPr>
            <a:t> </a:t>
          </a:r>
          <a:r>
            <a:rPr lang="ru-RU" sz="2400" b="1" kern="1200" dirty="0" err="1" smtClean="0">
              <a:solidFill>
                <a:srgbClr val="0070C0"/>
              </a:solidFill>
            </a:rPr>
            <a:t>темно-коричневі</a:t>
          </a:r>
          <a:r>
            <a:rPr lang="ru-RU" sz="2400" b="1" kern="1200" dirty="0" smtClean="0">
              <a:solidFill>
                <a:srgbClr val="0070C0"/>
              </a:solidFill>
            </a:rPr>
            <a:t>.</a:t>
          </a:r>
          <a:endParaRPr lang="ru-RU" sz="2400" kern="1200" dirty="0">
            <a:solidFill>
              <a:srgbClr val="0070C0"/>
            </a:solidFill>
          </a:endParaRPr>
        </a:p>
      </dsp:txBody>
      <dsp:txXfrm>
        <a:off x="0" y="1765441"/>
        <a:ext cx="9144000" cy="16909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9523A8-6ED3-43FE-8327-1F729C5ADFE1}">
      <dsp:nvSpPr>
        <dsp:cNvPr id="0" name=""/>
        <dsp:cNvSpPr/>
      </dsp:nvSpPr>
      <dsp:spPr>
        <a:xfrm>
          <a:off x="0" y="130677"/>
          <a:ext cx="91440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Лисиця</a:t>
          </a:r>
          <a:r>
            <a:rPr lang="ru-RU" sz="1900" b="1" kern="1200" dirty="0" smtClean="0"/>
            <a:t> </a:t>
          </a:r>
          <a:r>
            <a:rPr lang="ru-RU" sz="1900" kern="1200" dirty="0" smtClean="0"/>
            <a:t>– </a:t>
          </a:r>
          <a:r>
            <a:rPr lang="ru-RU" sz="1900" kern="1200" dirty="0" err="1" smtClean="0"/>
            <a:t>важливий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об’єк</a:t>
          </a:r>
          <a:r>
            <a:rPr lang="ru-RU" sz="1900" kern="1200" dirty="0" smtClean="0"/>
            <a:t>  </a:t>
          </a:r>
          <a:r>
            <a:rPr lang="uk-UA" sz="1900" kern="1200" dirty="0" smtClean="0"/>
            <a:t>промисловості.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Хутро-густе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пухнасте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різних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відтінків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0" y="130677"/>
        <a:ext cx="9144000" cy="1053840"/>
      </dsp:txXfrm>
    </dsp:sp>
    <dsp:sp modelId="{C0F0A85B-2F27-4506-8804-DA9369F83FE2}">
      <dsp:nvSpPr>
        <dsp:cNvPr id="0" name=""/>
        <dsp:cNvSpPr/>
      </dsp:nvSpPr>
      <dsp:spPr>
        <a:xfrm>
          <a:off x="0" y="1239238"/>
          <a:ext cx="91440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Сріблясто-чорна лисиця. </a:t>
          </a:r>
          <a:r>
            <a:rPr lang="uk-UA" sz="1900" kern="1200" dirty="0" smtClean="0"/>
            <a:t>Основне забарвлення чорне,</a:t>
          </a:r>
          <a:r>
            <a:rPr lang="uk-UA" sz="1900" b="1" kern="1200" dirty="0" smtClean="0"/>
            <a:t> </a:t>
          </a:r>
          <a:r>
            <a:rPr lang="uk-UA" sz="1900" kern="1200" dirty="0" smtClean="0"/>
            <a:t>підпушка</a:t>
          </a:r>
          <a:r>
            <a:rPr lang="uk-UA" sz="1900" b="1" kern="1200" dirty="0" smtClean="0"/>
            <a:t> </a:t>
          </a:r>
          <a:r>
            <a:rPr lang="uk-UA" sz="1900" kern="1200" dirty="0" smtClean="0"/>
            <a:t>від </a:t>
          </a:r>
          <a:r>
            <a:rPr lang="uk-UA" sz="1900" kern="1200" dirty="0" err="1" smtClean="0"/>
            <a:t>світло-</a:t>
          </a:r>
          <a:r>
            <a:rPr lang="uk-UA" sz="1900" kern="1200" dirty="0" smtClean="0"/>
            <a:t> до темно-сірої. На спині і боках остьові волоси мають темну основу і верхівку, проте у верхній частині волоса знаходиться незабарвлена зона - сріблясте кільце. </a:t>
          </a:r>
          <a:endParaRPr lang="uk-UA" sz="1900" kern="1200" dirty="0"/>
        </a:p>
      </dsp:txBody>
      <dsp:txXfrm>
        <a:off x="0" y="1239238"/>
        <a:ext cx="9144000" cy="1053840"/>
      </dsp:txXfrm>
    </dsp:sp>
    <dsp:sp modelId="{EAFDB746-3C2C-4F29-AA41-575A40E7771D}">
      <dsp:nvSpPr>
        <dsp:cNvPr id="0" name=""/>
        <dsp:cNvSpPr/>
      </dsp:nvSpPr>
      <dsp:spPr>
        <a:xfrm>
          <a:off x="0" y="2348880"/>
          <a:ext cx="91440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err="1" smtClean="0"/>
            <a:t>Біломордо-платинова</a:t>
          </a:r>
          <a:r>
            <a:rPr lang="uk-UA" sz="1900" b="1" kern="1200" dirty="0" smtClean="0"/>
            <a:t> лисиця </a:t>
          </a:r>
          <a:r>
            <a:rPr lang="uk-UA" sz="1900" kern="1200" dirty="0" smtClean="0"/>
            <a:t>-</a:t>
          </a:r>
          <a:r>
            <a:rPr lang="uk-UA" sz="1900" b="1" kern="1200" dirty="0" smtClean="0"/>
            <a:t> </a:t>
          </a:r>
          <a:r>
            <a:rPr lang="uk-UA" sz="1900" kern="1200" dirty="0" smtClean="0"/>
            <a:t>мутантний тип.</a:t>
          </a:r>
          <a:r>
            <a:rPr lang="uk-UA" sz="1900" b="1" kern="1200" dirty="0" smtClean="0"/>
            <a:t> </a:t>
          </a:r>
          <a:r>
            <a:rPr lang="uk-UA" sz="1900" kern="1200" dirty="0" smtClean="0"/>
            <a:t>Опушення характерне</a:t>
          </a:r>
          <a:r>
            <a:rPr lang="uk-UA" sz="1900" b="1" kern="1200" dirty="0" smtClean="0"/>
            <a:t> </a:t>
          </a:r>
          <a:r>
            <a:rPr lang="uk-UA" sz="1900" kern="1200" dirty="0" smtClean="0"/>
            <a:t>послабленням забарвлення і появою на морді, шиї, грудях та животі білої плямистості.</a:t>
          </a:r>
          <a:endParaRPr lang="ru-RU" sz="1900" kern="1200" dirty="0"/>
        </a:p>
      </dsp:txBody>
      <dsp:txXfrm>
        <a:off x="0" y="2348880"/>
        <a:ext cx="9144000" cy="1053840"/>
      </dsp:txXfrm>
    </dsp:sp>
    <dsp:sp modelId="{5CAF533A-44D3-478C-8660-F3210F04D746}">
      <dsp:nvSpPr>
        <dsp:cNvPr id="0" name=""/>
        <dsp:cNvSpPr/>
      </dsp:nvSpPr>
      <dsp:spPr>
        <a:xfrm>
          <a:off x="0" y="3456360"/>
          <a:ext cx="91440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err="1" smtClean="0"/>
            <a:t>Біломорда</a:t>
          </a:r>
          <a:r>
            <a:rPr lang="uk-UA" sz="1900" b="1" kern="1200" dirty="0" smtClean="0"/>
            <a:t> лисиця - мутантний тип. </a:t>
          </a:r>
          <a:r>
            <a:rPr lang="uk-UA" sz="1900" kern="1200" dirty="0" smtClean="0"/>
            <a:t>Звірі мають такий само малюнок,</a:t>
          </a:r>
          <a:r>
            <a:rPr lang="uk-UA" sz="1900" b="1" kern="1200" dirty="0" smtClean="0"/>
            <a:t> </a:t>
          </a:r>
          <a:r>
            <a:rPr lang="uk-UA" sz="1900" kern="1200" dirty="0" smtClean="0"/>
            <a:t>як і</a:t>
          </a:r>
          <a:r>
            <a:rPr lang="uk-UA" sz="1900" b="1" kern="1200" dirty="0" smtClean="0"/>
            <a:t> </a:t>
          </a:r>
          <a:r>
            <a:rPr lang="uk-UA" sz="1900" kern="1200" dirty="0" smtClean="0"/>
            <a:t>у платинової лисиці, проте інтенсивність їх забарвлення відповідає забарвленню сріблясто-чорних лисиць.</a:t>
          </a:r>
          <a:endParaRPr lang="ru-RU" sz="1900" kern="1200" dirty="0"/>
        </a:p>
      </dsp:txBody>
      <dsp:txXfrm>
        <a:off x="0" y="3456360"/>
        <a:ext cx="9144000" cy="1053840"/>
      </dsp:txXfrm>
    </dsp:sp>
    <dsp:sp modelId="{A93E518C-6B6D-41CC-B369-A2AE72326B22}">
      <dsp:nvSpPr>
        <dsp:cNvPr id="0" name=""/>
        <dsp:cNvSpPr/>
      </dsp:nvSpPr>
      <dsp:spPr>
        <a:xfrm>
          <a:off x="0" y="4564920"/>
          <a:ext cx="91440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Снігова лисиця - домінантна мутація. </a:t>
          </a:r>
          <a:r>
            <a:rPr lang="uk-UA" sz="1900" kern="1200" dirty="0" smtClean="0"/>
            <a:t>Забарвлення біле,</a:t>
          </a:r>
          <a:r>
            <a:rPr lang="uk-UA" sz="1900" b="1" kern="1200" dirty="0" smtClean="0"/>
            <a:t> </a:t>
          </a:r>
          <a:r>
            <a:rPr lang="uk-UA" sz="1900" kern="1200" dirty="0" smtClean="0"/>
            <a:t>чорні вуха і</a:t>
          </a:r>
          <a:r>
            <a:rPr lang="uk-UA" sz="1900" b="1" kern="1200" dirty="0" smtClean="0"/>
            <a:t> </a:t>
          </a:r>
          <a:r>
            <a:rPr lang="uk-UA" sz="1900" kern="1200" dirty="0" smtClean="0"/>
            <a:t>чорні плями на морді, спині і лапах. Небажаними вважають кремові відтінки.</a:t>
          </a:r>
          <a:endParaRPr lang="ru-RU" sz="1900" kern="1200" dirty="0"/>
        </a:p>
      </dsp:txBody>
      <dsp:txXfrm>
        <a:off x="0" y="4564920"/>
        <a:ext cx="9144000" cy="1053840"/>
      </dsp:txXfrm>
    </dsp:sp>
    <dsp:sp modelId="{DDECC215-E45E-4E8B-8605-AA90C2C90EFD}">
      <dsp:nvSpPr>
        <dsp:cNvPr id="0" name=""/>
        <dsp:cNvSpPr/>
      </dsp:nvSpPr>
      <dsp:spPr>
        <a:xfrm>
          <a:off x="0" y="5673481"/>
          <a:ext cx="9144000" cy="1053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Гомозиготні снігові лисиці зазвичай гинуть в ембріональний період. </a:t>
          </a:r>
          <a:endParaRPr lang="ru-RU" sz="1900" kern="1200" dirty="0"/>
        </a:p>
      </dsp:txBody>
      <dsp:txXfrm>
        <a:off x="0" y="5673481"/>
        <a:ext cx="9144000" cy="10538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99C97F-D498-4570-9AB6-9F721E2A523B}">
      <dsp:nvSpPr>
        <dsp:cNvPr id="0" name=""/>
        <dsp:cNvSpPr/>
      </dsp:nvSpPr>
      <dsp:spPr>
        <a:xfrm>
          <a:off x="0" y="249311"/>
          <a:ext cx="9144000" cy="154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/>
            <a:t>Песець. </a:t>
          </a:r>
          <a:r>
            <a:rPr lang="uk-UA" sz="2000" b="0" i="0" kern="1200" baseline="0" dirty="0" smtClean="0"/>
            <a:t>У </a:t>
          </a:r>
          <a:r>
            <a:rPr lang="uk-UA" sz="2000" b="0" i="0" kern="1200" baseline="0" dirty="0" err="1" smtClean="0"/>
            <a:t>звірівничих</a:t>
          </a:r>
          <a:r>
            <a:rPr lang="uk-UA" sz="2000" b="0" i="0" kern="1200" baseline="0" dirty="0" smtClean="0"/>
            <a:t> господарствах розводять песців двох порід</a:t>
          </a:r>
          <a:r>
            <a:rPr lang="uk-UA" sz="2000" b="1" i="0" kern="1200" baseline="0" dirty="0" smtClean="0"/>
            <a:t> </a:t>
          </a:r>
          <a:r>
            <a:rPr lang="uk-UA" sz="2000" b="0" i="0" kern="1200" baseline="0" dirty="0" smtClean="0"/>
            <a:t>–</a:t>
          </a:r>
          <a:r>
            <a:rPr lang="uk-UA" sz="2000" b="1" i="0" kern="1200" baseline="0" dirty="0" smtClean="0"/>
            <a:t> </a:t>
          </a:r>
          <a:r>
            <a:rPr lang="uk-UA" sz="2000" b="0" i="0" kern="1200" baseline="0" dirty="0" err="1" smtClean="0"/>
            <a:t>вуалеві</a:t>
          </a:r>
          <a:r>
            <a:rPr lang="ru-RU" sz="2000" kern="1200" dirty="0" smtClean="0"/>
            <a:t> </a:t>
          </a:r>
          <a:r>
            <a:rPr lang="uk-UA" sz="2000" b="0" i="0" kern="1200" baseline="0" dirty="0" smtClean="0"/>
            <a:t>та сріблясті. Також існує незначна кількість </a:t>
          </a:r>
          <a:r>
            <a:rPr lang="uk-UA" sz="2000" b="0" i="0" kern="1200" baseline="0" dirty="0" err="1" smtClean="0"/>
            <a:t>біломордого</a:t>
          </a:r>
          <a:r>
            <a:rPr lang="uk-UA" sz="2000" b="0" i="0" kern="1200" baseline="0" dirty="0" smtClean="0"/>
            <a:t> та </a:t>
          </a:r>
          <a:r>
            <a:rPr lang="uk-UA" sz="2000" b="0" i="0" kern="1200" baseline="0" dirty="0" err="1" smtClean="0"/>
            <a:t>тінь-вуалевого</a:t>
          </a:r>
          <a:r>
            <a:rPr lang="uk-UA" sz="2000" b="0" i="0" kern="1200" baseline="0" dirty="0" smtClean="0"/>
            <a:t> песця.</a:t>
          </a:r>
          <a:endParaRPr lang="en-US" sz="2000" b="0" i="0" kern="1200" baseline="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baseline="0" dirty="0" smtClean="0"/>
            <a:t> </a:t>
          </a:r>
          <a:r>
            <a:rPr lang="uk-UA" sz="2000" b="1" i="0" kern="1200" baseline="0" dirty="0" err="1" smtClean="0">
              <a:solidFill>
                <a:srgbClr val="FF0000"/>
              </a:solidFill>
            </a:rPr>
            <a:t>Вуалевий</a:t>
          </a:r>
          <a:r>
            <a:rPr lang="uk-UA" sz="2000" b="1" i="0" kern="1200" baseline="0" dirty="0" smtClean="0">
              <a:solidFill>
                <a:srgbClr val="FF0000"/>
              </a:solidFill>
            </a:rPr>
            <a:t> песець </a:t>
          </a:r>
          <a:r>
            <a:rPr lang="uk-UA" sz="2000" b="0" i="0" kern="1200" baseline="0" dirty="0" smtClean="0"/>
            <a:t>виведений у Норвегії в результаті довгої селекційної роботи з клітковими та дикими голубими песцями різного походження.</a:t>
          </a:r>
          <a:endParaRPr lang="ru-RU" sz="2000" b="0" i="0" kern="1200" baseline="0" dirty="0"/>
        </a:p>
      </dsp:txBody>
      <dsp:txXfrm>
        <a:off x="0" y="249311"/>
        <a:ext cx="9144000" cy="1544400"/>
      </dsp:txXfrm>
    </dsp:sp>
    <dsp:sp modelId="{BA68408B-A962-4B72-94E6-7E5A69EE75FC}">
      <dsp:nvSpPr>
        <dsp:cNvPr id="0" name=""/>
        <dsp:cNvSpPr/>
      </dsp:nvSpPr>
      <dsp:spPr>
        <a:xfrm>
          <a:off x="0" y="1851312"/>
          <a:ext cx="9144000" cy="1544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>
              <a:solidFill>
                <a:srgbClr val="0070C0"/>
              </a:solidFill>
            </a:rPr>
            <a:t>Сріблястий песець</a:t>
          </a:r>
          <a:r>
            <a:rPr lang="uk-UA" sz="2000" b="1" i="0" kern="1200" baseline="0" dirty="0" smtClean="0"/>
            <a:t>. </a:t>
          </a:r>
          <a:r>
            <a:rPr lang="uk-UA" sz="2000" b="0" i="0" kern="1200" baseline="0" dirty="0" smtClean="0"/>
            <a:t>Забарвлення від </a:t>
          </a:r>
          <a:r>
            <a:rPr lang="uk-UA" sz="2000" b="0" i="0" kern="1200" baseline="0" dirty="0" err="1" smtClean="0"/>
            <a:t>світло-</a:t>
          </a:r>
          <a:r>
            <a:rPr lang="uk-UA" sz="2000" b="0" i="0" kern="1200" baseline="0" dirty="0" smtClean="0"/>
            <a:t> до </a:t>
          </a:r>
          <a:r>
            <a:rPr lang="uk-UA" sz="2000" b="0" i="0" kern="1200" baseline="0" dirty="0" err="1" smtClean="0"/>
            <a:t>темно-</a:t>
          </a:r>
          <a:r>
            <a:rPr lang="uk-UA" sz="2000" b="0" i="0" kern="1200" baseline="0" dirty="0" smtClean="0"/>
            <a:t> блакитного, сіра підпушка, різної інтенсивності. Остьові волоси мають незабарвлену зону над підпушком, що створює сріблястість в забарвленні та короткий пігментований </a:t>
          </a:r>
          <a:r>
            <a:rPr lang="uk-UA" sz="2000" b="0" i="0" kern="1200" baseline="0" dirty="0" err="1" smtClean="0"/>
            <a:t>кінчік</a:t>
          </a:r>
          <a:r>
            <a:rPr lang="uk-UA" sz="2000" b="0" i="0" kern="1200" baseline="0" dirty="0" smtClean="0"/>
            <a:t>.</a:t>
          </a:r>
          <a:endParaRPr lang="uk-UA" sz="2000" b="0" i="0" kern="1200" baseline="0" dirty="0"/>
        </a:p>
      </dsp:txBody>
      <dsp:txXfrm>
        <a:off x="0" y="1851312"/>
        <a:ext cx="9144000" cy="1544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1913A-D292-47A3-A1DF-C13BB5F231A9}">
      <dsp:nvSpPr>
        <dsp:cNvPr id="0" name=""/>
        <dsp:cNvSpPr/>
      </dsp:nvSpPr>
      <dsp:spPr>
        <a:xfrm>
          <a:off x="0" y="0"/>
          <a:ext cx="9144000" cy="225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baseline="0" dirty="0" err="1" smtClean="0"/>
            <a:t>Вуалевий</a:t>
          </a:r>
          <a:r>
            <a:rPr lang="uk-UA" sz="2600" b="1" i="0" kern="1200" baseline="0" dirty="0" smtClean="0"/>
            <a:t> песець. </a:t>
          </a:r>
          <a:r>
            <a:rPr lang="uk-UA" sz="2600" b="0" i="0" kern="1200" baseline="0" dirty="0" smtClean="0"/>
            <a:t>Відрізняється від сріблястого забарвленням підпушки і</a:t>
          </a:r>
          <a:r>
            <a:rPr lang="uk-UA" sz="2600" b="1" i="0" kern="1200" baseline="0" dirty="0" smtClean="0"/>
            <a:t> </a:t>
          </a:r>
          <a:r>
            <a:rPr lang="uk-UA" sz="2600" b="0" i="0" kern="1200" baseline="0" dirty="0" smtClean="0"/>
            <a:t>структурою волосяного покриву. Підпушка майже біла зверху і блакитна різної інтенсивності біля основи. Остьові волоси прямі і утворюють над підпушкою темну вуаль.</a:t>
          </a:r>
          <a:endParaRPr lang="ru-RU" sz="2600" b="0" i="0" kern="1200" baseline="0" dirty="0"/>
        </a:p>
      </dsp:txBody>
      <dsp:txXfrm>
        <a:off x="0" y="0"/>
        <a:ext cx="9144000" cy="2251080"/>
      </dsp:txXfrm>
    </dsp:sp>
    <dsp:sp modelId="{DAF43970-5796-45C2-AE41-DC69583E7C13}">
      <dsp:nvSpPr>
        <dsp:cNvPr id="0" name=""/>
        <dsp:cNvSpPr/>
      </dsp:nvSpPr>
      <dsp:spPr>
        <a:xfrm>
          <a:off x="0" y="2375210"/>
          <a:ext cx="9144000" cy="225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i="0" kern="1200" baseline="0" dirty="0" err="1" smtClean="0"/>
            <a:t>Біломордий</a:t>
          </a:r>
          <a:r>
            <a:rPr lang="uk-UA" sz="2600" b="1" i="0" kern="1200" baseline="0" dirty="0" smtClean="0"/>
            <a:t> песець. </a:t>
          </a:r>
          <a:r>
            <a:rPr lang="uk-UA" sz="2600" b="0" i="0" kern="1200" baseline="0" dirty="0" smtClean="0"/>
            <a:t>Малюнок,</a:t>
          </a:r>
          <a:r>
            <a:rPr lang="uk-UA" sz="2600" b="1" i="0" kern="1200" baseline="0" dirty="0" smtClean="0"/>
            <a:t> </a:t>
          </a:r>
          <a:r>
            <a:rPr lang="uk-UA" sz="2600" b="0" i="0" kern="1200" baseline="0" dirty="0" smtClean="0"/>
            <a:t>який утворюється білим волосом такий</a:t>
          </a:r>
          <a:r>
            <a:rPr lang="uk-UA" sz="2600" b="1" i="0" kern="1200" baseline="0" dirty="0" smtClean="0"/>
            <a:t> </a:t>
          </a:r>
          <a:r>
            <a:rPr lang="uk-UA" sz="2600" b="0" i="0" kern="1200" baseline="0" dirty="0" smtClean="0"/>
            <a:t>самий як і у </a:t>
          </a:r>
          <a:r>
            <a:rPr lang="uk-UA" sz="2600" b="0" i="0" kern="1200" baseline="0" dirty="0" err="1" smtClean="0"/>
            <a:t>біломордих</a:t>
          </a:r>
          <a:r>
            <a:rPr lang="uk-UA" sz="2600" b="0" i="0" kern="1200" baseline="0" dirty="0" smtClean="0"/>
            <a:t> лисиць. Гомозиготний ген має летальну дію.</a:t>
          </a:r>
          <a:endParaRPr lang="uk-UA" sz="2600" b="0" i="0" kern="1200" baseline="0" dirty="0"/>
        </a:p>
      </dsp:txBody>
      <dsp:txXfrm>
        <a:off x="0" y="2375210"/>
        <a:ext cx="9144000" cy="22510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2349A-82A0-4793-8DCC-732B47E81E6F}">
      <dsp:nvSpPr>
        <dsp:cNvPr id="0" name=""/>
        <dsp:cNvSpPr/>
      </dsp:nvSpPr>
      <dsp:spPr>
        <a:xfrm>
          <a:off x="0" y="63049"/>
          <a:ext cx="9144000" cy="1154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baseline="0" dirty="0" smtClean="0">
              <a:solidFill>
                <a:schemeClr val="tx1"/>
              </a:solidFill>
            </a:rPr>
            <a:t>Нутрії. Стандартні нутрії.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Для більшості звірів характерне темно-коричневе забарвлення хутра. Підпушок коричневий. Стандартні нутрії мають добру відтворювальну якість.</a:t>
          </a:r>
          <a:endParaRPr lang="ru-RU" sz="2100" b="0" i="0" kern="1200" baseline="0" dirty="0">
            <a:solidFill>
              <a:schemeClr val="tx1"/>
            </a:solidFill>
          </a:endParaRPr>
        </a:p>
      </dsp:txBody>
      <dsp:txXfrm>
        <a:off x="0" y="63049"/>
        <a:ext cx="9144000" cy="1154789"/>
      </dsp:txXfrm>
    </dsp:sp>
    <dsp:sp modelId="{C8B48418-707C-4DBF-B369-9695F8CB2B90}">
      <dsp:nvSpPr>
        <dsp:cNvPr id="0" name=""/>
        <dsp:cNvSpPr/>
      </dsp:nvSpPr>
      <dsp:spPr>
        <a:xfrm>
          <a:off x="0" y="1278319"/>
          <a:ext cx="9144000" cy="1154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baseline="0" dirty="0" smtClean="0">
              <a:solidFill>
                <a:schemeClr val="tx1"/>
              </a:solidFill>
            </a:rPr>
            <a:t>Білі італійські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-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рецесивна мутація.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Забарвлення хутра майже біле,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з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легким кремовим відтінком. Добре відтворюються.</a:t>
          </a:r>
          <a:endParaRPr lang="ru-RU" sz="2100" b="0" i="0" kern="1200" baseline="0" dirty="0">
            <a:solidFill>
              <a:schemeClr val="tx1"/>
            </a:solidFill>
          </a:endParaRPr>
        </a:p>
      </dsp:txBody>
      <dsp:txXfrm>
        <a:off x="0" y="1278319"/>
        <a:ext cx="9144000" cy="1154789"/>
      </dsp:txXfrm>
    </dsp:sp>
    <dsp:sp modelId="{C890E530-FA85-42BA-B5B3-1A0B521744B8}">
      <dsp:nvSpPr>
        <dsp:cNvPr id="0" name=""/>
        <dsp:cNvSpPr/>
      </dsp:nvSpPr>
      <dsp:spPr>
        <a:xfrm>
          <a:off x="0" y="2493589"/>
          <a:ext cx="9144000" cy="1154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baseline="0" dirty="0" smtClean="0">
              <a:solidFill>
                <a:schemeClr val="tx1"/>
              </a:solidFill>
            </a:rPr>
            <a:t>Бежеві нутрії - рецесивна мутація.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В забарвлені переважають коричневі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та темно-бежеві відтінки. Плодючість добра.</a:t>
          </a:r>
          <a:endParaRPr lang="ru-RU" sz="2100" b="0" i="0" kern="1200" baseline="0" dirty="0">
            <a:solidFill>
              <a:schemeClr val="tx1"/>
            </a:solidFill>
          </a:endParaRPr>
        </a:p>
      </dsp:txBody>
      <dsp:txXfrm>
        <a:off x="0" y="2493589"/>
        <a:ext cx="9144000" cy="1154789"/>
      </dsp:txXfrm>
    </dsp:sp>
    <dsp:sp modelId="{0278CAE0-2B99-40FB-9850-D73FBC498EE2}">
      <dsp:nvSpPr>
        <dsp:cNvPr id="0" name=""/>
        <dsp:cNvSpPr/>
      </dsp:nvSpPr>
      <dsp:spPr>
        <a:xfrm>
          <a:off x="0" y="3708859"/>
          <a:ext cx="9144000" cy="11547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baseline="0" dirty="0" smtClean="0">
              <a:solidFill>
                <a:schemeClr val="tx1"/>
              </a:solidFill>
            </a:rPr>
            <a:t>Перламутрові нутрії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-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гетерозиготні звірі.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Забарвлення </a:t>
          </a:r>
          <a:r>
            <a:rPr lang="uk-UA" sz="2100" b="0" i="0" kern="1200" baseline="0" dirty="0" err="1" smtClean="0">
              <a:solidFill>
                <a:schemeClr val="tx1"/>
              </a:solidFill>
            </a:rPr>
            <a:t>світло-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бежеве.</a:t>
          </a:r>
          <a:r>
            <a:rPr lang="uk-UA" sz="2100" b="1" i="0" kern="1200" baseline="0" dirty="0" smtClean="0">
              <a:solidFill>
                <a:schemeClr val="tx1"/>
              </a:solidFill>
            </a:rPr>
            <a:t> </a:t>
          </a:r>
          <a:r>
            <a:rPr lang="uk-UA" sz="2100" b="0" i="0" kern="1200" baseline="0" dirty="0" smtClean="0">
              <a:solidFill>
                <a:schemeClr val="tx1"/>
              </a:solidFill>
            </a:rPr>
            <a:t>Остьовий волос має бежеву або коричневу основу та білу вершину. Плодючість добра.</a:t>
          </a:r>
          <a:endParaRPr lang="uk-UA" sz="2100" b="0" i="0" kern="1200" baseline="0" dirty="0">
            <a:solidFill>
              <a:schemeClr val="tx1"/>
            </a:solidFill>
          </a:endParaRPr>
        </a:p>
      </dsp:txBody>
      <dsp:txXfrm>
        <a:off x="0" y="3708859"/>
        <a:ext cx="9144000" cy="115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34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65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5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81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998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99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68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58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89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1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95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ECE26-77E5-4979-B244-7D98811E385D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8109-3EC4-4D98-80C3-80C295E6BA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5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062664" cy="29797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ГЕНЕТИЧНІ РЕСУРСИ </a:t>
            </a:r>
            <a:r>
              <a:rPr lang="ru-RU" b="1" dirty="0">
                <a:solidFill>
                  <a:srgbClr val="FF0000"/>
                </a:solidFill>
              </a:rPr>
              <a:t>КРОЛІВ ТА ХУТРОВИХ ЗВІРІВ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38" name="AutoShape 2" descr="&amp;Kcy;&amp;lcy;&amp;acy;&amp;scy;&amp;icy;&amp;fcy;&amp;iukcy;&amp;kcy;&amp;acy;&amp;tscy;&amp;iukcy;&amp;yacy; &amp;pcy;&amp;ocy;&amp;rcy;&amp;iukcy;&amp;dcy; &amp;kcy;&amp;rcy;&amp;ocy;&amp;lcy;&amp;icy;&amp;kcy;&amp;iukcy;&amp;vcy; &amp;iukcy; &amp;fcy;&amp;ocy;&amp;tcy;&amp;ocy; &amp;zcy; &amp;ocy;&amp;pcy;&amp;icy;&amp;scy;&amp;acy;&amp;mcy;&amp;icy; - &amp;Tcy;&amp;vcy;&amp;acy;&amp;rcy;&amp;icy;&amp;ncy;&amp;icy;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Kani rotu luokittelu ja kuvat kuvaukset - Eläimet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va spiser kaniner? Dekorative kaniner: pleie og vedlikehold. Mat for  kani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532733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623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Mcy;&amp;iecy;&amp;khcy; &amp;pcy;&amp;iecy;&amp;scy;&amp;tscy;&amp;acy; &amp;icy; &amp;bcy;&amp;lcy;&amp;yucy;&amp;fcy;&amp;rcy;&amp;ocy;&amp;scy;&amp;tcy;&amp;acy;. &amp;Vcy;&amp;icy;&amp;dcy;&amp;ycy; &amp;icy; &amp;pcy;&amp;ocy;&amp;dcy;&amp;vcy;&amp;icy;&amp;dcy;&amp;ycy; &amp;pcy;&amp;iecy;&amp;scy;&amp;tscy;&amp;ocy;&amp;vcy;. &amp;Rcy;&amp;acy;&amp;zcy;&amp;vcy;&amp;iecy;&amp;dcy;&amp;iecy;&amp;ncy;&amp;icy;&amp;iecy; &amp;vcy; &amp;ncy;&amp;iecy;&amp;vcy;&amp;ocy;&amp;lcy;&amp;iecy;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49216" y="3068961"/>
            <a:ext cx="5294784" cy="3096344"/>
          </a:xfrm>
          <a:prstGeom prst="rect">
            <a:avLst/>
          </a:prstGeom>
          <a:noFill/>
        </p:spPr>
      </p:pic>
      <p:pic>
        <p:nvPicPr>
          <p:cNvPr id="6148" name="Picture 4" descr="&amp;Vcy;&amp;ucy;&amp;acy;&amp;lcy;&amp;iecy;&amp;vcy;&amp;ycy;&amp;jcy; &amp;pcy;&amp;iecy;&amp;scy;&amp;iecy;&amp;tscy; - &amp;Kcy;&amp;acy;&amp;rcy;&amp;tcy;&amp;icy;&amp;ncy;&amp;kcy;&amp;acy; 168706-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3895725" cy="25527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6237312"/>
            <a:ext cx="199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 smtClean="0"/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Вуалевий</a:t>
            </a:r>
            <a:r>
              <a:rPr lang="uk-UA" b="1" dirty="0" smtClean="0">
                <a:solidFill>
                  <a:srgbClr val="FF0000"/>
                </a:solidFill>
              </a:rPr>
              <a:t> песець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6237312"/>
            <a:ext cx="214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>Сріблястий песець</a:t>
            </a:r>
            <a:r>
              <a:rPr lang="uk-UA" b="1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675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&amp;Lcy;&amp;icy;&amp;scy;&amp;icy;&amp;tscy;&amp;yacy; &amp;pcy;&amp;ocy;&amp;lcy;&amp;yacy;&amp;rcy;&amp;ncy;&amp;acy; | &amp;Dcy;&amp;icy;&amp;kcy;&amp;acy; &amp;pcy;&amp;rcy;&amp;icy;&amp;rcy;&amp;ocy;&amp;d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35063"/>
            <a:ext cx="5652120" cy="2622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49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&amp;Pcy;&amp;ocy;&amp;rcy;&amp;ocy;&amp;dcy;&amp;ycy; &amp;ncy;&amp;ucy;&amp;tcy;&amp;rcy;&amp;icy;&amp;jcy;. &amp;Kcy;&amp;acy;&amp;kcy;&amp;ucy;&amp;yucy; &amp;vcy;&amp;ycy;&amp;bcy;&amp;rcy;&amp;acy;&amp;tcy;&amp;softcy; &amp;dcy;&amp;lcy;&amp;yacy; &amp;dcy;&amp;acy;&amp;chcy;&amp;ncy;&amp;ocy;&amp;jcy; &amp;fcy;&amp;iecy;&amp;rcy;&amp;mcy;&amp;ycy;?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09120"/>
            <a:ext cx="3131840" cy="23488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07904" y="5949280"/>
            <a:ext cx="1895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/>
              <a:t>Стандартні нутрії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Bcy;&amp;iukcy;&amp;lcy;&amp;iukcy; &amp;iukcy;&amp;tcy;&amp;acy;&amp;lcy;&amp;iukcy;&amp;jcy;&amp;scy;&amp;softcy;&amp;kcy;&amp;iukcy; &amp;ncy;&amp;ucy;&amp;tcy;&amp;rcy;&amp;iukcy;&amp;yicy;&amp;Scy;&amp;iukcy;&amp;lcy;&amp;softcy;&amp;scy;&amp;softcy;&amp;kcy;&amp;iecy; &amp;gcy;&amp;ocy;&amp;scy;&amp;pcy;&amp;ocy;&amp;dcy;&amp;acy;&amp;rcy;&amp;scy;&amp;tcy;&amp;vcy;&amp;ocy; - &amp;Pcy;&amp;ocy;&amp;rcy;&amp;ocy;&amp;dcy;&amp;icy; &amp;ncy;&amp;ucy;&amp;tcy;&amp;rcy;&amp;iuk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048250" cy="32575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3717032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/>
              <a:t>Білі італійські </a:t>
            </a:r>
            <a:endParaRPr lang="ru-RU" dirty="0"/>
          </a:p>
        </p:txBody>
      </p:sp>
      <p:sp>
        <p:nvSpPr>
          <p:cNvPr id="28676" name="AutoShape 4" descr="&amp;Ncy;&amp;Acy;&amp;Jcy;&amp;Pcy;&amp;IEcy;&amp;Rcy;&amp;Scy;&amp;Pcy;&amp;IEcy;&amp;Kcy;&amp;Tcy;&amp;Icy;&amp;Vcy;&amp;Ncy;&amp;Iukcy;&amp;SHcy;&amp;Iukcy; &amp;Pcy;&amp;Ocy;&amp;Rcy;&amp;Ocy;&amp;Dcy;&amp;Icy; &amp;Ncy;&amp;Ucy;&amp;Tcy;&amp;Rcy;&amp;Iukcy;&amp;Jcy; - &amp;Tcy;&amp;Vcy;&amp;Acy;&amp;Rcy;&amp;Icy;&amp;Ncy;&amp;Ncy;&amp;Icy;&amp;T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&amp;Ncy;&amp;Acy;&amp;Jcy;&amp;Pcy;&amp;IEcy;&amp;Rcy;&amp;Scy;&amp;Pcy;&amp;IEcy;&amp;Kcy;&amp;Tcy;&amp;Icy;&amp;Vcy;&amp;Ncy;&amp;Iukcy;&amp;SHcy;&amp;Iukcy; &amp;Pcy;&amp;Ocy;&amp;Rcy;&amp;Ocy;&amp;Dcy;&amp;Icy; &amp;Ncy;&amp;Ucy;&amp;Tcy;&amp;Rcy;&amp;Iukcy;&amp;Jcy; - &amp;Tcy;&amp;Vcy;&amp;Acy;&amp;Rcy;&amp;Icy;&amp;Ncy;&amp;Ncy;&amp;Icy;&amp;T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CELE MAI COMUNE RASE DE NUTRIA - CREȘTEREA ANIMALEL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&amp;Ncy;&amp;Acy;&amp;Jcy;&amp;Pcy;&amp;IEcy;&amp;Rcy;&amp;Scy;&amp;Pcy;&amp;IEcy;&amp;Kcy;&amp;Tcy;&amp;Icy;&amp;Vcy;&amp;Ncy;&amp;Iukcy;&amp;SHcy;&amp;Iukcy; &amp;Pcy;&amp;Ocy;&amp;Rcy;&amp;Ocy;&amp;Dcy;&amp;Icy; &amp;Ncy;&amp;Ucy;&amp;Tcy;&amp;Rcy;&amp;Iukcy;&amp;Jcy; - &amp;Tcy;&amp;Vcy;&amp;Acy;&amp;Rcy;&amp;Icy;&amp;Ncy;&amp;Ncy;&amp;Icy;&amp;T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Ko&amp;zcaron;ušinové zvierat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33664"/>
            <a:ext cx="4032448" cy="30243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63688" y="5949280"/>
            <a:ext cx="14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/>
              <a:t>Бежеві нутрії</a:t>
            </a:r>
            <a:endParaRPr lang="ru-RU" dirty="0"/>
          </a:p>
        </p:txBody>
      </p:sp>
      <p:pic>
        <p:nvPicPr>
          <p:cNvPr id="10" name="Picture 4" descr="&amp;Ocy;&amp;pcy;&amp;icy;&amp;scy;&amp;acy;&amp;ncy;&amp;icy;&amp;iecy; &amp;pcy;&amp;ocy;&amp;rcy;&amp;ocy;&amp;dcy;&amp;ycy; &amp;pcy;&amp;iecy;&amp;rcy;&amp;lcy;&amp;acy;&amp;mcy;&amp;ucy;&amp;tcy;&amp;rcy;&amp;ocy;&amp;vcy;&amp;ycy;&amp;khcy; &amp;ncy;&amp;ucy;&amp;tcy;&amp;rcy;&amp;icy;&amp;jcy;, &amp;fcy;&amp;ocy;&amp;tcy;&amp;o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30292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40152" y="3068960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/>
              <a:t>Перламутрові нутрії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260648"/>
          <a:ext cx="91440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332656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zcy;&amp;ocy;&amp;lcy;&amp;ocy;&amp;tcy;&amp;icy;&amp;scy;&amp;tcy;&amp;iukcy; &amp;ncy;&amp;ucy;&amp;tcy;&amp;rcy;&amp;iukcy;&amp;y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3648405" cy="2736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3645024"/>
            <a:ext cx="173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solidFill>
                  <a:srgbClr val="FF0000"/>
                </a:solidFill>
              </a:rPr>
              <a:t>Золотисті нутрії</a:t>
            </a:r>
            <a:endParaRPr lang="ru-RU" dirty="0"/>
          </a:p>
        </p:txBody>
      </p:sp>
      <p:pic>
        <p:nvPicPr>
          <p:cNvPr id="29700" name="Picture 4" descr="&amp;Rcy;&amp;acy;&amp;zcy;&amp;vcy;&amp;iecy;&amp;dcy;&amp;iecy;&amp;ncy;&amp;icy;&amp;iecy; &amp;ncy;&amp;ucy;&amp;tcy;&amp;rcy;&amp;icy;&amp;icy; &amp;vcy; &amp;dcy;&amp;ocy;&amp;mcy;&amp;acy;&amp;shcy;&amp;ncy;&amp;icy;&amp;khcy; &amp;ucy;&amp;scy;&amp;lcy;&amp;ocy;&amp;vcy;&amp;icy;&amp;yacy;&amp;khcy;: &amp;scy;&amp;ocy;&amp;dcy;&amp;iecy;&amp;rcy;&amp;zhcy;&amp;acy;&amp;ncy;&amp;icy;&amp;iecy; &amp;ncy;&amp;ucy;&amp;tcy;&amp;rcy;&amp;icy;&amp;icy;, &amp;ocy;&amp;bcy;&amp;ucy;&amp;chcy;&amp;acy;&amp;yucy;&amp;shchcy;&amp;iecy;&amp;iecy; &amp;vcy;&amp;icy;&amp;dcy;&amp;iecy;&amp;ocy; &amp;icy;  &amp;ucy;&amp;khcy;&amp;ocy;&amp;d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5155118" cy="3024336"/>
          </a:xfrm>
          <a:prstGeom prst="rect">
            <a:avLst/>
          </a:prstGeom>
          <a:noFill/>
        </p:spPr>
      </p:pic>
      <p:pic>
        <p:nvPicPr>
          <p:cNvPr id="29702" name="Picture 6" descr="&amp;Mcy;&amp;iecy;&amp;khcy; &amp;ncy;&amp;ucy;&amp;tcy;&amp;rcy;&amp;icy;&amp;icy;, &amp;kcy;&amp;ocy;&amp;icy;&amp;pcy;&amp;ucy;, &amp;rcy;&amp;acy;&amp;gcy;&amp;ocy;&amp;ncy;&amp;dcy;&amp;icy;&amp;ncy;&amp;acy;, &amp;bcy;&amp;ocy;&amp;lcy;&amp;ocy;&amp;tcy;&amp;ncy;&amp;ocy;&amp;gcy;&amp;ocy; &amp;bcy;&amp;ocy;&amp;bcy;&amp;rcy;&amp;acy;. &amp;Kcy;&amp;lcy;&amp;iecy;&amp;tcy;&amp;ocy;&amp;chcy;&amp;ncy;&amp;ocy;&amp;iecy; &amp;rcy;&amp;acy;&amp;zcy;&amp;vcy;&amp;iecy;&amp;dcy;&amp;iecy;&amp;ncy;&amp;icy;&amp;iecy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4175333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564904"/>
            <a:ext cx="3388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ДЯКУЮ ЗА УВАГУ!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899592" y="1484784"/>
            <a:ext cx="6728792" cy="19217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Характеристика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кролів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Характеристика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порід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хутрових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звірів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Войтенко С.Л., 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Порхун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М.Г., Сидоренко О.В., 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Ільницька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Т.Є. Генетичні ресурси сільськогосподарських тварин України на початку третього тисячоліття. </a:t>
            </a:r>
            <a:r>
              <a:rPr lang="uk-UA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Розведення і генетика тварин.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Вип. 58. Київ, 2019.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110-119.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Гопка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Б.М., Коваленко В.П., Мельник Ю.Ф.,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Найденко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К.А.,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Нежлукченко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Т.І.,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Пелих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В.Г. Селекція сільськогосподарських тварин. Київ.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Інтас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2007. 554 с.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Чудак Р. А.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Г.М.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Огороднічук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,Т.В. Шевчук,Т. Дашкевич,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Ю.Подолян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Продуктивність та гематологічні показники у кролів за дії ехінацеї пурпурової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Збірник наукових праць ВДАУ. – 2009. В. 37. С. 308-312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Чудак Р. А.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авчальної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«Інноваційні методи використання генетичних ресурсів тварин» для підготовки магістрів за спеціальністю 204 «Технологія виробництва та переробки продукції тваринництва» для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аграрних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закладів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ІІІ-ІV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акредитації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2018. 12 С.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 err="1" smtClean="0"/>
              <a:t>Технологія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виробництва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кролівництва</a:t>
            </a:r>
            <a:r>
              <a:rPr lang="ru-RU" sz="2000" dirty="0" smtClean="0"/>
              <a:t>: </a:t>
            </a:r>
            <a:r>
              <a:rPr lang="ru-RU" sz="2000" dirty="0" err="1" smtClean="0"/>
              <a:t>наук-практ</a:t>
            </a:r>
            <a:r>
              <a:rPr lang="ru-RU" sz="2000" dirty="0" smtClean="0"/>
              <a:t>. </a:t>
            </a:r>
            <a:r>
              <a:rPr lang="ru-RU" sz="2000" dirty="0" err="1" smtClean="0"/>
              <a:t>посіб</a:t>
            </a:r>
            <a:r>
              <a:rPr lang="ru-RU" sz="2000" dirty="0" smtClean="0"/>
              <a:t>. для </a:t>
            </a:r>
            <a:r>
              <a:rPr lang="ru-RU" sz="2000" dirty="0" err="1" smtClean="0"/>
              <a:t>вузів</a:t>
            </a:r>
            <a:r>
              <a:rPr lang="ru-RU" sz="2000" dirty="0" smtClean="0"/>
              <a:t> / Я.В. Лесик, Р.С. Федорук, Я.І. </a:t>
            </a:r>
            <a:r>
              <a:rPr lang="ru-RU" sz="2000" dirty="0" err="1" smtClean="0"/>
              <a:t>Кирилів</a:t>
            </a:r>
            <a:r>
              <a:rPr lang="ru-RU" sz="2000" dirty="0" smtClean="0"/>
              <a:t>, І.А. Дубинка; </a:t>
            </a:r>
            <a:r>
              <a:rPr lang="ru-RU" sz="2000" dirty="0" err="1" smtClean="0"/>
              <a:t>Ін-т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тварин</a:t>
            </a:r>
            <a:r>
              <a:rPr lang="ru-RU" sz="2000" dirty="0" smtClean="0"/>
              <a:t> НААН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Львів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нац</a:t>
            </a:r>
            <a:r>
              <a:rPr lang="ru-RU" sz="2000" dirty="0" smtClean="0"/>
              <a:t>. ун-т </a:t>
            </a:r>
            <a:r>
              <a:rPr lang="ru-RU" sz="2000" dirty="0" err="1" smtClean="0"/>
              <a:t>вет</a:t>
            </a:r>
            <a:r>
              <a:rPr lang="ru-RU" sz="2000" dirty="0" smtClean="0"/>
              <a:t>. </a:t>
            </a:r>
            <a:r>
              <a:rPr lang="ru-RU" sz="2000" dirty="0" err="1" smtClean="0"/>
              <a:t>медицини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біотехнології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ім</a:t>
            </a:r>
            <a:r>
              <a:rPr lang="ru-RU" sz="2000" dirty="0" smtClean="0"/>
              <a:t>. С.3. </a:t>
            </a:r>
            <a:r>
              <a:rPr lang="ru-RU" sz="2000" dirty="0" err="1" smtClean="0"/>
              <a:t>Гжицького</a:t>
            </a:r>
            <a:r>
              <a:rPr lang="ru-RU" sz="2000" dirty="0" smtClean="0"/>
              <a:t>. </a:t>
            </a:r>
            <a:r>
              <a:rPr lang="ru-RU" sz="2000" dirty="0" err="1" smtClean="0"/>
              <a:t>Львів</a:t>
            </a:r>
            <a:r>
              <a:rPr lang="ru-RU" sz="2000" dirty="0" smtClean="0"/>
              <a:t>: </a:t>
            </a:r>
            <a:r>
              <a:rPr lang="ru-RU" sz="2000" dirty="0" err="1" smtClean="0"/>
              <a:t>Сполом</a:t>
            </a:r>
            <a:r>
              <a:rPr lang="ru-RU" sz="2000" dirty="0" smtClean="0"/>
              <a:t>, 2013. 213 с.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1. Характеристика </a:t>
            </a:r>
            <a:r>
              <a:rPr lang="ru-RU" sz="2800" b="1" dirty="0" err="1">
                <a:solidFill>
                  <a:srgbClr val="FF0000"/>
                </a:solidFill>
              </a:rPr>
              <a:t>порід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кролів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980726"/>
          <a:ext cx="9144000" cy="3816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4149080"/>
          <a:ext cx="9144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74084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3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 descr="&amp;Ncy;&amp;acy;&amp;jcy;&amp;pcy;&amp;ocy;&amp;shcy;&amp;icy;&amp;rcy;&amp;iecy;&amp;ncy;&amp;iukcy;&amp;shcy;&amp;iukcy; &amp;pcy;&amp;ocy;&amp;rcy;&amp;ocy;&amp;dcy;&amp;icy; &amp;kcy;&amp;rcy;&amp;ocy;&amp;lcy;&amp;icy;&amp;kcy;&amp;iukcy;&amp;vcy; - YouTub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3645024"/>
            <a:ext cx="3584397" cy="2016224"/>
          </a:xfrm>
          <a:prstGeom prst="rect">
            <a:avLst/>
          </a:prstGeom>
          <a:noFill/>
        </p:spPr>
      </p:pic>
      <p:sp>
        <p:nvSpPr>
          <p:cNvPr id="10244" name="AutoShape 4" descr="&amp;Kcy;&amp;rcy;&amp;ocy;&amp;lcy;&amp;iukcy; &amp;pcy;&amp;ocy;&amp;rcy;&amp;ocy;&amp;dcy;&amp;icy; &amp;mcy;&amp;iecy;&amp;tcy;&amp;iecy;&amp;lcy;&amp;icy;&amp;kcy; (&amp;bcy;&amp;acy;&amp;bcy;&amp;ocy;&amp;chcy;&amp;kcy;&amp;acy;) | &amp;Pcy;&amp;rcy;&amp;ocy; &amp;kcy;&amp;rcy;&amp;ocy;&amp;lcy;&amp;i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&amp;Ncy;&amp;acy;&amp;shcy;&amp;acy; &amp;fcy;&amp;iecy;&amp;rcy;&amp;mcy;&amp;acy;: &amp;Kcy;&amp;rcy;&amp;ocy;&amp;lcy;&amp;icy;&amp;kcy;&amp;icy; &amp;pcy;&amp;ocy;&amp;rcy;&amp;ocy;&amp;dcy;&amp;icy; &amp;Mcy;&amp;iecy;&amp;tcy;&amp;iecy;&amp;lcy;&amp;icy;&amp;kcy;: &amp;ucy;&amp;tcy;&amp;rcy;&amp;icy;&amp;mcy;&amp;acy;&amp;ncy;&amp;ncy;&amp;yacy;, &amp;rcy;&amp;ocy;&amp;zcy;&amp;vcy;&amp;iecy;&amp;dcy;&amp;iecy;&amp;ncy;&amp;ncy;&amp;yacy;, &amp;gcy;&amp;ocy;&amp;dcy;&amp;ucy;&amp;vcy;&amp;acy;&amp;ncy;&amp;ncy;&amp;ya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429000"/>
            <a:ext cx="3168352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949280"/>
            <a:ext cx="102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/>
              <a:t>метелик</a:t>
            </a:r>
            <a:endParaRPr lang="ru-RU" dirty="0"/>
          </a:p>
        </p:txBody>
      </p:sp>
      <p:sp>
        <p:nvSpPr>
          <p:cNvPr id="10248" name="AutoShape 8" descr="&amp;Kcy;&amp;rcy;&amp;ocy;&amp;lcy;&amp;icy;&amp;kcy;&amp;icy; &amp;pcy;&amp;ocy;&amp;rcy;&amp;ocy;&amp;dcy;&amp;icy; &amp;rcy;&amp;acy;&amp;dcy;&amp;yacy;&amp;ncy;&amp;scy;&amp;softcy;&amp;kcy;&amp;acy; &amp;shcy;&amp;icy;&amp;ncy;&amp;shcy;&amp;icy;&amp;lcy;&amp;acy; | &amp;Pcy;&amp;rcy;&amp;ocy; &amp;kcy;&amp;rcy;&amp;ocy;&amp;lcy;&amp;i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&amp;Kcy;&amp;rcy;&amp;ocy;&amp;lcy;&amp;iukcy; &amp;SHcy;&amp;icy;&amp;ncy;&amp;shcy;&amp;icy;&amp;lcy;&amp;acy; &amp;Scy;&amp;tcy;&amp;acy;&amp;ncy;&amp;dcy;&amp;acy;&amp;rcy;&amp;tcy;&amp;ncy;&amp;acy;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&amp;Rcy;&amp;acy;&amp;dcy;&amp;yacy;&amp;ncy;&amp;scy;&amp;softcy;&amp;kcy;&amp;acy; &amp;SHcy;&amp;icy;&amp;ncy;&amp;shcy;&amp;icy;&amp;lcy;&amp;acy; - &amp;ZHcy;&amp;icy;&amp;vcy;&amp;ocy;&amp;tcy;&amp;ncy;&amp;ycy;&amp;iecy; - OLX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&amp;Kcy;&amp;rcy;&amp;ocy;&amp;lcy;&amp;icy;&amp;kcy;&amp;icy; &amp;pcy;&amp;ocy;&amp;rcy;&amp;ocy;&amp;dcy;&amp;icy; &amp;shcy;&amp;icy;&amp;ncy;&amp;shcy;&amp;icy;&amp;lcy;&amp;acy;: &amp;ocy;&amp;pcy;&amp;icy;&amp;scy; - &amp;Scy;&amp;iukcy;&amp;lcy;&amp;softcy;&amp;scy;&amp;softcy;&amp;kcy;&amp;iecy; &amp;gcy;&amp;ocy;&amp;scy;&amp;pcy;&amp;ocy;&amp;dcy;&amp;acy;&amp;rcy;&amp;scy;&amp;tcy;&amp;vcy;&amp;ocy;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6" name="Picture 16" descr="Pin on Spektrum Állat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717032"/>
            <a:ext cx="3264363" cy="2232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491880" y="6093296"/>
            <a:ext cx="2257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/>
              <a:t>радянська</a:t>
            </a:r>
            <a:r>
              <a:rPr lang="ru-RU" b="1" dirty="0" smtClean="0"/>
              <a:t> </a:t>
            </a:r>
            <a:r>
              <a:rPr lang="ru-RU" b="1" dirty="0" err="1" smtClean="0"/>
              <a:t>шиншила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&amp;Rcy;&amp;ocy;&amp;zcy;&amp;rcy;&amp;ocy;&amp;bcy;&amp;kcy;&amp;acy; &amp;ucy;&amp;rcy;&amp;ocy;&amp;kcy;&amp;ucy; &amp;zcy; &amp;tcy;&amp;rcy;&amp;ucy;&amp;dcy;&amp;ocy;&amp;vcy;&amp;ocy;&amp;gcy;&amp;ocy; &amp;ncy;&amp;acy;&amp;vcy;&amp;chcy;&amp;acy;&amp;ncy;&amp;ncy;&amp;yacy;. &amp;Tcy;&amp;iecy;&amp;khcy;&amp;ncy;&amp;ocy;&amp;lcy;&amp;ocy;&amp;gcy;&amp;iukcy;&amp;yacy; &amp;vcy;&amp;icy;&amp;rcy;&amp;ocy;&amp;shchcy;&amp;ucy;&amp;vcy;&amp;acy;&amp;ncy;&amp;ncy;&amp;yacy; &amp;kcy;&amp;rcy;&amp;ocy;&amp;lcy;&amp;iukcy;&amp;vcy;.  &amp;Ucy;&amp;tcy;&amp;rcy;&amp;icy;&amp;mcy;&amp;acy;&amp;ncy;&amp;ncy;&amp;yacy; &amp;kcy;&amp;rcy;&amp;ocy;&amp;lcy;&amp;iukcy;&amp;vcy;. &amp;Pcy;&amp;iecy;&amp;dcy;&amp;acy;&amp;gcy;&amp;ocy;&amp;gcy;&amp;iukcy;&amp;kcy;&amp;acy;, &amp;mcy;&amp;iecy;&amp;tcy;&amp;ocy;&amp;dcy;&amp;icy;&amp;kcy;&amp;acy; &amp;vcy;&amp;icy;&amp;kcy;&amp;lcy;&amp;acy;&amp;dcy;&amp;acy;&amp;ncy;&amp;ncy;&amp;yacy; - &amp;kcy;&amp;ucy;&amp;rcy;&amp;scy;&amp;ocy;&amp;vcy;&amp;iukcy;, &amp;rcy;&amp;iecy;&amp;fcy;&amp;iecy;&amp;rcy;&amp;acy;&amp;tcy;&amp;icy;,  &amp;kcy;&amp;ocy;&amp;ncy;&amp;tcy;&amp;rcy;&amp;ocy;&amp;lcy;&amp;softcy;&amp;ncy;&amp;iukcy;, &amp;dcy;&amp;icy;&amp;pcy;&amp;lcy;&amp;ocy;&amp;mcy;&amp;ncy;&amp;iuk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226053"/>
            <a:ext cx="7047706" cy="3631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>
                <a:solidFill>
                  <a:srgbClr val="002060"/>
                </a:solidFill>
              </a:rPr>
              <a:t>Характеристика </a:t>
            </a:r>
            <a:r>
              <a:rPr lang="ru-RU" sz="2400" b="1" dirty="0" err="1">
                <a:solidFill>
                  <a:srgbClr val="002060"/>
                </a:solidFill>
              </a:rPr>
              <a:t>порід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хутрових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звірів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692696"/>
          <a:ext cx="9144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4" name="AutoShape 2" descr="&amp;Ncy;&amp;ocy;&amp;rcy;&amp;kcy;&amp;acy; &amp;Dcy;&amp;zhcy;&amp;iecy;&amp;tcy; (&amp;chcy;&amp;ocy;&amp;rcy;&amp;ncy;&amp;acy;)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&amp;Vcy;&amp;icy;&amp;kcy;&amp;ocy;&amp;rcy;&amp;icy;&amp;scy;&amp;tcy;&amp;acy;&amp;ncy;&amp;ncy;&amp;yacy; &amp;scy;&amp;vcy;&amp;iukcy;&amp;tcy;&amp;ocy;&amp;vcy;&amp;icy;&amp;khcy; &amp;gcy;&amp;iecy;&amp;ncy;&amp;iecy;&amp;tcy;&amp;icy;&amp;chcy;&amp;ncy;&amp;icy;&amp;khcy; &amp;rcy;&amp;iecy;&amp;scy;&amp;ucy;&amp;rcy;&amp;scy;&amp;iukcy;&amp;vcy; &amp;ucy; &amp;ncy;&amp;ocy;&amp;rcy;&amp;kcy;&amp;iukcy;&amp;vcy;&amp;ncy;&amp;icy;&amp;tscy;&amp;tcy;&amp;vcy;&amp;iukcy; &amp;Ucy;&amp;kcy;&amp;rcy;&amp;acy;&amp;yicy;&amp;ncy;&amp;icy; —  &amp;Acy;&amp;gcy;&amp;rcy;&amp;ocy;&amp;bcy;&amp;iukcy;&amp;zcy;&amp;ncy;&amp;iecy;&amp;scy; &amp;scy;&amp;softcy;&amp;ocy;&amp;gcy;&amp;ocy;&amp;dcy;&amp;ncy;&amp;iuk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&amp;Ncy;&amp;ocy;&amp;rcy;&amp;kcy;&amp;acy; &amp;Tcy;&amp;iecy;&amp;mcy;&amp;ncy;&amp;ocy;-&amp;kcy;&amp;ocy;&amp;rcy;&amp;icy;&amp;chcy;&amp;ncy;&amp;iecy;&amp;vcy;&amp;acy; — &amp;Kcy;&amp;Ucy;&amp;Rcy;&amp;Kcy;&amp;Ucy;&amp;L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&amp;Dcy;&amp;acy;&amp;ncy;&amp;scy;&amp;softcy;&amp;kcy;&amp;icy;&amp;mcy; &amp;fcy;&amp;iecy;&amp;rcy;&amp;mcy;&amp;iecy;&amp;rcy;&amp;acy;&amp;mcy; &amp;zcy;&amp;acy;&amp;pcy;&amp;lcy;&amp;acy;&amp;tcy;&amp;yacy;&amp;tcy;&amp;softcy; &amp;mcy;&amp;acy;&amp;jcy;&amp;zhcy;&amp;iecy; 2 &amp;mcy;&amp;lcy;&amp;rcy;&amp;dcy; &amp;jukcy;&amp;vcy;&amp;rcy;&amp;ocy; &amp;kcy;&amp;ocy;&amp;mcy;&amp;pcy;&amp;iecy;&amp;ncy;&amp;scy;&amp;acy;&amp;tscy;&amp;iukcy;&amp;yicy; – AgroNew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24513"/>
            <a:ext cx="4684068" cy="2633487"/>
          </a:xfrm>
          <a:prstGeom prst="rect">
            <a:avLst/>
          </a:prstGeom>
          <a:noFill/>
        </p:spPr>
      </p:pic>
      <p:pic>
        <p:nvPicPr>
          <p:cNvPr id="8202" name="Picture 10" descr="&amp;Acy;&amp;mcy;&amp;iecy;&amp;rcy;&amp;icy;&amp;kcy;&amp;acy;&amp;ncy;&amp;scy;&amp;kcy;&amp;acy;&amp;yacy; &amp;ncy;&amp;ocy;&amp;rcy;&amp;kcy;&amp;acy;: &amp;ocy;&amp;pcy;&amp;icy;&amp;scy;&amp;acy;&amp;ncy;&amp;icy;&amp;iecy; &amp;zhcy;&amp;icy;&amp;vcy;&amp;ocy;&amp;tcy;&amp;ncy;&amp;ocy;&amp;gcy;&amp;ocy;, &amp;scy;&amp;ocy;&amp;dcy;&amp;iecy;&amp;rcy;&amp;zhcy;&amp;acy;&amp;ncy;&amp;icy;&amp;ie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136268"/>
            <a:ext cx="3628976" cy="2721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743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&amp;Scy;&amp;rcy;&amp;iukcy;&amp;bcy;&amp;lcy;&amp;yacy;&amp;scy;&amp;tcy;&amp;ocy;-&amp;chcy;&amp;ocy;&amp;rcy;&amp;ncy;&amp;acy; &amp;lcy;&amp;icy;&amp;scy;&amp;icy;&amp;tscy;&amp;y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&amp;Rcy;&amp;ocy;&amp;zcy;&amp;vcy;&amp;iecy;&amp;dcy;&amp;iecy;&amp;ncy;&amp;ncy;&amp;yacy; &amp;lcy;&amp;icy;&amp;scy;&amp;icy;&amp;tscy;&amp;softcy;, &amp;dcy;&amp;ocy;&amp;gcy;&amp;lcy;&amp;yacy;&amp;dcy;, &amp;ucy;&amp;tcy;&amp;rcy;&amp;icy;&amp;mcy;&amp;acy;&amp;ncy;&amp;ncy;&amp;yacy;, &amp;gcy;&amp;ocy;&amp;dcy;&amp;ucy;&amp;vcy;&amp;acy;&amp;ncy;&amp;ncy;&amp;yacy;, &amp;rcy;&amp;acy;&amp;tscy;&amp;iukcy;&amp;ocy;&amp;ncy;, &amp;vcy;&amp;icy;&amp;rcy;&amp;ocy;&amp;shchcy;&amp;ucy;&amp;vcy;&amp;acy;&amp;ncy;&amp;ncy;&amp;yacy;  &amp;mcy;&amp;ocy;&amp;lcy;&amp;ocy;&amp;dcy;&amp;ncy;&amp;ya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610644" cy="30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212976"/>
            <a:ext cx="247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/>
              <a:t>Сріблясто-чорна </a:t>
            </a:r>
            <a:r>
              <a:rPr lang="uk-UA" b="1" dirty="0" err="1" smtClean="0"/>
              <a:t>лисиц</a:t>
            </a:r>
            <a:endParaRPr lang="ru-RU" dirty="0"/>
          </a:p>
        </p:txBody>
      </p:sp>
      <p:pic>
        <p:nvPicPr>
          <p:cNvPr id="27654" name="Picture 6" descr="&amp;Ncy;&amp;acy;&amp;jcy;&amp;kcy;&amp;rcy;&amp;acy;&amp;scy;&amp;icy;&amp;vcy;&amp;iukcy;&amp;shcy;&amp;iukcy; &amp;zcy;&amp;ocy;&amp;bcy;&amp;rcy;&amp;acy;&amp;zhcy;&amp;iecy;&amp;ncy;&amp;ncy;&amp;yacy; &amp;chcy;&amp;ocy;&amp;rcy;&amp;ncy;&amp;icy;&amp;khcy; &amp;mcy;&amp;iecy;&amp;lcy;&amp;acy;&amp;ncy;&amp;iukcy;&amp;scy;&amp;tcy;&amp;icy;&amp;chcy;&amp;ncy;&amp;icy;&amp;khcy; &amp;tcy;&amp;vcy;&amp;acy;&amp;rcy;&amp;icy;&amp;ncy; | &amp;dcy;&amp;ocy;&amp;vcy;&amp;kcy;&amp;iukcy;&amp;lcy;&amp;lcy;&amp;yacy;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4652269" cy="3096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6016" y="6021288"/>
            <a:ext cx="387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/>
              <a:t>Снігова лисиця - домінантна мутація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985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ГЕНЕТИЧНІ РЕСУРСИ КРОЛІВ ТА ХУТРОВИХ ЗВІРІВ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 Лекція №7 ПОРОДИ КРОЛІВ ТА ХУТРОВИХ ЗВІРІВ </dc:title>
  <dc:creator>Sam</dc:creator>
  <cp:lastModifiedBy>Ulia</cp:lastModifiedBy>
  <cp:revision>12</cp:revision>
  <dcterms:created xsi:type="dcterms:W3CDTF">2018-03-01T11:30:06Z</dcterms:created>
  <dcterms:modified xsi:type="dcterms:W3CDTF">2021-05-26T12:15:55Z</dcterms:modified>
</cp:coreProperties>
</file>