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28" r:id="rId4"/>
    <p:sldId id="287" r:id="rId5"/>
    <p:sldId id="288" r:id="rId6"/>
    <p:sldId id="289" r:id="rId7"/>
    <p:sldId id="311" r:id="rId8"/>
    <p:sldId id="312" r:id="rId9"/>
    <p:sldId id="313" r:id="rId10"/>
    <p:sldId id="290" r:id="rId11"/>
    <p:sldId id="291" r:id="rId12"/>
    <p:sldId id="314" r:id="rId13"/>
    <p:sldId id="306" r:id="rId14"/>
    <p:sldId id="307" r:id="rId15"/>
    <p:sldId id="292" r:id="rId16"/>
    <p:sldId id="308" r:id="rId17"/>
    <p:sldId id="309" r:id="rId18"/>
    <p:sldId id="310" r:id="rId19"/>
    <p:sldId id="293" r:id="rId20"/>
    <p:sldId id="295" r:id="rId21"/>
    <p:sldId id="319" r:id="rId22"/>
    <p:sldId id="296" r:id="rId23"/>
    <p:sldId id="320" r:id="rId24"/>
    <p:sldId id="297" r:id="rId25"/>
    <p:sldId id="315" r:id="rId26"/>
    <p:sldId id="298" r:id="rId27"/>
    <p:sldId id="317" r:id="rId28"/>
    <p:sldId id="318" r:id="rId29"/>
    <p:sldId id="316" r:id="rId30"/>
    <p:sldId id="300" r:id="rId31"/>
    <p:sldId id="301" r:id="rId32"/>
    <p:sldId id="302" r:id="rId33"/>
    <p:sldId id="303" r:id="rId34"/>
    <p:sldId id="281" r:id="rId35"/>
    <p:sldId id="322" r:id="rId36"/>
    <p:sldId id="323" r:id="rId37"/>
    <p:sldId id="324" r:id="rId38"/>
    <p:sldId id="325" r:id="rId39"/>
    <p:sldId id="321" r:id="rId40"/>
    <p:sldId id="32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F2307-2981-474D-9028-E9DF6602E3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8C3AF7-07CD-4F7C-AC07-E3FA508E1C8D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баранів</a:t>
          </a:r>
          <a:r>
            <a:rPr lang="ru-RU" b="1" dirty="0" smtClean="0">
              <a:solidFill>
                <a:srgbClr val="FF0000"/>
              </a:solidFill>
            </a:rPr>
            <a:t>.</a:t>
          </a:r>
          <a:r>
            <a:rPr lang="ru-RU" b="1" dirty="0" smtClean="0"/>
            <a:t> </a:t>
          </a:r>
          <a:r>
            <a:rPr lang="ru-RU" u="sng" dirty="0" smtClean="0"/>
            <a:t>Потреби </a:t>
          </a:r>
          <a:r>
            <a:rPr lang="ru-RU" u="sng" dirty="0" err="1" smtClean="0"/>
            <a:t>баранів</a:t>
          </a:r>
          <a:r>
            <a:rPr lang="ru-RU" u="sng" dirty="0" smtClean="0"/>
            <a:t> у </a:t>
          </a:r>
          <a:r>
            <a:rPr lang="ru-RU" u="sng" dirty="0" err="1" smtClean="0"/>
            <a:t>поживних</a:t>
          </a:r>
          <a:r>
            <a:rPr lang="ru-RU" u="sng" dirty="0" smtClean="0"/>
            <a:t> </a:t>
          </a:r>
          <a:r>
            <a:rPr lang="ru-RU" u="sng" dirty="0" err="1" smtClean="0"/>
            <a:t>речовинах</a:t>
          </a:r>
          <a:r>
            <a:rPr lang="ru-RU" u="sng" dirty="0" smtClean="0"/>
            <a:t> </a:t>
          </a:r>
          <a:r>
            <a:rPr lang="ru-RU" u="sng" dirty="0" err="1" smtClean="0"/>
            <a:t>залежить</a:t>
          </a:r>
          <a:r>
            <a:rPr lang="ru-RU" u="sng" dirty="0" smtClean="0"/>
            <a:t> </a:t>
          </a:r>
          <a:r>
            <a:rPr lang="ru-RU" u="sng" dirty="0" err="1" smtClean="0"/>
            <a:t>від</a:t>
          </a:r>
          <a:r>
            <a:rPr lang="ru-RU" u="sng" dirty="0" smtClean="0"/>
            <a:t> </a:t>
          </a:r>
          <a:r>
            <a:rPr lang="ru-RU" u="sng" dirty="0" err="1" smtClean="0"/>
            <a:t>живої</a:t>
          </a:r>
          <a:r>
            <a:rPr lang="ru-RU" u="sng" dirty="0" smtClean="0"/>
            <a:t> </a:t>
          </a:r>
          <a:r>
            <a:rPr lang="ru-RU" u="sng" dirty="0" err="1" smtClean="0"/>
            <a:t>маси</a:t>
          </a:r>
          <a:r>
            <a:rPr lang="ru-RU" u="sng" dirty="0" smtClean="0"/>
            <a:t>, </a:t>
          </a:r>
          <a:r>
            <a:rPr lang="ru-RU" u="sng" dirty="0" err="1" smtClean="0"/>
            <a:t>періоду</a:t>
          </a:r>
          <a:r>
            <a:rPr lang="ru-RU" u="sng" dirty="0" smtClean="0"/>
            <a:t> </a:t>
          </a:r>
          <a:r>
            <a:rPr lang="ru-RU" u="sng" dirty="0" err="1" smtClean="0"/>
            <a:t>використання</a:t>
          </a:r>
          <a:r>
            <a:rPr lang="ru-RU" u="sng" dirty="0" smtClean="0"/>
            <a:t> (</a:t>
          </a:r>
          <a:r>
            <a:rPr lang="ru-RU" u="sng" dirty="0" err="1" smtClean="0"/>
            <a:t>парувальний</a:t>
          </a:r>
          <a:r>
            <a:rPr lang="ru-RU" u="sng" dirty="0" smtClean="0"/>
            <a:t>, не </a:t>
          </a:r>
          <a:r>
            <a:rPr lang="ru-RU" u="sng" dirty="0" err="1" smtClean="0"/>
            <a:t>парувальний</a:t>
          </a:r>
          <a:r>
            <a:rPr lang="ru-RU" u="sng" dirty="0" smtClean="0"/>
            <a:t>) та </a:t>
          </a:r>
          <a:r>
            <a:rPr lang="ru-RU" u="sng" dirty="0" err="1" smtClean="0"/>
            <a:t>напрямку</a:t>
          </a:r>
          <a:r>
            <a:rPr lang="ru-RU" u="sng" dirty="0" smtClean="0"/>
            <a:t> </a:t>
          </a:r>
          <a:r>
            <a:rPr lang="ru-RU" u="sng" dirty="0" err="1" smtClean="0"/>
            <a:t>продуктивності</a:t>
          </a:r>
          <a:r>
            <a:rPr lang="ru-RU" u="sng" dirty="0" smtClean="0"/>
            <a:t> (</a:t>
          </a:r>
          <a:r>
            <a:rPr lang="ru-RU" u="sng" dirty="0" err="1" smtClean="0"/>
            <a:t>вовнова</a:t>
          </a:r>
          <a:r>
            <a:rPr lang="ru-RU" u="sng" dirty="0" smtClean="0"/>
            <a:t>, </a:t>
          </a:r>
          <a:r>
            <a:rPr lang="ru-RU" u="sng" dirty="0" err="1" smtClean="0"/>
            <a:t>вовново-м'ясна</a:t>
          </a:r>
          <a:r>
            <a:rPr lang="ru-RU" u="sng" dirty="0" smtClean="0"/>
            <a:t> </a:t>
          </a:r>
          <a:r>
            <a:rPr lang="ru-RU" u="sng" dirty="0" err="1" smtClean="0"/>
            <a:t>та</a:t>
          </a:r>
          <a:r>
            <a:rPr lang="ru-RU" u="sng" dirty="0" smtClean="0"/>
            <a:t> </a:t>
          </a:r>
          <a:r>
            <a:rPr lang="ru-RU" u="sng" dirty="0" err="1" smtClean="0"/>
            <a:t>ін</a:t>
          </a:r>
          <a:r>
            <a:rPr lang="ru-RU" u="sng" dirty="0" smtClean="0"/>
            <a:t>.).</a:t>
          </a:r>
          <a:endParaRPr lang="ru-RU" dirty="0"/>
        </a:p>
      </dgm:t>
    </dgm:pt>
    <dgm:pt modelId="{B8424929-4DF1-4D62-82D5-396911AA211D}" type="parTrans" cxnId="{A1404082-C480-4A5D-9B19-223E8A6A8307}">
      <dgm:prSet/>
      <dgm:spPr/>
      <dgm:t>
        <a:bodyPr/>
        <a:lstStyle/>
        <a:p>
          <a:endParaRPr lang="ru-RU"/>
        </a:p>
      </dgm:t>
    </dgm:pt>
    <dgm:pt modelId="{ED6157B2-004E-4AE7-BAE6-5C378237F68D}" type="sibTrans" cxnId="{A1404082-C480-4A5D-9B19-223E8A6A8307}">
      <dgm:prSet/>
      <dgm:spPr/>
      <dgm:t>
        <a:bodyPr/>
        <a:lstStyle/>
        <a:p>
          <a:endParaRPr lang="ru-RU"/>
        </a:p>
      </dgm:t>
    </dgm:pt>
    <dgm:pt modelId="{A583B999-53B9-4966-A851-9FA8838D8E40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парувальний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барани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робити</a:t>
          </a:r>
          <a:r>
            <a:rPr lang="ru-RU" dirty="0" smtClean="0"/>
            <a:t> до </a:t>
          </a:r>
          <a:r>
            <a:rPr lang="ru-RU" dirty="0" err="1" smtClean="0"/>
            <a:t>трьох</a:t>
          </a:r>
          <a:r>
            <a:rPr lang="ru-RU" dirty="0" smtClean="0"/>
            <a:t> садок за </a:t>
          </a:r>
          <a:r>
            <a:rPr lang="ru-RU" dirty="0" err="1" smtClean="0"/>
            <a:t>добу</a:t>
          </a:r>
          <a:r>
            <a:rPr lang="ru-RU" dirty="0" smtClean="0"/>
            <a:t>. При </a:t>
          </a:r>
          <a:r>
            <a:rPr lang="ru-RU" dirty="0" err="1" smtClean="0"/>
            <a:t>збільшенні</a:t>
          </a:r>
          <a:r>
            <a:rPr lang="ru-RU" dirty="0" smtClean="0"/>
            <a:t> </a:t>
          </a:r>
          <a:r>
            <a:rPr lang="ru-RU" dirty="0" err="1" smtClean="0"/>
            <a:t>кількості</a:t>
          </a:r>
          <a:r>
            <a:rPr lang="ru-RU" dirty="0" smtClean="0"/>
            <a:t> садок </a:t>
          </a:r>
          <a:r>
            <a:rPr lang="ru-RU" dirty="0" err="1" smtClean="0"/>
            <a:t>норми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 на 8–10 %.</a:t>
          </a:r>
          <a:endParaRPr lang="ru-RU" dirty="0"/>
        </a:p>
      </dgm:t>
    </dgm:pt>
    <dgm:pt modelId="{CCBCD31A-751D-4E1C-97DF-BE45DBF68C51}" type="parTrans" cxnId="{7D9075EB-42F8-4B75-B020-3AB549227FDD}">
      <dgm:prSet/>
      <dgm:spPr/>
      <dgm:t>
        <a:bodyPr/>
        <a:lstStyle/>
        <a:p>
          <a:endParaRPr lang="ru-RU"/>
        </a:p>
      </dgm:t>
    </dgm:pt>
    <dgm:pt modelId="{429FE66E-AFDC-4362-94BC-50BF5D3A042D}" type="sibTrans" cxnId="{7D9075EB-42F8-4B75-B020-3AB549227FDD}">
      <dgm:prSet/>
      <dgm:spPr/>
      <dgm:t>
        <a:bodyPr/>
        <a:lstStyle/>
        <a:p>
          <a:endParaRPr lang="ru-RU"/>
        </a:p>
      </dgm:t>
    </dgm:pt>
    <dgm:pt modelId="{5F479D1C-0A75-4431-9BC3-5E59A371E748}" type="pres">
      <dgm:prSet presAssocID="{501F2307-2981-474D-9028-E9DF6602E3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ADA4B-A208-4FF1-89A1-9C3AFB5BF80F}" type="pres">
      <dgm:prSet presAssocID="{518C3AF7-07CD-4F7C-AC07-E3FA508E1C8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BB23B-36E8-445A-9B82-9FC87BBDCE60}" type="pres">
      <dgm:prSet presAssocID="{ED6157B2-004E-4AE7-BAE6-5C378237F68D}" presName="spacer" presStyleCnt="0"/>
      <dgm:spPr/>
    </dgm:pt>
    <dgm:pt modelId="{8A18344C-0108-4ED4-BE72-58A3393F735B}" type="pres">
      <dgm:prSet presAssocID="{A583B999-53B9-4966-A851-9FA8838D8E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04082-C480-4A5D-9B19-223E8A6A8307}" srcId="{501F2307-2981-474D-9028-E9DF6602E354}" destId="{518C3AF7-07CD-4F7C-AC07-E3FA508E1C8D}" srcOrd="0" destOrd="0" parTransId="{B8424929-4DF1-4D62-82D5-396911AA211D}" sibTransId="{ED6157B2-004E-4AE7-BAE6-5C378237F68D}"/>
    <dgm:cxn modelId="{72F7B8FA-DFA4-45AD-962E-48D5F4B55E61}" type="presOf" srcId="{A583B999-53B9-4966-A851-9FA8838D8E40}" destId="{8A18344C-0108-4ED4-BE72-58A3393F735B}" srcOrd="0" destOrd="0" presId="urn:microsoft.com/office/officeart/2005/8/layout/vList2"/>
    <dgm:cxn modelId="{7D9075EB-42F8-4B75-B020-3AB549227FDD}" srcId="{501F2307-2981-474D-9028-E9DF6602E354}" destId="{A583B999-53B9-4966-A851-9FA8838D8E40}" srcOrd="1" destOrd="0" parTransId="{CCBCD31A-751D-4E1C-97DF-BE45DBF68C51}" sibTransId="{429FE66E-AFDC-4362-94BC-50BF5D3A042D}"/>
    <dgm:cxn modelId="{5BAFAD2E-7527-4D12-9BC9-A13334814C7E}" type="presOf" srcId="{518C3AF7-07CD-4F7C-AC07-E3FA508E1C8D}" destId="{12DADA4B-A208-4FF1-89A1-9C3AFB5BF80F}" srcOrd="0" destOrd="0" presId="urn:microsoft.com/office/officeart/2005/8/layout/vList2"/>
    <dgm:cxn modelId="{FCC5798E-5A44-4FE9-90FB-B62B4CAE56D1}" type="presOf" srcId="{501F2307-2981-474D-9028-E9DF6602E354}" destId="{5F479D1C-0A75-4431-9BC3-5E59A371E748}" srcOrd="0" destOrd="0" presId="urn:microsoft.com/office/officeart/2005/8/layout/vList2"/>
    <dgm:cxn modelId="{B6B78FF0-8999-4003-A92F-572DBE3FF2E3}" type="presParOf" srcId="{5F479D1C-0A75-4431-9BC3-5E59A371E748}" destId="{12DADA4B-A208-4FF1-89A1-9C3AFB5BF80F}" srcOrd="0" destOrd="0" presId="urn:microsoft.com/office/officeart/2005/8/layout/vList2"/>
    <dgm:cxn modelId="{C7A11329-85C5-4BFD-B87F-A2CEFFFE341B}" type="presParOf" srcId="{5F479D1C-0A75-4431-9BC3-5E59A371E748}" destId="{CBBBB23B-36E8-445A-9B82-9FC87BBDCE60}" srcOrd="1" destOrd="0" presId="urn:microsoft.com/office/officeart/2005/8/layout/vList2"/>
    <dgm:cxn modelId="{1A27298E-30CC-4C67-96C0-509AD23B87DE}" type="presParOf" srcId="{5F479D1C-0A75-4431-9BC3-5E59A371E748}" destId="{8A18344C-0108-4ED4-BE72-58A3393F73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AC6C9-A76A-4994-A781-6FBB422C22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37560DB-B6EA-463A-8B46-8DFC33BC93BD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пасовищний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потреба </a:t>
          </a:r>
          <a:r>
            <a:rPr lang="ru-RU" dirty="0" err="1" smtClean="0"/>
            <a:t>баранів</a:t>
          </a:r>
          <a:r>
            <a:rPr lang="ru-RU" dirty="0" smtClean="0"/>
            <a:t> у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речовинах</a:t>
          </a:r>
          <a:r>
            <a:rPr lang="ru-RU" dirty="0" smtClean="0"/>
            <a:t> </a:t>
          </a:r>
          <a:r>
            <a:rPr lang="ru-RU" dirty="0" err="1" smtClean="0"/>
            <a:t>забезпечується</a:t>
          </a:r>
          <a:r>
            <a:rPr lang="ru-RU" dirty="0" smtClean="0"/>
            <a:t> </a:t>
          </a:r>
          <a:r>
            <a:rPr lang="ru-RU" dirty="0" err="1" smtClean="0"/>
            <a:t>повністю</a:t>
          </a:r>
          <a:r>
            <a:rPr lang="ru-RU" dirty="0" smtClean="0"/>
            <a:t> при </a:t>
          </a:r>
          <a:r>
            <a:rPr lang="ru-RU" dirty="0" err="1" smtClean="0"/>
            <a:t>випасанні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на </a:t>
          </a:r>
          <a:r>
            <a:rPr lang="ru-RU" dirty="0" err="1" smtClean="0"/>
            <a:t>пасовищах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підгодівлі</a:t>
          </a:r>
          <a:r>
            <a:rPr lang="ru-RU" dirty="0" smtClean="0"/>
            <a:t> </a:t>
          </a:r>
          <a:r>
            <a:rPr lang="ru-RU" dirty="0" err="1" smtClean="0"/>
            <a:t>концкормами</a:t>
          </a:r>
          <a:r>
            <a:rPr lang="ru-RU" dirty="0" smtClean="0"/>
            <a:t>. У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вони </a:t>
          </a:r>
          <a:r>
            <a:rPr lang="ru-RU" dirty="0" err="1" smtClean="0"/>
            <a:t>споживають</a:t>
          </a:r>
          <a:r>
            <a:rPr lang="ru-RU" dirty="0" smtClean="0"/>
            <a:t> 6–10 кг </a:t>
          </a:r>
          <a:r>
            <a:rPr lang="ru-RU" dirty="0" err="1" smtClean="0"/>
            <a:t>зелених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та 0,5–0,8 кг </a:t>
          </a:r>
          <a:r>
            <a:rPr lang="ru-RU" dirty="0" err="1" smtClean="0"/>
            <a:t>концентрованих</a:t>
          </a:r>
          <a:r>
            <a:rPr lang="ru-RU" dirty="0" smtClean="0"/>
            <a:t> на 1 </a:t>
          </a:r>
          <a:r>
            <a:rPr lang="ru-RU" dirty="0" err="1" smtClean="0"/>
            <a:t>ц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. </a:t>
          </a:r>
          <a:endParaRPr lang="ru-RU" dirty="0"/>
        </a:p>
      </dgm:t>
    </dgm:pt>
    <dgm:pt modelId="{0F4F00F7-10B5-4EEE-AAFF-3751A879980A}" type="parTrans" cxnId="{2E7E2FBA-AEC7-4EC9-A0EE-F4C32C5CBEBB}">
      <dgm:prSet/>
      <dgm:spPr/>
      <dgm:t>
        <a:bodyPr/>
        <a:lstStyle/>
        <a:p>
          <a:endParaRPr lang="ru-RU"/>
        </a:p>
      </dgm:t>
    </dgm:pt>
    <dgm:pt modelId="{6CADA78E-AF27-4283-A951-5851C2107459}" type="sibTrans" cxnId="{2E7E2FBA-AEC7-4EC9-A0EE-F4C32C5CBEBB}">
      <dgm:prSet/>
      <dgm:spPr/>
      <dgm:t>
        <a:bodyPr/>
        <a:lstStyle/>
        <a:p>
          <a:endParaRPr lang="ru-RU"/>
        </a:p>
      </dgm:t>
    </dgm:pt>
    <dgm:pt modelId="{226353F3-9585-4A4B-B3A7-16B7155A3622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структурі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літнього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 на </a:t>
          </a:r>
          <a:r>
            <a:rPr lang="ru-RU" dirty="0" err="1" smtClean="0"/>
            <a:t>частку</a:t>
          </a:r>
          <a:r>
            <a:rPr lang="ru-RU" dirty="0" smtClean="0"/>
            <a:t> </a:t>
          </a:r>
          <a:r>
            <a:rPr lang="ru-RU" dirty="0" err="1" smtClean="0"/>
            <a:t>зелених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приходиться 60–70 %, а </a:t>
          </a:r>
          <a:r>
            <a:rPr lang="ru-RU" dirty="0" err="1" smtClean="0"/>
            <a:t>концентрованих</a:t>
          </a:r>
          <a:r>
            <a:rPr lang="ru-RU" dirty="0" smtClean="0"/>
            <a:t> – 30–40 %. </a:t>
          </a:r>
          <a:endParaRPr lang="ru-RU" dirty="0"/>
        </a:p>
      </dgm:t>
    </dgm:pt>
    <dgm:pt modelId="{48B30990-C5A5-44F4-A823-F9A1871C43D4}" type="parTrans" cxnId="{2087F950-5AAF-4066-9D9A-7BB29E584BB9}">
      <dgm:prSet/>
      <dgm:spPr/>
      <dgm:t>
        <a:bodyPr/>
        <a:lstStyle/>
        <a:p>
          <a:endParaRPr lang="ru-RU"/>
        </a:p>
      </dgm:t>
    </dgm:pt>
    <dgm:pt modelId="{D60AB1A0-DFFF-4981-B411-BF4604D5FA2A}" type="sibTrans" cxnId="{2087F950-5AAF-4066-9D9A-7BB29E584BB9}">
      <dgm:prSet/>
      <dgm:spPr/>
      <dgm:t>
        <a:bodyPr/>
        <a:lstStyle/>
        <a:p>
          <a:endParaRPr lang="ru-RU"/>
        </a:p>
      </dgm:t>
    </dgm:pt>
    <dgm:pt modelId="{A4A5004C-D488-445A-B542-9E3C4527D143}" type="pres">
      <dgm:prSet presAssocID="{811AC6C9-A76A-4994-A781-6FBB422C22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1B661-588C-4806-BBF5-F3B912A04E45}" type="pres">
      <dgm:prSet presAssocID="{737560DB-B6EA-463A-8B46-8DFC33BC93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0F75C-BC05-4078-AD7A-7C1AF3895703}" type="pres">
      <dgm:prSet presAssocID="{6CADA78E-AF27-4283-A951-5851C2107459}" presName="spacer" presStyleCnt="0"/>
      <dgm:spPr/>
    </dgm:pt>
    <dgm:pt modelId="{1210DD63-92A0-42D2-93D7-41C684397D10}" type="pres">
      <dgm:prSet presAssocID="{226353F3-9585-4A4B-B3A7-16B7155A36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85507-B047-4D5B-BF98-ACCAEFE8981D}" type="presOf" srcId="{737560DB-B6EA-463A-8B46-8DFC33BC93BD}" destId="{B591B661-588C-4806-BBF5-F3B912A04E45}" srcOrd="0" destOrd="0" presId="urn:microsoft.com/office/officeart/2005/8/layout/vList2"/>
    <dgm:cxn modelId="{2E7E2FBA-AEC7-4EC9-A0EE-F4C32C5CBEBB}" srcId="{811AC6C9-A76A-4994-A781-6FBB422C2251}" destId="{737560DB-B6EA-463A-8B46-8DFC33BC93BD}" srcOrd="0" destOrd="0" parTransId="{0F4F00F7-10B5-4EEE-AAFF-3751A879980A}" sibTransId="{6CADA78E-AF27-4283-A951-5851C2107459}"/>
    <dgm:cxn modelId="{4C3C90FE-8C14-4F3D-B1A3-235DE752E864}" type="presOf" srcId="{226353F3-9585-4A4B-B3A7-16B7155A3622}" destId="{1210DD63-92A0-42D2-93D7-41C684397D10}" srcOrd="0" destOrd="0" presId="urn:microsoft.com/office/officeart/2005/8/layout/vList2"/>
    <dgm:cxn modelId="{639FEB8B-8D2A-4424-B189-47AE86098EAC}" type="presOf" srcId="{811AC6C9-A76A-4994-A781-6FBB422C2251}" destId="{A4A5004C-D488-445A-B542-9E3C4527D143}" srcOrd="0" destOrd="0" presId="urn:microsoft.com/office/officeart/2005/8/layout/vList2"/>
    <dgm:cxn modelId="{2087F950-5AAF-4066-9D9A-7BB29E584BB9}" srcId="{811AC6C9-A76A-4994-A781-6FBB422C2251}" destId="{226353F3-9585-4A4B-B3A7-16B7155A3622}" srcOrd="1" destOrd="0" parTransId="{48B30990-C5A5-44F4-A823-F9A1871C43D4}" sibTransId="{D60AB1A0-DFFF-4981-B411-BF4604D5FA2A}"/>
    <dgm:cxn modelId="{CB42C5EB-E2B5-4B6C-9295-87AAB57B54B5}" type="presParOf" srcId="{A4A5004C-D488-445A-B542-9E3C4527D143}" destId="{B591B661-588C-4806-BBF5-F3B912A04E45}" srcOrd="0" destOrd="0" presId="urn:microsoft.com/office/officeart/2005/8/layout/vList2"/>
    <dgm:cxn modelId="{4450DFBE-5981-4E9E-991E-B88BB455AD4F}" type="presParOf" srcId="{A4A5004C-D488-445A-B542-9E3C4527D143}" destId="{5230F75C-BC05-4078-AD7A-7C1AF3895703}" srcOrd="1" destOrd="0" presId="urn:microsoft.com/office/officeart/2005/8/layout/vList2"/>
    <dgm:cxn modelId="{DC652B54-2ABE-42C2-AA62-39E7ED681EC2}" type="presParOf" srcId="{A4A5004C-D488-445A-B542-9E3C4527D143}" destId="{1210DD63-92A0-42D2-93D7-41C684397D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95913-FD38-4FCB-A2F2-E45557088FE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FCD6175-FD9F-432C-812E-052B27059E30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Друга половина </a:t>
          </a:r>
          <a:r>
            <a:rPr lang="ru-RU" b="1" dirty="0" err="1" smtClean="0">
              <a:solidFill>
                <a:srgbClr val="FF0000"/>
              </a:solidFill>
            </a:rPr>
            <a:t>кітності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овець</a:t>
          </a:r>
          <a:r>
            <a:rPr lang="ru-RU" dirty="0" smtClean="0"/>
            <a:t> </a:t>
          </a:r>
          <a:r>
            <a:rPr lang="ru-RU" dirty="0" err="1" smtClean="0"/>
            <a:t>припадає</a:t>
          </a:r>
          <a:r>
            <a:rPr lang="ru-RU" dirty="0" smtClean="0"/>
            <a:t> на зимовий </a:t>
          </a:r>
          <a:r>
            <a:rPr lang="ru-RU" dirty="0" err="1" smtClean="0"/>
            <a:t>період</a:t>
          </a:r>
          <a:r>
            <a:rPr lang="ru-RU" dirty="0" smtClean="0"/>
            <a:t>. У </a:t>
          </a:r>
          <a:r>
            <a:rPr lang="ru-RU" dirty="0" err="1" smtClean="0"/>
            <a:t>цей</a:t>
          </a:r>
          <a:r>
            <a:rPr lang="ru-RU" dirty="0" smtClean="0"/>
            <a:t> час питому </a:t>
          </a:r>
          <a:r>
            <a:rPr lang="ru-RU" dirty="0" err="1" smtClean="0"/>
            <a:t>масу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 у </a:t>
          </a:r>
          <a:r>
            <a:rPr lang="ru-RU" dirty="0" err="1" smtClean="0"/>
            <a:t>раціонах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, а </a:t>
          </a:r>
          <a:r>
            <a:rPr lang="ru-RU" dirty="0" err="1" smtClean="0"/>
            <a:t>соломи</a:t>
          </a:r>
          <a:r>
            <a:rPr lang="ru-RU" dirty="0" smtClean="0"/>
            <a:t> – </a:t>
          </a:r>
          <a:r>
            <a:rPr lang="ru-RU" dirty="0" err="1" smtClean="0"/>
            <a:t>зменшують</a:t>
          </a:r>
          <a:r>
            <a:rPr lang="ru-RU" dirty="0" smtClean="0"/>
            <a:t>. </a:t>
          </a:r>
          <a:r>
            <a:rPr lang="ru-RU" dirty="0" err="1" smtClean="0"/>
            <a:t>Вівцематкам</a:t>
          </a:r>
          <a:r>
            <a:rPr lang="ru-RU" dirty="0" smtClean="0"/>
            <a:t> </a:t>
          </a:r>
          <a:r>
            <a:rPr lang="ru-RU" dirty="0" err="1" smtClean="0"/>
            <a:t>краще</a:t>
          </a:r>
          <a:r>
            <a:rPr lang="ru-RU" dirty="0" smtClean="0"/>
            <a:t> </a:t>
          </a:r>
          <a:r>
            <a:rPr lang="ru-RU" dirty="0" err="1" smtClean="0"/>
            <a:t>згодовувати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 </a:t>
          </a:r>
          <a:r>
            <a:rPr lang="ru-RU" dirty="0" err="1" smtClean="0"/>
            <a:t>природних</a:t>
          </a:r>
          <a:r>
            <a:rPr lang="ru-RU" dirty="0" smtClean="0"/>
            <a:t> </a:t>
          </a:r>
          <a:r>
            <a:rPr lang="ru-RU" dirty="0" err="1" smtClean="0"/>
            <a:t>угідь</a:t>
          </a:r>
          <a:r>
            <a:rPr lang="ru-RU" dirty="0" smtClean="0"/>
            <a:t>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сіяних</a:t>
          </a:r>
          <a:r>
            <a:rPr lang="ru-RU" dirty="0" smtClean="0"/>
            <a:t> </a:t>
          </a:r>
          <a:r>
            <a:rPr lang="ru-RU" dirty="0" err="1" smtClean="0"/>
            <a:t>злаково-бобових</a:t>
          </a:r>
          <a:r>
            <a:rPr lang="ru-RU" dirty="0" smtClean="0"/>
            <a:t> культур. </a:t>
          </a:r>
          <a:endParaRPr lang="ru-RU" dirty="0"/>
        </a:p>
      </dgm:t>
    </dgm:pt>
    <dgm:pt modelId="{951104B1-3CB1-46C6-8431-3C89CCBB6E5B}" type="parTrans" cxnId="{4D7A98B1-51B6-4A30-821B-9DB71792E1DE}">
      <dgm:prSet/>
      <dgm:spPr/>
      <dgm:t>
        <a:bodyPr/>
        <a:lstStyle/>
        <a:p>
          <a:endParaRPr lang="ru-RU"/>
        </a:p>
      </dgm:t>
    </dgm:pt>
    <dgm:pt modelId="{0994464B-CCA5-4339-A76F-D1564BB202D9}" type="sibTrans" cxnId="{4D7A98B1-51B6-4A30-821B-9DB71792E1DE}">
      <dgm:prSet/>
      <dgm:spPr/>
      <dgm:t>
        <a:bodyPr/>
        <a:lstStyle/>
        <a:p>
          <a:endParaRPr lang="ru-RU"/>
        </a:p>
      </dgm:t>
    </dgm:pt>
    <dgm:pt modelId="{078AD868-9BBB-4E35-83F2-464058BAFAF8}">
      <dgm:prSet/>
      <dgm:spPr/>
      <dgm:t>
        <a:bodyPr/>
        <a:lstStyle/>
        <a:p>
          <a:pPr rtl="0"/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грубих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у </a:t>
          </a:r>
          <a:r>
            <a:rPr lang="ru-RU" dirty="0" err="1" smtClean="0"/>
            <a:t>структурі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повинен </a:t>
          </a:r>
          <a:r>
            <a:rPr lang="ru-RU" dirty="0" err="1" smtClean="0"/>
            <a:t>становити</a:t>
          </a:r>
          <a:r>
            <a:rPr lang="ru-RU" dirty="0" smtClean="0"/>
            <a:t> 20–30 %, </a:t>
          </a:r>
          <a:r>
            <a:rPr lang="ru-RU" dirty="0" err="1" smtClean="0"/>
            <a:t>соковитих</a:t>
          </a:r>
          <a:r>
            <a:rPr lang="ru-RU" dirty="0" smtClean="0"/>
            <a:t> 45–55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концентратів</a:t>
          </a:r>
          <a:r>
            <a:rPr lang="ru-RU" dirty="0" smtClean="0"/>
            <a:t> 20–30 %. </a:t>
          </a:r>
          <a:endParaRPr lang="ru-RU" dirty="0"/>
        </a:p>
      </dgm:t>
    </dgm:pt>
    <dgm:pt modelId="{3B8957A6-2874-4DC3-B711-2BD7D947B7DE}" type="parTrans" cxnId="{88438AE2-18B5-4C80-B8E8-C19511E1C268}">
      <dgm:prSet/>
      <dgm:spPr/>
      <dgm:t>
        <a:bodyPr/>
        <a:lstStyle/>
        <a:p>
          <a:endParaRPr lang="ru-RU"/>
        </a:p>
      </dgm:t>
    </dgm:pt>
    <dgm:pt modelId="{C6687162-41FF-464A-937B-721A40D03B6C}" type="sibTrans" cxnId="{88438AE2-18B5-4C80-B8E8-C19511E1C268}">
      <dgm:prSet/>
      <dgm:spPr/>
      <dgm:t>
        <a:bodyPr/>
        <a:lstStyle/>
        <a:p>
          <a:endParaRPr lang="ru-RU"/>
        </a:p>
      </dgm:t>
    </dgm:pt>
    <dgm:pt modelId="{0611CC39-80F4-4AE1-8DF0-C21F20B27161}" type="pres">
      <dgm:prSet presAssocID="{7AB95913-FD38-4FCB-A2F2-E45557088F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EDD8C-D677-4A64-938D-4746B8BA6687}" type="pres">
      <dgm:prSet presAssocID="{9FCD6175-FD9F-432C-812E-052B27059E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88DC3-D805-4172-A959-E6CD8850B360}" type="pres">
      <dgm:prSet presAssocID="{0994464B-CCA5-4339-A76F-D1564BB202D9}" presName="spacer" presStyleCnt="0"/>
      <dgm:spPr/>
    </dgm:pt>
    <dgm:pt modelId="{EACEB8DF-3759-4C2F-A734-618763EC2F34}" type="pres">
      <dgm:prSet presAssocID="{078AD868-9BBB-4E35-83F2-464058BAFA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6B285-8FE3-4CDD-B57C-40F5333B4FAB}" type="presOf" srcId="{9FCD6175-FD9F-432C-812E-052B27059E30}" destId="{70FEDD8C-D677-4A64-938D-4746B8BA6687}" srcOrd="0" destOrd="0" presId="urn:microsoft.com/office/officeart/2005/8/layout/vList2"/>
    <dgm:cxn modelId="{7516C11E-6454-4AC4-ADDE-8481F872FFB3}" type="presOf" srcId="{078AD868-9BBB-4E35-83F2-464058BAFAF8}" destId="{EACEB8DF-3759-4C2F-A734-618763EC2F34}" srcOrd="0" destOrd="0" presId="urn:microsoft.com/office/officeart/2005/8/layout/vList2"/>
    <dgm:cxn modelId="{4D7A98B1-51B6-4A30-821B-9DB71792E1DE}" srcId="{7AB95913-FD38-4FCB-A2F2-E45557088FE6}" destId="{9FCD6175-FD9F-432C-812E-052B27059E30}" srcOrd="0" destOrd="0" parTransId="{951104B1-3CB1-46C6-8431-3C89CCBB6E5B}" sibTransId="{0994464B-CCA5-4339-A76F-D1564BB202D9}"/>
    <dgm:cxn modelId="{88438AE2-18B5-4C80-B8E8-C19511E1C268}" srcId="{7AB95913-FD38-4FCB-A2F2-E45557088FE6}" destId="{078AD868-9BBB-4E35-83F2-464058BAFAF8}" srcOrd="1" destOrd="0" parTransId="{3B8957A6-2874-4DC3-B711-2BD7D947B7DE}" sibTransId="{C6687162-41FF-464A-937B-721A40D03B6C}"/>
    <dgm:cxn modelId="{09B2F70C-50C9-4695-8348-E4901B961147}" type="presOf" srcId="{7AB95913-FD38-4FCB-A2F2-E45557088FE6}" destId="{0611CC39-80F4-4AE1-8DF0-C21F20B27161}" srcOrd="0" destOrd="0" presId="urn:microsoft.com/office/officeart/2005/8/layout/vList2"/>
    <dgm:cxn modelId="{6B4924CD-5376-40EE-921E-58330FE02901}" type="presParOf" srcId="{0611CC39-80F4-4AE1-8DF0-C21F20B27161}" destId="{70FEDD8C-D677-4A64-938D-4746B8BA6687}" srcOrd="0" destOrd="0" presId="urn:microsoft.com/office/officeart/2005/8/layout/vList2"/>
    <dgm:cxn modelId="{C63B3A2C-C90A-42E6-8BAE-79469D3ABC08}" type="presParOf" srcId="{0611CC39-80F4-4AE1-8DF0-C21F20B27161}" destId="{C2E88DC3-D805-4172-A959-E6CD8850B360}" srcOrd="1" destOrd="0" presId="urn:microsoft.com/office/officeart/2005/8/layout/vList2"/>
    <dgm:cxn modelId="{223ED0EB-E61B-499B-BF49-FA7E8F82DCCD}" type="presParOf" srcId="{0611CC39-80F4-4AE1-8DF0-C21F20B27161}" destId="{EACEB8DF-3759-4C2F-A734-618763EC2F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B49F0-7803-4B6F-A338-F318787ADB3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E0CE7C-630A-48DB-836D-9FD4102093BF}">
      <dgm:prSet/>
      <dgm:spPr/>
      <dgm:t>
        <a:bodyPr/>
        <a:lstStyle/>
        <a:p>
          <a:pPr rtl="0"/>
          <a:r>
            <a:rPr lang="ru-RU" dirty="0" smtClean="0"/>
            <a:t>На одну </a:t>
          </a:r>
          <a:r>
            <a:rPr lang="ru-RU" dirty="0" err="1" smtClean="0"/>
            <a:t>вівцематку</a:t>
          </a:r>
          <a:r>
            <a:rPr lang="ru-RU" dirty="0" smtClean="0"/>
            <a:t> на </a:t>
          </a:r>
          <a:r>
            <a:rPr lang="ru-RU" dirty="0" err="1" smtClean="0"/>
            <a:t>добу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1,2–1,5 кг </a:t>
          </a:r>
          <a:r>
            <a:rPr lang="ru-RU" dirty="0" err="1" smtClean="0"/>
            <a:t>сіна</a:t>
          </a:r>
          <a:r>
            <a:rPr lang="ru-RU" dirty="0" smtClean="0"/>
            <a:t>, в тому </a:t>
          </a:r>
          <a:r>
            <a:rPr lang="ru-RU" dirty="0" err="1" smtClean="0"/>
            <a:t>числі</a:t>
          </a:r>
          <a:r>
            <a:rPr lang="ru-RU" dirty="0" smtClean="0"/>
            <a:t> 0,8–1 кг бобового, 3–4 кг силосу, 0,5–1 кг </a:t>
          </a:r>
          <a:r>
            <a:rPr lang="ru-RU" dirty="0" err="1" smtClean="0"/>
            <a:t>кормових</a:t>
          </a:r>
          <a:r>
            <a:rPr lang="ru-RU" dirty="0" smtClean="0"/>
            <a:t> </a:t>
          </a:r>
          <a:r>
            <a:rPr lang="ru-RU" dirty="0" err="1" smtClean="0"/>
            <a:t>буряків</a:t>
          </a:r>
          <a:r>
            <a:rPr lang="ru-RU" dirty="0" smtClean="0"/>
            <a:t>, 0,3–0,5 кг – </a:t>
          </a:r>
          <a:r>
            <a:rPr lang="ru-RU" dirty="0" err="1" smtClean="0"/>
            <a:t>концкормів</a:t>
          </a:r>
          <a:r>
            <a:rPr lang="ru-RU" dirty="0" smtClean="0"/>
            <a:t>. </a:t>
          </a:r>
          <a:endParaRPr lang="ru-RU" dirty="0"/>
        </a:p>
      </dgm:t>
    </dgm:pt>
    <dgm:pt modelId="{02A38420-82E5-4A78-8918-F6E82837ABAD}" type="parTrans" cxnId="{51DC310D-5F28-43F4-8DF5-886D5F30F756}">
      <dgm:prSet/>
      <dgm:spPr/>
      <dgm:t>
        <a:bodyPr/>
        <a:lstStyle/>
        <a:p>
          <a:endParaRPr lang="ru-RU"/>
        </a:p>
      </dgm:t>
    </dgm:pt>
    <dgm:pt modelId="{EA1D2E03-6D29-4E01-B8A9-FE40DDD8B6F4}" type="sibTrans" cxnId="{51DC310D-5F28-43F4-8DF5-886D5F30F756}">
      <dgm:prSet/>
      <dgm:spPr/>
      <dgm:t>
        <a:bodyPr/>
        <a:lstStyle/>
        <a:p>
          <a:endParaRPr lang="ru-RU"/>
        </a:p>
      </dgm:t>
    </dgm:pt>
    <dgm:pt modelId="{91C02B5E-583B-46A6-A740-3388A42DDB76}">
      <dgm:prSet/>
      <dgm:spPr/>
      <dgm:t>
        <a:bodyPr/>
        <a:lstStyle/>
        <a:p>
          <a:pPr rtl="0"/>
          <a:r>
            <a:rPr lang="ru-RU" dirty="0" err="1" smtClean="0"/>
            <a:t>Вранці</a:t>
          </a:r>
          <a:r>
            <a:rPr lang="ru-RU" dirty="0" smtClean="0"/>
            <a:t> </a:t>
          </a:r>
          <a:r>
            <a:rPr lang="ru-RU" dirty="0" err="1" smtClean="0"/>
            <a:t>вівцематкам</a:t>
          </a:r>
          <a:r>
            <a:rPr lang="ru-RU" dirty="0" smtClean="0"/>
            <a:t> </a:t>
          </a:r>
          <a:r>
            <a:rPr lang="ru-RU" dirty="0" err="1" smtClean="0"/>
            <a:t>краще</a:t>
          </a:r>
          <a:r>
            <a:rPr lang="ru-RU" dirty="0" smtClean="0"/>
            <a:t> </a:t>
          </a:r>
          <a:r>
            <a:rPr lang="ru-RU" dirty="0" err="1" smtClean="0"/>
            <a:t>згодовувати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, в </a:t>
          </a:r>
          <a:r>
            <a:rPr lang="ru-RU" dirty="0" err="1" smtClean="0"/>
            <a:t>обід</a:t>
          </a:r>
          <a:r>
            <a:rPr lang="ru-RU" dirty="0" smtClean="0"/>
            <a:t> – силос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концкорми</a:t>
          </a:r>
          <a:r>
            <a:rPr lang="ru-RU" dirty="0" smtClean="0"/>
            <a:t>, а у </a:t>
          </a:r>
          <a:r>
            <a:rPr lang="ru-RU" dirty="0" err="1" smtClean="0"/>
            <a:t>вечері</a:t>
          </a:r>
          <a:r>
            <a:rPr lang="ru-RU" dirty="0" smtClean="0"/>
            <a:t> – солому. </a:t>
          </a:r>
          <a:endParaRPr lang="ru-RU" dirty="0"/>
        </a:p>
      </dgm:t>
    </dgm:pt>
    <dgm:pt modelId="{CF235E87-300F-4855-BDB6-89E1869D885E}" type="parTrans" cxnId="{541B5978-1241-487A-B895-5DAB7AD0A0BA}">
      <dgm:prSet/>
      <dgm:spPr/>
      <dgm:t>
        <a:bodyPr/>
        <a:lstStyle/>
        <a:p>
          <a:endParaRPr lang="ru-RU"/>
        </a:p>
      </dgm:t>
    </dgm:pt>
    <dgm:pt modelId="{520DAFC0-3679-4FE3-B3F4-023970FE266C}" type="sibTrans" cxnId="{541B5978-1241-487A-B895-5DAB7AD0A0BA}">
      <dgm:prSet/>
      <dgm:spPr/>
      <dgm:t>
        <a:bodyPr/>
        <a:lstStyle/>
        <a:p>
          <a:endParaRPr lang="ru-RU"/>
        </a:p>
      </dgm:t>
    </dgm:pt>
    <dgm:pt modelId="{4BD0881E-9A2C-4E0F-B0DC-47FB69596B67}">
      <dgm:prSet/>
      <dgm:spPr/>
      <dgm:t>
        <a:bodyPr/>
        <a:lstStyle/>
        <a:p>
          <a:pPr rtl="0"/>
          <a:r>
            <a:rPr lang="ru-RU" dirty="0" smtClean="0"/>
            <a:t>У зимовий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добову</a:t>
          </a:r>
          <a:r>
            <a:rPr lang="ru-RU" dirty="0" smtClean="0"/>
            <a:t> норму силосу </a:t>
          </a:r>
          <a:r>
            <a:rPr lang="ru-RU" dirty="0" err="1" smtClean="0"/>
            <a:t>розділяють</a:t>
          </a:r>
          <a:r>
            <a:rPr lang="ru-RU" dirty="0" smtClean="0"/>
            <a:t> на 2 </a:t>
          </a:r>
          <a:r>
            <a:rPr lang="ru-RU" dirty="0" err="1" smtClean="0"/>
            <a:t>даванки</a:t>
          </a:r>
          <a:r>
            <a:rPr lang="ru-RU" dirty="0" smtClean="0"/>
            <a:t>. В добру погоду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годують</a:t>
          </a:r>
          <a:r>
            <a:rPr lang="ru-RU" dirty="0" smtClean="0"/>
            <a:t> на </a:t>
          </a:r>
          <a:r>
            <a:rPr lang="ru-RU" dirty="0" err="1" smtClean="0"/>
            <a:t>кормових</a:t>
          </a:r>
          <a:r>
            <a:rPr lang="ru-RU" dirty="0" smtClean="0"/>
            <a:t> </a:t>
          </a:r>
          <a:r>
            <a:rPr lang="ru-RU" dirty="0" err="1" smtClean="0"/>
            <a:t>майданчиках</a:t>
          </a:r>
          <a:r>
            <a:rPr lang="ru-RU" dirty="0" smtClean="0"/>
            <a:t>. Окоти у </a:t>
          </a:r>
          <a:r>
            <a:rPr lang="ru-RU" dirty="0" err="1" smtClean="0"/>
            <a:t>вівцематок</a:t>
          </a:r>
          <a:r>
            <a:rPr lang="ru-RU" dirty="0" smtClean="0"/>
            <a:t> </a:t>
          </a:r>
          <a:r>
            <a:rPr lang="ru-RU" dirty="0" err="1" smtClean="0"/>
            <a:t>проходять</a:t>
          </a:r>
          <a:r>
            <a:rPr lang="ru-RU" dirty="0" smtClean="0"/>
            <a:t> </a:t>
          </a:r>
          <a:r>
            <a:rPr lang="ru-RU" dirty="0" err="1" smtClean="0"/>
            <a:t>у</a:t>
          </a:r>
          <a:r>
            <a:rPr lang="ru-RU" dirty="0" smtClean="0"/>
            <a:t> </a:t>
          </a:r>
          <a:r>
            <a:rPr lang="ru-RU" dirty="0" err="1" smtClean="0"/>
            <a:t>грудні</a:t>
          </a:r>
          <a:r>
            <a:rPr lang="ru-RU" dirty="0" smtClean="0"/>
            <a:t>–</a:t>
          </a:r>
          <a:r>
            <a:rPr lang="ru-RU" dirty="0" err="1" smtClean="0"/>
            <a:t>січні</a:t>
          </a:r>
          <a:r>
            <a:rPr lang="ru-RU" dirty="0" smtClean="0"/>
            <a:t>.</a:t>
          </a:r>
          <a:endParaRPr lang="ru-RU" dirty="0"/>
        </a:p>
      </dgm:t>
    </dgm:pt>
    <dgm:pt modelId="{EB4ABB6E-AC63-4C27-A681-266AC466B101}" type="parTrans" cxnId="{3C5CD42B-CD4D-4D6F-9993-31CE1B4FA4EB}">
      <dgm:prSet/>
      <dgm:spPr/>
      <dgm:t>
        <a:bodyPr/>
        <a:lstStyle/>
        <a:p>
          <a:endParaRPr lang="ru-RU"/>
        </a:p>
      </dgm:t>
    </dgm:pt>
    <dgm:pt modelId="{4E2B217A-A64A-4C24-8AD5-9FBCA8EECF34}" type="sibTrans" cxnId="{3C5CD42B-CD4D-4D6F-9993-31CE1B4FA4EB}">
      <dgm:prSet/>
      <dgm:spPr/>
      <dgm:t>
        <a:bodyPr/>
        <a:lstStyle/>
        <a:p>
          <a:endParaRPr lang="ru-RU"/>
        </a:p>
      </dgm:t>
    </dgm:pt>
    <dgm:pt modelId="{732D5B0D-EA5A-4FA7-8677-9D8D90E47087}" type="pres">
      <dgm:prSet presAssocID="{B14B49F0-7803-4B6F-A338-F318787AD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A2911-5075-48FC-97D9-CDCC62047133}" type="pres">
      <dgm:prSet presAssocID="{A3E0CE7C-630A-48DB-836D-9FD4102093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427A6-729E-4EAD-BFE9-475916FE2D92}" type="pres">
      <dgm:prSet presAssocID="{EA1D2E03-6D29-4E01-B8A9-FE40DDD8B6F4}" presName="spacer" presStyleCnt="0"/>
      <dgm:spPr/>
    </dgm:pt>
    <dgm:pt modelId="{50D15B67-EF8E-492D-AB9B-322E781B1DB3}" type="pres">
      <dgm:prSet presAssocID="{91C02B5E-583B-46A6-A740-3388A42DDB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B853-FE1F-4DFF-BD8E-1C887DE73C81}" type="pres">
      <dgm:prSet presAssocID="{520DAFC0-3679-4FE3-B3F4-023970FE266C}" presName="spacer" presStyleCnt="0"/>
      <dgm:spPr/>
    </dgm:pt>
    <dgm:pt modelId="{9F6D60CD-799B-4686-9BB7-611FC12C06BB}" type="pres">
      <dgm:prSet presAssocID="{4BD0881E-9A2C-4E0F-B0DC-47FB69596B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1B5978-1241-487A-B895-5DAB7AD0A0BA}" srcId="{B14B49F0-7803-4B6F-A338-F318787ADB34}" destId="{91C02B5E-583B-46A6-A740-3388A42DDB76}" srcOrd="1" destOrd="0" parTransId="{CF235E87-300F-4855-BDB6-89E1869D885E}" sibTransId="{520DAFC0-3679-4FE3-B3F4-023970FE266C}"/>
    <dgm:cxn modelId="{51DC310D-5F28-43F4-8DF5-886D5F30F756}" srcId="{B14B49F0-7803-4B6F-A338-F318787ADB34}" destId="{A3E0CE7C-630A-48DB-836D-9FD4102093BF}" srcOrd="0" destOrd="0" parTransId="{02A38420-82E5-4A78-8918-F6E82837ABAD}" sibTransId="{EA1D2E03-6D29-4E01-B8A9-FE40DDD8B6F4}"/>
    <dgm:cxn modelId="{6DDE10A8-583D-4ACF-A7CE-B100CC0C61EF}" type="presOf" srcId="{A3E0CE7C-630A-48DB-836D-9FD4102093BF}" destId="{D4CA2911-5075-48FC-97D9-CDCC62047133}" srcOrd="0" destOrd="0" presId="urn:microsoft.com/office/officeart/2005/8/layout/vList2"/>
    <dgm:cxn modelId="{CDC4DB7A-0F51-4952-AD6A-28341F19D93F}" type="presOf" srcId="{B14B49F0-7803-4B6F-A338-F318787ADB34}" destId="{732D5B0D-EA5A-4FA7-8677-9D8D90E47087}" srcOrd="0" destOrd="0" presId="urn:microsoft.com/office/officeart/2005/8/layout/vList2"/>
    <dgm:cxn modelId="{E535F87E-5740-4926-B32B-DD1125F16022}" type="presOf" srcId="{4BD0881E-9A2C-4E0F-B0DC-47FB69596B67}" destId="{9F6D60CD-799B-4686-9BB7-611FC12C06BB}" srcOrd="0" destOrd="0" presId="urn:microsoft.com/office/officeart/2005/8/layout/vList2"/>
    <dgm:cxn modelId="{200F1B56-904D-4002-B148-F68830F0D858}" type="presOf" srcId="{91C02B5E-583B-46A6-A740-3388A42DDB76}" destId="{50D15B67-EF8E-492D-AB9B-322E781B1DB3}" srcOrd="0" destOrd="0" presId="urn:microsoft.com/office/officeart/2005/8/layout/vList2"/>
    <dgm:cxn modelId="{3C5CD42B-CD4D-4D6F-9993-31CE1B4FA4EB}" srcId="{B14B49F0-7803-4B6F-A338-F318787ADB34}" destId="{4BD0881E-9A2C-4E0F-B0DC-47FB69596B67}" srcOrd="2" destOrd="0" parTransId="{EB4ABB6E-AC63-4C27-A681-266AC466B101}" sibTransId="{4E2B217A-A64A-4C24-8AD5-9FBCA8EECF34}"/>
    <dgm:cxn modelId="{BB79C9AA-BE80-41F5-B1C4-A8930352A946}" type="presParOf" srcId="{732D5B0D-EA5A-4FA7-8677-9D8D90E47087}" destId="{D4CA2911-5075-48FC-97D9-CDCC62047133}" srcOrd="0" destOrd="0" presId="urn:microsoft.com/office/officeart/2005/8/layout/vList2"/>
    <dgm:cxn modelId="{51353609-01C2-4A3E-B9D4-7CAD06B369B6}" type="presParOf" srcId="{732D5B0D-EA5A-4FA7-8677-9D8D90E47087}" destId="{D49427A6-729E-4EAD-BFE9-475916FE2D92}" srcOrd="1" destOrd="0" presId="urn:microsoft.com/office/officeart/2005/8/layout/vList2"/>
    <dgm:cxn modelId="{7F14C063-B9AD-4471-A367-70209736D23E}" type="presParOf" srcId="{732D5B0D-EA5A-4FA7-8677-9D8D90E47087}" destId="{50D15B67-EF8E-492D-AB9B-322E781B1DB3}" srcOrd="2" destOrd="0" presId="urn:microsoft.com/office/officeart/2005/8/layout/vList2"/>
    <dgm:cxn modelId="{4509C248-D0D6-4551-977E-877647064A1B}" type="presParOf" srcId="{732D5B0D-EA5A-4FA7-8677-9D8D90E47087}" destId="{D661B853-FE1F-4DFF-BD8E-1C887DE73C81}" srcOrd="3" destOrd="0" presId="urn:microsoft.com/office/officeart/2005/8/layout/vList2"/>
    <dgm:cxn modelId="{05EA8141-9F71-48B2-817C-76126DD06F5C}" type="presParOf" srcId="{732D5B0D-EA5A-4FA7-8677-9D8D90E47087}" destId="{9F6D60CD-799B-4686-9BB7-611FC12C06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739F6-A4A9-42B1-81AF-98F4AA80D8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70001A-A573-44B5-85D2-FB5368BB6904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Потреба </a:t>
          </a:r>
          <a:r>
            <a:rPr lang="ru-RU" b="1" dirty="0" err="1" smtClean="0">
              <a:solidFill>
                <a:srgbClr val="C00000"/>
              </a:solidFill>
            </a:rPr>
            <a:t>лактуючих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вівцематок</a:t>
          </a:r>
          <a:r>
            <a:rPr lang="ru-RU" b="1" dirty="0" smtClean="0"/>
            <a:t> </a:t>
          </a:r>
          <a:r>
            <a:rPr lang="ru-RU" dirty="0" smtClean="0"/>
            <a:t>у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речовинах</a:t>
          </a:r>
          <a:r>
            <a:rPr lang="ru-RU" dirty="0" smtClean="0"/>
            <a:t> </a:t>
          </a:r>
          <a:r>
            <a:rPr lang="ru-RU" dirty="0" err="1" smtClean="0"/>
            <a:t>залежить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, породи,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та </a:t>
          </a:r>
          <a:r>
            <a:rPr lang="ru-RU" dirty="0" err="1" smtClean="0"/>
            <a:t>кількості</a:t>
          </a:r>
          <a:r>
            <a:rPr lang="ru-RU" dirty="0" smtClean="0"/>
            <a:t> ягнят. </a:t>
          </a:r>
          <a:endParaRPr lang="ru-RU" dirty="0"/>
        </a:p>
      </dgm:t>
    </dgm:pt>
    <dgm:pt modelId="{6D67087A-31DB-41F6-A78B-6865DAA580BD}" type="parTrans" cxnId="{05A37F14-AB5A-4270-BB99-41343D18A16E}">
      <dgm:prSet/>
      <dgm:spPr/>
      <dgm:t>
        <a:bodyPr/>
        <a:lstStyle/>
        <a:p>
          <a:endParaRPr lang="ru-RU"/>
        </a:p>
      </dgm:t>
    </dgm:pt>
    <dgm:pt modelId="{D95C83C6-38D1-417C-80C2-857E3715C4F7}" type="sibTrans" cxnId="{05A37F14-AB5A-4270-BB99-41343D18A16E}">
      <dgm:prSet/>
      <dgm:spPr/>
      <dgm:t>
        <a:bodyPr/>
        <a:lstStyle/>
        <a:p>
          <a:endParaRPr lang="ru-RU"/>
        </a:p>
      </dgm:t>
    </dgm:pt>
    <dgm:pt modelId="{0C9909A7-1DFB-4564-A406-B11848DEC59D}">
      <dgm:prSet/>
      <dgm:spPr/>
      <dgm:t>
        <a:bodyPr/>
        <a:lstStyle/>
        <a:p>
          <a:pPr rtl="0"/>
          <a:r>
            <a:rPr lang="ru-RU" dirty="0" err="1" smtClean="0"/>
            <a:t>Поживні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корму </a:t>
          </a:r>
          <a:r>
            <a:rPr lang="ru-RU" dirty="0" err="1" smtClean="0"/>
            <a:t>лактуючими</a:t>
          </a:r>
          <a:r>
            <a:rPr lang="ru-RU" dirty="0" smtClean="0"/>
            <a:t> </a:t>
          </a:r>
          <a:r>
            <a:rPr lang="ru-RU" dirty="0" err="1" smtClean="0"/>
            <a:t>вівцематками</a:t>
          </a:r>
          <a:r>
            <a:rPr lang="ru-RU" dirty="0" smtClean="0"/>
            <a:t> </a:t>
          </a:r>
          <a:r>
            <a:rPr lang="ru-RU" dirty="0" err="1" smtClean="0"/>
            <a:t>витрачаються</a:t>
          </a:r>
          <a:r>
            <a:rPr lang="ru-RU" dirty="0" smtClean="0"/>
            <a:t> на </a:t>
          </a:r>
          <a:r>
            <a:rPr lang="ru-RU" dirty="0" err="1" smtClean="0"/>
            <a:t>утворення</a:t>
          </a:r>
          <a:r>
            <a:rPr lang="ru-RU" dirty="0" smtClean="0"/>
            <a:t> молока, </a:t>
          </a:r>
          <a:r>
            <a:rPr lang="ru-RU" dirty="0" err="1" smtClean="0"/>
            <a:t>ріст</a:t>
          </a:r>
          <a:r>
            <a:rPr lang="ru-RU" dirty="0" smtClean="0"/>
            <a:t> </a:t>
          </a:r>
          <a:r>
            <a:rPr lang="ru-RU" dirty="0" err="1" smtClean="0"/>
            <a:t>вовни</a:t>
          </a:r>
          <a:r>
            <a:rPr lang="ru-RU" dirty="0" smtClean="0"/>
            <a:t>, </a:t>
          </a:r>
          <a:r>
            <a:rPr lang="ru-RU" dirty="0" err="1" smtClean="0"/>
            <a:t>підтримання</a:t>
          </a:r>
          <a:r>
            <a:rPr lang="ru-RU" dirty="0" smtClean="0"/>
            <a:t> </a:t>
          </a:r>
          <a:r>
            <a:rPr lang="ru-RU" dirty="0" err="1" smtClean="0"/>
            <a:t>життєвих</a:t>
          </a:r>
          <a:r>
            <a:rPr lang="ru-RU" dirty="0" smtClean="0"/>
            <a:t> </a:t>
          </a:r>
          <a:r>
            <a:rPr lang="ru-RU" dirty="0" err="1" smtClean="0"/>
            <a:t>процесів</a:t>
          </a:r>
          <a:r>
            <a:rPr lang="ru-RU" dirty="0" smtClean="0"/>
            <a:t> та </a:t>
          </a:r>
          <a:r>
            <a:rPr lang="ru-RU" dirty="0" err="1" smtClean="0"/>
            <a:t>вгодованості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.</a:t>
          </a:r>
          <a:endParaRPr lang="ru-RU" dirty="0"/>
        </a:p>
      </dgm:t>
    </dgm:pt>
    <dgm:pt modelId="{2B06DE3A-9E71-49B5-9ABD-D3BCB3CA25E2}" type="parTrans" cxnId="{A1EC14E8-908A-4279-9D54-C9E7D217CFF6}">
      <dgm:prSet/>
      <dgm:spPr/>
      <dgm:t>
        <a:bodyPr/>
        <a:lstStyle/>
        <a:p>
          <a:endParaRPr lang="ru-RU"/>
        </a:p>
      </dgm:t>
    </dgm:pt>
    <dgm:pt modelId="{02768A6C-3AD9-4D3C-B805-C97ED9B0D099}" type="sibTrans" cxnId="{A1EC14E8-908A-4279-9D54-C9E7D217CFF6}">
      <dgm:prSet/>
      <dgm:spPr/>
      <dgm:t>
        <a:bodyPr/>
        <a:lstStyle/>
        <a:p>
          <a:endParaRPr lang="ru-RU"/>
        </a:p>
      </dgm:t>
    </dgm:pt>
    <dgm:pt modelId="{D3AADD88-7DC5-4939-91E6-104118FE7F76}">
      <dgm:prSet/>
      <dgm:spPr/>
      <dgm:t>
        <a:bodyPr/>
        <a:lstStyle/>
        <a:p>
          <a:pPr rtl="0"/>
          <a:r>
            <a:rPr lang="ru-RU" dirty="0" err="1" smtClean="0"/>
            <a:t>Лактуючі</a:t>
          </a:r>
          <a:r>
            <a:rPr lang="ru-RU" dirty="0" smtClean="0"/>
            <a:t> </a:t>
          </a:r>
          <a:r>
            <a:rPr lang="ru-RU" dirty="0" err="1" smtClean="0"/>
            <a:t>вівцематки</a:t>
          </a:r>
          <a:r>
            <a:rPr lang="ru-RU" dirty="0" smtClean="0"/>
            <a:t> </a:t>
          </a:r>
          <a:r>
            <a:rPr lang="ru-RU" dirty="0" err="1" smtClean="0"/>
            <a:t>споживають</a:t>
          </a:r>
          <a:r>
            <a:rPr lang="ru-RU" dirty="0" smtClean="0"/>
            <a:t> 3,5–4 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на 100 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. </a:t>
          </a:r>
          <a:endParaRPr lang="ru-RU" dirty="0"/>
        </a:p>
      </dgm:t>
    </dgm:pt>
    <dgm:pt modelId="{B6341E59-99AF-49C6-8DFE-9AB5CEDF8B02}" type="parTrans" cxnId="{AD903EEC-6E17-41EF-842B-02614D0E4653}">
      <dgm:prSet/>
      <dgm:spPr/>
      <dgm:t>
        <a:bodyPr/>
        <a:lstStyle/>
        <a:p>
          <a:endParaRPr lang="ru-RU"/>
        </a:p>
      </dgm:t>
    </dgm:pt>
    <dgm:pt modelId="{7DC203D4-CAA7-4AA1-B34B-6981A49FBBDC}" type="sibTrans" cxnId="{AD903EEC-6E17-41EF-842B-02614D0E4653}">
      <dgm:prSet/>
      <dgm:spPr/>
      <dgm:t>
        <a:bodyPr/>
        <a:lstStyle/>
        <a:p>
          <a:endParaRPr lang="ru-RU"/>
        </a:p>
      </dgm:t>
    </dgm:pt>
    <dgm:pt modelId="{2C5838A2-7AE5-475D-866F-48CB7CBF24BB}" type="pres">
      <dgm:prSet presAssocID="{B6D739F6-A4A9-42B1-81AF-98F4AA80D8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3EE7E-7474-49C5-BE4A-5E80D4F1BFE5}" type="pres">
      <dgm:prSet presAssocID="{FA70001A-A573-44B5-85D2-FB5368BB69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38C3-6D20-4490-9AD7-6513008E6713}" type="pres">
      <dgm:prSet presAssocID="{D95C83C6-38D1-417C-80C2-857E3715C4F7}" presName="spacer" presStyleCnt="0"/>
      <dgm:spPr/>
    </dgm:pt>
    <dgm:pt modelId="{949EF217-E6E0-43B8-915E-44747662AC0A}" type="pres">
      <dgm:prSet presAssocID="{0C9909A7-1DFB-4564-A406-B11848DEC5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1FCC-B4E3-4695-A89B-4371EFB22B7D}" type="pres">
      <dgm:prSet presAssocID="{02768A6C-3AD9-4D3C-B805-C97ED9B0D099}" presName="spacer" presStyleCnt="0"/>
      <dgm:spPr/>
    </dgm:pt>
    <dgm:pt modelId="{A82EDD1F-7AD9-4937-B4BB-1D93EF62A59B}" type="pres">
      <dgm:prSet presAssocID="{D3AADD88-7DC5-4939-91E6-104118FE7F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C14E8-908A-4279-9D54-C9E7D217CFF6}" srcId="{B6D739F6-A4A9-42B1-81AF-98F4AA80D86F}" destId="{0C9909A7-1DFB-4564-A406-B11848DEC59D}" srcOrd="1" destOrd="0" parTransId="{2B06DE3A-9E71-49B5-9ABD-D3BCB3CA25E2}" sibTransId="{02768A6C-3AD9-4D3C-B805-C97ED9B0D099}"/>
    <dgm:cxn modelId="{05A37F14-AB5A-4270-BB99-41343D18A16E}" srcId="{B6D739F6-A4A9-42B1-81AF-98F4AA80D86F}" destId="{FA70001A-A573-44B5-85D2-FB5368BB6904}" srcOrd="0" destOrd="0" parTransId="{6D67087A-31DB-41F6-A78B-6865DAA580BD}" sibTransId="{D95C83C6-38D1-417C-80C2-857E3715C4F7}"/>
    <dgm:cxn modelId="{75C33A5A-4A33-4C49-8438-533D5566F2E1}" type="presOf" srcId="{D3AADD88-7DC5-4939-91E6-104118FE7F76}" destId="{A82EDD1F-7AD9-4937-B4BB-1D93EF62A59B}" srcOrd="0" destOrd="0" presId="urn:microsoft.com/office/officeart/2005/8/layout/vList2"/>
    <dgm:cxn modelId="{4D941BC9-467D-4106-AB8C-329E8ACDCBC4}" type="presOf" srcId="{FA70001A-A573-44B5-85D2-FB5368BB6904}" destId="{4A63EE7E-7474-49C5-BE4A-5E80D4F1BFE5}" srcOrd="0" destOrd="0" presId="urn:microsoft.com/office/officeart/2005/8/layout/vList2"/>
    <dgm:cxn modelId="{5F77EFA9-3DE4-4008-95FF-450D239ACFFC}" type="presOf" srcId="{B6D739F6-A4A9-42B1-81AF-98F4AA80D86F}" destId="{2C5838A2-7AE5-475D-866F-48CB7CBF24BB}" srcOrd="0" destOrd="0" presId="urn:microsoft.com/office/officeart/2005/8/layout/vList2"/>
    <dgm:cxn modelId="{AD903EEC-6E17-41EF-842B-02614D0E4653}" srcId="{B6D739F6-A4A9-42B1-81AF-98F4AA80D86F}" destId="{D3AADD88-7DC5-4939-91E6-104118FE7F76}" srcOrd="2" destOrd="0" parTransId="{B6341E59-99AF-49C6-8DFE-9AB5CEDF8B02}" sibTransId="{7DC203D4-CAA7-4AA1-B34B-6981A49FBBDC}"/>
    <dgm:cxn modelId="{B79CE86E-2942-4977-9D8A-03F97D1CFD4B}" type="presOf" srcId="{0C9909A7-1DFB-4564-A406-B11848DEC59D}" destId="{949EF217-E6E0-43B8-915E-44747662AC0A}" srcOrd="0" destOrd="0" presId="urn:microsoft.com/office/officeart/2005/8/layout/vList2"/>
    <dgm:cxn modelId="{9D8D0CA3-B742-4DE0-8384-F3D2EFB05D2A}" type="presParOf" srcId="{2C5838A2-7AE5-475D-866F-48CB7CBF24BB}" destId="{4A63EE7E-7474-49C5-BE4A-5E80D4F1BFE5}" srcOrd="0" destOrd="0" presId="urn:microsoft.com/office/officeart/2005/8/layout/vList2"/>
    <dgm:cxn modelId="{776613A5-389F-4A60-95FF-C2EEEF220A69}" type="presParOf" srcId="{2C5838A2-7AE5-475D-866F-48CB7CBF24BB}" destId="{B39C38C3-6D20-4490-9AD7-6513008E6713}" srcOrd="1" destOrd="0" presId="urn:microsoft.com/office/officeart/2005/8/layout/vList2"/>
    <dgm:cxn modelId="{ECE83012-B6A2-413C-99BC-17AE79C60A4E}" type="presParOf" srcId="{2C5838A2-7AE5-475D-866F-48CB7CBF24BB}" destId="{949EF217-E6E0-43B8-915E-44747662AC0A}" srcOrd="2" destOrd="0" presId="urn:microsoft.com/office/officeart/2005/8/layout/vList2"/>
    <dgm:cxn modelId="{21F45D59-BFE2-48BE-997F-3BBD52AB5D06}" type="presParOf" srcId="{2C5838A2-7AE5-475D-866F-48CB7CBF24BB}" destId="{99D41FCC-B4E3-4695-A89B-4371EFB22B7D}" srcOrd="3" destOrd="0" presId="urn:microsoft.com/office/officeart/2005/8/layout/vList2"/>
    <dgm:cxn modelId="{25417AC0-D2E9-4905-82B7-8C302274B088}" type="presParOf" srcId="{2C5838A2-7AE5-475D-866F-48CB7CBF24BB}" destId="{A82EDD1F-7AD9-4937-B4BB-1D93EF62A5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125EE-D874-4043-BE7E-01E686C5BAB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3FC7A1-0880-48F2-BEDB-93F8ECB1FFB6}">
      <dgm:prSet/>
      <dgm:spPr/>
      <dgm:t>
        <a:bodyPr/>
        <a:lstStyle/>
        <a:p>
          <a:pPr rtl="0"/>
          <a:r>
            <a:rPr lang="ru-RU" b="1" dirty="0" err="1" smtClean="0"/>
            <a:t>Підсисний</a:t>
          </a:r>
          <a:r>
            <a:rPr lang="ru-RU" b="1" dirty="0" smtClean="0"/>
            <a:t>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триває</a:t>
          </a:r>
          <a:r>
            <a:rPr lang="ru-RU" b="1" dirty="0" smtClean="0"/>
            <a:t> як правило 4 </a:t>
          </a:r>
          <a:r>
            <a:rPr lang="ru-RU" b="1" dirty="0" err="1" smtClean="0"/>
            <a:t>місяці</a:t>
          </a:r>
          <a:r>
            <a:rPr lang="ru-RU" dirty="0" smtClean="0"/>
            <a:t>. У перший </a:t>
          </a:r>
          <a:r>
            <a:rPr lang="ru-RU" dirty="0" err="1" smtClean="0"/>
            <a:t>місяць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вівцематки</a:t>
          </a:r>
          <a:r>
            <a:rPr lang="ru-RU" dirty="0" smtClean="0"/>
            <a:t> </a:t>
          </a:r>
          <a:r>
            <a:rPr lang="ru-RU" dirty="0" err="1" smtClean="0"/>
            <a:t>дають</a:t>
          </a:r>
          <a:r>
            <a:rPr lang="ru-RU" dirty="0" smtClean="0"/>
            <a:t> 40 % </a:t>
          </a:r>
          <a:r>
            <a:rPr lang="ru-RU" dirty="0" err="1" smtClean="0"/>
            <a:t>всього</a:t>
          </a:r>
          <a:r>
            <a:rPr lang="ru-RU" dirty="0" smtClean="0"/>
            <a:t> надою, в </a:t>
          </a:r>
          <a:r>
            <a:rPr lang="ru-RU" dirty="0" err="1" smtClean="0"/>
            <a:t>другий</a:t>
          </a:r>
          <a:r>
            <a:rPr lang="ru-RU" dirty="0" smtClean="0"/>
            <a:t> – 30, в </a:t>
          </a:r>
          <a:r>
            <a:rPr lang="ru-RU" dirty="0" err="1" smtClean="0"/>
            <a:t>третій</a:t>
          </a:r>
          <a:r>
            <a:rPr lang="ru-RU" dirty="0" smtClean="0"/>
            <a:t> – 20, в </a:t>
          </a:r>
          <a:r>
            <a:rPr lang="ru-RU" dirty="0" err="1" smtClean="0"/>
            <a:t>четвертий</a:t>
          </a:r>
          <a:r>
            <a:rPr lang="ru-RU" dirty="0" smtClean="0"/>
            <a:t> – 10 %. </a:t>
          </a:r>
          <a:endParaRPr lang="ru-RU" dirty="0"/>
        </a:p>
      </dgm:t>
    </dgm:pt>
    <dgm:pt modelId="{6821D468-7D3A-45AC-8212-0D0D23DE66B6}" type="parTrans" cxnId="{D1F5E37A-FEF1-481D-9B9F-6C3367E2981D}">
      <dgm:prSet/>
      <dgm:spPr/>
      <dgm:t>
        <a:bodyPr/>
        <a:lstStyle/>
        <a:p>
          <a:endParaRPr lang="ru-RU"/>
        </a:p>
      </dgm:t>
    </dgm:pt>
    <dgm:pt modelId="{535C3254-C11E-41D3-AEE6-ED04F746CB42}" type="sibTrans" cxnId="{D1F5E37A-FEF1-481D-9B9F-6C3367E2981D}">
      <dgm:prSet/>
      <dgm:spPr/>
      <dgm:t>
        <a:bodyPr/>
        <a:lstStyle/>
        <a:p>
          <a:endParaRPr lang="ru-RU"/>
        </a:p>
      </dgm:t>
    </dgm:pt>
    <dgm:pt modelId="{F7741299-97C3-4A38-9A50-D51BC1CF813A}">
      <dgm:prSet/>
      <dgm:spPr/>
      <dgm:t>
        <a:bodyPr/>
        <a:lstStyle/>
        <a:p>
          <a:pPr rtl="0"/>
          <a:r>
            <a:rPr lang="ru-RU" dirty="0" err="1" smtClean="0"/>
            <a:t>Молочність</a:t>
          </a:r>
          <a:r>
            <a:rPr lang="ru-RU" dirty="0" smtClean="0"/>
            <a:t> </a:t>
          </a:r>
          <a:r>
            <a:rPr lang="ru-RU" dirty="0" err="1" smtClean="0"/>
            <a:t>мериносових</a:t>
          </a:r>
          <a:r>
            <a:rPr lang="ru-RU" dirty="0" smtClean="0"/>
            <a:t> </a:t>
          </a:r>
          <a:r>
            <a:rPr lang="ru-RU" dirty="0" err="1" smtClean="0"/>
            <a:t>вівцематок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одним </a:t>
          </a:r>
          <a:r>
            <a:rPr lang="ru-RU" dirty="0" err="1" smtClean="0"/>
            <a:t>ягням</a:t>
          </a:r>
          <a:r>
            <a:rPr lang="ru-RU" dirty="0" smtClean="0"/>
            <a:t> в </a:t>
          </a:r>
          <a:r>
            <a:rPr lang="ru-RU" dirty="0" err="1" smtClean="0"/>
            <a:t>перші</a:t>
          </a:r>
          <a:r>
            <a:rPr lang="ru-RU" dirty="0" smtClean="0"/>
            <a:t> 2 </a:t>
          </a:r>
          <a:r>
            <a:rPr lang="ru-RU" dirty="0" err="1" smtClean="0"/>
            <a:t>місяці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складає</a:t>
          </a:r>
          <a:r>
            <a:rPr lang="ru-RU" dirty="0" smtClean="0"/>
            <a:t> 1,2–1,9 кг молока на </a:t>
          </a:r>
          <a:r>
            <a:rPr lang="ru-RU" dirty="0" err="1" smtClean="0"/>
            <a:t>добу</a:t>
          </a:r>
          <a:r>
            <a:rPr lang="ru-RU" dirty="0" smtClean="0"/>
            <a:t>, а в </a:t>
          </a:r>
          <a:r>
            <a:rPr lang="ru-RU" dirty="0" err="1" smtClean="0"/>
            <a:t>наступні</a:t>
          </a:r>
          <a:r>
            <a:rPr lang="ru-RU" dirty="0" smtClean="0"/>
            <a:t> 0,7– 1 кг, у тих,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двійнят</a:t>
          </a:r>
          <a:r>
            <a:rPr lang="ru-RU" dirty="0" smtClean="0"/>
            <a:t>, вона на 20–28 % </a:t>
          </a:r>
          <a:r>
            <a:rPr lang="ru-RU" dirty="0" err="1" smtClean="0"/>
            <a:t>вища</a:t>
          </a:r>
          <a:r>
            <a:rPr lang="ru-RU" dirty="0" smtClean="0"/>
            <a:t>. </a:t>
          </a:r>
          <a:endParaRPr lang="ru-RU" dirty="0"/>
        </a:p>
      </dgm:t>
    </dgm:pt>
    <dgm:pt modelId="{5A1263AD-0E6F-431D-87AC-810934FC5A89}" type="parTrans" cxnId="{34BE7565-EB86-460F-A049-B71E644BFEAE}">
      <dgm:prSet/>
      <dgm:spPr/>
      <dgm:t>
        <a:bodyPr/>
        <a:lstStyle/>
        <a:p>
          <a:endParaRPr lang="ru-RU"/>
        </a:p>
      </dgm:t>
    </dgm:pt>
    <dgm:pt modelId="{2451CBFA-A768-43F7-ACC5-9E067516292C}" type="sibTrans" cxnId="{34BE7565-EB86-460F-A049-B71E644BFEAE}">
      <dgm:prSet/>
      <dgm:spPr/>
      <dgm:t>
        <a:bodyPr/>
        <a:lstStyle/>
        <a:p>
          <a:endParaRPr lang="ru-RU"/>
        </a:p>
      </dgm:t>
    </dgm:pt>
    <dgm:pt modelId="{CF37A1CC-2E51-4FE8-8CCF-9E240D50E7E4}">
      <dgm:prSet/>
      <dgm:spPr/>
      <dgm:t>
        <a:bodyPr/>
        <a:lstStyle/>
        <a:p>
          <a:pPr rtl="0"/>
          <a:r>
            <a:rPr lang="ru-RU" dirty="0" err="1" smtClean="0"/>
            <a:t>Молочність</a:t>
          </a:r>
          <a:r>
            <a:rPr lang="ru-RU" dirty="0" smtClean="0"/>
            <a:t> </a:t>
          </a:r>
          <a:r>
            <a:rPr lang="ru-RU" dirty="0" err="1" smtClean="0"/>
            <a:t>вівцематок</a:t>
          </a:r>
          <a:r>
            <a:rPr lang="ru-RU" dirty="0" smtClean="0"/>
            <a:t> </a:t>
          </a:r>
          <a:r>
            <a:rPr lang="ru-RU" dirty="0" err="1" smtClean="0"/>
            <a:t>визначають</a:t>
          </a:r>
          <a:r>
            <a:rPr lang="ru-RU" dirty="0" smtClean="0"/>
            <a:t> приростами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ягнят у </a:t>
          </a:r>
          <a:r>
            <a:rPr lang="ru-RU" dirty="0" err="1" smtClean="0"/>
            <a:t>перші</a:t>
          </a:r>
          <a:r>
            <a:rPr lang="ru-RU" dirty="0" smtClean="0"/>
            <a:t> 3–4 </a:t>
          </a:r>
          <a:r>
            <a:rPr lang="ru-RU" dirty="0" err="1" smtClean="0"/>
            <a:t>тижні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. </a:t>
          </a:r>
          <a:endParaRPr lang="ru-RU" dirty="0"/>
        </a:p>
      </dgm:t>
    </dgm:pt>
    <dgm:pt modelId="{7E3C58DC-C019-4770-B300-842556A791CA}" type="parTrans" cxnId="{A9FD2473-6792-4846-B69C-DBDBB4151B87}">
      <dgm:prSet/>
      <dgm:spPr/>
      <dgm:t>
        <a:bodyPr/>
        <a:lstStyle/>
        <a:p>
          <a:endParaRPr lang="ru-RU"/>
        </a:p>
      </dgm:t>
    </dgm:pt>
    <dgm:pt modelId="{2117E9CF-2039-4B1E-80F1-AE6358096FB3}" type="sibTrans" cxnId="{A9FD2473-6792-4846-B69C-DBDBB4151B87}">
      <dgm:prSet/>
      <dgm:spPr/>
      <dgm:t>
        <a:bodyPr/>
        <a:lstStyle/>
        <a:p>
          <a:endParaRPr lang="ru-RU"/>
        </a:p>
      </dgm:t>
    </dgm:pt>
    <dgm:pt modelId="{4C3033A2-8051-4522-A3D1-BCFC0FF22439}">
      <dgm:prSet/>
      <dgm:spPr/>
      <dgm:t>
        <a:bodyPr/>
        <a:lstStyle/>
        <a:p>
          <a:pPr rtl="0"/>
          <a:r>
            <a:rPr lang="ru-RU" dirty="0" smtClean="0"/>
            <a:t>На 1 кг приросту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ягнята </a:t>
          </a:r>
          <a:r>
            <a:rPr lang="ru-RU" dirty="0" err="1" smtClean="0"/>
            <a:t>витрачають</a:t>
          </a:r>
          <a:r>
            <a:rPr lang="ru-RU" dirty="0" smtClean="0"/>
            <a:t> 5–6 кг молока в </a:t>
          </a:r>
          <a:r>
            <a:rPr lang="ru-RU" dirty="0" err="1" smtClean="0"/>
            <a:t>залежності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хімічного</a:t>
          </a:r>
          <a:r>
            <a:rPr lang="ru-RU" dirty="0" smtClean="0"/>
            <a:t> складу. Для </a:t>
          </a:r>
          <a:r>
            <a:rPr lang="ru-RU" dirty="0" err="1" smtClean="0"/>
            <a:t>виробництва</a:t>
          </a:r>
          <a:r>
            <a:rPr lang="ru-RU" dirty="0" smtClean="0"/>
            <a:t> 1 кг молока </a:t>
          </a:r>
          <a:r>
            <a:rPr lang="ru-RU" dirty="0" err="1" smtClean="0"/>
            <a:t>вівцематка</a:t>
          </a:r>
          <a:r>
            <a:rPr lang="ru-RU" dirty="0" smtClean="0"/>
            <a:t> </a:t>
          </a:r>
          <a:r>
            <a:rPr lang="ru-RU" dirty="0" err="1" smtClean="0"/>
            <a:t>витрачає</a:t>
          </a:r>
          <a:r>
            <a:rPr lang="ru-RU" dirty="0" smtClean="0"/>
            <a:t>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місяця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0,7–1 </a:t>
          </a:r>
          <a:r>
            <a:rPr lang="ru-RU" dirty="0" err="1" smtClean="0"/>
            <a:t>кормову</a:t>
          </a:r>
          <a:r>
            <a:rPr lang="ru-RU" dirty="0" smtClean="0"/>
            <a:t> </a:t>
          </a:r>
          <a:r>
            <a:rPr lang="ru-RU" dirty="0" err="1" smtClean="0"/>
            <a:t>одиницю</a:t>
          </a:r>
          <a:r>
            <a:rPr lang="ru-RU" dirty="0" smtClean="0"/>
            <a:t>. </a:t>
          </a:r>
          <a:endParaRPr lang="ru-RU" dirty="0"/>
        </a:p>
      </dgm:t>
    </dgm:pt>
    <dgm:pt modelId="{3CD731BC-A19E-4702-A301-44BDE1764B2C}" type="parTrans" cxnId="{77938CEC-9EAB-491E-BAA1-CFEBA87E5862}">
      <dgm:prSet/>
      <dgm:spPr/>
      <dgm:t>
        <a:bodyPr/>
        <a:lstStyle/>
        <a:p>
          <a:endParaRPr lang="ru-RU"/>
        </a:p>
      </dgm:t>
    </dgm:pt>
    <dgm:pt modelId="{82E1E1BC-8F2D-4795-AFCA-0D2251A84638}" type="sibTrans" cxnId="{77938CEC-9EAB-491E-BAA1-CFEBA87E5862}">
      <dgm:prSet/>
      <dgm:spPr/>
      <dgm:t>
        <a:bodyPr/>
        <a:lstStyle/>
        <a:p>
          <a:endParaRPr lang="ru-RU"/>
        </a:p>
      </dgm:t>
    </dgm:pt>
    <dgm:pt modelId="{7EA6A389-5F7F-485A-8501-94A11764FC06}">
      <dgm:prSet/>
      <dgm:spPr/>
      <dgm:t>
        <a:bodyPr/>
        <a:lstStyle/>
        <a:p>
          <a:pPr rtl="0"/>
          <a:r>
            <a:rPr lang="ru-RU" dirty="0" smtClean="0"/>
            <a:t>Молоко </a:t>
          </a:r>
          <a:r>
            <a:rPr lang="ru-RU" dirty="0" err="1" smtClean="0"/>
            <a:t>овець</a:t>
          </a:r>
          <a:r>
            <a:rPr lang="ru-RU" dirty="0" smtClean="0"/>
            <a:t> </a:t>
          </a:r>
          <a:r>
            <a:rPr lang="ru-RU" dirty="0" err="1" smtClean="0"/>
            <a:t>містить</a:t>
          </a:r>
          <a:r>
            <a:rPr lang="ru-RU" dirty="0" smtClean="0"/>
            <a:t> в </a:t>
          </a:r>
          <a:r>
            <a:rPr lang="ru-RU" dirty="0" err="1" smtClean="0"/>
            <a:t>середньому</a:t>
          </a:r>
          <a:r>
            <a:rPr lang="ru-RU" dirty="0" smtClean="0"/>
            <a:t> 5,5 % </a:t>
          </a:r>
          <a:r>
            <a:rPr lang="ru-RU" dirty="0" err="1" smtClean="0"/>
            <a:t>білка</a:t>
          </a:r>
          <a:r>
            <a:rPr lang="ru-RU" dirty="0" smtClean="0"/>
            <a:t>, 6,7 % жиру, 5,7 % молочного </a:t>
          </a:r>
          <a:r>
            <a:rPr lang="ru-RU" dirty="0" err="1" smtClean="0"/>
            <a:t>цукру</a:t>
          </a:r>
          <a:r>
            <a:rPr lang="ru-RU" dirty="0" smtClean="0"/>
            <a:t>.</a:t>
          </a:r>
          <a:endParaRPr lang="ru-RU" dirty="0"/>
        </a:p>
      </dgm:t>
    </dgm:pt>
    <dgm:pt modelId="{2FEB21C6-2912-4C21-B6AE-D8CB01EEA8EF}" type="parTrans" cxnId="{1CB20ACD-0C99-4E0B-AA7A-F1BAAD23A5C9}">
      <dgm:prSet/>
      <dgm:spPr/>
      <dgm:t>
        <a:bodyPr/>
        <a:lstStyle/>
        <a:p>
          <a:endParaRPr lang="ru-RU"/>
        </a:p>
      </dgm:t>
    </dgm:pt>
    <dgm:pt modelId="{5D9B3CD7-09C7-41ED-A562-1AB33C3CD890}" type="sibTrans" cxnId="{1CB20ACD-0C99-4E0B-AA7A-F1BAAD23A5C9}">
      <dgm:prSet/>
      <dgm:spPr/>
      <dgm:t>
        <a:bodyPr/>
        <a:lstStyle/>
        <a:p>
          <a:endParaRPr lang="ru-RU"/>
        </a:p>
      </dgm:t>
    </dgm:pt>
    <dgm:pt modelId="{2B4B605C-31F2-41BF-BDDB-CFCCFDB72A36}" type="pres">
      <dgm:prSet presAssocID="{BF4125EE-D874-4043-BE7E-01E686C5BA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9BC63-AC0B-4B4F-8FCB-1BD19025B62C}" type="pres">
      <dgm:prSet presAssocID="{F83FC7A1-0880-48F2-BEDB-93F8ECB1FF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5C666-1E1E-413C-B045-02EDB3A85970}" type="pres">
      <dgm:prSet presAssocID="{535C3254-C11E-41D3-AEE6-ED04F746CB42}" presName="spacer" presStyleCnt="0"/>
      <dgm:spPr/>
    </dgm:pt>
    <dgm:pt modelId="{834D3A75-DD27-4608-8580-E3BF2B1965E9}" type="pres">
      <dgm:prSet presAssocID="{F7741299-97C3-4A38-9A50-D51BC1CF81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4DA-7E0D-41A7-8379-2C60395B93BD}" type="pres">
      <dgm:prSet presAssocID="{2451CBFA-A768-43F7-ACC5-9E067516292C}" presName="spacer" presStyleCnt="0"/>
      <dgm:spPr/>
    </dgm:pt>
    <dgm:pt modelId="{CFEE33E7-B6A7-431A-92E4-5ABB4CB48B66}" type="pres">
      <dgm:prSet presAssocID="{CF37A1CC-2E51-4FE8-8CCF-9E240D50E7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DBF92-8CF2-4A64-A086-BCE83EC2D0AF}" type="pres">
      <dgm:prSet presAssocID="{2117E9CF-2039-4B1E-80F1-AE6358096FB3}" presName="spacer" presStyleCnt="0"/>
      <dgm:spPr/>
    </dgm:pt>
    <dgm:pt modelId="{22E935C6-EF86-44AD-81C2-1DF2B2C9DA47}" type="pres">
      <dgm:prSet presAssocID="{4C3033A2-8051-4522-A3D1-BCFC0FF2243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9ECD5-DA42-458D-A61B-13E000CC2A10}" type="pres">
      <dgm:prSet presAssocID="{82E1E1BC-8F2D-4795-AFCA-0D2251A84638}" presName="spacer" presStyleCnt="0"/>
      <dgm:spPr/>
    </dgm:pt>
    <dgm:pt modelId="{CAC9D92F-096D-4B3E-B4F3-AED39C60DD72}" type="pres">
      <dgm:prSet presAssocID="{7EA6A389-5F7F-485A-8501-94A11764FC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E7565-EB86-460F-A049-B71E644BFEAE}" srcId="{BF4125EE-D874-4043-BE7E-01E686C5BABC}" destId="{F7741299-97C3-4A38-9A50-D51BC1CF813A}" srcOrd="1" destOrd="0" parTransId="{5A1263AD-0E6F-431D-87AC-810934FC5A89}" sibTransId="{2451CBFA-A768-43F7-ACC5-9E067516292C}"/>
    <dgm:cxn modelId="{A9FD2473-6792-4846-B69C-DBDBB4151B87}" srcId="{BF4125EE-D874-4043-BE7E-01E686C5BABC}" destId="{CF37A1CC-2E51-4FE8-8CCF-9E240D50E7E4}" srcOrd="2" destOrd="0" parTransId="{7E3C58DC-C019-4770-B300-842556A791CA}" sibTransId="{2117E9CF-2039-4B1E-80F1-AE6358096FB3}"/>
    <dgm:cxn modelId="{D1F5E37A-FEF1-481D-9B9F-6C3367E2981D}" srcId="{BF4125EE-D874-4043-BE7E-01E686C5BABC}" destId="{F83FC7A1-0880-48F2-BEDB-93F8ECB1FFB6}" srcOrd="0" destOrd="0" parTransId="{6821D468-7D3A-45AC-8212-0D0D23DE66B6}" sibTransId="{535C3254-C11E-41D3-AEE6-ED04F746CB42}"/>
    <dgm:cxn modelId="{F607287C-9143-409C-B571-2B4C7DBCB6F4}" type="presOf" srcId="{7EA6A389-5F7F-485A-8501-94A11764FC06}" destId="{CAC9D92F-096D-4B3E-B4F3-AED39C60DD72}" srcOrd="0" destOrd="0" presId="urn:microsoft.com/office/officeart/2005/8/layout/vList2"/>
    <dgm:cxn modelId="{163D1E51-E3D1-4B67-AF4D-D8E9D00C967B}" type="presOf" srcId="{BF4125EE-D874-4043-BE7E-01E686C5BABC}" destId="{2B4B605C-31F2-41BF-BDDB-CFCCFDB72A36}" srcOrd="0" destOrd="0" presId="urn:microsoft.com/office/officeart/2005/8/layout/vList2"/>
    <dgm:cxn modelId="{7920A79C-03A5-4E40-A505-CBE2253FA27D}" type="presOf" srcId="{CF37A1CC-2E51-4FE8-8CCF-9E240D50E7E4}" destId="{CFEE33E7-B6A7-431A-92E4-5ABB4CB48B66}" srcOrd="0" destOrd="0" presId="urn:microsoft.com/office/officeart/2005/8/layout/vList2"/>
    <dgm:cxn modelId="{CC286B8C-609F-4615-8772-0D583F0C05B3}" type="presOf" srcId="{4C3033A2-8051-4522-A3D1-BCFC0FF22439}" destId="{22E935C6-EF86-44AD-81C2-1DF2B2C9DA47}" srcOrd="0" destOrd="0" presId="urn:microsoft.com/office/officeart/2005/8/layout/vList2"/>
    <dgm:cxn modelId="{E8362984-2184-4720-B5A9-EABAE8313EDC}" type="presOf" srcId="{F7741299-97C3-4A38-9A50-D51BC1CF813A}" destId="{834D3A75-DD27-4608-8580-E3BF2B1965E9}" srcOrd="0" destOrd="0" presId="urn:microsoft.com/office/officeart/2005/8/layout/vList2"/>
    <dgm:cxn modelId="{77938CEC-9EAB-491E-BAA1-CFEBA87E5862}" srcId="{BF4125EE-D874-4043-BE7E-01E686C5BABC}" destId="{4C3033A2-8051-4522-A3D1-BCFC0FF22439}" srcOrd="3" destOrd="0" parTransId="{3CD731BC-A19E-4702-A301-44BDE1764B2C}" sibTransId="{82E1E1BC-8F2D-4795-AFCA-0D2251A84638}"/>
    <dgm:cxn modelId="{1CB20ACD-0C99-4E0B-AA7A-F1BAAD23A5C9}" srcId="{BF4125EE-D874-4043-BE7E-01E686C5BABC}" destId="{7EA6A389-5F7F-485A-8501-94A11764FC06}" srcOrd="4" destOrd="0" parTransId="{2FEB21C6-2912-4C21-B6AE-D8CB01EEA8EF}" sibTransId="{5D9B3CD7-09C7-41ED-A562-1AB33C3CD890}"/>
    <dgm:cxn modelId="{1F6D2588-50E2-4694-A2C3-BA334D66B5F6}" type="presOf" srcId="{F83FC7A1-0880-48F2-BEDB-93F8ECB1FFB6}" destId="{2CA9BC63-AC0B-4B4F-8FCB-1BD19025B62C}" srcOrd="0" destOrd="0" presId="urn:microsoft.com/office/officeart/2005/8/layout/vList2"/>
    <dgm:cxn modelId="{CB5F31EF-1E5F-4245-98F3-16F5D441B0B8}" type="presParOf" srcId="{2B4B605C-31F2-41BF-BDDB-CFCCFDB72A36}" destId="{2CA9BC63-AC0B-4B4F-8FCB-1BD19025B62C}" srcOrd="0" destOrd="0" presId="urn:microsoft.com/office/officeart/2005/8/layout/vList2"/>
    <dgm:cxn modelId="{24681035-8813-4967-974F-625DE3C45493}" type="presParOf" srcId="{2B4B605C-31F2-41BF-BDDB-CFCCFDB72A36}" destId="{4965C666-1E1E-413C-B045-02EDB3A85970}" srcOrd="1" destOrd="0" presId="urn:microsoft.com/office/officeart/2005/8/layout/vList2"/>
    <dgm:cxn modelId="{ADD2F274-5B61-4FE7-8FDE-8EFC3F347D1D}" type="presParOf" srcId="{2B4B605C-31F2-41BF-BDDB-CFCCFDB72A36}" destId="{834D3A75-DD27-4608-8580-E3BF2B1965E9}" srcOrd="2" destOrd="0" presId="urn:microsoft.com/office/officeart/2005/8/layout/vList2"/>
    <dgm:cxn modelId="{F4B05579-CACE-4ABB-9E52-4022FCA90C04}" type="presParOf" srcId="{2B4B605C-31F2-41BF-BDDB-CFCCFDB72A36}" destId="{93E904DA-7E0D-41A7-8379-2C60395B93BD}" srcOrd="3" destOrd="0" presId="urn:microsoft.com/office/officeart/2005/8/layout/vList2"/>
    <dgm:cxn modelId="{E0EFE1E7-07E9-4040-A487-22A0288128E5}" type="presParOf" srcId="{2B4B605C-31F2-41BF-BDDB-CFCCFDB72A36}" destId="{CFEE33E7-B6A7-431A-92E4-5ABB4CB48B66}" srcOrd="4" destOrd="0" presId="urn:microsoft.com/office/officeart/2005/8/layout/vList2"/>
    <dgm:cxn modelId="{346AD009-CC87-4895-B815-6EA7403F1D09}" type="presParOf" srcId="{2B4B605C-31F2-41BF-BDDB-CFCCFDB72A36}" destId="{FE7DBF92-8CF2-4A64-A086-BCE83EC2D0AF}" srcOrd="5" destOrd="0" presId="urn:microsoft.com/office/officeart/2005/8/layout/vList2"/>
    <dgm:cxn modelId="{554262CA-71B0-4604-9EE6-D3DA0B3052C5}" type="presParOf" srcId="{2B4B605C-31F2-41BF-BDDB-CFCCFDB72A36}" destId="{22E935C6-EF86-44AD-81C2-1DF2B2C9DA47}" srcOrd="6" destOrd="0" presId="urn:microsoft.com/office/officeart/2005/8/layout/vList2"/>
    <dgm:cxn modelId="{D5D9BBB7-F714-4F9B-8305-890A8F96CF56}" type="presParOf" srcId="{2B4B605C-31F2-41BF-BDDB-CFCCFDB72A36}" destId="{59B9ECD5-DA42-458D-A61B-13E000CC2A10}" srcOrd="7" destOrd="0" presId="urn:microsoft.com/office/officeart/2005/8/layout/vList2"/>
    <dgm:cxn modelId="{2E3CE5B9-333C-4785-9F69-7E5E75C3BB6C}" type="presParOf" srcId="{2B4B605C-31F2-41BF-BDDB-CFCCFDB72A36}" destId="{CAC9D92F-096D-4B3E-B4F3-AED39C60DD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43005C-872D-48B4-BA66-B3BFC135F1D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5C5BCE-7390-4474-8E30-551D7076AFA7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перші</a:t>
          </a:r>
          <a:r>
            <a:rPr lang="ru-RU" dirty="0" smtClean="0"/>
            <a:t> 2–3 </a:t>
          </a:r>
          <a:r>
            <a:rPr lang="ru-RU" dirty="0" err="1" smtClean="0"/>
            <a:t>дні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окоту </a:t>
          </a:r>
          <a:r>
            <a:rPr lang="ru-RU" dirty="0" err="1" smtClean="0"/>
            <a:t>вівцематкам</a:t>
          </a:r>
          <a:r>
            <a:rPr lang="ru-RU" dirty="0" smtClean="0"/>
            <a:t> </a:t>
          </a:r>
          <a:r>
            <a:rPr lang="ru-RU" dirty="0" err="1" smtClean="0"/>
            <a:t>дають</a:t>
          </a:r>
          <a:r>
            <a:rPr lang="ru-RU" dirty="0" smtClean="0"/>
            <a:t> </a:t>
          </a:r>
          <a:r>
            <a:rPr lang="ru-RU" dirty="0" err="1" smtClean="0"/>
            <a:t>бобово-злакове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 </a:t>
          </a:r>
          <a:r>
            <a:rPr lang="ru-RU" dirty="0" err="1" smtClean="0"/>
            <a:t>доброї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до </a:t>
          </a:r>
          <a:r>
            <a:rPr lang="ru-RU" dirty="0" err="1" smtClean="0"/>
            <a:t>схочу</a:t>
          </a:r>
          <a:r>
            <a:rPr lang="ru-RU" dirty="0" smtClean="0"/>
            <a:t>, а </a:t>
          </a:r>
          <a:r>
            <a:rPr lang="ru-RU" dirty="0" err="1" smtClean="0"/>
            <a:t>потім</a:t>
          </a:r>
          <a:r>
            <a:rPr lang="ru-RU" dirty="0" smtClean="0"/>
            <a:t> </a:t>
          </a:r>
          <a:r>
            <a:rPr lang="ru-RU" dirty="0" err="1" smtClean="0"/>
            <a:t>поступово</a:t>
          </a:r>
          <a:r>
            <a:rPr lang="ru-RU" dirty="0" smtClean="0"/>
            <a:t> </a:t>
          </a:r>
          <a:r>
            <a:rPr lang="ru-RU" dirty="0" err="1" smtClean="0"/>
            <a:t>вводять</a:t>
          </a:r>
          <a:r>
            <a:rPr lang="ru-RU" dirty="0" smtClean="0"/>
            <a:t> </a:t>
          </a:r>
          <a:r>
            <a:rPr lang="ru-RU" dirty="0" err="1" smtClean="0"/>
            <a:t>концкорми</a:t>
          </a:r>
          <a:r>
            <a:rPr lang="ru-RU" dirty="0" smtClean="0"/>
            <a:t>, </a:t>
          </a:r>
          <a:r>
            <a:rPr lang="ru-RU" dirty="0" err="1" smtClean="0"/>
            <a:t>зокрема</a:t>
          </a:r>
          <a:r>
            <a:rPr lang="ru-RU" dirty="0" smtClean="0"/>
            <a:t> </a:t>
          </a:r>
          <a:r>
            <a:rPr lang="ru-RU" dirty="0" err="1" smtClean="0"/>
            <a:t>висівки</a:t>
          </a:r>
          <a:r>
            <a:rPr lang="ru-RU" dirty="0" smtClean="0"/>
            <a:t> </a:t>
          </a:r>
          <a:r>
            <a:rPr lang="ru-RU" dirty="0" err="1" smtClean="0"/>
            <a:t>пшеничні</a:t>
          </a:r>
          <a:r>
            <a:rPr lang="ru-RU" dirty="0" smtClean="0"/>
            <a:t>, дерть </a:t>
          </a:r>
          <a:r>
            <a:rPr lang="ru-RU" dirty="0" err="1" smtClean="0"/>
            <a:t>вівсяну</a:t>
          </a:r>
          <a:r>
            <a:rPr lang="ru-RU" dirty="0" smtClean="0"/>
            <a:t>, </a:t>
          </a:r>
          <a:r>
            <a:rPr lang="ru-RU" dirty="0" err="1" smtClean="0"/>
            <a:t>ячмінну</a:t>
          </a:r>
          <a:r>
            <a:rPr lang="ru-RU" dirty="0" smtClean="0"/>
            <a:t>, </a:t>
          </a:r>
          <a:r>
            <a:rPr lang="ru-RU" dirty="0" err="1" smtClean="0"/>
            <a:t>пшеничну</a:t>
          </a:r>
          <a:r>
            <a:rPr lang="ru-RU" dirty="0" smtClean="0"/>
            <a:t> та </a:t>
          </a:r>
          <a:r>
            <a:rPr lang="ru-RU" dirty="0" err="1" smtClean="0"/>
            <a:t>кукурудзяну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макуху </a:t>
          </a:r>
          <a:r>
            <a:rPr lang="ru-RU" dirty="0" err="1" smtClean="0"/>
            <a:t>чи</a:t>
          </a:r>
          <a:r>
            <a:rPr lang="ru-RU" dirty="0" smtClean="0"/>
            <a:t> шрот </a:t>
          </a:r>
          <a:r>
            <a:rPr lang="ru-RU" dirty="0" err="1" smtClean="0"/>
            <a:t>соняшниковий</a:t>
          </a:r>
          <a:r>
            <a:rPr lang="ru-RU" dirty="0" smtClean="0"/>
            <a:t>. </a:t>
          </a:r>
          <a:r>
            <a:rPr lang="ru-RU" dirty="0" err="1" smtClean="0"/>
            <a:t>Поступово</a:t>
          </a:r>
          <a:r>
            <a:rPr lang="ru-RU" dirty="0" smtClean="0"/>
            <a:t> </a:t>
          </a:r>
          <a:r>
            <a:rPr lang="ru-RU" dirty="0" err="1" smtClean="0"/>
            <a:t>починають</a:t>
          </a:r>
          <a:r>
            <a:rPr lang="ru-RU" dirty="0" smtClean="0"/>
            <a:t> </a:t>
          </a:r>
          <a:r>
            <a:rPr lang="ru-RU" dirty="0" err="1" smtClean="0"/>
            <a:t>згодовувати</a:t>
          </a:r>
          <a:r>
            <a:rPr lang="ru-RU" dirty="0" smtClean="0"/>
            <a:t> </a:t>
          </a:r>
          <a:r>
            <a:rPr lang="ru-RU" dirty="0" err="1" smtClean="0"/>
            <a:t>сінаж</a:t>
          </a:r>
          <a:r>
            <a:rPr lang="ru-RU" dirty="0" smtClean="0"/>
            <a:t>, силос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коренеплоди</a:t>
          </a:r>
          <a:r>
            <a:rPr lang="ru-RU" dirty="0" smtClean="0"/>
            <a:t>.</a:t>
          </a:r>
          <a:endParaRPr lang="ru-RU" dirty="0"/>
        </a:p>
      </dgm:t>
    </dgm:pt>
    <dgm:pt modelId="{5B5C26E8-9DFA-4E09-96D8-A88805C08C40}" type="parTrans" cxnId="{A64991C3-D7AB-49A9-91E0-8DFB0A50BA12}">
      <dgm:prSet/>
      <dgm:spPr/>
      <dgm:t>
        <a:bodyPr/>
        <a:lstStyle/>
        <a:p>
          <a:endParaRPr lang="ru-RU"/>
        </a:p>
      </dgm:t>
    </dgm:pt>
    <dgm:pt modelId="{77F6A5BF-617C-4AAB-8E10-6006E61BA3D6}" type="sibTrans" cxnId="{A64991C3-D7AB-49A9-91E0-8DFB0A50BA12}">
      <dgm:prSet/>
      <dgm:spPr/>
      <dgm:t>
        <a:bodyPr/>
        <a:lstStyle/>
        <a:p>
          <a:endParaRPr lang="ru-RU"/>
        </a:p>
      </dgm:t>
    </dgm:pt>
    <dgm:pt modelId="{AE586B9C-98A3-4CBB-916C-55EA68028442}">
      <dgm:prSet/>
      <dgm:spPr/>
      <dgm:t>
        <a:bodyPr/>
        <a:lstStyle/>
        <a:p>
          <a:pPr rtl="0"/>
          <a:r>
            <a:rPr lang="ru-RU" dirty="0" smtClean="0"/>
            <a:t>Через 1–1,5 </a:t>
          </a:r>
          <a:r>
            <a:rPr lang="ru-RU" dirty="0" err="1" smtClean="0"/>
            <a:t>тижні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окоту </a:t>
          </a:r>
          <a:r>
            <a:rPr lang="ru-RU" dirty="0" err="1" smtClean="0"/>
            <a:t>добові</a:t>
          </a:r>
          <a:r>
            <a:rPr lang="ru-RU" dirty="0" smtClean="0"/>
            <a:t>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підсисних</a:t>
          </a:r>
          <a:r>
            <a:rPr lang="ru-RU" dirty="0" smtClean="0"/>
            <a:t> </a:t>
          </a:r>
          <a:r>
            <a:rPr lang="ru-RU" dirty="0" err="1" smtClean="0"/>
            <a:t>вівцематок</a:t>
          </a:r>
          <a:r>
            <a:rPr lang="ru-RU" dirty="0" smtClean="0"/>
            <a:t> </a:t>
          </a:r>
          <a:r>
            <a:rPr lang="ru-RU" dirty="0" err="1" smtClean="0"/>
            <a:t>включають</a:t>
          </a:r>
          <a:r>
            <a:rPr lang="ru-RU" dirty="0" smtClean="0"/>
            <a:t> 1–2 кг злаково-бобового </a:t>
          </a:r>
          <a:r>
            <a:rPr lang="ru-RU" dirty="0" err="1" smtClean="0"/>
            <a:t>сіна</a:t>
          </a:r>
          <a:r>
            <a:rPr lang="ru-RU" dirty="0" smtClean="0"/>
            <a:t>, 3–5 кг </a:t>
          </a:r>
          <a:r>
            <a:rPr lang="ru-RU" dirty="0" err="1" smtClean="0"/>
            <a:t>соковитих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та 0,4–0,7 кг </a:t>
          </a:r>
          <a:r>
            <a:rPr lang="ru-RU" dirty="0" err="1" smtClean="0"/>
            <a:t>концентратів</a:t>
          </a:r>
          <a:r>
            <a:rPr lang="ru-RU" dirty="0" smtClean="0"/>
            <a:t>. </a:t>
          </a:r>
          <a:r>
            <a:rPr lang="ru-RU" dirty="0" err="1" smtClean="0"/>
            <a:t>Концентрати</a:t>
          </a:r>
          <a:r>
            <a:rPr lang="ru-RU" dirty="0" smtClean="0"/>
            <a:t> </a:t>
          </a:r>
          <a:r>
            <a:rPr lang="ru-RU" dirty="0" err="1" smtClean="0"/>
            <a:t>краще</a:t>
          </a:r>
          <a:r>
            <a:rPr lang="ru-RU" dirty="0" smtClean="0"/>
            <a:t> </a:t>
          </a:r>
          <a:r>
            <a:rPr lang="ru-RU" dirty="0" err="1" smtClean="0"/>
            <a:t>згодовувати</a:t>
          </a:r>
          <a:r>
            <a:rPr lang="ru-RU" dirty="0" smtClean="0"/>
            <a:t> у </a:t>
          </a:r>
          <a:r>
            <a:rPr lang="ru-RU" dirty="0" err="1" smtClean="0"/>
            <a:t>вигляді</a:t>
          </a:r>
          <a:r>
            <a:rPr lang="ru-RU" dirty="0" smtClean="0"/>
            <a:t> </a:t>
          </a:r>
          <a:r>
            <a:rPr lang="ru-RU" dirty="0" err="1" smtClean="0"/>
            <a:t>комбікормів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використанням</a:t>
          </a:r>
          <a:r>
            <a:rPr lang="ru-RU" dirty="0" smtClean="0"/>
            <a:t> </a:t>
          </a:r>
          <a:r>
            <a:rPr lang="ru-RU" dirty="0" err="1" smtClean="0"/>
            <a:t>білково-мінеральних</a:t>
          </a:r>
          <a:r>
            <a:rPr lang="ru-RU" dirty="0" smtClean="0"/>
            <a:t> та </a:t>
          </a:r>
          <a:r>
            <a:rPr lang="ru-RU" dirty="0" err="1" smtClean="0"/>
            <a:t>вітамінних</a:t>
          </a:r>
          <a:r>
            <a:rPr lang="ru-RU" dirty="0" smtClean="0"/>
            <a:t> добавок.</a:t>
          </a:r>
          <a:endParaRPr lang="ru-RU" dirty="0"/>
        </a:p>
      </dgm:t>
    </dgm:pt>
    <dgm:pt modelId="{26822139-D488-4E86-B7D5-CABCC114EF3B}" type="parTrans" cxnId="{91B5D5EC-4C34-4967-827C-8293C4BA5B27}">
      <dgm:prSet/>
      <dgm:spPr/>
      <dgm:t>
        <a:bodyPr/>
        <a:lstStyle/>
        <a:p>
          <a:endParaRPr lang="ru-RU"/>
        </a:p>
      </dgm:t>
    </dgm:pt>
    <dgm:pt modelId="{D343C027-1D30-4947-A0B0-78C7271C5274}" type="sibTrans" cxnId="{91B5D5EC-4C34-4967-827C-8293C4BA5B27}">
      <dgm:prSet/>
      <dgm:spPr/>
      <dgm:t>
        <a:bodyPr/>
        <a:lstStyle/>
        <a:p>
          <a:endParaRPr lang="ru-RU"/>
        </a:p>
      </dgm:t>
    </dgm:pt>
    <dgm:pt modelId="{679C90F5-7BA0-417E-BC9F-8C8A9DA8AD7A}" type="pres">
      <dgm:prSet presAssocID="{1443005C-872D-48B4-BA66-B3BFC135F1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50E75-0560-4401-ACC6-1C402231C593}" type="pres">
      <dgm:prSet presAssocID="{435C5BCE-7390-4474-8E30-551D7076AF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A5155-C220-45FC-98FF-9B3790A2D917}" type="pres">
      <dgm:prSet presAssocID="{77F6A5BF-617C-4AAB-8E10-6006E61BA3D6}" presName="spacer" presStyleCnt="0"/>
      <dgm:spPr/>
    </dgm:pt>
    <dgm:pt modelId="{FAC121AA-A49D-4F91-A022-D21844269D42}" type="pres">
      <dgm:prSet presAssocID="{AE586B9C-98A3-4CBB-916C-55EA680284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5D5EC-4C34-4967-827C-8293C4BA5B27}" srcId="{1443005C-872D-48B4-BA66-B3BFC135F1D9}" destId="{AE586B9C-98A3-4CBB-916C-55EA68028442}" srcOrd="1" destOrd="0" parTransId="{26822139-D488-4E86-B7D5-CABCC114EF3B}" sibTransId="{D343C027-1D30-4947-A0B0-78C7271C5274}"/>
    <dgm:cxn modelId="{62C77516-B088-48E9-9C82-B2A49A00447A}" type="presOf" srcId="{435C5BCE-7390-4474-8E30-551D7076AFA7}" destId="{4BF50E75-0560-4401-ACC6-1C402231C593}" srcOrd="0" destOrd="0" presId="urn:microsoft.com/office/officeart/2005/8/layout/vList2"/>
    <dgm:cxn modelId="{04C07EBA-EFC0-4D20-B7E3-A1AB85D6E478}" type="presOf" srcId="{AE586B9C-98A3-4CBB-916C-55EA68028442}" destId="{FAC121AA-A49D-4F91-A022-D21844269D42}" srcOrd="0" destOrd="0" presId="urn:microsoft.com/office/officeart/2005/8/layout/vList2"/>
    <dgm:cxn modelId="{B9C2A023-DF85-4458-AC8C-A26D9D0EE758}" type="presOf" srcId="{1443005C-872D-48B4-BA66-B3BFC135F1D9}" destId="{679C90F5-7BA0-417E-BC9F-8C8A9DA8AD7A}" srcOrd="0" destOrd="0" presId="urn:microsoft.com/office/officeart/2005/8/layout/vList2"/>
    <dgm:cxn modelId="{A64991C3-D7AB-49A9-91E0-8DFB0A50BA12}" srcId="{1443005C-872D-48B4-BA66-B3BFC135F1D9}" destId="{435C5BCE-7390-4474-8E30-551D7076AFA7}" srcOrd="0" destOrd="0" parTransId="{5B5C26E8-9DFA-4E09-96D8-A88805C08C40}" sibTransId="{77F6A5BF-617C-4AAB-8E10-6006E61BA3D6}"/>
    <dgm:cxn modelId="{B6BD03CA-8254-4108-97C9-A4121281F94C}" type="presParOf" srcId="{679C90F5-7BA0-417E-BC9F-8C8A9DA8AD7A}" destId="{4BF50E75-0560-4401-ACC6-1C402231C593}" srcOrd="0" destOrd="0" presId="urn:microsoft.com/office/officeart/2005/8/layout/vList2"/>
    <dgm:cxn modelId="{A40CAB73-7C55-45DD-A22B-5ABD66458809}" type="presParOf" srcId="{679C90F5-7BA0-417E-BC9F-8C8A9DA8AD7A}" destId="{A94A5155-C220-45FC-98FF-9B3790A2D917}" srcOrd="1" destOrd="0" presId="urn:microsoft.com/office/officeart/2005/8/layout/vList2"/>
    <dgm:cxn modelId="{0A0F1BF0-B4F6-41E4-86D0-BBAF946F7FFB}" type="presParOf" srcId="{679C90F5-7BA0-417E-BC9F-8C8A9DA8AD7A}" destId="{FAC121AA-A49D-4F91-A022-D21844269D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1151DB-E48C-4061-8B79-CFC00F623F1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5A8C9-ED9F-4AD9-A53E-9CD21E598243}" type="pres">
      <dgm:prSet presAssocID="{381151DB-E48C-4061-8B79-CFC00F623F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FB25F-9396-4D66-AA6C-985E366E70E0}" type="presOf" srcId="{381151DB-E48C-4061-8B79-CFC00F623F1B}" destId="{DC55A8C9-ED9F-4AD9-A53E-9CD21E5982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D01539-1E57-4FB6-9EDF-0C27A8A7300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3A70A-5530-48F5-9381-5F0CBDA72480}">
      <dgm:prSet/>
      <dgm:spPr/>
      <dgm:t>
        <a:bodyPr/>
        <a:lstStyle/>
        <a:p>
          <a:pPr rtl="0"/>
          <a:r>
            <a:rPr lang="ru-RU" b="1" dirty="0" smtClean="0"/>
            <a:t>На </a:t>
          </a:r>
          <a:r>
            <a:rPr lang="ru-RU" b="1" dirty="0" err="1" smtClean="0"/>
            <a:t>інтенсивну</a:t>
          </a:r>
          <a:r>
            <a:rPr lang="ru-RU" b="1" dirty="0" smtClean="0"/>
            <a:t> </a:t>
          </a:r>
          <a:r>
            <a:rPr lang="ru-RU" b="1" dirty="0" err="1" smtClean="0"/>
            <a:t>відгодівлю</a:t>
          </a:r>
          <a:r>
            <a:rPr lang="ru-RU" b="1" dirty="0" smtClean="0"/>
            <a:t> </a:t>
          </a:r>
          <a:r>
            <a:rPr lang="ru-RU" b="1" dirty="0" err="1" smtClean="0"/>
            <a:t>ставлять</a:t>
          </a:r>
          <a:r>
            <a:rPr lang="ru-RU" b="1" dirty="0" smtClean="0"/>
            <a:t> ягнят </a:t>
          </a:r>
          <a:r>
            <a:rPr lang="ru-RU" b="1" dirty="0" err="1" smtClean="0"/>
            <a:t>осінньо-зимового</a:t>
          </a:r>
          <a:r>
            <a:rPr lang="ru-RU" b="1" dirty="0" smtClean="0"/>
            <a:t> окоту. </a:t>
          </a:r>
          <a:r>
            <a:rPr lang="ru-RU" b="1" dirty="0" err="1" smtClean="0"/>
            <a:t>Розпочинають</a:t>
          </a:r>
          <a:r>
            <a:rPr lang="ru-RU" b="1" dirty="0" smtClean="0"/>
            <a:t> </a:t>
          </a:r>
          <a:r>
            <a:rPr lang="ru-RU" b="1" dirty="0" err="1" smtClean="0"/>
            <a:t>підготовку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до </a:t>
          </a:r>
          <a:r>
            <a:rPr lang="ru-RU" b="1" dirty="0" err="1" smtClean="0"/>
            <a:t>відгодівлі</a:t>
          </a:r>
          <a:r>
            <a:rPr lang="ru-RU" b="1" dirty="0" smtClean="0"/>
            <a:t> в </a:t>
          </a:r>
          <a:r>
            <a:rPr lang="ru-RU" b="1" dirty="0" err="1" smtClean="0"/>
            <a:t>останній</a:t>
          </a:r>
          <a:r>
            <a:rPr lang="ru-RU" b="1" dirty="0" smtClean="0"/>
            <a:t> </a:t>
          </a:r>
          <a:r>
            <a:rPr lang="ru-RU" b="1" dirty="0" err="1" smtClean="0"/>
            <a:t>місяць</a:t>
          </a:r>
          <a:r>
            <a:rPr lang="ru-RU" b="1" dirty="0" smtClean="0"/>
            <a:t> </a:t>
          </a:r>
          <a:r>
            <a:rPr lang="ru-RU" b="1" dirty="0" err="1" smtClean="0"/>
            <a:t>підсисного</a:t>
          </a:r>
          <a:r>
            <a:rPr lang="ru-RU" b="1" dirty="0" smtClean="0"/>
            <a:t> </a:t>
          </a:r>
          <a:r>
            <a:rPr lang="ru-RU" b="1" dirty="0" err="1" smtClean="0"/>
            <a:t>періоду</a:t>
          </a:r>
          <a:r>
            <a:rPr lang="ru-RU" b="1" dirty="0" smtClean="0"/>
            <a:t>. </a:t>
          </a:r>
          <a:endParaRPr lang="ru-RU" b="1" dirty="0"/>
        </a:p>
      </dgm:t>
    </dgm:pt>
    <dgm:pt modelId="{751DD6F8-3AD7-45B8-9069-DCEC2FBF9914}" type="parTrans" cxnId="{AE1D8DB9-9A3E-4E6D-BC03-3B0973DBCB16}">
      <dgm:prSet/>
      <dgm:spPr/>
      <dgm:t>
        <a:bodyPr/>
        <a:lstStyle/>
        <a:p>
          <a:endParaRPr lang="ru-RU" b="1"/>
        </a:p>
      </dgm:t>
    </dgm:pt>
    <dgm:pt modelId="{C936B3A4-A5D9-497A-B0A6-94049634173C}" type="sibTrans" cxnId="{AE1D8DB9-9A3E-4E6D-BC03-3B0973DBCB16}">
      <dgm:prSet/>
      <dgm:spPr/>
      <dgm:t>
        <a:bodyPr/>
        <a:lstStyle/>
        <a:p>
          <a:endParaRPr lang="ru-RU" b="1"/>
        </a:p>
      </dgm:t>
    </dgm:pt>
    <dgm:pt modelId="{24DCCBC5-041A-4724-9A4F-59C8436FCFE3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відгодівлі</a:t>
          </a:r>
          <a:r>
            <a:rPr lang="ru-RU" b="1" dirty="0" smtClean="0"/>
            <a:t> </a:t>
          </a:r>
          <a:r>
            <a:rPr lang="ru-RU" b="1" dirty="0" err="1" smtClean="0"/>
            <a:t>даванку</a:t>
          </a:r>
          <a:r>
            <a:rPr lang="ru-RU" b="1" dirty="0" smtClean="0"/>
            <a:t> </a:t>
          </a:r>
          <a:r>
            <a:rPr lang="ru-RU" b="1" dirty="0" err="1" smtClean="0"/>
            <a:t>концкормів</a:t>
          </a:r>
          <a:r>
            <a:rPr lang="ru-RU" b="1" dirty="0" smtClean="0"/>
            <a:t> </a:t>
          </a:r>
          <a:r>
            <a:rPr lang="ru-RU" b="1" dirty="0" err="1" smtClean="0"/>
            <a:t>збільшують</a:t>
          </a:r>
          <a:r>
            <a:rPr lang="ru-RU" b="1" dirty="0" smtClean="0"/>
            <a:t> до 500–700 г на одну голову на </a:t>
          </a:r>
          <a:r>
            <a:rPr lang="ru-RU" b="1" dirty="0" err="1" smtClean="0"/>
            <a:t>добу</a:t>
          </a:r>
          <a:r>
            <a:rPr lang="ru-RU" b="1" dirty="0" smtClean="0"/>
            <a:t>. </a:t>
          </a:r>
          <a:r>
            <a:rPr lang="ru-RU" b="1" dirty="0" err="1" smtClean="0"/>
            <a:t>Кількість</a:t>
          </a:r>
          <a:r>
            <a:rPr lang="ru-RU" b="1" dirty="0" smtClean="0"/>
            <a:t> </a:t>
          </a:r>
          <a:r>
            <a:rPr lang="ru-RU" b="1" dirty="0" err="1" smtClean="0"/>
            <a:t>перетравного</a:t>
          </a:r>
          <a:r>
            <a:rPr lang="ru-RU" b="1" dirty="0" smtClean="0"/>
            <a:t> </a:t>
          </a:r>
          <a:r>
            <a:rPr lang="ru-RU" b="1" dirty="0" err="1" smtClean="0"/>
            <a:t>протеїну</a:t>
          </a:r>
          <a:r>
            <a:rPr lang="ru-RU" b="1" dirty="0" smtClean="0"/>
            <a:t> в </a:t>
          </a:r>
          <a:r>
            <a:rPr lang="ru-RU" b="1" dirty="0" err="1" smtClean="0"/>
            <a:t>раціоні</a:t>
          </a:r>
          <a:r>
            <a:rPr lang="ru-RU" b="1" dirty="0" smtClean="0"/>
            <a:t> </a:t>
          </a:r>
          <a:r>
            <a:rPr lang="ru-RU" b="1" dirty="0" err="1" smtClean="0"/>
            <a:t>інтенсивно</a:t>
          </a:r>
          <a:r>
            <a:rPr lang="ru-RU" b="1" dirty="0" smtClean="0"/>
            <a:t> </a:t>
          </a:r>
          <a:r>
            <a:rPr lang="ru-RU" b="1" dirty="0" err="1" smtClean="0"/>
            <a:t>ростучих</a:t>
          </a:r>
          <a:r>
            <a:rPr lang="ru-RU" b="1" dirty="0" smtClean="0"/>
            <a:t> ягнят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середньодобовим</a:t>
          </a:r>
          <a:r>
            <a:rPr lang="ru-RU" b="1" dirty="0" smtClean="0"/>
            <a:t> приростом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250–400 г </a:t>
          </a:r>
          <a:r>
            <a:rPr lang="ru-RU" b="1" dirty="0" err="1" smtClean="0"/>
            <a:t>доводять</a:t>
          </a:r>
          <a:r>
            <a:rPr lang="ru-RU" b="1" dirty="0" smtClean="0"/>
            <a:t> до 125–130 г на одну </a:t>
          </a:r>
          <a:r>
            <a:rPr lang="ru-RU" b="1" dirty="0" err="1" smtClean="0"/>
            <a:t>кормову</a:t>
          </a:r>
          <a:r>
            <a:rPr lang="ru-RU" b="1" dirty="0" smtClean="0"/>
            <a:t> </a:t>
          </a:r>
          <a:r>
            <a:rPr lang="ru-RU" b="1" dirty="0" err="1" smtClean="0"/>
            <a:t>одиницю</a:t>
          </a:r>
          <a:r>
            <a:rPr lang="ru-RU" b="1" dirty="0" smtClean="0"/>
            <a:t>.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en-US" b="1" dirty="0"/>
        </a:p>
      </dgm:t>
    </dgm:pt>
    <dgm:pt modelId="{A82E3EE0-5C4F-48B8-AA74-2E67F8300CF4}" type="parTrans" cxnId="{6B77A1E4-94F2-4916-B470-F6792656945B}">
      <dgm:prSet/>
      <dgm:spPr/>
      <dgm:t>
        <a:bodyPr/>
        <a:lstStyle/>
        <a:p>
          <a:endParaRPr lang="ru-RU" b="1"/>
        </a:p>
      </dgm:t>
    </dgm:pt>
    <dgm:pt modelId="{FD375A59-5E8D-4720-9500-CE1C77C0F043}" type="sibTrans" cxnId="{6B77A1E4-94F2-4916-B470-F6792656945B}">
      <dgm:prSet/>
      <dgm:spPr/>
      <dgm:t>
        <a:bodyPr/>
        <a:lstStyle/>
        <a:p>
          <a:endParaRPr lang="ru-RU" b="1"/>
        </a:p>
      </dgm:t>
    </dgm:pt>
    <dgm:pt modelId="{D147C0C0-B6EE-4892-B217-981F97F822F1}" type="pres">
      <dgm:prSet presAssocID="{0AD01539-1E57-4FB6-9EDF-0C27A8A73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76D6F-DE82-4BBF-B0D5-016D7578398B}" type="pres">
      <dgm:prSet presAssocID="{CE03A70A-5530-48F5-9381-5F0CBDA72480}" presName="parentText" presStyleLbl="node1" presStyleIdx="0" presStyleCnt="2" custScaleY="58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FE4C-3F50-49E0-BF66-93D8FF5FA737}" type="pres">
      <dgm:prSet presAssocID="{C936B3A4-A5D9-497A-B0A6-94049634173C}" presName="spacer" presStyleCnt="0"/>
      <dgm:spPr/>
    </dgm:pt>
    <dgm:pt modelId="{0276AE8E-3364-47DC-8246-61F846F50F06}" type="pres">
      <dgm:prSet presAssocID="{24DCCBC5-041A-4724-9A4F-59C8436FCFE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1D8DB9-9A3E-4E6D-BC03-3B0973DBCB16}" srcId="{0AD01539-1E57-4FB6-9EDF-0C27A8A7300A}" destId="{CE03A70A-5530-48F5-9381-5F0CBDA72480}" srcOrd="0" destOrd="0" parTransId="{751DD6F8-3AD7-45B8-9069-DCEC2FBF9914}" sibTransId="{C936B3A4-A5D9-497A-B0A6-94049634173C}"/>
    <dgm:cxn modelId="{B085E49A-A15E-41CB-97E8-3A197A197EF0}" type="presOf" srcId="{CE03A70A-5530-48F5-9381-5F0CBDA72480}" destId="{CFF76D6F-DE82-4BBF-B0D5-016D7578398B}" srcOrd="0" destOrd="0" presId="urn:microsoft.com/office/officeart/2005/8/layout/vList2"/>
    <dgm:cxn modelId="{6B77A1E4-94F2-4916-B470-F6792656945B}" srcId="{0AD01539-1E57-4FB6-9EDF-0C27A8A7300A}" destId="{24DCCBC5-041A-4724-9A4F-59C8436FCFE3}" srcOrd="1" destOrd="0" parTransId="{A82E3EE0-5C4F-48B8-AA74-2E67F8300CF4}" sibTransId="{FD375A59-5E8D-4720-9500-CE1C77C0F043}"/>
    <dgm:cxn modelId="{099D81C7-C49A-47B2-BE06-01BD67E77564}" type="presOf" srcId="{24DCCBC5-041A-4724-9A4F-59C8436FCFE3}" destId="{0276AE8E-3364-47DC-8246-61F846F50F06}" srcOrd="0" destOrd="0" presId="urn:microsoft.com/office/officeart/2005/8/layout/vList2"/>
    <dgm:cxn modelId="{279825DB-9A37-4055-A4EB-36B0B7056BF0}" type="presOf" srcId="{0AD01539-1E57-4FB6-9EDF-0C27A8A7300A}" destId="{D147C0C0-B6EE-4892-B217-981F97F822F1}" srcOrd="0" destOrd="0" presId="urn:microsoft.com/office/officeart/2005/8/layout/vList2"/>
    <dgm:cxn modelId="{8D73CCA7-9588-46B9-93C4-BF71F7FE3AA4}" type="presParOf" srcId="{D147C0C0-B6EE-4892-B217-981F97F822F1}" destId="{CFF76D6F-DE82-4BBF-B0D5-016D7578398B}" srcOrd="0" destOrd="0" presId="urn:microsoft.com/office/officeart/2005/8/layout/vList2"/>
    <dgm:cxn modelId="{229B2C3E-4920-41A2-B447-1C56BA97DDD3}" type="presParOf" srcId="{D147C0C0-B6EE-4892-B217-981F97F822F1}" destId="{6042FE4C-3F50-49E0-BF66-93D8FF5FA737}" srcOrd="1" destOrd="0" presId="urn:microsoft.com/office/officeart/2005/8/layout/vList2"/>
    <dgm:cxn modelId="{30F0C5A0-919E-433E-85CC-A60C9178D7BA}" type="presParOf" srcId="{D147C0C0-B6EE-4892-B217-981F97F822F1}" destId="{0276AE8E-3364-47DC-8246-61F846F50F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ADA4B-A208-4FF1-89A1-9C3AFB5BF80F}">
      <dsp:nvSpPr>
        <dsp:cNvPr id="0" name=""/>
        <dsp:cNvSpPr/>
      </dsp:nvSpPr>
      <dsp:spPr>
        <a:xfrm>
          <a:off x="0" y="35859"/>
          <a:ext cx="9144000" cy="1998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</a:rPr>
            <a:t>Годівля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баранів</a:t>
          </a:r>
          <a:r>
            <a:rPr lang="ru-RU" sz="2800" b="1" kern="1200" dirty="0" smtClean="0">
              <a:solidFill>
                <a:srgbClr val="FF0000"/>
              </a:solidFill>
            </a:rPr>
            <a:t>.</a:t>
          </a:r>
          <a:r>
            <a:rPr lang="ru-RU" sz="2800" b="1" kern="1200" dirty="0" smtClean="0"/>
            <a:t> </a:t>
          </a:r>
          <a:r>
            <a:rPr lang="ru-RU" sz="2800" u="sng" kern="1200" dirty="0" smtClean="0"/>
            <a:t>Потреби </a:t>
          </a:r>
          <a:r>
            <a:rPr lang="ru-RU" sz="2800" u="sng" kern="1200" dirty="0" err="1" smtClean="0"/>
            <a:t>баранів</a:t>
          </a:r>
          <a:r>
            <a:rPr lang="ru-RU" sz="2800" u="sng" kern="1200" dirty="0" smtClean="0"/>
            <a:t> у </a:t>
          </a:r>
          <a:r>
            <a:rPr lang="ru-RU" sz="2800" u="sng" kern="1200" dirty="0" err="1" smtClean="0"/>
            <a:t>поживних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речовинах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залежить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від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живої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маси</a:t>
          </a:r>
          <a:r>
            <a:rPr lang="ru-RU" sz="2800" u="sng" kern="1200" dirty="0" smtClean="0"/>
            <a:t>, </a:t>
          </a:r>
          <a:r>
            <a:rPr lang="ru-RU" sz="2800" u="sng" kern="1200" dirty="0" err="1" smtClean="0"/>
            <a:t>періоду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використання</a:t>
          </a:r>
          <a:r>
            <a:rPr lang="ru-RU" sz="2800" u="sng" kern="1200" dirty="0" smtClean="0"/>
            <a:t> (</a:t>
          </a:r>
          <a:r>
            <a:rPr lang="ru-RU" sz="2800" u="sng" kern="1200" dirty="0" err="1" smtClean="0"/>
            <a:t>парувальний</a:t>
          </a:r>
          <a:r>
            <a:rPr lang="ru-RU" sz="2800" u="sng" kern="1200" dirty="0" smtClean="0"/>
            <a:t>, не </a:t>
          </a:r>
          <a:r>
            <a:rPr lang="ru-RU" sz="2800" u="sng" kern="1200" dirty="0" err="1" smtClean="0"/>
            <a:t>парувальний</a:t>
          </a:r>
          <a:r>
            <a:rPr lang="ru-RU" sz="2800" u="sng" kern="1200" dirty="0" smtClean="0"/>
            <a:t>) та </a:t>
          </a:r>
          <a:r>
            <a:rPr lang="ru-RU" sz="2800" u="sng" kern="1200" dirty="0" err="1" smtClean="0"/>
            <a:t>напрямку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продуктивності</a:t>
          </a:r>
          <a:r>
            <a:rPr lang="ru-RU" sz="2800" u="sng" kern="1200" dirty="0" smtClean="0"/>
            <a:t> (</a:t>
          </a:r>
          <a:r>
            <a:rPr lang="ru-RU" sz="2800" u="sng" kern="1200" dirty="0" err="1" smtClean="0"/>
            <a:t>вовнова</a:t>
          </a:r>
          <a:r>
            <a:rPr lang="ru-RU" sz="2800" u="sng" kern="1200" dirty="0" smtClean="0"/>
            <a:t>, </a:t>
          </a:r>
          <a:r>
            <a:rPr lang="ru-RU" sz="2800" u="sng" kern="1200" dirty="0" err="1" smtClean="0"/>
            <a:t>вовново-м'ясна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та</a:t>
          </a:r>
          <a:r>
            <a:rPr lang="ru-RU" sz="2800" u="sng" kern="1200" dirty="0" smtClean="0"/>
            <a:t> </a:t>
          </a:r>
          <a:r>
            <a:rPr lang="ru-RU" sz="2800" u="sng" kern="1200" dirty="0" err="1" smtClean="0"/>
            <a:t>ін</a:t>
          </a:r>
          <a:r>
            <a:rPr lang="ru-RU" sz="2800" u="sng" kern="1200" dirty="0" smtClean="0"/>
            <a:t>.).</a:t>
          </a:r>
          <a:endParaRPr lang="ru-RU" sz="2800" kern="1200" dirty="0"/>
        </a:p>
      </dsp:txBody>
      <dsp:txXfrm>
        <a:off x="0" y="35859"/>
        <a:ext cx="9144000" cy="1998360"/>
      </dsp:txXfrm>
    </dsp:sp>
    <dsp:sp modelId="{8A18344C-0108-4ED4-BE72-58A3393F735B}">
      <dsp:nvSpPr>
        <dsp:cNvPr id="0" name=""/>
        <dsp:cNvSpPr/>
      </dsp:nvSpPr>
      <dsp:spPr>
        <a:xfrm>
          <a:off x="0" y="2114859"/>
          <a:ext cx="9144000" cy="1998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 </a:t>
          </a:r>
          <a:r>
            <a:rPr lang="ru-RU" sz="2800" kern="1200" dirty="0" err="1" smtClean="0"/>
            <a:t>парувальний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період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барани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повинні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робити</a:t>
          </a:r>
          <a:r>
            <a:rPr lang="ru-RU" sz="2800" kern="1200" dirty="0" smtClean="0"/>
            <a:t> до </a:t>
          </a:r>
          <a:r>
            <a:rPr lang="ru-RU" sz="2800" kern="1200" dirty="0" err="1" smtClean="0"/>
            <a:t>трьох</a:t>
          </a:r>
          <a:r>
            <a:rPr lang="ru-RU" sz="2800" kern="1200" dirty="0" smtClean="0"/>
            <a:t> садок за </a:t>
          </a:r>
          <a:r>
            <a:rPr lang="ru-RU" sz="2800" kern="1200" dirty="0" err="1" smtClean="0"/>
            <a:t>добу</a:t>
          </a:r>
          <a:r>
            <a:rPr lang="ru-RU" sz="2800" kern="1200" dirty="0" smtClean="0"/>
            <a:t>. При </a:t>
          </a:r>
          <a:r>
            <a:rPr lang="ru-RU" sz="2800" kern="1200" dirty="0" err="1" smtClean="0"/>
            <a:t>збільшенні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кількості</a:t>
          </a:r>
          <a:r>
            <a:rPr lang="ru-RU" sz="2800" kern="1200" dirty="0" smtClean="0"/>
            <a:t> садок </a:t>
          </a:r>
          <a:r>
            <a:rPr lang="ru-RU" sz="2800" kern="1200" dirty="0" err="1" smtClean="0"/>
            <a:t>норми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годівлі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збільшують</a:t>
          </a:r>
          <a:r>
            <a:rPr lang="ru-RU" sz="2800" kern="1200" dirty="0" smtClean="0"/>
            <a:t> на 8–10 %.</a:t>
          </a:r>
          <a:endParaRPr lang="ru-RU" sz="2800" kern="1200" dirty="0"/>
        </a:p>
      </dsp:txBody>
      <dsp:txXfrm>
        <a:off x="0" y="2114859"/>
        <a:ext cx="9144000" cy="1998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1B661-588C-4806-BBF5-F3B912A04E45}">
      <dsp:nvSpPr>
        <dsp:cNvPr id="0" name=""/>
        <dsp:cNvSpPr/>
      </dsp:nvSpPr>
      <dsp:spPr>
        <a:xfrm>
          <a:off x="0" y="42027"/>
          <a:ext cx="9144000" cy="242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 </a:t>
          </a:r>
          <a:r>
            <a:rPr lang="ru-RU" sz="2800" kern="1200" dirty="0" err="1" smtClean="0"/>
            <a:t>пасовищний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період</a:t>
          </a:r>
          <a:r>
            <a:rPr lang="ru-RU" sz="2800" kern="1200" dirty="0" smtClean="0"/>
            <a:t> потреба </a:t>
          </a:r>
          <a:r>
            <a:rPr lang="ru-RU" sz="2800" kern="1200" dirty="0" err="1" smtClean="0"/>
            <a:t>баранів</a:t>
          </a:r>
          <a:r>
            <a:rPr lang="ru-RU" sz="2800" kern="1200" dirty="0" smtClean="0"/>
            <a:t> у </a:t>
          </a:r>
          <a:r>
            <a:rPr lang="ru-RU" sz="2800" kern="1200" dirty="0" err="1" smtClean="0"/>
            <a:t>поживних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речовинах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забезпечується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повністю</a:t>
          </a:r>
          <a:r>
            <a:rPr lang="ru-RU" sz="2800" kern="1200" dirty="0" smtClean="0"/>
            <a:t> при </a:t>
          </a:r>
          <a:r>
            <a:rPr lang="ru-RU" sz="2800" kern="1200" dirty="0" err="1" smtClean="0"/>
            <a:t>випасанні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їх</a:t>
          </a:r>
          <a:r>
            <a:rPr lang="ru-RU" sz="2800" kern="1200" dirty="0" smtClean="0"/>
            <a:t> на </a:t>
          </a:r>
          <a:r>
            <a:rPr lang="ru-RU" sz="2800" kern="1200" dirty="0" err="1" smtClean="0"/>
            <a:t>пасовищах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підгодівлі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концкормами</a:t>
          </a:r>
          <a:r>
            <a:rPr lang="ru-RU" sz="2800" kern="1200" dirty="0" smtClean="0"/>
            <a:t>. У </a:t>
          </a:r>
          <a:r>
            <a:rPr lang="ru-RU" sz="2800" kern="1200" dirty="0" err="1" smtClean="0"/>
            <a:t>цей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період</a:t>
          </a:r>
          <a:r>
            <a:rPr lang="ru-RU" sz="2800" kern="1200" dirty="0" smtClean="0"/>
            <a:t> вони </a:t>
          </a:r>
          <a:r>
            <a:rPr lang="ru-RU" sz="2800" kern="1200" dirty="0" err="1" smtClean="0"/>
            <a:t>споживають</a:t>
          </a:r>
          <a:r>
            <a:rPr lang="ru-RU" sz="2800" kern="1200" dirty="0" smtClean="0"/>
            <a:t> 6–10 кг </a:t>
          </a:r>
          <a:r>
            <a:rPr lang="ru-RU" sz="2800" kern="1200" dirty="0" err="1" smtClean="0"/>
            <a:t>зелених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кормів</a:t>
          </a:r>
          <a:r>
            <a:rPr lang="ru-RU" sz="2800" kern="1200" dirty="0" smtClean="0"/>
            <a:t> та 0,5–0,8 кг </a:t>
          </a:r>
          <a:r>
            <a:rPr lang="ru-RU" sz="2800" kern="1200" dirty="0" err="1" smtClean="0"/>
            <a:t>концентрованих</a:t>
          </a:r>
          <a:r>
            <a:rPr lang="ru-RU" sz="2800" kern="1200" dirty="0" smtClean="0"/>
            <a:t> на 1 </a:t>
          </a:r>
          <a:r>
            <a:rPr lang="ru-RU" sz="2800" kern="1200" dirty="0" err="1" smtClean="0"/>
            <a:t>ц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живої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маси</a:t>
          </a:r>
          <a:r>
            <a:rPr lang="ru-RU" sz="2800" kern="1200" dirty="0" smtClean="0"/>
            <a:t>. </a:t>
          </a:r>
          <a:endParaRPr lang="ru-RU" sz="2800" kern="1200" dirty="0"/>
        </a:p>
      </dsp:txBody>
      <dsp:txXfrm>
        <a:off x="0" y="42027"/>
        <a:ext cx="9144000" cy="2424240"/>
      </dsp:txXfrm>
    </dsp:sp>
    <dsp:sp modelId="{1210DD63-92A0-42D2-93D7-41C684397D10}">
      <dsp:nvSpPr>
        <dsp:cNvPr id="0" name=""/>
        <dsp:cNvSpPr/>
      </dsp:nvSpPr>
      <dsp:spPr>
        <a:xfrm>
          <a:off x="0" y="2546908"/>
          <a:ext cx="9144000" cy="242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 </a:t>
          </a:r>
          <a:r>
            <a:rPr lang="ru-RU" sz="2800" kern="1200" dirty="0" err="1" smtClean="0"/>
            <a:t>структурі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раціону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літнього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періоду</a:t>
          </a:r>
          <a:r>
            <a:rPr lang="ru-RU" sz="2800" kern="1200" dirty="0" smtClean="0"/>
            <a:t> на </a:t>
          </a:r>
          <a:r>
            <a:rPr lang="ru-RU" sz="2800" kern="1200" dirty="0" err="1" smtClean="0"/>
            <a:t>частку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зелених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кормів</a:t>
          </a:r>
          <a:r>
            <a:rPr lang="ru-RU" sz="2800" kern="1200" dirty="0" smtClean="0"/>
            <a:t> приходиться 60–70 %, а </a:t>
          </a:r>
          <a:r>
            <a:rPr lang="ru-RU" sz="2800" kern="1200" dirty="0" err="1" smtClean="0"/>
            <a:t>концентрованих</a:t>
          </a:r>
          <a:r>
            <a:rPr lang="ru-RU" sz="2800" kern="1200" dirty="0" smtClean="0"/>
            <a:t> – 30–40 %. </a:t>
          </a:r>
          <a:endParaRPr lang="ru-RU" sz="2800" kern="1200" dirty="0"/>
        </a:p>
      </dsp:txBody>
      <dsp:txXfrm>
        <a:off x="0" y="2546908"/>
        <a:ext cx="9144000" cy="2424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FEDD8C-D677-4A64-938D-4746B8BA6687}">
      <dsp:nvSpPr>
        <dsp:cNvPr id="0" name=""/>
        <dsp:cNvSpPr/>
      </dsp:nvSpPr>
      <dsp:spPr>
        <a:xfrm>
          <a:off x="0" y="657"/>
          <a:ext cx="9144000" cy="1926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Друга половина </a:t>
          </a:r>
          <a:r>
            <a:rPr lang="ru-RU" sz="2700" b="1" kern="1200" dirty="0" err="1" smtClean="0">
              <a:solidFill>
                <a:srgbClr val="FF0000"/>
              </a:solidFill>
            </a:rPr>
            <a:t>кітності</a:t>
          </a:r>
          <a:r>
            <a:rPr lang="ru-RU" sz="2700" b="1" kern="1200" dirty="0" smtClean="0">
              <a:solidFill>
                <a:srgbClr val="FF0000"/>
              </a:solidFill>
            </a:rPr>
            <a:t> </a:t>
          </a:r>
          <a:r>
            <a:rPr lang="ru-RU" sz="2700" b="1" kern="1200" dirty="0" err="1" smtClean="0">
              <a:solidFill>
                <a:srgbClr val="FF0000"/>
              </a:solidFill>
            </a:rPr>
            <a:t>овець</a:t>
          </a:r>
          <a:r>
            <a:rPr lang="ru-RU" sz="2700" kern="1200" dirty="0" smtClean="0"/>
            <a:t> </a:t>
          </a:r>
          <a:r>
            <a:rPr lang="ru-RU" sz="2700" kern="1200" dirty="0" err="1" smtClean="0"/>
            <a:t>припадає</a:t>
          </a:r>
          <a:r>
            <a:rPr lang="ru-RU" sz="2700" kern="1200" dirty="0" smtClean="0"/>
            <a:t> на зимовий </a:t>
          </a:r>
          <a:r>
            <a:rPr lang="ru-RU" sz="2700" kern="1200" dirty="0" err="1" smtClean="0"/>
            <a:t>період</a:t>
          </a:r>
          <a:r>
            <a:rPr lang="ru-RU" sz="2700" kern="1200" dirty="0" smtClean="0"/>
            <a:t>. У </a:t>
          </a:r>
          <a:r>
            <a:rPr lang="ru-RU" sz="2700" kern="1200" dirty="0" err="1" smtClean="0"/>
            <a:t>цей</a:t>
          </a:r>
          <a:r>
            <a:rPr lang="ru-RU" sz="2700" kern="1200" dirty="0" smtClean="0"/>
            <a:t> час питому </a:t>
          </a:r>
          <a:r>
            <a:rPr lang="ru-RU" sz="2700" kern="1200" dirty="0" err="1" smtClean="0"/>
            <a:t>масу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сіна</a:t>
          </a:r>
          <a:r>
            <a:rPr lang="ru-RU" sz="2700" kern="1200" dirty="0" smtClean="0"/>
            <a:t> у </a:t>
          </a:r>
          <a:r>
            <a:rPr lang="ru-RU" sz="2700" kern="1200" dirty="0" err="1" smtClean="0"/>
            <a:t>раціонах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збільшують</a:t>
          </a:r>
          <a:r>
            <a:rPr lang="ru-RU" sz="2700" kern="1200" dirty="0" smtClean="0"/>
            <a:t>, а </a:t>
          </a:r>
          <a:r>
            <a:rPr lang="ru-RU" sz="2700" kern="1200" dirty="0" err="1" smtClean="0"/>
            <a:t>соломи</a:t>
          </a:r>
          <a:r>
            <a:rPr lang="ru-RU" sz="2700" kern="1200" dirty="0" smtClean="0"/>
            <a:t> – </a:t>
          </a:r>
          <a:r>
            <a:rPr lang="ru-RU" sz="2700" kern="1200" dirty="0" err="1" smtClean="0"/>
            <a:t>зменшують</a:t>
          </a:r>
          <a:r>
            <a:rPr lang="ru-RU" sz="2700" kern="1200" dirty="0" smtClean="0"/>
            <a:t>. </a:t>
          </a:r>
          <a:r>
            <a:rPr lang="ru-RU" sz="2700" kern="1200" dirty="0" err="1" smtClean="0"/>
            <a:t>Вівцематкам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краще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згодовувати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сіно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природних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угідь</a:t>
          </a:r>
          <a:r>
            <a:rPr lang="ru-RU" sz="2700" kern="1200" dirty="0" smtClean="0"/>
            <a:t>, </a:t>
          </a:r>
          <a:r>
            <a:rPr lang="ru-RU" sz="2700" kern="1200" dirty="0" err="1" smtClean="0"/>
            <a:t>або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сіяних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злаково-бобових</a:t>
          </a:r>
          <a:r>
            <a:rPr lang="ru-RU" sz="2700" kern="1200" dirty="0" smtClean="0"/>
            <a:t> культур. </a:t>
          </a:r>
          <a:endParaRPr lang="ru-RU" sz="2700" kern="1200" dirty="0"/>
        </a:p>
      </dsp:txBody>
      <dsp:txXfrm>
        <a:off x="0" y="657"/>
        <a:ext cx="9144000" cy="1926990"/>
      </dsp:txXfrm>
    </dsp:sp>
    <dsp:sp modelId="{EACEB8DF-3759-4C2F-A734-618763EC2F34}">
      <dsp:nvSpPr>
        <dsp:cNvPr id="0" name=""/>
        <dsp:cNvSpPr/>
      </dsp:nvSpPr>
      <dsp:spPr>
        <a:xfrm>
          <a:off x="0" y="2005408"/>
          <a:ext cx="9144000" cy="1926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Рівень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грубих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кормів</a:t>
          </a:r>
          <a:r>
            <a:rPr lang="ru-RU" sz="2700" kern="1200" dirty="0" smtClean="0"/>
            <a:t> у </a:t>
          </a:r>
          <a:r>
            <a:rPr lang="ru-RU" sz="2700" kern="1200" dirty="0" err="1" smtClean="0"/>
            <a:t>структурі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раціону</a:t>
          </a:r>
          <a:r>
            <a:rPr lang="ru-RU" sz="2700" kern="1200" dirty="0" smtClean="0"/>
            <a:t> повинен </a:t>
          </a:r>
          <a:r>
            <a:rPr lang="ru-RU" sz="2700" kern="1200" dirty="0" err="1" smtClean="0"/>
            <a:t>становити</a:t>
          </a:r>
          <a:r>
            <a:rPr lang="ru-RU" sz="2700" kern="1200" dirty="0" smtClean="0"/>
            <a:t> 20–30 %, </a:t>
          </a:r>
          <a:r>
            <a:rPr lang="ru-RU" sz="2700" kern="1200" dirty="0" err="1" smtClean="0"/>
            <a:t>соковитих</a:t>
          </a:r>
          <a:r>
            <a:rPr lang="ru-RU" sz="2700" kern="1200" dirty="0" smtClean="0"/>
            <a:t> 45–55 </a:t>
          </a:r>
          <a:r>
            <a:rPr lang="ru-RU" sz="2700" kern="1200" dirty="0" err="1" smtClean="0"/>
            <a:t>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концентратів</a:t>
          </a:r>
          <a:r>
            <a:rPr lang="ru-RU" sz="2700" kern="1200" dirty="0" smtClean="0"/>
            <a:t> 20–30 %. </a:t>
          </a:r>
          <a:endParaRPr lang="ru-RU" sz="2700" kern="1200" dirty="0"/>
        </a:p>
      </dsp:txBody>
      <dsp:txXfrm>
        <a:off x="0" y="2005408"/>
        <a:ext cx="9144000" cy="19269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8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8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03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03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75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9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78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8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72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8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83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80FF-C081-4891-9711-4B567D315A03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D445-7F45-4101-A96C-26DBF053C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69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134672" cy="3411810"/>
          </a:xfrm>
        </p:spPr>
        <p:txBody>
          <a:bodyPr>
            <a:noAutofit/>
          </a:bodyPr>
          <a:lstStyle/>
          <a:p>
            <a:r>
              <a:rPr lang="uk-UA" sz="4000" b="1" dirty="0" err="1" smtClean="0">
                <a:solidFill>
                  <a:srgbClr val="FF0000"/>
                </a:solidFill>
              </a:rPr>
              <a:t>Леція</a:t>
            </a:r>
            <a:r>
              <a:rPr lang="uk-UA" sz="4000" b="1" dirty="0" smtClean="0">
                <a:solidFill>
                  <a:srgbClr val="FF0000"/>
                </a:solidFill>
              </a:rPr>
              <a:t> №9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ru-RU" sz="4000" b="1" dirty="0" err="1" smtClean="0">
                <a:solidFill>
                  <a:srgbClr val="FF0000"/>
                </a:solidFill>
                <a:effectLst/>
              </a:rPr>
              <a:t>Годівля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</a:rPr>
              <a:t>овець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endParaRPr lang="ru-RU" sz="2400" dirty="0"/>
          </a:p>
        </p:txBody>
      </p:sp>
      <p:pic>
        <p:nvPicPr>
          <p:cNvPr id="4" name="Picture 2" descr="&amp;CHcy;&amp;icy; &amp;vcy;&amp;icy;&amp;gcy;&amp;iukcy;&amp;dcy;&amp;ncy;&amp;ocy; &amp;zcy;&amp;acy;&amp;jcy;&amp;mcy;&amp;acy;&amp;tcy;&amp;icy;&amp;scy;&amp;yacy; &amp;vcy;&amp;iukcy;&amp;vcy;&amp;chcy;&amp;acy;&amp;rcy;&amp;scy;&amp;tcy;&amp;vcy;&amp;ocy;&amp;mcy;? | &amp;Scy;&amp;tcy;&amp;acy;&amp;tcy;&amp;tcy;&amp;iukcy; &amp;Tcy;&amp;Ocy;&amp;Vcy; &amp;Ucy;&amp;kcy;&amp;rcy;&amp;vcy;&amp;ie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341">
            <a:off x="1113926" y="2343021"/>
            <a:ext cx="6086212" cy="342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243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>
              <a:buFont typeface="Wingdings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залежності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барани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споживають</a:t>
            </a:r>
            <a:r>
              <a:rPr lang="ru-RU" sz="2400" b="1" dirty="0">
                <a:solidFill>
                  <a:srgbClr val="002060"/>
                </a:solidFill>
              </a:rPr>
              <a:t> 2–2,5 кг </a:t>
            </a:r>
            <a:r>
              <a:rPr lang="ru-RU" sz="2400" b="1" dirty="0" err="1">
                <a:solidFill>
                  <a:srgbClr val="002060"/>
                </a:solidFill>
              </a:rPr>
              <a:t>сухої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речовини</a:t>
            </a:r>
            <a:r>
              <a:rPr lang="ru-RU" sz="2400" b="1" dirty="0">
                <a:solidFill>
                  <a:srgbClr val="002060"/>
                </a:solidFill>
              </a:rPr>
              <a:t> на 100 кг </a:t>
            </a:r>
            <a:r>
              <a:rPr lang="ru-RU" sz="2400" b="1" dirty="0" err="1">
                <a:solidFill>
                  <a:srgbClr val="002060"/>
                </a:solidFill>
              </a:rPr>
              <a:t>живої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маси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indent="6334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Загальна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поживність</a:t>
            </a:r>
            <a:r>
              <a:rPr lang="ru-RU" sz="2400" b="1" dirty="0">
                <a:solidFill>
                  <a:srgbClr val="002060"/>
                </a:solidFill>
              </a:rPr>
              <a:t> 1 кг </a:t>
            </a:r>
            <a:r>
              <a:rPr lang="ru-RU" sz="2400" b="1" dirty="0" err="1">
                <a:solidFill>
                  <a:srgbClr val="002060"/>
                </a:solidFill>
              </a:rPr>
              <a:t>сухої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речовини</a:t>
            </a:r>
            <a:r>
              <a:rPr lang="ru-RU" sz="2400" b="1" dirty="0">
                <a:solidFill>
                  <a:srgbClr val="002060"/>
                </a:solidFill>
              </a:rPr>
              <a:t> становить 0,8–0,9 </a:t>
            </a:r>
            <a:r>
              <a:rPr lang="ru-RU" sz="2400" b="1" dirty="0" err="1">
                <a:solidFill>
                  <a:srgbClr val="002060"/>
                </a:solidFill>
              </a:rPr>
              <a:t>кормових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одиниць</a:t>
            </a:r>
            <a:r>
              <a:rPr lang="ru-RU" sz="2400" b="1" dirty="0">
                <a:solidFill>
                  <a:srgbClr val="002060"/>
                </a:solidFill>
              </a:rPr>
              <a:t> (10–10,5 МДж </a:t>
            </a:r>
            <a:r>
              <a:rPr lang="ru-RU" sz="2400" b="1" dirty="0" err="1">
                <a:solidFill>
                  <a:srgbClr val="002060"/>
                </a:solidFill>
              </a:rPr>
              <a:t>обмінної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енергії</a:t>
            </a:r>
            <a:r>
              <a:rPr lang="ru-RU" sz="2400" b="1" dirty="0">
                <a:solidFill>
                  <a:srgbClr val="002060"/>
                </a:solidFill>
              </a:rPr>
              <a:t>), а </a:t>
            </a:r>
            <a:r>
              <a:rPr lang="ru-RU" sz="2400" b="1" dirty="0" err="1">
                <a:solidFill>
                  <a:srgbClr val="002060"/>
                </a:solidFill>
              </a:rPr>
              <a:t>вміст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перетравного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протеїну</a:t>
            </a:r>
            <a:r>
              <a:rPr lang="ru-RU" sz="2400" b="1" dirty="0">
                <a:solidFill>
                  <a:srgbClr val="002060"/>
                </a:solidFill>
              </a:rPr>
              <a:t> –80–100 г.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indent="633413"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парувальний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період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барани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споживають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більше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сухої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речовини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концентрація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енергії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протеїну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повинні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вищими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indent="633413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2060"/>
                </a:solidFill>
              </a:rPr>
              <a:t>Вміст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кальцію</a:t>
            </a:r>
            <a:r>
              <a:rPr lang="ru-RU" sz="2400" b="1" dirty="0">
                <a:solidFill>
                  <a:srgbClr val="002060"/>
                </a:solidFill>
              </a:rPr>
              <a:t> у 1 кг </a:t>
            </a:r>
            <a:r>
              <a:rPr lang="ru-RU" sz="2400" b="1" dirty="0" err="1">
                <a:solidFill>
                  <a:srgbClr val="002060"/>
                </a:solidFill>
              </a:rPr>
              <a:t>сухої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речовини</a:t>
            </a:r>
            <a:r>
              <a:rPr lang="ru-RU" sz="2400" b="1" dirty="0">
                <a:solidFill>
                  <a:srgbClr val="002060"/>
                </a:solidFill>
              </a:rPr>
              <a:t> повинно </a:t>
            </a:r>
            <a:r>
              <a:rPr lang="ru-RU" sz="2400" b="1" dirty="0" err="1">
                <a:solidFill>
                  <a:srgbClr val="002060"/>
                </a:solidFill>
              </a:rPr>
              <a:t>становити</a:t>
            </a:r>
            <a:r>
              <a:rPr lang="ru-RU" sz="2400" b="1" dirty="0">
                <a:solidFill>
                  <a:srgbClr val="002060"/>
                </a:solidFill>
              </a:rPr>
              <a:t> 5–6 г, фосфору – 3–4 г, </a:t>
            </a:r>
            <a:r>
              <a:rPr lang="ru-RU" sz="2400" b="1" dirty="0" err="1">
                <a:solidFill>
                  <a:srgbClr val="002060"/>
                </a:solidFill>
              </a:rPr>
              <a:t>сірки</a:t>
            </a:r>
            <a:r>
              <a:rPr lang="ru-RU" sz="2400" b="1" dirty="0">
                <a:solidFill>
                  <a:srgbClr val="002060"/>
                </a:solidFill>
              </a:rPr>
              <a:t> – 3–3,5 г, </a:t>
            </a:r>
            <a:r>
              <a:rPr lang="ru-RU" sz="2400" b="1" dirty="0" err="1">
                <a:solidFill>
                  <a:srgbClr val="002060"/>
                </a:solidFill>
              </a:rPr>
              <a:t>кухонної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солі</a:t>
            </a:r>
            <a:r>
              <a:rPr lang="ru-RU" sz="2400" b="1" dirty="0">
                <a:solidFill>
                  <a:srgbClr val="002060"/>
                </a:solidFill>
              </a:rPr>
              <a:t> – 6–7 г, каротину – 10–15 мг, </a:t>
            </a:r>
            <a:r>
              <a:rPr lang="ru-RU" sz="2400" b="1" dirty="0" err="1">
                <a:solidFill>
                  <a:srgbClr val="002060"/>
                </a:solidFill>
              </a:rPr>
              <a:t>вітаміну</a:t>
            </a:r>
            <a:r>
              <a:rPr lang="ru-RU" sz="2400" b="1" dirty="0">
                <a:solidFill>
                  <a:srgbClr val="002060"/>
                </a:solidFill>
              </a:rPr>
              <a:t> D – 300–400 МО, </a:t>
            </a:r>
            <a:r>
              <a:rPr lang="ru-RU" sz="2400" b="1" dirty="0" err="1">
                <a:solidFill>
                  <a:srgbClr val="002060"/>
                </a:solidFill>
              </a:rPr>
              <a:t>вітаміну</a:t>
            </a:r>
            <a:r>
              <a:rPr lang="ru-RU" sz="2400" b="1" dirty="0">
                <a:solidFill>
                  <a:srgbClr val="002060"/>
                </a:solidFill>
              </a:rPr>
              <a:t> Е –30–35 мг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290" name="AutoShape 2" descr="&amp;Gcy;&amp;ocy;&amp;dcy;&amp;iukcy;&amp;vcy;&amp;lcy;&amp;yacy; &amp;ocy;&amp;vcy;&amp;iecy;&amp;tscy;&amp;softcy; &amp;vcy; &amp;dcy;&amp;ocy;&amp;mcy;&amp;acy;&amp;shcy;&amp;ncy;&amp;iukcy;&amp;khcy; &amp;ucy;&amp;mcy;&amp;ocy;&amp;vcy;&amp;acy;&amp;khcy;: &amp;shchcy;&amp;ocy; &amp;yicy;&amp;dcy;&amp;yacy;&amp;tcy;&amp;softcy;, &amp;yacy;&amp;kcy; &amp;gcy;&amp;ocy;&amp;dcy;&amp;ucy;&amp;vcy;&amp;acy;&amp;tcy;&amp;icy; | &amp;Dcy;&amp;ocy;&amp;mcy;&amp;acy;&amp;shcy;&amp;ncy;&amp;juk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&amp;CHcy;&amp;icy;&amp;mcy; &amp;gcy;&amp;ocy;&amp;dcy;&amp;ucy;&amp;vcy;&amp;acy;&amp;tcy;&amp;icy; &amp;ocy;&amp;vcy;&amp;iecy;&amp;tscy;&amp;softcy; &amp;vcy; &amp;dcy;&amp;ocy;&amp;mcy;&amp;acy;&amp;shcy;&amp;ncy;&amp;iukcy;&amp;khcy; &amp;ucy;&amp;mcy;&amp;ocy;&amp;vcy;&amp;acy;&amp;khcy;: &amp;ncy;&amp;ocy;&amp;rcy;&amp;mcy;&amp;icy; &amp;iukcy; &amp;rcy;&amp;acy;&amp;tscy;&amp;iukcy;&amp;ocy;&amp;ncy; | &amp;Scy;&amp;acy;&amp;dcy; &amp;iukcy; &amp;gcy;&amp;ocy;&amp;r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4876800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197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hepresentation.ru/img/thumbs/81c51ca092a38f3604a81545f33fc2f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presentation.ru/img/thumbs/0b724aeb930b3e44e4216cdd1cc3f51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thepresentation.ru/img/thumbs/b64bd8ed9927a1ca6b04cd5187d91c7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36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2.</a:t>
            </a:r>
          </a:p>
          <a:p>
            <a:pPr indent="265113" algn="just"/>
            <a:r>
              <a:rPr lang="ru-RU" sz="2400" b="1" dirty="0" err="1" smtClean="0">
                <a:solidFill>
                  <a:srgbClr val="002060"/>
                </a:solidFill>
              </a:rPr>
              <a:t>Годівля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вівцематок</a:t>
            </a:r>
            <a:r>
              <a:rPr lang="ru-RU" sz="2400" b="1" dirty="0">
                <a:solidFill>
                  <a:srgbClr val="002060"/>
                </a:solidFill>
              </a:rPr>
              <a:t>. </a:t>
            </a:r>
            <a:r>
              <a:rPr lang="ru-RU" sz="2400" dirty="0">
                <a:solidFill>
                  <a:srgbClr val="002060"/>
                </a:solidFill>
              </a:rPr>
              <a:t>Потреба </a:t>
            </a:r>
            <a:r>
              <a:rPr lang="ru-RU" sz="2400" dirty="0" err="1">
                <a:solidFill>
                  <a:srgbClr val="002060"/>
                </a:solidFill>
              </a:rPr>
              <a:t>вівцематок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поживних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речовинах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залежить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живої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маси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продуктивності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фізіологічного</a:t>
            </a:r>
            <a:r>
              <a:rPr lang="ru-RU" sz="2400" dirty="0">
                <a:solidFill>
                  <a:srgbClr val="002060"/>
                </a:solidFill>
              </a:rPr>
              <a:t> стану. </a:t>
            </a:r>
            <a:r>
              <a:rPr lang="ru-RU" sz="2400" dirty="0" err="1">
                <a:solidFill>
                  <a:srgbClr val="002060"/>
                </a:solidFill>
              </a:rPr>
              <a:t>Повноцінність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годівлі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вівцематок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оцінюють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 err="1">
                <a:solidFill>
                  <a:srgbClr val="002060"/>
                </a:solidFill>
              </a:rPr>
              <a:t>їх</a:t>
            </a:r>
            <a:r>
              <a:rPr lang="ru-RU" sz="2400" dirty="0">
                <a:solidFill>
                  <a:srgbClr val="002060"/>
                </a:solidFill>
              </a:rPr>
              <a:t> живою </a:t>
            </a:r>
            <a:r>
              <a:rPr lang="ru-RU" sz="2400" dirty="0" err="1">
                <a:solidFill>
                  <a:srgbClr val="002060"/>
                </a:solidFill>
              </a:rPr>
              <a:t>масою</a:t>
            </a:r>
            <a:r>
              <a:rPr lang="ru-RU" sz="2400" dirty="0">
                <a:solidFill>
                  <a:srgbClr val="002060"/>
                </a:solidFill>
              </a:rPr>
              <a:t>, живою </a:t>
            </a:r>
            <a:r>
              <a:rPr lang="ru-RU" sz="2400" dirty="0" err="1">
                <a:solidFill>
                  <a:srgbClr val="002060"/>
                </a:solidFill>
              </a:rPr>
              <a:t>масою</a:t>
            </a:r>
            <a:r>
              <a:rPr lang="ru-RU" sz="2400" dirty="0">
                <a:solidFill>
                  <a:srgbClr val="002060"/>
                </a:solidFill>
              </a:rPr>
              <a:t> ягнят при </a:t>
            </a:r>
            <a:r>
              <a:rPr lang="ru-RU" sz="2400" dirty="0" err="1">
                <a:solidFill>
                  <a:srgbClr val="002060"/>
                </a:solidFill>
              </a:rPr>
              <a:t>народженні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молочністю</a:t>
            </a:r>
            <a:r>
              <a:rPr lang="ru-RU" sz="2400" dirty="0">
                <a:solidFill>
                  <a:srgbClr val="002060"/>
                </a:solidFill>
              </a:rPr>
              <a:t> маток. У </a:t>
            </a:r>
            <a:r>
              <a:rPr lang="ru-RU" sz="2400" dirty="0" err="1">
                <a:solidFill>
                  <a:srgbClr val="002060"/>
                </a:solidFill>
              </a:rPr>
              <a:t>вівцематок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розрізняють</a:t>
            </a:r>
            <a:r>
              <a:rPr lang="ru-RU" sz="2400" dirty="0">
                <a:solidFill>
                  <a:srgbClr val="002060"/>
                </a:solidFill>
              </a:rPr>
              <a:t> три </a:t>
            </a:r>
            <a:r>
              <a:rPr lang="ru-RU" sz="2400" dirty="0" err="1">
                <a:solidFill>
                  <a:srgbClr val="002060"/>
                </a:solidFill>
              </a:rPr>
              <a:t>періоди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їх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фізіологічного</a:t>
            </a:r>
            <a:r>
              <a:rPr lang="ru-RU" sz="2400" dirty="0">
                <a:solidFill>
                  <a:srgbClr val="002060"/>
                </a:solidFill>
              </a:rPr>
              <a:t> стану: </a:t>
            </a:r>
            <a:r>
              <a:rPr lang="ru-RU" sz="2400" dirty="0" err="1">
                <a:solidFill>
                  <a:srgbClr val="002060"/>
                </a:solidFill>
              </a:rPr>
              <a:t>холостий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кітний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лактуючий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indent="265113" algn="just"/>
            <a:endParaRPr lang="ru-RU" sz="2400" dirty="0"/>
          </a:p>
        </p:txBody>
      </p:sp>
      <p:pic>
        <p:nvPicPr>
          <p:cNvPr id="11266" name="Picture 2" descr="&amp;CHcy;&amp;icy;&amp;mcy; &amp;gcy;&amp;ocy;&amp;dcy;&amp;ucy;&amp;vcy;&amp;acy;&amp;tcy;&amp;icy; &amp;ocy;&amp;vcy;&amp;iecy;&amp;tscy;&amp;softcy; &amp;vcy; &amp;dcy;&amp;ocy;&amp;mcy;&amp;acy;&amp;shcy;&amp;ncy;&amp;iukcy;&amp;khcy; &amp;ucy;&amp;mcy;&amp;ocy;&amp;vcy;&amp;acy;&amp;khcy;: &amp;ncy;&amp;ocy;&amp;rcy;&amp;mcy;&amp;icy; &amp;iukcy; &amp;rcy;&amp;acy;&amp;tscy;&amp;iukcy;&amp;ocy;&amp;ncy; | &amp;Scy;&amp;acy;&amp;dcy; &amp;iukcy; &amp;gcy;&amp;ocy;&amp;r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38136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298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thepresentation.ru/img/thumbs/4ccad825846b58786e4c0729bda199c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thepresentation.ru/img/thumbs/fa3b9741870514b61fc73f26c627bd4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thepresentation.ru/img/thumbs/64d7cd83ebf624feef25543498891f57-800x.jpg"/>
          <p:cNvPicPr>
            <a:picLocks noChangeAspect="1" noChangeArrowheads="1"/>
          </p:cNvPicPr>
          <p:nvPr/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48297" y="764704"/>
            <a:ext cx="909570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800" b="1" dirty="0" err="1" smtClean="0">
                <a:solidFill>
                  <a:srgbClr val="C00000"/>
                </a:solidFill>
              </a:rPr>
              <a:t>Холості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вівцематки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першої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половини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кі</a:t>
            </a:r>
            <a:r>
              <a:rPr lang="ru-RU" sz="2800" b="1" dirty="0" err="1" smtClean="0"/>
              <a:t>тності</a:t>
            </a:r>
            <a:r>
              <a:rPr lang="ru-RU" sz="2800" dirty="0" smtClean="0"/>
              <a:t> (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12–13 </a:t>
            </a:r>
            <a:r>
              <a:rPr lang="ru-RU" sz="2800" dirty="0" err="1" smtClean="0"/>
              <a:t>тижнів</a:t>
            </a:r>
            <a:r>
              <a:rPr lang="ru-RU" sz="2800" dirty="0" smtClean="0"/>
              <a:t>) </a:t>
            </a:r>
            <a:r>
              <a:rPr lang="ru-RU" sz="2800" dirty="0" err="1" smtClean="0"/>
              <a:t>рівні</a:t>
            </a:r>
            <a:r>
              <a:rPr lang="ru-RU" sz="2800" dirty="0" smtClean="0"/>
              <a:t> за потребою у </a:t>
            </a:r>
            <a:r>
              <a:rPr lang="ru-RU" sz="2800" dirty="0" err="1" smtClean="0"/>
              <a:t>поживних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речовинах</a:t>
            </a:r>
            <a:r>
              <a:rPr lang="ru-RU" sz="2800" dirty="0" smtClean="0"/>
              <a:t>. </a:t>
            </a:r>
          </a:p>
          <a:p>
            <a:pPr indent="442913" algn="just"/>
            <a:r>
              <a:rPr lang="ru-RU" sz="2800" dirty="0" smtClean="0"/>
              <a:t>Потреба </a:t>
            </a:r>
            <a:r>
              <a:rPr lang="ru-RU" sz="2800" dirty="0" err="1" smtClean="0"/>
              <a:t>холостих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кітних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вівцематок</a:t>
            </a:r>
            <a:r>
              <a:rPr lang="ru-RU" sz="2800" dirty="0" smtClean="0"/>
              <a:t> на 100 кг </a:t>
            </a:r>
            <a:r>
              <a:rPr lang="ru-RU" sz="2800" dirty="0" err="1" smtClean="0"/>
              <a:t>живої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</a:t>
            </a:r>
            <a:r>
              <a:rPr lang="ru-RU" sz="2800" dirty="0" smtClean="0"/>
              <a:t> у </a:t>
            </a:r>
            <a:r>
              <a:rPr lang="ru-RU" sz="2800" dirty="0" err="1" smtClean="0"/>
              <a:t>сухій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речовині</a:t>
            </a:r>
            <a:r>
              <a:rPr lang="ru-RU" sz="2800" dirty="0" smtClean="0"/>
              <a:t> становить 3–3,5 кг. </a:t>
            </a:r>
          </a:p>
          <a:p>
            <a:pPr indent="442913" algn="just"/>
            <a:endParaRPr lang="ru-RU" sz="2800" dirty="0" smtClean="0"/>
          </a:p>
          <a:p>
            <a:pPr indent="442913" algn="just"/>
            <a:r>
              <a:rPr lang="ru-RU" sz="2800" b="1" dirty="0" err="1" smtClean="0">
                <a:solidFill>
                  <a:srgbClr val="002060"/>
                </a:solidFill>
              </a:rPr>
              <a:t>Концентрація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енергії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поживних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2800" b="1" dirty="0" smtClean="0">
                <a:solidFill>
                  <a:srgbClr val="002060"/>
                </a:solidFill>
              </a:rPr>
              <a:t> в 1 кг сухого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залишку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раціону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вівцематок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складає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smtClean="0"/>
              <a:t>0,6–0,7 </a:t>
            </a:r>
            <a:r>
              <a:rPr lang="ru-RU" sz="2800" dirty="0" err="1" smtClean="0"/>
              <a:t>кормових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одиниць</a:t>
            </a:r>
            <a:r>
              <a:rPr lang="ru-RU" sz="2800" dirty="0" smtClean="0"/>
              <a:t> (7,5–9 МДж </a:t>
            </a:r>
            <a:r>
              <a:rPr lang="ru-RU" sz="2800" dirty="0" err="1" smtClean="0"/>
              <a:t>обмінної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),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smtClean="0"/>
              <a:t>50–70 г </a:t>
            </a:r>
            <a:r>
              <a:rPr lang="ru-RU" sz="2800" dirty="0" err="1" smtClean="0"/>
              <a:t>перетравного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протеїну</a:t>
            </a:r>
            <a:r>
              <a:rPr lang="ru-RU" sz="2800" dirty="0" smtClean="0"/>
              <a:t>,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smtClean="0"/>
              <a:t>3–5 г </a:t>
            </a:r>
            <a:r>
              <a:rPr lang="ru-RU" sz="2800" dirty="0" err="1" smtClean="0"/>
              <a:t>кальцію</a:t>
            </a:r>
            <a:r>
              <a:rPr lang="ru-RU" sz="2800" dirty="0" smtClean="0"/>
              <a:t>,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smtClean="0"/>
              <a:t>2,5–3,0 г фосфору,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smtClean="0"/>
              <a:t>2–2,5 г </a:t>
            </a:r>
            <a:r>
              <a:rPr lang="ru-RU" sz="2800" dirty="0" err="1" smtClean="0"/>
              <a:t>сірки</a:t>
            </a:r>
            <a:r>
              <a:rPr lang="ru-RU" sz="2800" dirty="0" smtClean="0"/>
              <a:t>,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smtClean="0"/>
              <a:t>5–7 г </a:t>
            </a:r>
            <a:r>
              <a:rPr lang="ru-RU" sz="2800" dirty="0" err="1" smtClean="0"/>
              <a:t>кухонної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солі</a:t>
            </a:r>
            <a:r>
              <a:rPr lang="ru-RU" sz="2800" dirty="0" smtClean="0"/>
              <a:t>, </a:t>
            </a:r>
          </a:p>
          <a:p>
            <a:pPr indent="442913" algn="just">
              <a:buFont typeface="Wingdings" pitchFamily="2" charset="2"/>
              <a:buChar char="ü"/>
            </a:pPr>
            <a:r>
              <a:rPr lang="ru-RU" sz="2800" dirty="0" err="1" smtClean="0"/>
              <a:t>близько</a:t>
            </a:r>
            <a:r>
              <a:rPr lang="ru-RU" sz="2800" dirty="0" smtClean="0"/>
              <a:t> 10 мг каротину та 400–500 МО </a:t>
            </a:r>
            <a:r>
              <a:rPr lang="ru-RU" sz="2800" dirty="0" err="1" smtClean="0"/>
              <a:t>вітаміну</a:t>
            </a:r>
            <a:r>
              <a:rPr lang="ru-RU" sz="2800" dirty="0" smtClean="0"/>
              <a:t> D.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80728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ПЛАН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70485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r>
              <a:rPr lang="uk-UA" sz="3600" b="1" dirty="0" smtClean="0">
                <a:solidFill>
                  <a:srgbClr val="002060"/>
                </a:solidFill>
              </a:rPr>
              <a:t>Годівля баранів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2.Годівля вівцематок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3. Годівля молодняку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4.Відгодівля овець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&amp;YAcy;&amp;kcy; &amp;dcy;&amp;ocy;&amp;gcy;&amp;lcy;&amp;yacy;&amp;dcy;&amp;acy;&amp;tcy;&amp;icy; &amp;zcy;&amp;acy; &amp;vcy;&amp;iukcy;&amp;vcy;&amp;tscy;&amp;yacy;&amp;mcy;&amp;icy;&amp;Scy;&amp;iukcy;&amp;lcy;&amp;softcy;&amp;scy;&amp;softcy;&amp;kcy;&amp;iecy; &amp;gcy;&amp;ocy;&amp;scy;&amp;pcy;&amp;ocy;&amp;dcy;&amp;acy;&amp;rcy;&amp;scy;&amp;tcy;&amp;vcy;&amp;ocy; - &amp;Vcy;&amp;iukcy;&amp;vcy;&amp;chcy;&amp;acy;&amp;rcy;&amp;scy;&amp;t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05063"/>
            <a:ext cx="3888432" cy="2993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110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836712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332656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3200" b="1" dirty="0" err="1" smtClean="0">
                <a:solidFill>
                  <a:srgbClr val="002060"/>
                </a:solidFill>
              </a:rPr>
              <a:t>Концентрація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енергії</a:t>
            </a:r>
            <a:r>
              <a:rPr lang="ru-RU" sz="3200" b="1" dirty="0" smtClean="0">
                <a:solidFill>
                  <a:srgbClr val="002060"/>
                </a:solidFill>
              </a:rPr>
              <a:t> та </a:t>
            </a:r>
            <a:r>
              <a:rPr lang="ru-RU" sz="3200" b="1" dirty="0" err="1" smtClean="0">
                <a:solidFill>
                  <a:srgbClr val="002060"/>
                </a:solidFill>
              </a:rPr>
              <a:t>поживних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3200" b="1" dirty="0" smtClean="0">
                <a:solidFill>
                  <a:srgbClr val="002060"/>
                </a:solidFill>
              </a:rPr>
              <a:t> в 1 кг сухого </a:t>
            </a:r>
            <a:r>
              <a:rPr lang="ru-RU" sz="3200" b="1" dirty="0" err="1" smtClean="0">
                <a:solidFill>
                  <a:srgbClr val="002060"/>
                </a:solidFill>
              </a:rPr>
              <a:t>залишку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раціону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цих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вівцематок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складає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0,7–0,9 к. од. (9–11 МДж </a:t>
            </a:r>
            <a:r>
              <a:rPr lang="ru-RU" sz="3200" dirty="0" err="1" smtClean="0"/>
              <a:t>обмінної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r>
              <a:rPr lang="ru-RU" sz="3200" dirty="0" smtClean="0"/>
              <a:t>),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80–100 г </a:t>
            </a:r>
            <a:r>
              <a:rPr lang="ru-RU" sz="3200" dirty="0" err="1" smtClean="0"/>
              <a:t>перетравного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протеїну</a:t>
            </a:r>
            <a:r>
              <a:rPr lang="ru-RU" sz="3200" dirty="0" smtClean="0"/>
              <a:t>,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7–9 г </a:t>
            </a:r>
            <a:r>
              <a:rPr lang="ru-RU" sz="3200" dirty="0" err="1" smtClean="0"/>
              <a:t>кухонної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солі</a:t>
            </a:r>
            <a:r>
              <a:rPr lang="ru-RU" sz="3200" dirty="0" smtClean="0"/>
              <a:t>,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5–6 г </a:t>
            </a:r>
            <a:r>
              <a:rPr lang="ru-RU" sz="3200" dirty="0" err="1" smtClean="0"/>
              <a:t>кальцію</a:t>
            </a:r>
            <a:r>
              <a:rPr lang="ru-RU" sz="3200" dirty="0" smtClean="0"/>
              <a:t>,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3–4 г фосфору,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2,5–3,5 г </a:t>
            </a:r>
            <a:r>
              <a:rPr lang="ru-RU" sz="3200" dirty="0" err="1" smtClean="0"/>
              <a:t>сірки</a:t>
            </a:r>
            <a:r>
              <a:rPr lang="ru-RU" sz="3200" dirty="0" smtClean="0"/>
              <a:t>,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10–15 мг каротину </a:t>
            </a:r>
          </a:p>
          <a:p>
            <a:pPr indent="265113" algn="just">
              <a:buFont typeface="Wingdings" pitchFamily="2" charset="2"/>
              <a:buChar char="q"/>
            </a:pPr>
            <a:r>
              <a:rPr lang="ru-RU" sz="3200" dirty="0" smtClean="0"/>
              <a:t>400–500 МО </a:t>
            </a:r>
            <a:r>
              <a:rPr lang="ru-RU" sz="3200" dirty="0" err="1" smtClean="0"/>
              <a:t>вітаміну</a:t>
            </a:r>
            <a:r>
              <a:rPr lang="ru-RU" sz="3200" dirty="0" smtClean="0"/>
              <a:t> D.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&amp;Scy;&amp;KHcy;&amp;Iukcy;&amp;Dcy;&amp;Ncy;&amp;Ocy;-&amp;Fcy;&amp;Rcy;&amp;Icy;&amp;Zcy;&amp;SOFTcy;&amp;Kcy;&amp;Acy; &amp;Pcy;&amp;Ocy;&amp;Rcy;&amp;Ocy;&amp;Dcy;&amp;Acy; &amp;Ocy;&amp;Vcy;&amp;IEcy;&amp;TScy;&amp;SOFTcy; / &amp;Pcy;&amp;Ocy;&amp;Rcy;&amp;Ocy;&amp;Dcy;&amp;Icy; &amp;Ocy;&amp;Vcy;&amp;IEcy;&amp;TScy;&amp;SOFTcy; / &amp;Pcy;&amp;Lcy;&amp;Acy;&amp;Tcy;&amp;Ocy;&amp;Ncy; &amp;Acy;&amp;Gcy;&amp;Rcy;&amp;Icy;&amp;Kcy;&amp;Acy;&amp;Lcy;&amp;CHcy;&amp;IEcy;&amp;R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328083"/>
            <a:ext cx="3059832" cy="152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152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thepresentation.ru/img/thumbs/43367490ae3b8adef596b440bba0ad09-800x.jpg"/>
          <p:cNvPicPr>
            <a:picLocks noChangeAspect="1" noChangeArrowheads="1"/>
          </p:cNvPicPr>
          <p:nvPr/>
        </p:nvPicPr>
        <p:blipFill>
          <a:blip r:embed="rId2" cstate="print"/>
          <a:srcRect b="19840"/>
          <a:stretch>
            <a:fillRect/>
          </a:stretch>
        </p:blipFill>
        <p:spPr bwMode="auto">
          <a:xfrm>
            <a:off x="0" y="404664"/>
            <a:ext cx="929683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964488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&amp;YAcy;&amp;kcy;&amp;iukcy; &amp;vcy;&amp;iukcy;&amp;vcy;&amp;tscy;&amp;iukcy; &amp;dcy;&amp;acy;&amp;yucy;&amp;tcy;&amp;softcy; &amp;bcy;&amp;acy;&amp;gcy;&amp;acy;&amp;tcy;&amp;ocy; &amp;mcy;&amp;ocy;&amp;lcy;&amp;ocy;&amp;kcy;&amp;acy;: &amp;mcy;&amp;ocy;&amp;lcy;&amp;ocy;&amp;chcy;&amp;ncy;&amp;iukcy; &amp;pcy;&amp;ocy;&amp;rcy;&amp;ocy;&amp;dcy;&amp;icy; | &amp;Scy;&amp;acy;&amp;dcy; &amp;iukcy; &amp;gcy;&amp;ocy;&amp;rcy;&amp;ocy;&amp;d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321406"/>
            <a:ext cx="3888432" cy="253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thepresentation.ru/img/thumbs/e97b7584da547095ebe5fc99016011e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thepresentation.ru/img/thumbs/59604cb06b1e13b2dfd12b729864893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thepresentation.ru/img/thumbs/25d178159afdc483716770b8e8b3a9a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313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Долгая</a:t>
            </a:r>
            <a:r>
              <a:rPr lang="uk-UA" sz="2000" b="1" dirty="0" smtClean="0"/>
              <a:t> М.М., </a:t>
            </a:r>
            <a:r>
              <a:rPr lang="uk-UA" sz="2000" b="1" dirty="0" err="1" smtClean="0"/>
              <a:t>Кулібаба</a:t>
            </a:r>
            <a:r>
              <a:rPr lang="uk-UA" sz="2000" b="1" dirty="0" smtClean="0"/>
              <a:t> С.В. Використання халатних комплексів мікроелементів у годівлі корів. Харків, 2017. 138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Разанова</a:t>
            </a:r>
            <a:r>
              <a:rPr lang="uk-UA" sz="2000" b="1" dirty="0" smtClean="0"/>
              <a:t> </a:t>
            </a:r>
            <a:r>
              <a:rPr lang="uk-UA" sz="2000" b="1" dirty="0" smtClean="0"/>
              <a:t>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400" b="1" dirty="0" err="1">
                <a:solidFill>
                  <a:srgbClr val="FF0000"/>
                </a:solidFill>
              </a:rPr>
              <a:t>Відгодівля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овець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 </a:t>
            </a:r>
            <a:r>
              <a:rPr lang="ru-RU" sz="2400" dirty="0" err="1"/>
              <a:t>Розрізняють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відгодівлі</a:t>
            </a:r>
            <a:r>
              <a:rPr lang="ru-RU" sz="2400" dirty="0"/>
              <a:t> </a:t>
            </a:r>
            <a:r>
              <a:rPr lang="ru-RU" sz="2400" dirty="0" err="1"/>
              <a:t>овець</a:t>
            </a:r>
            <a:r>
              <a:rPr lang="ru-RU" sz="2400" dirty="0"/>
              <a:t>:</a:t>
            </a:r>
          </a:p>
          <a:p>
            <a:pPr indent="530225" algn="just"/>
            <a:r>
              <a:rPr lang="ru-RU" sz="2400" dirty="0"/>
              <a:t>1)</a:t>
            </a:r>
            <a:r>
              <a:rPr lang="ru-RU" sz="2400" u="sng" dirty="0" err="1"/>
              <a:t>інтенсивну</a:t>
            </a:r>
            <a:r>
              <a:rPr lang="ru-RU" sz="2400" u="sng" dirty="0"/>
              <a:t> </a:t>
            </a:r>
            <a:r>
              <a:rPr lang="ru-RU" sz="2400" u="sng" dirty="0" err="1"/>
              <a:t>відгодівлю</a:t>
            </a:r>
            <a:r>
              <a:rPr lang="ru-RU" sz="2400" u="sng" dirty="0"/>
              <a:t> ягнят до 5–6 </a:t>
            </a:r>
            <a:r>
              <a:rPr lang="ru-RU" sz="2400" u="sng" dirty="0" err="1"/>
              <a:t>місячного</a:t>
            </a:r>
            <a:r>
              <a:rPr lang="ru-RU" sz="2400" u="sng" dirty="0"/>
              <a:t> </a:t>
            </a:r>
            <a:r>
              <a:rPr lang="ru-RU" sz="2400" u="sng" dirty="0" err="1"/>
              <a:t>віку</a:t>
            </a:r>
            <a:r>
              <a:rPr lang="ru-RU" sz="2400" u="sng" dirty="0"/>
              <a:t> і </a:t>
            </a:r>
            <a:r>
              <a:rPr lang="ru-RU" sz="2400" u="sng" dirty="0" err="1"/>
              <a:t>досягнення</a:t>
            </a:r>
            <a:r>
              <a:rPr lang="ru-RU" sz="2400" u="sng" dirty="0"/>
              <a:t> </a:t>
            </a:r>
            <a:r>
              <a:rPr lang="ru-RU" sz="2400" u="sng" dirty="0" err="1"/>
              <a:t>живої</a:t>
            </a:r>
            <a:r>
              <a:rPr lang="ru-RU" sz="2400" u="sng" dirty="0"/>
              <a:t> </a:t>
            </a:r>
            <a:r>
              <a:rPr lang="ru-RU" sz="2400" u="sng" dirty="0" err="1"/>
              <a:t>маси</a:t>
            </a:r>
            <a:r>
              <a:rPr lang="ru-RU" sz="2400" u="sng" dirty="0"/>
              <a:t> 40–45 кг для </a:t>
            </a:r>
            <a:r>
              <a:rPr lang="ru-RU" sz="2400" u="sng" dirty="0" err="1"/>
              <a:t>отримання</a:t>
            </a:r>
            <a:r>
              <a:rPr lang="ru-RU" sz="2400" u="sng" dirty="0"/>
              <a:t> </a:t>
            </a:r>
            <a:r>
              <a:rPr lang="ru-RU" sz="2400" u="sng" dirty="0" err="1"/>
              <a:t>молодої</a:t>
            </a:r>
            <a:r>
              <a:rPr lang="ru-RU" sz="2400" u="sng" dirty="0"/>
              <a:t> </a:t>
            </a:r>
            <a:r>
              <a:rPr lang="ru-RU" sz="2400" u="sng" dirty="0" err="1"/>
              <a:t>баранини</a:t>
            </a:r>
            <a:r>
              <a:rPr lang="ru-RU" sz="2400" u="sng" dirty="0"/>
              <a:t>;</a:t>
            </a:r>
            <a:endParaRPr lang="ru-RU" sz="2400" dirty="0"/>
          </a:p>
          <a:p>
            <a:pPr indent="530225" algn="just"/>
            <a:r>
              <a:rPr lang="ru-RU" sz="2400" u="sng" dirty="0"/>
              <a:t>2) </a:t>
            </a:r>
            <a:r>
              <a:rPr lang="ru-RU" sz="2400" u="sng" dirty="0" err="1"/>
              <a:t>помірну</a:t>
            </a:r>
            <a:r>
              <a:rPr lang="ru-RU" sz="2400" u="sng" dirty="0"/>
              <a:t> </a:t>
            </a:r>
            <a:r>
              <a:rPr lang="ru-RU" sz="2400" u="sng" dirty="0" err="1"/>
              <a:t>відгодівлю</a:t>
            </a:r>
            <a:r>
              <a:rPr lang="ru-RU" sz="2400" u="sng" dirty="0"/>
              <a:t> молодняку до 8–11 </a:t>
            </a:r>
            <a:r>
              <a:rPr lang="ru-RU" sz="2400" u="sng" dirty="0" err="1"/>
              <a:t>місячного</a:t>
            </a:r>
            <a:r>
              <a:rPr lang="ru-RU" sz="2400" u="sng" dirty="0"/>
              <a:t> </a:t>
            </a:r>
            <a:r>
              <a:rPr lang="ru-RU" sz="2400" u="sng" dirty="0" err="1"/>
              <a:t>віку</a:t>
            </a:r>
            <a:r>
              <a:rPr lang="ru-RU" sz="2400" u="sng" dirty="0"/>
              <a:t> і </a:t>
            </a:r>
            <a:r>
              <a:rPr lang="ru-RU" sz="2400" u="sng" dirty="0" err="1"/>
              <a:t>досягнення</a:t>
            </a:r>
            <a:r>
              <a:rPr lang="ru-RU" sz="2400" u="sng" dirty="0"/>
              <a:t> </a:t>
            </a:r>
            <a:r>
              <a:rPr lang="ru-RU" sz="2400" u="sng" dirty="0" err="1"/>
              <a:t>живої</a:t>
            </a:r>
            <a:r>
              <a:rPr lang="ru-RU" sz="2400" u="sng" dirty="0"/>
              <a:t> </a:t>
            </a:r>
            <a:r>
              <a:rPr lang="ru-RU" sz="2400" u="sng" dirty="0" err="1"/>
              <a:t>маси</a:t>
            </a:r>
            <a:r>
              <a:rPr lang="ru-RU" sz="2400" u="sng" dirty="0"/>
              <a:t> 50–55 кг для </a:t>
            </a:r>
            <a:r>
              <a:rPr lang="ru-RU" sz="2400" u="sng" dirty="0" err="1"/>
              <a:t>отримання</a:t>
            </a:r>
            <a:r>
              <a:rPr lang="ru-RU" sz="2400" u="sng" dirty="0"/>
              <a:t> </a:t>
            </a:r>
            <a:r>
              <a:rPr lang="ru-RU" sz="2400" u="sng" dirty="0" err="1"/>
              <a:t>зрілої</a:t>
            </a:r>
            <a:r>
              <a:rPr lang="ru-RU" sz="2400" u="sng" dirty="0"/>
              <a:t> </a:t>
            </a:r>
            <a:r>
              <a:rPr lang="ru-RU" sz="2400" u="sng" dirty="0" err="1"/>
              <a:t>соковитої</a:t>
            </a:r>
            <a:r>
              <a:rPr lang="ru-RU" sz="2400" u="sng" dirty="0"/>
              <a:t> </a:t>
            </a:r>
            <a:r>
              <a:rPr lang="ru-RU" sz="2400" u="sng" dirty="0" err="1"/>
              <a:t>баранини</a:t>
            </a:r>
            <a:r>
              <a:rPr lang="ru-RU" sz="2400" u="sng" dirty="0"/>
              <a:t>;</a:t>
            </a:r>
            <a:endParaRPr lang="ru-RU" sz="2400" dirty="0"/>
          </a:p>
          <a:p>
            <a:pPr indent="530225" algn="just"/>
            <a:r>
              <a:rPr lang="ru-RU" sz="2400" u="sng" dirty="0"/>
              <a:t>3) </a:t>
            </a:r>
            <a:r>
              <a:rPr lang="ru-RU" sz="2400" u="sng" dirty="0" err="1"/>
              <a:t>відгодівлю</a:t>
            </a:r>
            <a:r>
              <a:rPr lang="ru-RU" sz="2400" u="sng" dirty="0"/>
              <a:t> </a:t>
            </a:r>
            <a:r>
              <a:rPr lang="ru-RU" sz="2400" u="sng" dirty="0" err="1"/>
              <a:t>дорослих</a:t>
            </a:r>
            <a:r>
              <a:rPr lang="ru-RU" sz="2400" u="sng" dirty="0"/>
              <a:t> </a:t>
            </a:r>
            <a:r>
              <a:rPr lang="ru-RU" sz="2400" u="sng" dirty="0" err="1"/>
              <a:t>овець</a:t>
            </a:r>
            <a:r>
              <a:rPr lang="ru-RU" sz="2400" u="sng" dirty="0"/>
              <a:t> для </a:t>
            </a:r>
            <a:r>
              <a:rPr lang="ru-RU" sz="2400" u="sng" dirty="0" err="1"/>
              <a:t>отримання</a:t>
            </a:r>
            <a:r>
              <a:rPr lang="ru-RU" sz="2400" u="sng" dirty="0"/>
              <a:t> </a:t>
            </a:r>
            <a:r>
              <a:rPr lang="ru-RU" sz="2400" u="sng" dirty="0" err="1"/>
              <a:t>жирної</a:t>
            </a:r>
            <a:r>
              <a:rPr lang="ru-RU" sz="2400" u="sng" dirty="0"/>
              <a:t> </a:t>
            </a:r>
            <a:r>
              <a:rPr lang="ru-RU" sz="2400" u="sng" dirty="0" err="1"/>
              <a:t>баранини</a:t>
            </a:r>
            <a:r>
              <a:rPr lang="ru-RU" sz="2400" u="sng" dirty="0"/>
              <a:t>.</a:t>
            </a:r>
            <a:endParaRPr lang="ru-RU" sz="2400" dirty="0"/>
          </a:p>
          <a:p>
            <a:pPr indent="530225" algn="just"/>
            <a:r>
              <a:rPr lang="ru-RU" sz="2400" dirty="0"/>
              <a:t>Для </a:t>
            </a:r>
            <a:r>
              <a:rPr lang="ru-RU" sz="2400" dirty="0" err="1"/>
              <a:t>інтенсивної</a:t>
            </a:r>
            <a:r>
              <a:rPr lang="ru-RU" sz="2400" dirty="0"/>
              <a:t> </a:t>
            </a:r>
            <a:r>
              <a:rPr lang="ru-RU" sz="2400" dirty="0" err="1"/>
              <a:t>відгодівлі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ягнят </a:t>
            </a:r>
            <a:r>
              <a:rPr lang="ru-RU" sz="2400" dirty="0" err="1"/>
              <a:t>осінньо-зимового</a:t>
            </a:r>
            <a:r>
              <a:rPr lang="ru-RU" sz="2400" dirty="0"/>
              <a:t> окоту, добре </a:t>
            </a:r>
            <a:r>
              <a:rPr lang="ru-RU" sz="2400" dirty="0" err="1"/>
              <a:t>підгодовують</a:t>
            </a:r>
            <a:r>
              <a:rPr lang="ru-RU" sz="2400" dirty="0"/>
              <a:t> у </a:t>
            </a:r>
            <a:r>
              <a:rPr lang="ru-RU" sz="2400" dirty="0" err="1"/>
              <a:t>підсисний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</a:t>
            </a:r>
            <a:r>
              <a:rPr lang="ru-RU" sz="2400" dirty="0" err="1"/>
              <a:t>відбивають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матерів</a:t>
            </a:r>
            <a:r>
              <a:rPr lang="ru-RU" sz="2400" dirty="0"/>
              <a:t> у 4 </a:t>
            </a:r>
            <a:r>
              <a:rPr lang="ru-RU" sz="2400" dirty="0" err="1"/>
              <a:t>місяці</a:t>
            </a:r>
            <a:r>
              <a:rPr lang="ru-RU" sz="2400" dirty="0"/>
              <a:t> і </a:t>
            </a:r>
            <a:r>
              <a:rPr lang="ru-RU" sz="2400" dirty="0" err="1"/>
              <a:t>інтенсивно</a:t>
            </a:r>
            <a:r>
              <a:rPr lang="ru-RU" sz="2400" dirty="0"/>
              <a:t> </a:t>
            </a:r>
            <a:r>
              <a:rPr lang="ru-RU" sz="2400" dirty="0" err="1"/>
              <a:t>відгодовують</a:t>
            </a:r>
            <a:r>
              <a:rPr lang="ru-RU" sz="2400" dirty="0"/>
              <a:t> на </a:t>
            </a:r>
            <a:r>
              <a:rPr lang="ru-RU" sz="2400" dirty="0" err="1"/>
              <a:t>сіні</a:t>
            </a:r>
            <a:r>
              <a:rPr lang="ru-RU" sz="2400" dirty="0"/>
              <a:t>, </a:t>
            </a:r>
            <a:r>
              <a:rPr lang="ru-RU" sz="2400" dirty="0" err="1"/>
              <a:t>соковитих</a:t>
            </a:r>
            <a:r>
              <a:rPr lang="ru-RU" sz="2400" dirty="0"/>
              <a:t> та </a:t>
            </a:r>
            <a:r>
              <a:rPr lang="ru-RU" sz="2400" dirty="0" err="1"/>
              <a:t>концентрованих</a:t>
            </a:r>
            <a:r>
              <a:rPr lang="ru-RU" sz="2400" dirty="0"/>
              <a:t> кормах.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концентратів</a:t>
            </a:r>
            <a:r>
              <a:rPr lang="ru-RU" sz="2400" dirty="0"/>
              <a:t> </a:t>
            </a:r>
            <a:r>
              <a:rPr lang="ru-RU" sz="2400" dirty="0" err="1"/>
              <a:t>доводять</a:t>
            </a:r>
            <a:r>
              <a:rPr lang="ru-RU" sz="2400" dirty="0"/>
              <a:t> до 0,6–0,7 кг на голову за </a:t>
            </a:r>
            <a:r>
              <a:rPr lang="ru-RU" sz="2400" dirty="0" err="1"/>
              <a:t>добу</a:t>
            </a:r>
            <a:r>
              <a:rPr lang="ru-RU" sz="2400" dirty="0"/>
              <a:t>.</a:t>
            </a:r>
          </a:p>
          <a:p>
            <a:pPr indent="530225" algn="just"/>
            <a:r>
              <a:rPr lang="ru-RU" sz="2400" dirty="0"/>
              <a:t>Для </a:t>
            </a:r>
            <a:r>
              <a:rPr lang="ru-RU" sz="2400" dirty="0" err="1"/>
              <a:t>помірної</a:t>
            </a:r>
            <a:r>
              <a:rPr lang="ru-RU" sz="2400" dirty="0"/>
              <a:t> </a:t>
            </a:r>
            <a:r>
              <a:rPr lang="ru-RU" sz="2400" dirty="0" err="1"/>
              <a:t>відгодівлі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ягнят </a:t>
            </a:r>
            <a:r>
              <a:rPr lang="ru-RU" sz="2400" dirty="0" err="1"/>
              <a:t>зимового</a:t>
            </a:r>
            <a:r>
              <a:rPr lang="ru-RU" sz="2400" dirty="0"/>
              <a:t> окоту,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підбивають</a:t>
            </a:r>
            <a:r>
              <a:rPr lang="ru-RU" sz="2400" dirty="0"/>
              <a:t> в 4 </a:t>
            </a:r>
            <a:r>
              <a:rPr lang="ru-RU" sz="2400" dirty="0" err="1"/>
              <a:t>місяці</a:t>
            </a:r>
            <a:r>
              <a:rPr lang="ru-RU" sz="2400" dirty="0"/>
              <a:t>. </a:t>
            </a:r>
            <a:r>
              <a:rPr lang="ru-RU" sz="2400" dirty="0" err="1"/>
              <a:t>Відгодівлю</a:t>
            </a:r>
            <a:r>
              <a:rPr lang="ru-RU" sz="2400" dirty="0"/>
              <a:t> </a:t>
            </a:r>
            <a:r>
              <a:rPr lang="ru-RU" sz="2400" dirty="0" err="1"/>
              <a:t>ведуть</a:t>
            </a:r>
            <a:r>
              <a:rPr lang="ru-RU" sz="2400" dirty="0"/>
              <a:t> з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пасовищ</a:t>
            </a:r>
            <a:r>
              <a:rPr lang="ru-RU" sz="2400" dirty="0"/>
              <a:t> (нагул) з </a:t>
            </a:r>
            <a:r>
              <a:rPr lang="ru-RU" sz="2400" dirty="0" err="1"/>
              <a:t>добавкою</a:t>
            </a:r>
            <a:r>
              <a:rPr lang="ru-RU" sz="2400" dirty="0"/>
              <a:t> </a:t>
            </a:r>
            <a:r>
              <a:rPr lang="ru-RU" sz="2400" dirty="0" err="1"/>
              <a:t>концентратів</a:t>
            </a:r>
            <a:r>
              <a:rPr lang="ru-RU" sz="2400" dirty="0"/>
              <a:t>.</a:t>
            </a:r>
          </a:p>
          <a:p>
            <a:pPr indent="530225" algn="just"/>
            <a:r>
              <a:rPr lang="ru-RU" sz="2400" dirty="0"/>
              <a:t>Потреба молодняку </a:t>
            </a:r>
            <a:r>
              <a:rPr lang="ru-RU" sz="2400" dirty="0" err="1"/>
              <a:t>овець</a:t>
            </a:r>
            <a:r>
              <a:rPr lang="ru-RU" sz="2400" dirty="0"/>
              <a:t> на </a:t>
            </a:r>
            <a:r>
              <a:rPr lang="ru-RU" sz="2400" dirty="0" err="1"/>
              <a:t>відгодівлі</a:t>
            </a:r>
            <a:r>
              <a:rPr lang="ru-RU" sz="2400" dirty="0"/>
              <a:t> у </a:t>
            </a:r>
            <a:r>
              <a:rPr lang="ru-RU" sz="2400" dirty="0" err="1"/>
              <a:t>поживних</a:t>
            </a:r>
            <a:r>
              <a:rPr lang="ru-RU" sz="2400" dirty="0"/>
              <a:t> </a:t>
            </a:r>
            <a:r>
              <a:rPr lang="ru-RU" sz="2400" dirty="0" err="1"/>
              <a:t>речовинах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живої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, </a:t>
            </a:r>
            <a:r>
              <a:rPr lang="ru-RU" sz="2400" dirty="0" err="1"/>
              <a:t>віку</a:t>
            </a:r>
            <a:r>
              <a:rPr lang="ru-RU" sz="2400" dirty="0"/>
              <a:t>, </a:t>
            </a:r>
            <a:r>
              <a:rPr lang="ru-RU" sz="2400" dirty="0" err="1"/>
              <a:t>породних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та </a:t>
            </a:r>
            <a:r>
              <a:rPr lang="ru-RU" sz="2400" dirty="0" err="1"/>
              <a:t>середньодобових</a:t>
            </a:r>
            <a:r>
              <a:rPr lang="ru-RU" sz="2400" dirty="0"/>
              <a:t> </a:t>
            </a:r>
            <a:r>
              <a:rPr lang="ru-RU" sz="2400" dirty="0" err="1"/>
              <a:t>приростів</a:t>
            </a:r>
            <a:r>
              <a:rPr lang="ru-RU" sz="2400" dirty="0"/>
              <a:t> </a:t>
            </a:r>
            <a:r>
              <a:rPr lang="ru-RU" sz="2400" dirty="0" err="1"/>
              <a:t>живої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79457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Gcy;&amp;ocy;&amp;dcy;&amp;iukcy;&amp;vcy;&amp;lcy;&amp;yacy; &amp;ocy;&amp;vcy;&amp;iecy;&amp;tscy;&amp;softcy; &amp;iukcy; &amp;kcy;&amp;iukcy;&amp;z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025003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Vcy;&amp;iukcy;&amp;vcy;&amp;tscy;&amp;iukcy;, &amp;kcy;&amp;ocy;&amp;zcy;&amp;icy; &amp;jcy; &amp;acy;&amp;lcy;&amp;acy;&amp;bcy;&amp;acy;&amp;yicy;. &amp;YAcy;&amp;kcy; &amp;fcy;&amp;iecy;&amp;rcy;&amp;mcy;&amp;iecy;&amp;rcy; &amp;zcy; &amp;Dcy;&amp;ocy;&amp;lcy;&amp;icy;&amp;ncy;&amp;shchcy;&amp;icy;&amp;ncy;&amp;icy; &amp;vcy;&amp;iukcy;&amp;dcy;&amp;ncy;&amp;ocy;&amp;vcy;&amp;lcy;&amp;yucy;&amp;jukcy; &amp;vcy;&amp;iukcy;&amp;vcy;&amp;chcy;&amp;acy;&amp;rcy;&amp;scy;&amp;tcy;&amp;vcy;&amp;o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33966"/>
            <a:ext cx="2286050" cy="15240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Молодняку </a:t>
            </a:r>
            <a:r>
              <a:rPr lang="ru-RU" sz="2800" b="1" dirty="0" err="1" smtClean="0">
                <a:solidFill>
                  <a:srgbClr val="C00000"/>
                </a:solidFill>
              </a:rPr>
              <a:t>овець</a:t>
            </a:r>
            <a:r>
              <a:rPr lang="ru-RU" sz="2800" b="1" dirty="0" smtClean="0">
                <a:solidFill>
                  <a:srgbClr val="C00000"/>
                </a:solidFill>
              </a:rPr>
              <a:t>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відгодівлі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необхідно</a:t>
            </a:r>
            <a:r>
              <a:rPr lang="ru-RU" sz="2800" b="1" dirty="0" smtClean="0">
                <a:solidFill>
                  <a:srgbClr val="C00000"/>
                </a:solidFill>
              </a:rPr>
              <a:t> 3,8–4,0 кг </a:t>
            </a:r>
            <a:r>
              <a:rPr lang="ru-RU" sz="2800" b="1" dirty="0" err="1" smtClean="0">
                <a:solidFill>
                  <a:srgbClr val="C00000"/>
                </a:solidFill>
              </a:rPr>
              <a:t>сухої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речовини</a:t>
            </a:r>
            <a:r>
              <a:rPr lang="ru-RU" sz="2800" b="1" dirty="0" smtClean="0">
                <a:solidFill>
                  <a:srgbClr val="C00000"/>
                </a:solidFill>
              </a:rPr>
              <a:t> на 100 кг </a:t>
            </a:r>
            <a:r>
              <a:rPr lang="ru-RU" sz="2800" b="1" dirty="0" err="1" smtClean="0">
                <a:solidFill>
                  <a:srgbClr val="C00000"/>
                </a:solidFill>
              </a:rPr>
              <a:t>живої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маси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</a:p>
          <a:p>
            <a:pPr lvl="0" algn="ctr"/>
            <a:r>
              <a:rPr lang="ru-RU" sz="2800" b="1" dirty="0" err="1" smtClean="0">
                <a:solidFill>
                  <a:srgbClr val="C00000"/>
                </a:solidFill>
              </a:rPr>
              <a:t>Кількість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енергії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поживних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речовин</a:t>
            </a:r>
            <a:r>
              <a:rPr lang="ru-RU" sz="2800" b="1" dirty="0" smtClean="0">
                <a:solidFill>
                  <a:srgbClr val="C00000"/>
                </a:solidFill>
              </a:rPr>
              <a:t> у 1 кг </a:t>
            </a:r>
            <a:r>
              <a:rPr lang="ru-RU" sz="2800" b="1" dirty="0" err="1" smtClean="0">
                <a:solidFill>
                  <a:srgbClr val="C00000"/>
                </a:solidFill>
              </a:rPr>
              <a:t>сухої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речовини</a:t>
            </a:r>
            <a:r>
              <a:rPr lang="ru-RU" sz="2800" b="1" dirty="0" smtClean="0">
                <a:solidFill>
                  <a:srgbClr val="C00000"/>
                </a:solidFill>
              </a:rPr>
              <a:t> становить: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0,8–0,9 к. од (9–10 МДж </a:t>
            </a:r>
            <a:r>
              <a:rPr lang="ru-RU" sz="2800" b="1" dirty="0" err="1" smtClean="0"/>
              <a:t>обмінної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енергії</a:t>
            </a:r>
            <a:r>
              <a:rPr lang="ru-RU" sz="2800" b="1" dirty="0" smtClean="0"/>
              <a:t>),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90–110 г </a:t>
            </a:r>
            <a:r>
              <a:rPr lang="ru-RU" sz="2800" b="1" dirty="0" err="1" smtClean="0"/>
              <a:t>перетравного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протеїну</a:t>
            </a:r>
            <a:r>
              <a:rPr lang="ru-RU" sz="2800" b="1" dirty="0" smtClean="0"/>
              <a:t>,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5–7 г </a:t>
            </a:r>
            <a:r>
              <a:rPr lang="ru-RU" sz="2800" b="1" dirty="0" err="1" smtClean="0"/>
              <a:t>кухонної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солі</a:t>
            </a:r>
            <a:r>
              <a:rPr lang="ru-RU" sz="2800" b="1" dirty="0" smtClean="0"/>
              <a:t>,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5–6 г </a:t>
            </a:r>
            <a:r>
              <a:rPr lang="ru-RU" sz="2800" b="1" dirty="0" err="1" smtClean="0"/>
              <a:t>кальцію</a:t>
            </a:r>
            <a:r>
              <a:rPr lang="ru-RU" sz="2800" b="1" dirty="0" smtClean="0"/>
              <a:t>,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3,0–3,5 фосфору,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2,5–3,0 г </a:t>
            </a:r>
            <a:r>
              <a:rPr lang="ru-RU" sz="2800" b="1" dirty="0" err="1" smtClean="0"/>
              <a:t>сірки</a:t>
            </a:r>
            <a:r>
              <a:rPr lang="ru-RU" sz="2800" b="1" dirty="0" smtClean="0"/>
              <a:t>, </a:t>
            </a:r>
          </a:p>
          <a:p>
            <a:pPr lvl="0" indent="442913">
              <a:buFont typeface="Wingdings" pitchFamily="2" charset="2"/>
              <a:buChar char="q"/>
            </a:pPr>
            <a:r>
              <a:rPr lang="ru-RU" sz="2800" b="1" dirty="0" smtClean="0"/>
              <a:t>5–8 мг каротину та 250–350 МО </a:t>
            </a:r>
            <a:r>
              <a:rPr lang="ru-RU" sz="2800" b="1" dirty="0" err="1" smtClean="0"/>
              <a:t>вітаміну</a:t>
            </a:r>
            <a:r>
              <a:rPr lang="ru-RU" sz="2800" b="1" dirty="0" smtClean="0"/>
              <a:t> D.</a:t>
            </a:r>
            <a:endParaRPr lang="ru-RU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Gcy;&amp;ocy;&amp;dcy;&amp;iukcy;&amp;vcy;&amp;lcy;&amp;yacy; &amp;ocy;&amp;vcy;&amp;iecy;&amp;tscy;&amp;softcy; &amp;iukcy; &amp;kcy;&amp;iukcy;&amp;z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</a:rPr>
              <a:t>4.Відгодівля </a:t>
            </a:r>
            <a:r>
              <a:rPr lang="ru-RU" sz="2800" b="1" dirty="0" err="1" smtClean="0">
                <a:solidFill>
                  <a:srgbClr val="FF0000"/>
                </a:solidFill>
                <a:effectLst/>
              </a:rPr>
              <a:t>овець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/>
              </a:rPr>
            </a:b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56490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4" name="Picture 2" descr="https://thepresentation.ru/img/thumbs/655cb995386b78858fb36d907e98f3e3-800x.jpg"/>
          <p:cNvPicPr>
            <a:picLocks noChangeAspect="1" noChangeArrowheads="1"/>
          </p:cNvPicPr>
          <p:nvPr/>
        </p:nvPicPr>
        <p:blipFill>
          <a:blip r:embed="rId7" cstate="print"/>
          <a:srcRect t="7560"/>
          <a:stretch>
            <a:fillRect/>
          </a:stretch>
        </p:blipFill>
        <p:spPr bwMode="auto">
          <a:xfrm>
            <a:off x="0" y="836712"/>
            <a:ext cx="9144000" cy="6339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923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04664"/>
            <a:ext cx="9144000" cy="2193477"/>
            <a:chOff x="0" y="29343"/>
            <a:chExt cx="9144000" cy="5702407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9343"/>
              <a:ext cx="9144000" cy="4867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51520" y="1339743"/>
              <a:ext cx="8668806" cy="43920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722313" algn="just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Для </a:t>
              </a:r>
              <a:r>
                <a:rPr lang="ru-RU" sz="2600" b="1" kern="1200" dirty="0" err="1" smtClean="0"/>
                <a:t>відгодівлі</a:t>
              </a:r>
              <a:r>
                <a:rPr lang="ru-RU" sz="2600" b="1" kern="1200" dirty="0" smtClean="0"/>
                <a:t> </a:t>
              </a:r>
              <a:r>
                <a:rPr lang="ru-RU" sz="2600" b="1" kern="1200" dirty="0" err="1" smtClean="0"/>
                <a:t>використовують</a:t>
              </a:r>
              <a:r>
                <a:rPr lang="ru-RU" sz="2600" b="1" kern="1200" dirty="0" smtClean="0"/>
                <a:t> </a:t>
              </a:r>
              <a:r>
                <a:rPr lang="ru-RU" sz="2600" b="1" kern="1200" dirty="0" err="1" smtClean="0"/>
                <a:t>вибракуваних</a:t>
              </a:r>
              <a:r>
                <a:rPr lang="ru-RU" sz="2600" b="1" kern="1200" dirty="0" smtClean="0"/>
                <a:t> </a:t>
              </a:r>
              <a:r>
                <a:rPr lang="ru-RU" sz="2600" b="1" kern="1200" dirty="0" err="1" smtClean="0"/>
                <a:t>дорослих</a:t>
              </a:r>
              <a:r>
                <a:rPr lang="ru-RU" sz="2600" b="1" kern="1200" dirty="0" smtClean="0"/>
                <a:t> </a:t>
              </a:r>
              <a:r>
                <a:rPr lang="ru-RU" sz="2600" b="1" kern="1200" dirty="0" err="1" smtClean="0"/>
                <a:t>овець</a:t>
              </a:r>
              <a:r>
                <a:rPr lang="ru-RU" sz="2600" b="1" kern="1200" dirty="0" smtClean="0"/>
                <a:t> (</a:t>
              </a:r>
              <a:r>
                <a:rPr lang="ru-RU" sz="2600" b="1" kern="1200" dirty="0" err="1" smtClean="0"/>
                <a:t>вівцематки</a:t>
              </a:r>
              <a:r>
                <a:rPr lang="ru-RU" sz="2600" b="1" kern="1200" dirty="0" smtClean="0"/>
                <a:t>, валахи, </a:t>
              </a:r>
              <a:r>
                <a:rPr lang="ru-RU" sz="2600" b="1" kern="1200" dirty="0" err="1" smtClean="0"/>
                <a:t>барани</a:t>
              </a:r>
              <a:r>
                <a:rPr lang="ru-RU" sz="2600" b="1" kern="1200" dirty="0" smtClean="0"/>
                <a:t>) </a:t>
              </a:r>
              <a:r>
                <a:rPr lang="ru-RU" sz="2600" b="1" kern="1200" dirty="0" err="1" smtClean="0"/>
                <a:t>і</a:t>
              </a:r>
              <a:r>
                <a:rPr lang="ru-RU" sz="2600" b="1" kern="1200" dirty="0" smtClean="0"/>
                <a:t> </a:t>
              </a:r>
              <a:r>
                <a:rPr lang="ru-RU" sz="2600" b="1" kern="1200" dirty="0" err="1" smtClean="0"/>
                <a:t>надремонтний</a:t>
              </a:r>
              <a:r>
                <a:rPr lang="ru-RU" sz="2600" b="1" kern="1200" dirty="0" smtClean="0"/>
                <a:t> молодняк. </a:t>
              </a:r>
            </a:p>
            <a:p>
              <a:pPr marL="0" lvl="0" indent="722313" algn="just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/>
              </a:r>
              <a:br>
                <a:rPr lang="ru-RU" sz="2600" b="1" kern="1200" dirty="0" smtClean="0"/>
              </a:br>
              <a:endParaRPr lang="en-US" sz="2600" b="1" kern="12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2492896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>
              <a:lnSpc>
                <a:spcPct val="15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Розрізняють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такі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відгодівлі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indent="354013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40–45 кг для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одержання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молодої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нежирної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ягнятини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indent="354013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помірна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відгодівля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молодняку до 8–11-місячного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віку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живою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масою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50–55 кг для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одержання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стиглої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соковитої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баранини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indent="354013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відгодівля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дорослих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овець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одержання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жирної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баранини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сала.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thepresentation.ru/img/thumbs/a7eccee7ed3b208b045e152f778168a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thepresentation.ru/img/thumbs/28567e1db27b1c5f4103fdc684ec5988-800x.jpg"/>
          <p:cNvPicPr>
            <a:picLocks noChangeAspect="1" noChangeArrowheads="1"/>
          </p:cNvPicPr>
          <p:nvPr/>
        </p:nvPicPr>
        <p:blipFill>
          <a:blip r:embed="rId2" cstate="print"/>
          <a:srcRect b="23620"/>
          <a:stretch>
            <a:fillRect/>
          </a:stretch>
        </p:blipFill>
        <p:spPr bwMode="auto">
          <a:xfrm>
            <a:off x="0" y="332656"/>
            <a:ext cx="912842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thepresentation.ru/img/thumbs/57ad511b10650ed1075ec69b2b987c8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826" name="Picture 2" descr="&amp;Ncy;&amp;acy;&amp;shcy;&amp;acy; &amp;fcy;&amp;iecy;&amp;rcy;&amp;mcy;&amp;acy;: &amp;Vcy;&amp;icy;&amp;dcy;&amp;icy; &amp;kcy;&amp;ocy;&amp;rcy;&amp;mcy;&amp;iukcy;&amp;vcy;, &amp;rcy;&amp;acy;&amp;tscy;&amp;iukcy;&amp;ocy;&amp;ncy; &amp;iukcy; &amp;ncy;&amp;ocy;&amp;rcy;&amp;mcy;&amp;icy; &amp;gcy;&amp;ocy;&amp;dcy;&amp;iukcy;&amp;vcy;&amp;lcy;&amp;iukcy; &amp;ocy;&amp;vcy;&amp;iecy;&amp;tscy;&amp;softcy; &amp;vcy; &amp;dcy;&amp;ocy;&amp;mcy;&amp;acy;&amp;shcy;&amp;ncy;&amp;iukcy;&amp;khcy; &amp;ucy;&amp;mcy;&amp;ocy;&amp;vcy;&amp;acy;&amp;kh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</a:rPr>
              <a:t>Вівці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жуйні</a:t>
            </a:r>
            <a:r>
              <a:rPr lang="ru-RU" sz="2800" dirty="0"/>
              <a:t> </a:t>
            </a:r>
            <a:r>
              <a:rPr lang="ru-RU" sz="2800" dirty="0" err="1"/>
              <a:t>тварини</a:t>
            </a:r>
            <a:r>
              <a:rPr lang="ru-RU" sz="2800" dirty="0"/>
              <a:t>. У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передшлунках</a:t>
            </a:r>
            <a:r>
              <a:rPr lang="ru-RU" sz="2800" dirty="0"/>
              <a:t>, особливо в </a:t>
            </a:r>
            <a:r>
              <a:rPr lang="ru-RU" sz="2800" dirty="0" err="1"/>
              <a:t>рубці</a:t>
            </a:r>
            <a:r>
              <a:rPr lang="ru-RU" sz="2800" dirty="0"/>
              <a:t>, </a:t>
            </a:r>
            <a:r>
              <a:rPr lang="ru-RU" sz="2800" dirty="0" err="1"/>
              <a:t>знаходяться</a:t>
            </a:r>
            <a:r>
              <a:rPr lang="ru-RU" sz="2800" dirty="0"/>
              <a:t> </a:t>
            </a:r>
            <a:r>
              <a:rPr lang="ru-RU" sz="2800" dirty="0" err="1"/>
              <a:t>численні</a:t>
            </a:r>
            <a:r>
              <a:rPr lang="ru-RU" sz="2800" dirty="0"/>
              <a:t> і </a:t>
            </a:r>
            <a:r>
              <a:rPr lang="ru-RU" sz="2800" dirty="0" err="1"/>
              <a:t>різноманітні</a:t>
            </a:r>
            <a:r>
              <a:rPr lang="ru-RU" sz="2800" dirty="0"/>
              <a:t> </a:t>
            </a:r>
            <a:r>
              <a:rPr lang="ru-RU" sz="2800" dirty="0" err="1"/>
              <a:t>мікроорганізми</a:t>
            </a:r>
            <a:r>
              <a:rPr lang="ru-RU" sz="2800" dirty="0"/>
              <a:t> (</a:t>
            </a:r>
            <a:r>
              <a:rPr lang="ru-RU" sz="2800" dirty="0" err="1"/>
              <a:t>бактерії</a:t>
            </a:r>
            <a:r>
              <a:rPr lang="ru-RU" sz="2800" dirty="0"/>
              <a:t>, грибки, </a:t>
            </a:r>
            <a:r>
              <a:rPr lang="ru-RU" sz="2800" dirty="0" err="1"/>
              <a:t>дріжджі</a:t>
            </a:r>
            <a:r>
              <a:rPr lang="ru-RU" sz="2800" dirty="0"/>
              <a:t>, </a:t>
            </a:r>
            <a:r>
              <a:rPr lang="ru-RU" sz="2800" dirty="0" err="1"/>
              <a:t>інфузорії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.),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піддають</a:t>
            </a:r>
            <a:r>
              <a:rPr lang="ru-RU" sz="2800" dirty="0"/>
              <a:t> </a:t>
            </a:r>
            <a:r>
              <a:rPr lang="ru-RU" sz="2800" dirty="0" err="1"/>
              <a:t>суттєвим</a:t>
            </a:r>
            <a:r>
              <a:rPr lang="ru-RU" sz="2800" dirty="0"/>
              <a:t> </a:t>
            </a:r>
            <a:r>
              <a:rPr lang="ru-RU" sz="2800" dirty="0" err="1"/>
              <a:t>змінам</a:t>
            </a:r>
            <a:r>
              <a:rPr lang="ru-RU" sz="2800" dirty="0"/>
              <a:t> </a:t>
            </a:r>
            <a:r>
              <a:rPr lang="ru-RU" sz="2800" dirty="0" err="1"/>
              <a:t>поживні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 корму.</a:t>
            </a:r>
          </a:p>
        </p:txBody>
      </p:sp>
      <p:sp>
        <p:nvSpPr>
          <p:cNvPr id="13314" name="AutoShape 2" descr="&amp;Tcy;&amp;iecy;&amp;khcy;&amp;ncy;&amp;ocy;&amp;lcy;&amp;ocy;&amp;gcy;&amp;iukcy;&amp;yacy; &amp;ucy;&amp;tcy;&amp;rcy;&amp;icy;&amp;mcy;&amp;acy;&amp;ncy;&amp;ncy;&amp;yacy; &amp;ocy;&amp;vcy;&amp;iecy;&amp;tscy;&amp;soft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&amp;Gcy;&amp;ocy;&amp;dcy;&amp;iukcy;&amp;vcy;&amp;lcy;&amp;yacy; &amp;ocy;&amp;vcy;&amp;iecy;&amp;tscy;&amp;softcy; &amp;iukcy; &amp;kcy;&amp;iukcy;&amp;z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9508"/>
            <a:ext cx="5904656" cy="442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568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1328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ДЯКУЮ ЗА УВАГУ!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Gcy;&amp;ocy;&amp;dcy;&amp;iukcy;&amp;vcy;&amp;lcy;&amp;yacy; &amp;ocy;&amp;vcy;&amp;iecy;&amp;tscy;&amp;softcy; &amp;iukcy; &amp;kcy;&amp;iukcy;&amp;z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thepresentation.ru/img/thumbs/9a7cf3c555db7f25cdffc23951e81b76-800x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thepresentation.ru/img/thumbs/3361a12ee449366db5cb4d7892fce0c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thepresentation.ru/img/thumbs/31352a4c545b15296692c19205c9282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631</Words>
  <Application>Microsoft Office PowerPoint</Application>
  <PresentationFormat>Экран (4:3)</PresentationFormat>
  <Paragraphs>87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Леція №9 Годівля овець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Леція №9 Годівля овець   </dc:title>
  <dc:creator>Sam</dc:creator>
  <cp:lastModifiedBy>Ulia</cp:lastModifiedBy>
  <cp:revision>22</cp:revision>
  <dcterms:created xsi:type="dcterms:W3CDTF">2021-04-09T07:38:48Z</dcterms:created>
  <dcterms:modified xsi:type="dcterms:W3CDTF">2021-05-28T14:02:22Z</dcterms:modified>
</cp:coreProperties>
</file>