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colors12.xml" ContentType="application/vnd.openxmlformats-officedocument.drawingml.diagramColors+xml"/>
  <Default Extension="png" ContentType="image/png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304" r:id="rId4"/>
    <p:sldId id="279" r:id="rId5"/>
    <p:sldId id="280" r:id="rId6"/>
    <p:sldId id="281" r:id="rId7"/>
    <p:sldId id="282" r:id="rId8"/>
    <p:sldId id="283" r:id="rId9"/>
    <p:sldId id="258" r:id="rId10"/>
    <p:sldId id="284" r:id="rId11"/>
    <p:sldId id="259" r:id="rId12"/>
    <p:sldId id="285" r:id="rId13"/>
    <p:sldId id="260" r:id="rId14"/>
    <p:sldId id="263" r:id="rId15"/>
    <p:sldId id="286" r:id="rId16"/>
    <p:sldId id="287" r:id="rId17"/>
    <p:sldId id="288" r:id="rId18"/>
    <p:sldId id="289" r:id="rId19"/>
    <p:sldId id="290" r:id="rId20"/>
    <p:sldId id="291" r:id="rId21"/>
    <p:sldId id="264" r:id="rId22"/>
    <p:sldId id="292" r:id="rId23"/>
    <p:sldId id="266" r:id="rId24"/>
    <p:sldId id="293" r:id="rId25"/>
    <p:sldId id="267" r:id="rId26"/>
    <p:sldId id="305" r:id="rId27"/>
    <p:sldId id="294" r:id="rId28"/>
    <p:sldId id="268" r:id="rId29"/>
    <p:sldId id="269" r:id="rId30"/>
    <p:sldId id="295" r:id="rId31"/>
    <p:sldId id="270" r:id="rId32"/>
    <p:sldId id="296" r:id="rId33"/>
    <p:sldId id="271" r:id="rId34"/>
    <p:sldId id="297" r:id="rId35"/>
    <p:sldId id="306" r:id="rId36"/>
    <p:sldId id="272" r:id="rId37"/>
    <p:sldId id="273" r:id="rId38"/>
    <p:sldId id="298" r:id="rId39"/>
    <p:sldId id="274" r:id="rId40"/>
    <p:sldId id="299" r:id="rId41"/>
    <p:sldId id="275" r:id="rId42"/>
    <p:sldId id="300" r:id="rId43"/>
    <p:sldId id="276" r:id="rId44"/>
    <p:sldId id="302" r:id="rId45"/>
    <p:sldId id="301" r:id="rId46"/>
    <p:sldId id="277" r:id="rId47"/>
    <p:sldId id="303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3293A9-DD88-45BD-B76E-8CBA939FDCA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889838-8474-4D82-973D-20F97994E854}">
      <dgm:prSet/>
      <dgm:spPr/>
      <dgm:t>
        <a:bodyPr/>
        <a:lstStyle/>
        <a:p>
          <a:pPr rtl="0"/>
          <a:r>
            <a:rPr lang="ru-RU" dirty="0" smtClean="0"/>
            <a:t>У </a:t>
          </a:r>
          <a:r>
            <a:rPr lang="ru-RU" dirty="0" err="1" smtClean="0"/>
            <a:t>парувальний</a:t>
          </a:r>
          <a:r>
            <a:rPr lang="ru-RU" dirty="0" smtClean="0"/>
            <a:t> </a:t>
          </a:r>
          <a:r>
            <a:rPr lang="ru-RU" dirty="0" err="1" smtClean="0"/>
            <a:t>період</a:t>
          </a:r>
          <a:r>
            <a:rPr lang="ru-RU" dirty="0" smtClean="0"/>
            <a:t> </a:t>
          </a:r>
          <a:r>
            <a:rPr lang="ru-RU" dirty="0" err="1" smtClean="0"/>
            <a:t>кількість</a:t>
          </a:r>
          <a:r>
            <a:rPr lang="ru-RU" dirty="0" smtClean="0"/>
            <a:t> </a:t>
          </a:r>
          <a:r>
            <a:rPr lang="ru-RU" dirty="0" err="1" smtClean="0"/>
            <a:t>сухої</a:t>
          </a:r>
          <a:r>
            <a:rPr lang="ru-RU" dirty="0" smtClean="0"/>
            <a:t> </a:t>
          </a:r>
          <a:r>
            <a:rPr lang="ru-RU" dirty="0" err="1" smtClean="0"/>
            <a:t>речовини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обмінної</a:t>
          </a:r>
          <a:r>
            <a:rPr lang="ru-RU" dirty="0" smtClean="0"/>
            <a:t> </a:t>
          </a:r>
          <a:r>
            <a:rPr lang="ru-RU" dirty="0" err="1" smtClean="0"/>
            <a:t>енергії</a:t>
          </a:r>
          <a:r>
            <a:rPr lang="ru-RU" dirty="0" smtClean="0"/>
            <a:t> </a:t>
          </a:r>
          <a:r>
            <a:rPr lang="ru-RU" dirty="0" err="1" smtClean="0"/>
            <a:t>збільшують</a:t>
          </a:r>
          <a:r>
            <a:rPr lang="ru-RU" dirty="0" smtClean="0"/>
            <a:t>: за </a:t>
          </a:r>
          <a:r>
            <a:rPr lang="ru-RU" dirty="0" err="1" smtClean="0"/>
            <a:t>середнього</a:t>
          </a:r>
          <a:r>
            <a:rPr lang="ru-RU" dirty="0" smtClean="0"/>
            <a:t> </a:t>
          </a:r>
          <a:r>
            <a:rPr lang="ru-RU" dirty="0" err="1" smtClean="0"/>
            <a:t>навантаження</a:t>
          </a:r>
          <a:r>
            <a:rPr lang="ru-RU" dirty="0" smtClean="0"/>
            <a:t> до 1,0–1,5 кг </a:t>
          </a:r>
          <a:r>
            <a:rPr lang="ru-RU" dirty="0" err="1" smtClean="0"/>
            <a:t>і</a:t>
          </a:r>
          <a:r>
            <a:rPr lang="ru-RU" dirty="0" smtClean="0"/>
            <a:t> 9,1–13,7 МДж </a:t>
          </a:r>
          <a:r>
            <a:rPr lang="ru-RU" dirty="0" err="1" smtClean="0"/>
            <a:t>обмінної</a:t>
          </a:r>
          <a:r>
            <a:rPr lang="ru-RU" dirty="0" smtClean="0"/>
            <a:t> </a:t>
          </a:r>
          <a:r>
            <a:rPr lang="ru-RU" dirty="0" err="1" smtClean="0"/>
            <a:t>енергії</a:t>
          </a:r>
          <a:r>
            <a:rPr lang="ru-RU" dirty="0" smtClean="0"/>
            <a:t> (0,83–1,05 к.од.) та за </a:t>
          </a:r>
          <a:r>
            <a:rPr lang="ru-RU" dirty="0" err="1" smtClean="0"/>
            <a:t>підвищеного</a:t>
          </a:r>
          <a:r>
            <a:rPr lang="ru-RU" dirty="0" smtClean="0"/>
            <a:t> – </a:t>
          </a:r>
          <a:r>
            <a:rPr lang="ru-RU" dirty="0" err="1" smtClean="0"/>
            <a:t>відповідно</a:t>
          </a:r>
          <a:r>
            <a:rPr lang="ru-RU" dirty="0" smtClean="0"/>
            <a:t> до 1,1–1,6 кг, 10,7–16,0 МДж (0,97–1,45 к.од.).</a:t>
          </a:r>
          <a:endParaRPr lang="ru-RU" dirty="0"/>
        </a:p>
      </dgm:t>
    </dgm:pt>
    <dgm:pt modelId="{D3AD7573-7A83-4D08-9B35-C0A4E7F5E441}" type="parTrans" cxnId="{36ACC3EC-8B04-47A6-9320-F7CAACE8617D}">
      <dgm:prSet/>
      <dgm:spPr/>
      <dgm:t>
        <a:bodyPr/>
        <a:lstStyle/>
        <a:p>
          <a:endParaRPr lang="ru-RU"/>
        </a:p>
      </dgm:t>
    </dgm:pt>
    <dgm:pt modelId="{84DB0589-BD59-424E-B4DD-CFD08CC761BA}" type="sibTrans" cxnId="{36ACC3EC-8B04-47A6-9320-F7CAACE8617D}">
      <dgm:prSet/>
      <dgm:spPr/>
      <dgm:t>
        <a:bodyPr/>
        <a:lstStyle/>
        <a:p>
          <a:endParaRPr lang="ru-RU"/>
        </a:p>
      </dgm:t>
    </dgm:pt>
    <dgm:pt modelId="{D4C4FAA0-C6AC-4D39-B777-7FF8ED17A4E8}">
      <dgm:prSet/>
      <dgm:spPr/>
      <dgm:t>
        <a:bodyPr/>
        <a:lstStyle/>
        <a:p>
          <a:pPr rtl="0"/>
          <a:r>
            <a:rPr lang="ru-RU" dirty="0" smtClean="0"/>
            <a:t>На 100 кг </a:t>
          </a:r>
          <a:r>
            <a:rPr lang="ru-RU" dirty="0" err="1" smtClean="0"/>
            <a:t>живої</a:t>
          </a:r>
          <a:r>
            <a:rPr lang="ru-RU" dirty="0" smtClean="0"/>
            <a:t> </a:t>
          </a:r>
          <a:r>
            <a:rPr lang="ru-RU" dirty="0" err="1" smtClean="0"/>
            <a:t>маси</a:t>
          </a:r>
          <a:r>
            <a:rPr lang="ru-RU" dirty="0" smtClean="0"/>
            <a:t> </a:t>
          </a:r>
          <a:r>
            <a:rPr lang="ru-RU" dirty="0" err="1" smtClean="0"/>
            <a:t>їм</a:t>
          </a:r>
          <a:r>
            <a:rPr lang="ru-RU" dirty="0" smtClean="0"/>
            <a:t> </a:t>
          </a:r>
          <a:r>
            <a:rPr lang="ru-RU" dirty="0" err="1" smtClean="0"/>
            <a:t>згодовують</a:t>
          </a:r>
          <a:r>
            <a:rPr lang="ru-RU" dirty="0" smtClean="0"/>
            <a:t> 1,0–1,3 кг </a:t>
          </a:r>
          <a:r>
            <a:rPr lang="ru-RU" dirty="0" err="1" smtClean="0"/>
            <a:t>сухої</a:t>
          </a:r>
          <a:r>
            <a:rPr lang="ru-RU" dirty="0" smtClean="0"/>
            <a:t> </a:t>
          </a:r>
          <a:r>
            <a:rPr lang="ru-RU" dirty="0" err="1" smtClean="0"/>
            <a:t>речовини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8,1–11,3 МДж </a:t>
          </a:r>
          <a:r>
            <a:rPr lang="ru-RU" dirty="0" err="1" smtClean="0"/>
            <a:t>обмінної</a:t>
          </a:r>
          <a:r>
            <a:rPr lang="ru-RU" dirty="0" smtClean="0"/>
            <a:t> </a:t>
          </a:r>
          <a:r>
            <a:rPr lang="ru-RU" dirty="0" err="1" smtClean="0"/>
            <a:t>енергії</a:t>
          </a:r>
          <a:r>
            <a:rPr lang="ru-RU" dirty="0" smtClean="0"/>
            <a:t> (0,74–1,0 к.од.).</a:t>
          </a:r>
          <a:endParaRPr lang="ru-RU" dirty="0"/>
        </a:p>
      </dgm:t>
    </dgm:pt>
    <dgm:pt modelId="{35D1AF90-9CAC-4E65-9843-B11FAE687BAE}" type="sibTrans" cxnId="{9747C2AA-9109-4F0B-B14F-71EFAE4B2D9F}">
      <dgm:prSet/>
      <dgm:spPr/>
      <dgm:t>
        <a:bodyPr/>
        <a:lstStyle/>
        <a:p>
          <a:endParaRPr lang="ru-RU"/>
        </a:p>
      </dgm:t>
    </dgm:pt>
    <dgm:pt modelId="{EEB2A29C-BA88-4A2B-B9CF-661EB143DDA5}" type="parTrans" cxnId="{9747C2AA-9109-4F0B-B14F-71EFAE4B2D9F}">
      <dgm:prSet/>
      <dgm:spPr/>
      <dgm:t>
        <a:bodyPr/>
        <a:lstStyle/>
        <a:p>
          <a:endParaRPr lang="ru-RU"/>
        </a:p>
      </dgm:t>
    </dgm:pt>
    <dgm:pt modelId="{A5A1A59E-277B-4769-B0E5-50600EC82C20}" type="pres">
      <dgm:prSet presAssocID="{E53293A9-DD88-45BD-B76E-8CBA939FDC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2FF398-28AF-4612-9490-577480D10641}" type="pres">
      <dgm:prSet presAssocID="{D4C4FAA0-C6AC-4D39-B777-7FF8ED17A4E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50EF5-11D2-4634-9798-2F95693DC0D0}" type="pres">
      <dgm:prSet presAssocID="{35D1AF90-9CAC-4E65-9843-B11FAE687BAE}" presName="spacer" presStyleCnt="0"/>
      <dgm:spPr/>
    </dgm:pt>
    <dgm:pt modelId="{B9FB0213-4415-4804-9006-0BC50A5483EF}" type="pres">
      <dgm:prSet presAssocID="{48889838-8474-4D82-973D-20F97994E85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B4ECAE-12A5-446F-9D97-3103E3656252}" type="presOf" srcId="{D4C4FAA0-C6AC-4D39-B777-7FF8ED17A4E8}" destId="{852FF398-28AF-4612-9490-577480D10641}" srcOrd="0" destOrd="0" presId="urn:microsoft.com/office/officeart/2005/8/layout/vList2"/>
    <dgm:cxn modelId="{36ACC3EC-8B04-47A6-9320-F7CAACE8617D}" srcId="{E53293A9-DD88-45BD-B76E-8CBA939FDCA0}" destId="{48889838-8474-4D82-973D-20F97994E854}" srcOrd="1" destOrd="0" parTransId="{D3AD7573-7A83-4D08-9B35-C0A4E7F5E441}" sibTransId="{84DB0589-BD59-424E-B4DD-CFD08CC761BA}"/>
    <dgm:cxn modelId="{812D1F0A-201E-4AE7-817F-692B2FF0E2B9}" type="presOf" srcId="{48889838-8474-4D82-973D-20F97994E854}" destId="{B9FB0213-4415-4804-9006-0BC50A5483EF}" srcOrd="0" destOrd="0" presId="urn:microsoft.com/office/officeart/2005/8/layout/vList2"/>
    <dgm:cxn modelId="{1A03D181-B97E-4C11-87B1-F83C9C12F801}" type="presOf" srcId="{E53293A9-DD88-45BD-B76E-8CBA939FDCA0}" destId="{A5A1A59E-277B-4769-B0E5-50600EC82C20}" srcOrd="0" destOrd="0" presId="urn:microsoft.com/office/officeart/2005/8/layout/vList2"/>
    <dgm:cxn modelId="{9747C2AA-9109-4F0B-B14F-71EFAE4B2D9F}" srcId="{E53293A9-DD88-45BD-B76E-8CBA939FDCA0}" destId="{D4C4FAA0-C6AC-4D39-B777-7FF8ED17A4E8}" srcOrd="0" destOrd="0" parTransId="{EEB2A29C-BA88-4A2B-B9CF-661EB143DDA5}" sibTransId="{35D1AF90-9CAC-4E65-9843-B11FAE687BAE}"/>
    <dgm:cxn modelId="{CE0C1C9A-BC39-4A38-BA3D-76003ECE9E8F}" type="presParOf" srcId="{A5A1A59E-277B-4769-B0E5-50600EC82C20}" destId="{852FF398-28AF-4612-9490-577480D10641}" srcOrd="0" destOrd="0" presId="urn:microsoft.com/office/officeart/2005/8/layout/vList2"/>
    <dgm:cxn modelId="{3AE958AF-91FC-48C6-850F-BE2225D33427}" type="presParOf" srcId="{A5A1A59E-277B-4769-B0E5-50600EC82C20}" destId="{16550EF5-11D2-4634-9798-2F95693DC0D0}" srcOrd="1" destOrd="0" presId="urn:microsoft.com/office/officeart/2005/8/layout/vList2"/>
    <dgm:cxn modelId="{734EF176-239D-4A16-9F19-D6DE2281A45B}" type="presParOf" srcId="{A5A1A59E-277B-4769-B0E5-50600EC82C20}" destId="{B9FB0213-4415-4804-9006-0BC50A5483E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54A02D8-11E0-4257-B165-FDFDDD4B102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0B616E5-6670-49A1-8D75-BA7FDBC89DCE}">
      <dgm:prSet custT="1"/>
      <dgm:spPr/>
      <dgm:t>
        <a:bodyPr/>
        <a:lstStyle/>
        <a:p>
          <a:pPr rtl="0"/>
          <a:r>
            <a:rPr lang="ru-RU" sz="2000" b="1" dirty="0" smtClean="0"/>
            <a:t>У перший </a:t>
          </a:r>
          <a:r>
            <a:rPr lang="ru-RU" sz="2000" b="1" dirty="0" err="1" smtClean="0"/>
            <a:t>період</a:t>
          </a:r>
          <a:r>
            <a:rPr lang="ru-RU" sz="2000" b="1" dirty="0" smtClean="0"/>
            <a:t> </a:t>
          </a:r>
          <a:r>
            <a:rPr lang="ru-RU" sz="2000" b="1" dirty="0" err="1" smtClean="0"/>
            <a:t>лактації</a:t>
          </a:r>
          <a:r>
            <a:rPr lang="ru-RU" sz="2000" b="1" dirty="0" smtClean="0"/>
            <a:t> за </a:t>
          </a:r>
          <a:r>
            <a:rPr lang="ru-RU" sz="2000" b="1" dirty="0" err="1" smtClean="0"/>
            <a:t>високої</a:t>
          </a:r>
          <a:r>
            <a:rPr lang="ru-RU" sz="2000" b="1" dirty="0" smtClean="0"/>
            <a:t> </a:t>
          </a:r>
          <a:r>
            <a:rPr lang="ru-RU" sz="2000" b="1" dirty="0" err="1" smtClean="0"/>
            <a:t>напруженості</a:t>
          </a:r>
          <a:r>
            <a:rPr lang="ru-RU" sz="2000" b="1" dirty="0" smtClean="0"/>
            <a:t> </a:t>
          </a:r>
          <a:r>
            <a:rPr lang="ru-RU" sz="2000" b="1" dirty="0" err="1" smtClean="0"/>
            <a:t>обмінних</a:t>
          </a:r>
          <a:r>
            <a:rPr lang="ru-RU" sz="2000" b="1" dirty="0" smtClean="0"/>
            <a:t> </a:t>
          </a:r>
          <a:r>
            <a:rPr lang="ru-RU" sz="2000" b="1" dirty="0" err="1" smtClean="0"/>
            <a:t>процесів</a:t>
          </a:r>
          <a:r>
            <a:rPr lang="ru-RU" sz="2000" b="1" dirty="0" smtClean="0"/>
            <a:t> в </a:t>
          </a:r>
          <a:r>
            <a:rPr lang="ru-RU" sz="2000" b="1" dirty="0" err="1" smtClean="0"/>
            <a:t>організмі</a:t>
          </a:r>
          <a:r>
            <a:rPr lang="ru-RU" sz="2000" b="1" dirty="0" smtClean="0"/>
            <a:t> </a:t>
          </a:r>
          <a:r>
            <a:rPr lang="ru-RU" sz="2000" b="1" dirty="0" err="1" smtClean="0"/>
            <a:t>корів</a:t>
          </a:r>
          <a:r>
            <a:rPr lang="ru-RU" sz="2000" b="1" dirty="0" smtClean="0"/>
            <a:t> </a:t>
          </a:r>
          <a:r>
            <a:rPr lang="ru-RU" sz="2000" b="1" dirty="0" err="1" smtClean="0"/>
            <a:t>їх</a:t>
          </a:r>
          <a:r>
            <a:rPr lang="ru-RU" sz="2000" b="1" dirty="0" smtClean="0"/>
            <a:t> </a:t>
          </a:r>
          <a:r>
            <a:rPr lang="ru-RU" sz="2000" b="1" dirty="0" err="1" smtClean="0"/>
            <a:t>переводять</a:t>
          </a:r>
          <a:r>
            <a:rPr lang="ru-RU" sz="2000" b="1" dirty="0" smtClean="0"/>
            <a:t> на </a:t>
          </a:r>
          <a:r>
            <a:rPr lang="ru-RU" sz="2000" b="1" dirty="0" err="1" smtClean="0"/>
            <a:t>раціони</a:t>
          </a:r>
          <a:r>
            <a:rPr lang="ru-RU" sz="2000" b="1" dirty="0" smtClean="0"/>
            <a:t> </a:t>
          </a:r>
          <a:r>
            <a:rPr lang="ru-RU" sz="2000" b="1" dirty="0" err="1" smtClean="0"/>
            <a:t>з</a:t>
          </a:r>
          <a:r>
            <a:rPr lang="ru-RU" sz="2000" b="1" dirty="0" smtClean="0"/>
            <a:t> </a:t>
          </a:r>
          <a:r>
            <a:rPr lang="ru-RU" sz="2000" b="1" dirty="0" err="1" smtClean="0"/>
            <a:t>підвищеною</a:t>
          </a:r>
          <a:r>
            <a:rPr lang="ru-RU" sz="2000" b="1" dirty="0" smtClean="0"/>
            <a:t> </a:t>
          </a:r>
          <a:r>
            <a:rPr lang="ru-RU" sz="2000" b="1" dirty="0" err="1" smtClean="0"/>
            <a:t>енергетичною</a:t>
          </a:r>
          <a:r>
            <a:rPr lang="ru-RU" sz="2000" b="1" dirty="0" smtClean="0"/>
            <a:t> </a:t>
          </a:r>
          <a:r>
            <a:rPr lang="ru-RU" sz="2000" b="1" dirty="0" err="1" smtClean="0"/>
            <a:t>цінністю</a:t>
          </a:r>
          <a:r>
            <a:rPr lang="ru-RU" sz="2000" b="1" dirty="0" smtClean="0"/>
            <a:t> за </a:t>
          </a:r>
          <a:r>
            <a:rPr lang="ru-RU" sz="2000" b="1" dirty="0" err="1" smtClean="0"/>
            <a:t>виключенням</a:t>
          </a:r>
          <a:r>
            <a:rPr lang="ru-RU" sz="2000" b="1" dirty="0" smtClean="0"/>
            <a:t> </a:t>
          </a:r>
          <a:r>
            <a:rPr lang="ru-RU" sz="2000" b="1" dirty="0" err="1" smtClean="0"/>
            <a:t>періоду</a:t>
          </a:r>
          <a:r>
            <a:rPr lang="ru-RU" sz="2000" b="1" dirty="0" smtClean="0"/>
            <a:t> </a:t>
          </a:r>
          <a:r>
            <a:rPr lang="ru-RU" sz="2000" b="1" dirty="0" err="1" smtClean="0"/>
            <a:t>новотільності</a:t>
          </a:r>
          <a:r>
            <a:rPr lang="ru-RU" sz="2000" b="1" dirty="0" smtClean="0"/>
            <a:t>. </a:t>
          </a:r>
          <a:endParaRPr lang="ru-RU" sz="2000" b="1" dirty="0"/>
        </a:p>
      </dgm:t>
    </dgm:pt>
    <dgm:pt modelId="{FF9BF041-59D7-45FA-9483-41CAA3DBD273}" type="parTrans" cxnId="{61622A0A-C6CE-4553-A852-F6B9E8779BD9}">
      <dgm:prSet/>
      <dgm:spPr/>
      <dgm:t>
        <a:bodyPr/>
        <a:lstStyle/>
        <a:p>
          <a:endParaRPr lang="ru-RU" sz="2000" b="1"/>
        </a:p>
      </dgm:t>
    </dgm:pt>
    <dgm:pt modelId="{8B8C9DD9-C27C-42B5-96E6-E4D4DF51E9EB}" type="sibTrans" cxnId="{61622A0A-C6CE-4553-A852-F6B9E8779BD9}">
      <dgm:prSet/>
      <dgm:spPr/>
      <dgm:t>
        <a:bodyPr/>
        <a:lstStyle/>
        <a:p>
          <a:endParaRPr lang="ru-RU" sz="2000" b="1"/>
        </a:p>
      </dgm:t>
    </dgm:pt>
    <dgm:pt modelId="{EA5285F9-6D5B-452D-8937-AB4BC4634BFD}">
      <dgm:prSet custT="1"/>
      <dgm:spPr/>
      <dgm:t>
        <a:bodyPr/>
        <a:lstStyle/>
        <a:p>
          <a:pPr rtl="0"/>
          <a:r>
            <a:rPr lang="ru-RU" sz="2000" b="1" dirty="0" err="1" smtClean="0"/>
            <a:t>Новотільних</a:t>
          </a:r>
          <a:r>
            <a:rPr lang="ru-RU" sz="2000" b="1" dirty="0" smtClean="0"/>
            <a:t> </a:t>
          </a:r>
          <a:r>
            <a:rPr lang="ru-RU" sz="2000" b="1" dirty="0" err="1" smtClean="0"/>
            <a:t>корів</a:t>
          </a:r>
          <a:r>
            <a:rPr lang="ru-RU" sz="2000" b="1" dirty="0" smtClean="0"/>
            <a:t> </a:t>
          </a:r>
          <a:r>
            <a:rPr lang="ru-RU" sz="2000" b="1" dirty="0" err="1" smtClean="0"/>
            <a:t>слід</a:t>
          </a:r>
          <a:r>
            <a:rPr lang="ru-RU" sz="2000" b="1" dirty="0" smtClean="0"/>
            <a:t> </a:t>
          </a:r>
          <a:r>
            <a:rPr lang="ru-RU" sz="2000" b="1" dirty="0" err="1" smtClean="0"/>
            <a:t>годувати</a:t>
          </a:r>
          <a:r>
            <a:rPr lang="ru-RU" sz="2000" b="1" dirty="0" smtClean="0"/>
            <a:t> </a:t>
          </a:r>
          <a:r>
            <a:rPr lang="ru-RU" sz="2000" b="1" dirty="0" err="1" smtClean="0"/>
            <a:t>обмежено</a:t>
          </a:r>
          <a:r>
            <a:rPr lang="ru-RU" sz="2000" b="1" dirty="0" smtClean="0"/>
            <a:t>, </a:t>
          </a:r>
          <a:r>
            <a:rPr lang="ru-RU" sz="2000" b="1" dirty="0" err="1" smtClean="0"/>
            <a:t>оскільки</a:t>
          </a:r>
          <a:r>
            <a:rPr lang="ru-RU" sz="2000" b="1" dirty="0" smtClean="0"/>
            <a:t> </a:t>
          </a:r>
          <a:r>
            <a:rPr lang="ru-RU" sz="2000" b="1" dirty="0" err="1" smtClean="0"/>
            <a:t>новонароджене</a:t>
          </a:r>
          <a:r>
            <a:rPr lang="ru-RU" sz="2000" b="1" dirty="0" smtClean="0"/>
            <a:t> теля </a:t>
          </a:r>
          <a:r>
            <a:rPr lang="ru-RU" sz="2000" b="1" dirty="0" err="1" smtClean="0"/>
            <a:t>може</a:t>
          </a:r>
          <a:r>
            <a:rPr lang="ru-RU" sz="2000" b="1" dirty="0" smtClean="0"/>
            <a:t> </a:t>
          </a:r>
          <a:r>
            <a:rPr lang="ru-RU" sz="2000" b="1" dirty="0" err="1" smtClean="0"/>
            <a:t>спожити</a:t>
          </a:r>
          <a:r>
            <a:rPr lang="ru-RU" sz="2000" b="1" dirty="0" smtClean="0"/>
            <a:t> 4–4,5 кг молозива за </a:t>
          </a:r>
          <a:r>
            <a:rPr lang="ru-RU" sz="2000" b="1" dirty="0" err="1" smtClean="0"/>
            <a:t>добу</a:t>
          </a:r>
          <a:r>
            <a:rPr lang="ru-RU" sz="2000" b="1" dirty="0" smtClean="0"/>
            <a:t>. </a:t>
          </a:r>
          <a:endParaRPr lang="ru-RU" sz="2000" b="1" dirty="0"/>
        </a:p>
      </dgm:t>
    </dgm:pt>
    <dgm:pt modelId="{F3E4B495-03C5-4DBB-A125-877CBEE1DC97}" type="parTrans" cxnId="{28F372DE-250B-4751-AF56-7E460853FBAB}">
      <dgm:prSet/>
      <dgm:spPr/>
      <dgm:t>
        <a:bodyPr/>
        <a:lstStyle/>
        <a:p>
          <a:endParaRPr lang="ru-RU" sz="2000" b="1"/>
        </a:p>
      </dgm:t>
    </dgm:pt>
    <dgm:pt modelId="{306FD073-9541-49F9-A7C3-2DA76CBD8F11}" type="sibTrans" cxnId="{28F372DE-250B-4751-AF56-7E460853FBAB}">
      <dgm:prSet/>
      <dgm:spPr/>
      <dgm:t>
        <a:bodyPr/>
        <a:lstStyle/>
        <a:p>
          <a:endParaRPr lang="ru-RU" sz="2000" b="1"/>
        </a:p>
      </dgm:t>
    </dgm:pt>
    <dgm:pt modelId="{730D19EA-F0EC-4FDC-A21C-18DFBEB8B4BE}">
      <dgm:prSet custT="1"/>
      <dgm:spPr/>
      <dgm:t>
        <a:bodyPr/>
        <a:lstStyle/>
        <a:p>
          <a:pPr rtl="0"/>
          <a:r>
            <a:rPr lang="ru-RU" sz="2000" b="1" dirty="0" err="1" smtClean="0"/>
            <a:t>Щоб</a:t>
          </a:r>
          <a:r>
            <a:rPr lang="ru-RU" sz="2000" b="1" dirty="0" smtClean="0"/>
            <a:t> </a:t>
          </a:r>
          <a:r>
            <a:rPr lang="ru-RU" sz="2000" b="1" dirty="0" err="1" smtClean="0"/>
            <a:t>недопустити</a:t>
          </a:r>
          <a:r>
            <a:rPr lang="ru-RU" sz="2000" b="1" dirty="0" smtClean="0"/>
            <a:t> </a:t>
          </a:r>
          <a:r>
            <a:rPr lang="ru-RU" sz="2000" b="1" dirty="0" err="1" smtClean="0"/>
            <a:t>високої</a:t>
          </a:r>
          <a:r>
            <a:rPr lang="ru-RU" sz="2000" b="1" dirty="0" smtClean="0"/>
            <a:t> </a:t>
          </a:r>
          <a:r>
            <a:rPr lang="ru-RU" sz="2000" b="1" dirty="0" err="1" smtClean="0"/>
            <a:t>молочності</a:t>
          </a:r>
          <a:r>
            <a:rPr lang="ru-RU" sz="2000" b="1" dirty="0" smtClean="0"/>
            <a:t> </a:t>
          </a:r>
          <a:r>
            <a:rPr lang="ru-RU" sz="2000" b="1" dirty="0" err="1" smtClean="0"/>
            <a:t>корів</a:t>
          </a:r>
          <a:r>
            <a:rPr lang="ru-RU" sz="2000" b="1" dirty="0" smtClean="0"/>
            <a:t> у </a:t>
          </a:r>
          <a:r>
            <a:rPr lang="ru-RU" sz="2000" b="1" dirty="0" err="1" smtClean="0"/>
            <a:t>перші</a:t>
          </a:r>
          <a:r>
            <a:rPr lang="ru-RU" sz="2000" b="1" dirty="0" smtClean="0"/>
            <a:t> </a:t>
          </a:r>
          <a:r>
            <a:rPr lang="ru-RU" sz="2000" b="1" dirty="0" err="1" smtClean="0"/>
            <a:t>дні</a:t>
          </a:r>
          <a:r>
            <a:rPr lang="ru-RU" sz="2000" b="1" dirty="0" smtClean="0"/>
            <a:t> </a:t>
          </a:r>
          <a:r>
            <a:rPr lang="ru-RU" sz="2000" b="1" dirty="0" err="1" smtClean="0"/>
            <a:t>лактації</a:t>
          </a:r>
          <a:r>
            <a:rPr lang="ru-RU" sz="2000" b="1" dirty="0" smtClean="0"/>
            <a:t>, </a:t>
          </a:r>
          <a:r>
            <a:rPr lang="ru-RU" sz="2000" b="1" dirty="0" err="1" smtClean="0"/>
            <a:t>їм</a:t>
          </a:r>
          <a:r>
            <a:rPr lang="ru-RU" sz="2000" b="1" dirty="0" smtClean="0"/>
            <a:t> </a:t>
          </a:r>
          <a:r>
            <a:rPr lang="ru-RU" sz="2000" b="1" dirty="0" err="1" smtClean="0"/>
            <a:t>необхідно</a:t>
          </a:r>
          <a:r>
            <a:rPr lang="ru-RU" sz="2000" b="1" dirty="0" smtClean="0"/>
            <a:t> </a:t>
          </a:r>
          <a:r>
            <a:rPr lang="ru-RU" sz="2000" b="1" dirty="0" err="1" smtClean="0"/>
            <a:t>протягом</a:t>
          </a:r>
          <a:r>
            <a:rPr lang="ru-RU" sz="2000" b="1" dirty="0" smtClean="0"/>
            <a:t> </a:t>
          </a:r>
          <a:r>
            <a:rPr lang="ru-RU" sz="2000" b="1" i="1" dirty="0" smtClean="0"/>
            <a:t>10–15 </a:t>
          </a:r>
          <a:r>
            <a:rPr lang="ru-RU" sz="2000" b="1" i="1" dirty="0" err="1" smtClean="0"/>
            <a:t>діб</a:t>
          </a:r>
          <a:r>
            <a:rPr lang="ru-RU" sz="2000" b="1" i="1" dirty="0" smtClean="0"/>
            <a:t> </a:t>
          </a:r>
          <a:r>
            <a:rPr lang="ru-RU" sz="2000" b="1" i="1" dirty="0" err="1" smtClean="0"/>
            <a:t>після</a:t>
          </a:r>
          <a:r>
            <a:rPr lang="ru-RU" sz="2000" b="1" i="1" dirty="0" smtClean="0"/>
            <a:t> </a:t>
          </a:r>
          <a:r>
            <a:rPr lang="ru-RU" sz="2000" b="1" i="1" dirty="0" err="1" smtClean="0"/>
            <a:t>отелення</a:t>
          </a:r>
          <a:r>
            <a:rPr lang="ru-RU" sz="2000" b="1" i="1" dirty="0" smtClean="0"/>
            <a:t> </a:t>
          </a:r>
          <a:r>
            <a:rPr lang="ru-RU" sz="2000" b="1" i="1" dirty="0" err="1" smtClean="0"/>
            <a:t>згодовувати</a:t>
          </a:r>
          <a:r>
            <a:rPr lang="ru-RU" sz="2000" b="1" i="1" dirty="0" smtClean="0"/>
            <a:t> </a:t>
          </a:r>
          <a:r>
            <a:rPr lang="ru-RU" sz="2000" b="1" i="1" dirty="0" err="1" smtClean="0"/>
            <a:t>переважно</a:t>
          </a:r>
          <a:r>
            <a:rPr lang="ru-RU" sz="2000" b="1" i="1" dirty="0" smtClean="0"/>
            <a:t> </a:t>
          </a:r>
          <a:r>
            <a:rPr lang="ru-RU" sz="2000" b="1" i="1" dirty="0" err="1" smtClean="0"/>
            <a:t>сіно</a:t>
          </a:r>
          <a:r>
            <a:rPr lang="ru-RU" sz="2000" b="1" i="1" dirty="0" smtClean="0"/>
            <a:t>,</a:t>
          </a:r>
          <a:r>
            <a:rPr lang="ru-RU" sz="2000" b="1" dirty="0" smtClean="0"/>
            <a:t> а </a:t>
          </a:r>
          <a:r>
            <a:rPr lang="ru-RU" sz="2000" b="1" dirty="0" err="1" smtClean="0"/>
            <a:t>надалі</a:t>
          </a:r>
          <a:r>
            <a:rPr lang="ru-RU" sz="2000" b="1" dirty="0" smtClean="0"/>
            <a:t> </a:t>
          </a:r>
          <a:r>
            <a:rPr lang="ru-RU" sz="2000" b="1" dirty="0" err="1" smtClean="0"/>
            <a:t>поступово</a:t>
          </a:r>
          <a:r>
            <a:rPr lang="ru-RU" sz="2000" b="1" dirty="0" smtClean="0"/>
            <a:t> </a:t>
          </a:r>
          <a:r>
            <a:rPr lang="ru-RU" sz="2000" b="1" dirty="0" err="1" smtClean="0"/>
            <a:t>вводити</a:t>
          </a:r>
          <a:r>
            <a:rPr lang="ru-RU" sz="2000" b="1" dirty="0" smtClean="0"/>
            <a:t> до </a:t>
          </a:r>
          <a:r>
            <a:rPr lang="ru-RU" sz="2000" b="1" dirty="0" err="1" smtClean="0"/>
            <a:t>раціону</a:t>
          </a:r>
          <a:r>
            <a:rPr lang="ru-RU" sz="2000" b="1" dirty="0" smtClean="0"/>
            <a:t> </a:t>
          </a:r>
          <a:r>
            <a:rPr lang="ru-RU" sz="2000" b="1" dirty="0" err="1" smtClean="0"/>
            <a:t>соковиті</a:t>
          </a:r>
          <a:r>
            <a:rPr lang="ru-RU" sz="2000" b="1" dirty="0" smtClean="0"/>
            <a:t> корми.</a:t>
          </a:r>
          <a:br>
            <a:rPr lang="ru-RU" sz="2000" b="1" dirty="0" smtClean="0"/>
          </a:br>
          <a:r>
            <a:rPr lang="ru-RU" sz="2000" b="1" dirty="0" smtClean="0"/>
            <a:t/>
          </a:r>
          <a:br>
            <a:rPr lang="ru-RU" sz="2000" b="1" dirty="0" smtClean="0"/>
          </a:br>
          <a:endParaRPr lang="en-US" sz="2000" b="1" dirty="0"/>
        </a:p>
      </dgm:t>
    </dgm:pt>
    <dgm:pt modelId="{8AB5280C-C184-41D3-AB51-2A2AB55BE341}" type="parTrans" cxnId="{5CF628F3-F8A4-48C2-BCFB-EE74EC57628E}">
      <dgm:prSet/>
      <dgm:spPr/>
      <dgm:t>
        <a:bodyPr/>
        <a:lstStyle/>
        <a:p>
          <a:endParaRPr lang="ru-RU" sz="2000" b="1"/>
        </a:p>
      </dgm:t>
    </dgm:pt>
    <dgm:pt modelId="{7AA05F79-DB65-4E05-91AA-F20EFBF472FC}" type="sibTrans" cxnId="{5CF628F3-F8A4-48C2-BCFB-EE74EC57628E}">
      <dgm:prSet/>
      <dgm:spPr/>
      <dgm:t>
        <a:bodyPr/>
        <a:lstStyle/>
        <a:p>
          <a:endParaRPr lang="ru-RU" sz="2000" b="1"/>
        </a:p>
      </dgm:t>
    </dgm:pt>
    <dgm:pt modelId="{D112686C-2EF0-41BF-A83C-5338B07325EF}" type="pres">
      <dgm:prSet presAssocID="{054A02D8-11E0-4257-B165-FDFDDD4B10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2C6611-4944-4306-B604-97CCD233B9F7}" type="pres">
      <dgm:prSet presAssocID="{60B616E5-6670-49A1-8D75-BA7FDBC89DC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055EB-0EBA-4F91-8275-BE6B94A090A3}" type="pres">
      <dgm:prSet presAssocID="{8B8C9DD9-C27C-42B5-96E6-E4D4DF51E9EB}" presName="spacer" presStyleCnt="0"/>
      <dgm:spPr/>
    </dgm:pt>
    <dgm:pt modelId="{53D4FFD9-921A-44B3-985B-15DD9E8EA36E}" type="pres">
      <dgm:prSet presAssocID="{EA5285F9-6D5B-452D-8937-AB4BC4634BF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FCC9D-F1B9-4DCD-B4A2-4013110EB4ED}" type="pres">
      <dgm:prSet presAssocID="{306FD073-9541-49F9-A7C3-2DA76CBD8F11}" presName="spacer" presStyleCnt="0"/>
      <dgm:spPr/>
    </dgm:pt>
    <dgm:pt modelId="{A04C77B4-47AC-4234-B559-7398A8DA39AC}" type="pres">
      <dgm:prSet presAssocID="{730D19EA-F0EC-4FDC-A21C-18DFBEB8B4B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F628F3-F8A4-48C2-BCFB-EE74EC57628E}" srcId="{054A02D8-11E0-4257-B165-FDFDDD4B1025}" destId="{730D19EA-F0EC-4FDC-A21C-18DFBEB8B4BE}" srcOrd="2" destOrd="0" parTransId="{8AB5280C-C184-41D3-AB51-2A2AB55BE341}" sibTransId="{7AA05F79-DB65-4E05-91AA-F20EFBF472FC}"/>
    <dgm:cxn modelId="{FAF18EF7-2DC0-4CC7-93A1-2083EC4159A8}" type="presOf" srcId="{054A02D8-11E0-4257-B165-FDFDDD4B1025}" destId="{D112686C-2EF0-41BF-A83C-5338B07325EF}" srcOrd="0" destOrd="0" presId="urn:microsoft.com/office/officeart/2005/8/layout/vList2"/>
    <dgm:cxn modelId="{06E49018-A919-4434-8579-8A3D3ABBB2C9}" type="presOf" srcId="{EA5285F9-6D5B-452D-8937-AB4BC4634BFD}" destId="{53D4FFD9-921A-44B3-985B-15DD9E8EA36E}" srcOrd="0" destOrd="0" presId="urn:microsoft.com/office/officeart/2005/8/layout/vList2"/>
    <dgm:cxn modelId="{61622A0A-C6CE-4553-A852-F6B9E8779BD9}" srcId="{054A02D8-11E0-4257-B165-FDFDDD4B1025}" destId="{60B616E5-6670-49A1-8D75-BA7FDBC89DCE}" srcOrd="0" destOrd="0" parTransId="{FF9BF041-59D7-45FA-9483-41CAA3DBD273}" sibTransId="{8B8C9DD9-C27C-42B5-96E6-E4D4DF51E9EB}"/>
    <dgm:cxn modelId="{456BE7BE-1B12-4620-AF27-24044EC04421}" type="presOf" srcId="{730D19EA-F0EC-4FDC-A21C-18DFBEB8B4BE}" destId="{A04C77B4-47AC-4234-B559-7398A8DA39AC}" srcOrd="0" destOrd="0" presId="urn:microsoft.com/office/officeart/2005/8/layout/vList2"/>
    <dgm:cxn modelId="{28F372DE-250B-4751-AF56-7E460853FBAB}" srcId="{054A02D8-11E0-4257-B165-FDFDDD4B1025}" destId="{EA5285F9-6D5B-452D-8937-AB4BC4634BFD}" srcOrd="1" destOrd="0" parTransId="{F3E4B495-03C5-4DBB-A125-877CBEE1DC97}" sibTransId="{306FD073-9541-49F9-A7C3-2DA76CBD8F11}"/>
    <dgm:cxn modelId="{BCD38659-F390-403E-9E52-55F3A1529DA9}" type="presOf" srcId="{60B616E5-6670-49A1-8D75-BA7FDBC89DCE}" destId="{252C6611-4944-4306-B604-97CCD233B9F7}" srcOrd="0" destOrd="0" presId="urn:microsoft.com/office/officeart/2005/8/layout/vList2"/>
    <dgm:cxn modelId="{DBAAB837-C39F-4E48-9F66-9933ED768D1A}" type="presParOf" srcId="{D112686C-2EF0-41BF-A83C-5338B07325EF}" destId="{252C6611-4944-4306-B604-97CCD233B9F7}" srcOrd="0" destOrd="0" presId="urn:microsoft.com/office/officeart/2005/8/layout/vList2"/>
    <dgm:cxn modelId="{06F50225-1E36-434A-9D90-3910895F0F63}" type="presParOf" srcId="{D112686C-2EF0-41BF-A83C-5338B07325EF}" destId="{76E055EB-0EBA-4F91-8275-BE6B94A090A3}" srcOrd="1" destOrd="0" presId="urn:microsoft.com/office/officeart/2005/8/layout/vList2"/>
    <dgm:cxn modelId="{8D4F185C-CB55-4536-94D1-FE73547E097B}" type="presParOf" srcId="{D112686C-2EF0-41BF-A83C-5338B07325EF}" destId="{53D4FFD9-921A-44B3-985B-15DD9E8EA36E}" srcOrd="2" destOrd="0" presId="urn:microsoft.com/office/officeart/2005/8/layout/vList2"/>
    <dgm:cxn modelId="{C2804833-B157-49D9-AD17-42BC575A5824}" type="presParOf" srcId="{D112686C-2EF0-41BF-A83C-5338B07325EF}" destId="{05CFCC9D-F1B9-4DCD-B4A2-4013110EB4ED}" srcOrd="3" destOrd="0" presId="urn:microsoft.com/office/officeart/2005/8/layout/vList2"/>
    <dgm:cxn modelId="{30B7453A-669C-4376-B4E0-30B2EEACE8AF}" type="presParOf" srcId="{D112686C-2EF0-41BF-A83C-5338B07325EF}" destId="{A04C77B4-47AC-4234-B559-7398A8DA39A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2A937AB-3CB6-4D23-90B2-B467585887D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B91F1DC-7BA2-4E14-96D5-473A4C72D70B}">
      <dgm:prSet/>
      <dgm:spPr/>
      <dgm:t>
        <a:bodyPr/>
        <a:lstStyle/>
        <a:p>
          <a:pPr rtl="0"/>
          <a:r>
            <a:rPr lang="ru-RU" dirty="0" smtClean="0"/>
            <a:t>У </a:t>
          </a:r>
          <a:r>
            <a:rPr lang="ru-RU" dirty="0" err="1" smtClean="0"/>
            <a:t>перші</a:t>
          </a:r>
          <a:r>
            <a:rPr lang="ru-RU" dirty="0" smtClean="0"/>
            <a:t> 4 </a:t>
          </a:r>
          <a:r>
            <a:rPr lang="ru-RU" dirty="0" err="1" smtClean="0"/>
            <a:t>міс</a:t>
          </a:r>
          <a:r>
            <a:rPr lang="ru-RU" dirty="0" smtClean="0"/>
            <a:t> </a:t>
          </a:r>
          <a:r>
            <a:rPr lang="ru-RU" dirty="0" err="1" smtClean="0"/>
            <a:t>лактації</a:t>
          </a:r>
          <a:r>
            <a:rPr lang="ru-RU" dirty="0" smtClean="0"/>
            <a:t> у </a:t>
          </a:r>
          <a:r>
            <a:rPr lang="ru-RU" dirty="0" err="1" smtClean="0"/>
            <a:t>зимово-стійловий</a:t>
          </a:r>
          <a:r>
            <a:rPr lang="ru-RU" dirty="0" smtClean="0"/>
            <a:t> </a:t>
          </a:r>
          <a:r>
            <a:rPr lang="ru-RU" dirty="0" err="1" smtClean="0"/>
            <a:t>період</a:t>
          </a:r>
          <a:r>
            <a:rPr lang="ru-RU" dirty="0" smtClean="0"/>
            <a:t> </a:t>
          </a:r>
          <a:r>
            <a:rPr lang="ru-RU" dirty="0" err="1" smtClean="0"/>
            <a:t>у</a:t>
          </a:r>
          <a:r>
            <a:rPr lang="ru-RU" dirty="0" smtClean="0"/>
            <a:t> </a:t>
          </a:r>
          <a:r>
            <a:rPr lang="ru-RU" dirty="0" err="1" smtClean="0"/>
            <a:t>разі</a:t>
          </a:r>
          <a:r>
            <a:rPr lang="ru-RU" dirty="0" smtClean="0"/>
            <a:t> </a:t>
          </a:r>
          <a:r>
            <a:rPr lang="ru-RU" dirty="0" err="1" smtClean="0"/>
            <a:t>утримання</a:t>
          </a:r>
          <a:r>
            <a:rPr lang="ru-RU" dirty="0" smtClean="0"/>
            <a:t> в </a:t>
          </a:r>
          <a:r>
            <a:rPr lang="ru-RU" dirty="0" err="1" smtClean="0"/>
            <a:t>приміщеннях</a:t>
          </a:r>
          <a:r>
            <a:rPr lang="ru-RU" dirty="0" smtClean="0"/>
            <a:t> потреба </a:t>
          </a:r>
          <a:r>
            <a:rPr lang="ru-RU" dirty="0" err="1" smtClean="0"/>
            <a:t>підсисних</a:t>
          </a:r>
          <a:r>
            <a:rPr lang="ru-RU" dirty="0" smtClean="0"/>
            <a:t> </a:t>
          </a:r>
          <a:r>
            <a:rPr lang="ru-RU" dirty="0" err="1" smtClean="0"/>
            <a:t>корів</a:t>
          </a:r>
          <a:r>
            <a:rPr lang="ru-RU" dirty="0" smtClean="0"/>
            <a:t> у </a:t>
          </a:r>
          <a:r>
            <a:rPr lang="ru-RU" dirty="0" err="1" smtClean="0"/>
            <a:t>сухій</a:t>
          </a:r>
          <a:r>
            <a:rPr lang="ru-RU" dirty="0" smtClean="0"/>
            <a:t> </a:t>
          </a:r>
          <a:r>
            <a:rPr lang="ru-RU" dirty="0" err="1" smtClean="0"/>
            <a:t>речовині</a:t>
          </a:r>
          <a:r>
            <a:rPr lang="ru-RU" dirty="0" smtClean="0"/>
            <a:t> та </a:t>
          </a:r>
          <a:r>
            <a:rPr lang="ru-RU" dirty="0" err="1" smtClean="0"/>
            <a:t>енергії</a:t>
          </a:r>
          <a:r>
            <a:rPr lang="ru-RU" dirty="0" smtClean="0"/>
            <a:t> становить у </a:t>
          </a:r>
          <a:r>
            <a:rPr lang="ru-RU" dirty="0" err="1" smtClean="0"/>
            <a:t>розрахунку</a:t>
          </a:r>
          <a:r>
            <a:rPr lang="ru-RU" dirty="0" smtClean="0"/>
            <a:t> на 100 кг </a:t>
          </a:r>
          <a:r>
            <a:rPr lang="ru-RU" dirty="0" err="1" smtClean="0"/>
            <a:t>живої</a:t>
          </a:r>
          <a:r>
            <a:rPr lang="ru-RU" dirty="0" smtClean="0"/>
            <a:t> </a:t>
          </a:r>
          <a:r>
            <a:rPr lang="ru-RU" dirty="0" err="1" smtClean="0"/>
            <a:t>маси</a:t>
          </a:r>
          <a:r>
            <a:rPr lang="ru-RU" dirty="0" smtClean="0"/>
            <a:t> 2–2,5 кг </a:t>
          </a:r>
          <a:r>
            <a:rPr lang="ru-RU" dirty="0" err="1" smtClean="0"/>
            <a:t>сухої</a:t>
          </a:r>
          <a:r>
            <a:rPr lang="ru-RU" dirty="0" smtClean="0"/>
            <a:t> </a:t>
          </a:r>
          <a:r>
            <a:rPr lang="ru-RU" dirty="0" err="1" smtClean="0"/>
            <a:t>речовини</a:t>
          </a:r>
          <a:r>
            <a:rPr lang="ru-RU" dirty="0" smtClean="0"/>
            <a:t>, 16–22 МДж </a:t>
          </a:r>
          <a:r>
            <a:rPr lang="ru-RU" dirty="0" err="1" smtClean="0"/>
            <a:t>обмінної</a:t>
          </a:r>
          <a:r>
            <a:rPr lang="ru-RU" dirty="0" smtClean="0"/>
            <a:t> </a:t>
          </a:r>
          <a:r>
            <a:rPr lang="ru-RU" dirty="0" err="1" smtClean="0"/>
            <a:t>енергії</a:t>
          </a:r>
          <a:r>
            <a:rPr lang="ru-RU" dirty="0" smtClean="0"/>
            <a:t> (1,5–1,9 к.од.), а за </a:t>
          </a:r>
          <a:r>
            <a:rPr lang="ru-RU" dirty="0" err="1" smtClean="0"/>
            <a:t>утримання</a:t>
          </a:r>
          <a:r>
            <a:rPr lang="ru-RU" dirty="0" smtClean="0"/>
            <a:t> на </a:t>
          </a:r>
          <a:r>
            <a:rPr lang="ru-RU" dirty="0" err="1" smtClean="0"/>
            <a:t>вигульно-кормових</a:t>
          </a:r>
          <a:r>
            <a:rPr lang="ru-RU" dirty="0" smtClean="0"/>
            <a:t> </a:t>
          </a:r>
          <a:r>
            <a:rPr lang="ru-RU" dirty="0" err="1" smtClean="0"/>
            <a:t>майданчиках</a:t>
          </a:r>
          <a:r>
            <a:rPr lang="ru-RU" dirty="0" smtClean="0"/>
            <a:t> – </a:t>
          </a:r>
          <a:r>
            <a:rPr lang="ru-RU" dirty="0" err="1" smtClean="0"/>
            <a:t>відповідно</a:t>
          </a:r>
          <a:r>
            <a:rPr lang="ru-RU" dirty="0" smtClean="0"/>
            <a:t> 2,2–3 кг </a:t>
          </a:r>
          <a:r>
            <a:rPr lang="ru-RU" dirty="0" err="1" smtClean="0"/>
            <a:t>сухої</a:t>
          </a:r>
          <a:r>
            <a:rPr lang="ru-RU" dirty="0" smtClean="0"/>
            <a:t> </a:t>
          </a:r>
          <a:r>
            <a:rPr lang="ru-RU" dirty="0" err="1" smtClean="0"/>
            <a:t>речовини</a:t>
          </a:r>
          <a:r>
            <a:rPr lang="ru-RU" dirty="0" smtClean="0"/>
            <a:t>, 18–24 МДж (1,6–2,1 к.од.). </a:t>
          </a:r>
          <a:endParaRPr lang="ru-RU" dirty="0"/>
        </a:p>
      </dgm:t>
    </dgm:pt>
    <dgm:pt modelId="{D49561B3-FD85-4A45-8F70-3F03DAD3D951}" type="parTrans" cxnId="{54833574-6D9F-4292-ACE7-1279E16EB1B8}">
      <dgm:prSet/>
      <dgm:spPr/>
      <dgm:t>
        <a:bodyPr/>
        <a:lstStyle/>
        <a:p>
          <a:endParaRPr lang="ru-RU"/>
        </a:p>
      </dgm:t>
    </dgm:pt>
    <dgm:pt modelId="{104953AB-E35D-4217-922E-B774BCCE2DFE}" type="sibTrans" cxnId="{54833574-6D9F-4292-ACE7-1279E16EB1B8}">
      <dgm:prSet/>
      <dgm:spPr/>
      <dgm:t>
        <a:bodyPr/>
        <a:lstStyle/>
        <a:p>
          <a:endParaRPr lang="ru-RU"/>
        </a:p>
      </dgm:t>
    </dgm:pt>
    <dgm:pt modelId="{9ED2E6C0-B964-4400-A659-5C904FDF0621}">
      <dgm:prSet/>
      <dgm:spPr/>
      <dgm:t>
        <a:bodyPr/>
        <a:lstStyle/>
        <a:p>
          <a:pPr rtl="0"/>
          <a:r>
            <a:rPr lang="ru-RU" i="1" dirty="0" err="1" smtClean="0"/>
            <a:t>Вміст</a:t>
          </a:r>
          <a:r>
            <a:rPr lang="ru-RU" i="1" dirty="0" smtClean="0"/>
            <a:t> </a:t>
          </a:r>
          <a:r>
            <a:rPr lang="ru-RU" i="1" dirty="0" err="1" smtClean="0"/>
            <a:t>енергії</a:t>
          </a:r>
          <a:r>
            <a:rPr lang="ru-RU" i="1" dirty="0" smtClean="0"/>
            <a:t> в 1 кг </a:t>
          </a:r>
          <a:r>
            <a:rPr lang="ru-RU" i="1" dirty="0" err="1" smtClean="0"/>
            <a:t>сухої</a:t>
          </a:r>
          <a:r>
            <a:rPr lang="ru-RU" i="1" dirty="0" smtClean="0"/>
            <a:t> </a:t>
          </a:r>
          <a:r>
            <a:rPr lang="ru-RU" i="1" dirty="0" err="1" smtClean="0"/>
            <a:t>речовини</a:t>
          </a:r>
          <a:r>
            <a:rPr lang="ru-RU" i="1" dirty="0" smtClean="0"/>
            <a:t> становить 8,2–8,3 МДж (0,75 к.од.). На 1 к.од. у </a:t>
          </a:r>
          <a:r>
            <a:rPr lang="ru-RU" i="1" dirty="0" err="1" smtClean="0"/>
            <a:t>раціоні</a:t>
          </a:r>
          <a:r>
            <a:rPr lang="ru-RU" i="1" dirty="0" smtClean="0"/>
            <a:t> </a:t>
          </a:r>
          <a:r>
            <a:rPr lang="ru-RU" i="1" dirty="0" err="1" smtClean="0"/>
            <a:t>необхідно</a:t>
          </a:r>
          <a:r>
            <a:rPr lang="ru-RU" i="1" dirty="0" smtClean="0"/>
            <a:t>: </a:t>
          </a:r>
          <a:r>
            <a:rPr lang="ru-RU" i="1" dirty="0" err="1" smtClean="0"/>
            <a:t>перетравного</a:t>
          </a:r>
          <a:r>
            <a:rPr lang="ru-RU" i="1" dirty="0" smtClean="0"/>
            <a:t> </a:t>
          </a:r>
          <a:r>
            <a:rPr lang="ru-RU" i="1" dirty="0" err="1" smtClean="0"/>
            <a:t>протеїну</a:t>
          </a:r>
          <a:r>
            <a:rPr lang="ru-RU" i="1" dirty="0" smtClean="0"/>
            <a:t> – 94–95 г, </a:t>
          </a:r>
          <a:r>
            <a:rPr lang="ru-RU" i="1" dirty="0" err="1" smtClean="0"/>
            <a:t>кальцію</a:t>
          </a:r>
          <a:r>
            <a:rPr lang="ru-RU" i="1" dirty="0" smtClean="0"/>
            <a:t> – 7,6, фосфору – 4,6 г, каротину – 39–40 мг, </a:t>
          </a:r>
          <a:r>
            <a:rPr lang="ru-RU" i="1" dirty="0" err="1" smtClean="0"/>
            <a:t>вітаміну</a:t>
          </a:r>
          <a:r>
            <a:rPr lang="en-US" i="1" dirty="0" smtClean="0"/>
            <a:t>D – 0,9 </a:t>
          </a:r>
          <a:r>
            <a:rPr lang="ru-RU" i="1" dirty="0" smtClean="0"/>
            <a:t>тис. МО, </a:t>
          </a:r>
          <a:r>
            <a:rPr lang="ru-RU" i="1" dirty="0" err="1" smtClean="0"/>
            <a:t>вітаміну</a:t>
          </a:r>
          <a:r>
            <a:rPr lang="ru-RU" i="1" dirty="0" smtClean="0"/>
            <a:t> Е – 35 мг.</a:t>
          </a:r>
          <a:br>
            <a:rPr lang="ru-RU" i="1" dirty="0" smtClean="0"/>
          </a:br>
          <a:r>
            <a:rPr lang="ru-RU" i="1" dirty="0" smtClean="0"/>
            <a:t/>
          </a:r>
          <a:br>
            <a:rPr lang="ru-RU" i="1" dirty="0" smtClean="0"/>
          </a:br>
          <a:endParaRPr lang="en-US" i="1" dirty="0"/>
        </a:p>
      </dgm:t>
    </dgm:pt>
    <dgm:pt modelId="{19C1A316-3C29-4CF7-BA37-D7E885C489C1}" type="parTrans" cxnId="{429D1B0E-A06E-4EC7-874E-9EF3B06A7CB6}">
      <dgm:prSet/>
      <dgm:spPr/>
      <dgm:t>
        <a:bodyPr/>
        <a:lstStyle/>
        <a:p>
          <a:endParaRPr lang="ru-RU"/>
        </a:p>
      </dgm:t>
    </dgm:pt>
    <dgm:pt modelId="{5E949008-34ED-4AFB-B3B1-62300142E0E3}" type="sibTrans" cxnId="{429D1B0E-A06E-4EC7-874E-9EF3B06A7CB6}">
      <dgm:prSet/>
      <dgm:spPr/>
      <dgm:t>
        <a:bodyPr/>
        <a:lstStyle/>
        <a:p>
          <a:endParaRPr lang="ru-RU"/>
        </a:p>
      </dgm:t>
    </dgm:pt>
    <dgm:pt modelId="{EAF3F081-4986-488B-9AA2-331F8575774E}" type="pres">
      <dgm:prSet presAssocID="{52A937AB-3CB6-4D23-90B2-B467585887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629330-7CDF-44A4-B091-0110BE6A0052}" type="pres">
      <dgm:prSet presAssocID="{2B91F1DC-7BA2-4E14-96D5-473A4C72D70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7CC80-01BE-40C9-87B2-0C1B761DCFA5}" type="pres">
      <dgm:prSet presAssocID="{104953AB-E35D-4217-922E-B774BCCE2DFE}" presName="spacer" presStyleCnt="0"/>
      <dgm:spPr/>
    </dgm:pt>
    <dgm:pt modelId="{7AA694A2-AEAE-4E87-B9FE-83574A2D78A1}" type="pres">
      <dgm:prSet presAssocID="{9ED2E6C0-B964-4400-A659-5C904FDF062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AF0877-64E0-4AAC-AFA7-425D0A418BDA}" type="presOf" srcId="{52A937AB-3CB6-4D23-90B2-B467585887DC}" destId="{EAF3F081-4986-488B-9AA2-331F8575774E}" srcOrd="0" destOrd="0" presId="urn:microsoft.com/office/officeart/2005/8/layout/vList2"/>
    <dgm:cxn modelId="{429D1B0E-A06E-4EC7-874E-9EF3B06A7CB6}" srcId="{52A937AB-3CB6-4D23-90B2-B467585887DC}" destId="{9ED2E6C0-B964-4400-A659-5C904FDF0621}" srcOrd="1" destOrd="0" parTransId="{19C1A316-3C29-4CF7-BA37-D7E885C489C1}" sibTransId="{5E949008-34ED-4AFB-B3B1-62300142E0E3}"/>
    <dgm:cxn modelId="{551DCBCC-1235-471B-B8E5-6A48203DC252}" type="presOf" srcId="{9ED2E6C0-B964-4400-A659-5C904FDF0621}" destId="{7AA694A2-AEAE-4E87-B9FE-83574A2D78A1}" srcOrd="0" destOrd="0" presId="urn:microsoft.com/office/officeart/2005/8/layout/vList2"/>
    <dgm:cxn modelId="{54833574-6D9F-4292-ACE7-1279E16EB1B8}" srcId="{52A937AB-3CB6-4D23-90B2-B467585887DC}" destId="{2B91F1DC-7BA2-4E14-96D5-473A4C72D70B}" srcOrd="0" destOrd="0" parTransId="{D49561B3-FD85-4A45-8F70-3F03DAD3D951}" sibTransId="{104953AB-E35D-4217-922E-B774BCCE2DFE}"/>
    <dgm:cxn modelId="{9092F022-889C-4997-BEDD-210D7F0BFB01}" type="presOf" srcId="{2B91F1DC-7BA2-4E14-96D5-473A4C72D70B}" destId="{96629330-7CDF-44A4-B091-0110BE6A0052}" srcOrd="0" destOrd="0" presId="urn:microsoft.com/office/officeart/2005/8/layout/vList2"/>
    <dgm:cxn modelId="{E92423D9-3524-4D6D-8538-D0ACCBD3F405}" type="presParOf" srcId="{EAF3F081-4986-488B-9AA2-331F8575774E}" destId="{96629330-7CDF-44A4-B091-0110BE6A0052}" srcOrd="0" destOrd="0" presId="urn:microsoft.com/office/officeart/2005/8/layout/vList2"/>
    <dgm:cxn modelId="{C2AC0D99-842F-475A-A734-FADC1486C7E7}" type="presParOf" srcId="{EAF3F081-4986-488B-9AA2-331F8575774E}" destId="{8B37CC80-01BE-40C9-87B2-0C1B761DCFA5}" srcOrd="1" destOrd="0" presId="urn:microsoft.com/office/officeart/2005/8/layout/vList2"/>
    <dgm:cxn modelId="{9921D5AC-0017-4C31-B7F9-31EBAF6BAEDF}" type="presParOf" srcId="{EAF3F081-4986-488B-9AA2-331F8575774E}" destId="{7AA694A2-AEAE-4E87-B9FE-83574A2D78A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7C1E5FC-5F88-4555-9187-3F61119652E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965C731-99D1-45FC-9BC4-690DABB45205}">
      <dgm:prSet/>
      <dgm:spPr/>
      <dgm:t>
        <a:bodyPr/>
        <a:lstStyle/>
        <a:p>
          <a:pPr rtl="0"/>
          <a:r>
            <a:rPr lang="ru-RU" dirty="0" smtClean="0"/>
            <a:t>У </a:t>
          </a:r>
          <a:r>
            <a:rPr lang="ru-RU" dirty="0" err="1" smtClean="0"/>
            <a:t>розрахунку</a:t>
          </a:r>
          <a:r>
            <a:rPr lang="ru-RU" dirty="0" smtClean="0"/>
            <a:t> на 100 кг </a:t>
          </a:r>
          <a:r>
            <a:rPr lang="ru-RU" dirty="0" err="1" smtClean="0"/>
            <a:t>живої</a:t>
          </a:r>
          <a:r>
            <a:rPr lang="ru-RU" dirty="0" smtClean="0"/>
            <a:t> </a:t>
          </a:r>
          <a:r>
            <a:rPr lang="ru-RU" dirty="0" err="1" smtClean="0"/>
            <a:t>маси</a:t>
          </a:r>
          <a:r>
            <a:rPr lang="ru-RU" dirty="0" smtClean="0"/>
            <a:t> у зимовий </a:t>
          </a:r>
          <a:r>
            <a:rPr lang="ru-RU" dirty="0" err="1" smtClean="0"/>
            <a:t>період</a:t>
          </a:r>
          <a:r>
            <a:rPr lang="ru-RU" dirty="0" smtClean="0"/>
            <a:t> коровам </a:t>
          </a:r>
          <a:r>
            <a:rPr lang="ru-RU" dirty="0" err="1" smtClean="0"/>
            <a:t>згодовують</a:t>
          </a:r>
          <a:r>
            <a:rPr lang="ru-RU" dirty="0" smtClean="0"/>
            <a:t> на одну голову </a:t>
          </a:r>
          <a:r>
            <a:rPr lang="ru-RU" b="1" i="1" dirty="0" smtClean="0"/>
            <a:t>за </a:t>
          </a:r>
          <a:r>
            <a:rPr lang="ru-RU" b="1" i="1" dirty="0" err="1" smtClean="0"/>
            <a:t>добу</a:t>
          </a:r>
          <a:r>
            <a:rPr lang="ru-RU" b="1" i="1" dirty="0" smtClean="0"/>
            <a:t> </a:t>
          </a:r>
          <a:r>
            <a:rPr lang="ru-RU" b="1" i="1" dirty="0" err="1" smtClean="0"/>
            <a:t>за</a:t>
          </a:r>
          <a:r>
            <a:rPr lang="ru-RU" b="1" i="1" dirty="0" smtClean="0"/>
            <a:t> </a:t>
          </a:r>
          <a:r>
            <a:rPr lang="ru-RU" b="1" i="1" dirty="0" err="1" smtClean="0"/>
            <a:t>силосно-сінного</a:t>
          </a:r>
          <a:r>
            <a:rPr lang="ru-RU" b="1" i="1" dirty="0" smtClean="0"/>
            <a:t> типу </a:t>
          </a:r>
          <a:r>
            <a:rPr lang="ru-RU" b="1" i="1" dirty="0" err="1" smtClean="0"/>
            <a:t>годівлі</a:t>
          </a:r>
          <a:r>
            <a:rPr lang="ru-RU" b="1" i="1" dirty="0" smtClean="0"/>
            <a:t> – </a:t>
          </a:r>
          <a:r>
            <a:rPr lang="ru-RU" b="1" i="1" dirty="0" err="1" smtClean="0"/>
            <a:t>грубих</a:t>
          </a:r>
          <a:r>
            <a:rPr lang="ru-RU" b="1" i="1" dirty="0" smtClean="0"/>
            <a:t> </a:t>
          </a:r>
          <a:r>
            <a:rPr lang="ru-RU" b="1" i="1" dirty="0" err="1" smtClean="0"/>
            <a:t>кормів</a:t>
          </a:r>
          <a:r>
            <a:rPr lang="ru-RU" b="1" i="1" dirty="0" smtClean="0"/>
            <a:t> 1,8–2 кг, силосу – 3,6–3,8 </a:t>
          </a:r>
          <a:r>
            <a:rPr lang="ru-RU" b="1" i="1" dirty="0" err="1" smtClean="0"/>
            <a:t>і</a:t>
          </a:r>
          <a:r>
            <a:rPr lang="ru-RU" b="1" i="1" dirty="0" smtClean="0"/>
            <a:t> </a:t>
          </a:r>
          <a:r>
            <a:rPr lang="ru-RU" b="1" i="1" dirty="0" err="1" smtClean="0"/>
            <a:t>концкормів</a:t>
          </a:r>
          <a:r>
            <a:rPr lang="ru-RU" b="1" i="1" dirty="0" smtClean="0"/>
            <a:t> – 0,3 кг, а за </a:t>
          </a:r>
          <a:r>
            <a:rPr lang="ru-RU" b="1" i="1" dirty="0" err="1" smtClean="0"/>
            <a:t>сінажно-силосного</a:t>
          </a:r>
          <a:r>
            <a:rPr lang="ru-RU" b="1" i="1" dirty="0" smtClean="0"/>
            <a:t> – </a:t>
          </a:r>
          <a:r>
            <a:rPr lang="ru-RU" b="1" i="1" dirty="0" err="1" smtClean="0"/>
            <a:t>грубих</a:t>
          </a:r>
          <a:r>
            <a:rPr lang="ru-RU" b="1" i="1" dirty="0" smtClean="0"/>
            <a:t> </a:t>
          </a:r>
          <a:r>
            <a:rPr lang="ru-RU" b="1" i="1" dirty="0" err="1" smtClean="0"/>
            <a:t>кормів</a:t>
          </a:r>
          <a:r>
            <a:rPr lang="ru-RU" b="1" i="1" dirty="0" smtClean="0"/>
            <a:t> – 1,2–1,3 кг, силосу </a:t>
          </a:r>
          <a:r>
            <a:rPr lang="ru-RU" b="1" i="1" dirty="0" err="1" smtClean="0"/>
            <a:t>або</a:t>
          </a:r>
          <a:r>
            <a:rPr lang="ru-RU" b="1" i="1" dirty="0" smtClean="0"/>
            <a:t> </a:t>
          </a:r>
          <a:r>
            <a:rPr lang="ru-RU" b="1" i="1" dirty="0" err="1" smtClean="0"/>
            <a:t>сінажу</a:t>
          </a:r>
          <a:r>
            <a:rPr lang="ru-RU" b="1" i="1" dirty="0" smtClean="0"/>
            <a:t> – 2,7–3,0 </a:t>
          </a:r>
          <a:r>
            <a:rPr lang="ru-RU" b="1" i="1" dirty="0" err="1" smtClean="0"/>
            <a:t>і</a:t>
          </a:r>
          <a:r>
            <a:rPr lang="ru-RU" b="1" i="1" dirty="0" smtClean="0"/>
            <a:t> </a:t>
          </a:r>
          <a:r>
            <a:rPr lang="ru-RU" b="1" i="1" dirty="0" err="1" smtClean="0"/>
            <a:t>концкормів</a:t>
          </a:r>
          <a:r>
            <a:rPr lang="ru-RU" b="1" i="1" dirty="0" smtClean="0"/>
            <a:t> – 0,25 кг. </a:t>
          </a:r>
          <a:r>
            <a:rPr lang="ru-RU" dirty="0" err="1" smtClean="0"/>
            <a:t>влітку</a:t>
          </a:r>
          <a:r>
            <a:rPr lang="ru-RU" dirty="0" smtClean="0"/>
            <a:t> </a:t>
          </a:r>
          <a:r>
            <a:rPr lang="ru-RU" dirty="0" err="1" smtClean="0"/>
            <a:t>корів</a:t>
          </a:r>
          <a:r>
            <a:rPr lang="ru-RU" dirty="0" smtClean="0"/>
            <a:t> </a:t>
          </a:r>
          <a:r>
            <a:rPr lang="ru-RU" dirty="0" err="1" smtClean="0"/>
            <a:t>випасають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за </a:t>
          </a:r>
          <a:r>
            <a:rPr lang="ru-RU" dirty="0" err="1" smtClean="0"/>
            <a:t>необхідності</a:t>
          </a:r>
          <a:r>
            <a:rPr lang="ru-RU" dirty="0" smtClean="0"/>
            <a:t> </a:t>
          </a:r>
          <a:r>
            <a:rPr lang="ru-RU" dirty="0" err="1" smtClean="0"/>
            <a:t>підгодовують</a:t>
          </a:r>
          <a:r>
            <a:rPr lang="ru-RU" dirty="0" smtClean="0"/>
            <a:t> </a:t>
          </a:r>
          <a:r>
            <a:rPr lang="ru-RU" dirty="0" err="1" smtClean="0"/>
            <a:t>концкормами</a:t>
          </a:r>
          <a:r>
            <a:rPr lang="ru-RU" dirty="0" smtClean="0"/>
            <a:t>. </a:t>
          </a:r>
          <a:endParaRPr lang="ru-RU" dirty="0"/>
        </a:p>
      </dgm:t>
    </dgm:pt>
    <dgm:pt modelId="{13699D1C-BDA7-43EA-A6B2-B0F82E93F7BF}" type="parTrans" cxnId="{F711B7B7-2B0E-423E-AB2D-407AF6617CF9}">
      <dgm:prSet/>
      <dgm:spPr/>
      <dgm:t>
        <a:bodyPr/>
        <a:lstStyle/>
        <a:p>
          <a:endParaRPr lang="ru-RU"/>
        </a:p>
      </dgm:t>
    </dgm:pt>
    <dgm:pt modelId="{59DD697C-F3A4-4020-A63C-04E69B7652B0}" type="sibTrans" cxnId="{F711B7B7-2B0E-423E-AB2D-407AF6617CF9}">
      <dgm:prSet/>
      <dgm:spPr/>
      <dgm:t>
        <a:bodyPr/>
        <a:lstStyle/>
        <a:p>
          <a:endParaRPr lang="ru-RU"/>
        </a:p>
      </dgm:t>
    </dgm:pt>
    <dgm:pt modelId="{C6E2A0B1-7D67-411E-9D49-99D7EB4B27C4}" type="pres">
      <dgm:prSet presAssocID="{67C1E5FC-5F88-4555-9187-3F61119652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E89ABB-A2B1-455B-9211-50E30DFF633D}" type="pres">
      <dgm:prSet presAssocID="{0965C731-99D1-45FC-9BC4-690DABB4520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33961D-C4B3-444F-9383-C2E3ECD91ABB}" type="presOf" srcId="{0965C731-99D1-45FC-9BC4-690DABB45205}" destId="{26E89ABB-A2B1-455B-9211-50E30DFF633D}" srcOrd="0" destOrd="0" presId="urn:microsoft.com/office/officeart/2005/8/layout/vList2"/>
    <dgm:cxn modelId="{88F3905F-4C2B-4FBE-AFCE-562B07B3E880}" type="presOf" srcId="{67C1E5FC-5F88-4555-9187-3F61119652E1}" destId="{C6E2A0B1-7D67-411E-9D49-99D7EB4B27C4}" srcOrd="0" destOrd="0" presId="urn:microsoft.com/office/officeart/2005/8/layout/vList2"/>
    <dgm:cxn modelId="{F711B7B7-2B0E-423E-AB2D-407AF6617CF9}" srcId="{67C1E5FC-5F88-4555-9187-3F61119652E1}" destId="{0965C731-99D1-45FC-9BC4-690DABB45205}" srcOrd="0" destOrd="0" parTransId="{13699D1C-BDA7-43EA-A6B2-B0F82E93F7BF}" sibTransId="{59DD697C-F3A4-4020-A63C-04E69B7652B0}"/>
    <dgm:cxn modelId="{95D0B635-1FC4-4CA1-9444-FC613B9923C5}" type="presParOf" srcId="{C6E2A0B1-7D67-411E-9D49-99D7EB4B27C4}" destId="{26E89ABB-A2B1-455B-9211-50E30DFF63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E0AA63D-97A4-4A05-B605-D32DCB34C13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7A6EB6F-7481-4398-8036-CD3855F7BBA5}">
      <dgm:prSet/>
      <dgm:spPr/>
      <dgm:t>
        <a:bodyPr/>
        <a:lstStyle/>
        <a:p>
          <a:pPr rtl="0"/>
          <a:r>
            <a:rPr lang="ru-RU" dirty="0" smtClean="0"/>
            <a:t>У </a:t>
          </a:r>
          <a:r>
            <a:rPr lang="ru-RU" dirty="0" err="1" smtClean="0"/>
            <a:t>розрахунку</a:t>
          </a:r>
          <a:r>
            <a:rPr lang="ru-RU" dirty="0" smtClean="0"/>
            <a:t> на 100 кг </a:t>
          </a:r>
          <a:r>
            <a:rPr lang="ru-RU" dirty="0" err="1" smtClean="0"/>
            <a:t>живої</a:t>
          </a:r>
          <a:r>
            <a:rPr lang="ru-RU" dirty="0" smtClean="0"/>
            <a:t> </a:t>
          </a:r>
          <a:r>
            <a:rPr lang="ru-RU" dirty="0" err="1" smtClean="0"/>
            <a:t>маси</a:t>
          </a:r>
          <a:r>
            <a:rPr lang="ru-RU" dirty="0" smtClean="0"/>
            <a:t> у зимовий </a:t>
          </a:r>
          <a:r>
            <a:rPr lang="ru-RU" dirty="0" err="1" smtClean="0"/>
            <a:t>період</a:t>
          </a:r>
          <a:r>
            <a:rPr lang="ru-RU" dirty="0" smtClean="0"/>
            <a:t> коровам </a:t>
          </a:r>
          <a:r>
            <a:rPr lang="ru-RU" dirty="0" err="1" smtClean="0"/>
            <a:t>згодовують</a:t>
          </a:r>
          <a:r>
            <a:rPr lang="ru-RU" dirty="0" smtClean="0"/>
            <a:t> на одну голову за </a:t>
          </a:r>
          <a:r>
            <a:rPr lang="ru-RU" dirty="0" err="1" smtClean="0"/>
            <a:t>добу</a:t>
          </a:r>
          <a:r>
            <a:rPr lang="ru-RU" dirty="0" smtClean="0"/>
            <a:t> </a:t>
          </a:r>
          <a:r>
            <a:rPr lang="ru-RU" dirty="0" err="1" smtClean="0"/>
            <a:t>за</a:t>
          </a:r>
          <a:r>
            <a:rPr lang="ru-RU" dirty="0" smtClean="0"/>
            <a:t> </a:t>
          </a:r>
          <a:r>
            <a:rPr lang="ru-RU" dirty="0" err="1" smtClean="0"/>
            <a:t>силосно-сінного</a:t>
          </a:r>
          <a:r>
            <a:rPr lang="ru-RU" dirty="0" smtClean="0"/>
            <a:t> типу </a:t>
          </a:r>
          <a:r>
            <a:rPr lang="ru-RU" dirty="0" err="1" smtClean="0"/>
            <a:t>годівлі</a:t>
          </a:r>
          <a:r>
            <a:rPr lang="ru-RU" dirty="0" smtClean="0"/>
            <a:t> – </a:t>
          </a:r>
          <a:r>
            <a:rPr lang="ru-RU" dirty="0" err="1" smtClean="0"/>
            <a:t>грубих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 1,8–2 кг, силосу – 3,6–3,8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концкормів</a:t>
          </a:r>
          <a:r>
            <a:rPr lang="ru-RU" dirty="0" smtClean="0"/>
            <a:t> – 0,3 кг, а за </a:t>
          </a:r>
          <a:r>
            <a:rPr lang="ru-RU" dirty="0" err="1" smtClean="0"/>
            <a:t>сінажно-силосного</a:t>
          </a:r>
          <a:r>
            <a:rPr lang="ru-RU" dirty="0" smtClean="0"/>
            <a:t> – </a:t>
          </a:r>
          <a:r>
            <a:rPr lang="ru-RU" dirty="0" err="1" smtClean="0"/>
            <a:t>грубих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 – 1,2–1,3 кг, силосу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сінажу</a:t>
          </a:r>
          <a:r>
            <a:rPr lang="ru-RU" dirty="0" smtClean="0"/>
            <a:t> – 2,7–3,0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концкормів</a:t>
          </a:r>
          <a:r>
            <a:rPr lang="ru-RU" dirty="0" smtClean="0"/>
            <a:t> – 0,25 кг. </a:t>
          </a:r>
          <a:r>
            <a:rPr lang="ru-RU" dirty="0" err="1" smtClean="0"/>
            <a:t>влітку</a:t>
          </a:r>
          <a:r>
            <a:rPr lang="ru-RU" dirty="0" smtClean="0"/>
            <a:t> </a:t>
          </a:r>
          <a:r>
            <a:rPr lang="ru-RU" dirty="0" err="1" smtClean="0"/>
            <a:t>корів</a:t>
          </a:r>
          <a:r>
            <a:rPr lang="ru-RU" dirty="0" smtClean="0"/>
            <a:t> </a:t>
          </a:r>
          <a:r>
            <a:rPr lang="ru-RU" dirty="0" err="1" smtClean="0"/>
            <a:t>випасають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за </a:t>
          </a:r>
          <a:r>
            <a:rPr lang="ru-RU" dirty="0" err="1" smtClean="0"/>
            <a:t>необхідності</a:t>
          </a:r>
          <a:r>
            <a:rPr lang="ru-RU" dirty="0" smtClean="0"/>
            <a:t> </a:t>
          </a:r>
          <a:r>
            <a:rPr lang="ru-RU" dirty="0" err="1" smtClean="0"/>
            <a:t>підгодовують</a:t>
          </a:r>
          <a:r>
            <a:rPr lang="ru-RU" dirty="0" smtClean="0"/>
            <a:t> </a:t>
          </a:r>
          <a:r>
            <a:rPr lang="ru-RU" dirty="0" err="1" smtClean="0"/>
            <a:t>концкормами</a:t>
          </a:r>
          <a:r>
            <a:rPr lang="ru-RU" dirty="0" smtClean="0"/>
            <a:t>.</a:t>
          </a:r>
          <a:br>
            <a:rPr lang="ru-RU" dirty="0" smtClean="0"/>
          </a:br>
          <a:r>
            <a:rPr lang="ru-RU" dirty="0" smtClean="0"/>
            <a:t/>
          </a:r>
          <a:br>
            <a:rPr lang="ru-RU" dirty="0" smtClean="0"/>
          </a:br>
          <a:endParaRPr lang="en-US" dirty="0"/>
        </a:p>
      </dgm:t>
    </dgm:pt>
    <dgm:pt modelId="{FC180B5C-1722-4A39-86ED-5513AAF41192}" type="parTrans" cxnId="{8263887F-B599-4DAD-AAB3-1999A27DB860}">
      <dgm:prSet/>
      <dgm:spPr/>
      <dgm:t>
        <a:bodyPr/>
        <a:lstStyle/>
        <a:p>
          <a:endParaRPr lang="ru-RU"/>
        </a:p>
      </dgm:t>
    </dgm:pt>
    <dgm:pt modelId="{C3B52D61-678A-4E89-AD1E-0936A17CCA3C}" type="sibTrans" cxnId="{8263887F-B599-4DAD-AAB3-1999A27DB860}">
      <dgm:prSet/>
      <dgm:spPr/>
      <dgm:t>
        <a:bodyPr/>
        <a:lstStyle/>
        <a:p>
          <a:endParaRPr lang="ru-RU"/>
        </a:p>
      </dgm:t>
    </dgm:pt>
    <dgm:pt modelId="{237A4204-AC28-4329-A95A-7665A9FDBCC4}" type="pres">
      <dgm:prSet presAssocID="{DE0AA63D-97A4-4A05-B605-D32DCB34C1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870CCB-6246-407B-9BDE-28228F3F47F3}" type="pres">
      <dgm:prSet presAssocID="{47A6EB6F-7481-4398-8036-CD3855F7BBA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6C3CEF-679E-4449-9B52-DC59AAC2B28F}" type="presOf" srcId="{47A6EB6F-7481-4398-8036-CD3855F7BBA5}" destId="{4B870CCB-6246-407B-9BDE-28228F3F47F3}" srcOrd="0" destOrd="0" presId="urn:microsoft.com/office/officeart/2005/8/layout/vList2"/>
    <dgm:cxn modelId="{86AD102E-8488-4FB8-9AD9-F70B4AC07BEA}" type="presOf" srcId="{DE0AA63D-97A4-4A05-B605-D32DCB34C132}" destId="{237A4204-AC28-4329-A95A-7665A9FDBCC4}" srcOrd="0" destOrd="0" presId="urn:microsoft.com/office/officeart/2005/8/layout/vList2"/>
    <dgm:cxn modelId="{8263887F-B599-4DAD-AAB3-1999A27DB860}" srcId="{DE0AA63D-97A4-4A05-B605-D32DCB34C132}" destId="{47A6EB6F-7481-4398-8036-CD3855F7BBA5}" srcOrd="0" destOrd="0" parTransId="{FC180B5C-1722-4A39-86ED-5513AAF41192}" sibTransId="{C3B52D61-678A-4E89-AD1E-0936A17CCA3C}"/>
    <dgm:cxn modelId="{12F2677E-6B43-4F70-9480-91F257221D4B}" type="presParOf" srcId="{237A4204-AC28-4329-A95A-7665A9FDBCC4}" destId="{4B870CCB-6246-407B-9BDE-28228F3F47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A89E8A1-ACF5-4E2D-88A6-2743AEBEB2A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6880B8-DA0C-45A0-B2B9-8506E876894B}">
      <dgm:prSet/>
      <dgm:spPr/>
      <dgm:t>
        <a:bodyPr/>
        <a:lstStyle/>
        <a:p>
          <a:pPr rtl="0"/>
          <a:r>
            <a:rPr lang="ru-RU" dirty="0" smtClean="0"/>
            <a:t>У </a:t>
          </a:r>
          <a:r>
            <a:rPr lang="ru-RU" dirty="0" err="1" smtClean="0"/>
            <a:t>другій</a:t>
          </a:r>
          <a:r>
            <a:rPr lang="ru-RU" dirty="0" smtClean="0"/>
            <a:t> </a:t>
          </a:r>
          <a:r>
            <a:rPr lang="ru-RU" dirty="0" err="1" smtClean="0"/>
            <a:t>половині</a:t>
          </a:r>
          <a:r>
            <a:rPr lang="ru-RU" dirty="0" smtClean="0"/>
            <a:t> </a:t>
          </a:r>
          <a:r>
            <a:rPr lang="ru-RU" dirty="0" err="1" smtClean="0"/>
            <a:t>лактації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після</a:t>
          </a:r>
          <a:r>
            <a:rPr lang="ru-RU" dirty="0" smtClean="0"/>
            <a:t> </a:t>
          </a:r>
          <a:r>
            <a:rPr lang="ru-RU" dirty="0" err="1" smtClean="0"/>
            <a:t>відлучення</a:t>
          </a:r>
          <a:r>
            <a:rPr lang="ru-RU" dirty="0" smtClean="0"/>
            <a:t> телят норму </a:t>
          </a:r>
          <a:r>
            <a:rPr lang="ru-RU" dirty="0" err="1" smtClean="0"/>
            <a:t>годівлі</a:t>
          </a:r>
          <a:r>
            <a:rPr lang="ru-RU" dirty="0" smtClean="0"/>
            <a:t> </a:t>
          </a:r>
          <a:r>
            <a:rPr lang="ru-RU" dirty="0" err="1" smtClean="0"/>
            <a:t>корів</a:t>
          </a:r>
          <a:r>
            <a:rPr lang="ru-RU" dirty="0" smtClean="0"/>
            <a:t> </a:t>
          </a:r>
          <a:r>
            <a:rPr lang="ru-RU" dirty="0" err="1" smtClean="0"/>
            <a:t>зменшують</a:t>
          </a:r>
          <a:r>
            <a:rPr lang="ru-RU" dirty="0" smtClean="0"/>
            <a:t>. На 100 кг </a:t>
          </a:r>
          <a:r>
            <a:rPr lang="ru-RU" dirty="0" err="1" smtClean="0"/>
            <a:t>живої</a:t>
          </a:r>
          <a:r>
            <a:rPr lang="ru-RU" dirty="0" smtClean="0"/>
            <a:t> </a:t>
          </a:r>
          <a:r>
            <a:rPr lang="ru-RU" dirty="0" err="1" smtClean="0"/>
            <a:t>маси</a:t>
          </a:r>
          <a:r>
            <a:rPr lang="ru-RU" dirty="0" smtClean="0"/>
            <a:t> </a:t>
          </a:r>
          <a:r>
            <a:rPr lang="ru-RU" dirty="0" err="1" smtClean="0"/>
            <a:t>їм</a:t>
          </a:r>
          <a:r>
            <a:rPr lang="ru-RU" dirty="0" smtClean="0"/>
            <a:t> </a:t>
          </a:r>
          <a:r>
            <a:rPr lang="ru-RU" dirty="0" err="1" smtClean="0"/>
            <a:t>включають</a:t>
          </a:r>
          <a:r>
            <a:rPr lang="ru-RU" dirty="0" smtClean="0"/>
            <a:t> до </a:t>
          </a:r>
          <a:r>
            <a:rPr lang="ru-RU" dirty="0" err="1" smtClean="0"/>
            <a:t>раціону</a:t>
          </a:r>
          <a:r>
            <a:rPr lang="ru-RU" dirty="0" smtClean="0"/>
            <a:t> </a:t>
          </a:r>
          <a:r>
            <a:rPr lang="ru-RU" dirty="0" err="1" smtClean="0"/>
            <a:t>сухої</a:t>
          </a:r>
          <a:r>
            <a:rPr lang="ru-RU" dirty="0" smtClean="0"/>
            <a:t> </a:t>
          </a:r>
          <a:r>
            <a:rPr lang="ru-RU" dirty="0" err="1" smtClean="0"/>
            <a:t>речовини</a:t>
          </a:r>
          <a:r>
            <a:rPr lang="ru-RU" dirty="0" smtClean="0"/>
            <a:t> 2,2–2,6 кг </a:t>
          </a:r>
          <a:r>
            <a:rPr lang="ru-RU" dirty="0" err="1" smtClean="0"/>
            <a:t>або</a:t>
          </a:r>
          <a:r>
            <a:rPr lang="ru-RU" dirty="0" smtClean="0"/>
            <a:t> 17,0–20,5 МДж </a:t>
          </a:r>
          <a:r>
            <a:rPr lang="ru-RU" dirty="0" err="1" smtClean="0"/>
            <a:t>обмінної</a:t>
          </a:r>
          <a:r>
            <a:rPr lang="ru-RU" dirty="0" smtClean="0"/>
            <a:t> </a:t>
          </a:r>
          <a:r>
            <a:rPr lang="ru-RU" dirty="0" err="1" smtClean="0"/>
            <a:t>енергії</a:t>
          </a:r>
          <a:r>
            <a:rPr lang="ru-RU" dirty="0" smtClean="0"/>
            <a:t> (1,4–1,7 к.од.). На 1 к.од. у </a:t>
          </a:r>
          <a:r>
            <a:rPr lang="ru-RU" dirty="0" err="1" smtClean="0"/>
            <a:t>раціоні</a:t>
          </a:r>
          <a:r>
            <a:rPr lang="ru-RU" dirty="0" smtClean="0"/>
            <a:t> </a:t>
          </a:r>
          <a:r>
            <a:rPr lang="ru-RU" dirty="0" err="1" smtClean="0"/>
            <a:t>необхідно</a:t>
          </a:r>
          <a:r>
            <a:rPr lang="ru-RU" dirty="0" smtClean="0"/>
            <a:t> </a:t>
          </a:r>
          <a:r>
            <a:rPr lang="ru-RU" dirty="0" err="1" smtClean="0"/>
            <a:t>забезпечувати</a:t>
          </a:r>
          <a:r>
            <a:rPr lang="ru-RU" dirty="0" smtClean="0"/>
            <a:t> </a:t>
          </a:r>
          <a:r>
            <a:rPr lang="ru-RU" dirty="0" err="1" smtClean="0"/>
            <a:t>перетравного</a:t>
          </a:r>
          <a:r>
            <a:rPr lang="ru-RU" dirty="0" smtClean="0"/>
            <a:t> </a:t>
          </a:r>
          <a:r>
            <a:rPr lang="ru-RU" dirty="0" err="1" smtClean="0"/>
            <a:t>протеїну</a:t>
          </a:r>
          <a:r>
            <a:rPr lang="ru-RU" dirty="0" smtClean="0"/>
            <a:t> 85 г, </a:t>
          </a:r>
          <a:r>
            <a:rPr lang="ru-RU" dirty="0" err="1" smtClean="0"/>
            <a:t>кальцію</a:t>
          </a:r>
          <a:r>
            <a:rPr lang="ru-RU" dirty="0" smtClean="0"/>
            <a:t> – 7,5, фосфору – 4 г, каротину – 38 мг, </a:t>
          </a:r>
          <a:r>
            <a:rPr lang="ru-RU" dirty="0" err="1" smtClean="0"/>
            <a:t>вітамінів</a:t>
          </a:r>
          <a:r>
            <a:rPr lang="en-US" dirty="0" smtClean="0"/>
            <a:t>D – 0,8 </a:t>
          </a:r>
          <a:r>
            <a:rPr lang="ru-RU" dirty="0" smtClean="0"/>
            <a:t>тис. МО та Е – 35 мг</a:t>
          </a:r>
          <a:br>
            <a:rPr lang="ru-RU" dirty="0" smtClean="0"/>
          </a:br>
          <a:endParaRPr lang="en-US" dirty="0"/>
        </a:p>
      </dgm:t>
    </dgm:pt>
    <dgm:pt modelId="{C9BBAC7B-395E-41AE-B240-6627D922B88F}" type="parTrans" cxnId="{AC898136-DB76-42DE-86C6-7010E390A4C5}">
      <dgm:prSet/>
      <dgm:spPr/>
      <dgm:t>
        <a:bodyPr/>
        <a:lstStyle/>
        <a:p>
          <a:endParaRPr lang="ru-RU"/>
        </a:p>
      </dgm:t>
    </dgm:pt>
    <dgm:pt modelId="{DE6CDF37-C54D-4DEC-8026-6FF62124DFB4}" type="sibTrans" cxnId="{AC898136-DB76-42DE-86C6-7010E390A4C5}">
      <dgm:prSet/>
      <dgm:spPr/>
      <dgm:t>
        <a:bodyPr/>
        <a:lstStyle/>
        <a:p>
          <a:endParaRPr lang="ru-RU"/>
        </a:p>
      </dgm:t>
    </dgm:pt>
    <dgm:pt modelId="{53ED4BE9-ABE8-4F23-85FE-1429F1CE37B6}" type="pres">
      <dgm:prSet presAssocID="{1A89E8A1-ACF5-4E2D-88A6-2743AEBEB2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35D660-DDC4-46B0-97B8-3969507C2EE5}" type="pres">
      <dgm:prSet presAssocID="{F16880B8-DA0C-45A0-B2B9-8506E876894B}" presName="parentText" presStyleLbl="node1" presStyleIdx="0" presStyleCnt="1" custScaleY="1010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898136-DB76-42DE-86C6-7010E390A4C5}" srcId="{1A89E8A1-ACF5-4E2D-88A6-2743AEBEB2A6}" destId="{F16880B8-DA0C-45A0-B2B9-8506E876894B}" srcOrd="0" destOrd="0" parTransId="{C9BBAC7B-395E-41AE-B240-6627D922B88F}" sibTransId="{DE6CDF37-C54D-4DEC-8026-6FF62124DFB4}"/>
    <dgm:cxn modelId="{48691E7A-15DA-4523-B714-519CFCCF77A2}" type="presOf" srcId="{F16880B8-DA0C-45A0-B2B9-8506E876894B}" destId="{CE35D660-DDC4-46B0-97B8-3969507C2EE5}" srcOrd="0" destOrd="0" presId="urn:microsoft.com/office/officeart/2005/8/layout/vList2"/>
    <dgm:cxn modelId="{A25B98BC-8744-43F2-9F79-625DF31804FE}" type="presOf" srcId="{1A89E8A1-ACF5-4E2D-88A6-2743AEBEB2A6}" destId="{53ED4BE9-ABE8-4F23-85FE-1429F1CE37B6}" srcOrd="0" destOrd="0" presId="urn:microsoft.com/office/officeart/2005/8/layout/vList2"/>
    <dgm:cxn modelId="{0EF3FC64-871E-4DC3-AD32-DBF42A762EA2}" type="presParOf" srcId="{53ED4BE9-ABE8-4F23-85FE-1429F1CE37B6}" destId="{CE35D660-DDC4-46B0-97B8-3969507C2E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2FD9C11-69ED-44A3-9136-3C1CD1DAB64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D245093-0C4F-4FB3-9FDC-4017FCBCEAFD}">
      <dgm:prSet/>
      <dgm:spPr/>
      <dgm:t>
        <a:bodyPr/>
        <a:lstStyle/>
        <a:p>
          <a:pPr rtl="0"/>
          <a:r>
            <a:rPr lang="ru-RU" dirty="0" smtClean="0"/>
            <a:t>У мясному </a:t>
          </a:r>
          <a:r>
            <a:rPr lang="ru-RU" dirty="0" err="1" smtClean="0"/>
            <a:t>скотарстві</a:t>
          </a:r>
          <a:r>
            <a:rPr lang="ru-RU" dirty="0" smtClean="0"/>
            <a:t> телят до 6–8 </a:t>
          </a:r>
          <a:r>
            <a:rPr lang="ru-RU" dirty="0" err="1" smtClean="0"/>
            <a:t>місячного</a:t>
          </a:r>
          <a:r>
            <a:rPr lang="ru-RU" dirty="0" smtClean="0"/>
            <a:t> </a:t>
          </a:r>
          <a:r>
            <a:rPr lang="ru-RU" dirty="0" err="1" smtClean="0"/>
            <a:t>віку</a:t>
          </a:r>
          <a:r>
            <a:rPr lang="ru-RU" dirty="0" smtClean="0"/>
            <a:t> </a:t>
          </a:r>
          <a:r>
            <a:rPr lang="ru-RU" dirty="0" err="1" smtClean="0"/>
            <a:t>утримують</a:t>
          </a:r>
          <a:r>
            <a:rPr lang="ru-RU" dirty="0" smtClean="0"/>
            <a:t> на </a:t>
          </a:r>
          <a:r>
            <a:rPr lang="ru-RU" dirty="0" err="1" smtClean="0"/>
            <a:t>підсосі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спрощує</a:t>
          </a:r>
          <a:r>
            <a:rPr lang="ru-RU" dirty="0" smtClean="0"/>
            <a:t> </a:t>
          </a:r>
          <a:r>
            <a:rPr lang="ru-RU" dirty="0" err="1" smtClean="0"/>
            <a:t>технологію</a:t>
          </a:r>
          <a:r>
            <a:rPr lang="ru-RU" dirty="0" smtClean="0"/>
            <a:t>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вирощування</a:t>
          </a:r>
          <a:r>
            <a:rPr lang="ru-RU" dirty="0" smtClean="0"/>
            <a:t>. </a:t>
          </a:r>
          <a:endParaRPr lang="ru-RU" dirty="0"/>
        </a:p>
      </dgm:t>
    </dgm:pt>
    <dgm:pt modelId="{E34A9E0C-7432-4FE3-8A04-2A3A6032DDE4}" type="parTrans" cxnId="{284F3D70-2749-4AFA-B0CE-FF8924B4F7A2}">
      <dgm:prSet/>
      <dgm:spPr/>
      <dgm:t>
        <a:bodyPr/>
        <a:lstStyle/>
        <a:p>
          <a:endParaRPr lang="ru-RU"/>
        </a:p>
      </dgm:t>
    </dgm:pt>
    <dgm:pt modelId="{CB732A7A-5DE4-40BC-8863-7276F50F24C1}" type="sibTrans" cxnId="{284F3D70-2749-4AFA-B0CE-FF8924B4F7A2}">
      <dgm:prSet/>
      <dgm:spPr/>
      <dgm:t>
        <a:bodyPr/>
        <a:lstStyle/>
        <a:p>
          <a:endParaRPr lang="ru-RU"/>
        </a:p>
      </dgm:t>
    </dgm:pt>
    <dgm:pt modelId="{2C7D217B-4B5E-430B-9C48-A397311930DF}">
      <dgm:prSet/>
      <dgm:spPr/>
      <dgm:t>
        <a:bodyPr/>
        <a:lstStyle/>
        <a:p>
          <a:pPr rtl="0"/>
          <a:r>
            <a:rPr lang="ru-RU" dirty="0" err="1" smtClean="0"/>
            <a:t>Застосовують</a:t>
          </a:r>
          <a:r>
            <a:rPr lang="ru-RU" dirty="0" smtClean="0"/>
            <a:t> </a:t>
          </a:r>
          <a:r>
            <a:rPr lang="ru-RU" dirty="0" err="1" smtClean="0"/>
            <a:t>безвідлучний</a:t>
          </a:r>
          <a:r>
            <a:rPr lang="ru-RU" dirty="0" smtClean="0"/>
            <a:t> метод </a:t>
          </a:r>
          <a:r>
            <a:rPr lang="ru-RU" dirty="0" err="1" smtClean="0"/>
            <a:t>підсисного</a:t>
          </a:r>
          <a:r>
            <a:rPr lang="ru-RU" dirty="0" smtClean="0"/>
            <a:t> </a:t>
          </a:r>
          <a:r>
            <a:rPr lang="ru-RU" dirty="0" err="1" smtClean="0"/>
            <a:t>вирощування</a:t>
          </a:r>
          <a:r>
            <a:rPr lang="ru-RU" dirty="0" smtClean="0"/>
            <a:t> телят </a:t>
          </a:r>
          <a:r>
            <a:rPr lang="ru-RU" dirty="0" err="1" smtClean="0"/>
            <a:t>під</a:t>
          </a:r>
          <a:r>
            <a:rPr lang="ru-RU" dirty="0" smtClean="0"/>
            <a:t> коровами на </a:t>
          </a:r>
          <a:r>
            <a:rPr lang="ru-RU" dirty="0" err="1" smtClean="0"/>
            <a:t>пасовищі</a:t>
          </a:r>
          <a:r>
            <a:rPr lang="ru-RU" dirty="0" smtClean="0"/>
            <a:t>, </a:t>
          </a:r>
          <a:r>
            <a:rPr lang="ru-RU" dirty="0" err="1" smtClean="0"/>
            <a:t>якщо</a:t>
          </a:r>
          <a:r>
            <a:rPr lang="ru-RU" dirty="0" smtClean="0"/>
            <a:t> </a:t>
          </a:r>
          <a:r>
            <a:rPr lang="ru-RU" dirty="0" err="1" smtClean="0"/>
            <a:t>господарства</a:t>
          </a:r>
          <a:r>
            <a:rPr lang="ru-RU" dirty="0" smtClean="0"/>
            <a:t> </a:t>
          </a:r>
          <a:r>
            <a:rPr lang="ru-RU" dirty="0" err="1" smtClean="0"/>
            <a:t>достатньо</a:t>
          </a:r>
          <a:r>
            <a:rPr lang="ru-RU" dirty="0" smtClean="0"/>
            <a:t> </a:t>
          </a:r>
          <a:r>
            <a:rPr lang="ru-RU" dirty="0" err="1" smtClean="0"/>
            <a:t>забезпечені</a:t>
          </a:r>
          <a:r>
            <a:rPr lang="ru-RU" dirty="0" smtClean="0"/>
            <a:t> </a:t>
          </a:r>
          <a:r>
            <a:rPr lang="ru-RU" dirty="0" err="1" smtClean="0"/>
            <a:t>природними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штучно </a:t>
          </a:r>
          <a:r>
            <a:rPr lang="ru-RU" dirty="0" err="1" smtClean="0"/>
            <a:t>створеними</a:t>
          </a:r>
          <a:r>
            <a:rPr lang="ru-RU" dirty="0" smtClean="0"/>
            <a:t> </a:t>
          </a:r>
          <a:r>
            <a:rPr lang="ru-RU" dirty="0" err="1" smtClean="0"/>
            <a:t>пасовищами</a:t>
          </a:r>
          <a:r>
            <a:rPr lang="ru-RU" dirty="0" smtClean="0"/>
            <a:t>. </a:t>
          </a:r>
          <a:endParaRPr lang="ru-RU" dirty="0"/>
        </a:p>
      </dgm:t>
    </dgm:pt>
    <dgm:pt modelId="{C4DDB111-E0A4-49FC-BE50-4D5B46DDC40A}" type="parTrans" cxnId="{B29D7F38-A95A-4C28-9836-EAB61131A9D0}">
      <dgm:prSet/>
      <dgm:spPr/>
      <dgm:t>
        <a:bodyPr/>
        <a:lstStyle/>
        <a:p>
          <a:endParaRPr lang="ru-RU"/>
        </a:p>
      </dgm:t>
    </dgm:pt>
    <dgm:pt modelId="{4D40C2E9-ACF3-491F-9D12-25A266255895}" type="sibTrans" cxnId="{B29D7F38-A95A-4C28-9836-EAB61131A9D0}">
      <dgm:prSet/>
      <dgm:spPr/>
      <dgm:t>
        <a:bodyPr/>
        <a:lstStyle/>
        <a:p>
          <a:endParaRPr lang="ru-RU"/>
        </a:p>
      </dgm:t>
    </dgm:pt>
    <dgm:pt modelId="{F08033B7-5483-4744-9703-AF0F63D8523B}">
      <dgm:prSet/>
      <dgm:spPr/>
      <dgm:t>
        <a:bodyPr/>
        <a:lstStyle/>
        <a:p>
          <a:pPr rtl="0"/>
          <a:r>
            <a:rPr lang="ru-RU" dirty="0" smtClean="0"/>
            <a:t>У </a:t>
          </a:r>
          <a:r>
            <a:rPr lang="ru-RU" dirty="0" err="1" smtClean="0"/>
            <a:t>господарствах</a:t>
          </a:r>
          <a:r>
            <a:rPr lang="ru-RU" dirty="0" smtClean="0"/>
            <a:t> за </a:t>
          </a:r>
          <a:r>
            <a:rPr lang="ru-RU" dirty="0" err="1" smtClean="0"/>
            <a:t>нестачі</a:t>
          </a:r>
          <a:r>
            <a:rPr lang="ru-RU" dirty="0" smtClean="0"/>
            <a:t> </a:t>
          </a:r>
          <a:r>
            <a:rPr lang="ru-RU" dirty="0" err="1" smtClean="0"/>
            <a:t>пасовищ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низької</a:t>
          </a:r>
          <a:r>
            <a:rPr lang="ru-RU" dirty="0" smtClean="0"/>
            <a:t>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урожайності</a:t>
          </a:r>
          <a:r>
            <a:rPr lang="ru-RU" dirty="0" smtClean="0"/>
            <a:t> </a:t>
          </a:r>
          <a:r>
            <a:rPr lang="ru-RU" dirty="0" err="1" smtClean="0"/>
            <a:t>застосовують</a:t>
          </a:r>
          <a:r>
            <a:rPr lang="ru-RU" dirty="0" smtClean="0"/>
            <a:t> </a:t>
          </a:r>
          <a:r>
            <a:rPr lang="ru-RU" b="1" dirty="0" err="1" smtClean="0"/>
            <a:t>безпасовищний</a:t>
          </a:r>
          <a:r>
            <a:rPr lang="ru-RU" b="1" dirty="0" smtClean="0"/>
            <a:t> метод </a:t>
          </a:r>
          <a:r>
            <a:rPr lang="ru-RU" b="1" dirty="0" err="1" smtClean="0"/>
            <a:t>вирощування</a:t>
          </a:r>
          <a:r>
            <a:rPr lang="ru-RU" b="1" dirty="0" smtClean="0"/>
            <a:t> телят.</a:t>
          </a:r>
          <a:r>
            <a:rPr lang="ru-RU" dirty="0" smtClean="0"/>
            <a:t> При </a:t>
          </a:r>
          <a:r>
            <a:rPr lang="ru-RU" dirty="0" err="1" smtClean="0"/>
            <a:t>цьому</a:t>
          </a:r>
          <a:r>
            <a:rPr lang="ru-RU" dirty="0" smtClean="0"/>
            <a:t> </a:t>
          </a:r>
          <a:r>
            <a:rPr lang="ru-RU" dirty="0" err="1" smtClean="0"/>
            <a:t>підсисних</a:t>
          </a:r>
          <a:r>
            <a:rPr lang="ru-RU" dirty="0" smtClean="0"/>
            <a:t> телят рано </a:t>
          </a:r>
          <a:r>
            <a:rPr lang="ru-RU" b="1" dirty="0" err="1" smtClean="0"/>
            <a:t>привчають</a:t>
          </a:r>
          <a:r>
            <a:rPr lang="ru-RU" b="1" dirty="0" smtClean="0"/>
            <a:t> до </a:t>
          </a:r>
          <a:r>
            <a:rPr lang="ru-RU" b="1" dirty="0" err="1" smtClean="0"/>
            <a:t>поїдання</a:t>
          </a:r>
          <a:r>
            <a:rPr lang="ru-RU" b="1" dirty="0" smtClean="0"/>
            <a:t> трави, </a:t>
          </a:r>
          <a:r>
            <a:rPr lang="ru-RU" b="1" dirty="0" err="1" smtClean="0"/>
            <a:t>сіна</a:t>
          </a:r>
          <a:r>
            <a:rPr lang="ru-RU" b="1" dirty="0" smtClean="0"/>
            <a:t>, </a:t>
          </a:r>
          <a:r>
            <a:rPr lang="ru-RU" b="1" dirty="0" err="1" smtClean="0"/>
            <a:t>концкормів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мінерально-вітамінних</a:t>
          </a:r>
          <a:r>
            <a:rPr lang="ru-RU" b="1" dirty="0" smtClean="0"/>
            <a:t> добавок. </a:t>
          </a:r>
          <a:endParaRPr lang="ru-RU" b="1" dirty="0"/>
        </a:p>
      </dgm:t>
    </dgm:pt>
    <dgm:pt modelId="{7D94155B-A191-4D6F-83F8-D88F832D45A1}" type="parTrans" cxnId="{E3B60988-732F-4EA4-A6B7-A037F257401B}">
      <dgm:prSet/>
      <dgm:spPr/>
      <dgm:t>
        <a:bodyPr/>
        <a:lstStyle/>
        <a:p>
          <a:endParaRPr lang="ru-RU"/>
        </a:p>
      </dgm:t>
    </dgm:pt>
    <dgm:pt modelId="{C13A4E5B-55C4-499E-B6F0-6A5104920A77}" type="sibTrans" cxnId="{E3B60988-732F-4EA4-A6B7-A037F257401B}">
      <dgm:prSet/>
      <dgm:spPr/>
      <dgm:t>
        <a:bodyPr/>
        <a:lstStyle/>
        <a:p>
          <a:endParaRPr lang="ru-RU"/>
        </a:p>
      </dgm:t>
    </dgm:pt>
    <dgm:pt modelId="{A3FD2C50-091E-4430-9A5F-48EC2033F18D}">
      <dgm:prSet/>
      <dgm:spPr/>
      <dgm:t>
        <a:bodyPr/>
        <a:lstStyle/>
        <a:p>
          <a:pPr rtl="0"/>
          <a:r>
            <a:rPr lang="ru-RU" dirty="0" err="1" smtClean="0"/>
            <a:t>Раннє</a:t>
          </a:r>
          <a:r>
            <a:rPr lang="ru-RU" dirty="0" smtClean="0"/>
            <a:t> </a:t>
          </a:r>
          <a:r>
            <a:rPr lang="ru-RU" dirty="0" err="1" smtClean="0"/>
            <a:t>привчання</a:t>
          </a:r>
          <a:r>
            <a:rPr lang="ru-RU" dirty="0" smtClean="0"/>
            <a:t> телят до </a:t>
          </a:r>
          <a:r>
            <a:rPr lang="ru-RU" dirty="0" err="1" smtClean="0"/>
            <a:t>поїдання</a:t>
          </a:r>
          <a:r>
            <a:rPr lang="ru-RU" dirty="0" smtClean="0"/>
            <a:t> </a:t>
          </a:r>
          <a:r>
            <a:rPr lang="ru-RU" dirty="0" err="1" smtClean="0"/>
            <a:t>рослинних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 </a:t>
          </a:r>
          <a:r>
            <a:rPr lang="ru-RU" dirty="0" err="1" smtClean="0"/>
            <a:t>забезпечує</a:t>
          </a:r>
          <a:r>
            <a:rPr lang="ru-RU" dirty="0" smtClean="0"/>
            <a:t> </a:t>
          </a:r>
          <a:r>
            <a:rPr lang="ru-RU" dirty="0" err="1" smtClean="0"/>
            <a:t>високі</a:t>
          </a:r>
          <a:r>
            <a:rPr lang="ru-RU" dirty="0" smtClean="0"/>
            <a:t> </a:t>
          </a:r>
          <a:r>
            <a:rPr lang="ru-RU" dirty="0" err="1" smtClean="0"/>
            <a:t>середньодобові</a:t>
          </a:r>
          <a:r>
            <a:rPr lang="ru-RU" dirty="0" smtClean="0"/>
            <a:t> </a:t>
          </a:r>
          <a:r>
            <a:rPr lang="ru-RU" dirty="0" err="1" smtClean="0"/>
            <a:t>прирости</a:t>
          </a:r>
          <a:r>
            <a:rPr lang="ru-RU" dirty="0" smtClean="0"/>
            <a:t> </a:t>
          </a:r>
          <a:r>
            <a:rPr lang="ru-RU" dirty="0" err="1" smtClean="0"/>
            <a:t>протягом</a:t>
          </a:r>
          <a:r>
            <a:rPr lang="ru-RU" dirty="0" smtClean="0"/>
            <a:t> </a:t>
          </a:r>
          <a:r>
            <a:rPr lang="ru-RU" dirty="0" err="1" smtClean="0"/>
            <a:t>усього</a:t>
          </a:r>
          <a:r>
            <a:rPr lang="ru-RU" dirty="0" smtClean="0"/>
            <a:t> </a:t>
          </a:r>
          <a:r>
            <a:rPr lang="ru-RU" dirty="0" err="1" smtClean="0"/>
            <a:t>підсисного</a:t>
          </a:r>
          <a:r>
            <a:rPr lang="ru-RU" dirty="0" smtClean="0"/>
            <a:t> </a:t>
          </a:r>
          <a:r>
            <a:rPr lang="ru-RU" dirty="0" err="1" smtClean="0"/>
            <a:t>періоду</a:t>
          </a:r>
          <a:r>
            <a:rPr lang="ru-RU" dirty="0" smtClean="0"/>
            <a:t>.</a:t>
          </a:r>
          <a:br>
            <a:rPr lang="ru-RU" dirty="0" smtClean="0"/>
          </a:br>
          <a:r>
            <a:rPr lang="ru-RU" dirty="0" smtClean="0"/>
            <a:t/>
          </a:r>
          <a:br>
            <a:rPr lang="ru-RU" dirty="0" smtClean="0"/>
          </a:br>
          <a:endParaRPr lang="en-US" dirty="0"/>
        </a:p>
      </dgm:t>
    </dgm:pt>
    <dgm:pt modelId="{F1DB8FBE-7FE2-46E7-A534-FD6277910CEE}" type="parTrans" cxnId="{83963492-D986-45F9-A0B8-3F934E68A885}">
      <dgm:prSet/>
      <dgm:spPr/>
      <dgm:t>
        <a:bodyPr/>
        <a:lstStyle/>
        <a:p>
          <a:endParaRPr lang="ru-RU"/>
        </a:p>
      </dgm:t>
    </dgm:pt>
    <dgm:pt modelId="{8FCBC7EC-5AF5-450A-9573-1138BF717452}" type="sibTrans" cxnId="{83963492-D986-45F9-A0B8-3F934E68A885}">
      <dgm:prSet/>
      <dgm:spPr/>
      <dgm:t>
        <a:bodyPr/>
        <a:lstStyle/>
        <a:p>
          <a:endParaRPr lang="ru-RU"/>
        </a:p>
      </dgm:t>
    </dgm:pt>
    <dgm:pt modelId="{6CEDF1BF-DE64-4438-9D68-D446CC897FAB}" type="pres">
      <dgm:prSet presAssocID="{E2FD9C11-69ED-44A3-9136-3C1CD1DAB6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3988F2-08A0-4305-93AA-F89F7E81CCA3}" type="pres">
      <dgm:prSet presAssocID="{CD245093-0C4F-4FB3-9FDC-4017FCBCEAF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7990E-6FBD-4292-BF47-2FDDF5AB84A5}" type="pres">
      <dgm:prSet presAssocID="{CB732A7A-5DE4-40BC-8863-7276F50F24C1}" presName="spacer" presStyleCnt="0"/>
      <dgm:spPr/>
    </dgm:pt>
    <dgm:pt modelId="{30E76C63-B8F7-4B2A-932E-EEBECBB53CBF}" type="pres">
      <dgm:prSet presAssocID="{2C7D217B-4B5E-430B-9C48-A397311930D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29F65-5890-448F-BA7A-541BF8DD1F70}" type="pres">
      <dgm:prSet presAssocID="{4D40C2E9-ACF3-491F-9D12-25A266255895}" presName="spacer" presStyleCnt="0"/>
      <dgm:spPr/>
    </dgm:pt>
    <dgm:pt modelId="{0E1397F0-9C4B-4CBC-BB1B-D66C82D83A90}" type="pres">
      <dgm:prSet presAssocID="{F08033B7-5483-4744-9703-AF0F63D8523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64263-F563-480F-936C-E9DE7EB55830}" type="pres">
      <dgm:prSet presAssocID="{C13A4E5B-55C4-499E-B6F0-6A5104920A77}" presName="spacer" presStyleCnt="0"/>
      <dgm:spPr/>
    </dgm:pt>
    <dgm:pt modelId="{E6C9C30D-7A16-4B6A-99B6-CFAEE7BE1B83}" type="pres">
      <dgm:prSet presAssocID="{A3FD2C50-091E-4430-9A5F-48EC2033F18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FC0A22-65A9-4825-8084-DBF618AF6F88}" type="presOf" srcId="{2C7D217B-4B5E-430B-9C48-A397311930DF}" destId="{30E76C63-B8F7-4B2A-932E-EEBECBB53CBF}" srcOrd="0" destOrd="0" presId="urn:microsoft.com/office/officeart/2005/8/layout/vList2"/>
    <dgm:cxn modelId="{A62F1531-CBDE-4313-B00A-99727F8CEB33}" type="presOf" srcId="{CD245093-0C4F-4FB3-9FDC-4017FCBCEAFD}" destId="{173988F2-08A0-4305-93AA-F89F7E81CCA3}" srcOrd="0" destOrd="0" presId="urn:microsoft.com/office/officeart/2005/8/layout/vList2"/>
    <dgm:cxn modelId="{B29D7F38-A95A-4C28-9836-EAB61131A9D0}" srcId="{E2FD9C11-69ED-44A3-9136-3C1CD1DAB64D}" destId="{2C7D217B-4B5E-430B-9C48-A397311930DF}" srcOrd="1" destOrd="0" parTransId="{C4DDB111-E0A4-49FC-BE50-4D5B46DDC40A}" sibTransId="{4D40C2E9-ACF3-491F-9D12-25A266255895}"/>
    <dgm:cxn modelId="{83963492-D986-45F9-A0B8-3F934E68A885}" srcId="{E2FD9C11-69ED-44A3-9136-3C1CD1DAB64D}" destId="{A3FD2C50-091E-4430-9A5F-48EC2033F18D}" srcOrd="3" destOrd="0" parTransId="{F1DB8FBE-7FE2-46E7-A534-FD6277910CEE}" sibTransId="{8FCBC7EC-5AF5-450A-9573-1138BF717452}"/>
    <dgm:cxn modelId="{284F3D70-2749-4AFA-B0CE-FF8924B4F7A2}" srcId="{E2FD9C11-69ED-44A3-9136-3C1CD1DAB64D}" destId="{CD245093-0C4F-4FB3-9FDC-4017FCBCEAFD}" srcOrd="0" destOrd="0" parTransId="{E34A9E0C-7432-4FE3-8A04-2A3A6032DDE4}" sibTransId="{CB732A7A-5DE4-40BC-8863-7276F50F24C1}"/>
    <dgm:cxn modelId="{B288DD9A-CBA9-4583-AC69-8E3D69809318}" type="presOf" srcId="{F08033B7-5483-4744-9703-AF0F63D8523B}" destId="{0E1397F0-9C4B-4CBC-BB1B-D66C82D83A90}" srcOrd="0" destOrd="0" presId="urn:microsoft.com/office/officeart/2005/8/layout/vList2"/>
    <dgm:cxn modelId="{E3B60988-732F-4EA4-A6B7-A037F257401B}" srcId="{E2FD9C11-69ED-44A3-9136-3C1CD1DAB64D}" destId="{F08033B7-5483-4744-9703-AF0F63D8523B}" srcOrd="2" destOrd="0" parTransId="{7D94155B-A191-4D6F-83F8-D88F832D45A1}" sibTransId="{C13A4E5B-55C4-499E-B6F0-6A5104920A77}"/>
    <dgm:cxn modelId="{F7E370AC-FFD3-4569-BB48-A5E031062381}" type="presOf" srcId="{A3FD2C50-091E-4430-9A5F-48EC2033F18D}" destId="{E6C9C30D-7A16-4B6A-99B6-CFAEE7BE1B83}" srcOrd="0" destOrd="0" presId="urn:microsoft.com/office/officeart/2005/8/layout/vList2"/>
    <dgm:cxn modelId="{7F21B228-85DF-489C-A434-41E112A7FF91}" type="presOf" srcId="{E2FD9C11-69ED-44A3-9136-3C1CD1DAB64D}" destId="{6CEDF1BF-DE64-4438-9D68-D446CC897FAB}" srcOrd="0" destOrd="0" presId="urn:microsoft.com/office/officeart/2005/8/layout/vList2"/>
    <dgm:cxn modelId="{3E3442AD-7BC7-42C6-91EA-48EAAB680C8C}" type="presParOf" srcId="{6CEDF1BF-DE64-4438-9D68-D446CC897FAB}" destId="{173988F2-08A0-4305-93AA-F89F7E81CCA3}" srcOrd="0" destOrd="0" presId="urn:microsoft.com/office/officeart/2005/8/layout/vList2"/>
    <dgm:cxn modelId="{AAB2931A-0E01-4835-B275-1A6CD3753473}" type="presParOf" srcId="{6CEDF1BF-DE64-4438-9D68-D446CC897FAB}" destId="{21A7990E-6FBD-4292-BF47-2FDDF5AB84A5}" srcOrd="1" destOrd="0" presId="urn:microsoft.com/office/officeart/2005/8/layout/vList2"/>
    <dgm:cxn modelId="{37C0537D-BF93-47B5-89D1-B6A0F517DEBE}" type="presParOf" srcId="{6CEDF1BF-DE64-4438-9D68-D446CC897FAB}" destId="{30E76C63-B8F7-4B2A-932E-EEBECBB53CBF}" srcOrd="2" destOrd="0" presId="urn:microsoft.com/office/officeart/2005/8/layout/vList2"/>
    <dgm:cxn modelId="{A5FDD4FA-1929-48D5-AB85-D9C51FBE8A73}" type="presParOf" srcId="{6CEDF1BF-DE64-4438-9D68-D446CC897FAB}" destId="{D2529F65-5890-448F-BA7A-541BF8DD1F70}" srcOrd="3" destOrd="0" presId="urn:microsoft.com/office/officeart/2005/8/layout/vList2"/>
    <dgm:cxn modelId="{552A4E82-AA25-4BF2-BF3F-DA946AC27FC7}" type="presParOf" srcId="{6CEDF1BF-DE64-4438-9D68-D446CC897FAB}" destId="{0E1397F0-9C4B-4CBC-BB1B-D66C82D83A90}" srcOrd="4" destOrd="0" presId="urn:microsoft.com/office/officeart/2005/8/layout/vList2"/>
    <dgm:cxn modelId="{BF1DBC28-E181-4579-98EB-7193E94CEC92}" type="presParOf" srcId="{6CEDF1BF-DE64-4438-9D68-D446CC897FAB}" destId="{6C664263-F563-480F-936C-E9DE7EB55830}" srcOrd="5" destOrd="0" presId="urn:microsoft.com/office/officeart/2005/8/layout/vList2"/>
    <dgm:cxn modelId="{18C2233B-F4A6-4EB3-A776-8F8161B34E70}" type="presParOf" srcId="{6CEDF1BF-DE64-4438-9D68-D446CC897FAB}" destId="{E6C9C30D-7A16-4B6A-99B6-CFAEE7BE1B8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75A8126-E924-44F4-A16E-0612B156A70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5512485-88AF-47F9-A6E6-50B211423DF9}">
      <dgm:prSet/>
      <dgm:spPr/>
      <dgm:t>
        <a:bodyPr/>
        <a:lstStyle/>
        <a:p>
          <a:pPr rtl="0"/>
          <a:r>
            <a:rPr lang="ru-RU" dirty="0" smtClean="0"/>
            <a:t>За </a:t>
          </a:r>
          <a:r>
            <a:rPr lang="ru-RU" dirty="0" err="1" smtClean="0"/>
            <a:t>цією</a:t>
          </a:r>
          <a:r>
            <a:rPr lang="ru-RU" dirty="0" smtClean="0"/>
            <a:t> </a:t>
          </a:r>
          <a:r>
            <a:rPr lang="ru-RU" dirty="0" err="1" smtClean="0"/>
            <a:t>технологією</a:t>
          </a:r>
          <a:r>
            <a:rPr lang="ru-RU" dirty="0" smtClean="0"/>
            <a:t> </a:t>
          </a:r>
          <a:r>
            <a:rPr lang="ru-RU" b="1" dirty="0" err="1" smtClean="0"/>
            <a:t>перші</a:t>
          </a:r>
          <a:r>
            <a:rPr lang="ru-RU" b="1" dirty="0" smtClean="0"/>
            <a:t> 10 </a:t>
          </a:r>
          <a:r>
            <a:rPr lang="ru-RU" b="1" dirty="0" err="1" smtClean="0"/>
            <a:t>діб</a:t>
          </a:r>
          <a:r>
            <a:rPr lang="ru-RU" b="1" dirty="0" smtClean="0"/>
            <a:t> </a:t>
          </a:r>
          <a:r>
            <a:rPr lang="ru-RU" b="1" dirty="0" err="1" smtClean="0"/>
            <a:t>після</a:t>
          </a:r>
          <a:r>
            <a:rPr lang="ru-RU" b="1" dirty="0" smtClean="0"/>
            <a:t> </a:t>
          </a:r>
          <a:r>
            <a:rPr lang="ru-RU" b="1" dirty="0" err="1" smtClean="0"/>
            <a:t>народження</a:t>
          </a:r>
          <a:r>
            <a:rPr lang="ru-RU" b="1" dirty="0" smtClean="0"/>
            <a:t> телят </a:t>
          </a:r>
          <a:r>
            <a:rPr lang="ru-RU" b="1" dirty="0" err="1" smtClean="0"/>
            <a:t>утримують</a:t>
          </a:r>
          <a:r>
            <a:rPr lang="ru-RU" b="1" dirty="0" smtClean="0"/>
            <a:t> </a:t>
          </a:r>
          <a:r>
            <a:rPr lang="ru-RU" b="1" dirty="0" err="1" smtClean="0"/>
            <a:t>з</a:t>
          </a:r>
          <a:r>
            <a:rPr lang="ru-RU" b="1" dirty="0" smtClean="0"/>
            <a:t> коровами, а </a:t>
          </a:r>
          <a:r>
            <a:rPr lang="ru-RU" b="1" dirty="0" err="1" smtClean="0"/>
            <a:t>потім</a:t>
          </a:r>
          <a:r>
            <a:rPr lang="ru-RU" b="1" dirty="0" smtClean="0"/>
            <a:t> </a:t>
          </a:r>
          <a:r>
            <a:rPr lang="ru-RU" b="1" dirty="0" err="1" smtClean="0"/>
            <a:t>окремо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підпускають</a:t>
          </a:r>
          <a:r>
            <a:rPr lang="ru-RU" b="1" dirty="0" smtClean="0"/>
            <a:t> до них 3–4 рази на </a:t>
          </a:r>
          <a:r>
            <a:rPr lang="ru-RU" b="1" dirty="0" err="1" smtClean="0"/>
            <a:t>добу</a:t>
          </a:r>
          <a:r>
            <a:rPr lang="ru-RU" b="1" dirty="0" smtClean="0"/>
            <a:t>, а </a:t>
          </a:r>
          <a:r>
            <a:rPr lang="ru-RU" b="1" dirty="0" err="1" smtClean="0"/>
            <a:t>з</a:t>
          </a:r>
          <a:r>
            <a:rPr lang="ru-RU" b="1" dirty="0" smtClean="0"/>
            <a:t> </a:t>
          </a:r>
          <a:r>
            <a:rPr lang="ru-RU" b="1" dirty="0" err="1" smtClean="0"/>
            <a:t>другої</a:t>
          </a:r>
          <a:r>
            <a:rPr lang="ru-RU" b="1" dirty="0" smtClean="0"/>
            <a:t> </a:t>
          </a:r>
          <a:r>
            <a:rPr lang="ru-RU" b="1" dirty="0" err="1" smtClean="0"/>
            <a:t>половини</a:t>
          </a:r>
          <a:r>
            <a:rPr lang="ru-RU" b="1" dirty="0" smtClean="0"/>
            <a:t> </a:t>
          </a:r>
          <a:r>
            <a:rPr lang="ru-RU" b="1" dirty="0" err="1" smtClean="0"/>
            <a:t>лактації</a:t>
          </a:r>
          <a:r>
            <a:rPr lang="ru-RU" b="1" dirty="0" smtClean="0"/>
            <a:t> – 2–3 рази</a:t>
          </a:r>
          <a:r>
            <a:rPr lang="ru-RU" dirty="0" smtClean="0"/>
            <a:t>. </a:t>
          </a:r>
          <a:r>
            <a:rPr lang="ru-RU" dirty="0" err="1" smtClean="0"/>
            <a:t>Такий</a:t>
          </a:r>
          <a:r>
            <a:rPr lang="ru-RU" dirty="0" smtClean="0"/>
            <a:t> </a:t>
          </a:r>
          <a:r>
            <a:rPr lang="ru-RU" dirty="0" err="1" smtClean="0"/>
            <a:t>спосіб</a:t>
          </a:r>
          <a:r>
            <a:rPr lang="ru-RU" dirty="0" smtClean="0"/>
            <a:t> </a:t>
          </a:r>
          <a:r>
            <a:rPr lang="ru-RU" dirty="0" err="1" smtClean="0"/>
            <a:t>вирощування</a:t>
          </a:r>
          <a:r>
            <a:rPr lang="ru-RU" dirty="0" smtClean="0"/>
            <a:t> </a:t>
          </a:r>
          <a:r>
            <a:rPr lang="ru-RU" dirty="0" err="1" smtClean="0"/>
            <a:t>дозволяє</a:t>
          </a:r>
          <a:r>
            <a:rPr lang="ru-RU" dirty="0" smtClean="0"/>
            <a:t> </a:t>
          </a:r>
          <a:r>
            <a:rPr lang="ru-RU" dirty="0" err="1" smtClean="0"/>
            <a:t>швидко</a:t>
          </a:r>
          <a:r>
            <a:rPr lang="ru-RU" dirty="0" smtClean="0"/>
            <a:t> </a:t>
          </a:r>
          <a:r>
            <a:rPr lang="ru-RU" dirty="0" err="1" smtClean="0"/>
            <a:t>привчати</a:t>
          </a:r>
          <a:r>
            <a:rPr lang="ru-RU" dirty="0" smtClean="0"/>
            <a:t> телят до </a:t>
          </a:r>
          <a:r>
            <a:rPr lang="ru-RU" dirty="0" err="1" smtClean="0"/>
            <a:t>поїдання</a:t>
          </a:r>
          <a:r>
            <a:rPr lang="ru-RU" dirty="0" smtClean="0"/>
            <a:t> </a:t>
          </a:r>
          <a:r>
            <a:rPr lang="ru-RU" dirty="0" err="1" smtClean="0"/>
            <a:t>рослинних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. </a:t>
          </a:r>
          <a:endParaRPr lang="ru-RU" dirty="0"/>
        </a:p>
      </dgm:t>
    </dgm:pt>
    <dgm:pt modelId="{CA7CD225-E659-487E-A900-04D46DD1AC63}" type="parTrans" cxnId="{3446C09F-3484-4B98-9565-FDD4E272EB22}">
      <dgm:prSet/>
      <dgm:spPr/>
      <dgm:t>
        <a:bodyPr/>
        <a:lstStyle/>
        <a:p>
          <a:endParaRPr lang="ru-RU"/>
        </a:p>
      </dgm:t>
    </dgm:pt>
    <dgm:pt modelId="{08EB0CDB-0066-4431-B355-393BE5D2EF55}" type="sibTrans" cxnId="{3446C09F-3484-4B98-9565-FDD4E272EB22}">
      <dgm:prSet/>
      <dgm:spPr/>
      <dgm:t>
        <a:bodyPr/>
        <a:lstStyle/>
        <a:p>
          <a:endParaRPr lang="ru-RU"/>
        </a:p>
      </dgm:t>
    </dgm:pt>
    <dgm:pt modelId="{7CC93794-1690-472E-9192-5C65E5AD57FE}">
      <dgm:prSet/>
      <dgm:spPr/>
      <dgm:t>
        <a:bodyPr/>
        <a:lstStyle/>
        <a:p>
          <a:pPr rtl="0"/>
          <a:r>
            <a:rPr lang="ru-RU" b="1" dirty="0" smtClean="0"/>
            <a:t>Телята до 5-місячного </a:t>
          </a:r>
          <a:r>
            <a:rPr lang="ru-RU" b="1" dirty="0" err="1" smtClean="0"/>
            <a:t>віку</a:t>
          </a:r>
          <a:r>
            <a:rPr lang="ru-RU" b="1" dirty="0" smtClean="0"/>
            <a:t> </a:t>
          </a:r>
          <a:r>
            <a:rPr lang="ru-RU" b="1" dirty="0" err="1" smtClean="0"/>
            <a:t>досягають</a:t>
          </a:r>
          <a:r>
            <a:rPr lang="ru-RU" b="1" dirty="0" smtClean="0"/>
            <a:t> </a:t>
          </a:r>
          <a:r>
            <a:rPr lang="ru-RU" b="1" dirty="0" err="1" smtClean="0"/>
            <a:t>живої</a:t>
          </a:r>
          <a:r>
            <a:rPr lang="ru-RU" b="1" dirty="0" smtClean="0"/>
            <a:t> </a:t>
          </a:r>
          <a:r>
            <a:rPr lang="ru-RU" b="1" dirty="0" err="1" smtClean="0"/>
            <a:t>маси</a:t>
          </a:r>
          <a:r>
            <a:rPr lang="ru-RU" b="1" dirty="0" smtClean="0"/>
            <a:t> 8–9-місячних </a:t>
          </a:r>
          <a:r>
            <a:rPr lang="ru-RU" b="1" dirty="0" err="1" smtClean="0"/>
            <a:t>ровесників</a:t>
          </a:r>
          <a:r>
            <a:rPr lang="ru-RU" b="1" dirty="0" smtClean="0"/>
            <a:t> </a:t>
          </a:r>
          <a:r>
            <a:rPr lang="ru-RU" dirty="0" err="1" smtClean="0"/>
            <a:t>традиційної</a:t>
          </a:r>
          <a:r>
            <a:rPr lang="ru-RU" dirty="0" smtClean="0"/>
            <a:t> </a:t>
          </a:r>
          <a:r>
            <a:rPr lang="ru-RU" dirty="0" err="1" smtClean="0"/>
            <a:t>системи</a:t>
          </a:r>
          <a:r>
            <a:rPr lang="ru-RU" dirty="0" smtClean="0"/>
            <a:t> </a:t>
          </a:r>
          <a:r>
            <a:rPr lang="ru-RU" dirty="0" err="1" smtClean="0"/>
            <a:t>вирощування</a:t>
          </a:r>
          <a:r>
            <a:rPr lang="ru-RU" dirty="0" smtClean="0"/>
            <a:t> (</a:t>
          </a:r>
          <a:r>
            <a:rPr lang="ru-RU" dirty="0" err="1" smtClean="0"/>
            <a:t>безвідлучної</a:t>
          </a:r>
          <a:r>
            <a:rPr lang="ru-RU" dirty="0" smtClean="0"/>
            <a:t>).</a:t>
          </a:r>
          <a:endParaRPr lang="ru-RU" dirty="0"/>
        </a:p>
      </dgm:t>
    </dgm:pt>
    <dgm:pt modelId="{336274AE-F8AF-4F1D-A0AD-0E7486E828F7}" type="parTrans" cxnId="{72E3FBC8-98EF-4B5F-81A2-63024F6CF5BF}">
      <dgm:prSet/>
      <dgm:spPr/>
      <dgm:t>
        <a:bodyPr/>
        <a:lstStyle/>
        <a:p>
          <a:endParaRPr lang="ru-RU"/>
        </a:p>
      </dgm:t>
    </dgm:pt>
    <dgm:pt modelId="{9E839E67-87C3-4AD8-BB40-77EE56B3ED1D}" type="sibTrans" cxnId="{72E3FBC8-98EF-4B5F-81A2-63024F6CF5BF}">
      <dgm:prSet/>
      <dgm:spPr/>
      <dgm:t>
        <a:bodyPr/>
        <a:lstStyle/>
        <a:p>
          <a:endParaRPr lang="ru-RU"/>
        </a:p>
      </dgm:t>
    </dgm:pt>
    <dgm:pt modelId="{18B747D7-D1DA-455F-9E2A-E36859F4A801}">
      <dgm:prSet/>
      <dgm:spPr/>
      <dgm:t>
        <a:bodyPr/>
        <a:lstStyle/>
        <a:p>
          <a:pPr rtl="0"/>
          <a:r>
            <a:rPr lang="ru-RU" dirty="0" err="1" smtClean="0"/>
            <a:t>Регламентований</a:t>
          </a:r>
          <a:r>
            <a:rPr lang="ru-RU" dirty="0" smtClean="0"/>
            <a:t> </a:t>
          </a:r>
          <a:r>
            <a:rPr lang="ru-RU" dirty="0" err="1" smtClean="0"/>
            <a:t>підсис</a:t>
          </a:r>
          <a:r>
            <a:rPr lang="ru-RU" dirty="0" smtClean="0"/>
            <a:t> позитивно </a:t>
          </a:r>
          <a:r>
            <a:rPr lang="ru-RU" dirty="0" err="1" smtClean="0"/>
            <a:t>впливає</a:t>
          </a:r>
          <a:r>
            <a:rPr lang="ru-RU" dirty="0" smtClean="0"/>
            <a:t> на </a:t>
          </a:r>
          <a:r>
            <a:rPr lang="ru-RU" dirty="0" err="1" smtClean="0"/>
            <a:t>відтворну</a:t>
          </a:r>
          <a:r>
            <a:rPr lang="ru-RU" dirty="0" smtClean="0"/>
            <a:t> </a:t>
          </a:r>
          <a:r>
            <a:rPr lang="ru-RU" dirty="0" err="1" smtClean="0"/>
            <a:t>функцію</a:t>
          </a:r>
          <a:r>
            <a:rPr lang="ru-RU" dirty="0" smtClean="0"/>
            <a:t> </a:t>
          </a:r>
          <a:r>
            <a:rPr lang="ru-RU" dirty="0" err="1" smtClean="0"/>
            <a:t>корів</a:t>
          </a:r>
          <a:r>
            <a:rPr lang="ru-RU" dirty="0" smtClean="0"/>
            <a:t>: вони </a:t>
          </a:r>
          <a:r>
            <a:rPr lang="ru-RU" dirty="0" err="1" smtClean="0"/>
            <a:t>раніше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активніше</a:t>
          </a:r>
          <a:r>
            <a:rPr lang="ru-RU" dirty="0" smtClean="0"/>
            <a:t> </a:t>
          </a:r>
          <a:r>
            <a:rPr lang="ru-RU" dirty="0" err="1" smtClean="0"/>
            <a:t>приходять</a:t>
          </a:r>
          <a:r>
            <a:rPr lang="ru-RU" dirty="0" smtClean="0"/>
            <a:t> в охоту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мають</a:t>
          </a:r>
          <a:r>
            <a:rPr lang="ru-RU" dirty="0" smtClean="0"/>
            <a:t> </a:t>
          </a:r>
          <a:r>
            <a:rPr lang="ru-RU" dirty="0" err="1" smtClean="0"/>
            <a:t>більш</a:t>
          </a:r>
          <a:r>
            <a:rPr lang="ru-RU" dirty="0" smtClean="0"/>
            <a:t> </a:t>
          </a:r>
          <a:r>
            <a:rPr lang="ru-RU" dirty="0" err="1" smtClean="0"/>
            <a:t>високу</a:t>
          </a:r>
          <a:r>
            <a:rPr lang="ru-RU" dirty="0" smtClean="0"/>
            <a:t> </a:t>
          </a:r>
          <a:r>
            <a:rPr lang="ru-RU" dirty="0" err="1" smtClean="0"/>
            <a:t>заплідненість</a:t>
          </a:r>
          <a:r>
            <a:rPr lang="ru-RU" dirty="0" smtClean="0"/>
            <a:t>.</a:t>
          </a:r>
          <a:br>
            <a:rPr lang="ru-RU" dirty="0" smtClean="0"/>
          </a:br>
          <a:r>
            <a:rPr lang="ru-RU" dirty="0" smtClean="0"/>
            <a:t/>
          </a:r>
          <a:br>
            <a:rPr lang="ru-RU" dirty="0" smtClean="0"/>
          </a:br>
          <a:endParaRPr lang="en-US" dirty="0"/>
        </a:p>
      </dgm:t>
    </dgm:pt>
    <dgm:pt modelId="{04050D7F-82C2-441E-A680-F61D9665827D}" type="parTrans" cxnId="{5B82A2BB-42E4-4673-AA08-88A2FD964894}">
      <dgm:prSet/>
      <dgm:spPr/>
      <dgm:t>
        <a:bodyPr/>
        <a:lstStyle/>
        <a:p>
          <a:endParaRPr lang="ru-RU"/>
        </a:p>
      </dgm:t>
    </dgm:pt>
    <dgm:pt modelId="{470B0B29-759B-4E03-9AF6-DE9C0012487F}" type="sibTrans" cxnId="{5B82A2BB-42E4-4673-AA08-88A2FD964894}">
      <dgm:prSet/>
      <dgm:spPr/>
      <dgm:t>
        <a:bodyPr/>
        <a:lstStyle/>
        <a:p>
          <a:endParaRPr lang="ru-RU"/>
        </a:p>
      </dgm:t>
    </dgm:pt>
    <dgm:pt modelId="{DF15F886-E2BC-44BA-BB5C-24F050DD40F6}" type="pres">
      <dgm:prSet presAssocID="{675A8126-E924-44F4-A16E-0612B156A7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3AEB3A-B019-47B1-86E7-89B43036553B}" type="pres">
      <dgm:prSet presAssocID="{65512485-88AF-47F9-A6E6-50B211423DF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74773-0056-43FF-9344-AA30A3539AF9}" type="pres">
      <dgm:prSet presAssocID="{08EB0CDB-0066-4431-B355-393BE5D2EF55}" presName="spacer" presStyleCnt="0"/>
      <dgm:spPr/>
    </dgm:pt>
    <dgm:pt modelId="{67FE1FD2-B98B-4FFD-95F0-7B7F801F73A4}" type="pres">
      <dgm:prSet presAssocID="{7CC93794-1690-472E-9192-5C65E5AD57F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F2B03-6DBD-41B7-A3C9-8159DD34DF82}" type="pres">
      <dgm:prSet presAssocID="{9E839E67-87C3-4AD8-BB40-77EE56B3ED1D}" presName="spacer" presStyleCnt="0"/>
      <dgm:spPr/>
    </dgm:pt>
    <dgm:pt modelId="{120E65A1-693F-4200-981A-897B27BDE923}" type="pres">
      <dgm:prSet presAssocID="{18B747D7-D1DA-455F-9E2A-E36859F4A80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E3FBC8-98EF-4B5F-81A2-63024F6CF5BF}" srcId="{675A8126-E924-44F4-A16E-0612B156A707}" destId="{7CC93794-1690-472E-9192-5C65E5AD57FE}" srcOrd="1" destOrd="0" parTransId="{336274AE-F8AF-4F1D-A0AD-0E7486E828F7}" sibTransId="{9E839E67-87C3-4AD8-BB40-77EE56B3ED1D}"/>
    <dgm:cxn modelId="{8E1C34B7-F93E-4C11-9BDC-2A2FC42CD67D}" type="presOf" srcId="{7CC93794-1690-472E-9192-5C65E5AD57FE}" destId="{67FE1FD2-B98B-4FFD-95F0-7B7F801F73A4}" srcOrd="0" destOrd="0" presId="urn:microsoft.com/office/officeart/2005/8/layout/vList2"/>
    <dgm:cxn modelId="{3446C09F-3484-4B98-9565-FDD4E272EB22}" srcId="{675A8126-E924-44F4-A16E-0612B156A707}" destId="{65512485-88AF-47F9-A6E6-50B211423DF9}" srcOrd="0" destOrd="0" parTransId="{CA7CD225-E659-487E-A900-04D46DD1AC63}" sibTransId="{08EB0CDB-0066-4431-B355-393BE5D2EF55}"/>
    <dgm:cxn modelId="{773D27CC-030C-4790-8076-807C6D1513FB}" type="presOf" srcId="{65512485-88AF-47F9-A6E6-50B211423DF9}" destId="{AF3AEB3A-B019-47B1-86E7-89B43036553B}" srcOrd="0" destOrd="0" presId="urn:microsoft.com/office/officeart/2005/8/layout/vList2"/>
    <dgm:cxn modelId="{6E1E757C-332A-4398-A6DC-B19764FC304B}" type="presOf" srcId="{675A8126-E924-44F4-A16E-0612B156A707}" destId="{DF15F886-E2BC-44BA-BB5C-24F050DD40F6}" srcOrd="0" destOrd="0" presId="urn:microsoft.com/office/officeart/2005/8/layout/vList2"/>
    <dgm:cxn modelId="{2017220E-14B8-4D1B-AEAE-582618C7543C}" type="presOf" srcId="{18B747D7-D1DA-455F-9E2A-E36859F4A801}" destId="{120E65A1-693F-4200-981A-897B27BDE923}" srcOrd="0" destOrd="0" presId="urn:microsoft.com/office/officeart/2005/8/layout/vList2"/>
    <dgm:cxn modelId="{5B82A2BB-42E4-4673-AA08-88A2FD964894}" srcId="{675A8126-E924-44F4-A16E-0612B156A707}" destId="{18B747D7-D1DA-455F-9E2A-E36859F4A801}" srcOrd="2" destOrd="0" parTransId="{04050D7F-82C2-441E-A680-F61D9665827D}" sibTransId="{470B0B29-759B-4E03-9AF6-DE9C0012487F}"/>
    <dgm:cxn modelId="{5010CDFD-9606-436C-AF12-E25ECA7717DE}" type="presParOf" srcId="{DF15F886-E2BC-44BA-BB5C-24F050DD40F6}" destId="{AF3AEB3A-B019-47B1-86E7-89B43036553B}" srcOrd="0" destOrd="0" presId="urn:microsoft.com/office/officeart/2005/8/layout/vList2"/>
    <dgm:cxn modelId="{466BBA92-A12E-47C9-A498-E8092CD760E6}" type="presParOf" srcId="{DF15F886-E2BC-44BA-BB5C-24F050DD40F6}" destId="{C0374773-0056-43FF-9344-AA30A3539AF9}" srcOrd="1" destOrd="0" presId="urn:microsoft.com/office/officeart/2005/8/layout/vList2"/>
    <dgm:cxn modelId="{64782864-FF42-41BB-A4DB-804E08C5DCEC}" type="presParOf" srcId="{DF15F886-E2BC-44BA-BB5C-24F050DD40F6}" destId="{67FE1FD2-B98B-4FFD-95F0-7B7F801F73A4}" srcOrd="2" destOrd="0" presId="urn:microsoft.com/office/officeart/2005/8/layout/vList2"/>
    <dgm:cxn modelId="{681B0D95-5352-4939-816F-73A97C4637EE}" type="presParOf" srcId="{DF15F886-E2BC-44BA-BB5C-24F050DD40F6}" destId="{D6AF2B03-6DBD-41B7-A3C9-8159DD34DF82}" srcOrd="3" destOrd="0" presId="urn:microsoft.com/office/officeart/2005/8/layout/vList2"/>
    <dgm:cxn modelId="{D9713B14-A66C-4793-AAE4-C967BD93F072}" type="presParOf" srcId="{DF15F886-E2BC-44BA-BB5C-24F050DD40F6}" destId="{120E65A1-693F-4200-981A-897B27BDE92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70CF4CC-5A6F-46BA-82F2-70033ED05D1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32DB4F1-55ED-49DA-B1EA-9F2F09308A8B}">
      <dgm:prSet/>
      <dgm:spPr/>
      <dgm:t>
        <a:bodyPr/>
        <a:lstStyle/>
        <a:p>
          <a:pPr rtl="0"/>
          <a:r>
            <a:rPr lang="ru-RU" dirty="0" err="1" smtClean="0"/>
            <a:t>Новонароджене</a:t>
          </a:r>
          <a:r>
            <a:rPr lang="ru-RU" dirty="0" smtClean="0"/>
            <a:t> теля </a:t>
          </a:r>
          <a:r>
            <a:rPr lang="ru-RU" dirty="0" err="1" smtClean="0"/>
            <a:t>має</a:t>
          </a:r>
          <a:r>
            <a:rPr lang="ru-RU" dirty="0" smtClean="0"/>
            <a:t> </a:t>
          </a:r>
          <a:r>
            <a:rPr lang="ru-RU" dirty="0" err="1" smtClean="0"/>
            <a:t>споживати</a:t>
          </a:r>
          <a:r>
            <a:rPr lang="ru-RU" dirty="0" smtClean="0"/>
            <a:t> </a:t>
          </a:r>
          <a:r>
            <a:rPr lang="ru-RU" b="1" dirty="0" smtClean="0"/>
            <a:t>молозиво не </a:t>
          </a:r>
          <a:r>
            <a:rPr lang="ru-RU" b="1" dirty="0" err="1" smtClean="0"/>
            <a:t>пізніше</a:t>
          </a:r>
          <a:r>
            <a:rPr lang="ru-RU" b="1" dirty="0" smtClean="0"/>
            <a:t>, </a:t>
          </a:r>
          <a:r>
            <a:rPr lang="ru-RU" b="1" dirty="0" err="1" smtClean="0"/>
            <a:t>ніж</a:t>
          </a:r>
          <a:r>
            <a:rPr lang="ru-RU" b="1" dirty="0" smtClean="0"/>
            <a:t> через 1,5 </a:t>
          </a:r>
          <a:r>
            <a:rPr lang="ru-RU" b="1" dirty="0" err="1" smtClean="0"/>
            <a:t>години</a:t>
          </a:r>
          <a:r>
            <a:rPr lang="ru-RU" b="1" dirty="0" smtClean="0"/>
            <a:t> </a:t>
          </a:r>
          <a:r>
            <a:rPr lang="ru-RU" b="1" dirty="0" err="1" smtClean="0"/>
            <a:t>після</a:t>
          </a:r>
          <a:r>
            <a:rPr lang="ru-RU" b="1" dirty="0" smtClean="0"/>
            <a:t> </a:t>
          </a:r>
          <a:r>
            <a:rPr lang="ru-RU" b="1" dirty="0" err="1" smtClean="0"/>
            <a:t>народження</a:t>
          </a:r>
          <a:r>
            <a:rPr lang="ru-RU" b="1" dirty="0" smtClean="0"/>
            <a:t> у </a:t>
          </a:r>
          <a:r>
            <a:rPr lang="ru-RU" b="1" dirty="0" err="1" smtClean="0"/>
            <a:t>кількості</a:t>
          </a:r>
          <a:r>
            <a:rPr lang="ru-RU" b="1" dirty="0" smtClean="0"/>
            <a:t> 1,5–2 кг (в </a:t>
          </a:r>
          <a:r>
            <a:rPr lang="ru-RU" b="1" dirty="0" err="1" smtClean="0"/>
            <a:t>середньому</a:t>
          </a:r>
          <a:r>
            <a:rPr lang="ru-RU" b="1" dirty="0" smtClean="0"/>
            <a:t> 5% </a:t>
          </a:r>
          <a:r>
            <a:rPr lang="ru-RU" b="1" dirty="0" err="1" smtClean="0"/>
            <a:t>маси</a:t>
          </a:r>
          <a:r>
            <a:rPr lang="ru-RU" b="1" dirty="0" smtClean="0"/>
            <a:t> </a:t>
          </a:r>
          <a:r>
            <a:rPr lang="ru-RU" b="1" dirty="0" err="1" smtClean="0"/>
            <a:t>новонародженого</a:t>
          </a:r>
          <a:r>
            <a:rPr lang="ru-RU" b="1" dirty="0" smtClean="0"/>
            <a:t>). </a:t>
          </a:r>
          <a:endParaRPr lang="ru-RU" b="1" dirty="0"/>
        </a:p>
      </dgm:t>
    </dgm:pt>
    <dgm:pt modelId="{017A0F1E-F127-4A9D-9593-C183D77904A6}" type="parTrans" cxnId="{97380578-289E-477A-B644-8965716856AC}">
      <dgm:prSet/>
      <dgm:spPr/>
      <dgm:t>
        <a:bodyPr/>
        <a:lstStyle/>
        <a:p>
          <a:endParaRPr lang="ru-RU"/>
        </a:p>
      </dgm:t>
    </dgm:pt>
    <dgm:pt modelId="{A3166ED0-F32B-4374-A1FC-94E738FD0BBE}" type="sibTrans" cxnId="{97380578-289E-477A-B644-8965716856AC}">
      <dgm:prSet/>
      <dgm:spPr/>
      <dgm:t>
        <a:bodyPr/>
        <a:lstStyle/>
        <a:p>
          <a:endParaRPr lang="ru-RU"/>
        </a:p>
      </dgm:t>
    </dgm:pt>
    <dgm:pt modelId="{FFA23385-F7AD-4411-8495-1715868ECD56}">
      <dgm:prSet/>
      <dgm:spPr/>
      <dgm:t>
        <a:bodyPr/>
        <a:lstStyle/>
        <a:p>
          <a:pPr rtl="0"/>
          <a:r>
            <a:rPr lang="ru-RU" dirty="0" smtClean="0"/>
            <a:t>З 10–15-добового </a:t>
          </a:r>
          <a:r>
            <a:rPr lang="ru-RU" dirty="0" err="1" smtClean="0"/>
            <a:t>віку</a:t>
          </a:r>
          <a:r>
            <a:rPr lang="ru-RU" dirty="0" smtClean="0"/>
            <a:t> телят </a:t>
          </a:r>
          <a:r>
            <a:rPr lang="ru-RU" dirty="0" err="1" smtClean="0"/>
            <a:t>привчають</a:t>
          </a:r>
          <a:r>
            <a:rPr lang="ru-RU" dirty="0" smtClean="0"/>
            <a:t> до </a:t>
          </a:r>
          <a:r>
            <a:rPr lang="ru-RU" dirty="0" err="1" smtClean="0"/>
            <a:t>поїдання</a:t>
          </a:r>
          <a:r>
            <a:rPr lang="ru-RU" dirty="0" smtClean="0"/>
            <a:t> </a:t>
          </a:r>
          <a:r>
            <a:rPr lang="ru-RU" dirty="0" err="1" smtClean="0"/>
            <a:t>сіна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концентрованих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віком</a:t>
          </a:r>
          <a:r>
            <a:rPr lang="ru-RU" dirty="0" smtClean="0"/>
            <a:t>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кількість</a:t>
          </a:r>
          <a:r>
            <a:rPr lang="ru-RU" dirty="0" smtClean="0"/>
            <a:t> </a:t>
          </a:r>
          <a:r>
            <a:rPr lang="ru-RU" dirty="0" err="1" smtClean="0"/>
            <a:t>збільшують</a:t>
          </a:r>
          <a:r>
            <a:rPr lang="ru-RU" dirty="0" smtClean="0"/>
            <a:t> </a:t>
          </a:r>
          <a:r>
            <a:rPr lang="ru-RU" dirty="0" err="1" smtClean="0"/>
            <a:t>відповідно</a:t>
          </a:r>
          <a:r>
            <a:rPr lang="ru-RU" dirty="0" smtClean="0"/>
            <a:t> </a:t>
          </a:r>
          <a:r>
            <a:rPr lang="ru-RU" dirty="0" err="1" smtClean="0"/>
            <a:t>із</a:t>
          </a:r>
          <a:r>
            <a:rPr lang="ru-RU" dirty="0" smtClean="0"/>
            <a:t> </a:t>
          </a:r>
          <a:r>
            <a:rPr lang="ru-RU" dirty="0" err="1" smtClean="0"/>
            <a:t>зменшенням</a:t>
          </a:r>
          <a:r>
            <a:rPr lang="ru-RU" dirty="0" smtClean="0"/>
            <a:t> </a:t>
          </a:r>
          <a:r>
            <a:rPr lang="ru-RU" dirty="0" err="1" smtClean="0"/>
            <a:t>молочності</a:t>
          </a:r>
          <a:r>
            <a:rPr lang="ru-RU" dirty="0" smtClean="0"/>
            <a:t> </a:t>
          </a:r>
          <a:r>
            <a:rPr lang="ru-RU" dirty="0" err="1" smtClean="0"/>
            <a:t>корів</a:t>
          </a:r>
          <a:r>
            <a:rPr lang="ru-RU" dirty="0" smtClean="0"/>
            <a:t> та </a:t>
          </a:r>
          <a:r>
            <a:rPr lang="ru-RU" dirty="0" err="1" smtClean="0"/>
            <a:t>забезпечення</a:t>
          </a:r>
          <a:r>
            <a:rPr lang="ru-RU" dirty="0" smtClean="0"/>
            <a:t> </a:t>
          </a:r>
          <a:r>
            <a:rPr lang="ru-RU" dirty="0" err="1" smtClean="0"/>
            <a:t>програми</a:t>
          </a:r>
          <a:r>
            <a:rPr lang="ru-RU" dirty="0" smtClean="0"/>
            <a:t> росту молодняку. </a:t>
          </a:r>
          <a:endParaRPr lang="ru-RU" dirty="0"/>
        </a:p>
      </dgm:t>
    </dgm:pt>
    <dgm:pt modelId="{BA0211BB-D3D0-474B-B52D-773968F7EA75}" type="parTrans" cxnId="{A29242C5-DB52-4FF6-A140-7EAEE3BD5159}">
      <dgm:prSet/>
      <dgm:spPr/>
      <dgm:t>
        <a:bodyPr/>
        <a:lstStyle/>
        <a:p>
          <a:endParaRPr lang="ru-RU"/>
        </a:p>
      </dgm:t>
    </dgm:pt>
    <dgm:pt modelId="{9F70CA6A-0411-42A9-BD11-B56ED8055177}" type="sibTrans" cxnId="{A29242C5-DB52-4FF6-A140-7EAEE3BD5159}">
      <dgm:prSet/>
      <dgm:spPr/>
      <dgm:t>
        <a:bodyPr/>
        <a:lstStyle/>
        <a:p>
          <a:endParaRPr lang="ru-RU"/>
        </a:p>
      </dgm:t>
    </dgm:pt>
    <dgm:pt modelId="{6AEB1678-959B-4914-A987-298FAD7A4F23}" type="pres">
      <dgm:prSet presAssocID="{C70CF4CC-5A6F-46BA-82F2-70033ED05D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A5300-78B9-40BE-83F4-9010D86105BD}" type="pres">
      <dgm:prSet presAssocID="{E32DB4F1-55ED-49DA-B1EA-9F2F09308A8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70BF2-37EF-457B-AE12-02C58B3FAE39}" type="pres">
      <dgm:prSet presAssocID="{A3166ED0-F32B-4374-A1FC-94E738FD0BBE}" presName="spacer" presStyleCnt="0"/>
      <dgm:spPr/>
    </dgm:pt>
    <dgm:pt modelId="{364C1432-7401-4E0D-9CDE-0A624D1344E7}" type="pres">
      <dgm:prSet presAssocID="{FFA23385-F7AD-4411-8495-1715868ECD5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380578-289E-477A-B644-8965716856AC}" srcId="{C70CF4CC-5A6F-46BA-82F2-70033ED05D1C}" destId="{E32DB4F1-55ED-49DA-B1EA-9F2F09308A8B}" srcOrd="0" destOrd="0" parTransId="{017A0F1E-F127-4A9D-9593-C183D77904A6}" sibTransId="{A3166ED0-F32B-4374-A1FC-94E738FD0BBE}"/>
    <dgm:cxn modelId="{35C6AB37-D2D1-49AD-B4D5-D479E060A262}" type="presOf" srcId="{FFA23385-F7AD-4411-8495-1715868ECD56}" destId="{364C1432-7401-4E0D-9CDE-0A624D1344E7}" srcOrd="0" destOrd="0" presId="urn:microsoft.com/office/officeart/2005/8/layout/vList2"/>
    <dgm:cxn modelId="{20F53B92-2592-4F53-89E3-0EE2EE006210}" type="presOf" srcId="{C70CF4CC-5A6F-46BA-82F2-70033ED05D1C}" destId="{6AEB1678-959B-4914-A987-298FAD7A4F23}" srcOrd="0" destOrd="0" presId="urn:microsoft.com/office/officeart/2005/8/layout/vList2"/>
    <dgm:cxn modelId="{A29242C5-DB52-4FF6-A140-7EAEE3BD5159}" srcId="{C70CF4CC-5A6F-46BA-82F2-70033ED05D1C}" destId="{FFA23385-F7AD-4411-8495-1715868ECD56}" srcOrd="1" destOrd="0" parTransId="{BA0211BB-D3D0-474B-B52D-773968F7EA75}" sibTransId="{9F70CA6A-0411-42A9-BD11-B56ED8055177}"/>
    <dgm:cxn modelId="{08B96554-070A-4B19-BA03-0AB7C4478BDB}" type="presOf" srcId="{E32DB4F1-55ED-49DA-B1EA-9F2F09308A8B}" destId="{D68A5300-78B9-40BE-83F4-9010D86105BD}" srcOrd="0" destOrd="0" presId="urn:microsoft.com/office/officeart/2005/8/layout/vList2"/>
    <dgm:cxn modelId="{AA2F7786-AFD7-4C9C-A71C-5FBA0E09218E}" type="presParOf" srcId="{6AEB1678-959B-4914-A987-298FAD7A4F23}" destId="{D68A5300-78B9-40BE-83F4-9010D86105BD}" srcOrd="0" destOrd="0" presId="urn:microsoft.com/office/officeart/2005/8/layout/vList2"/>
    <dgm:cxn modelId="{5BC1FE0A-DC88-49CB-ACA1-FDD21C246D9D}" type="presParOf" srcId="{6AEB1678-959B-4914-A987-298FAD7A4F23}" destId="{C6E70BF2-37EF-457B-AE12-02C58B3FAE39}" srcOrd="1" destOrd="0" presId="urn:microsoft.com/office/officeart/2005/8/layout/vList2"/>
    <dgm:cxn modelId="{EE59D01B-3695-4AE1-B097-1D26F52A86B4}" type="presParOf" srcId="{6AEB1678-959B-4914-A987-298FAD7A4F23}" destId="{364C1432-7401-4E0D-9CDE-0A624D1344E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9A33AFE-DABA-41C5-85C0-21C93FE4F6B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17A67E-EB4A-48E0-976B-103529EC0B7C}">
      <dgm:prSet/>
      <dgm:spPr/>
      <dgm:t>
        <a:bodyPr/>
        <a:lstStyle/>
        <a:p>
          <a:pPr rtl="0"/>
          <a:r>
            <a:rPr lang="ru-RU" b="1" dirty="0" smtClean="0"/>
            <a:t>Для </a:t>
          </a:r>
          <a:r>
            <a:rPr lang="ru-RU" b="1" dirty="0" err="1" smtClean="0"/>
            <a:t>підгодівлі</a:t>
          </a:r>
          <a:r>
            <a:rPr lang="ru-RU" b="1" dirty="0" smtClean="0"/>
            <a:t> телят </a:t>
          </a:r>
          <a:r>
            <a:rPr lang="ru-RU" b="1" dirty="0" err="1" smtClean="0"/>
            <a:t>використовують</a:t>
          </a:r>
          <a:r>
            <a:rPr lang="ru-RU" b="1" dirty="0" smtClean="0"/>
            <a:t> </a:t>
          </a:r>
          <a:r>
            <a:rPr lang="ru-RU" b="1" dirty="0" err="1" smtClean="0"/>
            <a:t>сіно</a:t>
          </a:r>
          <a:r>
            <a:rPr lang="ru-RU" b="1" dirty="0" smtClean="0"/>
            <a:t> </a:t>
          </a:r>
          <a:r>
            <a:rPr lang="ru-RU" b="1" dirty="0" err="1" smtClean="0"/>
            <a:t>злакових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бобових</a:t>
          </a:r>
          <a:r>
            <a:rPr lang="ru-RU" b="1" dirty="0" smtClean="0"/>
            <a:t> культур, </a:t>
          </a:r>
          <a:r>
            <a:rPr lang="ru-RU" b="1" dirty="0" err="1" smtClean="0"/>
            <a:t>сінаж</a:t>
          </a:r>
          <a:r>
            <a:rPr lang="ru-RU" b="1" dirty="0" smtClean="0"/>
            <a:t>, силос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концкорми</a:t>
          </a:r>
          <a:r>
            <a:rPr lang="ru-RU" b="1" dirty="0" smtClean="0"/>
            <a:t>, а </a:t>
          </a:r>
          <a:r>
            <a:rPr lang="ru-RU" b="1" dirty="0" err="1" smtClean="0"/>
            <a:t>влітку</a:t>
          </a:r>
          <a:r>
            <a:rPr lang="ru-RU" b="1" dirty="0" smtClean="0"/>
            <a:t> траву</a:t>
          </a:r>
          <a:r>
            <a:rPr lang="ru-RU" dirty="0" smtClean="0"/>
            <a:t>. </a:t>
          </a:r>
          <a:endParaRPr lang="ru-RU" dirty="0"/>
        </a:p>
      </dgm:t>
    </dgm:pt>
    <dgm:pt modelId="{992C6001-DA6D-4BEC-B233-8F794E717D46}" type="parTrans" cxnId="{F9997888-66FA-4769-82FC-269F0357065D}">
      <dgm:prSet/>
      <dgm:spPr/>
      <dgm:t>
        <a:bodyPr/>
        <a:lstStyle/>
        <a:p>
          <a:endParaRPr lang="ru-RU"/>
        </a:p>
      </dgm:t>
    </dgm:pt>
    <dgm:pt modelId="{FB10AEE7-C4EB-41D2-A9CD-8BD91E487FAA}" type="sibTrans" cxnId="{F9997888-66FA-4769-82FC-269F0357065D}">
      <dgm:prSet/>
      <dgm:spPr/>
      <dgm:t>
        <a:bodyPr/>
        <a:lstStyle/>
        <a:p>
          <a:endParaRPr lang="ru-RU"/>
        </a:p>
      </dgm:t>
    </dgm:pt>
    <dgm:pt modelId="{E7D76082-90EF-425E-940D-98CE99F5AA8F}">
      <dgm:prSet/>
      <dgm:spPr/>
      <dgm:t>
        <a:bodyPr/>
        <a:lstStyle/>
        <a:p>
          <a:pPr rtl="0"/>
          <a:r>
            <a:rPr lang="ru-RU" b="1" dirty="0" err="1" smtClean="0"/>
            <a:t>Підгодівлю</a:t>
          </a:r>
          <a:r>
            <a:rPr lang="ru-RU" b="1" dirty="0" smtClean="0"/>
            <a:t> </a:t>
          </a:r>
          <a:r>
            <a:rPr lang="ru-RU" b="1" dirty="0" err="1" smtClean="0"/>
            <a:t>підсисних</a:t>
          </a:r>
          <a:r>
            <a:rPr lang="ru-RU" b="1" dirty="0" smtClean="0"/>
            <a:t> телят </a:t>
          </a:r>
          <a:r>
            <a:rPr lang="ru-RU" b="1" dirty="0" err="1" smtClean="0"/>
            <a:t>сіном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концентрованими</a:t>
          </a:r>
          <a:r>
            <a:rPr lang="ru-RU" b="1" dirty="0" smtClean="0"/>
            <a:t> кормами </a:t>
          </a:r>
          <a:r>
            <a:rPr lang="ru-RU" b="1" dirty="0" err="1" smtClean="0"/>
            <a:t>проводять</a:t>
          </a:r>
          <a:r>
            <a:rPr lang="ru-RU" b="1" dirty="0" smtClean="0"/>
            <a:t> </a:t>
          </a:r>
          <a:r>
            <a:rPr lang="ru-RU" b="1" dirty="0" err="1" smtClean="0"/>
            <a:t>з</a:t>
          </a:r>
          <a:r>
            <a:rPr lang="ru-RU" b="1" dirty="0" smtClean="0"/>
            <a:t> </a:t>
          </a:r>
          <a:r>
            <a:rPr lang="ru-RU" b="1" dirty="0" err="1" smtClean="0"/>
            <a:t>розрахунку</a:t>
          </a:r>
          <a:r>
            <a:rPr lang="ru-RU" b="1" dirty="0" smtClean="0"/>
            <a:t> 0,35–0,40 к.од. (4–4,5 МДж ОЕ) на голову </a:t>
          </a:r>
          <a:r>
            <a:rPr lang="ru-RU" b="1" dirty="0" err="1" smtClean="0"/>
            <a:t>щодоби</a:t>
          </a:r>
          <a:r>
            <a:rPr lang="ru-RU" b="1" dirty="0" smtClean="0"/>
            <a:t> у </a:t>
          </a:r>
          <a:r>
            <a:rPr lang="ru-RU" b="1" dirty="0" err="1" smtClean="0"/>
            <a:t>період</a:t>
          </a:r>
          <a:r>
            <a:rPr lang="ru-RU" b="1" dirty="0" smtClean="0"/>
            <a:t> </a:t>
          </a:r>
          <a:r>
            <a:rPr lang="ru-RU" b="1" dirty="0" err="1" smtClean="0"/>
            <a:t>від</a:t>
          </a:r>
          <a:r>
            <a:rPr lang="ru-RU" b="1" dirty="0" smtClean="0"/>
            <a:t> 1 до 3-місячного </a:t>
          </a:r>
          <a:r>
            <a:rPr lang="ru-RU" b="1" dirty="0" err="1" smtClean="0"/>
            <a:t>віку</a:t>
          </a:r>
          <a:r>
            <a:rPr lang="ru-RU" b="1" dirty="0" smtClean="0"/>
            <a:t>; </a:t>
          </a:r>
          <a:r>
            <a:rPr lang="ru-RU" b="1" dirty="0" err="1" smtClean="0"/>
            <a:t>з</a:t>
          </a:r>
          <a:r>
            <a:rPr lang="ru-RU" b="1" dirty="0" smtClean="0"/>
            <a:t> 4 до 6-місячного </a:t>
          </a:r>
          <a:r>
            <a:rPr lang="ru-RU" b="1" dirty="0" err="1" smtClean="0"/>
            <a:t>віку</a:t>
          </a:r>
          <a:r>
            <a:rPr lang="ru-RU" b="1" dirty="0" smtClean="0"/>
            <a:t> – 1,4–2,8 к.од. (16–32 МДж); </a:t>
          </a:r>
          <a:r>
            <a:rPr lang="ru-RU" b="1" dirty="0" err="1" smtClean="0"/>
            <a:t>з</a:t>
          </a:r>
          <a:r>
            <a:rPr lang="ru-RU" b="1" dirty="0" smtClean="0"/>
            <a:t> 7 до 8 </a:t>
          </a:r>
          <a:r>
            <a:rPr lang="ru-RU" b="1" dirty="0" err="1" smtClean="0"/>
            <a:t>місячного</a:t>
          </a:r>
          <a:r>
            <a:rPr lang="ru-RU" b="1" dirty="0" smtClean="0"/>
            <a:t> </a:t>
          </a:r>
          <a:r>
            <a:rPr lang="ru-RU" b="1" dirty="0" err="1" smtClean="0"/>
            <a:t>віку</a:t>
          </a:r>
          <a:r>
            <a:rPr lang="ru-RU" b="1" dirty="0" smtClean="0"/>
            <a:t> – 3,2–3,8 к.од. (38–44 МДж ОЕ). На 1 к.од. у </a:t>
          </a:r>
          <a:r>
            <a:rPr lang="ru-RU" b="1" dirty="0" err="1" smtClean="0"/>
            <a:t>раціоні</a:t>
          </a:r>
          <a:r>
            <a:rPr lang="ru-RU" b="1" dirty="0" smtClean="0"/>
            <a:t> </a:t>
          </a:r>
          <a:r>
            <a:rPr lang="ru-RU" b="1" dirty="0" err="1" smtClean="0"/>
            <a:t>необхідно</a:t>
          </a:r>
          <a:r>
            <a:rPr lang="ru-RU" b="1" dirty="0" smtClean="0"/>
            <a:t> </a:t>
          </a:r>
          <a:r>
            <a:rPr lang="ru-RU" b="1" dirty="0" err="1" smtClean="0"/>
            <a:t>перетравного</a:t>
          </a:r>
          <a:r>
            <a:rPr lang="ru-RU" b="1" dirty="0" smtClean="0"/>
            <a:t> </a:t>
          </a:r>
          <a:r>
            <a:rPr lang="ru-RU" b="1" dirty="0" err="1" smtClean="0"/>
            <a:t>протеїну</a:t>
          </a:r>
          <a:r>
            <a:rPr lang="ru-RU" b="1" dirty="0" smtClean="0"/>
            <a:t> до 3-місячного </a:t>
          </a:r>
          <a:r>
            <a:rPr lang="ru-RU" b="1" dirty="0" err="1" smtClean="0"/>
            <a:t>віку</a:t>
          </a:r>
          <a:r>
            <a:rPr lang="ru-RU" b="1" dirty="0" smtClean="0"/>
            <a:t> 130 г, у </a:t>
          </a:r>
          <a:r>
            <a:rPr lang="ru-RU" b="1" dirty="0" err="1" smtClean="0"/>
            <a:t>віці</a:t>
          </a:r>
          <a:r>
            <a:rPr lang="ru-RU" b="1" dirty="0" smtClean="0"/>
            <a:t> 4–6 </a:t>
          </a:r>
          <a:r>
            <a:rPr lang="ru-RU" b="1" dirty="0" err="1" smtClean="0"/>
            <a:t>міс</a:t>
          </a:r>
          <a:r>
            <a:rPr lang="ru-RU" b="1" dirty="0" smtClean="0"/>
            <a:t> – 115 </a:t>
          </a:r>
          <a:r>
            <a:rPr lang="ru-RU" b="1" dirty="0" err="1" smtClean="0"/>
            <a:t>і</a:t>
          </a:r>
          <a:r>
            <a:rPr lang="ru-RU" b="1" dirty="0" smtClean="0"/>
            <a:t> 7–8 </a:t>
          </a:r>
          <a:r>
            <a:rPr lang="ru-RU" b="1" dirty="0" err="1" smtClean="0"/>
            <a:t>міс</a:t>
          </a:r>
          <a:r>
            <a:rPr lang="ru-RU" b="1" dirty="0" smtClean="0"/>
            <a:t> – 110 г</a:t>
          </a:r>
          <a:r>
            <a:rPr lang="ru-RU" dirty="0" smtClean="0"/>
            <a:t>.</a:t>
          </a:r>
          <a:endParaRPr lang="ru-RU" dirty="0"/>
        </a:p>
      </dgm:t>
    </dgm:pt>
    <dgm:pt modelId="{72A51615-529D-4406-9E5A-F170952AEF97}" type="parTrans" cxnId="{9E67581D-0166-4A68-B6E6-C4BA363C1BE6}">
      <dgm:prSet/>
      <dgm:spPr/>
      <dgm:t>
        <a:bodyPr/>
        <a:lstStyle/>
        <a:p>
          <a:endParaRPr lang="ru-RU"/>
        </a:p>
      </dgm:t>
    </dgm:pt>
    <dgm:pt modelId="{DF8843B7-6A54-40AB-A323-3A8BD33DD857}" type="sibTrans" cxnId="{9E67581D-0166-4A68-B6E6-C4BA363C1BE6}">
      <dgm:prSet/>
      <dgm:spPr/>
      <dgm:t>
        <a:bodyPr/>
        <a:lstStyle/>
        <a:p>
          <a:endParaRPr lang="ru-RU"/>
        </a:p>
      </dgm:t>
    </dgm:pt>
    <dgm:pt modelId="{089E2E2E-806C-464C-8C4E-3370A0AFE48A}" type="pres">
      <dgm:prSet presAssocID="{09A33AFE-DABA-41C5-85C0-21C93FE4F6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7C8BB1-FF26-4489-A712-A0AE9BDD58EA}" type="pres">
      <dgm:prSet presAssocID="{3F17A67E-EB4A-48E0-976B-103529EC0B7C}" presName="parentText" presStyleLbl="node1" presStyleIdx="0" presStyleCnt="2" custScaleY="362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A9CC9-3336-4896-A162-869D94508AD2}" type="pres">
      <dgm:prSet presAssocID="{FB10AEE7-C4EB-41D2-A9CD-8BD91E487FAA}" presName="spacer" presStyleCnt="0"/>
      <dgm:spPr/>
    </dgm:pt>
    <dgm:pt modelId="{B51FBE06-EC8A-4B32-A10C-4209CF32C5F8}" type="pres">
      <dgm:prSet presAssocID="{E7D76082-90EF-425E-940D-98CE99F5AA8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F994DF-C455-4749-A33B-765A801046FA}" type="presOf" srcId="{3F17A67E-EB4A-48E0-976B-103529EC0B7C}" destId="{877C8BB1-FF26-4489-A712-A0AE9BDD58EA}" srcOrd="0" destOrd="0" presId="urn:microsoft.com/office/officeart/2005/8/layout/vList2"/>
    <dgm:cxn modelId="{364F7D83-C3B5-409F-A56A-E1DB9264C5DD}" type="presOf" srcId="{09A33AFE-DABA-41C5-85C0-21C93FE4F6B2}" destId="{089E2E2E-806C-464C-8C4E-3370A0AFE48A}" srcOrd="0" destOrd="0" presId="urn:microsoft.com/office/officeart/2005/8/layout/vList2"/>
    <dgm:cxn modelId="{9E67581D-0166-4A68-B6E6-C4BA363C1BE6}" srcId="{09A33AFE-DABA-41C5-85C0-21C93FE4F6B2}" destId="{E7D76082-90EF-425E-940D-98CE99F5AA8F}" srcOrd="1" destOrd="0" parTransId="{72A51615-529D-4406-9E5A-F170952AEF97}" sibTransId="{DF8843B7-6A54-40AB-A323-3A8BD33DD857}"/>
    <dgm:cxn modelId="{F9997888-66FA-4769-82FC-269F0357065D}" srcId="{09A33AFE-DABA-41C5-85C0-21C93FE4F6B2}" destId="{3F17A67E-EB4A-48E0-976B-103529EC0B7C}" srcOrd="0" destOrd="0" parTransId="{992C6001-DA6D-4BEC-B233-8F794E717D46}" sibTransId="{FB10AEE7-C4EB-41D2-A9CD-8BD91E487FAA}"/>
    <dgm:cxn modelId="{D986453E-E434-47E0-9BF8-A7E44281AB40}" type="presOf" srcId="{E7D76082-90EF-425E-940D-98CE99F5AA8F}" destId="{B51FBE06-EC8A-4B32-A10C-4209CF32C5F8}" srcOrd="0" destOrd="0" presId="urn:microsoft.com/office/officeart/2005/8/layout/vList2"/>
    <dgm:cxn modelId="{AA5020A9-7D48-4A97-991E-F2B84642828A}" type="presParOf" srcId="{089E2E2E-806C-464C-8C4E-3370A0AFE48A}" destId="{877C8BB1-FF26-4489-A712-A0AE9BDD58EA}" srcOrd="0" destOrd="0" presId="urn:microsoft.com/office/officeart/2005/8/layout/vList2"/>
    <dgm:cxn modelId="{EF676FB7-9E24-4793-BC1C-04D950DD38BE}" type="presParOf" srcId="{089E2E2E-806C-464C-8C4E-3370A0AFE48A}" destId="{CE5A9CC9-3336-4896-A162-869D94508AD2}" srcOrd="1" destOrd="0" presId="urn:microsoft.com/office/officeart/2005/8/layout/vList2"/>
    <dgm:cxn modelId="{B624685C-C95B-44C8-91A9-5BEB4B73AFC4}" type="presParOf" srcId="{089E2E2E-806C-464C-8C4E-3370A0AFE48A}" destId="{B51FBE06-EC8A-4B32-A10C-4209CF32C5F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9EF34CF-802A-4E97-A6F7-532A0747C73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A11481-11CC-4395-9CBE-DB3D426631DC}">
      <dgm:prSet/>
      <dgm:spPr/>
      <dgm:t>
        <a:bodyPr/>
        <a:lstStyle/>
        <a:p>
          <a:pPr rtl="0"/>
          <a:r>
            <a:rPr lang="ru-RU" dirty="0" smtClean="0"/>
            <a:t>Для </a:t>
          </a:r>
          <a:r>
            <a:rPr lang="ru-RU" dirty="0" err="1" smtClean="0"/>
            <a:t>забезпечення</a:t>
          </a:r>
          <a:r>
            <a:rPr lang="ru-RU" dirty="0" smtClean="0"/>
            <a:t> </a:t>
          </a:r>
          <a:r>
            <a:rPr lang="ru-RU" dirty="0" err="1" smtClean="0"/>
            <a:t>високої</a:t>
          </a:r>
          <a:r>
            <a:rPr lang="ru-RU" dirty="0" smtClean="0"/>
            <a:t> </a:t>
          </a:r>
          <a:r>
            <a:rPr lang="ru-RU" dirty="0" err="1" smtClean="0"/>
            <a:t>інтенсивності</a:t>
          </a:r>
          <a:r>
            <a:rPr lang="ru-RU" dirty="0" smtClean="0"/>
            <a:t> росту телят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раціони</a:t>
          </a:r>
          <a:r>
            <a:rPr lang="ru-RU" dirty="0" smtClean="0"/>
            <a:t> </a:t>
          </a:r>
          <a:r>
            <a:rPr lang="ru-RU" dirty="0" err="1" smtClean="0"/>
            <a:t>повинні</a:t>
          </a:r>
          <a:r>
            <a:rPr lang="ru-RU" dirty="0" smtClean="0"/>
            <a:t> </a:t>
          </a:r>
          <a:r>
            <a:rPr lang="ru-RU" dirty="0" err="1" smtClean="0"/>
            <a:t>мати</a:t>
          </a:r>
          <a:r>
            <a:rPr lang="ru-RU" dirty="0" smtClean="0"/>
            <a:t> </a:t>
          </a:r>
          <a:r>
            <a:rPr lang="ru-RU" dirty="0" err="1" smtClean="0"/>
            <a:t>високий</a:t>
          </a:r>
          <a:r>
            <a:rPr lang="ru-RU" dirty="0" smtClean="0"/>
            <a:t> </a:t>
          </a:r>
          <a:r>
            <a:rPr lang="ru-RU" b="1" i="1" dirty="0" err="1" smtClean="0"/>
            <a:t>вміст</a:t>
          </a:r>
          <a:r>
            <a:rPr lang="ru-RU" b="1" i="1" dirty="0" smtClean="0"/>
            <a:t> </a:t>
          </a:r>
          <a:r>
            <a:rPr lang="ru-RU" b="1" i="1" dirty="0" err="1" smtClean="0"/>
            <a:t>енергії</a:t>
          </a:r>
          <a:r>
            <a:rPr lang="ru-RU" b="1" i="1" dirty="0" smtClean="0"/>
            <a:t> в 1 кг </a:t>
          </a:r>
          <a:r>
            <a:rPr lang="ru-RU" b="1" i="1" dirty="0" err="1" smtClean="0"/>
            <a:t>сухої</a:t>
          </a:r>
          <a:r>
            <a:rPr lang="ru-RU" b="1" i="1" dirty="0" smtClean="0"/>
            <a:t> </a:t>
          </a:r>
          <a:r>
            <a:rPr lang="ru-RU" b="1" i="1" dirty="0" err="1" smtClean="0"/>
            <a:t>речовини</a:t>
          </a:r>
          <a:r>
            <a:rPr lang="ru-RU" b="1" i="1" dirty="0" smtClean="0"/>
            <a:t>: 15–19 МДж ОЕ (1,4–1,8 к.од.) для молодняку до 4-місячного </a:t>
          </a:r>
          <a:r>
            <a:rPr lang="ru-RU" b="1" i="1" dirty="0" err="1" smtClean="0"/>
            <a:t>віку</a:t>
          </a:r>
          <a:r>
            <a:rPr lang="ru-RU" b="1" i="1" dirty="0" smtClean="0"/>
            <a:t> </a:t>
          </a:r>
          <a:r>
            <a:rPr lang="ru-RU" b="1" i="1" dirty="0" err="1" smtClean="0"/>
            <a:t>і</a:t>
          </a:r>
          <a:r>
            <a:rPr lang="ru-RU" b="1" i="1" dirty="0" smtClean="0"/>
            <a:t> 10–12 МДж (1,05–1,25 к.од.) – </a:t>
          </a:r>
          <a:r>
            <a:rPr lang="ru-RU" b="1" i="1" dirty="0" err="1" smtClean="0"/>
            <a:t>з</a:t>
          </a:r>
          <a:r>
            <a:rPr lang="ru-RU" b="1" i="1" dirty="0" smtClean="0"/>
            <a:t> 5 до 8 </a:t>
          </a:r>
          <a:r>
            <a:rPr lang="ru-RU" b="1" i="1" dirty="0" err="1" smtClean="0"/>
            <a:t>міс</a:t>
          </a:r>
          <a:r>
            <a:rPr lang="ru-RU" dirty="0" smtClean="0"/>
            <a:t>. </a:t>
          </a:r>
          <a:endParaRPr lang="en-US" dirty="0" smtClean="0"/>
        </a:p>
        <a:p>
          <a:pPr rtl="0"/>
          <a:r>
            <a:rPr lang="ru-RU" dirty="0" err="1" smtClean="0"/>
            <a:t>Якщо</a:t>
          </a:r>
          <a:r>
            <a:rPr lang="ru-RU" dirty="0" smtClean="0"/>
            <a:t> у перший </a:t>
          </a:r>
          <a:r>
            <a:rPr lang="ru-RU" dirty="0" err="1" smtClean="0"/>
            <a:t>половині</a:t>
          </a:r>
          <a:r>
            <a:rPr lang="ru-RU" dirty="0" smtClean="0"/>
            <a:t> </a:t>
          </a:r>
          <a:r>
            <a:rPr lang="ru-RU" dirty="0" err="1" smtClean="0"/>
            <a:t>підсисного</a:t>
          </a:r>
          <a:r>
            <a:rPr lang="ru-RU" dirty="0" smtClean="0"/>
            <a:t> </a:t>
          </a:r>
          <a:r>
            <a:rPr lang="ru-RU" dirty="0" err="1" smtClean="0"/>
            <a:t>вирощування</a:t>
          </a:r>
          <a:r>
            <a:rPr lang="ru-RU" dirty="0" smtClean="0"/>
            <a:t> </a:t>
          </a:r>
          <a:r>
            <a:rPr lang="ru-RU" dirty="0" err="1" smtClean="0"/>
            <a:t>кількість</a:t>
          </a:r>
          <a:r>
            <a:rPr lang="ru-RU" dirty="0" smtClean="0"/>
            <a:t> </a:t>
          </a:r>
          <a:r>
            <a:rPr lang="ru-RU" dirty="0" err="1" smtClean="0"/>
            <a:t>необхідної</a:t>
          </a:r>
          <a:r>
            <a:rPr lang="ru-RU" dirty="0" smtClean="0"/>
            <a:t> </a:t>
          </a:r>
          <a:r>
            <a:rPr lang="ru-RU" dirty="0" err="1" smtClean="0"/>
            <a:t>енергії</a:t>
          </a:r>
          <a:r>
            <a:rPr lang="ru-RU" dirty="0" smtClean="0"/>
            <a:t> </a:t>
          </a:r>
          <a:r>
            <a:rPr lang="ru-RU" dirty="0" err="1" smtClean="0"/>
            <a:t>забезпечується</a:t>
          </a:r>
          <a:r>
            <a:rPr lang="ru-RU" dirty="0" smtClean="0"/>
            <a:t> молоком, то у </a:t>
          </a:r>
          <a:r>
            <a:rPr lang="ru-RU" dirty="0" err="1" smtClean="0"/>
            <a:t>другій</a:t>
          </a:r>
          <a:r>
            <a:rPr lang="ru-RU" dirty="0" smtClean="0"/>
            <a:t> – молоком </a:t>
          </a:r>
          <a:r>
            <a:rPr lang="ru-RU" dirty="0" err="1" smtClean="0"/>
            <a:t>і</a:t>
          </a:r>
          <a:r>
            <a:rPr lang="ru-RU" dirty="0" smtClean="0"/>
            <a:t> концентратами.</a:t>
          </a:r>
          <a:endParaRPr lang="ru-RU" dirty="0"/>
        </a:p>
      </dgm:t>
    </dgm:pt>
    <dgm:pt modelId="{4EA0F3DE-EFC2-46E5-9EC4-F409EFCFE9F1}" type="parTrans" cxnId="{DC79C8E3-DB14-4ACF-85AB-1E7D7CF99E11}">
      <dgm:prSet/>
      <dgm:spPr/>
      <dgm:t>
        <a:bodyPr/>
        <a:lstStyle/>
        <a:p>
          <a:endParaRPr lang="ru-RU"/>
        </a:p>
      </dgm:t>
    </dgm:pt>
    <dgm:pt modelId="{34ADF02C-E08D-4B3E-A9A3-653737FC257D}" type="sibTrans" cxnId="{DC79C8E3-DB14-4ACF-85AB-1E7D7CF99E11}">
      <dgm:prSet/>
      <dgm:spPr/>
      <dgm:t>
        <a:bodyPr/>
        <a:lstStyle/>
        <a:p>
          <a:endParaRPr lang="ru-RU"/>
        </a:p>
      </dgm:t>
    </dgm:pt>
    <dgm:pt modelId="{A5666453-58F8-406E-BD1F-A3B49A0A23D1}" type="pres">
      <dgm:prSet presAssocID="{D9EF34CF-802A-4E97-A6F7-532A0747C73A}" presName="linear" presStyleCnt="0">
        <dgm:presLayoutVars>
          <dgm:animLvl val="lvl"/>
          <dgm:resizeHandles val="exact"/>
        </dgm:presLayoutVars>
      </dgm:prSet>
      <dgm:spPr/>
    </dgm:pt>
    <dgm:pt modelId="{E8A30699-FC97-44C0-B1F1-1AD74C80999D}" type="pres">
      <dgm:prSet presAssocID="{4DA11481-11CC-4395-9CBE-DB3D426631DC}" presName="parentText" presStyleLbl="node1" presStyleIdx="0" presStyleCnt="1" custLinFactNeighborY="-8362">
        <dgm:presLayoutVars>
          <dgm:chMax val="0"/>
          <dgm:bulletEnabled val="1"/>
        </dgm:presLayoutVars>
      </dgm:prSet>
      <dgm:spPr/>
    </dgm:pt>
  </dgm:ptLst>
  <dgm:cxnLst>
    <dgm:cxn modelId="{3ECB0B08-493B-41AC-9BDA-8D684953C630}" type="presOf" srcId="{D9EF34CF-802A-4E97-A6F7-532A0747C73A}" destId="{A5666453-58F8-406E-BD1F-A3B49A0A23D1}" srcOrd="0" destOrd="0" presId="urn:microsoft.com/office/officeart/2005/8/layout/vList2"/>
    <dgm:cxn modelId="{DC79C8E3-DB14-4ACF-85AB-1E7D7CF99E11}" srcId="{D9EF34CF-802A-4E97-A6F7-532A0747C73A}" destId="{4DA11481-11CC-4395-9CBE-DB3D426631DC}" srcOrd="0" destOrd="0" parTransId="{4EA0F3DE-EFC2-46E5-9EC4-F409EFCFE9F1}" sibTransId="{34ADF02C-E08D-4B3E-A9A3-653737FC257D}"/>
    <dgm:cxn modelId="{9B473A93-FC22-41A9-9DD6-46E62A1F6607}" type="presOf" srcId="{4DA11481-11CC-4395-9CBE-DB3D426631DC}" destId="{E8A30699-FC97-44C0-B1F1-1AD74C80999D}" srcOrd="0" destOrd="0" presId="urn:microsoft.com/office/officeart/2005/8/layout/vList2"/>
    <dgm:cxn modelId="{BF3BD2F9-11FE-4E85-A110-FD76E8CC7582}" type="presParOf" srcId="{A5666453-58F8-406E-BD1F-A3B49A0A23D1}" destId="{E8A30699-FC97-44C0-B1F1-1AD74C8099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4DF991-C84D-49DF-A5DD-470B23954E5E}" type="doc">
      <dgm:prSet loTypeId="urn:microsoft.com/office/officeart/2005/8/layout/vList2" loCatId="list" qsTypeId="urn:microsoft.com/office/officeart/2005/8/quickstyle/simple3" qsCatId="simple" csTypeId="urn:microsoft.com/office/officeart/2005/8/colors/accent3_3" csCatId="accent3"/>
      <dgm:spPr/>
      <dgm:t>
        <a:bodyPr/>
        <a:lstStyle/>
        <a:p>
          <a:endParaRPr lang="ru-RU"/>
        </a:p>
      </dgm:t>
    </dgm:pt>
    <dgm:pt modelId="{3B261E87-16E8-4D00-A5DE-CA8549B55E4F}">
      <dgm:prSet/>
      <dgm:spPr/>
      <dgm:t>
        <a:bodyPr/>
        <a:lstStyle/>
        <a:p>
          <a:pPr rtl="0"/>
          <a:r>
            <a:rPr lang="ru-RU" dirty="0" smtClean="0"/>
            <a:t>Потреба </a:t>
          </a:r>
          <a:r>
            <a:rPr lang="ru-RU" dirty="0" err="1" smtClean="0"/>
            <a:t>бугаїв</a:t>
          </a:r>
          <a:r>
            <a:rPr lang="ru-RU" dirty="0" smtClean="0"/>
            <a:t> </a:t>
          </a:r>
          <a:r>
            <a:rPr lang="ru-RU" dirty="0" err="1" smtClean="0"/>
            <a:t>мясних</a:t>
          </a:r>
          <a:r>
            <a:rPr lang="ru-RU" dirty="0" smtClean="0"/>
            <a:t> </a:t>
          </a:r>
          <a:r>
            <a:rPr lang="ru-RU" dirty="0" err="1" smtClean="0"/>
            <a:t>порід</a:t>
          </a:r>
          <a:r>
            <a:rPr lang="ru-RU" dirty="0" smtClean="0"/>
            <a:t> у </a:t>
          </a:r>
          <a:r>
            <a:rPr lang="ru-RU" dirty="0" err="1" smtClean="0"/>
            <a:t>перетравному</a:t>
          </a:r>
          <a:r>
            <a:rPr lang="ru-RU" dirty="0" smtClean="0"/>
            <a:t> </a:t>
          </a:r>
          <a:r>
            <a:rPr lang="ru-RU" dirty="0" err="1" smtClean="0"/>
            <a:t>протеїні</a:t>
          </a:r>
          <a:r>
            <a:rPr lang="ru-RU" dirty="0" smtClean="0"/>
            <a:t> </a:t>
          </a:r>
          <a:r>
            <a:rPr lang="ru-RU" dirty="0" err="1" smtClean="0"/>
            <a:t>у</a:t>
          </a:r>
          <a:r>
            <a:rPr lang="ru-RU" dirty="0" smtClean="0"/>
            <a:t> </a:t>
          </a:r>
          <a:r>
            <a:rPr lang="ru-RU" dirty="0" err="1" smtClean="0"/>
            <a:t>розрахунку</a:t>
          </a:r>
          <a:r>
            <a:rPr lang="ru-RU" dirty="0" smtClean="0"/>
            <a:t> на 1 к.од. </a:t>
          </a:r>
          <a:r>
            <a:rPr lang="ru-RU" dirty="0" err="1" smtClean="0"/>
            <a:t>залежно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навантаження</a:t>
          </a:r>
          <a:r>
            <a:rPr lang="ru-RU" dirty="0" smtClean="0"/>
            <a:t> становить 100, 125 </a:t>
          </a:r>
          <a:r>
            <a:rPr lang="ru-RU" dirty="0" err="1" smtClean="0"/>
            <a:t>і</a:t>
          </a:r>
          <a:r>
            <a:rPr lang="ru-RU" dirty="0" smtClean="0"/>
            <a:t> 135 г,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його</a:t>
          </a:r>
          <a:r>
            <a:rPr lang="ru-RU" dirty="0" smtClean="0"/>
            <a:t> </a:t>
          </a:r>
          <a:r>
            <a:rPr lang="ru-RU" dirty="0" err="1" smtClean="0"/>
            <a:t>концентрація</a:t>
          </a:r>
          <a:r>
            <a:rPr lang="ru-RU" dirty="0" smtClean="0"/>
            <a:t> у </a:t>
          </a:r>
          <a:r>
            <a:rPr lang="ru-RU" dirty="0" err="1" smtClean="0"/>
            <a:t>сухій</a:t>
          </a:r>
          <a:r>
            <a:rPr lang="ru-RU" dirty="0" smtClean="0"/>
            <a:t> </a:t>
          </a:r>
          <a:r>
            <a:rPr lang="ru-RU" dirty="0" err="1" smtClean="0"/>
            <a:t>речовині</a:t>
          </a:r>
          <a:r>
            <a:rPr lang="ru-RU" dirty="0" smtClean="0"/>
            <a:t> </a:t>
          </a:r>
          <a:r>
            <a:rPr lang="ru-RU" dirty="0" err="1" smtClean="0"/>
            <a:t>раціону</a:t>
          </a:r>
          <a:r>
            <a:rPr lang="ru-RU" dirty="0" smtClean="0"/>
            <a:t> повинна </a:t>
          </a:r>
          <a:r>
            <a:rPr lang="ru-RU" dirty="0" err="1" smtClean="0"/>
            <a:t>складати</a:t>
          </a:r>
          <a:r>
            <a:rPr lang="ru-RU" dirty="0" smtClean="0"/>
            <a:t> </a:t>
          </a:r>
          <a:r>
            <a:rPr lang="ru-RU" dirty="0" err="1" smtClean="0"/>
            <a:t>відповідно</a:t>
          </a:r>
          <a:r>
            <a:rPr lang="ru-RU" dirty="0" smtClean="0"/>
            <a:t> 12,6; 15,4 </a:t>
          </a:r>
          <a:r>
            <a:rPr lang="ru-RU" dirty="0" err="1" smtClean="0"/>
            <a:t>і</a:t>
          </a:r>
          <a:r>
            <a:rPr lang="ru-RU" dirty="0" smtClean="0"/>
            <a:t> 20%.</a:t>
          </a:r>
          <a:endParaRPr lang="ru-RU" dirty="0"/>
        </a:p>
      </dgm:t>
    </dgm:pt>
    <dgm:pt modelId="{D0131D86-6D0C-4E20-9C80-B8D4500B87B1}" type="parTrans" cxnId="{170DB431-EFE6-4ABD-9E44-51F9D7F2B29F}">
      <dgm:prSet/>
      <dgm:spPr/>
      <dgm:t>
        <a:bodyPr/>
        <a:lstStyle/>
        <a:p>
          <a:endParaRPr lang="ru-RU"/>
        </a:p>
      </dgm:t>
    </dgm:pt>
    <dgm:pt modelId="{349B39ED-ACB1-4138-94D3-CE592F9B7718}" type="sibTrans" cxnId="{170DB431-EFE6-4ABD-9E44-51F9D7F2B29F}">
      <dgm:prSet/>
      <dgm:spPr/>
      <dgm:t>
        <a:bodyPr/>
        <a:lstStyle/>
        <a:p>
          <a:endParaRPr lang="ru-RU"/>
        </a:p>
      </dgm:t>
    </dgm:pt>
    <dgm:pt modelId="{88C02443-C852-4A3E-933A-7D4E7FD1CA02}">
      <dgm:prSet/>
      <dgm:spPr/>
      <dgm:t>
        <a:bodyPr/>
        <a:lstStyle/>
        <a:p>
          <a:pPr rtl="0"/>
          <a:r>
            <a:rPr lang="ru-RU" dirty="0" err="1" smtClean="0"/>
            <a:t>Вміст</a:t>
          </a:r>
          <a:r>
            <a:rPr lang="ru-RU" dirty="0" smtClean="0"/>
            <a:t> </a:t>
          </a:r>
          <a:r>
            <a:rPr lang="ru-RU" dirty="0" err="1" smtClean="0"/>
            <a:t>клітковини</a:t>
          </a:r>
          <a:r>
            <a:rPr lang="ru-RU" dirty="0" smtClean="0"/>
            <a:t> у </a:t>
          </a:r>
          <a:r>
            <a:rPr lang="ru-RU" dirty="0" err="1" smtClean="0"/>
            <a:t>сухій</a:t>
          </a:r>
          <a:r>
            <a:rPr lang="ru-RU" dirty="0" smtClean="0"/>
            <a:t> </a:t>
          </a:r>
          <a:r>
            <a:rPr lang="ru-RU" dirty="0" err="1" smtClean="0"/>
            <a:t>речовині</a:t>
          </a:r>
          <a:r>
            <a:rPr lang="ru-RU" dirty="0" smtClean="0"/>
            <a:t> </a:t>
          </a:r>
          <a:r>
            <a:rPr lang="ru-RU" dirty="0" err="1" smtClean="0"/>
            <a:t>раціону</a:t>
          </a:r>
          <a:r>
            <a:rPr lang="ru-RU" dirty="0" smtClean="0"/>
            <a:t> </a:t>
          </a:r>
          <a:r>
            <a:rPr lang="ru-RU" dirty="0" err="1" smtClean="0"/>
            <a:t>планують</a:t>
          </a:r>
          <a:r>
            <a:rPr lang="ru-RU" dirty="0" smtClean="0"/>
            <a:t> </a:t>
          </a:r>
          <a:r>
            <a:rPr lang="ru-RU" dirty="0" err="1" smtClean="0"/>
            <a:t>відповідно</a:t>
          </a:r>
          <a:r>
            <a:rPr lang="ru-RU" dirty="0" smtClean="0"/>
            <a:t> </a:t>
          </a:r>
          <a:r>
            <a:rPr lang="ru-RU" dirty="0" err="1" smtClean="0"/>
            <a:t>статевого</a:t>
          </a:r>
          <a:r>
            <a:rPr lang="ru-RU" dirty="0" smtClean="0"/>
            <a:t> </a:t>
          </a:r>
          <a:r>
            <a:rPr lang="ru-RU" dirty="0" err="1" smtClean="0"/>
            <a:t>навантаження</a:t>
          </a:r>
          <a:r>
            <a:rPr lang="ru-RU" dirty="0" smtClean="0"/>
            <a:t>: </a:t>
          </a:r>
          <a:r>
            <a:rPr lang="ru-RU" dirty="0" err="1" smtClean="0"/>
            <a:t>у</a:t>
          </a:r>
          <a:r>
            <a:rPr lang="ru-RU" dirty="0" smtClean="0"/>
            <a:t> </a:t>
          </a:r>
          <a:r>
            <a:rPr lang="ru-RU" dirty="0" err="1" smtClean="0"/>
            <a:t>непарувальний</a:t>
          </a:r>
          <a:r>
            <a:rPr lang="ru-RU" dirty="0" smtClean="0"/>
            <a:t> </a:t>
          </a:r>
          <a:r>
            <a:rPr lang="ru-RU" dirty="0" err="1" smtClean="0"/>
            <a:t>період</a:t>
          </a:r>
          <a:r>
            <a:rPr lang="ru-RU" dirty="0" smtClean="0"/>
            <a:t> – 25%, а у </a:t>
          </a:r>
          <a:r>
            <a:rPr lang="ru-RU" dirty="0" err="1" smtClean="0"/>
            <a:t>парувальний</a:t>
          </a:r>
          <a:r>
            <a:rPr lang="ru-RU" dirty="0" smtClean="0"/>
            <a:t> – </a:t>
          </a:r>
          <a:r>
            <a:rPr lang="ru-RU" dirty="0" err="1" smtClean="0"/>
            <a:t>зменшують</a:t>
          </a:r>
          <a:r>
            <a:rPr lang="ru-RU" dirty="0" smtClean="0"/>
            <a:t> до 22% за </a:t>
          </a:r>
          <a:r>
            <a:rPr lang="ru-RU" dirty="0" err="1" smtClean="0"/>
            <a:t>середнього</a:t>
          </a:r>
          <a:r>
            <a:rPr lang="ru-RU" dirty="0" smtClean="0"/>
            <a:t> </a:t>
          </a:r>
          <a:r>
            <a:rPr lang="ru-RU" dirty="0" err="1" smtClean="0"/>
            <a:t>навантаження</a:t>
          </a:r>
          <a:r>
            <a:rPr lang="ru-RU" dirty="0" smtClean="0"/>
            <a:t> та до 21% за </a:t>
          </a:r>
          <a:r>
            <a:rPr lang="ru-RU" dirty="0" err="1" smtClean="0"/>
            <a:t>підвищеного</a:t>
          </a:r>
          <a:r>
            <a:rPr lang="ru-RU" dirty="0" smtClean="0"/>
            <a:t>. </a:t>
          </a:r>
          <a:r>
            <a:rPr lang="ru-RU" dirty="0" err="1" smtClean="0"/>
            <a:t>Кількість</a:t>
          </a:r>
          <a:r>
            <a:rPr lang="ru-RU" dirty="0" smtClean="0"/>
            <a:t> </a:t>
          </a:r>
          <a:r>
            <a:rPr lang="ru-RU" dirty="0" err="1" smtClean="0"/>
            <a:t>цукру</a:t>
          </a:r>
          <a:r>
            <a:rPr lang="ru-RU" dirty="0" smtClean="0"/>
            <a:t> </a:t>
          </a:r>
          <a:r>
            <a:rPr lang="ru-RU" dirty="0" err="1" smtClean="0"/>
            <a:t>залежно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статевого</a:t>
          </a:r>
          <a:r>
            <a:rPr lang="ru-RU" dirty="0" smtClean="0"/>
            <a:t> </a:t>
          </a:r>
          <a:r>
            <a:rPr lang="ru-RU" dirty="0" err="1" smtClean="0"/>
            <a:t>використання</a:t>
          </a:r>
          <a:r>
            <a:rPr lang="ru-RU" dirty="0" smtClean="0"/>
            <a:t> </a:t>
          </a:r>
          <a:r>
            <a:rPr lang="ru-RU" dirty="0" err="1" smtClean="0"/>
            <a:t>зростає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7,3% до 9,4 </a:t>
          </a:r>
          <a:r>
            <a:rPr lang="ru-RU" dirty="0" err="1" smtClean="0"/>
            <a:t>і</a:t>
          </a:r>
          <a:r>
            <a:rPr lang="ru-RU" dirty="0" smtClean="0"/>
            <a:t> 10,3%, а </a:t>
          </a:r>
          <a:r>
            <a:rPr lang="ru-RU" dirty="0" err="1" smtClean="0"/>
            <a:t>крохмалю</a:t>
          </a:r>
          <a:r>
            <a:rPr lang="ru-RU" dirty="0" smtClean="0"/>
            <a:t> – </a:t>
          </a:r>
          <a:r>
            <a:rPr lang="ru-RU" dirty="0" err="1" smtClean="0"/>
            <a:t>від</a:t>
          </a:r>
          <a:r>
            <a:rPr lang="ru-RU" dirty="0" smtClean="0"/>
            <a:t> 8,7% до 10,5 </a:t>
          </a:r>
          <a:r>
            <a:rPr lang="ru-RU" dirty="0" err="1" smtClean="0"/>
            <a:t>і</a:t>
          </a:r>
          <a:r>
            <a:rPr lang="ru-RU" dirty="0" smtClean="0"/>
            <a:t> 13,8%</a:t>
          </a:r>
          <a:endParaRPr lang="ru-RU" dirty="0"/>
        </a:p>
      </dgm:t>
    </dgm:pt>
    <dgm:pt modelId="{B3C66653-7C7E-42D1-BC0F-53725A8E807A}" type="parTrans" cxnId="{353AF065-D3C3-485D-A929-54D0DD8C521E}">
      <dgm:prSet/>
      <dgm:spPr/>
      <dgm:t>
        <a:bodyPr/>
        <a:lstStyle/>
        <a:p>
          <a:endParaRPr lang="ru-RU"/>
        </a:p>
      </dgm:t>
    </dgm:pt>
    <dgm:pt modelId="{703E34F3-8D9C-483C-A393-78BF8B586FA8}" type="sibTrans" cxnId="{353AF065-D3C3-485D-A929-54D0DD8C521E}">
      <dgm:prSet/>
      <dgm:spPr/>
      <dgm:t>
        <a:bodyPr/>
        <a:lstStyle/>
        <a:p>
          <a:endParaRPr lang="ru-RU"/>
        </a:p>
      </dgm:t>
    </dgm:pt>
    <dgm:pt modelId="{7B353052-702C-4A31-B246-5EF4275732A4}" type="pres">
      <dgm:prSet presAssocID="{0B4DF991-C84D-49DF-A5DD-470B23954E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BA9EC1-3466-43BD-9A80-717387B82B2A}" type="pres">
      <dgm:prSet presAssocID="{3B261E87-16E8-4D00-A5DE-CA8549B55E4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286FA-8203-4006-8F23-3BAAA8B9303E}" type="pres">
      <dgm:prSet presAssocID="{349B39ED-ACB1-4138-94D3-CE592F9B7718}" presName="spacer" presStyleCnt="0"/>
      <dgm:spPr/>
    </dgm:pt>
    <dgm:pt modelId="{647EED8A-4BF9-4064-A7DD-3DE7E2CB140F}" type="pres">
      <dgm:prSet presAssocID="{88C02443-C852-4A3E-933A-7D4E7FD1CA0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4BE9A9-415D-4303-A480-EB7A1D5642EA}" type="presOf" srcId="{0B4DF991-C84D-49DF-A5DD-470B23954E5E}" destId="{7B353052-702C-4A31-B246-5EF4275732A4}" srcOrd="0" destOrd="0" presId="urn:microsoft.com/office/officeart/2005/8/layout/vList2"/>
    <dgm:cxn modelId="{AD68EE93-DCFC-4979-A0E6-C14EC06BF149}" type="presOf" srcId="{3B261E87-16E8-4D00-A5DE-CA8549B55E4F}" destId="{A4BA9EC1-3466-43BD-9A80-717387B82B2A}" srcOrd="0" destOrd="0" presId="urn:microsoft.com/office/officeart/2005/8/layout/vList2"/>
    <dgm:cxn modelId="{353AF065-D3C3-485D-A929-54D0DD8C521E}" srcId="{0B4DF991-C84D-49DF-A5DD-470B23954E5E}" destId="{88C02443-C852-4A3E-933A-7D4E7FD1CA02}" srcOrd="1" destOrd="0" parTransId="{B3C66653-7C7E-42D1-BC0F-53725A8E807A}" sibTransId="{703E34F3-8D9C-483C-A393-78BF8B586FA8}"/>
    <dgm:cxn modelId="{E72976DD-BE97-46A9-B8E2-92021616C4DA}" type="presOf" srcId="{88C02443-C852-4A3E-933A-7D4E7FD1CA02}" destId="{647EED8A-4BF9-4064-A7DD-3DE7E2CB140F}" srcOrd="0" destOrd="0" presId="urn:microsoft.com/office/officeart/2005/8/layout/vList2"/>
    <dgm:cxn modelId="{170DB431-EFE6-4ABD-9E44-51F9D7F2B29F}" srcId="{0B4DF991-C84D-49DF-A5DD-470B23954E5E}" destId="{3B261E87-16E8-4D00-A5DE-CA8549B55E4F}" srcOrd="0" destOrd="0" parTransId="{D0131D86-6D0C-4E20-9C80-B8D4500B87B1}" sibTransId="{349B39ED-ACB1-4138-94D3-CE592F9B7718}"/>
    <dgm:cxn modelId="{856562DC-DC8B-4DF2-B574-C7C1A52F068D}" type="presParOf" srcId="{7B353052-702C-4A31-B246-5EF4275732A4}" destId="{A4BA9EC1-3466-43BD-9A80-717387B82B2A}" srcOrd="0" destOrd="0" presId="urn:microsoft.com/office/officeart/2005/8/layout/vList2"/>
    <dgm:cxn modelId="{F11E9306-39DE-45D6-AD54-6EE1D5E38845}" type="presParOf" srcId="{7B353052-702C-4A31-B246-5EF4275732A4}" destId="{FE4286FA-8203-4006-8F23-3BAAA8B9303E}" srcOrd="1" destOrd="0" presId="urn:microsoft.com/office/officeart/2005/8/layout/vList2"/>
    <dgm:cxn modelId="{B8C8F395-D4A1-4778-B76E-57903B6CF233}" type="presParOf" srcId="{7B353052-702C-4A31-B246-5EF4275732A4}" destId="{647EED8A-4BF9-4064-A7DD-3DE7E2CB140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DEB5C51-B43D-4AB1-9C52-30855C8A7EA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3674F6-229F-4EEF-B577-17EFB9462CE2}">
      <dgm:prSet/>
      <dgm:spPr/>
      <dgm:t>
        <a:bodyPr/>
        <a:lstStyle/>
        <a:p>
          <a:pPr rtl="0"/>
          <a:r>
            <a:rPr lang="ru-RU" b="1" dirty="0" smtClean="0"/>
            <a:t>До 8-місячного </a:t>
          </a:r>
          <a:r>
            <a:rPr lang="ru-RU" b="1" dirty="0" err="1" smtClean="0"/>
            <a:t>віку</a:t>
          </a:r>
          <a:r>
            <a:rPr lang="ru-RU" b="1" dirty="0" smtClean="0"/>
            <a:t> </a:t>
          </a:r>
          <a:r>
            <a:rPr lang="ru-RU" b="1" dirty="0" err="1" smtClean="0"/>
            <a:t>кожне</a:t>
          </a:r>
          <a:r>
            <a:rPr lang="ru-RU" b="1" dirty="0" smtClean="0"/>
            <a:t> теля, </a:t>
          </a:r>
          <a:r>
            <a:rPr lang="ru-RU" b="1" dirty="0" err="1" smtClean="0"/>
            <a:t>крім</a:t>
          </a:r>
          <a:r>
            <a:rPr lang="ru-RU" b="1" dirty="0" smtClean="0"/>
            <a:t> </a:t>
          </a:r>
          <a:r>
            <a:rPr lang="ru-RU" b="1" dirty="0" err="1" smtClean="0"/>
            <a:t>материнського</a:t>
          </a:r>
          <a:r>
            <a:rPr lang="ru-RU" b="1" dirty="0" smtClean="0"/>
            <a:t> молока, повинно </a:t>
          </a:r>
          <a:r>
            <a:rPr lang="ru-RU" b="1" dirty="0" err="1" smtClean="0"/>
            <a:t>отримати</a:t>
          </a:r>
          <a:r>
            <a:rPr lang="ru-RU" b="1" dirty="0" smtClean="0"/>
            <a:t> у </a:t>
          </a:r>
          <a:r>
            <a:rPr lang="ru-RU" b="1" dirty="0" err="1" smtClean="0"/>
            <a:t>підгодівлі</a:t>
          </a:r>
          <a:r>
            <a:rPr lang="ru-RU" b="1" dirty="0" smtClean="0"/>
            <a:t> 500–600 к.од. </a:t>
          </a:r>
          <a:r>
            <a:rPr lang="ru-RU" b="1" dirty="0" err="1" smtClean="0"/>
            <a:t>і</a:t>
          </a:r>
          <a:r>
            <a:rPr lang="ru-RU" b="1" dirty="0" smtClean="0"/>
            <a:t> 60–65 кг </a:t>
          </a:r>
          <a:r>
            <a:rPr lang="ru-RU" b="1" dirty="0" err="1" smtClean="0"/>
            <a:t>перетравного</a:t>
          </a:r>
          <a:r>
            <a:rPr lang="ru-RU" b="1" dirty="0" smtClean="0"/>
            <a:t> </a:t>
          </a:r>
          <a:r>
            <a:rPr lang="ru-RU" b="1" dirty="0" err="1" smtClean="0"/>
            <a:t>протеїну</a:t>
          </a:r>
          <a:r>
            <a:rPr lang="ru-RU" b="1" dirty="0" smtClean="0"/>
            <a:t>.</a:t>
          </a:r>
          <a:r>
            <a:rPr lang="ru-RU" dirty="0" smtClean="0"/>
            <a:t> </a:t>
          </a:r>
          <a:endParaRPr lang="ru-RU" dirty="0"/>
        </a:p>
      </dgm:t>
    </dgm:pt>
    <dgm:pt modelId="{6C92EF43-CA3D-4157-A016-710CC28CBD87}" type="parTrans" cxnId="{BEF8A8BC-901D-41EB-88EB-014FCE5F4050}">
      <dgm:prSet/>
      <dgm:spPr/>
      <dgm:t>
        <a:bodyPr/>
        <a:lstStyle/>
        <a:p>
          <a:endParaRPr lang="ru-RU"/>
        </a:p>
      </dgm:t>
    </dgm:pt>
    <dgm:pt modelId="{6B308055-E8D8-4D50-ABF1-593BCC20B148}" type="sibTrans" cxnId="{BEF8A8BC-901D-41EB-88EB-014FCE5F4050}">
      <dgm:prSet/>
      <dgm:spPr/>
      <dgm:t>
        <a:bodyPr/>
        <a:lstStyle/>
        <a:p>
          <a:endParaRPr lang="ru-RU"/>
        </a:p>
      </dgm:t>
    </dgm:pt>
    <dgm:pt modelId="{03CC785B-1592-44C2-8EA7-6647BF431462}">
      <dgm:prSet/>
      <dgm:spPr/>
      <dgm:t>
        <a:bodyPr/>
        <a:lstStyle/>
        <a:p>
          <a:pPr rtl="0"/>
          <a:r>
            <a:rPr lang="ru-RU" i="1" dirty="0" smtClean="0"/>
            <a:t>Для телят у </a:t>
          </a:r>
          <a:r>
            <a:rPr lang="ru-RU" i="1" dirty="0" err="1" smtClean="0"/>
            <a:t>підсисний</a:t>
          </a:r>
          <a:r>
            <a:rPr lang="ru-RU" i="1" dirty="0" smtClean="0"/>
            <a:t> </a:t>
          </a:r>
          <a:r>
            <a:rPr lang="ru-RU" i="1" dirty="0" err="1" smtClean="0"/>
            <a:t>період</a:t>
          </a:r>
          <a:r>
            <a:rPr lang="ru-RU" i="1" dirty="0" smtClean="0"/>
            <a:t> до 4-місячного </a:t>
          </a:r>
          <a:r>
            <a:rPr lang="ru-RU" i="1" dirty="0" err="1" smtClean="0"/>
            <a:t>віку</a:t>
          </a:r>
          <a:r>
            <a:rPr lang="ru-RU" i="1" dirty="0" smtClean="0"/>
            <a:t> у </a:t>
          </a:r>
          <a:r>
            <a:rPr lang="ru-RU" i="1" dirty="0" err="1" smtClean="0"/>
            <a:t>сухій</a:t>
          </a:r>
          <a:r>
            <a:rPr lang="ru-RU" i="1" dirty="0" smtClean="0"/>
            <a:t> </a:t>
          </a:r>
          <a:r>
            <a:rPr lang="ru-RU" i="1" dirty="0" err="1" smtClean="0"/>
            <a:t>речовині</a:t>
          </a:r>
          <a:r>
            <a:rPr lang="ru-RU" i="1" dirty="0" smtClean="0"/>
            <a:t> </a:t>
          </a:r>
          <a:r>
            <a:rPr lang="ru-RU" i="1" dirty="0" err="1" smtClean="0"/>
            <a:t>необхідно</a:t>
          </a:r>
          <a:r>
            <a:rPr lang="ru-RU" i="1" dirty="0" smtClean="0"/>
            <a:t> </a:t>
          </a:r>
          <a:r>
            <a:rPr lang="ru-RU" i="1" dirty="0" err="1" smtClean="0"/>
            <a:t>клітковини</a:t>
          </a:r>
          <a:r>
            <a:rPr lang="ru-RU" i="1" dirty="0" smtClean="0"/>
            <a:t> до 4-місячного </a:t>
          </a:r>
          <a:r>
            <a:rPr lang="ru-RU" i="1" dirty="0" err="1" smtClean="0"/>
            <a:t>віку</a:t>
          </a:r>
          <a:r>
            <a:rPr lang="ru-RU" i="1" dirty="0" smtClean="0"/>
            <a:t> –10–11%, у </a:t>
          </a:r>
          <a:r>
            <a:rPr lang="ru-RU" i="1" dirty="0" err="1" smtClean="0"/>
            <a:t>віці</a:t>
          </a:r>
          <a:r>
            <a:rPr lang="ru-RU" i="1" dirty="0" smtClean="0"/>
            <a:t> 5–8 </a:t>
          </a:r>
          <a:r>
            <a:rPr lang="ru-RU" i="1" dirty="0" err="1" smtClean="0"/>
            <a:t>міс</a:t>
          </a:r>
          <a:r>
            <a:rPr lang="ru-RU" i="1" dirty="0" smtClean="0"/>
            <a:t> – 18–19%, </a:t>
          </a:r>
          <a:r>
            <a:rPr lang="ru-RU" i="1" dirty="0" err="1" smtClean="0"/>
            <a:t>цукру</a:t>
          </a:r>
          <a:r>
            <a:rPr lang="ru-RU" i="1" dirty="0" smtClean="0"/>
            <a:t> – </a:t>
          </a:r>
          <a:r>
            <a:rPr lang="ru-RU" i="1" dirty="0" err="1" smtClean="0"/>
            <a:t>відповідно</a:t>
          </a:r>
          <a:r>
            <a:rPr lang="ru-RU" i="1" dirty="0" smtClean="0"/>
            <a:t> 14–16 </a:t>
          </a:r>
          <a:r>
            <a:rPr lang="ru-RU" i="1" dirty="0" err="1" smtClean="0"/>
            <a:t>і</a:t>
          </a:r>
          <a:r>
            <a:rPr lang="ru-RU" i="1" dirty="0" smtClean="0"/>
            <a:t> 8–12, </a:t>
          </a:r>
          <a:r>
            <a:rPr lang="ru-RU" i="1" dirty="0" err="1" smtClean="0"/>
            <a:t>крохмалю</a:t>
          </a:r>
          <a:r>
            <a:rPr lang="ru-RU" i="1" dirty="0" smtClean="0"/>
            <a:t> – 8–15 </a:t>
          </a:r>
          <a:r>
            <a:rPr lang="ru-RU" i="1" dirty="0" err="1" smtClean="0"/>
            <a:t>і</a:t>
          </a:r>
          <a:r>
            <a:rPr lang="ru-RU" i="1" dirty="0" smtClean="0"/>
            <a:t> 15–16%.</a:t>
          </a:r>
          <a:endParaRPr lang="ru-RU" i="1" dirty="0"/>
        </a:p>
      </dgm:t>
    </dgm:pt>
    <dgm:pt modelId="{C0A4E536-100F-4D0E-8106-F10D1A5313AA}" type="parTrans" cxnId="{85C6F2E2-D684-4584-9F70-8704130EB063}">
      <dgm:prSet/>
      <dgm:spPr/>
      <dgm:t>
        <a:bodyPr/>
        <a:lstStyle/>
        <a:p>
          <a:endParaRPr lang="ru-RU"/>
        </a:p>
      </dgm:t>
    </dgm:pt>
    <dgm:pt modelId="{07EA3D67-98F3-4B19-AB99-F0DAA61F64AF}" type="sibTrans" cxnId="{85C6F2E2-D684-4584-9F70-8704130EB063}">
      <dgm:prSet/>
      <dgm:spPr/>
      <dgm:t>
        <a:bodyPr/>
        <a:lstStyle/>
        <a:p>
          <a:endParaRPr lang="ru-RU"/>
        </a:p>
      </dgm:t>
    </dgm:pt>
    <dgm:pt modelId="{779A43A7-8455-4187-821D-DD16569B6FD7}" type="pres">
      <dgm:prSet presAssocID="{9DEB5C51-B43D-4AB1-9C52-30855C8A7E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1D93CD-08DE-405D-9596-7780B5F523A4}" type="pres">
      <dgm:prSet presAssocID="{633674F6-229F-4EEF-B577-17EFB9462CE2}" presName="parentText" presStyleLbl="node1" presStyleIdx="0" presStyleCnt="2" custScaleY="677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26EF7-E664-4197-AF39-18ED659976DB}" type="pres">
      <dgm:prSet presAssocID="{6B308055-E8D8-4D50-ABF1-593BCC20B148}" presName="spacer" presStyleCnt="0"/>
      <dgm:spPr/>
    </dgm:pt>
    <dgm:pt modelId="{C3B0B0B2-09F4-4706-B946-86CBCFA1E806}" type="pres">
      <dgm:prSet presAssocID="{03CC785B-1592-44C2-8EA7-6647BF43146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C6F2E2-D684-4584-9F70-8704130EB063}" srcId="{9DEB5C51-B43D-4AB1-9C52-30855C8A7EA9}" destId="{03CC785B-1592-44C2-8EA7-6647BF431462}" srcOrd="1" destOrd="0" parTransId="{C0A4E536-100F-4D0E-8106-F10D1A5313AA}" sibTransId="{07EA3D67-98F3-4B19-AB99-F0DAA61F64AF}"/>
    <dgm:cxn modelId="{D8160EA4-C4D1-4A89-A0A3-332EAD5893AC}" type="presOf" srcId="{03CC785B-1592-44C2-8EA7-6647BF431462}" destId="{C3B0B0B2-09F4-4706-B946-86CBCFA1E806}" srcOrd="0" destOrd="0" presId="urn:microsoft.com/office/officeart/2005/8/layout/vList2"/>
    <dgm:cxn modelId="{BEF8A8BC-901D-41EB-88EB-014FCE5F4050}" srcId="{9DEB5C51-B43D-4AB1-9C52-30855C8A7EA9}" destId="{633674F6-229F-4EEF-B577-17EFB9462CE2}" srcOrd="0" destOrd="0" parTransId="{6C92EF43-CA3D-4157-A016-710CC28CBD87}" sibTransId="{6B308055-E8D8-4D50-ABF1-593BCC20B148}"/>
    <dgm:cxn modelId="{6ADB2515-B557-46B0-B8A6-4A348E10AF20}" type="presOf" srcId="{633674F6-229F-4EEF-B577-17EFB9462CE2}" destId="{FF1D93CD-08DE-405D-9596-7780B5F523A4}" srcOrd="0" destOrd="0" presId="urn:microsoft.com/office/officeart/2005/8/layout/vList2"/>
    <dgm:cxn modelId="{C43176D5-CCF8-4B1E-B0C6-030A74499D2A}" type="presOf" srcId="{9DEB5C51-B43D-4AB1-9C52-30855C8A7EA9}" destId="{779A43A7-8455-4187-821D-DD16569B6FD7}" srcOrd="0" destOrd="0" presId="urn:microsoft.com/office/officeart/2005/8/layout/vList2"/>
    <dgm:cxn modelId="{A7B02A13-1948-491D-A81A-AA1DFF21BAE3}" type="presParOf" srcId="{779A43A7-8455-4187-821D-DD16569B6FD7}" destId="{FF1D93CD-08DE-405D-9596-7780B5F523A4}" srcOrd="0" destOrd="0" presId="urn:microsoft.com/office/officeart/2005/8/layout/vList2"/>
    <dgm:cxn modelId="{70601131-8F35-460A-8E1E-FE768F35FE87}" type="presParOf" srcId="{779A43A7-8455-4187-821D-DD16569B6FD7}" destId="{AEA26EF7-E664-4197-AF39-18ED659976DB}" srcOrd="1" destOrd="0" presId="urn:microsoft.com/office/officeart/2005/8/layout/vList2"/>
    <dgm:cxn modelId="{1E80F4B7-0353-4112-86BE-BF46A519BD47}" type="presParOf" srcId="{779A43A7-8455-4187-821D-DD16569B6FD7}" destId="{C3B0B0B2-09F4-4706-B946-86CBCFA1E80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8F21057-D4C6-4794-93DA-5A0A7B2F836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F2D9060-CAD5-4EEE-9FBA-F266953F54E5}">
      <dgm:prSet/>
      <dgm:spPr/>
      <dgm:t>
        <a:bodyPr/>
        <a:lstStyle/>
        <a:p>
          <a:pPr rtl="0"/>
          <a:r>
            <a:rPr lang="ru-RU" dirty="0" smtClean="0"/>
            <a:t>У </a:t>
          </a:r>
          <a:r>
            <a:rPr lang="ru-RU" dirty="0" err="1" smtClean="0"/>
            <a:t>літній</a:t>
          </a:r>
          <a:r>
            <a:rPr lang="ru-RU" dirty="0" smtClean="0"/>
            <a:t> </a:t>
          </a:r>
          <a:r>
            <a:rPr lang="ru-RU" dirty="0" err="1" smtClean="0"/>
            <a:t>період</a:t>
          </a:r>
          <a:r>
            <a:rPr lang="ru-RU" dirty="0" smtClean="0"/>
            <a:t> </a:t>
          </a:r>
          <a:r>
            <a:rPr lang="ru-RU" dirty="0" err="1" smtClean="0"/>
            <a:t>тварин</a:t>
          </a:r>
          <a:r>
            <a:rPr lang="ru-RU" dirty="0" smtClean="0"/>
            <a:t> </a:t>
          </a:r>
          <a:r>
            <a:rPr lang="ru-RU" dirty="0" err="1" smtClean="0"/>
            <a:t>випасають</a:t>
          </a:r>
          <a:r>
            <a:rPr lang="ru-RU" dirty="0" smtClean="0"/>
            <a:t> на </a:t>
          </a:r>
          <a:r>
            <a:rPr lang="ru-RU" dirty="0" err="1" smtClean="0"/>
            <a:t>природних</a:t>
          </a:r>
          <a:r>
            <a:rPr lang="ru-RU" dirty="0" smtClean="0"/>
            <a:t> </a:t>
          </a:r>
          <a:r>
            <a:rPr lang="ru-RU" dirty="0" err="1" smtClean="0"/>
            <a:t>чи</a:t>
          </a:r>
          <a:r>
            <a:rPr lang="ru-RU" dirty="0" smtClean="0"/>
            <a:t> </a:t>
          </a:r>
          <a:r>
            <a:rPr lang="ru-RU" dirty="0" err="1" smtClean="0"/>
            <a:t>культурних</a:t>
          </a:r>
          <a:r>
            <a:rPr lang="ru-RU" dirty="0" smtClean="0"/>
            <a:t> </a:t>
          </a:r>
          <a:r>
            <a:rPr lang="ru-RU" dirty="0" err="1" smtClean="0"/>
            <a:t>пасовищах</a:t>
          </a:r>
          <a:r>
            <a:rPr lang="ru-RU" dirty="0" smtClean="0"/>
            <a:t>. За </a:t>
          </a:r>
          <a:r>
            <a:rPr lang="ru-RU" dirty="0" err="1" smtClean="0"/>
            <a:t>високої</a:t>
          </a:r>
          <a:r>
            <a:rPr lang="ru-RU" dirty="0" smtClean="0"/>
            <a:t> </a:t>
          </a:r>
          <a:r>
            <a:rPr lang="ru-RU" dirty="0" err="1" smtClean="0"/>
            <a:t>якості</a:t>
          </a:r>
          <a:r>
            <a:rPr lang="ru-RU" dirty="0" smtClean="0"/>
            <a:t> </a:t>
          </a:r>
          <a:r>
            <a:rPr lang="ru-RU" dirty="0" err="1" smtClean="0"/>
            <a:t>пасовищ</a:t>
          </a:r>
          <a:r>
            <a:rPr lang="ru-RU" dirty="0" smtClean="0"/>
            <a:t> </a:t>
          </a:r>
          <a:r>
            <a:rPr lang="ru-RU" dirty="0" err="1" smtClean="0"/>
            <a:t>тварини</a:t>
          </a:r>
          <a:r>
            <a:rPr lang="ru-RU" dirty="0" smtClean="0"/>
            <a:t> </a:t>
          </a:r>
          <a:r>
            <a:rPr lang="ru-RU" dirty="0" err="1" smtClean="0"/>
            <a:t>досягають</a:t>
          </a:r>
          <a:r>
            <a:rPr lang="ru-RU" dirty="0" smtClean="0"/>
            <a:t> </a:t>
          </a:r>
          <a:r>
            <a:rPr lang="ru-RU" b="1" dirty="0" smtClean="0"/>
            <a:t>до 800–850 г </a:t>
          </a:r>
          <a:r>
            <a:rPr lang="ru-RU" b="1" dirty="0" err="1" smtClean="0"/>
            <a:t>середньодобового</a:t>
          </a:r>
          <a:r>
            <a:rPr lang="ru-RU" b="1" dirty="0" smtClean="0"/>
            <a:t> приросту без </a:t>
          </a:r>
          <a:r>
            <a:rPr lang="ru-RU" b="1" dirty="0" err="1" smtClean="0"/>
            <a:t>додаткової</a:t>
          </a:r>
          <a:r>
            <a:rPr lang="ru-RU" b="1" dirty="0" smtClean="0"/>
            <a:t> </a:t>
          </a:r>
          <a:r>
            <a:rPr lang="ru-RU" b="1" dirty="0" err="1" smtClean="0"/>
            <a:t>підгодівлі</a:t>
          </a:r>
          <a:r>
            <a:rPr lang="ru-RU" b="1" dirty="0" smtClean="0"/>
            <a:t>. </a:t>
          </a:r>
          <a:r>
            <a:rPr lang="ru-RU" dirty="0" smtClean="0"/>
            <a:t>За </a:t>
          </a:r>
          <a:r>
            <a:rPr lang="ru-RU" dirty="0" err="1" smtClean="0"/>
            <a:t>низької</a:t>
          </a:r>
          <a:r>
            <a:rPr lang="ru-RU" dirty="0" smtClean="0"/>
            <a:t> </a:t>
          </a:r>
          <a:r>
            <a:rPr lang="ru-RU" dirty="0" err="1" smtClean="0"/>
            <a:t>якості</a:t>
          </a:r>
          <a:r>
            <a:rPr lang="ru-RU" dirty="0" smtClean="0"/>
            <a:t> </a:t>
          </a:r>
          <a:r>
            <a:rPr lang="ru-RU" dirty="0" err="1" smtClean="0"/>
            <a:t>пасовищ</a:t>
          </a:r>
          <a:r>
            <a:rPr lang="ru-RU" dirty="0" smtClean="0"/>
            <a:t> телят </a:t>
          </a:r>
          <a:r>
            <a:rPr lang="ru-RU" dirty="0" err="1" smtClean="0"/>
            <a:t>підгодовують</a:t>
          </a:r>
          <a:r>
            <a:rPr lang="ru-RU" dirty="0" smtClean="0"/>
            <a:t> у </a:t>
          </a:r>
          <a:r>
            <a:rPr lang="ru-RU" dirty="0" err="1" smtClean="0"/>
            <a:t>окремих</a:t>
          </a:r>
          <a:r>
            <a:rPr lang="ru-RU" dirty="0" smtClean="0"/>
            <a:t> загонах </a:t>
          </a:r>
          <a:r>
            <a:rPr lang="ru-RU" dirty="0" err="1" smtClean="0"/>
            <a:t>концентрованими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зеленими</a:t>
          </a:r>
          <a:r>
            <a:rPr lang="ru-RU" dirty="0" smtClean="0"/>
            <a:t> кормами.</a:t>
          </a:r>
          <a:br>
            <a:rPr lang="ru-RU" dirty="0" smtClean="0"/>
          </a:br>
          <a:r>
            <a:rPr lang="ru-RU" dirty="0" smtClean="0"/>
            <a:t/>
          </a:r>
          <a:br>
            <a:rPr lang="ru-RU" dirty="0" smtClean="0"/>
          </a:br>
          <a:endParaRPr lang="en-US" dirty="0"/>
        </a:p>
      </dgm:t>
    </dgm:pt>
    <dgm:pt modelId="{271B22D3-DF30-4DDF-9C26-F33A86AEC997}" type="parTrans" cxnId="{B84E7E18-6B22-458C-BAEA-7ACCFFF63F57}">
      <dgm:prSet/>
      <dgm:spPr/>
      <dgm:t>
        <a:bodyPr/>
        <a:lstStyle/>
        <a:p>
          <a:endParaRPr lang="ru-RU"/>
        </a:p>
      </dgm:t>
    </dgm:pt>
    <dgm:pt modelId="{1093AFB8-32E5-48F8-A277-68C8ACF90107}" type="sibTrans" cxnId="{B84E7E18-6B22-458C-BAEA-7ACCFFF63F57}">
      <dgm:prSet/>
      <dgm:spPr/>
      <dgm:t>
        <a:bodyPr/>
        <a:lstStyle/>
        <a:p>
          <a:endParaRPr lang="ru-RU"/>
        </a:p>
      </dgm:t>
    </dgm:pt>
    <dgm:pt modelId="{463DFACF-3992-4F32-B10F-0801541C9D0B}" type="pres">
      <dgm:prSet presAssocID="{E8F21057-D4C6-4794-93DA-5A0A7B2F83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4E0F60-1CEE-419F-B50C-E946E5440E93}" type="pres">
      <dgm:prSet presAssocID="{BF2D9060-CAD5-4EEE-9FBA-F266953F54E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4E7E18-6B22-458C-BAEA-7ACCFFF63F57}" srcId="{E8F21057-D4C6-4794-93DA-5A0A7B2F8360}" destId="{BF2D9060-CAD5-4EEE-9FBA-F266953F54E5}" srcOrd="0" destOrd="0" parTransId="{271B22D3-DF30-4DDF-9C26-F33A86AEC997}" sibTransId="{1093AFB8-32E5-48F8-A277-68C8ACF90107}"/>
    <dgm:cxn modelId="{32555A47-5F5E-469B-8E22-EF6CFA1FB601}" type="presOf" srcId="{E8F21057-D4C6-4794-93DA-5A0A7B2F8360}" destId="{463DFACF-3992-4F32-B10F-0801541C9D0B}" srcOrd="0" destOrd="0" presId="urn:microsoft.com/office/officeart/2005/8/layout/vList2"/>
    <dgm:cxn modelId="{DF7CC380-717E-4B84-A16A-9988771854DD}" type="presOf" srcId="{BF2D9060-CAD5-4EEE-9FBA-F266953F54E5}" destId="{8A4E0F60-1CEE-419F-B50C-E946E5440E93}" srcOrd="0" destOrd="0" presId="urn:microsoft.com/office/officeart/2005/8/layout/vList2"/>
    <dgm:cxn modelId="{E7634D4C-1CC9-44E7-A1D6-C8A70F0477F2}" type="presParOf" srcId="{463DFACF-3992-4F32-B10F-0801541C9D0B}" destId="{8A4E0F60-1CEE-419F-B50C-E946E5440E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C8EFACF-715B-4F91-AD70-69EDE7FDFC0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AF1982C-F8CB-4004-B623-AD3AED0C2DEF}">
      <dgm:prSet/>
      <dgm:spPr/>
      <dgm:t>
        <a:bodyPr/>
        <a:lstStyle/>
        <a:p>
          <a:pPr rtl="0"/>
          <a:r>
            <a:rPr lang="ru-RU" b="1" dirty="0" err="1" smtClean="0"/>
            <a:t>Годівля</a:t>
          </a:r>
          <a:r>
            <a:rPr lang="ru-RU" b="1" dirty="0" smtClean="0"/>
            <a:t> </a:t>
          </a:r>
          <a:r>
            <a:rPr lang="ru-RU" b="1" dirty="0" err="1" smtClean="0"/>
            <a:t>ремонтних</a:t>
          </a:r>
          <a:r>
            <a:rPr lang="ru-RU" b="1" dirty="0" smtClean="0"/>
            <a:t> </a:t>
          </a:r>
          <a:r>
            <a:rPr lang="ru-RU" b="1" dirty="0" err="1" smtClean="0"/>
            <a:t>телиць</a:t>
          </a:r>
          <a:r>
            <a:rPr lang="ru-RU" b="1" dirty="0" smtClean="0"/>
            <a:t> старше 8 </a:t>
          </a:r>
          <a:r>
            <a:rPr lang="ru-RU" b="1" dirty="0" err="1" smtClean="0"/>
            <a:t>місячного</a:t>
          </a:r>
          <a:r>
            <a:rPr lang="ru-RU" b="1" dirty="0" smtClean="0"/>
            <a:t> </a:t>
          </a:r>
          <a:r>
            <a:rPr lang="ru-RU" b="1" dirty="0" err="1" smtClean="0"/>
            <a:t>віку</a:t>
          </a:r>
          <a:r>
            <a:rPr lang="ru-RU" b="1" dirty="0" smtClean="0"/>
            <a:t>. До </a:t>
          </a:r>
          <a:r>
            <a:rPr lang="ru-RU" b="1" dirty="0" err="1" smtClean="0"/>
            <a:t>вирощування</a:t>
          </a:r>
          <a:r>
            <a:rPr lang="ru-RU" b="1" dirty="0" smtClean="0"/>
            <a:t> </a:t>
          </a:r>
          <a:r>
            <a:rPr lang="ru-RU" b="1" dirty="0" err="1" smtClean="0"/>
            <a:t>ремонтних</a:t>
          </a:r>
          <a:r>
            <a:rPr lang="ru-RU" b="1" dirty="0" smtClean="0"/>
            <a:t> </a:t>
          </a:r>
          <a:r>
            <a:rPr lang="ru-RU" b="1" dirty="0" err="1" smtClean="0"/>
            <a:t>телиць</a:t>
          </a:r>
          <a:r>
            <a:rPr lang="ru-RU" b="1" dirty="0" smtClean="0"/>
            <a:t> </a:t>
          </a:r>
          <a:r>
            <a:rPr lang="ru-RU" b="1" dirty="0" err="1" smtClean="0"/>
            <a:t>ставляться</a:t>
          </a:r>
          <a:r>
            <a:rPr lang="ru-RU" b="1" dirty="0" smtClean="0"/>
            <a:t> </a:t>
          </a:r>
          <a:r>
            <a:rPr lang="ru-RU" b="1" dirty="0" err="1" smtClean="0"/>
            <a:t>високі</a:t>
          </a:r>
          <a:r>
            <a:rPr lang="ru-RU" b="1" dirty="0" smtClean="0"/>
            <a:t> </a:t>
          </a:r>
          <a:r>
            <a:rPr lang="ru-RU" b="1" dirty="0" err="1" smtClean="0"/>
            <a:t>вимоги</a:t>
          </a:r>
          <a:r>
            <a:rPr lang="ru-RU" b="1" dirty="0" smtClean="0"/>
            <a:t>. </a:t>
          </a:r>
          <a:r>
            <a:rPr lang="ru-RU" b="1" dirty="0" err="1" smtClean="0"/>
            <a:t>Рівень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повноцінність</a:t>
          </a:r>
          <a:r>
            <a:rPr lang="ru-RU" b="1" dirty="0" smtClean="0"/>
            <a:t> </a:t>
          </a:r>
          <a:r>
            <a:rPr lang="ru-RU" b="1" dirty="0" err="1" smtClean="0"/>
            <a:t>годівлі</a:t>
          </a:r>
          <a:r>
            <a:rPr lang="ru-RU" b="1" dirty="0" smtClean="0"/>
            <a:t> </a:t>
          </a:r>
          <a:r>
            <a:rPr lang="ru-RU" b="1" dirty="0" err="1" smtClean="0"/>
            <a:t>повинні</a:t>
          </a:r>
          <a:r>
            <a:rPr lang="ru-RU" b="1" dirty="0" smtClean="0"/>
            <a:t> </a:t>
          </a:r>
          <a:r>
            <a:rPr lang="ru-RU" b="1" dirty="0" err="1" smtClean="0"/>
            <a:t>забезпечувати</a:t>
          </a:r>
          <a:r>
            <a:rPr lang="ru-RU" b="1" dirty="0" smtClean="0"/>
            <a:t> </a:t>
          </a:r>
          <a:r>
            <a:rPr lang="ru-RU" b="1" dirty="0" err="1" smtClean="0"/>
            <a:t>ріст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розвиток</a:t>
          </a:r>
          <a:r>
            <a:rPr lang="ru-RU" b="1" dirty="0" smtClean="0"/>
            <a:t> </a:t>
          </a:r>
          <a:r>
            <a:rPr lang="ru-RU" b="1" dirty="0" err="1" smtClean="0"/>
            <a:t>тварин</a:t>
          </a:r>
          <a:r>
            <a:rPr lang="ru-RU" b="1" dirty="0" smtClean="0"/>
            <a:t> </a:t>
          </a:r>
          <a:r>
            <a:rPr lang="ru-RU" b="1" dirty="0" err="1" smtClean="0"/>
            <a:t>відповідно</a:t>
          </a:r>
          <a:r>
            <a:rPr lang="ru-RU" b="1" dirty="0" smtClean="0"/>
            <a:t> до </a:t>
          </a:r>
          <a:r>
            <a:rPr lang="ru-RU" b="1" dirty="0" err="1" smtClean="0"/>
            <a:t>вимог</a:t>
          </a:r>
          <a:r>
            <a:rPr lang="ru-RU" b="1" dirty="0" smtClean="0"/>
            <a:t> стандарту породи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гарантувати</a:t>
          </a:r>
          <a:r>
            <a:rPr lang="ru-RU" b="1" dirty="0" smtClean="0"/>
            <a:t> добре </a:t>
          </a:r>
          <a:r>
            <a:rPr lang="ru-RU" b="1" dirty="0" err="1" smtClean="0"/>
            <a:t>здоров’я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наступну</a:t>
          </a:r>
          <a:r>
            <a:rPr lang="ru-RU" b="1" dirty="0" smtClean="0"/>
            <a:t> </a:t>
          </a:r>
          <a:r>
            <a:rPr lang="ru-RU" b="1" dirty="0" err="1" smtClean="0"/>
            <a:t>відтворну</a:t>
          </a:r>
          <a:r>
            <a:rPr lang="ru-RU" b="1" dirty="0" smtClean="0"/>
            <a:t> </a:t>
          </a:r>
          <a:r>
            <a:rPr lang="ru-RU" b="1" dirty="0" err="1" smtClean="0"/>
            <a:t>здатність</a:t>
          </a:r>
          <a:r>
            <a:rPr lang="ru-RU" b="1" dirty="0" smtClean="0"/>
            <a:t>.</a:t>
          </a:r>
          <a:endParaRPr lang="ru-RU" b="1" dirty="0"/>
        </a:p>
      </dgm:t>
    </dgm:pt>
    <dgm:pt modelId="{B13AD089-8829-4AAE-BC48-4D4BD11031ED}" type="parTrans" cxnId="{7C1C97E0-7796-40B4-9CA6-ACB4C9DF1DB9}">
      <dgm:prSet/>
      <dgm:spPr/>
      <dgm:t>
        <a:bodyPr/>
        <a:lstStyle/>
        <a:p>
          <a:endParaRPr lang="ru-RU" b="1"/>
        </a:p>
      </dgm:t>
    </dgm:pt>
    <dgm:pt modelId="{BB41E1DC-E726-4A01-8815-E9B2B468C7D3}" type="sibTrans" cxnId="{7C1C97E0-7796-40B4-9CA6-ACB4C9DF1DB9}">
      <dgm:prSet/>
      <dgm:spPr/>
      <dgm:t>
        <a:bodyPr/>
        <a:lstStyle/>
        <a:p>
          <a:endParaRPr lang="ru-RU" b="1"/>
        </a:p>
      </dgm:t>
    </dgm:pt>
    <dgm:pt modelId="{A52E58AC-E957-4FFA-846F-18D4D1C02F39}">
      <dgm:prSet/>
      <dgm:spPr/>
      <dgm:t>
        <a:bodyPr/>
        <a:lstStyle/>
        <a:p>
          <a:pPr rtl="0"/>
          <a:r>
            <a:rPr lang="ru-RU" b="1" dirty="0" smtClean="0"/>
            <a:t>У </a:t>
          </a:r>
          <a:r>
            <a:rPr lang="ru-RU" b="1" dirty="0" err="1" smtClean="0"/>
            <a:t>період</a:t>
          </a:r>
          <a:r>
            <a:rPr lang="ru-RU" b="1" dirty="0" smtClean="0"/>
            <a:t> </a:t>
          </a:r>
          <a:r>
            <a:rPr lang="ru-RU" b="1" dirty="0" err="1" smtClean="0"/>
            <a:t>вирощування</a:t>
          </a:r>
          <a:r>
            <a:rPr lang="ru-RU" b="1" dirty="0" smtClean="0"/>
            <a:t> </a:t>
          </a:r>
          <a:r>
            <a:rPr lang="ru-RU" b="1" dirty="0" err="1" smtClean="0"/>
            <a:t>середньодобові</a:t>
          </a:r>
          <a:r>
            <a:rPr lang="ru-RU" b="1" dirty="0" smtClean="0"/>
            <a:t> </a:t>
          </a:r>
          <a:r>
            <a:rPr lang="ru-RU" b="1" dirty="0" err="1" smtClean="0"/>
            <a:t>прирости</a:t>
          </a:r>
          <a:r>
            <a:rPr lang="ru-RU" b="1" dirty="0" smtClean="0"/>
            <a:t> </a:t>
          </a:r>
          <a:r>
            <a:rPr lang="ru-RU" b="1" dirty="0" err="1" smtClean="0"/>
            <a:t>повинні</a:t>
          </a:r>
          <a:r>
            <a:rPr lang="ru-RU" b="1" dirty="0" smtClean="0"/>
            <a:t> </a:t>
          </a:r>
          <a:r>
            <a:rPr lang="ru-RU" b="1" dirty="0" err="1" smtClean="0"/>
            <a:t>становити</a:t>
          </a:r>
          <a:r>
            <a:rPr lang="ru-RU" b="1" dirty="0" smtClean="0"/>
            <a:t> 550–600 г. за </a:t>
          </a:r>
          <a:r>
            <a:rPr lang="ru-RU" b="1" dirty="0" err="1" smtClean="0"/>
            <a:t>достатньої</a:t>
          </a:r>
          <a:r>
            <a:rPr lang="ru-RU" b="1" dirty="0" smtClean="0"/>
            <a:t> </a:t>
          </a:r>
          <a:r>
            <a:rPr lang="ru-RU" b="1" dirty="0" err="1" smtClean="0"/>
            <a:t>кормової</a:t>
          </a:r>
          <a:r>
            <a:rPr lang="ru-RU" b="1" dirty="0" smtClean="0"/>
            <a:t> </a:t>
          </a:r>
          <a:r>
            <a:rPr lang="ru-RU" b="1" dirty="0" err="1" smtClean="0"/>
            <a:t>бази</a:t>
          </a:r>
          <a:r>
            <a:rPr lang="ru-RU" b="1" dirty="0" smtClean="0"/>
            <a:t> </a:t>
          </a:r>
          <a:r>
            <a:rPr lang="ru-RU" b="1" dirty="0" err="1" smtClean="0"/>
            <a:t>доцільно</a:t>
          </a:r>
          <a:r>
            <a:rPr lang="ru-RU" b="1" dirty="0" smtClean="0"/>
            <a:t> </a:t>
          </a:r>
          <a:r>
            <a:rPr lang="ru-RU" b="1" dirty="0" err="1" smtClean="0"/>
            <a:t>практикувати</a:t>
          </a:r>
          <a:r>
            <a:rPr lang="ru-RU" b="1" dirty="0" smtClean="0"/>
            <a:t> </a:t>
          </a:r>
          <a:r>
            <a:rPr lang="ru-RU" b="1" dirty="0" err="1" smtClean="0"/>
            <a:t>вирощування</a:t>
          </a:r>
          <a:r>
            <a:rPr lang="ru-RU" b="1" dirty="0" smtClean="0"/>
            <a:t> </a:t>
          </a:r>
          <a:r>
            <a:rPr lang="ru-RU" b="1" dirty="0" err="1" smtClean="0"/>
            <a:t>телиць</a:t>
          </a:r>
          <a:r>
            <a:rPr lang="ru-RU" b="1" dirty="0" smtClean="0"/>
            <a:t> </a:t>
          </a:r>
          <a:r>
            <a:rPr lang="ru-RU" b="1" dirty="0" err="1" smtClean="0"/>
            <a:t>інтенсивно</a:t>
          </a:r>
          <a:r>
            <a:rPr lang="ru-RU" b="1" dirty="0" smtClean="0"/>
            <a:t> </a:t>
          </a:r>
          <a:r>
            <a:rPr lang="ru-RU" b="1" dirty="0" err="1" smtClean="0"/>
            <a:t>з</a:t>
          </a:r>
          <a:r>
            <a:rPr lang="ru-RU" b="1" dirty="0" smtClean="0"/>
            <a:t> </a:t>
          </a:r>
          <a:r>
            <a:rPr lang="ru-RU" b="1" dirty="0" err="1" smtClean="0"/>
            <a:t>середньодобовими</a:t>
          </a:r>
          <a:r>
            <a:rPr lang="ru-RU" b="1" dirty="0" smtClean="0"/>
            <a:t> приростами 750–800 г, </a:t>
          </a:r>
          <a:r>
            <a:rPr lang="ru-RU" b="1" dirty="0" err="1" smtClean="0"/>
            <a:t>що</a:t>
          </a:r>
          <a:r>
            <a:rPr lang="ru-RU" b="1" dirty="0" smtClean="0"/>
            <a:t> </a:t>
          </a:r>
          <a:r>
            <a:rPr lang="ru-RU" b="1" dirty="0" err="1" smtClean="0"/>
            <a:t>дозволяє</a:t>
          </a:r>
          <a:r>
            <a:rPr lang="ru-RU" b="1" dirty="0" smtClean="0"/>
            <a:t> </a:t>
          </a:r>
          <a:r>
            <a:rPr lang="ru-RU" b="1" dirty="0" err="1" smtClean="0"/>
            <a:t>досягти</a:t>
          </a:r>
          <a:r>
            <a:rPr lang="ru-RU" b="1" dirty="0" smtClean="0"/>
            <a:t> у 13–14-місячному </a:t>
          </a:r>
          <a:r>
            <a:rPr lang="ru-RU" b="1" dirty="0" err="1" smtClean="0"/>
            <a:t>віці</a:t>
          </a:r>
          <a:r>
            <a:rPr lang="ru-RU" b="1" dirty="0" smtClean="0"/>
            <a:t> </a:t>
          </a:r>
          <a:r>
            <a:rPr lang="ru-RU" b="1" dirty="0" err="1" smtClean="0"/>
            <a:t>живої</a:t>
          </a:r>
          <a:r>
            <a:rPr lang="ru-RU" b="1" dirty="0" smtClean="0"/>
            <a:t> </a:t>
          </a:r>
          <a:r>
            <a:rPr lang="ru-RU" b="1" dirty="0" err="1" smtClean="0"/>
            <a:t>маси</a:t>
          </a:r>
          <a:r>
            <a:rPr lang="ru-RU" b="1" dirty="0" smtClean="0"/>
            <a:t> 350–380 кг </a:t>
          </a:r>
          <a:r>
            <a:rPr lang="ru-RU" b="1" dirty="0" err="1" smtClean="0"/>
            <a:t>і</a:t>
          </a:r>
          <a:r>
            <a:rPr lang="ru-RU" b="1" dirty="0" smtClean="0"/>
            <a:t> проводи </a:t>
          </a:r>
          <a:r>
            <a:rPr lang="ru-RU" b="1" dirty="0" err="1" smtClean="0"/>
            <a:t>раннє</a:t>
          </a:r>
          <a:r>
            <a:rPr lang="ru-RU" b="1" dirty="0" smtClean="0"/>
            <a:t> </a:t>
          </a:r>
          <a:r>
            <a:rPr lang="ru-RU" b="1" dirty="0" err="1" smtClean="0"/>
            <a:t>їх</a:t>
          </a:r>
          <a:r>
            <a:rPr lang="ru-RU" b="1" dirty="0" smtClean="0"/>
            <a:t> </a:t>
          </a:r>
          <a:r>
            <a:rPr lang="ru-RU" b="1" dirty="0" err="1" smtClean="0"/>
            <a:t>спаровування</a:t>
          </a:r>
          <a:r>
            <a:rPr lang="ru-RU" b="1" dirty="0" smtClean="0"/>
            <a:t>. </a:t>
          </a:r>
          <a:endParaRPr lang="ru-RU" b="1" dirty="0"/>
        </a:p>
      </dgm:t>
    </dgm:pt>
    <dgm:pt modelId="{FB09AEB0-5922-4C84-9B05-5CBC83E4F491}" type="parTrans" cxnId="{8867C93B-3DA7-418F-98E1-881BD615175D}">
      <dgm:prSet/>
      <dgm:spPr/>
      <dgm:t>
        <a:bodyPr/>
        <a:lstStyle/>
        <a:p>
          <a:endParaRPr lang="ru-RU" b="1"/>
        </a:p>
      </dgm:t>
    </dgm:pt>
    <dgm:pt modelId="{ACBD94BD-F440-43C2-9BB7-06330FEC88A9}" type="sibTrans" cxnId="{8867C93B-3DA7-418F-98E1-881BD615175D}">
      <dgm:prSet/>
      <dgm:spPr/>
      <dgm:t>
        <a:bodyPr/>
        <a:lstStyle/>
        <a:p>
          <a:endParaRPr lang="ru-RU" b="1"/>
        </a:p>
      </dgm:t>
    </dgm:pt>
    <dgm:pt modelId="{6242EFE9-25A4-4363-8ED8-B9AE98C70B07}" type="pres">
      <dgm:prSet presAssocID="{EC8EFACF-715B-4F91-AD70-69EDE7FDFC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F12100-939B-4CF9-9E41-EE302F70F4F5}" type="pres">
      <dgm:prSet presAssocID="{8AF1982C-F8CB-4004-B623-AD3AED0C2DE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D1BA9-2B15-4783-9980-FFB68D3A0246}" type="pres">
      <dgm:prSet presAssocID="{BB41E1DC-E726-4A01-8815-E9B2B468C7D3}" presName="spacer" presStyleCnt="0"/>
      <dgm:spPr/>
    </dgm:pt>
    <dgm:pt modelId="{0C8BE4E9-CB0B-47D1-9B8C-32363AEEFB0B}" type="pres">
      <dgm:prSet presAssocID="{A52E58AC-E957-4FFA-846F-18D4D1C02F3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1C97E0-7796-40B4-9CA6-ACB4C9DF1DB9}" srcId="{EC8EFACF-715B-4F91-AD70-69EDE7FDFC0D}" destId="{8AF1982C-F8CB-4004-B623-AD3AED0C2DEF}" srcOrd="0" destOrd="0" parTransId="{B13AD089-8829-4AAE-BC48-4D4BD11031ED}" sibTransId="{BB41E1DC-E726-4A01-8815-E9B2B468C7D3}"/>
    <dgm:cxn modelId="{8867C93B-3DA7-418F-98E1-881BD615175D}" srcId="{EC8EFACF-715B-4F91-AD70-69EDE7FDFC0D}" destId="{A52E58AC-E957-4FFA-846F-18D4D1C02F39}" srcOrd="1" destOrd="0" parTransId="{FB09AEB0-5922-4C84-9B05-5CBC83E4F491}" sibTransId="{ACBD94BD-F440-43C2-9BB7-06330FEC88A9}"/>
    <dgm:cxn modelId="{89E72512-5334-47AA-8CE5-97AEFE805FE6}" type="presOf" srcId="{A52E58AC-E957-4FFA-846F-18D4D1C02F39}" destId="{0C8BE4E9-CB0B-47D1-9B8C-32363AEEFB0B}" srcOrd="0" destOrd="0" presId="urn:microsoft.com/office/officeart/2005/8/layout/vList2"/>
    <dgm:cxn modelId="{D2C88C65-2404-408B-9F14-CE4CC908EFC4}" type="presOf" srcId="{EC8EFACF-715B-4F91-AD70-69EDE7FDFC0D}" destId="{6242EFE9-25A4-4363-8ED8-B9AE98C70B07}" srcOrd="0" destOrd="0" presId="urn:microsoft.com/office/officeart/2005/8/layout/vList2"/>
    <dgm:cxn modelId="{04D96042-B18B-4EEE-A5AF-26B6AFF61CB6}" type="presOf" srcId="{8AF1982C-F8CB-4004-B623-AD3AED0C2DEF}" destId="{0FF12100-939B-4CF9-9E41-EE302F70F4F5}" srcOrd="0" destOrd="0" presId="urn:microsoft.com/office/officeart/2005/8/layout/vList2"/>
    <dgm:cxn modelId="{70F8C5C1-724F-40F3-9B71-3BE82EC02635}" type="presParOf" srcId="{6242EFE9-25A4-4363-8ED8-B9AE98C70B07}" destId="{0FF12100-939B-4CF9-9E41-EE302F70F4F5}" srcOrd="0" destOrd="0" presId="urn:microsoft.com/office/officeart/2005/8/layout/vList2"/>
    <dgm:cxn modelId="{8FE7BFCE-B84F-4E3A-BD66-B44EF32A389A}" type="presParOf" srcId="{6242EFE9-25A4-4363-8ED8-B9AE98C70B07}" destId="{764D1BA9-2B15-4783-9980-FFB68D3A0246}" srcOrd="1" destOrd="0" presId="urn:microsoft.com/office/officeart/2005/8/layout/vList2"/>
    <dgm:cxn modelId="{673F68F0-F33F-4F8A-88CE-2BFDC19CAE48}" type="presParOf" srcId="{6242EFE9-25A4-4363-8ED8-B9AE98C70B07}" destId="{0C8BE4E9-CB0B-47D1-9B8C-32363AEEFB0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0F6869C-5DB8-48AE-847F-895B7D247A3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FFFD182-DC5A-4176-96D4-E76F6A4D7FD7}">
      <dgm:prSet custT="1"/>
      <dgm:spPr/>
      <dgm:t>
        <a:bodyPr/>
        <a:lstStyle/>
        <a:p>
          <a:pPr rtl="0"/>
          <a:r>
            <a:rPr lang="ru-RU" sz="2400" b="1" dirty="0" smtClean="0"/>
            <a:t>У </a:t>
          </a:r>
          <a:r>
            <a:rPr lang="ru-RU" sz="2400" b="1" dirty="0" err="1" smtClean="0"/>
            <a:t>період</a:t>
          </a:r>
          <a:r>
            <a:rPr lang="ru-RU" sz="2400" b="1" dirty="0" smtClean="0"/>
            <a:t> </a:t>
          </a:r>
          <a:r>
            <a:rPr lang="ru-RU" sz="2400" b="1" dirty="0" err="1" smtClean="0"/>
            <a:t>вирощування</a:t>
          </a:r>
          <a:r>
            <a:rPr lang="ru-RU" sz="2400" b="1" dirty="0" smtClean="0"/>
            <a:t> </a:t>
          </a:r>
          <a:r>
            <a:rPr lang="ru-RU" sz="2400" b="1" dirty="0" err="1" smtClean="0"/>
            <a:t>телиць</a:t>
          </a:r>
          <a:r>
            <a:rPr lang="ru-RU" sz="2400" b="1" dirty="0" smtClean="0"/>
            <a:t> на 100 кг </a:t>
          </a:r>
          <a:r>
            <a:rPr lang="ru-RU" sz="2400" b="1" dirty="0" err="1" smtClean="0"/>
            <a:t>живої</a:t>
          </a:r>
          <a:r>
            <a:rPr lang="ru-RU" sz="2400" b="1" dirty="0" smtClean="0"/>
            <a:t> </a:t>
          </a:r>
          <a:r>
            <a:rPr lang="ru-RU" sz="2400" b="1" dirty="0" err="1" smtClean="0"/>
            <a:t>маси</a:t>
          </a:r>
          <a:r>
            <a:rPr lang="ru-RU" sz="2400" b="1" dirty="0" smtClean="0"/>
            <a:t> </a:t>
          </a:r>
          <a:r>
            <a:rPr lang="ru-RU" sz="2400" b="1" dirty="0" err="1" smtClean="0"/>
            <a:t>необхідно</a:t>
          </a:r>
          <a:r>
            <a:rPr lang="ru-RU" sz="2400" b="1" dirty="0" smtClean="0"/>
            <a:t> </a:t>
          </a:r>
          <a:r>
            <a:rPr lang="ru-RU" sz="2400" b="1" dirty="0" err="1" smtClean="0"/>
            <a:t>сухої</a:t>
          </a:r>
          <a:r>
            <a:rPr lang="ru-RU" sz="2400" b="1" dirty="0" smtClean="0"/>
            <a:t> </a:t>
          </a:r>
          <a:r>
            <a:rPr lang="ru-RU" sz="2400" b="1" dirty="0" err="1" smtClean="0"/>
            <a:t>речовини</a:t>
          </a:r>
          <a:r>
            <a:rPr lang="ru-RU" sz="2400" b="1" dirty="0" smtClean="0"/>
            <a:t> – 2,3–2,8 кг, </a:t>
          </a:r>
          <a:r>
            <a:rPr lang="ru-RU" sz="2400" b="1" dirty="0" err="1" smtClean="0"/>
            <a:t>обмінної</a:t>
          </a:r>
          <a:r>
            <a:rPr lang="ru-RU" sz="2400" b="1" dirty="0" smtClean="0"/>
            <a:t> </a:t>
          </a:r>
          <a:r>
            <a:rPr lang="ru-RU" sz="2400" b="1" dirty="0" err="1" smtClean="0"/>
            <a:t>енергії</a:t>
          </a:r>
          <a:r>
            <a:rPr lang="ru-RU" sz="2400" b="1" dirty="0" smtClean="0"/>
            <a:t> – 20–25 МДж. </a:t>
          </a:r>
          <a:r>
            <a:rPr lang="ru-RU" sz="2400" b="1" dirty="0" err="1" smtClean="0"/>
            <a:t>Оптимальний</a:t>
          </a:r>
          <a:r>
            <a:rPr lang="ru-RU" sz="2400" b="1" dirty="0" smtClean="0"/>
            <a:t> </a:t>
          </a:r>
          <a:r>
            <a:rPr lang="ru-RU" sz="2400" b="1" dirty="0" err="1" smtClean="0"/>
            <a:t>вміст</a:t>
          </a:r>
          <a:r>
            <a:rPr lang="ru-RU" sz="2400" b="1" dirty="0" smtClean="0"/>
            <a:t> </a:t>
          </a:r>
          <a:r>
            <a:rPr lang="ru-RU" sz="2400" b="1" dirty="0" err="1" smtClean="0"/>
            <a:t>енергії</a:t>
          </a:r>
          <a:r>
            <a:rPr lang="ru-RU" sz="2400" b="1" dirty="0" smtClean="0"/>
            <a:t> в 1 кг </a:t>
          </a:r>
          <a:r>
            <a:rPr lang="ru-RU" sz="2400" b="1" dirty="0" err="1" smtClean="0"/>
            <a:t>сухої</a:t>
          </a:r>
          <a:r>
            <a:rPr lang="ru-RU" sz="2400" b="1" dirty="0" smtClean="0"/>
            <a:t> </a:t>
          </a:r>
          <a:r>
            <a:rPr lang="ru-RU" sz="2400" b="1" dirty="0" err="1" smtClean="0"/>
            <a:t>речовини</a:t>
          </a:r>
          <a:r>
            <a:rPr lang="ru-RU" sz="2400" b="1" dirty="0" smtClean="0"/>
            <a:t> 8,5–9 МДж ОЕ (0,77–0,80 к.од.). </a:t>
          </a:r>
          <a:r>
            <a:rPr lang="ru-RU" sz="2400" b="1" dirty="0" err="1" smtClean="0"/>
            <a:t>Вміст</a:t>
          </a:r>
          <a:r>
            <a:rPr lang="ru-RU" sz="2400" b="1" dirty="0" smtClean="0"/>
            <a:t> </a:t>
          </a:r>
          <a:r>
            <a:rPr lang="ru-RU" sz="2400" b="1" dirty="0" err="1" smtClean="0"/>
            <a:t>перетравного</a:t>
          </a:r>
          <a:r>
            <a:rPr lang="ru-RU" sz="2400" b="1" dirty="0" smtClean="0"/>
            <a:t> </a:t>
          </a:r>
          <a:r>
            <a:rPr lang="ru-RU" sz="2400" b="1" dirty="0" err="1" smtClean="0"/>
            <a:t>протеїну</a:t>
          </a:r>
          <a:r>
            <a:rPr lang="ru-RU" sz="2400" b="1" dirty="0" smtClean="0"/>
            <a:t> на 1 к.од. становить 105 г для </a:t>
          </a:r>
          <a:r>
            <a:rPr lang="ru-RU" sz="2400" b="1" dirty="0" err="1" smtClean="0"/>
            <a:t>тварин</a:t>
          </a:r>
          <a:r>
            <a:rPr lang="ru-RU" sz="2400" b="1" dirty="0" smtClean="0"/>
            <a:t> у </a:t>
          </a:r>
          <a:r>
            <a:rPr lang="ru-RU" sz="2400" b="1" dirty="0" err="1" smtClean="0"/>
            <a:t>віці</a:t>
          </a:r>
          <a:r>
            <a:rPr lang="ru-RU" sz="2400" b="1" dirty="0" smtClean="0"/>
            <a:t> до 1 року </a:t>
          </a:r>
          <a:r>
            <a:rPr lang="ru-RU" sz="2400" b="1" dirty="0" err="1" smtClean="0"/>
            <a:t>і</a:t>
          </a:r>
          <a:r>
            <a:rPr lang="ru-RU" sz="2400" b="1" dirty="0" smtClean="0"/>
            <a:t> 100 г – старше року </a:t>
          </a:r>
          <a:r>
            <a:rPr lang="ru-RU" sz="2400" b="1" dirty="0" err="1" smtClean="0"/>
            <a:t>або</a:t>
          </a:r>
          <a:r>
            <a:rPr lang="ru-RU" sz="2400" b="1" dirty="0" smtClean="0"/>
            <a:t> </a:t>
          </a:r>
          <a:r>
            <a:rPr lang="ru-RU" sz="2400" b="1" dirty="0" err="1" smtClean="0"/>
            <a:t>концентрація</a:t>
          </a:r>
          <a:r>
            <a:rPr lang="ru-RU" sz="2400" b="1" dirty="0" smtClean="0"/>
            <a:t> сирого </a:t>
          </a:r>
          <a:r>
            <a:rPr lang="ru-RU" sz="2400" b="1" dirty="0" err="1" smtClean="0"/>
            <a:t>протеїну</a:t>
          </a:r>
          <a:r>
            <a:rPr lang="ru-RU" sz="2400" b="1" dirty="0" smtClean="0"/>
            <a:t> у </a:t>
          </a:r>
          <a:r>
            <a:rPr lang="ru-RU" sz="2400" b="1" dirty="0" err="1" smtClean="0"/>
            <a:t>сухій</a:t>
          </a:r>
          <a:r>
            <a:rPr lang="ru-RU" sz="2400" b="1" dirty="0" smtClean="0"/>
            <a:t> </a:t>
          </a:r>
          <a:r>
            <a:rPr lang="ru-RU" sz="2400" b="1" dirty="0" err="1" smtClean="0"/>
            <a:t>речовині</a:t>
          </a:r>
          <a:r>
            <a:rPr lang="ru-RU" sz="2400" b="1" dirty="0" smtClean="0"/>
            <a:t> </a:t>
          </a:r>
          <a:r>
            <a:rPr lang="ru-RU" sz="2400" b="1" dirty="0" err="1" smtClean="0"/>
            <a:t>раціону</a:t>
          </a:r>
          <a:r>
            <a:rPr lang="ru-RU" sz="2400" b="1" dirty="0" smtClean="0"/>
            <a:t> – </a:t>
          </a:r>
          <a:r>
            <a:rPr lang="ru-RU" sz="2400" b="1" dirty="0" err="1" smtClean="0"/>
            <a:t>відповідно</a:t>
          </a:r>
          <a:r>
            <a:rPr lang="ru-RU" sz="2400" b="1" dirty="0" smtClean="0"/>
            <a:t> 15–14%.</a:t>
          </a:r>
          <a:br>
            <a:rPr lang="ru-RU" sz="2400" b="1" dirty="0" smtClean="0"/>
          </a:br>
          <a:r>
            <a:rPr lang="ru-RU" sz="2400" b="1" dirty="0" smtClean="0"/>
            <a:t/>
          </a:r>
          <a:br>
            <a:rPr lang="ru-RU" sz="2400" b="1" dirty="0" smtClean="0"/>
          </a:br>
          <a:endParaRPr lang="en-US" sz="2400" b="1" dirty="0"/>
        </a:p>
      </dgm:t>
    </dgm:pt>
    <dgm:pt modelId="{3E06CDC9-92D0-46D3-8DCA-22BC3B6656EE}" type="parTrans" cxnId="{96D3BA37-D754-4CA9-AA0A-BAB230F98592}">
      <dgm:prSet/>
      <dgm:spPr/>
      <dgm:t>
        <a:bodyPr/>
        <a:lstStyle/>
        <a:p>
          <a:endParaRPr lang="ru-RU" sz="2000" b="1"/>
        </a:p>
      </dgm:t>
    </dgm:pt>
    <dgm:pt modelId="{F9933761-CAC6-473D-B45D-33E91947D564}" type="sibTrans" cxnId="{96D3BA37-D754-4CA9-AA0A-BAB230F98592}">
      <dgm:prSet/>
      <dgm:spPr/>
      <dgm:t>
        <a:bodyPr/>
        <a:lstStyle/>
        <a:p>
          <a:endParaRPr lang="ru-RU" sz="2000" b="1"/>
        </a:p>
      </dgm:t>
    </dgm:pt>
    <dgm:pt modelId="{90701E67-E742-4E28-A392-A174C6ADF579}" type="pres">
      <dgm:prSet presAssocID="{50F6869C-5DB8-48AE-847F-895B7D247A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91AB33-4C7B-4E83-A3E4-66270D6360A1}" type="pres">
      <dgm:prSet presAssocID="{AFFFD182-DC5A-4176-96D4-E76F6A4D7FD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5C5BF5-4838-4E22-BB21-4AF7232B5756}" type="presOf" srcId="{50F6869C-5DB8-48AE-847F-895B7D247A38}" destId="{90701E67-E742-4E28-A392-A174C6ADF579}" srcOrd="0" destOrd="0" presId="urn:microsoft.com/office/officeart/2005/8/layout/vList2"/>
    <dgm:cxn modelId="{B64A1C19-96DB-4838-8625-41DA28F233F4}" type="presOf" srcId="{AFFFD182-DC5A-4176-96D4-E76F6A4D7FD7}" destId="{5691AB33-4C7B-4E83-A3E4-66270D6360A1}" srcOrd="0" destOrd="0" presId="urn:microsoft.com/office/officeart/2005/8/layout/vList2"/>
    <dgm:cxn modelId="{96D3BA37-D754-4CA9-AA0A-BAB230F98592}" srcId="{50F6869C-5DB8-48AE-847F-895B7D247A38}" destId="{AFFFD182-DC5A-4176-96D4-E76F6A4D7FD7}" srcOrd="0" destOrd="0" parTransId="{3E06CDC9-92D0-46D3-8DCA-22BC3B6656EE}" sibTransId="{F9933761-CAC6-473D-B45D-33E91947D564}"/>
    <dgm:cxn modelId="{F7424D02-10AE-4B86-A2F3-C650BCB2705D}" type="presParOf" srcId="{90701E67-E742-4E28-A392-A174C6ADF579}" destId="{5691AB33-4C7B-4E83-A3E4-66270D6360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2563128-CCC1-4065-BE33-9124542019F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786D8DA-9C2B-4CF4-B9B7-44306A51996A}">
      <dgm:prSet/>
      <dgm:spPr/>
      <dgm:t>
        <a:bodyPr/>
        <a:lstStyle/>
        <a:p>
          <a:pPr rtl="0"/>
          <a:r>
            <a:rPr lang="ru-RU" dirty="0" smtClean="0"/>
            <a:t>За </a:t>
          </a:r>
          <a:r>
            <a:rPr lang="ru-RU" dirty="0" err="1" smtClean="0"/>
            <a:t>інтенсивного</a:t>
          </a:r>
          <a:r>
            <a:rPr lang="ru-RU" dirty="0" smtClean="0"/>
            <a:t> </a:t>
          </a:r>
          <a:r>
            <a:rPr lang="ru-RU" dirty="0" err="1" smtClean="0"/>
            <a:t>вирощування</a:t>
          </a:r>
          <a:r>
            <a:rPr lang="ru-RU" dirty="0" smtClean="0"/>
            <a:t> у </a:t>
          </a:r>
          <a:r>
            <a:rPr lang="ru-RU" dirty="0" err="1" smtClean="0"/>
            <a:t>сухій</a:t>
          </a:r>
          <a:r>
            <a:rPr lang="ru-RU" dirty="0" smtClean="0"/>
            <a:t> </a:t>
          </a:r>
          <a:r>
            <a:rPr lang="ru-RU" dirty="0" err="1" smtClean="0"/>
            <a:t>речовині</a:t>
          </a:r>
          <a:r>
            <a:rPr lang="ru-RU" dirty="0" smtClean="0"/>
            <a:t> </a:t>
          </a:r>
          <a:r>
            <a:rPr lang="ru-RU" dirty="0" err="1" smtClean="0"/>
            <a:t>раціонів</a:t>
          </a:r>
          <a:r>
            <a:rPr lang="ru-RU" dirty="0" smtClean="0"/>
            <a:t> </a:t>
          </a:r>
          <a:r>
            <a:rPr lang="ru-RU" dirty="0" err="1" smtClean="0"/>
            <a:t>рівень</a:t>
          </a:r>
          <a:r>
            <a:rPr lang="ru-RU" dirty="0" smtClean="0"/>
            <a:t> </a:t>
          </a:r>
          <a:r>
            <a:rPr lang="ru-RU" dirty="0" err="1" smtClean="0"/>
            <a:t>клітковини</a:t>
          </a:r>
          <a:r>
            <a:rPr lang="ru-RU" dirty="0" smtClean="0"/>
            <a:t> </a:t>
          </a:r>
          <a:r>
            <a:rPr lang="ru-RU" dirty="0" err="1" smtClean="0"/>
            <a:t>допускається</a:t>
          </a:r>
          <a:r>
            <a:rPr lang="ru-RU" dirty="0" smtClean="0"/>
            <a:t> </a:t>
          </a:r>
          <a:r>
            <a:rPr lang="ru-RU" b="1" dirty="0" smtClean="0"/>
            <a:t>до 23–25%, а за </a:t>
          </a:r>
          <a:r>
            <a:rPr lang="ru-RU" b="1" dirty="0" err="1" smtClean="0"/>
            <a:t>помірного</a:t>
          </a:r>
          <a:r>
            <a:rPr lang="ru-RU" b="1" dirty="0" smtClean="0"/>
            <a:t> – до 26–28%. </a:t>
          </a:r>
          <a:r>
            <a:rPr lang="ru-RU" dirty="0" smtClean="0"/>
            <a:t>Оптимальна </a:t>
          </a:r>
          <a:r>
            <a:rPr lang="ru-RU" dirty="0" err="1" smtClean="0"/>
            <a:t>концентрація</a:t>
          </a:r>
          <a:r>
            <a:rPr lang="ru-RU" dirty="0" smtClean="0"/>
            <a:t> </a:t>
          </a:r>
          <a:r>
            <a:rPr lang="ru-RU" dirty="0" err="1" smtClean="0"/>
            <a:t>цукру</a:t>
          </a:r>
          <a:r>
            <a:rPr lang="ru-RU" dirty="0" smtClean="0"/>
            <a:t> – 6–7%, </a:t>
          </a:r>
          <a:r>
            <a:rPr lang="ru-RU" dirty="0" err="1" smtClean="0"/>
            <a:t>крохмалю</a:t>
          </a:r>
          <a:r>
            <a:rPr lang="ru-RU" dirty="0" smtClean="0"/>
            <a:t> – 7–9 </a:t>
          </a:r>
          <a:r>
            <a:rPr lang="ru-RU" dirty="0" err="1" smtClean="0"/>
            <a:t>і</a:t>
          </a:r>
          <a:r>
            <a:rPr lang="ru-RU" dirty="0" smtClean="0"/>
            <a:t> жиру – 2,5–3%. У </a:t>
          </a:r>
          <a:r>
            <a:rPr lang="ru-RU" dirty="0" err="1" smtClean="0"/>
            <a:t>розрахунку</a:t>
          </a:r>
          <a:r>
            <a:rPr lang="ru-RU" dirty="0" smtClean="0"/>
            <a:t> на 1 кг </a:t>
          </a:r>
          <a:r>
            <a:rPr lang="ru-RU" dirty="0" err="1" smtClean="0"/>
            <a:t>сухої</a:t>
          </a:r>
          <a:r>
            <a:rPr lang="ru-RU" dirty="0" smtClean="0"/>
            <a:t> </a:t>
          </a:r>
          <a:r>
            <a:rPr lang="ru-RU" dirty="0" err="1" smtClean="0"/>
            <a:t>речовини</a:t>
          </a:r>
          <a:r>
            <a:rPr lang="ru-RU" dirty="0" smtClean="0"/>
            <a:t> у </a:t>
          </a:r>
          <a:r>
            <a:rPr lang="ru-RU" dirty="0" err="1" smtClean="0"/>
            <a:t>раціоні</a:t>
          </a:r>
          <a:r>
            <a:rPr lang="ru-RU" dirty="0" smtClean="0"/>
            <a:t> </a:t>
          </a:r>
          <a:r>
            <a:rPr lang="ru-RU" dirty="0" err="1" smtClean="0"/>
            <a:t>необхідно</a:t>
          </a:r>
          <a:r>
            <a:rPr lang="ru-RU" dirty="0" smtClean="0"/>
            <a:t>: </a:t>
          </a:r>
          <a:r>
            <a:rPr lang="ru-RU" dirty="0" err="1" smtClean="0"/>
            <a:t>кальцію</a:t>
          </a:r>
          <a:r>
            <a:rPr lang="ru-RU" dirty="0" smtClean="0"/>
            <a:t> – 5,3–6,1 г, фосфору – 3,5–4,0, </a:t>
          </a:r>
          <a:r>
            <a:rPr lang="ru-RU" dirty="0" err="1" smtClean="0"/>
            <a:t>сірки</a:t>
          </a:r>
          <a:r>
            <a:rPr lang="ru-RU" dirty="0" smtClean="0"/>
            <a:t> –2,8–2,9, </a:t>
          </a:r>
          <a:r>
            <a:rPr lang="ru-RU" dirty="0" err="1" smtClean="0"/>
            <a:t>кухонної</a:t>
          </a:r>
          <a:r>
            <a:rPr lang="ru-RU" dirty="0" smtClean="0"/>
            <a:t> </a:t>
          </a:r>
          <a:r>
            <a:rPr lang="ru-RU" dirty="0" err="1" smtClean="0"/>
            <a:t>солі</a:t>
          </a:r>
          <a:r>
            <a:rPr lang="ru-RU" dirty="0" smtClean="0"/>
            <a:t> – 5,2–5,9 г, каротину – 20–24 мг, </a:t>
          </a:r>
          <a:r>
            <a:rPr lang="ru-RU" dirty="0" err="1" smtClean="0"/>
            <a:t>вітамінів</a:t>
          </a:r>
          <a:r>
            <a:rPr lang="en-US" dirty="0" smtClean="0"/>
            <a:t>D – 0,45–0,48 </a:t>
          </a:r>
          <a:r>
            <a:rPr lang="ru-RU" dirty="0" smtClean="0"/>
            <a:t>тис МО </a:t>
          </a:r>
          <a:r>
            <a:rPr lang="ru-RU" dirty="0" err="1" smtClean="0"/>
            <a:t>і</a:t>
          </a:r>
          <a:r>
            <a:rPr lang="ru-RU" dirty="0" smtClean="0"/>
            <a:t> Е – 30–36 мг.</a:t>
          </a:r>
          <a:endParaRPr lang="ru-RU" dirty="0"/>
        </a:p>
      </dgm:t>
    </dgm:pt>
    <dgm:pt modelId="{7CBAEE02-2A56-4CAB-936B-BD635CD75FF8}" type="parTrans" cxnId="{7FDD9A7C-4200-4246-9B18-1F3645D4D710}">
      <dgm:prSet/>
      <dgm:spPr/>
      <dgm:t>
        <a:bodyPr/>
        <a:lstStyle/>
        <a:p>
          <a:endParaRPr lang="ru-RU"/>
        </a:p>
      </dgm:t>
    </dgm:pt>
    <dgm:pt modelId="{4FAD3C71-0D67-4B36-A9A6-DDA08860DB4D}" type="sibTrans" cxnId="{7FDD9A7C-4200-4246-9B18-1F3645D4D710}">
      <dgm:prSet/>
      <dgm:spPr/>
      <dgm:t>
        <a:bodyPr/>
        <a:lstStyle/>
        <a:p>
          <a:endParaRPr lang="ru-RU"/>
        </a:p>
      </dgm:t>
    </dgm:pt>
    <dgm:pt modelId="{05356425-C543-44BE-A0AF-B81389849221}">
      <dgm:prSet/>
      <dgm:spPr/>
      <dgm:t>
        <a:bodyPr/>
        <a:lstStyle/>
        <a:p>
          <a:pPr rtl="0"/>
          <a:r>
            <a:rPr lang="ru-RU" dirty="0" smtClean="0"/>
            <a:t>У зимовий </a:t>
          </a:r>
          <a:r>
            <a:rPr lang="ru-RU" dirty="0" err="1" smtClean="0"/>
            <a:t>період</a:t>
          </a:r>
          <a:r>
            <a:rPr lang="ru-RU" dirty="0" smtClean="0"/>
            <a:t> до </a:t>
          </a:r>
          <a:r>
            <a:rPr lang="ru-RU" dirty="0" err="1" smtClean="0"/>
            <a:t>раціону</a:t>
          </a:r>
          <a:r>
            <a:rPr lang="ru-RU" dirty="0" smtClean="0"/>
            <a:t> </a:t>
          </a:r>
          <a:r>
            <a:rPr lang="ru-RU" dirty="0" err="1" smtClean="0"/>
            <a:t>включають</a:t>
          </a:r>
          <a:r>
            <a:rPr lang="ru-RU" dirty="0" smtClean="0"/>
            <a:t> за </a:t>
          </a:r>
          <a:r>
            <a:rPr lang="ru-RU" dirty="0" err="1" smtClean="0"/>
            <a:t>поживністю</a:t>
          </a:r>
          <a:r>
            <a:rPr lang="ru-RU" dirty="0" smtClean="0"/>
            <a:t>: </a:t>
          </a:r>
          <a:r>
            <a:rPr lang="ru-RU" b="1" dirty="0" err="1" smtClean="0"/>
            <a:t>грубих</a:t>
          </a:r>
          <a:r>
            <a:rPr lang="ru-RU" b="1" dirty="0" smtClean="0"/>
            <a:t> </a:t>
          </a:r>
          <a:r>
            <a:rPr lang="ru-RU" b="1" dirty="0" err="1" smtClean="0"/>
            <a:t>кормів</a:t>
          </a:r>
          <a:r>
            <a:rPr lang="ru-RU" b="1" dirty="0" smtClean="0"/>
            <a:t> – 35–45%, </a:t>
          </a:r>
          <a:r>
            <a:rPr lang="ru-RU" b="1" dirty="0" err="1" smtClean="0"/>
            <a:t>соковитих</a:t>
          </a:r>
          <a:r>
            <a:rPr lang="ru-RU" b="1" dirty="0" smtClean="0"/>
            <a:t> – 35–40, </a:t>
          </a:r>
          <a:r>
            <a:rPr lang="ru-RU" b="1" dirty="0" err="1" smtClean="0"/>
            <a:t>концентратів</a:t>
          </a:r>
          <a:r>
            <a:rPr lang="ru-RU" b="1" dirty="0" smtClean="0"/>
            <a:t> – 20–25%, а у </a:t>
          </a:r>
          <a:r>
            <a:rPr lang="ru-RU" b="1" dirty="0" err="1" smtClean="0"/>
            <a:t>гірських</a:t>
          </a:r>
          <a:r>
            <a:rPr lang="ru-RU" b="1" dirty="0" smtClean="0"/>
            <a:t> районах – </a:t>
          </a:r>
          <a:r>
            <a:rPr lang="ru-RU" b="1" dirty="0" err="1" smtClean="0"/>
            <a:t>відповідно</a:t>
          </a:r>
          <a:r>
            <a:rPr lang="ru-RU" b="1" dirty="0" smtClean="0"/>
            <a:t> 50–55%, 22–25 </a:t>
          </a:r>
          <a:r>
            <a:rPr lang="ru-RU" b="1" dirty="0" err="1" smtClean="0"/>
            <a:t>і</a:t>
          </a:r>
          <a:r>
            <a:rPr lang="ru-RU" b="1" dirty="0" smtClean="0"/>
            <a:t> 20–22%. </a:t>
          </a:r>
          <a:r>
            <a:rPr lang="ru-RU" dirty="0" err="1" smtClean="0"/>
            <a:t>Влітку</a:t>
          </a:r>
          <a:r>
            <a:rPr lang="ru-RU" dirty="0" smtClean="0"/>
            <a:t> </a:t>
          </a:r>
          <a:r>
            <a:rPr lang="ru-RU" dirty="0" err="1" smtClean="0"/>
            <a:t>телиць</a:t>
          </a:r>
          <a:r>
            <a:rPr lang="ru-RU" dirty="0" smtClean="0"/>
            <a:t> </a:t>
          </a:r>
          <a:r>
            <a:rPr lang="ru-RU" dirty="0" err="1" smtClean="0"/>
            <a:t>пасуть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за </a:t>
          </a:r>
          <a:r>
            <a:rPr lang="ru-RU" dirty="0" err="1" smtClean="0"/>
            <a:t>недостатнього</a:t>
          </a:r>
          <a:r>
            <a:rPr lang="ru-RU" dirty="0" smtClean="0"/>
            <a:t> травостою </a:t>
          </a:r>
          <a:r>
            <a:rPr lang="ru-RU" dirty="0" err="1" smtClean="0"/>
            <a:t>підгодовують</a:t>
          </a:r>
          <a:r>
            <a:rPr lang="ru-RU" dirty="0" smtClean="0"/>
            <a:t> </a:t>
          </a:r>
          <a:r>
            <a:rPr lang="ru-RU" dirty="0" err="1" smtClean="0"/>
            <a:t>зеленими</a:t>
          </a:r>
          <a:r>
            <a:rPr lang="ru-RU" dirty="0" smtClean="0"/>
            <a:t> кормами </a:t>
          </a:r>
          <a:r>
            <a:rPr lang="ru-RU" dirty="0" err="1" smtClean="0"/>
            <a:t>сіяних</a:t>
          </a:r>
          <a:r>
            <a:rPr lang="ru-RU" dirty="0" smtClean="0"/>
            <a:t> трав </a:t>
          </a:r>
          <a:r>
            <a:rPr lang="ru-RU" dirty="0" err="1" smtClean="0"/>
            <a:t>і</a:t>
          </a:r>
          <a:r>
            <a:rPr lang="ru-RU" dirty="0" smtClean="0"/>
            <a:t> силосом.</a:t>
          </a:r>
          <a:br>
            <a:rPr lang="ru-RU" dirty="0" smtClean="0"/>
          </a:br>
          <a:r>
            <a:rPr lang="ru-RU" dirty="0" smtClean="0"/>
            <a:t/>
          </a:r>
          <a:br>
            <a:rPr lang="ru-RU" dirty="0" smtClean="0"/>
          </a:br>
          <a:endParaRPr lang="en-US" dirty="0"/>
        </a:p>
      </dgm:t>
    </dgm:pt>
    <dgm:pt modelId="{19965B09-F7C4-4740-95D7-AC35ACE71582}" type="parTrans" cxnId="{58822F62-DE28-4DC1-BD9F-E3AF17EB8989}">
      <dgm:prSet/>
      <dgm:spPr/>
      <dgm:t>
        <a:bodyPr/>
        <a:lstStyle/>
        <a:p>
          <a:endParaRPr lang="ru-RU"/>
        </a:p>
      </dgm:t>
    </dgm:pt>
    <dgm:pt modelId="{4949A770-0CDC-4E1B-86D8-01458706C7CB}" type="sibTrans" cxnId="{58822F62-DE28-4DC1-BD9F-E3AF17EB8989}">
      <dgm:prSet/>
      <dgm:spPr/>
      <dgm:t>
        <a:bodyPr/>
        <a:lstStyle/>
        <a:p>
          <a:endParaRPr lang="ru-RU"/>
        </a:p>
      </dgm:t>
    </dgm:pt>
    <dgm:pt modelId="{076824CF-860C-4641-904A-40969F57BC36}" type="pres">
      <dgm:prSet presAssocID="{02563128-CCC1-4065-BE33-9124542019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CC2AEE-C063-4FFB-92AB-53737C9EB417}" type="pres">
      <dgm:prSet presAssocID="{E786D8DA-9C2B-4CF4-B9B7-44306A51996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F05D6-9A6A-4B69-BDDD-D6F71C56EFE6}" type="pres">
      <dgm:prSet presAssocID="{4FAD3C71-0D67-4B36-A9A6-DDA08860DB4D}" presName="spacer" presStyleCnt="0"/>
      <dgm:spPr/>
    </dgm:pt>
    <dgm:pt modelId="{A4286CBD-BC62-41D6-8A68-2F0159BABB6B}" type="pres">
      <dgm:prSet presAssocID="{05356425-C543-44BE-A0AF-B8138984922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DD9A7C-4200-4246-9B18-1F3645D4D710}" srcId="{02563128-CCC1-4065-BE33-9124542019F1}" destId="{E786D8DA-9C2B-4CF4-B9B7-44306A51996A}" srcOrd="0" destOrd="0" parTransId="{7CBAEE02-2A56-4CAB-936B-BD635CD75FF8}" sibTransId="{4FAD3C71-0D67-4B36-A9A6-DDA08860DB4D}"/>
    <dgm:cxn modelId="{FC4840E7-4BE8-499C-A50E-FDBE746CC246}" type="presOf" srcId="{02563128-CCC1-4065-BE33-9124542019F1}" destId="{076824CF-860C-4641-904A-40969F57BC36}" srcOrd="0" destOrd="0" presId="urn:microsoft.com/office/officeart/2005/8/layout/vList2"/>
    <dgm:cxn modelId="{7F5F55E3-A65F-41A1-824A-182D731B78E6}" type="presOf" srcId="{05356425-C543-44BE-A0AF-B81389849221}" destId="{A4286CBD-BC62-41D6-8A68-2F0159BABB6B}" srcOrd="0" destOrd="0" presId="urn:microsoft.com/office/officeart/2005/8/layout/vList2"/>
    <dgm:cxn modelId="{58822F62-DE28-4DC1-BD9F-E3AF17EB8989}" srcId="{02563128-CCC1-4065-BE33-9124542019F1}" destId="{05356425-C543-44BE-A0AF-B81389849221}" srcOrd="1" destOrd="0" parTransId="{19965B09-F7C4-4740-95D7-AC35ACE71582}" sibTransId="{4949A770-0CDC-4E1B-86D8-01458706C7CB}"/>
    <dgm:cxn modelId="{4C9BF694-1E98-4097-B65D-23FC5EEB3722}" type="presOf" srcId="{E786D8DA-9C2B-4CF4-B9B7-44306A51996A}" destId="{BECC2AEE-C063-4FFB-92AB-53737C9EB417}" srcOrd="0" destOrd="0" presId="urn:microsoft.com/office/officeart/2005/8/layout/vList2"/>
    <dgm:cxn modelId="{36452732-0033-404F-89A2-4FE0A1C5C5C3}" type="presParOf" srcId="{076824CF-860C-4641-904A-40969F57BC36}" destId="{BECC2AEE-C063-4FFB-92AB-53737C9EB417}" srcOrd="0" destOrd="0" presId="urn:microsoft.com/office/officeart/2005/8/layout/vList2"/>
    <dgm:cxn modelId="{7CFC96EF-F573-4494-AFAB-F38D57C0C5DD}" type="presParOf" srcId="{076824CF-860C-4641-904A-40969F57BC36}" destId="{46DF05D6-9A6A-4B69-BDDD-D6F71C56EFE6}" srcOrd="1" destOrd="0" presId="urn:microsoft.com/office/officeart/2005/8/layout/vList2"/>
    <dgm:cxn modelId="{54F9C716-3D82-480B-BF5E-D2E46E255722}" type="presParOf" srcId="{076824CF-860C-4641-904A-40969F57BC36}" destId="{A4286CBD-BC62-41D6-8A68-2F0159BABB6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9D8F33C-C004-43D3-BB73-E7541A13694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16DA7D-82A2-4381-825C-6810CCAF0F58}">
      <dgm:prSet/>
      <dgm:spPr/>
      <dgm:t>
        <a:bodyPr/>
        <a:lstStyle/>
        <a:p>
          <a:pPr rtl="0"/>
          <a:r>
            <a:rPr lang="ru-RU" b="1" dirty="0" err="1" smtClean="0"/>
            <a:t>Годівля</a:t>
          </a:r>
          <a:r>
            <a:rPr lang="ru-RU" b="1" dirty="0" smtClean="0"/>
            <a:t> </a:t>
          </a:r>
          <a:r>
            <a:rPr lang="ru-RU" b="1" dirty="0" err="1" smtClean="0"/>
            <a:t>племінних</a:t>
          </a:r>
          <a:r>
            <a:rPr lang="ru-RU" b="1" dirty="0" smtClean="0"/>
            <a:t> </a:t>
          </a:r>
          <a:r>
            <a:rPr lang="ru-RU" b="1" dirty="0" err="1" smtClean="0"/>
            <a:t>бичків</a:t>
          </a:r>
          <a:r>
            <a:rPr lang="ru-RU" b="1" dirty="0" smtClean="0"/>
            <a:t>. При </a:t>
          </a:r>
          <a:r>
            <a:rPr lang="ru-RU" dirty="0" err="1" smtClean="0"/>
            <a:t>вирощуванні</a:t>
          </a:r>
          <a:r>
            <a:rPr lang="ru-RU" dirty="0" smtClean="0"/>
            <a:t> </a:t>
          </a:r>
          <a:r>
            <a:rPr lang="ru-RU" dirty="0" err="1" smtClean="0"/>
            <a:t>ремонтних</a:t>
          </a:r>
          <a:r>
            <a:rPr lang="ru-RU" dirty="0" smtClean="0"/>
            <a:t> </a:t>
          </a:r>
          <a:r>
            <a:rPr lang="ru-RU" dirty="0" err="1" smtClean="0"/>
            <a:t>бичків</a:t>
          </a:r>
          <a:r>
            <a:rPr lang="ru-RU" dirty="0" smtClean="0"/>
            <a:t> </a:t>
          </a:r>
          <a:r>
            <a:rPr lang="ru-RU" dirty="0" err="1" smtClean="0"/>
            <a:t>рівень</a:t>
          </a:r>
          <a:r>
            <a:rPr lang="ru-RU" dirty="0" smtClean="0"/>
            <a:t> </a:t>
          </a:r>
          <a:r>
            <a:rPr lang="ru-RU" dirty="0" err="1" smtClean="0"/>
            <a:t>годівлі</a:t>
          </a:r>
          <a:r>
            <a:rPr lang="ru-RU" dirty="0" smtClean="0"/>
            <a:t> </a:t>
          </a:r>
          <a:r>
            <a:rPr lang="ru-RU" dirty="0" err="1" smtClean="0"/>
            <a:t>їх</a:t>
          </a:r>
          <a:r>
            <a:rPr lang="ru-RU" dirty="0" smtClean="0"/>
            <a:t> повинен </a:t>
          </a:r>
          <a:r>
            <a:rPr lang="ru-RU" dirty="0" err="1" smtClean="0"/>
            <a:t>забезпечувати</a:t>
          </a:r>
          <a:r>
            <a:rPr lang="ru-RU" dirty="0" smtClean="0"/>
            <a:t> </a:t>
          </a:r>
          <a:r>
            <a:rPr lang="ru-RU" b="1" dirty="0" err="1" smtClean="0"/>
            <a:t>середньодобові</a:t>
          </a:r>
          <a:r>
            <a:rPr lang="ru-RU" b="1" dirty="0" smtClean="0"/>
            <a:t> </a:t>
          </a:r>
          <a:r>
            <a:rPr lang="ru-RU" b="1" dirty="0" err="1" smtClean="0"/>
            <a:t>прирости</a:t>
          </a:r>
          <a:r>
            <a:rPr lang="ru-RU" b="1" dirty="0" smtClean="0"/>
            <a:t> не </a:t>
          </a:r>
          <a:r>
            <a:rPr lang="ru-RU" b="1" dirty="0" err="1" smtClean="0"/>
            <a:t>менше</a:t>
          </a:r>
          <a:r>
            <a:rPr lang="ru-RU" b="1" dirty="0" smtClean="0"/>
            <a:t> 900 г </a:t>
          </a:r>
          <a:r>
            <a:rPr lang="ru-RU" b="1" dirty="0" err="1" smtClean="0"/>
            <a:t>з</a:t>
          </a:r>
          <a:r>
            <a:rPr lang="ru-RU" b="1" dirty="0" smtClean="0"/>
            <a:t> </a:t>
          </a:r>
          <a:r>
            <a:rPr lang="ru-RU" b="1" dirty="0" err="1" smtClean="0"/>
            <a:t>тим</a:t>
          </a:r>
          <a:r>
            <a:rPr lang="ru-RU" b="1" dirty="0" smtClean="0"/>
            <a:t>, </a:t>
          </a:r>
          <a:r>
            <a:rPr lang="ru-RU" b="1" dirty="0" err="1" smtClean="0"/>
            <a:t>щоб</a:t>
          </a:r>
          <a:r>
            <a:rPr lang="ru-RU" b="1" dirty="0" smtClean="0"/>
            <a:t> у 14–16 </a:t>
          </a:r>
          <a:r>
            <a:rPr lang="ru-RU" b="1" dirty="0" err="1" smtClean="0"/>
            <a:t>міс</a:t>
          </a:r>
          <a:r>
            <a:rPr lang="ru-RU" b="1" dirty="0" smtClean="0"/>
            <a:t> </a:t>
          </a:r>
          <a:r>
            <a:rPr lang="ru-RU" b="1" dirty="0" err="1" smtClean="0"/>
            <a:t>їх</a:t>
          </a:r>
          <a:r>
            <a:rPr lang="ru-RU" b="1" dirty="0" smtClean="0"/>
            <a:t> </a:t>
          </a:r>
          <a:r>
            <a:rPr lang="ru-RU" b="1" dirty="0" err="1" smtClean="0"/>
            <a:t>використовувати</a:t>
          </a:r>
          <a:r>
            <a:rPr lang="ru-RU" b="1" dirty="0" smtClean="0"/>
            <a:t> для </a:t>
          </a:r>
          <a:r>
            <a:rPr lang="ru-RU" b="1" dirty="0" err="1" smtClean="0"/>
            <a:t>відтворення</a:t>
          </a:r>
          <a:r>
            <a:rPr lang="ru-RU" dirty="0" smtClean="0"/>
            <a:t>.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досягається</a:t>
          </a:r>
          <a:r>
            <a:rPr lang="ru-RU" dirty="0" smtClean="0"/>
            <a:t> </a:t>
          </a:r>
          <a:r>
            <a:rPr lang="ru-RU" dirty="0" err="1" smtClean="0"/>
            <a:t>організацією</a:t>
          </a:r>
          <a:r>
            <a:rPr lang="ru-RU" dirty="0" smtClean="0"/>
            <a:t> </a:t>
          </a:r>
          <a:r>
            <a:rPr lang="ru-RU" dirty="0" err="1" smtClean="0"/>
            <a:t>повноцінної</a:t>
          </a:r>
          <a:r>
            <a:rPr lang="ru-RU" dirty="0" smtClean="0"/>
            <a:t> </a:t>
          </a:r>
          <a:r>
            <a:rPr lang="ru-RU" dirty="0" err="1" smtClean="0"/>
            <a:t>годівлі</a:t>
          </a:r>
          <a:r>
            <a:rPr lang="ru-RU" dirty="0" smtClean="0"/>
            <a:t> на </a:t>
          </a:r>
          <a:r>
            <a:rPr lang="ru-RU" dirty="0" err="1" smtClean="0"/>
            <a:t>основі</a:t>
          </a:r>
          <a:r>
            <a:rPr lang="ru-RU" dirty="0" smtClean="0"/>
            <a:t> </a:t>
          </a:r>
          <a:r>
            <a:rPr lang="ru-RU" dirty="0" err="1" smtClean="0"/>
            <a:t>деталізованих</a:t>
          </a:r>
          <a:r>
            <a:rPr lang="ru-RU" dirty="0" smtClean="0"/>
            <a:t> норм .</a:t>
          </a:r>
          <a:br>
            <a:rPr lang="ru-RU" dirty="0" smtClean="0"/>
          </a:br>
          <a:r>
            <a:rPr lang="ru-RU" dirty="0" smtClean="0"/>
            <a:t/>
          </a:r>
          <a:br>
            <a:rPr lang="ru-RU" dirty="0" smtClean="0"/>
          </a:br>
          <a:endParaRPr lang="en-US" dirty="0"/>
        </a:p>
      </dgm:t>
    </dgm:pt>
    <dgm:pt modelId="{C0D1BD94-170F-4C3E-ADED-19C3F9BEDA0F}" type="parTrans" cxnId="{81B8FABE-3415-453D-818C-A9F96D17E057}">
      <dgm:prSet/>
      <dgm:spPr/>
      <dgm:t>
        <a:bodyPr/>
        <a:lstStyle/>
        <a:p>
          <a:endParaRPr lang="ru-RU"/>
        </a:p>
      </dgm:t>
    </dgm:pt>
    <dgm:pt modelId="{4BDFABA0-3040-4549-988B-DDE52C02DF91}" type="sibTrans" cxnId="{81B8FABE-3415-453D-818C-A9F96D17E057}">
      <dgm:prSet/>
      <dgm:spPr/>
      <dgm:t>
        <a:bodyPr/>
        <a:lstStyle/>
        <a:p>
          <a:endParaRPr lang="ru-RU"/>
        </a:p>
      </dgm:t>
    </dgm:pt>
    <dgm:pt modelId="{124F3255-9503-4D58-808B-E44C1AEA460E}" type="pres">
      <dgm:prSet presAssocID="{C9D8F33C-C004-43D3-BB73-E7541A1369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064AAC-A1B4-4BFA-B2ED-0F7748921742}" type="pres">
      <dgm:prSet presAssocID="{C016DA7D-82A2-4381-825C-6810CCAF0F58}" presName="parentText" presStyleLbl="node1" presStyleIdx="0" presStyleCnt="1" custScaleY="1046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B8FABE-3415-453D-818C-A9F96D17E057}" srcId="{C9D8F33C-C004-43D3-BB73-E7541A136943}" destId="{C016DA7D-82A2-4381-825C-6810CCAF0F58}" srcOrd="0" destOrd="0" parTransId="{C0D1BD94-170F-4C3E-ADED-19C3F9BEDA0F}" sibTransId="{4BDFABA0-3040-4549-988B-DDE52C02DF91}"/>
    <dgm:cxn modelId="{60772675-A73D-4015-82E9-621767F96855}" type="presOf" srcId="{C9D8F33C-C004-43D3-BB73-E7541A136943}" destId="{124F3255-9503-4D58-808B-E44C1AEA460E}" srcOrd="0" destOrd="0" presId="urn:microsoft.com/office/officeart/2005/8/layout/vList2"/>
    <dgm:cxn modelId="{E871C282-979C-4F1E-B611-EB5D06CEE59F}" type="presOf" srcId="{C016DA7D-82A2-4381-825C-6810CCAF0F58}" destId="{2A064AAC-A1B4-4BFA-B2ED-0F7748921742}" srcOrd="0" destOrd="0" presId="urn:microsoft.com/office/officeart/2005/8/layout/vList2"/>
    <dgm:cxn modelId="{57C3E36A-8E0E-4D4C-8C4F-A5E0780E3EA3}" type="presParOf" srcId="{124F3255-9503-4D58-808B-E44C1AEA460E}" destId="{2A064AAC-A1B4-4BFA-B2ED-0F77489217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A49126B-04DE-41AB-8CA7-59FC747C9F7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EAEEC40-58B3-4010-BFC9-05C55E03FCB6}">
      <dgm:prSet/>
      <dgm:spPr/>
      <dgm:t>
        <a:bodyPr/>
        <a:lstStyle/>
        <a:p>
          <a:pPr rtl="0"/>
          <a:r>
            <a:rPr lang="ru-RU" dirty="0" smtClean="0"/>
            <a:t>У </a:t>
          </a:r>
          <a:r>
            <a:rPr lang="ru-RU" dirty="0" err="1" smtClean="0"/>
            <a:t>розрахунку</a:t>
          </a:r>
          <a:r>
            <a:rPr lang="ru-RU" dirty="0" smtClean="0"/>
            <a:t> на 100 кг </a:t>
          </a:r>
          <a:r>
            <a:rPr lang="ru-RU" dirty="0" err="1" smtClean="0"/>
            <a:t>живої</a:t>
          </a:r>
          <a:r>
            <a:rPr lang="ru-RU" dirty="0" smtClean="0"/>
            <a:t> </a:t>
          </a:r>
          <a:r>
            <a:rPr lang="ru-RU" dirty="0" err="1" smtClean="0"/>
            <a:t>маси</a:t>
          </a:r>
          <a:r>
            <a:rPr lang="ru-RU" dirty="0" smtClean="0"/>
            <a:t> </a:t>
          </a:r>
          <a:r>
            <a:rPr lang="ru-RU" dirty="0" err="1" smtClean="0"/>
            <a:t>племінним</a:t>
          </a:r>
          <a:r>
            <a:rPr lang="ru-RU" dirty="0" smtClean="0"/>
            <a:t> </a:t>
          </a:r>
          <a:r>
            <a:rPr lang="ru-RU" dirty="0" err="1" smtClean="0"/>
            <a:t>бичкам</a:t>
          </a:r>
          <a:r>
            <a:rPr lang="ru-RU" dirty="0" smtClean="0"/>
            <a:t> до року за </a:t>
          </a:r>
          <a:r>
            <a:rPr lang="ru-RU" dirty="0" err="1" smtClean="0"/>
            <a:t>середньодобового</a:t>
          </a:r>
          <a:r>
            <a:rPr lang="ru-RU" dirty="0" smtClean="0"/>
            <a:t> приросту 900–950 г </a:t>
          </a:r>
          <a:r>
            <a:rPr lang="ru-RU" dirty="0" err="1" smtClean="0"/>
            <a:t>необхідно</a:t>
          </a:r>
          <a:r>
            <a:rPr lang="ru-RU" dirty="0" smtClean="0"/>
            <a:t> 2,4–2,6 кг </a:t>
          </a:r>
          <a:r>
            <a:rPr lang="ru-RU" dirty="0" err="1" smtClean="0"/>
            <a:t>сухої</a:t>
          </a:r>
          <a:r>
            <a:rPr lang="ru-RU" dirty="0" smtClean="0"/>
            <a:t> </a:t>
          </a:r>
          <a:r>
            <a:rPr lang="ru-RU" dirty="0" err="1" smtClean="0"/>
            <a:t>речовини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23,5–25,2 МДж </a:t>
          </a:r>
          <a:r>
            <a:rPr lang="ru-RU" dirty="0" err="1" smtClean="0"/>
            <a:t>обмінної</a:t>
          </a:r>
          <a:r>
            <a:rPr lang="ru-RU" dirty="0" smtClean="0"/>
            <a:t> </a:t>
          </a:r>
          <a:r>
            <a:rPr lang="ru-RU" dirty="0" err="1" smtClean="0"/>
            <a:t>енергії</a:t>
          </a:r>
          <a:r>
            <a:rPr lang="ru-RU" dirty="0" smtClean="0"/>
            <a:t>. </a:t>
          </a:r>
          <a:r>
            <a:rPr lang="ru-RU" dirty="0" err="1" smtClean="0"/>
            <a:t>Оптимальний</a:t>
          </a:r>
          <a:r>
            <a:rPr lang="ru-RU" dirty="0" smtClean="0"/>
            <a:t> </a:t>
          </a:r>
          <a:r>
            <a:rPr lang="ru-RU" dirty="0" err="1" smtClean="0"/>
            <a:t>вміст</a:t>
          </a:r>
          <a:r>
            <a:rPr lang="ru-RU" dirty="0" smtClean="0"/>
            <a:t> </a:t>
          </a:r>
          <a:r>
            <a:rPr lang="ru-RU" dirty="0" err="1" smtClean="0"/>
            <a:t>перетравного</a:t>
          </a:r>
          <a:r>
            <a:rPr lang="ru-RU" dirty="0" smtClean="0"/>
            <a:t> </a:t>
          </a:r>
          <a:r>
            <a:rPr lang="ru-RU" dirty="0" err="1" smtClean="0"/>
            <a:t>протеїну</a:t>
          </a:r>
          <a:r>
            <a:rPr lang="ru-RU" dirty="0" smtClean="0"/>
            <a:t> на 1 к.од. становить 105–110 г, </a:t>
          </a:r>
          <a:r>
            <a:rPr lang="ru-RU" dirty="0" err="1" smtClean="0"/>
            <a:t>концентрація</a:t>
          </a:r>
          <a:r>
            <a:rPr lang="ru-RU" dirty="0" smtClean="0"/>
            <a:t> сирого </a:t>
          </a:r>
          <a:r>
            <a:rPr lang="ru-RU" dirty="0" err="1" smtClean="0"/>
            <a:t>протеїну</a:t>
          </a:r>
          <a:r>
            <a:rPr lang="ru-RU" dirty="0" smtClean="0"/>
            <a:t> у </a:t>
          </a:r>
          <a:r>
            <a:rPr lang="ru-RU" dirty="0" err="1" smtClean="0"/>
            <a:t>сухій</a:t>
          </a:r>
          <a:r>
            <a:rPr lang="ru-RU" dirty="0" smtClean="0"/>
            <a:t> </a:t>
          </a:r>
          <a:r>
            <a:rPr lang="ru-RU" dirty="0" err="1" smtClean="0"/>
            <a:t>речовині</a:t>
          </a:r>
          <a:r>
            <a:rPr lang="ru-RU" dirty="0" smtClean="0"/>
            <a:t> </a:t>
          </a:r>
          <a:r>
            <a:rPr lang="ru-RU" dirty="0" err="1" smtClean="0"/>
            <a:t>раціону</a:t>
          </a:r>
          <a:r>
            <a:rPr lang="ru-RU" dirty="0" smtClean="0"/>
            <a:t> становить 14–15%, </a:t>
          </a:r>
          <a:r>
            <a:rPr lang="ru-RU" dirty="0" err="1" smtClean="0"/>
            <a:t>сирої</a:t>
          </a:r>
          <a:r>
            <a:rPr lang="ru-RU" dirty="0" smtClean="0"/>
            <a:t> </a:t>
          </a:r>
          <a:r>
            <a:rPr lang="ru-RU" dirty="0" err="1" smtClean="0"/>
            <a:t>клітковини</a:t>
          </a:r>
          <a:r>
            <a:rPr lang="ru-RU" dirty="0" smtClean="0"/>
            <a:t> – 22–23%, </a:t>
          </a:r>
          <a:r>
            <a:rPr lang="ru-RU" dirty="0" err="1" smtClean="0"/>
            <a:t>крохмалю</a:t>
          </a:r>
          <a:r>
            <a:rPr lang="ru-RU" dirty="0" smtClean="0"/>
            <a:t> – 12,5–13, </a:t>
          </a:r>
          <a:r>
            <a:rPr lang="ru-RU" dirty="0" err="1" smtClean="0"/>
            <a:t>цукру</a:t>
          </a:r>
          <a:r>
            <a:rPr lang="ru-RU" dirty="0" smtClean="0"/>
            <a:t> – 6,5–8, жиру – 2,7–3%. </a:t>
          </a:r>
          <a:endParaRPr lang="ru-RU" dirty="0"/>
        </a:p>
      </dgm:t>
    </dgm:pt>
    <dgm:pt modelId="{152F33F9-F6BB-433B-BCFC-6943B635B29D}" type="parTrans" cxnId="{9386F9E7-3461-4F57-8E10-C0147D216DB3}">
      <dgm:prSet/>
      <dgm:spPr/>
      <dgm:t>
        <a:bodyPr/>
        <a:lstStyle/>
        <a:p>
          <a:endParaRPr lang="ru-RU"/>
        </a:p>
      </dgm:t>
    </dgm:pt>
    <dgm:pt modelId="{356B1802-9D31-4208-A8C1-FC70099F398B}" type="sibTrans" cxnId="{9386F9E7-3461-4F57-8E10-C0147D216DB3}">
      <dgm:prSet/>
      <dgm:spPr/>
      <dgm:t>
        <a:bodyPr/>
        <a:lstStyle/>
        <a:p>
          <a:endParaRPr lang="ru-RU"/>
        </a:p>
      </dgm:t>
    </dgm:pt>
    <dgm:pt modelId="{4DEAC1FF-EC2B-4282-B9D3-57BCB7CC9AA7}">
      <dgm:prSet/>
      <dgm:spPr/>
      <dgm:t>
        <a:bodyPr/>
        <a:lstStyle/>
        <a:p>
          <a:pPr rtl="0"/>
          <a:r>
            <a:rPr lang="ru-RU" b="1" i="1" dirty="0" err="1" smtClean="0"/>
            <a:t>Племінних</a:t>
          </a:r>
          <a:r>
            <a:rPr lang="ru-RU" b="1" i="1" dirty="0" smtClean="0"/>
            <a:t> </a:t>
          </a:r>
          <a:r>
            <a:rPr lang="ru-RU" b="1" i="1" dirty="0" err="1" smtClean="0"/>
            <a:t>бичків</a:t>
          </a:r>
          <a:r>
            <a:rPr lang="ru-RU" b="1" i="1" dirty="0" smtClean="0"/>
            <a:t> </a:t>
          </a:r>
          <a:r>
            <a:rPr lang="ru-RU" b="1" i="1" dirty="0" err="1" smtClean="0"/>
            <a:t>необхідно</a:t>
          </a:r>
          <a:r>
            <a:rPr lang="ru-RU" b="1" i="1" dirty="0" smtClean="0"/>
            <a:t> </a:t>
          </a:r>
          <a:r>
            <a:rPr lang="ru-RU" b="1" i="1" dirty="0" err="1" smtClean="0"/>
            <a:t>забезпечувати</a:t>
          </a:r>
          <a:r>
            <a:rPr lang="ru-RU" b="1" i="1" dirty="0" smtClean="0"/>
            <a:t> </a:t>
          </a:r>
          <a:r>
            <a:rPr lang="ru-RU" b="1" i="1" dirty="0" err="1" smtClean="0"/>
            <a:t>мінеральними</a:t>
          </a:r>
          <a:r>
            <a:rPr lang="ru-RU" b="1" i="1" dirty="0" smtClean="0"/>
            <a:t> </a:t>
          </a:r>
          <a:r>
            <a:rPr lang="ru-RU" b="1" i="1" dirty="0" err="1" smtClean="0"/>
            <a:t>елементами</a:t>
          </a:r>
          <a:r>
            <a:rPr lang="ru-RU" b="1" i="1" dirty="0" smtClean="0"/>
            <a:t> </a:t>
          </a:r>
          <a:r>
            <a:rPr lang="ru-RU" b="1" i="1" dirty="0" err="1" smtClean="0"/>
            <a:t>і</a:t>
          </a:r>
          <a:r>
            <a:rPr lang="ru-RU" b="1" i="1" dirty="0" smtClean="0"/>
            <a:t> </a:t>
          </a:r>
          <a:r>
            <a:rPr lang="ru-RU" b="1" i="1" dirty="0" err="1" smtClean="0"/>
            <a:t>вітамінами</a:t>
          </a:r>
          <a:r>
            <a:rPr lang="ru-RU" dirty="0" smtClean="0"/>
            <a:t>. На 1 кг </a:t>
          </a:r>
          <a:r>
            <a:rPr lang="ru-RU" dirty="0" err="1" smtClean="0"/>
            <a:t>сухої</a:t>
          </a:r>
          <a:r>
            <a:rPr lang="ru-RU" dirty="0" smtClean="0"/>
            <a:t> </a:t>
          </a:r>
          <a:r>
            <a:rPr lang="ru-RU" dirty="0" err="1" smtClean="0"/>
            <a:t>речовини</a:t>
          </a:r>
          <a:r>
            <a:rPr lang="ru-RU" dirty="0" smtClean="0"/>
            <a:t> у </a:t>
          </a:r>
          <a:r>
            <a:rPr lang="ru-RU" dirty="0" err="1" smtClean="0"/>
            <a:t>раціоні</a:t>
          </a:r>
          <a:r>
            <a:rPr lang="ru-RU" dirty="0" smtClean="0"/>
            <a:t> </a:t>
          </a:r>
          <a:r>
            <a:rPr lang="ru-RU" dirty="0" err="1" smtClean="0"/>
            <a:t>необхідно</a:t>
          </a:r>
          <a:r>
            <a:rPr lang="ru-RU" dirty="0" smtClean="0"/>
            <a:t>: </a:t>
          </a:r>
          <a:r>
            <a:rPr lang="ru-RU" dirty="0" err="1" smtClean="0"/>
            <a:t>кальцію</a:t>
          </a:r>
          <a:r>
            <a:rPr lang="ru-RU" dirty="0" smtClean="0"/>
            <a:t> – 6,3–6,9 г, фосфору – 4,2–4,4, </a:t>
          </a:r>
          <a:r>
            <a:rPr lang="ru-RU" dirty="0" err="1" smtClean="0"/>
            <a:t>сірки</a:t>
          </a:r>
          <a:r>
            <a:rPr lang="ru-RU" dirty="0" smtClean="0"/>
            <a:t> – 2,7–3, </a:t>
          </a:r>
          <a:r>
            <a:rPr lang="ru-RU" dirty="0" err="1" smtClean="0"/>
            <a:t>кухонної</a:t>
          </a:r>
          <a:r>
            <a:rPr lang="ru-RU" dirty="0" smtClean="0"/>
            <a:t> </a:t>
          </a:r>
          <a:r>
            <a:rPr lang="ru-RU" dirty="0" err="1" smtClean="0"/>
            <a:t>солі</a:t>
          </a:r>
          <a:r>
            <a:rPr lang="ru-RU" dirty="0" smtClean="0"/>
            <a:t> – 4,8–5,6 г, </a:t>
          </a:r>
          <a:r>
            <a:rPr lang="ru-RU" dirty="0" err="1" smtClean="0"/>
            <a:t>заліза</a:t>
          </a:r>
          <a:r>
            <a:rPr lang="ru-RU" dirty="0" smtClean="0"/>
            <a:t> – 60–70 мг, </a:t>
          </a:r>
          <a:r>
            <a:rPr lang="ru-RU" dirty="0" err="1" smtClean="0"/>
            <a:t>міді</a:t>
          </a:r>
          <a:r>
            <a:rPr lang="ru-RU" dirty="0" smtClean="0"/>
            <a:t> – 10–12, цинку – 40–45, </a:t>
          </a:r>
          <a:r>
            <a:rPr lang="ru-RU" dirty="0" err="1" smtClean="0"/>
            <a:t>марганцю</a:t>
          </a:r>
          <a:r>
            <a:rPr lang="ru-RU" dirty="0" smtClean="0"/>
            <a:t> – 50–60, кобальту – 0,8–1 </a:t>
          </a:r>
          <a:r>
            <a:rPr lang="ru-RU" dirty="0" err="1" smtClean="0"/>
            <a:t>і</a:t>
          </a:r>
          <a:r>
            <a:rPr lang="ru-RU" dirty="0" smtClean="0"/>
            <a:t> йоду – 0,4–0,5, каротину – 23,5–25,0, </a:t>
          </a:r>
          <a:r>
            <a:rPr lang="ru-RU" dirty="0" err="1" smtClean="0"/>
            <a:t>вітаміну</a:t>
          </a:r>
          <a:r>
            <a:rPr lang="ru-RU" dirty="0" smtClean="0"/>
            <a:t> Е – 27–35 мг, </a:t>
          </a:r>
          <a:r>
            <a:rPr lang="ru-RU" dirty="0" err="1" smtClean="0"/>
            <a:t>вітаміну</a:t>
          </a:r>
          <a:r>
            <a:rPr lang="en-US" dirty="0" smtClean="0"/>
            <a:t>D – 0,45–0,5 </a:t>
          </a:r>
          <a:r>
            <a:rPr lang="ru-RU" dirty="0" smtClean="0"/>
            <a:t>тис МО.</a:t>
          </a:r>
          <a:endParaRPr lang="ru-RU" dirty="0"/>
        </a:p>
      </dgm:t>
    </dgm:pt>
    <dgm:pt modelId="{0BBF0EAF-E51B-426E-BB12-A34BC6A751E6}" type="parTrans" cxnId="{E0755AE7-20F6-4D71-8F50-C010DCADE415}">
      <dgm:prSet/>
      <dgm:spPr/>
      <dgm:t>
        <a:bodyPr/>
        <a:lstStyle/>
        <a:p>
          <a:endParaRPr lang="ru-RU"/>
        </a:p>
      </dgm:t>
    </dgm:pt>
    <dgm:pt modelId="{A05DA8A2-6095-4B39-8F50-711F15D2CD8D}" type="sibTrans" cxnId="{E0755AE7-20F6-4D71-8F50-C010DCADE415}">
      <dgm:prSet/>
      <dgm:spPr/>
      <dgm:t>
        <a:bodyPr/>
        <a:lstStyle/>
        <a:p>
          <a:endParaRPr lang="ru-RU"/>
        </a:p>
      </dgm:t>
    </dgm:pt>
    <dgm:pt modelId="{64509B37-314A-49CC-860C-F93B2779D42B}" type="pres">
      <dgm:prSet presAssocID="{BA49126B-04DE-41AB-8CA7-59FC747C9F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D1F572-55BB-4DE9-AA9E-64048A4B6AED}" type="pres">
      <dgm:prSet presAssocID="{CEAEEC40-58B3-4010-BFC9-05C55E03FCB6}" presName="parentText" presStyleLbl="node1" presStyleIdx="0" presStyleCnt="2" custLinFactY="-24422" custLinFactNeighborX="-28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DE6A0-1985-4780-951D-F5BCF6E5CB94}" type="pres">
      <dgm:prSet presAssocID="{356B1802-9D31-4208-A8C1-FC70099F398B}" presName="spacer" presStyleCnt="0"/>
      <dgm:spPr/>
    </dgm:pt>
    <dgm:pt modelId="{4706C21B-17FE-4F62-8371-70311EBFDA73}" type="pres">
      <dgm:prSet presAssocID="{4DEAC1FF-EC2B-4282-B9D3-57BCB7CC9AA7}" presName="parentText" presStyleLbl="node1" presStyleIdx="1" presStyleCnt="2" custLinFactY="-11923" custLinFactNeighborX="122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E724DE-27EB-44F5-85EB-50AB04691160}" type="presOf" srcId="{BA49126B-04DE-41AB-8CA7-59FC747C9F78}" destId="{64509B37-314A-49CC-860C-F93B2779D42B}" srcOrd="0" destOrd="0" presId="urn:microsoft.com/office/officeart/2005/8/layout/vList2"/>
    <dgm:cxn modelId="{AEAE71FF-CC01-4C38-BB44-058A733256EF}" type="presOf" srcId="{CEAEEC40-58B3-4010-BFC9-05C55E03FCB6}" destId="{04D1F572-55BB-4DE9-AA9E-64048A4B6AED}" srcOrd="0" destOrd="0" presId="urn:microsoft.com/office/officeart/2005/8/layout/vList2"/>
    <dgm:cxn modelId="{9386F9E7-3461-4F57-8E10-C0147D216DB3}" srcId="{BA49126B-04DE-41AB-8CA7-59FC747C9F78}" destId="{CEAEEC40-58B3-4010-BFC9-05C55E03FCB6}" srcOrd="0" destOrd="0" parTransId="{152F33F9-F6BB-433B-BCFC-6943B635B29D}" sibTransId="{356B1802-9D31-4208-A8C1-FC70099F398B}"/>
    <dgm:cxn modelId="{9E627DFA-A598-418E-8BE8-28FDBA2462D3}" type="presOf" srcId="{4DEAC1FF-EC2B-4282-B9D3-57BCB7CC9AA7}" destId="{4706C21B-17FE-4F62-8371-70311EBFDA73}" srcOrd="0" destOrd="0" presId="urn:microsoft.com/office/officeart/2005/8/layout/vList2"/>
    <dgm:cxn modelId="{E0755AE7-20F6-4D71-8F50-C010DCADE415}" srcId="{BA49126B-04DE-41AB-8CA7-59FC747C9F78}" destId="{4DEAC1FF-EC2B-4282-B9D3-57BCB7CC9AA7}" srcOrd="1" destOrd="0" parTransId="{0BBF0EAF-E51B-426E-BB12-A34BC6A751E6}" sibTransId="{A05DA8A2-6095-4B39-8F50-711F15D2CD8D}"/>
    <dgm:cxn modelId="{2030156C-917D-4BA0-ACCF-82B50029CD70}" type="presParOf" srcId="{64509B37-314A-49CC-860C-F93B2779D42B}" destId="{04D1F572-55BB-4DE9-AA9E-64048A4B6AED}" srcOrd="0" destOrd="0" presId="urn:microsoft.com/office/officeart/2005/8/layout/vList2"/>
    <dgm:cxn modelId="{ED4558B7-9E1D-41C9-80F8-2C3FC8A32DE0}" type="presParOf" srcId="{64509B37-314A-49CC-860C-F93B2779D42B}" destId="{D9EDE6A0-1985-4780-951D-F5BCF6E5CB94}" srcOrd="1" destOrd="0" presId="urn:microsoft.com/office/officeart/2005/8/layout/vList2"/>
    <dgm:cxn modelId="{E1043E12-3ACB-41DB-AAE0-270F13535CF6}" type="presParOf" srcId="{64509B37-314A-49CC-860C-F93B2779D42B}" destId="{4706C21B-17FE-4F62-8371-70311EBFDA7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868F558-84C9-4D3D-AA9C-B44A4D6E0D0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AC86592-B9BF-4FB1-99C7-5B447D1DE760}">
      <dgm:prSet/>
      <dgm:spPr/>
      <dgm:t>
        <a:bodyPr/>
        <a:lstStyle/>
        <a:p>
          <a:pPr rtl="0"/>
          <a:r>
            <a:rPr lang="ru-RU" b="1" dirty="0" smtClean="0"/>
            <a:t>У зимовий </a:t>
          </a:r>
          <a:r>
            <a:rPr lang="ru-RU" b="1" dirty="0" err="1" smtClean="0"/>
            <a:t>період</a:t>
          </a:r>
          <a:r>
            <a:rPr lang="ru-RU" b="1" dirty="0" smtClean="0"/>
            <a:t> до </a:t>
          </a:r>
          <a:r>
            <a:rPr lang="ru-RU" b="1" dirty="0" err="1" smtClean="0"/>
            <a:t>раціонів</a:t>
          </a:r>
          <a:r>
            <a:rPr lang="ru-RU" b="1" dirty="0" smtClean="0"/>
            <a:t> </a:t>
          </a:r>
          <a:r>
            <a:rPr lang="ru-RU" b="1" dirty="0" err="1" smtClean="0"/>
            <a:t>племінних</a:t>
          </a:r>
          <a:r>
            <a:rPr lang="ru-RU" b="1" dirty="0" smtClean="0"/>
            <a:t> </a:t>
          </a:r>
          <a:r>
            <a:rPr lang="ru-RU" b="1" dirty="0" err="1" smtClean="0"/>
            <a:t>бичків</a:t>
          </a:r>
          <a:r>
            <a:rPr lang="ru-RU" b="1" dirty="0" smtClean="0"/>
            <a:t> </a:t>
          </a:r>
          <a:r>
            <a:rPr lang="ru-RU" b="1" dirty="0" err="1" smtClean="0"/>
            <a:t>включають</a:t>
          </a:r>
          <a:r>
            <a:rPr lang="ru-RU" b="1" dirty="0" smtClean="0"/>
            <a:t> </a:t>
          </a:r>
          <a:r>
            <a:rPr lang="ru-RU" b="1" dirty="0" err="1" smtClean="0"/>
            <a:t>якісне</a:t>
          </a:r>
          <a:r>
            <a:rPr lang="ru-RU" b="1" dirty="0" smtClean="0"/>
            <a:t> </a:t>
          </a:r>
          <a:r>
            <a:rPr lang="ru-RU" b="1" dirty="0" err="1" smtClean="0"/>
            <a:t>сіно</a:t>
          </a:r>
          <a:r>
            <a:rPr lang="ru-RU" b="1" dirty="0" smtClean="0"/>
            <a:t> </a:t>
          </a:r>
          <a:r>
            <a:rPr lang="ru-RU" b="1" dirty="0" err="1" smtClean="0"/>
            <a:t>злакових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бобових</a:t>
          </a:r>
          <a:r>
            <a:rPr lang="ru-RU" b="1" dirty="0" smtClean="0"/>
            <a:t> культур (25–30%), силос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сінаж</a:t>
          </a:r>
          <a:r>
            <a:rPr lang="ru-RU" b="1" dirty="0" smtClean="0"/>
            <a:t> (25–30%) та </a:t>
          </a:r>
          <a:r>
            <a:rPr lang="ru-RU" b="1" dirty="0" err="1" smtClean="0"/>
            <a:t>концентровані</a:t>
          </a:r>
          <a:r>
            <a:rPr lang="ru-RU" b="1" dirty="0" smtClean="0"/>
            <a:t> корми (45–48%).</a:t>
          </a:r>
          <a:endParaRPr lang="ru-RU" b="1" dirty="0"/>
        </a:p>
      </dgm:t>
    </dgm:pt>
    <dgm:pt modelId="{5F5361B6-53E0-4822-AA28-30C17FD5888F}" type="parTrans" cxnId="{18C8A4CF-A1F0-4BB1-BACB-6D78B146B17D}">
      <dgm:prSet/>
      <dgm:spPr/>
      <dgm:t>
        <a:bodyPr/>
        <a:lstStyle/>
        <a:p>
          <a:endParaRPr lang="ru-RU" b="1"/>
        </a:p>
      </dgm:t>
    </dgm:pt>
    <dgm:pt modelId="{D48CD970-5240-47D8-BBD0-1CE36AEE1390}" type="sibTrans" cxnId="{18C8A4CF-A1F0-4BB1-BACB-6D78B146B17D}">
      <dgm:prSet/>
      <dgm:spPr/>
      <dgm:t>
        <a:bodyPr/>
        <a:lstStyle/>
        <a:p>
          <a:endParaRPr lang="ru-RU" b="1"/>
        </a:p>
      </dgm:t>
    </dgm:pt>
    <dgm:pt modelId="{00C7A1F1-B458-467A-AFE2-5CB8291BDAD6}">
      <dgm:prSet/>
      <dgm:spPr/>
      <dgm:t>
        <a:bodyPr/>
        <a:lstStyle/>
        <a:p>
          <a:pPr rtl="0"/>
          <a:r>
            <a:rPr lang="ru-RU" b="1" dirty="0" smtClean="0"/>
            <a:t>У </a:t>
          </a:r>
          <a:r>
            <a:rPr lang="ru-RU" b="1" dirty="0" err="1" smtClean="0"/>
            <a:t>літній</a:t>
          </a:r>
          <a:r>
            <a:rPr lang="ru-RU" b="1" dirty="0" smtClean="0"/>
            <a:t> </a:t>
          </a:r>
          <a:r>
            <a:rPr lang="ru-RU" b="1" dirty="0" err="1" smtClean="0"/>
            <a:t>період</a:t>
          </a:r>
          <a:r>
            <a:rPr lang="ru-RU" b="1" dirty="0" smtClean="0"/>
            <a:t> </a:t>
          </a:r>
          <a:r>
            <a:rPr lang="ru-RU" b="1" dirty="0" err="1" smtClean="0"/>
            <a:t>бичків</a:t>
          </a:r>
          <a:r>
            <a:rPr lang="ru-RU" b="1" dirty="0" smtClean="0"/>
            <a:t> </a:t>
          </a:r>
          <a:r>
            <a:rPr lang="ru-RU" b="1" dirty="0" err="1" smtClean="0"/>
            <a:t>утримують</a:t>
          </a:r>
          <a:r>
            <a:rPr lang="ru-RU" b="1" dirty="0" smtClean="0"/>
            <a:t> на </a:t>
          </a:r>
          <a:r>
            <a:rPr lang="ru-RU" b="1" dirty="0" err="1" smtClean="0"/>
            <a:t>пасовищі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підгодовують</a:t>
          </a:r>
          <a:r>
            <a:rPr lang="ru-RU" b="1" dirty="0" smtClean="0"/>
            <a:t> </a:t>
          </a:r>
          <a:r>
            <a:rPr lang="ru-RU" b="1" dirty="0" err="1" smtClean="0"/>
            <a:t>зеленими</a:t>
          </a:r>
          <a:r>
            <a:rPr lang="ru-RU" b="1" dirty="0" smtClean="0"/>
            <a:t> кормами, </a:t>
          </a:r>
          <a:r>
            <a:rPr lang="ru-RU" b="1" dirty="0" err="1" smtClean="0"/>
            <a:t>сіном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концентратами. До </a:t>
          </a:r>
          <a:r>
            <a:rPr lang="ru-RU" b="1" dirty="0" err="1" smtClean="0"/>
            <a:t>суміші</a:t>
          </a:r>
          <a:r>
            <a:rPr lang="ru-RU" b="1" dirty="0" smtClean="0"/>
            <a:t> </a:t>
          </a:r>
          <a:r>
            <a:rPr lang="ru-RU" b="1" dirty="0" err="1" smtClean="0"/>
            <a:t>концентрованих</a:t>
          </a:r>
          <a:r>
            <a:rPr lang="ru-RU" b="1" dirty="0" smtClean="0"/>
            <a:t> </a:t>
          </a:r>
          <a:r>
            <a:rPr lang="ru-RU" b="1" dirty="0" err="1" smtClean="0"/>
            <a:t>кормів</a:t>
          </a:r>
          <a:r>
            <a:rPr lang="ru-RU" b="1" dirty="0" smtClean="0"/>
            <a:t> </a:t>
          </a:r>
          <a:r>
            <a:rPr lang="ru-RU" b="1" dirty="0" err="1" smtClean="0"/>
            <a:t>включають</a:t>
          </a:r>
          <a:r>
            <a:rPr lang="ru-RU" b="1" dirty="0" smtClean="0"/>
            <a:t> овес, </a:t>
          </a:r>
          <a:r>
            <a:rPr lang="ru-RU" b="1" dirty="0" err="1" smtClean="0"/>
            <a:t>ячмінь</a:t>
          </a:r>
          <a:r>
            <a:rPr lang="ru-RU" b="1" dirty="0" smtClean="0"/>
            <a:t>, </a:t>
          </a:r>
          <a:r>
            <a:rPr lang="ru-RU" b="1" dirty="0" err="1" smtClean="0"/>
            <a:t>пшеницю</a:t>
          </a:r>
          <a:r>
            <a:rPr lang="ru-RU" b="1" dirty="0" smtClean="0"/>
            <a:t>, горох, просо, </a:t>
          </a:r>
          <a:r>
            <a:rPr lang="ru-RU" b="1" dirty="0" err="1" smtClean="0"/>
            <a:t>соняшникові</a:t>
          </a:r>
          <a:r>
            <a:rPr lang="ru-RU" b="1" dirty="0" smtClean="0"/>
            <a:t> макуху </a:t>
          </a:r>
          <a:r>
            <a:rPr lang="ru-RU" b="1" dirty="0" err="1" smtClean="0"/>
            <a:t>або</a:t>
          </a:r>
          <a:r>
            <a:rPr lang="ru-RU" b="1" dirty="0" smtClean="0"/>
            <a:t> шрот.</a:t>
          </a:r>
          <a:br>
            <a:rPr lang="ru-RU" b="1" dirty="0" smtClean="0"/>
          </a:br>
          <a:endParaRPr lang="ru-RU" b="1" dirty="0"/>
        </a:p>
      </dgm:t>
    </dgm:pt>
    <dgm:pt modelId="{215AE40F-4F79-4453-BE32-A0DF2E90464E}" type="parTrans" cxnId="{5C7B81C8-C233-4DF3-9240-5D9FA9E4B03A}">
      <dgm:prSet/>
      <dgm:spPr/>
      <dgm:t>
        <a:bodyPr/>
        <a:lstStyle/>
        <a:p>
          <a:endParaRPr lang="ru-RU" b="1"/>
        </a:p>
      </dgm:t>
    </dgm:pt>
    <dgm:pt modelId="{25DEC1B8-BCE2-4A33-943E-6F20F8D1EF82}" type="sibTrans" cxnId="{5C7B81C8-C233-4DF3-9240-5D9FA9E4B03A}">
      <dgm:prSet/>
      <dgm:spPr/>
      <dgm:t>
        <a:bodyPr/>
        <a:lstStyle/>
        <a:p>
          <a:endParaRPr lang="ru-RU" b="1"/>
        </a:p>
      </dgm:t>
    </dgm:pt>
    <dgm:pt modelId="{AFF17AD4-4735-494B-BA1A-D0AD91CD061A}" type="pres">
      <dgm:prSet presAssocID="{3868F558-84C9-4D3D-AA9C-B44A4D6E0D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6BCF74-7FFB-4043-AF8D-3F502FF5064F}" type="pres">
      <dgm:prSet presAssocID="{8AC86592-B9BF-4FB1-99C7-5B447D1DE76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963DF-ECD9-47C3-838A-329D67CD3A03}" type="pres">
      <dgm:prSet presAssocID="{D48CD970-5240-47D8-BBD0-1CE36AEE1390}" presName="spacer" presStyleCnt="0"/>
      <dgm:spPr/>
    </dgm:pt>
    <dgm:pt modelId="{BBADC365-77E9-49F7-A600-021CC060A2AF}" type="pres">
      <dgm:prSet presAssocID="{00C7A1F1-B458-467A-AFE2-5CB8291BDAD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3DD37D-585A-49FB-84DF-9B993DBD2EAC}" type="presOf" srcId="{3868F558-84C9-4D3D-AA9C-B44A4D6E0D08}" destId="{AFF17AD4-4735-494B-BA1A-D0AD91CD061A}" srcOrd="0" destOrd="0" presId="urn:microsoft.com/office/officeart/2005/8/layout/vList2"/>
    <dgm:cxn modelId="{13044337-9941-4B36-8D98-8EEAE30E0F0D}" type="presOf" srcId="{00C7A1F1-B458-467A-AFE2-5CB8291BDAD6}" destId="{BBADC365-77E9-49F7-A600-021CC060A2AF}" srcOrd="0" destOrd="0" presId="urn:microsoft.com/office/officeart/2005/8/layout/vList2"/>
    <dgm:cxn modelId="{BE75DA56-4B3D-4AA3-BB9F-8583540FE510}" type="presOf" srcId="{8AC86592-B9BF-4FB1-99C7-5B447D1DE760}" destId="{F56BCF74-7FFB-4043-AF8D-3F502FF5064F}" srcOrd="0" destOrd="0" presId="urn:microsoft.com/office/officeart/2005/8/layout/vList2"/>
    <dgm:cxn modelId="{5C7B81C8-C233-4DF3-9240-5D9FA9E4B03A}" srcId="{3868F558-84C9-4D3D-AA9C-B44A4D6E0D08}" destId="{00C7A1F1-B458-467A-AFE2-5CB8291BDAD6}" srcOrd="1" destOrd="0" parTransId="{215AE40F-4F79-4453-BE32-A0DF2E90464E}" sibTransId="{25DEC1B8-BCE2-4A33-943E-6F20F8D1EF82}"/>
    <dgm:cxn modelId="{18C8A4CF-A1F0-4BB1-BACB-6D78B146B17D}" srcId="{3868F558-84C9-4D3D-AA9C-B44A4D6E0D08}" destId="{8AC86592-B9BF-4FB1-99C7-5B447D1DE760}" srcOrd="0" destOrd="0" parTransId="{5F5361B6-53E0-4822-AA28-30C17FD5888F}" sibTransId="{D48CD970-5240-47D8-BBD0-1CE36AEE1390}"/>
    <dgm:cxn modelId="{34CF06E1-E1B0-4866-821B-8454A1B45F59}" type="presParOf" srcId="{AFF17AD4-4735-494B-BA1A-D0AD91CD061A}" destId="{F56BCF74-7FFB-4043-AF8D-3F502FF5064F}" srcOrd="0" destOrd="0" presId="urn:microsoft.com/office/officeart/2005/8/layout/vList2"/>
    <dgm:cxn modelId="{115DBD6D-78C2-4811-B48C-954FFA1931BB}" type="presParOf" srcId="{AFF17AD4-4735-494B-BA1A-D0AD91CD061A}" destId="{748963DF-ECD9-47C3-838A-329D67CD3A03}" srcOrd="1" destOrd="0" presId="urn:microsoft.com/office/officeart/2005/8/layout/vList2"/>
    <dgm:cxn modelId="{1E579FA1-42E7-457A-89DF-56462F33705B}" type="presParOf" srcId="{AFF17AD4-4735-494B-BA1A-D0AD91CD061A}" destId="{BBADC365-77E9-49F7-A600-021CC060A2A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C55A73C-7A6A-4C4F-8B1C-E5149720DE8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25D3BD-4938-4550-9E1A-13C30F688B6D}">
      <dgm:prSet custT="1"/>
      <dgm:spPr/>
      <dgm:t>
        <a:bodyPr/>
        <a:lstStyle/>
        <a:p>
          <a:pPr rtl="0"/>
          <a:r>
            <a:rPr lang="ru-RU" sz="1800" b="1" dirty="0" smtClean="0"/>
            <a:t>Худобу </a:t>
          </a:r>
          <a:r>
            <a:rPr lang="ru-RU" sz="1800" b="1" dirty="0" err="1" smtClean="0"/>
            <a:t>м’ясних</a:t>
          </a:r>
          <a:r>
            <a:rPr lang="ru-RU" sz="1800" b="1" dirty="0" smtClean="0"/>
            <a:t> </a:t>
          </a:r>
          <a:r>
            <a:rPr lang="ru-RU" sz="1800" b="1" dirty="0" err="1" smtClean="0"/>
            <a:t>порід</a:t>
          </a:r>
          <a:r>
            <a:rPr lang="ru-RU" sz="1800" b="1" dirty="0" smtClean="0"/>
            <a:t> </a:t>
          </a:r>
          <a:r>
            <a:rPr lang="ru-RU" sz="1800" b="1" dirty="0" err="1" smtClean="0"/>
            <a:t>відгодовують</a:t>
          </a:r>
          <a:r>
            <a:rPr lang="ru-RU" sz="1800" b="1" dirty="0" smtClean="0"/>
            <a:t> до </a:t>
          </a:r>
          <a:r>
            <a:rPr lang="ru-RU" sz="1800" b="1" dirty="0" err="1" smtClean="0"/>
            <a:t>високих</a:t>
          </a:r>
          <a:r>
            <a:rPr lang="ru-RU" sz="1800" b="1" dirty="0" smtClean="0"/>
            <a:t> </a:t>
          </a:r>
          <a:r>
            <a:rPr lang="ru-RU" sz="1800" b="1" dirty="0" err="1" smtClean="0"/>
            <a:t>кондицій</a:t>
          </a:r>
          <a:r>
            <a:rPr lang="ru-RU" sz="1800" b="1" dirty="0" smtClean="0"/>
            <a:t>. За </a:t>
          </a:r>
          <a:r>
            <a:rPr lang="ru-RU" sz="1800" b="1" dirty="0" err="1" smtClean="0"/>
            <a:t>правильної</a:t>
          </a:r>
          <a:r>
            <a:rPr lang="ru-RU" sz="1800" b="1" dirty="0" smtClean="0"/>
            <a:t> </a:t>
          </a:r>
          <a:r>
            <a:rPr lang="ru-RU" sz="1800" b="1" dirty="0" err="1" smtClean="0"/>
            <a:t>організації</a:t>
          </a:r>
          <a:r>
            <a:rPr lang="ru-RU" sz="1800" b="1" dirty="0" smtClean="0"/>
            <a:t> </a:t>
          </a:r>
          <a:r>
            <a:rPr lang="ru-RU" sz="1800" b="1" dirty="0" err="1" smtClean="0"/>
            <a:t>відгодівлі</a:t>
          </a:r>
          <a:r>
            <a:rPr lang="ru-RU" sz="1800" b="1" dirty="0" smtClean="0"/>
            <a:t> та нагулу молодняк </a:t>
          </a:r>
          <a:r>
            <a:rPr lang="ru-RU" sz="1800" b="1" dirty="0" err="1" smtClean="0"/>
            <a:t>реалізують</a:t>
          </a:r>
          <a:r>
            <a:rPr lang="ru-RU" sz="1800" b="1" dirty="0" smtClean="0"/>
            <a:t> на </a:t>
          </a:r>
          <a:r>
            <a:rPr lang="ru-RU" sz="1800" b="1" dirty="0" err="1" smtClean="0"/>
            <a:t>м’ясо</a:t>
          </a:r>
          <a:r>
            <a:rPr lang="ru-RU" sz="1800" b="1" dirty="0" smtClean="0"/>
            <a:t> у </a:t>
          </a:r>
          <a:r>
            <a:rPr lang="ru-RU" sz="1800" b="1" dirty="0" err="1" smtClean="0"/>
            <a:t>віці</a:t>
          </a:r>
          <a:r>
            <a:rPr lang="ru-RU" sz="1800" b="1" dirty="0" smtClean="0"/>
            <a:t> 15–20 </a:t>
          </a:r>
          <a:r>
            <a:rPr lang="ru-RU" sz="1800" b="1" dirty="0" err="1" smtClean="0"/>
            <a:t>міс</a:t>
          </a:r>
          <a:r>
            <a:rPr lang="ru-RU" sz="1800" b="1" dirty="0" smtClean="0"/>
            <a:t> живою </a:t>
          </a:r>
          <a:r>
            <a:rPr lang="ru-RU" sz="1800" b="1" dirty="0" err="1" smtClean="0"/>
            <a:t>масою</a:t>
          </a:r>
          <a:r>
            <a:rPr lang="ru-RU" sz="1800" b="1" dirty="0" smtClean="0"/>
            <a:t> 450–550 кг </a:t>
          </a:r>
          <a:r>
            <a:rPr lang="ru-RU" sz="1800" b="1" dirty="0" err="1" smtClean="0"/>
            <a:t>і</a:t>
          </a:r>
          <a:r>
            <a:rPr lang="ru-RU" sz="1800" b="1" dirty="0" smtClean="0"/>
            <a:t> </a:t>
          </a:r>
          <a:r>
            <a:rPr lang="ru-RU" sz="1800" b="1" dirty="0" err="1" smtClean="0"/>
            <a:t>більше</a:t>
          </a:r>
          <a:r>
            <a:rPr lang="ru-RU" sz="1800" b="1" dirty="0" smtClean="0"/>
            <a:t>. </a:t>
          </a:r>
          <a:endParaRPr lang="ru-RU" sz="1800" b="1" dirty="0"/>
        </a:p>
      </dgm:t>
    </dgm:pt>
    <dgm:pt modelId="{2BF2D6DA-068D-43E9-895C-D2883E5398D1}" type="parTrans" cxnId="{3B9C1F4B-64ED-4B4F-A501-A5216CF1E890}">
      <dgm:prSet/>
      <dgm:spPr/>
      <dgm:t>
        <a:bodyPr/>
        <a:lstStyle/>
        <a:p>
          <a:endParaRPr lang="ru-RU" sz="1800" b="1"/>
        </a:p>
      </dgm:t>
    </dgm:pt>
    <dgm:pt modelId="{1EDAA55D-CE82-4178-A94F-A35F736194DD}" type="sibTrans" cxnId="{3B9C1F4B-64ED-4B4F-A501-A5216CF1E890}">
      <dgm:prSet/>
      <dgm:spPr/>
      <dgm:t>
        <a:bodyPr/>
        <a:lstStyle/>
        <a:p>
          <a:endParaRPr lang="ru-RU" sz="1800" b="1"/>
        </a:p>
      </dgm:t>
    </dgm:pt>
    <dgm:pt modelId="{8FA48949-0137-45EB-B044-8B2A3667A81D}">
      <dgm:prSet custT="1"/>
      <dgm:spPr/>
      <dgm:t>
        <a:bodyPr/>
        <a:lstStyle/>
        <a:p>
          <a:pPr rtl="0"/>
          <a:r>
            <a:rPr lang="ru-RU" sz="1800" b="1" dirty="0" smtClean="0"/>
            <a:t>Весь цикл </a:t>
          </a:r>
          <a:r>
            <a:rPr lang="ru-RU" sz="1800" b="1" dirty="0" err="1" smtClean="0"/>
            <a:t>робіт</a:t>
          </a:r>
          <a:r>
            <a:rPr lang="ru-RU" sz="1800" b="1" dirty="0" smtClean="0"/>
            <a:t> </a:t>
          </a:r>
          <a:r>
            <a:rPr lang="ru-RU" sz="1800" b="1" dirty="0" err="1" smtClean="0"/>
            <a:t>з</a:t>
          </a:r>
          <a:r>
            <a:rPr lang="ru-RU" sz="1800" b="1" dirty="0" smtClean="0"/>
            <a:t> молодняком </a:t>
          </a:r>
          <a:r>
            <a:rPr lang="ru-RU" sz="1800" b="1" dirty="0" err="1" smtClean="0"/>
            <a:t>від</a:t>
          </a:r>
          <a:r>
            <a:rPr lang="ru-RU" sz="1800" b="1" dirty="0" smtClean="0"/>
            <a:t> </a:t>
          </a:r>
          <a:r>
            <a:rPr lang="ru-RU" sz="1800" b="1" dirty="0" err="1" smtClean="0"/>
            <a:t>народження</a:t>
          </a:r>
          <a:r>
            <a:rPr lang="ru-RU" sz="1800" b="1" dirty="0" smtClean="0"/>
            <a:t> до </a:t>
          </a:r>
          <a:r>
            <a:rPr lang="ru-RU" sz="1800" b="1" dirty="0" err="1" smtClean="0"/>
            <a:t>реалізації</a:t>
          </a:r>
          <a:r>
            <a:rPr lang="ru-RU" sz="1800" b="1" dirty="0" smtClean="0"/>
            <a:t> на </a:t>
          </a:r>
          <a:r>
            <a:rPr lang="ru-RU" sz="1800" b="1" dirty="0" err="1" smtClean="0"/>
            <a:t>м’ясо</a:t>
          </a:r>
          <a:r>
            <a:rPr lang="ru-RU" sz="1800" b="1" dirty="0" smtClean="0"/>
            <a:t> </a:t>
          </a:r>
          <a:r>
            <a:rPr lang="ru-RU" sz="1800" b="1" dirty="0" err="1" smtClean="0"/>
            <a:t>поділяють</a:t>
          </a:r>
          <a:r>
            <a:rPr lang="ru-RU" sz="1800" b="1" dirty="0" smtClean="0"/>
            <a:t> </a:t>
          </a:r>
          <a:r>
            <a:rPr lang="ru-RU" sz="1800" b="1" dirty="0" err="1" smtClean="0"/>
            <a:t>на</a:t>
          </a:r>
          <a:r>
            <a:rPr lang="ru-RU" sz="1800" b="1" dirty="0" smtClean="0"/>
            <a:t> </a:t>
          </a:r>
          <a:r>
            <a:rPr lang="ru-RU" sz="1800" b="1" dirty="0" err="1" smtClean="0"/>
            <a:t>вирощування</a:t>
          </a:r>
          <a:r>
            <a:rPr lang="ru-RU" sz="1800" b="1" dirty="0" smtClean="0"/>
            <a:t>, </a:t>
          </a:r>
          <a:r>
            <a:rPr lang="ru-RU" sz="1800" b="1" dirty="0" err="1" smtClean="0"/>
            <a:t>дорощування</a:t>
          </a:r>
          <a:r>
            <a:rPr lang="ru-RU" sz="1800" b="1" dirty="0" smtClean="0"/>
            <a:t> </a:t>
          </a:r>
          <a:r>
            <a:rPr lang="ru-RU" sz="1800" b="1" dirty="0" err="1" smtClean="0"/>
            <a:t>і</a:t>
          </a:r>
          <a:r>
            <a:rPr lang="ru-RU" sz="1800" b="1" dirty="0" smtClean="0"/>
            <a:t> </a:t>
          </a:r>
          <a:r>
            <a:rPr lang="ru-RU" sz="1800" b="1" dirty="0" err="1" smtClean="0"/>
            <a:t>відгодівлю</a:t>
          </a:r>
          <a:r>
            <a:rPr lang="ru-RU" sz="1800" b="1" dirty="0" smtClean="0"/>
            <a:t> (нагул). Цей </a:t>
          </a:r>
          <a:r>
            <a:rPr lang="ru-RU" sz="1800" b="1" dirty="0" err="1" smtClean="0"/>
            <a:t>поділ</a:t>
          </a:r>
          <a:r>
            <a:rPr lang="ru-RU" sz="1800" b="1" dirty="0" smtClean="0"/>
            <a:t> </a:t>
          </a:r>
          <a:r>
            <a:rPr lang="ru-RU" sz="1800" b="1" dirty="0" err="1" smtClean="0"/>
            <a:t>умовний</a:t>
          </a:r>
          <a:r>
            <a:rPr lang="ru-RU" sz="1800" b="1" dirty="0" smtClean="0"/>
            <a:t> </a:t>
          </a:r>
          <a:r>
            <a:rPr lang="ru-RU" sz="1800" b="1" dirty="0" err="1" smtClean="0"/>
            <a:t>і</a:t>
          </a:r>
          <a:r>
            <a:rPr lang="ru-RU" sz="1800" b="1" dirty="0" smtClean="0"/>
            <a:t> </a:t>
          </a:r>
          <a:r>
            <a:rPr lang="ru-RU" sz="1800" b="1" dirty="0" err="1" smtClean="0"/>
            <a:t>пов’язаний</a:t>
          </a:r>
          <a:r>
            <a:rPr lang="ru-RU" sz="1800" b="1" dirty="0" smtClean="0"/>
            <a:t> </a:t>
          </a:r>
          <a:r>
            <a:rPr lang="ru-RU" sz="1800" b="1" dirty="0" err="1" smtClean="0"/>
            <a:t>з</a:t>
          </a:r>
          <a:r>
            <a:rPr lang="ru-RU" sz="1800" b="1" dirty="0" smtClean="0"/>
            <a:t> </a:t>
          </a:r>
          <a:r>
            <a:rPr lang="ru-RU" sz="1800" b="1" dirty="0" err="1" smtClean="0"/>
            <a:t>інтенсивністю</a:t>
          </a:r>
          <a:r>
            <a:rPr lang="ru-RU" sz="1800" b="1" dirty="0" smtClean="0"/>
            <a:t> </a:t>
          </a:r>
          <a:r>
            <a:rPr lang="ru-RU" sz="1800" b="1" dirty="0" err="1" smtClean="0"/>
            <a:t>вирощування</a:t>
          </a:r>
          <a:r>
            <a:rPr lang="ru-RU" sz="1800" b="1" dirty="0" smtClean="0"/>
            <a:t> молодняку. </a:t>
          </a:r>
          <a:endParaRPr lang="ru-RU" sz="1800" b="1" dirty="0"/>
        </a:p>
      </dgm:t>
    </dgm:pt>
    <dgm:pt modelId="{A988768D-C8CE-45DA-8C54-7FDACA29E383}" type="parTrans" cxnId="{9CDEC105-C14D-4788-908D-E5F59F165A8D}">
      <dgm:prSet/>
      <dgm:spPr/>
      <dgm:t>
        <a:bodyPr/>
        <a:lstStyle/>
        <a:p>
          <a:endParaRPr lang="ru-RU" sz="1800" b="1"/>
        </a:p>
      </dgm:t>
    </dgm:pt>
    <dgm:pt modelId="{018CEF3B-7370-4BF9-ACBA-D94A49D2904E}" type="sibTrans" cxnId="{9CDEC105-C14D-4788-908D-E5F59F165A8D}">
      <dgm:prSet/>
      <dgm:spPr/>
      <dgm:t>
        <a:bodyPr/>
        <a:lstStyle/>
        <a:p>
          <a:endParaRPr lang="ru-RU" sz="1800" b="1"/>
        </a:p>
      </dgm:t>
    </dgm:pt>
    <dgm:pt modelId="{BB27FE2B-E30A-4203-B010-F1B0FABCD8B3}">
      <dgm:prSet custT="1"/>
      <dgm:spPr/>
      <dgm:t>
        <a:bodyPr/>
        <a:lstStyle/>
        <a:p>
          <a:pPr rtl="0"/>
          <a:r>
            <a:rPr lang="ru-RU" sz="1800" b="1" dirty="0" smtClean="0"/>
            <a:t>У </a:t>
          </a:r>
          <a:r>
            <a:rPr lang="ru-RU" sz="1800" b="1" dirty="0" err="1" smtClean="0"/>
            <a:t>м’ясному</a:t>
          </a:r>
          <a:r>
            <a:rPr lang="ru-RU" sz="1800" b="1" dirty="0" smtClean="0"/>
            <a:t> </a:t>
          </a:r>
          <a:r>
            <a:rPr lang="ru-RU" sz="1800" b="1" dirty="0" err="1" smtClean="0"/>
            <a:t>скотарстві</a:t>
          </a:r>
          <a:r>
            <a:rPr lang="ru-RU" sz="1800" b="1" dirty="0" smtClean="0"/>
            <a:t> </a:t>
          </a:r>
          <a:r>
            <a:rPr lang="ru-RU" sz="1800" b="1" dirty="0" err="1" smtClean="0"/>
            <a:t>дорощування</a:t>
          </a:r>
          <a:r>
            <a:rPr lang="ru-RU" sz="1800" b="1" dirty="0" smtClean="0"/>
            <a:t> </a:t>
          </a:r>
          <a:r>
            <a:rPr lang="ru-RU" sz="1800" b="1" dirty="0" err="1" smtClean="0"/>
            <a:t>розпочинають</a:t>
          </a:r>
          <a:r>
            <a:rPr lang="ru-RU" sz="1800" b="1" dirty="0" smtClean="0"/>
            <a:t> </a:t>
          </a:r>
          <a:r>
            <a:rPr lang="ru-RU" sz="1800" b="1" dirty="0" err="1" smtClean="0"/>
            <a:t>з</a:t>
          </a:r>
          <a:r>
            <a:rPr lang="ru-RU" sz="1800" b="1" dirty="0" smtClean="0"/>
            <a:t> 8-місячного </a:t>
          </a:r>
          <a:r>
            <a:rPr lang="ru-RU" sz="1800" b="1" dirty="0" err="1" smtClean="0"/>
            <a:t>віку</a:t>
          </a:r>
          <a:r>
            <a:rPr lang="ru-RU" sz="1800" b="1" dirty="0" smtClean="0"/>
            <a:t> </a:t>
          </a:r>
          <a:r>
            <a:rPr lang="ru-RU" sz="1800" b="1" dirty="0" err="1" smtClean="0"/>
            <a:t>після</a:t>
          </a:r>
          <a:r>
            <a:rPr lang="ru-RU" sz="1800" b="1" dirty="0" smtClean="0"/>
            <a:t> </a:t>
          </a:r>
          <a:r>
            <a:rPr lang="ru-RU" sz="1800" b="1" dirty="0" err="1" smtClean="0"/>
            <a:t>відлучення</a:t>
          </a:r>
          <a:r>
            <a:rPr lang="ru-RU" sz="1800" b="1" dirty="0" smtClean="0"/>
            <a:t> </a:t>
          </a:r>
          <a:r>
            <a:rPr lang="ru-RU" sz="1800" b="1" dirty="0" err="1" smtClean="0"/>
            <a:t>від</a:t>
          </a:r>
          <a:r>
            <a:rPr lang="ru-RU" sz="1800" b="1" dirty="0" smtClean="0"/>
            <a:t> </a:t>
          </a:r>
          <a:r>
            <a:rPr lang="ru-RU" sz="1800" b="1" dirty="0" err="1" smtClean="0"/>
            <a:t>матерів</a:t>
          </a:r>
          <a:r>
            <a:rPr lang="ru-RU" sz="1800" b="1" dirty="0" smtClean="0"/>
            <a:t> за </a:t>
          </a:r>
          <a:r>
            <a:rPr lang="ru-RU" sz="1800" b="1" dirty="0" err="1" smtClean="0"/>
            <a:t>живої</a:t>
          </a:r>
          <a:r>
            <a:rPr lang="ru-RU" sz="1800" b="1" dirty="0" smtClean="0"/>
            <a:t> </a:t>
          </a:r>
          <a:r>
            <a:rPr lang="ru-RU" sz="1800" b="1" dirty="0" err="1" smtClean="0"/>
            <a:t>маси</a:t>
          </a:r>
          <a:r>
            <a:rPr lang="ru-RU" sz="1800" b="1" dirty="0" smtClean="0"/>
            <a:t> 250–280 кг. </a:t>
          </a:r>
          <a:endParaRPr lang="ru-RU" sz="1800" b="1" dirty="0"/>
        </a:p>
      </dgm:t>
    </dgm:pt>
    <dgm:pt modelId="{F39DD6B7-E36A-4966-A5E4-0F6213772C59}" type="parTrans" cxnId="{B63BBF8F-0882-4280-86B0-6D8FF33B0421}">
      <dgm:prSet/>
      <dgm:spPr/>
      <dgm:t>
        <a:bodyPr/>
        <a:lstStyle/>
        <a:p>
          <a:endParaRPr lang="ru-RU" sz="1800" b="1"/>
        </a:p>
      </dgm:t>
    </dgm:pt>
    <dgm:pt modelId="{38C59BA1-45C1-458E-AE8B-194CE75BB989}" type="sibTrans" cxnId="{B63BBF8F-0882-4280-86B0-6D8FF33B0421}">
      <dgm:prSet/>
      <dgm:spPr/>
      <dgm:t>
        <a:bodyPr/>
        <a:lstStyle/>
        <a:p>
          <a:endParaRPr lang="ru-RU" sz="1800" b="1"/>
        </a:p>
      </dgm:t>
    </dgm:pt>
    <dgm:pt modelId="{4A1EC8BF-1BD5-427E-9F0F-A545C45D8BF0}" type="pres">
      <dgm:prSet presAssocID="{8C55A73C-7A6A-4C4F-8B1C-E5149720DE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726B1B-D775-4182-808E-E09362F4F3F7}" type="pres">
      <dgm:prSet presAssocID="{DB25D3BD-4938-4550-9E1A-13C30F688B6D}" presName="parentText" presStyleLbl="node1" presStyleIdx="0" presStyleCnt="3" custScaleY="133834" custLinFactY="-7340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1AA77-8B39-48E5-AFA3-0A66EA9175B0}" type="pres">
      <dgm:prSet presAssocID="{1EDAA55D-CE82-4178-A94F-A35F736194DD}" presName="spacer" presStyleCnt="0"/>
      <dgm:spPr/>
    </dgm:pt>
    <dgm:pt modelId="{BCA6F754-A8E5-4D32-8953-EC91BB251B18}" type="pres">
      <dgm:prSet presAssocID="{8FA48949-0137-45EB-B044-8B2A3667A81D}" presName="parentText" presStyleLbl="node1" presStyleIdx="1" presStyleCnt="3" custLinFactY="-8876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17BAC-9B9F-4AE9-BCFB-44E2F96D8AE5}" type="pres">
      <dgm:prSet presAssocID="{018CEF3B-7370-4BF9-ACBA-D94A49D2904E}" presName="spacer" presStyleCnt="0"/>
      <dgm:spPr/>
    </dgm:pt>
    <dgm:pt modelId="{27B94A2B-B86F-4CB1-9A5C-C5C011EC2355}" type="pres">
      <dgm:prSet presAssocID="{BB27FE2B-E30A-4203-B010-F1B0FABCD8B3}" presName="parentText" presStyleLbl="node1" presStyleIdx="2" presStyleCnt="3" custLinFactY="-100000" custLinFactNeighborY="-1230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C4045B-6808-4F66-90D6-CE871250F4F0}" type="presOf" srcId="{BB27FE2B-E30A-4203-B010-F1B0FABCD8B3}" destId="{27B94A2B-B86F-4CB1-9A5C-C5C011EC2355}" srcOrd="0" destOrd="0" presId="urn:microsoft.com/office/officeart/2005/8/layout/vList2"/>
    <dgm:cxn modelId="{09130C9A-CB8B-48D9-A620-FEAAFAF5580B}" type="presOf" srcId="{DB25D3BD-4938-4550-9E1A-13C30F688B6D}" destId="{26726B1B-D775-4182-808E-E09362F4F3F7}" srcOrd="0" destOrd="0" presId="urn:microsoft.com/office/officeart/2005/8/layout/vList2"/>
    <dgm:cxn modelId="{9CDEC105-C14D-4788-908D-E5F59F165A8D}" srcId="{8C55A73C-7A6A-4C4F-8B1C-E5149720DE83}" destId="{8FA48949-0137-45EB-B044-8B2A3667A81D}" srcOrd="1" destOrd="0" parTransId="{A988768D-C8CE-45DA-8C54-7FDACA29E383}" sibTransId="{018CEF3B-7370-4BF9-ACBA-D94A49D2904E}"/>
    <dgm:cxn modelId="{3B9C1F4B-64ED-4B4F-A501-A5216CF1E890}" srcId="{8C55A73C-7A6A-4C4F-8B1C-E5149720DE83}" destId="{DB25D3BD-4938-4550-9E1A-13C30F688B6D}" srcOrd="0" destOrd="0" parTransId="{2BF2D6DA-068D-43E9-895C-D2883E5398D1}" sibTransId="{1EDAA55D-CE82-4178-A94F-A35F736194DD}"/>
    <dgm:cxn modelId="{58701E98-4E61-45F1-9E64-1B5280FFAFDA}" type="presOf" srcId="{8C55A73C-7A6A-4C4F-8B1C-E5149720DE83}" destId="{4A1EC8BF-1BD5-427E-9F0F-A545C45D8BF0}" srcOrd="0" destOrd="0" presId="urn:microsoft.com/office/officeart/2005/8/layout/vList2"/>
    <dgm:cxn modelId="{F54B58BE-F5A9-4A22-B705-E29B68393F92}" type="presOf" srcId="{8FA48949-0137-45EB-B044-8B2A3667A81D}" destId="{BCA6F754-A8E5-4D32-8953-EC91BB251B18}" srcOrd="0" destOrd="0" presId="urn:microsoft.com/office/officeart/2005/8/layout/vList2"/>
    <dgm:cxn modelId="{B63BBF8F-0882-4280-86B0-6D8FF33B0421}" srcId="{8C55A73C-7A6A-4C4F-8B1C-E5149720DE83}" destId="{BB27FE2B-E30A-4203-B010-F1B0FABCD8B3}" srcOrd="2" destOrd="0" parTransId="{F39DD6B7-E36A-4966-A5E4-0F6213772C59}" sibTransId="{38C59BA1-45C1-458E-AE8B-194CE75BB989}"/>
    <dgm:cxn modelId="{13A40450-0E1F-4337-A5A4-EED3BC8E1F81}" type="presParOf" srcId="{4A1EC8BF-1BD5-427E-9F0F-A545C45D8BF0}" destId="{26726B1B-D775-4182-808E-E09362F4F3F7}" srcOrd="0" destOrd="0" presId="urn:microsoft.com/office/officeart/2005/8/layout/vList2"/>
    <dgm:cxn modelId="{B815A5BE-551C-4B7D-9EBD-A68C9793252A}" type="presParOf" srcId="{4A1EC8BF-1BD5-427E-9F0F-A545C45D8BF0}" destId="{3C01AA77-8B39-48E5-AFA3-0A66EA9175B0}" srcOrd="1" destOrd="0" presId="urn:microsoft.com/office/officeart/2005/8/layout/vList2"/>
    <dgm:cxn modelId="{F5ADDF48-55E2-4A60-86E8-10974DB68D2D}" type="presParOf" srcId="{4A1EC8BF-1BD5-427E-9F0F-A545C45D8BF0}" destId="{BCA6F754-A8E5-4D32-8953-EC91BB251B18}" srcOrd="2" destOrd="0" presId="urn:microsoft.com/office/officeart/2005/8/layout/vList2"/>
    <dgm:cxn modelId="{7BED8D70-E98B-4672-8424-7C5F43F8735A}" type="presParOf" srcId="{4A1EC8BF-1BD5-427E-9F0F-A545C45D8BF0}" destId="{F9C17BAC-9B9F-4AE9-BCFB-44E2F96D8AE5}" srcOrd="3" destOrd="0" presId="urn:microsoft.com/office/officeart/2005/8/layout/vList2"/>
    <dgm:cxn modelId="{E9941FCE-D8D3-4E78-9208-62D013D969CE}" type="presParOf" srcId="{4A1EC8BF-1BD5-427E-9F0F-A545C45D8BF0}" destId="{27B94A2B-B86F-4CB1-9A5C-C5C011EC2355}" srcOrd="4" destOrd="0" presId="urn:microsoft.com/office/officeart/2005/8/layout/vList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163AE11-249D-4D6C-BB3C-A7C9C521D35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D37376-3863-418A-A218-5135D3F07AE9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FF0000"/>
              </a:solidFill>
            </a:rPr>
            <a:t>При </a:t>
          </a:r>
          <a:r>
            <a:rPr lang="ru-RU" b="1" i="1" dirty="0" err="1" smtClean="0">
              <a:solidFill>
                <a:srgbClr val="FF0000"/>
              </a:solidFill>
            </a:rPr>
            <a:t>дорощуванн</a:t>
          </a:r>
          <a:r>
            <a:rPr lang="ru-RU" b="1" i="1" dirty="0" err="1" smtClean="0"/>
            <a:t>і</a:t>
          </a:r>
          <a:r>
            <a:rPr lang="ru-RU" b="1" i="1" dirty="0" smtClean="0"/>
            <a:t> </a:t>
          </a:r>
          <a:r>
            <a:rPr lang="ru-RU" b="1" i="1" dirty="0" err="1" smtClean="0"/>
            <a:t>необхідно</a:t>
          </a:r>
          <a:r>
            <a:rPr lang="ru-RU" b="1" i="1" dirty="0" smtClean="0"/>
            <a:t> </a:t>
          </a:r>
          <a:r>
            <a:rPr lang="ru-RU" b="1" i="1" dirty="0" err="1" smtClean="0"/>
            <a:t>намагатися</a:t>
          </a:r>
          <a:r>
            <a:rPr lang="ru-RU" b="1" i="1" dirty="0" smtClean="0"/>
            <a:t> довести </a:t>
          </a:r>
          <a:r>
            <a:rPr lang="ru-RU" b="1" i="1" dirty="0" err="1" smtClean="0"/>
            <a:t>середньодобові</a:t>
          </a:r>
          <a:r>
            <a:rPr lang="ru-RU" b="1" i="1" dirty="0" smtClean="0"/>
            <a:t> </a:t>
          </a:r>
          <a:r>
            <a:rPr lang="ru-RU" b="1" i="1" dirty="0" err="1" smtClean="0"/>
            <a:t>прирости</a:t>
          </a:r>
          <a:r>
            <a:rPr lang="ru-RU" b="1" i="1" dirty="0" smtClean="0"/>
            <a:t> не </a:t>
          </a:r>
          <a:r>
            <a:rPr lang="ru-RU" b="1" i="1" dirty="0" err="1" smtClean="0"/>
            <a:t>менше</a:t>
          </a:r>
          <a:r>
            <a:rPr lang="ru-RU" b="1" i="1" dirty="0" smtClean="0"/>
            <a:t> 800 г </a:t>
          </a:r>
          <a:r>
            <a:rPr lang="ru-RU" b="1" i="1" dirty="0" err="1" smtClean="0"/>
            <a:t>і</a:t>
          </a:r>
          <a:r>
            <a:rPr lang="ru-RU" b="1" i="1" dirty="0" smtClean="0"/>
            <a:t> </a:t>
          </a:r>
          <a:r>
            <a:rPr lang="ru-RU" b="1" i="1" dirty="0" err="1" smtClean="0"/>
            <a:t>тим</a:t>
          </a:r>
          <a:r>
            <a:rPr lang="ru-RU" b="1" i="1" dirty="0" smtClean="0"/>
            <a:t> самим </a:t>
          </a:r>
          <a:r>
            <a:rPr lang="ru-RU" b="1" i="1" dirty="0" err="1" smtClean="0"/>
            <a:t>використовувати</a:t>
          </a:r>
          <a:r>
            <a:rPr lang="ru-RU" b="1" i="1" dirty="0" smtClean="0"/>
            <a:t> </a:t>
          </a:r>
          <a:r>
            <a:rPr lang="ru-RU" b="1" i="1" dirty="0" err="1" smtClean="0"/>
            <a:t>потенційні</a:t>
          </a:r>
          <a:r>
            <a:rPr lang="ru-RU" b="1" i="1" dirty="0" smtClean="0"/>
            <a:t> </a:t>
          </a:r>
          <a:r>
            <a:rPr lang="ru-RU" b="1" i="1" dirty="0" err="1" smtClean="0"/>
            <a:t>можливості</a:t>
          </a:r>
          <a:r>
            <a:rPr lang="ru-RU" b="1" i="1" dirty="0" smtClean="0"/>
            <a:t> </a:t>
          </a:r>
          <a:r>
            <a:rPr lang="ru-RU" b="1" i="1" dirty="0" err="1" smtClean="0"/>
            <a:t>ростучого</a:t>
          </a:r>
          <a:r>
            <a:rPr lang="ru-RU" b="1" i="1" dirty="0" smtClean="0"/>
            <a:t> </a:t>
          </a:r>
          <a:r>
            <a:rPr lang="ru-RU" b="1" i="1" dirty="0" err="1" smtClean="0"/>
            <a:t>організму</a:t>
          </a:r>
          <a:r>
            <a:rPr lang="ru-RU" b="1" i="1" dirty="0" smtClean="0"/>
            <a:t>.</a:t>
          </a:r>
          <a:r>
            <a:rPr lang="ru-RU" b="1" dirty="0" smtClean="0"/>
            <a:t> </a:t>
          </a:r>
        </a:p>
        <a:p>
          <a:pPr rtl="0"/>
          <a:r>
            <a:rPr lang="ru-RU" b="1" dirty="0" err="1" smtClean="0"/>
            <a:t>Закінчують</a:t>
          </a:r>
          <a:r>
            <a:rPr lang="ru-RU" b="1" dirty="0" smtClean="0"/>
            <a:t> </a:t>
          </a:r>
          <a:r>
            <a:rPr lang="ru-RU" b="1" dirty="0" err="1" smtClean="0"/>
            <a:t>дорощування</a:t>
          </a:r>
          <a:r>
            <a:rPr lang="ru-RU" b="1" dirty="0" smtClean="0"/>
            <a:t> у </a:t>
          </a:r>
          <a:r>
            <a:rPr lang="ru-RU" b="1" dirty="0" err="1" smtClean="0"/>
            <a:t>віці</a:t>
          </a:r>
          <a:r>
            <a:rPr lang="ru-RU" b="1" dirty="0" smtClean="0"/>
            <a:t> 12–14 </a:t>
          </a:r>
          <a:r>
            <a:rPr lang="ru-RU" b="1" dirty="0" err="1" smtClean="0"/>
            <a:t>міс</a:t>
          </a:r>
          <a:r>
            <a:rPr lang="ru-RU" b="1" dirty="0" smtClean="0"/>
            <a:t> за </a:t>
          </a:r>
          <a:r>
            <a:rPr lang="ru-RU" b="1" dirty="0" err="1" smtClean="0"/>
            <a:t>досягнення</a:t>
          </a:r>
          <a:r>
            <a:rPr lang="ru-RU" b="1" dirty="0" smtClean="0"/>
            <a:t> </a:t>
          </a:r>
          <a:r>
            <a:rPr lang="ru-RU" b="1" dirty="0" err="1" smtClean="0"/>
            <a:t>живої</a:t>
          </a:r>
          <a:r>
            <a:rPr lang="ru-RU" b="1" dirty="0" smtClean="0"/>
            <a:t> </a:t>
          </a:r>
          <a:r>
            <a:rPr lang="ru-RU" b="1" dirty="0" err="1" smtClean="0"/>
            <a:t>маси</a:t>
          </a:r>
          <a:r>
            <a:rPr lang="ru-RU" b="1" dirty="0" smtClean="0"/>
            <a:t> </a:t>
          </a:r>
          <a:r>
            <a:rPr lang="ru-RU" b="1" dirty="0" err="1" smtClean="0"/>
            <a:t>бичків</a:t>
          </a:r>
          <a:r>
            <a:rPr lang="ru-RU" b="1" dirty="0" smtClean="0"/>
            <a:t> </a:t>
          </a:r>
          <a:r>
            <a:rPr lang="ru-RU" b="1" dirty="0" err="1" smtClean="0"/>
            <a:t>герефордської</a:t>
          </a:r>
          <a:r>
            <a:rPr lang="ru-RU" b="1" dirty="0" smtClean="0"/>
            <a:t>, </a:t>
          </a:r>
          <a:r>
            <a:rPr lang="ru-RU" b="1" dirty="0" err="1" smtClean="0"/>
            <a:t>абердинської</a:t>
          </a:r>
          <a:r>
            <a:rPr lang="ru-RU" b="1" dirty="0" smtClean="0"/>
            <a:t>, </a:t>
          </a:r>
          <a:r>
            <a:rPr lang="ru-RU" b="1" dirty="0" err="1" smtClean="0"/>
            <a:t>казахської</a:t>
          </a:r>
          <a:r>
            <a:rPr lang="ru-RU" b="1" dirty="0" smtClean="0"/>
            <a:t> </a:t>
          </a:r>
          <a:r>
            <a:rPr lang="ru-RU" b="1" dirty="0" err="1" smtClean="0"/>
            <a:t>білоголової</a:t>
          </a:r>
          <a:r>
            <a:rPr lang="ru-RU" b="1" dirty="0" smtClean="0"/>
            <a:t> – 350–375 кг, </a:t>
          </a:r>
          <a:r>
            <a:rPr lang="ru-RU" b="1" dirty="0" err="1" smtClean="0"/>
            <a:t>шаролезької</a:t>
          </a:r>
          <a:r>
            <a:rPr lang="ru-RU" b="1" dirty="0" smtClean="0"/>
            <a:t>, </a:t>
          </a:r>
          <a:r>
            <a:rPr lang="ru-RU" b="1" dirty="0" err="1" smtClean="0"/>
            <a:t>лімузинської</a:t>
          </a:r>
          <a:r>
            <a:rPr lang="ru-RU" b="1" dirty="0" smtClean="0"/>
            <a:t>, </a:t>
          </a:r>
          <a:r>
            <a:rPr lang="ru-RU" b="1" dirty="0" err="1" smtClean="0"/>
            <a:t>української</a:t>
          </a:r>
          <a:r>
            <a:rPr lang="ru-RU" b="1" dirty="0" smtClean="0"/>
            <a:t> </a:t>
          </a:r>
          <a:r>
            <a:rPr lang="ru-RU" b="1" dirty="0" err="1" smtClean="0"/>
            <a:t>м’ясної</a:t>
          </a:r>
          <a:r>
            <a:rPr lang="ru-RU" b="1" dirty="0" smtClean="0"/>
            <a:t>, </a:t>
          </a:r>
          <a:r>
            <a:rPr lang="ru-RU" b="1" dirty="0" err="1" smtClean="0"/>
            <a:t>волинської</a:t>
          </a:r>
          <a:r>
            <a:rPr lang="ru-RU" b="1" dirty="0" smtClean="0"/>
            <a:t> та </a:t>
          </a:r>
          <a:r>
            <a:rPr lang="ru-RU" b="1" dirty="0" err="1" smtClean="0"/>
            <a:t>інших</a:t>
          </a:r>
          <a:r>
            <a:rPr lang="ru-RU" b="1" dirty="0" smtClean="0"/>
            <a:t> великих </a:t>
          </a:r>
          <a:r>
            <a:rPr lang="ru-RU" b="1" dirty="0" err="1" smtClean="0"/>
            <a:t>порід</a:t>
          </a:r>
          <a:r>
            <a:rPr lang="ru-RU" b="1" dirty="0" smtClean="0"/>
            <a:t> – 380–400 кг. </a:t>
          </a:r>
          <a:r>
            <a:rPr lang="ru-RU" b="1" dirty="0" err="1" smtClean="0"/>
            <a:t>Щира</a:t>
          </a:r>
          <a:r>
            <a:rPr lang="ru-RU" b="1" dirty="0" smtClean="0"/>
            <a:t> </a:t>
          </a:r>
          <a:r>
            <a:rPr lang="ru-RU" b="1" dirty="0" err="1" smtClean="0"/>
            <a:t>годівля</a:t>
          </a:r>
          <a:r>
            <a:rPr lang="ru-RU" b="1" dirty="0" smtClean="0"/>
            <a:t> у </a:t>
          </a:r>
          <a:r>
            <a:rPr lang="ru-RU" b="1" dirty="0" err="1" smtClean="0"/>
            <a:t>період</a:t>
          </a:r>
          <a:r>
            <a:rPr lang="ru-RU" b="1" dirty="0" smtClean="0"/>
            <a:t> </a:t>
          </a:r>
          <a:r>
            <a:rPr lang="ru-RU" b="1" dirty="0" err="1" smtClean="0"/>
            <a:t>вирощування</a:t>
          </a:r>
          <a:r>
            <a:rPr lang="ru-RU" b="1" dirty="0" smtClean="0"/>
            <a:t>, </a:t>
          </a:r>
          <a:r>
            <a:rPr lang="ru-RU" b="1" dirty="0" err="1" smtClean="0"/>
            <a:t>дорощування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відгодівлі</a:t>
          </a:r>
          <a:r>
            <a:rPr lang="ru-RU" b="1" dirty="0" smtClean="0"/>
            <a:t> </a:t>
          </a:r>
          <a:r>
            <a:rPr lang="ru-RU" b="1" dirty="0" err="1" smtClean="0"/>
            <a:t>дозволяє</a:t>
          </a:r>
          <a:r>
            <a:rPr lang="ru-RU" b="1" dirty="0" smtClean="0"/>
            <a:t> </a:t>
          </a:r>
          <a:r>
            <a:rPr lang="ru-RU" b="1" dirty="0" err="1" smtClean="0"/>
            <a:t>реалізувати</a:t>
          </a:r>
          <a:r>
            <a:rPr lang="ru-RU" b="1" dirty="0" smtClean="0"/>
            <a:t> молодняк у 18-місячному </a:t>
          </a:r>
          <a:r>
            <a:rPr lang="ru-RU" b="1" dirty="0" err="1" smtClean="0"/>
            <a:t>віці</a:t>
          </a:r>
          <a:r>
            <a:rPr lang="ru-RU" b="1" dirty="0" smtClean="0"/>
            <a:t> живою </a:t>
          </a:r>
          <a:r>
            <a:rPr lang="ru-RU" b="1" dirty="0" err="1" smtClean="0"/>
            <a:t>масою</a:t>
          </a:r>
          <a:r>
            <a:rPr lang="ru-RU" b="1" dirty="0" smtClean="0"/>
            <a:t> 500–600 кг. </a:t>
          </a:r>
          <a:endParaRPr lang="ru-RU" b="1" dirty="0"/>
        </a:p>
      </dgm:t>
    </dgm:pt>
    <dgm:pt modelId="{E5628801-001C-45AE-A60D-75D00DBA70C5}" type="parTrans" cxnId="{D42747EA-6D1E-4EEC-9F87-A36030C8AE9C}">
      <dgm:prSet/>
      <dgm:spPr/>
      <dgm:t>
        <a:bodyPr/>
        <a:lstStyle/>
        <a:p>
          <a:endParaRPr lang="ru-RU" b="1"/>
        </a:p>
      </dgm:t>
    </dgm:pt>
    <dgm:pt modelId="{24635ABB-72C8-4079-90BE-B0F33E38154F}" type="sibTrans" cxnId="{D42747EA-6D1E-4EEC-9F87-A36030C8AE9C}">
      <dgm:prSet/>
      <dgm:spPr/>
      <dgm:t>
        <a:bodyPr/>
        <a:lstStyle/>
        <a:p>
          <a:endParaRPr lang="ru-RU" b="1"/>
        </a:p>
      </dgm:t>
    </dgm:pt>
    <dgm:pt modelId="{C7EC63C8-7619-49F6-A673-6CFA559F8221}" type="pres">
      <dgm:prSet presAssocID="{2163AE11-249D-4D6C-BB3C-A7C9C521D3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7466CC-114C-43C2-9D9F-70829CAC5F22}" type="pres">
      <dgm:prSet presAssocID="{EBD37376-3863-418A-A218-5135D3F07AE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E455B7-90D0-4A8A-9B22-1E64D23F96D6}" type="presOf" srcId="{2163AE11-249D-4D6C-BB3C-A7C9C521D355}" destId="{C7EC63C8-7619-49F6-A673-6CFA559F8221}" srcOrd="0" destOrd="0" presId="urn:microsoft.com/office/officeart/2005/8/layout/vList2"/>
    <dgm:cxn modelId="{D42747EA-6D1E-4EEC-9F87-A36030C8AE9C}" srcId="{2163AE11-249D-4D6C-BB3C-A7C9C521D355}" destId="{EBD37376-3863-418A-A218-5135D3F07AE9}" srcOrd="0" destOrd="0" parTransId="{E5628801-001C-45AE-A60D-75D00DBA70C5}" sibTransId="{24635ABB-72C8-4079-90BE-B0F33E38154F}"/>
    <dgm:cxn modelId="{35A365F5-4D94-4A90-8993-ADA1B40A12A1}" type="presOf" srcId="{EBD37376-3863-418A-A218-5135D3F07AE9}" destId="{9B7466CC-114C-43C2-9D9F-70829CAC5F22}" srcOrd="0" destOrd="0" presId="urn:microsoft.com/office/officeart/2005/8/layout/vList2"/>
    <dgm:cxn modelId="{D23AEBEC-CE5F-4044-93AE-689FB41216E1}" type="presParOf" srcId="{C7EC63C8-7619-49F6-A673-6CFA559F8221}" destId="{9B7466CC-114C-43C2-9D9F-70829CAC5F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71CECE-0E4F-4C4B-9703-26079F6E6BFA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7D4ADCF3-EE31-416C-B1FF-7952696E6F0B}">
      <dgm:prSet/>
      <dgm:spPr/>
      <dgm:t>
        <a:bodyPr/>
        <a:lstStyle/>
        <a:p>
          <a:pPr rtl="0"/>
          <a:r>
            <a:rPr lang="ru-RU" dirty="0" err="1" smtClean="0"/>
            <a:t>Оптимальний</a:t>
          </a:r>
          <a:r>
            <a:rPr lang="ru-RU" dirty="0" smtClean="0"/>
            <a:t> </a:t>
          </a:r>
          <a:r>
            <a:rPr lang="ru-RU" dirty="0" err="1" smtClean="0"/>
            <a:t>рівень</a:t>
          </a:r>
          <a:r>
            <a:rPr lang="ru-RU" dirty="0" smtClean="0"/>
            <a:t> </a:t>
          </a:r>
          <a:r>
            <a:rPr lang="ru-RU" dirty="0" err="1" smtClean="0"/>
            <a:t>мінерального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вітамінного</a:t>
          </a:r>
          <a:r>
            <a:rPr lang="ru-RU" dirty="0" smtClean="0"/>
            <a:t> </a:t>
          </a:r>
          <a:r>
            <a:rPr lang="ru-RU" dirty="0" err="1" smtClean="0"/>
            <a:t>живлення</a:t>
          </a:r>
          <a:r>
            <a:rPr lang="ru-RU" dirty="0" smtClean="0"/>
            <a:t> </a:t>
          </a:r>
          <a:r>
            <a:rPr lang="ru-RU" dirty="0" err="1" smtClean="0"/>
            <a:t>племінних</a:t>
          </a:r>
          <a:r>
            <a:rPr lang="ru-RU" dirty="0" smtClean="0"/>
            <a:t> </a:t>
          </a:r>
          <a:r>
            <a:rPr lang="ru-RU" dirty="0" err="1" smtClean="0"/>
            <a:t>бугаїв</a:t>
          </a:r>
          <a:r>
            <a:rPr lang="ru-RU" dirty="0" smtClean="0"/>
            <a:t> </a:t>
          </a:r>
          <a:r>
            <a:rPr lang="ru-RU" dirty="0" err="1" smtClean="0"/>
            <a:t>забезпечується</a:t>
          </a:r>
          <a:r>
            <a:rPr lang="ru-RU" dirty="0" smtClean="0"/>
            <a:t> за </a:t>
          </a:r>
          <a:r>
            <a:rPr lang="ru-RU" dirty="0" err="1" smtClean="0"/>
            <a:t>вмісту</a:t>
          </a:r>
          <a:r>
            <a:rPr lang="ru-RU" dirty="0" smtClean="0"/>
            <a:t> в 1 кг </a:t>
          </a:r>
          <a:r>
            <a:rPr lang="ru-RU" dirty="0" err="1" smtClean="0"/>
            <a:t>сухої</a:t>
          </a:r>
          <a:r>
            <a:rPr lang="ru-RU" dirty="0" smtClean="0"/>
            <a:t> </a:t>
          </a:r>
          <a:r>
            <a:rPr lang="ru-RU" dirty="0" err="1" smtClean="0"/>
            <a:t>речовини</a:t>
          </a:r>
          <a:r>
            <a:rPr lang="ru-RU" dirty="0" smtClean="0"/>
            <a:t>: </a:t>
          </a:r>
          <a:r>
            <a:rPr lang="ru-RU" dirty="0" err="1" smtClean="0"/>
            <a:t>кальцію</a:t>
          </a:r>
          <a:r>
            <a:rPr lang="ru-RU" dirty="0" smtClean="0"/>
            <a:t> – 5,5–6,5 г, фосфору – 3,3–4,5, </a:t>
          </a:r>
          <a:r>
            <a:rPr lang="ru-RU" dirty="0" err="1" smtClean="0"/>
            <a:t>кухонної</a:t>
          </a:r>
          <a:r>
            <a:rPr lang="ru-RU" dirty="0" smtClean="0"/>
            <a:t> </a:t>
          </a:r>
          <a:r>
            <a:rPr lang="ru-RU" dirty="0" err="1" smtClean="0"/>
            <a:t>солі</a:t>
          </a:r>
          <a:r>
            <a:rPr lang="ru-RU" dirty="0" smtClean="0"/>
            <a:t> – 4,8–5,0 г. </a:t>
          </a:r>
          <a:r>
            <a:rPr lang="ru-RU" dirty="0" err="1" smtClean="0"/>
            <a:t>Раціони</a:t>
          </a:r>
          <a:r>
            <a:rPr lang="ru-RU" dirty="0" smtClean="0"/>
            <a:t> </a:t>
          </a:r>
          <a:r>
            <a:rPr lang="ru-RU" dirty="0" err="1" smtClean="0"/>
            <a:t>балансують</a:t>
          </a:r>
          <a:r>
            <a:rPr lang="ru-RU" dirty="0" smtClean="0"/>
            <a:t> </a:t>
          </a:r>
          <a:r>
            <a:rPr lang="ru-RU" dirty="0" err="1" smtClean="0"/>
            <a:t>також</a:t>
          </a:r>
          <a:r>
            <a:rPr lang="ru-RU" dirty="0" smtClean="0"/>
            <a:t> за </a:t>
          </a:r>
          <a:r>
            <a:rPr lang="ru-RU" dirty="0" err="1" smtClean="0"/>
            <a:t>сіркою</a:t>
          </a:r>
          <a:r>
            <a:rPr lang="ru-RU" dirty="0" smtClean="0"/>
            <a:t> – 2,1–3,3 г/кг </a:t>
          </a:r>
          <a:r>
            <a:rPr lang="ru-RU" dirty="0" err="1" smtClean="0"/>
            <a:t>сухої</a:t>
          </a:r>
          <a:r>
            <a:rPr lang="ru-RU" dirty="0" smtClean="0"/>
            <a:t> </a:t>
          </a:r>
          <a:r>
            <a:rPr lang="ru-RU" dirty="0" err="1" smtClean="0"/>
            <a:t>речовини</a:t>
          </a:r>
          <a:r>
            <a:rPr lang="ru-RU" dirty="0" smtClean="0"/>
            <a:t>, </a:t>
          </a:r>
          <a:r>
            <a:rPr lang="ru-RU" dirty="0" err="1" smtClean="0"/>
            <a:t>залізом</a:t>
          </a:r>
          <a:r>
            <a:rPr lang="ru-RU" dirty="0" smtClean="0"/>
            <a:t> – 55–65 мг, </a:t>
          </a:r>
          <a:r>
            <a:rPr lang="ru-RU" dirty="0" err="1" smtClean="0"/>
            <a:t>міддю</a:t>
          </a:r>
          <a:r>
            <a:rPr lang="ru-RU" dirty="0" smtClean="0"/>
            <a:t> – 10–12, цинком – 35–40, марганцем – 50–55, кобальтом </a:t>
          </a:r>
          <a:r>
            <a:rPr lang="ru-RU" dirty="0" err="1" smtClean="0"/>
            <a:t>і</a:t>
          </a:r>
          <a:r>
            <a:rPr lang="ru-RU" dirty="0" smtClean="0"/>
            <a:t> йодом – 0,6–0,8, каротином – 40–60 мг, </a:t>
          </a:r>
          <a:r>
            <a:rPr lang="ru-RU" dirty="0" err="1" smtClean="0"/>
            <a:t>вітаміном</a:t>
          </a:r>
          <a:r>
            <a:rPr lang="en-US" dirty="0" smtClean="0"/>
            <a:t>D – 0,8–1,3 </a:t>
          </a:r>
          <a:r>
            <a:rPr lang="ru-RU" dirty="0" smtClean="0"/>
            <a:t>МО та </a:t>
          </a:r>
          <a:r>
            <a:rPr lang="ru-RU" dirty="0" err="1" smtClean="0"/>
            <a:t>вітаміном</a:t>
          </a:r>
          <a:r>
            <a:rPr lang="ru-RU" dirty="0" smtClean="0"/>
            <a:t> Е – 30–32 мг/кг </a:t>
          </a:r>
          <a:r>
            <a:rPr lang="ru-RU" dirty="0" err="1" smtClean="0"/>
            <a:t>сухої</a:t>
          </a:r>
          <a:r>
            <a:rPr lang="ru-RU" dirty="0" smtClean="0"/>
            <a:t> </a:t>
          </a:r>
          <a:r>
            <a:rPr lang="ru-RU" dirty="0" err="1" smtClean="0"/>
            <a:t>речовини</a:t>
          </a:r>
          <a:r>
            <a:rPr lang="ru-RU" dirty="0" smtClean="0"/>
            <a:t>. </a:t>
          </a:r>
          <a:br>
            <a:rPr lang="ru-RU" dirty="0" smtClean="0"/>
          </a:br>
          <a:endParaRPr lang="en-US" dirty="0"/>
        </a:p>
      </dgm:t>
    </dgm:pt>
    <dgm:pt modelId="{0B041730-C7FC-46DF-A224-9D64597BCAC4}" type="parTrans" cxnId="{98C63C11-B586-4F57-8E6A-CD93162A7726}">
      <dgm:prSet/>
      <dgm:spPr/>
      <dgm:t>
        <a:bodyPr/>
        <a:lstStyle/>
        <a:p>
          <a:endParaRPr lang="ru-RU"/>
        </a:p>
      </dgm:t>
    </dgm:pt>
    <dgm:pt modelId="{3C677854-C09D-4B11-B00D-9CA677D1B763}" type="sibTrans" cxnId="{98C63C11-B586-4F57-8E6A-CD93162A7726}">
      <dgm:prSet/>
      <dgm:spPr/>
      <dgm:t>
        <a:bodyPr/>
        <a:lstStyle/>
        <a:p>
          <a:endParaRPr lang="ru-RU"/>
        </a:p>
      </dgm:t>
    </dgm:pt>
    <dgm:pt modelId="{58B442BE-5BA4-43E6-8B0A-B3A71B02674D}" type="pres">
      <dgm:prSet presAssocID="{6471CECE-0E4F-4C4B-9703-26079F6E6B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170072-678A-4C97-B801-282FA221992D}" type="pres">
      <dgm:prSet presAssocID="{7D4ADCF3-EE31-416C-B1FF-7952696E6F0B}" presName="parentText" presStyleLbl="node1" presStyleIdx="0" presStyleCnt="1" custScaleY="1149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C63C11-B586-4F57-8E6A-CD93162A7726}" srcId="{6471CECE-0E4F-4C4B-9703-26079F6E6BFA}" destId="{7D4ADCF3-EE31-416C-B1FF-7952696E6F0B}" srcOrd="0" destOrd="0" parTransId="{0B041730-C7FC-46DF-A224-9D64597BCAC4}" sibTransId="{3C677854-C09D-4B11-B00D-9CA677D1B763}"/>
    <dgm:cxn modelId="{C700F440-8E85-4A4E-A37F-2A62C7FE128C}" type="presOf" srcId="{6471CECE-0E4F-4C4B-9703-26079F6E6BFA}" destId="{58B442BE-5BA4-43E6-8B0A-B3A71B02674D}" srcOrd="0" destOrd="0" presId="urn:microsoft.com/office/officeart/2005/8/layout/vList2"/>
    <dgm:cxn modelId="{1B53448F-201E-4C2D-A0C6-1B6FF7B9A989}" type="presOf" srcId="{7D4ADCF3-EE31-416C-B1FF-7952696E6F0B}" destId="{BD170072-678A-4C97-B801-282FA221992D}" srcOrd="0" destOrd="0" presId="urn:microsoft.com/office/officeart/2005/8/layout/vList2"/>
    <dgm:cxn modelId="{94353416-17A0-4875-B0F0-69B74D145759}" type="presParOf" srcId="{58B442BE-5BA4-43E6-8B0A-B3A71B02674D}" destId="{BD170072-678A-4C97-B801-282FA221992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11775CD-CA93-4A58-8239-CC5E731FBB2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323E9FE-51CF-4D51-8990-77ED6E91E1EC}">
      <dgm:prSet/>
      <dgm:spPr/>
      <dgm:t>
        <a:bodyPr/>
        <a:lstStyle/>
        <a:p>
          <a:pPr rtl="0"/>
          <a:r>
            <a:rPr lang="ru-RU" dirty="0" smtClean="0"/>
            <a:t>При </a:t>
          </a:r>
          <a:r>
            <a:rPr lang="ru-RU" dirty="0" err="1" smtClean="0"/>
            <a:t>дорощуванні</a:t>
          </a:r>
          <a:r>
            <a:rPr lang="ru-RU" dirty="0" smtClean="0"/>
            <a:t> молодняку на </a:t>
          </a:r>
          <a:r>
            <a:rPr lang="ru-RU" dirty="0" err="1" smtClean="0"/>
            <a:t>м’ясо</a:t>
          </a:r>
          <a:r>
            <a:rPr lang="ru-RU" dirty="0" smtClean="0"/>
            <a:t> у </a:t>
          </a:r>
          <a:r>
            <a:rPr lang="ru-RU" dirty="0" err="1" smtClean="0"/>
            <a:t>віці</a:t>
          </a:r>
          <a:r>
            <a:rPr lang="ru-RU" dirty="0" smtClean="0"/>
            <a:t> до одного року на 100 кг </a:t>
          </a:r>
          <a:r>
            <a:rPr lang="ru-RU" dirty="0" err="1" smtClean="0"/>
            <a:t>живої</a:t>
          </a:r>
          <a:r>
            <a:rPr lang="ru-RU" dirty="0" smtClean="0"/>
            <a:t> </a:t>
          </a:r>
          <a:r>
            <a:rPr lang="ru-RU" dirty="0" err="1" smtClean="0"/>
            <a:t>маси</a:t>
          </a:r>
          <a:r>
            <a:rPr lang="ru-RU" dirty="0" smtClean="0"/>
            <a:t> </a:t>
          </a:r>
          <a:r>
            <a:rPr lang="ru-RU" i="1" dirty="0" err="1" smtClean="0"/>
            <a:t>необхідно</a:t>
          </a:r>
          <a:r>
            <a:rPr lang="ru-RU" i="1" dirty="0" smtClean="0"/>
            <a:t> </a:t>
          </a:r>
          <a:r>
            <a:rPr lang="ru-RU" i="1" dirty="0" err="1" smtClean="0"/>
            <a:t>сухої</a:t>
          </a:r>
          <a:r>
            <a:rPr lang="ru-RU" i="1" dirty="0" smtClean="0"/>
            <a:t> </a:t>
          </a:r>
          <a:r>
            <a:rPr lang="ru-RU" i="1" dirty="0" err="1" smtClean="0"/>
            <a:t>речовини</a:t>
          </a:r>
          <a:r>
            <a:rPr lang="ru-RU" i="1" dirty="0" smtClean="0"/>
            <a:t> – 2,3–2,7 кг </a:t>
          </a:r>
          <a:r>
            <a:rPr lang="ru-RU" i="1" dirty="0" err="1" smtClean="0"/>
            <a:t>і</a:t>
          </a:r>
          <a:r>
            <a:rPr lang="ru-RU" i="1" dirty="0" smtClean="0"/>
            <a:t> </a:t>
          </a:r>
          <a:r>
            <a:rPr lang="ru-RU" i="1" dirty="0" err="1" smtClean="0"/>
            <a:t>обмінної</a:t>
          </a:r>
          <a:r>
            <a:rPr lang="ru-RU" i="1" dirty="0" smtClean="0"/>
            <a:t> </a:t>
          </a:r>
          <a:r>
            <a:rPr lang="ru-RU" i="1" dirty="0" err="1" smtClean="0"/>
            <a:t>енергії</a:t>
          </a:r>
          <a:r>
            <a:rPr lang="ru-RU" i="1" dirty="0" smtClean="0"/>
            <a:t> – 20–26 МДж (1,8–2,4 к.од.), а у </a:t>
          </a:r>
          <a:r>
            <a:rPr lang="ru-RU" i="1" dirty="0" err="1" smtClean="0"/>
            <a:t>віці</a:t>
          </a:r>
          <a:r>
            <a:rPr lang="ru-RU" i="1" dirty="0" smtClean="0"/>
            <a:t> старше року – </a:t>
          </a:r>
          <a:r>
            <a:rPr lang="ru-RU" i="1" dirty="0" err="1" smtClean="0"/>
            <a:t>відповідно</a:t>
          </a:r>
          <a:r>
            <a:rPr lang="ru-RU" i="1" dirty="0" smtClean="0"/>
            <a:t> 1,9–2,2 кг </a:t>
          </a:r>
          <a:r>
            <a:rPr lang="ru-RU" i="1" dirty="0" err="1" smtClean="0"/>
            <a:t>і</a:t>
          </a:r>
          <a:r>
            <a:rPr lang="ru-RU" i="1" dirty="0" smtClean="0"/>
            <a:t> 17,4–20,8 МДж (1,6–1,9 к.од.).</a:t>
          </a:r>
          <a:endParaRPr lang="ru-RU" dirty="0"/>
        </a:p>
      </dgm:t>
    </dgm:pt>
    <dgm:pt modelId="{B5E2E9C8-58AF-4D42-812A-0DA3CBEFE86C}" type="parTrans" cxnId="{5306569F-731C-4ADC-8F21-42D0D703BCED}">
      <dgm:prSet/>
      <dgm:spPr/>
      <dgm:t>
        <a:bodyPr/>
        <a:lstStyle/>
        <a:p>
          <a:endParaRPr lang="ru-RU"/>
        </a:p>
      </dgm:t>
    </dgm:pt>
    <dgm:pt modelId="{6B9C7953-A962-401B-A456-C62EAD1F5412}" type="sibTrans" cxnId="{5306569F-731C-4ADC-8F21-42D0D703BCED}">
      <dgm:prSet/>
      <dgm:spPr/>
      <dgm:t>
        <a:bodyPr/>
        <a:lstStyle/>
        <a:p>
          <a:endParaRPr lang="ru-RU"/>
        </a:p>
      </dgm:t>
    </dgm:pt>
    <dgm:pt modelId="{D2125F65-CFCD-4FED-B1CE-CC4B8B52C5CD}">
      <dgm:prSet/>
      <dgm:spPr/>
      <dgm:t>
        <a:bodyPr/>
        <a:lstStyle/>
        <a:p>
          <a:pPr rtl="0"/>
          <a:r>
            <a:rPr lang="ru-RU" dirty="0" smtClean="0"/>
            <a:t>У </a:t>
          </a:r>
          <a:r>
            <a:rPr lang="ru-RU" dirty="0" err="1" smtClean="0"/>
            <a:t>віці</a:t>
          </a:r>
          <a:r>
            <a:rPr lang="ru-RU" dirty="0" smtClean="0"/>
            <a:t> до одного року у </a:t>
          </a:r>
          <a:r>
            <a:rPr lang="ru-RU" dirty="0" err="1" smtClean="0"/>
            <a:t>раціоні</a:t>
          </a:r>
          <a:r>
            <a:rPr lang="ru-RU" dirty="0" smtClean="0"/>
            <a:t> </a:t>
          </a:r>
          <a:r>
            <a:rPr lang="ru-RU" dirty="0" err="1" smtClean="0"/>
            <a:t>необхідно</a:t>
          </a:r>
          <a:r>
            <a:rPr lang="ru-RU" dirty="0" smtClean="0"/>
            <a:t> на 1 к.од. </a:t>
          </a:r>
          <a:r>
            <a:rPr lang="ru-RU" dirty="0" err="1" smtClean="0"/>
            <a:t>перетравного</a:t>
          </a:r>
          <a:r>
            <a:rPr lang="ru-RU" dirty="0" smtClean="0"/>
            <a:t> </a:t>
          </a:r>
          <a:r>
            <a:rPr lang="ru-RU" dirty="0" err="1" smtClean="0"/>
            <a:t>протеїну</a:t>
          </a:r>
          <a:r>
            <a:rPr lang="ru-RU" dirty="0" smtClean="0"/>
            <a:t> 105–110 г, старше року – 95–100 г. </a:t>
          </a:r>
          <a:r>
            <a:rPr lang="ru-RU" b="1" dirty="0" smtClean="0"/>
            <a:t>За </a:t>
          </a:r>
          <a:r>
            <a:rPr lang="ru-RU" b="1" dirty="0" err="1" smtClean="0"/>
            <a:t>помірної</a:t>
          </a:r>
          <a:r>
            <a:rPr lang="ru-RU" b="1" dirty="0" smtClean="0"/>
            <a:t> </a:t>
          </a:r>
          <a:r>
            <a:rPr lang="ru-RU" b="1" dirty="0" err="1" smtClean="0"/>
            <a:t>інтенсивності</a:t>
          </a:r>
          <a:r>
            <a:rPr lang="ru-RU" b="1" dirty="0" smtClean="0"/>
            <a:t> росту </a:t>
          </a:r>
          <a:r>
            <a:rPr lang="ru-RU" b="1" dirty="0" err="1" smtClean="0"/>
            <a:t>цей</a:t>
          </a:r>
          <a:r>
            <a:rPr lang="ru-RU" b="1" dirty="0" smtClean="0"/>
            <a:t> </a:t>
          </a:r>
          <a:r>
            <a:rPr lang="ru-RU" b="1" dirty="0" err="1" smtClean="0"/>
            <a:t>показник</a:t>
          </a:r>
          <a:r>
            <a:rPr lang="ru-RU" b="1" dirty="0" smtClean="0"/>
            <a:t> </a:t>
          </a:r>
          <a:r>
            <a:rPr lang="ru-RU" b="1" dirty="0" err="1" smtClean="0"/>
            <a:t>може</a:t>
          </a:r>
          <a:r>
            <a:rPr lang="ru-RU" b="1" dirty="0" smtClean="0"/>
            <a:t> бути </a:t>
          </a:r>
          <a:r>
            <a:rPr lang="ru-RU" b="1" dirty="0" err="1" smtClean="0"/>
            <a:t>зменшений</a:t>
          </a:r>
          <a:r>
            <a:rPr lang="ru-RU" b="1" dirty="0" smtClean="0"/>
            <a:t> на 5–8%. Для </a:t>
          </a:r>
          <a:r>
            <a:rPr lang="ru-RU" b="1" dirty="0" err="1" smtClean="0"/>
            <a:t>досягнення</a:t>
          </a:r>
          <a:r>
            <a:rPr lang="ru-RU" b="1" dirty="0" smtClean="0"/>
            <a:t> </a:t>
          </a:r>
          <a:r>
            <a:rPr lang="ru-RU" b="1" dirty="0" err="1" smtClean="0"/>
            <a:t>високих</a:t>
          </a:r>
          <a:r>
            <a:rPr lang="ru-RU" b="1" dirty="0" smtClean="0"/>
            <a:t> </a:t>
          </a:r>
          <a:r>
            <a:rPr lang="ru-RU" b="1" dirty="0" err="1" smtClean="0"/>
            <a:t>показників</a:t>
          </a:r>
          <a:r>
            <a:rPr lang="ru-RU" b="1" dirty="0" smtClean="0"/>
            <a:t> в </a:t>
          </a:r>
          <a:r>
            <a:rPr lang="ru-RU" b="1" dirty="0" err="1" smtClean="0"/>
            <a:t>інтенсивності</a:t>
          </a:r>
          <a:r>
            <a:rPr lang="ru-RU" b="1" dirty="0" smtClean="0"/>
            <a:t> росту </a:t>
          </a:r>
          <a:r>
            <a:rPr lang="ru-RU" b="1" dirty="0" err="1" smtClean="0"/>
            <a:t>норми</a:t>
          </a:r>
          <a:r>
            <a:rPr lang="ru-RU" b="1" dirty="0" smtClean="0"/>
            <a:t> </a:t>
          </a:r>
          <a:r>
            <a:rPr lang="ru-RU" b="1" dirty="0" err="1" smtClean="0"/>
            <a:t>годівлі</a:t>
          </a:r>
          <a:r>
            <a:rPr lang="ru-RU" b="1" dirty="0" smtClean="0"/>
            <a:t> </a:t>
          </a:r>
          <a:r>
            <a:rPr lang="ru-RU" b="1" dirty="0" err="1" smtClean="0"/>
            <a:t>необхідно</a:t>
          </a:r>
          <a:r>
            <a:rPr lang="ru-RU" b="1" dirty="0" smtClean="0"/>
            <a:t> </a:t>
          </a:r>
          <a:r>
            <a:rPr lang="ru-RU" b="1" dirty="0" err="1" smtClean="0"/>
            <a:t>збільшити</a:t>
          </a:r>
          <a:r>
            <a:rPr lang="ru-RU" b="1" dirty="0" smtClean="0"/>
            <a:t> на 10–15%. </a:t>
          </a:r>
          <a:r>
            <a:rPr lang="ru-RU" i="1" dirty="0" smtClean="0"/>
            <a:t/>
          </a:r>
          <a:br>
            <a:rPr lang="ru-RU" i="1" dirty="0" smtClean="0"/>
          </a:br>
          <a:r>
            <a:rPr lang="ru-RU" dirty="0" smtClean="0"/>
            <a:t/>
          </a:r>
          <a:br>
            <a:rPr lang="ru-RU" dirty="0" smtClean="0"/>
          </a:br>
          <a:endParaRPr lang="en-US" dirty="0"/>
        </a:p>
      </dgm:t>
    </dgm:pt>
    <dgm:pt modelId="{D77C96DB-4396-46B5-95E2-734B09F195E4}" type="parTrans" cxnId="{CD9D15CB-8779-4733-B268-6B2151E50532}">
      <dgm:prSet/>
      <dgm:spPr/>
      <dgm:t>
        <a:bodyPr/>
        <a:lstStyle/>
        <a:p>
          <a:endParaRPr lang="ru-RU"/>
        </a:p>
      </dgm:t>
    </dgm:pt>
    <dgm:pt modelId="{710EC871-9E5B-459C-8DB2-38FAF233FB1F}" type="sibTrans" cxnId="{CD9D15CB-8779-4733-B268-6B2151E50532}">
      <dgm:prSet/>
      <dgm:spPr/>
      <dgm:t>
        <a:bodyPr/>
        <a:lstStyle/>
        <a:p>
          <a:endParaRPr lang="ru-RU"/>
        </a:p>
      </dgm:t>
    </dgm:pt>
    <dgm:pt modelId="{D7D6552E-5527-44AF-A325-A148DCCEFA19}" type="pres">
      <dgm:prSet presAssocID="{D11775CD-CA93-4A58-8239-CC5E731FBB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C89C92-24E4-430C-935C-1DDDD60F7192}" type="pres">
      <dgm:prSet presAssocID="{B323E9FE-51CF-4D51-8990-77ED6E91E1EC}" presName="parentText" presStyleLbl="node1" presStyleIdx="0" presStyleCnt="2" custLinFactY="-1055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21284-4FD7-4DE9-9CF0-543EA79A3316}" type="pres">
      <dgm:prSet presAssocID="{6B9C7953-A962-401B-A456-C62EAD1F5412}" presName="spacer" presStyleCnt="0"/>
      <dgm:spPr/>
    </dgm:pt>
    <dgm:pt modelId="{51C4AB46-1A65-4E6F-94EE-C1B2AC7DC90D}" type="pres">
      <dgm:prSet presAssocID="{D2125F65-CFCD-4FED-B1CE-CC4B8B52C5CD}" presName="parentText" presStyleLbl="node1" presStyleIdx="1" presStyleCnt="2" custLinFactY="-8052" custLinFactNeighborX="206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84FA91-E583-4DFE-B5F5-91D71422630B}" type="presOf" srcId="{D11775CD-CA93-4A58-8239-CC5E731FBB24}" destId="{D7D6552E-5527-44AF-A325-A148DCCEFA19}" srcOrd="0" destOrd="0" presId="urn:microsoft.com/office/officeart/2005/8/layout/vList2"/>
    <dgm:cxn modelId="{5CA70859-23E6-44CE-AFE0-CCF600B0C8F4}" type="presOf" srcId="{D2125F65-CFCD-4FED-B1CE-CC4B8B52C5CD}" destId="{51C4AB46-1A65-4E6F-94EE-C1B2AC7DC90D}" srcOrd="0" destOrd="0" presId="urn:microsoft.com/office/officeart/2005/8/layout/vList2"/>
    <dgm:cxn modelId="{CD9D15CB-8779-4733-B268-6B2151E50532}" srcId="{D11775CD-CA93-4A58-8239-CC5E731FBB24}" destId="{D2125F65-CFCD-4FED-B1CE-CC4B8B52C5CD}" srcOrd="1" destOrd="0" parTransId="{D77C96DB-4396-46B5-95E2-734B09F195E4}" sibTransId="{710EC871-9E5B-459C-8DB2-38FAF233FB1F}"/>
    <dgm:cxn modelId="{F4C4E8EF-2D1F-4AD8-8E47-D9AA61BCC793}" type="presOf" srcId="{B323E9FE-51CF-4D51-8990-77ED6E91E1EC}" destId="{39C89C92-24E4-430C-935C-1DDDD60F7192}" srcOrd="0" destOrd="0" presId="urn:microsoft.com/office/officeart/2005/8/layout/vList2"/>
    <dgm:cxn modelId="{5306569F-731C-4ADC-8F21-42D0D703BCED}" srcId="{D11775CD-CA93-4A58-8239-CC5E731FBB24}" destId="{B323E9FE-51CF-4D51-8990-77ED6E91E1EC}" srcOrd="0" destOrd="0" parTransId="{B5E2E9C8-58AF-4D42-812A-0DA3CBEFE86C}" sibTransId="{6B9C7953-A962-401B-A456-C62EAD1F5412}"/>
    <dgm:cxn modelId="{B5CE8582-8425-4100-B5FA-7E5D7535E5B8}" type="presParOf" srcId="{D7D6552E-5527-44AF-A325-A148DCCEFA19}" destId="{39C89C92-24E4-430C-935C-1DDDD60F7192}" srcOrd="0" destOrd="0" presId="urn:microsoft.com/office/officeart/2005/8/layout/vList2"/>
    <dgm:cxn modelId="{40BA55AC-F83A-45FE-AA60-45E6E3AF38F9}" type="presParOf" srcId="{D7D6552E-5527-44AF-A325-A148DCCEFA19}" destId="{0AF21284-4FD7-4DE9-9CF0-543EA79A3316}" srcOrd="1" destOrd="0" presId="urn:microsoft.com/office/officeart/2005/8/layout/vList2"/>
    <dgm:cxn modelId="{F1106E2D-28A0-4DA7-B379-70CD2DDD1402}" type="presParOf" srcId="{D7D6552E-5527-44AF-A325-A148DCCEFA19}" destId="{51C4AB46-1A65-4E6F-94EE-C1B2AC7DC90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25865E-94DB-4F60-B745-17DA30CF0930}" type="doc">
      <dgm:prSet loTypeId="urn:microsoft.com/office/officeart/2005/8/layout/vList2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97C95E37-CBDC-4FB8-9AEE-8B062447B724}">
      <dgm:prSet/>
      <dgm:spPr/>
      <dgm:t>
        <a:bodyPr/>
        <a:lstStyle/>
        <a:p>
          <a:pPr rtl="0"/>
          <a:r>
            <a:rPr lang="ru-RU" dirty="0" smtClean="0"/>
            <a:t>До </a:t>
          </a:r>
          <a:r>
            <a:rPr lang="ru-RU" dirty="0" err="1" smtClean="0"/>
            <a:t>раціонів</a:t>
          </a:r>
          <a:r>
            <a:rPr lang="ru-RU" dirty="0" smtClean="0"/>
            <a:t> </a:t>
          </a:r>
          <a:r>
            <a:rPr lang="ru-RU" dirty="0" err="1" smtClean="0"/>
            <a:t>бугаїв-плідників</a:t>
          </a:r>
          <a:r>
            <a:rPr lang="ru-RU" dirty="0" smtClean="0"/>
            <a:t> </a:t>
          </a:r>
          <a:r>
            <a:rPr lang="ru-RU" dirty="0" err="1" smtClean="0"/>
            <a:t>включають</a:t>
          </a:r>
          <a:r>
            <a:rPr lang="ru-RU" dirty="0" smtClean="0"/>
            <a:t> у зимовий </a:t>
          </a:r>
          <a:r>
            <a:rPr lang="ru-RU" dirty="0" err="1" smtClean="0"/>
            <a:t>період</a:t>
          </a:r>
          <a:r>
            <a:rPr lang="ru-RU" dirty="0" smtClean="0"/>
            <a:t> </a:t>
          </a:r>
          <a:r>
            <a:rPr lang="ru-RU" dirty="0" err="1" smtClean="0"/>
            <a:t>якісне</a:t>
          </a:r>
          <a:r>
            <a:rPr lang="ru-RU" dirty="0" smtClean="0"/>
            <a:t> </a:t>
          </a:r>
          <a:r>
            <a:rPr lang="ru-RU" dirty="0" err="1" smtClean="0"/>
            <a:t>сіно</a:t>
          </a:r>
          <a:r>
            <a:rPr lang="ru-RU" dirty="0" smtClean="0"/>
            <a:t> </a:t>
          </a:r>
          <a:r>
            <a:rPr lang="ru-RU" dirty="0" err="1" smtClean="0"/>
            <a:t>злакових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бобових</a:t>
          </a:r>
          <a:r>
            <a:rPr lang="ru-RU" dirty="0" smtClean="0"/>
            <a:t> трав, силос, </a:t>
          </a:r>
          <a:r>
            <a:rPr lang="ru-RU" dirty="0" err="1" smtClean="0"/>
            <a:t>коренеплоди</a:t>
          </a:r>
          <a:r>
            <a:rPr lang="ru-RU" dirty="0" smtClean="0"/>
            <a:t> та </a:t>
          </a:r>
          <a:r>
            <a:rPr lang="ru-RU" dirty="0" err="1" smtClean="0"/>
            <a:t>суміш</a:t>
          </a:r>
          <a:r>
            <a:rPr lang="ru-RU" dirty="0" smtClean="0"/>
            <a:t> </a:t>
          </a:r>
          <a:r>
            <a:rPr lang="ru-RU" dirty="0" err="1" smtClean="0"/>
            <a:t>концентрованих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комбікорм</a:t>
          </a:r>
          <a:r>
            <a:rPr lang="ru-RU" dirty="0" smtClean="0"/>
            <a:t>; у </a:t>
          </a:r>
          <a:r>
            <a:rPr lang="ru-RU" dirty="0" err="1" smtClean="0"/>
            <a:t>літній</a:t>
          </a:r>
          <a:r>
            <a:rPr lang="ru-RU" dirty="0" smtClean="0"/>
            <a:t> </a:t>
          </a:r>
          <a:r>
            <a:rPr lang="ru-RU" dirty="0" err="1" smtClean="0"/>
            <a:t>період</a:t>
          </a:r>
          <a:r>
            <a:rPr lang="ru-RU" dirty="0" smtClean="0"/>
            <a:t> – траву </a:t>
          </a:r>
          <a:r>
            <a:rPr lang="ru-RU" dirty="0" err="1" smtClean="0"/>
            <a:t>злаково-бобових</a:t>
          </a:r>
          <a:r>
            <a:rPr lang="ru-RU" dirty="0" smtClean="0"/>
            <a:t>, </a:t>
          </a:r>
          <a:r>
            <a:rPr lang="ru-RU" dirty="0" err="1" smtClean="0"/>
            <a:t>сіно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концкорми</a:t>
          </a:r>
          <a:r>
            <a:rPr lang="ru-RU" dirty="0" smtClean="0"/>
            <a:t>. </a:t>
          </a:r>
          <a:r>
            <a:rPr lang="ru-RU" dirty="0" err="1" smtClean="0"/>
            <a:t>Інколи</a:t>
          </a:r>
          <a:r>
            <a:rPr lang="ru-RU" dirty="0" smtClean="0"/>
            <a:t> </a:t>
          </a:r>
          <a:r>
            <a:rPr lang="ru-RU" dirty="0" err="1" smtClean="0"/>
            <a:t>бугаїв</a:t>
          </a:r>
          <a:r>
            <a:rPr lang="ru-RU" dirty="0" smtClean="0"/>
            <a:t> </a:t>
          </a:r>
          <a:r>
            <a:rPr lang="ru-RU" dirty="0" err="1" smtClean="0"/>
            <a:t>випасають</a:t>
          </a:r>
          <a:r>
            <a:rPr lang="ru-RU" dirty="0" smtClean="0"/>
            <a:t>, за </a:t>
          </a:r>
          <a:r>
            <a:rPr lang="ru-RU" dirty="0" err="1" smtClean="0"/>
            <a:t>умови</a:t>
          </a:r>
          <a:r>
            <a:rPr lang="ru-RU" dirty="0" smtClean="0"/>
            <a:t> </a:t>
          </a:r>
          <a:r>
            <a:rPr lang="ru-RU" dirty="0" err="1" smtClean="0"/>
            <a:t>випасання</a:t>
          </a:r>
          <a:r>
            <a:rPr lang="ru-RU" dirty="0" smtClean="0"/>
            <a:t> </a:t>
          </a:r>
          <a:r>
            <a:rPr lang="ru-RU" dirty="0" err="1" smtClean="0"/>
            <a:t>кількість</a:t>
          </a:r>
          <a:r>
            <a:rPr lang="ru-RU" dirty="0" smtClean="0"/>
            <a:t> </a:t>
          </a:r>
          <a:r>
            <a:rPr lang="ru-RU" dirty="0" err="1" smtClean="0"/>
            <a:t>сіна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концкормів</a:t>
          </a:r>
          <a:r>
            <a:rPr lang="ru-RU" dirty="0" smtClean="0"/>
            <a:t> не </a:t>
          </a:r>
          <a:r>
            <a:rPr lang="ru-RU" dirty="0" err="1" smtClean="0"/>
            <a:t>зменшують</a:t>
          </a:r>
          <a:r>
            <a:rPr lang="ru-RU" dirty="0" smtClean="0"/>
            <a:t> </a:t>
          </a:r>
          <a:r>
            <a:rPr lang="ru-RU" dirty="0" err="1" smtClean="0"/>
            <a:t>порівняно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годівлею</a:t>
          </a:r>
          <a:r>
            <a:rPr lang="ru-RU" dirty="0" smtClean="0"/>
            <a:t> у </a:t>
          </a:r>
          <a:r>
            <a:rPr lang="ru-RU" dirty="0" err="1" smtClean="0"/>
            <a:t>стійлах</a:t>
          </a:r>
          <a:r>
            <a:rPr lang="ru-RU" dirty="0" smtClean="0"/>
            <a:t>. </a:t>
          </a:r>
        </a:p>
        <a:p>
          <a:pPr rtl="0"/>
          <a:r>
            <a:rPr lang="ru-RU" dirty="0" smtClean="0"/>
            <a:t>На 100 кг </a:t>
          </a:r>
          <a:r>
            <a:rPr lang="ru-RU" dirty="0" err="1" smtClean="0"/>
            <a:t>живої</a:t>
          </a:r>
          <a:r>
            <a:rPr lang="ru-RU" dirty="0" smtClean="0"/>
            <a:t> </a:t>
          </a:r>
          <a:r>
            <a:rPr lang="ru-RU" dirty="0" err="1" smtClean="0"/>
            <a:t>маси</a:t>
          </a:r>
          <a:r>
            <a:rPr lang="ru-RU" dirty="0" smtClean="0"/>
            <a:t> бугаям </a:t>
          </a:r>
          <a:r>
            <a:rPr lang="ru-RU" dirty="0" err="1" smtClean="0"/>
            <a:t>мясних</a:t>
          </a:r>
          <a:r>
            <a:rPr lang="ru-RU" dirty="0" smtClean="0"/>
            <a:t> </a:t>
          </a:r>
          <a:r>
            <a:rPr lang="ru-RU" dirty="0" err="1" smtClean="0"/>
            <a:t>порід</a:t>
          </a:r>
          <a:r>
            <a:rPr lang="ru-RU" dirty="0" smtClean="0"/>
            <a:t> </a:t>
          </a:r>
          <a:r>
            <a:rPr lang="ru-RU" dirty="0" err="1" smtClean="0"/>
            <a:t>згодовують</a:t>
          </a:r>
          <a:r>
            <a:rPr lang="ru-RU" dirty="0" smtClean="0"/>
            <a:t>: </a:t>
          </a:r>
          <a:r>
            <a:rPr lang="ru-RU" dirty="0" err="1" smtClean="0"/>
            <a:t>сіна</a:t>
          </a:r>
          <a:r>
            <a:rPr lang="ru-RU" dirty="0" smtClean="0"/>
            <a:t> – 0,7–1,0 кг, силосу – 0,5–0,8, </a:t>
          </a:r>
          <a:r>
            <a:rPr lang="ru-RU" dirty="0" err="1" smtClean="0"/>
            <a:t>коренеплодів</a:t>
          </a:r>
          <a:r>
            <a:rPr lang="ru-RU" dirty="0" smtClean="0"/>
            <a:t> – 0,4–0,6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концентратів</a:t>
          </a:r>
          <a:r>
            <a:rPr lang="ru-RU" dirty="0" smtClean="0"/>
            <a:t> – 0,3–0,6 кг на одну голову за </a:t>
          </a:r>
          <a:r>
            <a:rPr lang="ru-RU" dirty="0" err="1" smtClean="0"/>
            <a:t>добу</a:t>
          </a:r>
          <a:r>
            <a:rPr lang="ru-RU" dirty="0" smtClean="0"/>
            <a:t>.</a:t>
          </a:r>
          <a:br>
            <a:rPr lang="ru-RU" dirty="0" smtClean="0"/>
          </a:br>
          <a:endParaRPr lang="ru-RU" dirty="0"/>
        </a:p>
      </dgm:t>
    </dgm:pt>
    <dgm:pt modelId="{0226747F-F71A-4F27-9DF2-5CDD75D6CFEF}" type="parTrans" cxnId="{9A1D10F3-2507-4CF3-BBCF-2BAFEBE0CF4D}">
      <dgm:prSet/>
      <dgm:spPr/>
      <dgm:t>
        <a:bodyPr/>
        <a:lstStyle/>
        <a:p>
          <a:endParaRPr lang="ru-RU"/>
        </a:p>
      </dgm:t>
    </dgm:pt>
    <dgm:pt modelId="{B433F777-D480-4112-8B44-83F3E451C150}" type="sibTrans" cxnId="{9A1D10F3-2507-4CF3-BBCF-2BAFEBE0CF4D}">
      <dgm:prSet/>
      <dgm:spPr/>
      <dgm:t>
        <a:bodyPr/>
        <a:lstStyle/>
        <a:p>
          <a:endParaRPr lang="ru-RU"/>
        </a:p>
      </dgm:t>
    </dgm:pt>
    <dgm:pt modelId="{D254F595-6481-4B15-8DBB-2BB988B6BB26}" type="pres">
      <dgm:prSet presAssocID="{2125865E-94DB-4F60-B745-17DA30CF09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5A9B70-83B4-42C8-AD63-09AE47F22E4C}" type="pres">
      <dgm:prSet presAssocID="{97C95E37-CBDC-4FB8-9AEE-8B062447B72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1D10F3-2507-4CF3-BBCF-2BAFEBE0CF4D}" srcId="{2125865E-94DB-4F60-B745-17DA30CF0930}" destId="{97C95E37-CBDC-4FB8-9AEE-8B062447B724}" srcOrd="0" destOrd="0" parTransId="{0226747F-F71A-4F27-9DF2-5CDD75D6CFEF}" sibTransId="{B433F777-D480-4112-8B44-83F3E451C150}"/>
    <dgm:cxn modelId="{B50D472C-AD58-4C78-BBDF-363E545B60F0}" type="presOf" srcId="{2125865E-94DB-4F60-B745-17DA30CF0930}" destId="{D254F595-6481-4B15-8DBB-2BB988B6BB26}" srcOrd="0" destOrd="0" presId="urn:microsoft.com/office/officeart/2005/8/layout/vList2"/>
    <dgm:cxn modelId="{B80036F3-9D4F-4617-893B-62CB449D60CD}" type="presOf" srcId="{97C95E37-CBDC-4FB8-9AEE-8B062447B724}" destId="{E75A9B70-83B4-42C8-AD63-09AE47F22E4C}" srcOrd="0" destOrd="0" presId="urn:microsoft.com/office/officeart/2005/8/layout/vList2"/>
    <dgm:cxn modelId="{5A74DD24-4D2D-4FA0-A7BE-2BC40BEBB273}" type="presParOf" srcId="{D254F595-6481-4B15-8DBB-2BB988B6BB26}" destId="{E75A9B70-83B4-42C8-AD63-09AE47F22E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1A38E2-3FF3-4B28-89A7-52E787A62E9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5220C2C-B402-4229-A7FC-979CC6EA63CD}">
      <dgm:prSet/>
      <dgm:spPr/>
      <dgm:t>
        <a:bodyPr/>
        <a:lstStyle/>
        <a:p>
          <a:pPr rtl="0"/>
          <a:r>
            <a:rPr lang="ru-RU" b="1" dirty="0" smtClean="0"/>
            <a:t>За сезонного </a:t>
          </a:r>
          <a:r>
            <a:rPr lang="ru-RU" b="1" dirty="0" err="1" smtClean="0"/>
            <a:t>парування</a:t>
          </a:r>
          <a:r>
            <a:rPr lang="ru-RU" b="1" dirty="0" smtClean="0"/>
            <a:t> </a:t>
          </a:r>
          <a:r>
            <a:rPr lang="ru-RU" b="1" dirty="0" err="1" smtClean="0"/>
            <a:t>підготовку</a:t>
          </a:r>
          <a:r>
            <a:rPr lang="ru-RU" b="1" dirty="0" smtClean="0"/>
            <a:t> </a:t>
          </a:r>
          <a:r>
            <a:rPr lang="ru-RU" b="1" dirty="0" err="1" smtClean="0"/>
            <a:t>плідників</a:t>
          </a:r>
          <a:r>
            <a:rPr lang="ru-RU" b="1" dirty="0" smtClean="0"/>
            <a:t> </a:t>
          </a:r>
          <a:r>
            <a:rPr lang="ru-RU" b="1" dirty="0" err="1" smtClean="0"/>
            <a:t>розпочинають</a:t>
          </a:r>
          <a:r>
            <a:rPr lang="ru-RU" b="1" dirty="0" smtClean="0"/>
            <a:t> за 2 </a:t>
          </a:r>
          <a:r>
            <a:rPr lang="ru-RU" b="1" dirty="0" err="1" smtClean="0"/>
            <a:t>міс</a:t>
          </a:r>
          <a:r>
            <a:rPr lang="ru-RU" b="1" dirty="0" smtClean="0"/>
            <a:t> до </a:t>
          </a:r>
          <a:r>
            <a:rPr lang="ru-RU" b="1" dirty="0" err="1" smtClean="0"/>
            <a:t>його</a:t>
          </a:r>
          <a:r>
            <a:rPr lang="ru-RU" b="1" dirty="0" smtClean="0"/>
            <a:t> початку. У </a:t>
          </a:r>
          <a:r>
            <a:rPr lang="ru-RU" b="1" dirty="0" err="1" smtClean="0"/>
            <a:t>цей</a:t>
          </a:r>
          <a:r>
            <a:rPr lang="ru-RU" b="1" dirty="0" smtClean="0"/>
            <a:t> </a:t>
          </a:r>
          <a:r>
            <a:rPr lang="ru-RU" b="1" dirty="0" err="1" smtClean="0"/>
            <a:t>період</a:t>
          </a:r>
          <a:r>
            <a:rPr lang="ru-RU" b="1" dirty="0" smtClean="0"/>
            <a:t> </a:t>
          </a:r>
          <a:r>
            <a:rPr lang="ru-RU" b="1" dirty="0" err="1" smtClean="0"/>
            <a:t>бугаїв</a:t>
          </a:r>
          <a:r>
            <a:rPr lang="ru-RU" b="1" dirty="0" smtClean="0"/>
            <a:t> </a:t>
          </a:r>
          <a:r>
            <a:rPr lang="ru-RU" b="1" dirty="0" err="1" smtClean="0"/>
            <a:t>годують</a:t>
          </a:r>
          <a:r>
            <a:rPr lang="ru-RU" b="1" dirty="0" smtClean="0"/>
            <a:t> за нормами </a:t>
          </a:r>
          <a:r>
            <a:rPr lang="ru-RU" b="1" dirty="0" err="1" smtClean="0"/>
            <a:t>парувального</a:t>
          </a:r>
          <a:r>
            <a:rPr lang="ru-RU" b="1" dirty="0" smtClean="0"/>
            <a:t> </a:t>
          </a:r>
          <a:r>
            <a:rPr lang="ru-RU" b="1" dirty="0" err="1" smtClean="0"/>
            <a:t>періоду</a:t>
          </a:r>
          <a:r>
            <a:rPr lang="ru-RU" b="1" dirty="0" smtClean="0"/>
            <a:t> </a:t>
          </a:r>
          <a:r>
            <a:rPr lang="ru-RU" b="1" dirty="0" err="1" smtClean="0"/>
            <a:t>з</a:t>
          </a:r>
          <a:r>
            <a:rPr lang="ru-RU" b="1" dirty="0" smtClean="0"/>
            <a:t> таким </a:t>
          </a:r>
          <a:r>
            <a:rPr lang="ru-RU" b="1" dirty="0" err="1" smtClean="0"/>
            <a:t>розрахунком</a:t>
          </a:r>
          <a:r>
            <a:rPr lang="ru-RU" b="1" dirty="0" smtClean="0"/>
            <a:t>, </a:t>
          </a:r>
          <a:r>
            <a:rPr lang="ru-RU" b="1" dirty="0" err="1" smtClean="0"/>
            <a:t>щоб</a:t>
          </a:r>
          <a:r>
            <a:rPr lang="ru-RU" b="1" dirty="0" smtClean="0"/>
            <a:t> вони </a:t>
          </a:r>
          <a:r>
            <a:rPr lang="ru-RU" b="1" dirty="0" err="1" smtClean="0"/>
            <a:t>мали</a:t>
          </a:r>
          <a:r>
            <a:rPr lang="ru-RU" b="1" dirty="0" smtClean="0"/>
            <a:t> </a:t>
          </a:r>
          <a:r>
            <a:rPr lang="ru-RU" b="1" dirty="0" err="1" smtClean="0"/>
            <a:t>заводську</a:t>
          </a:r>
          <a:r>
            <a:rPr lang="ru-RU" b="1" dirty="0" smtClean="0"/>
            <a:t> </a:t>
          </a:r>
          <a:r>
            <a:rPr lang="ru-RU" b="1" dirty="0" err="1" smtClean="0"/>
            <a:t>кондицію</a:t>
          </a:r>
          <a:r>
            <a:rPr lang="ru-RU" b="1" dirty="0" smtClean="0"/>
            <a:t>.</a:t>
          </a:r>
          <a:endParaRPr lang="ru-RU" b="1" dirty="0"/>
        </a:p>
      </dgm:t>
    </dgm:pt>
    <dgm:pt modelId="{078558B7-D48E-425F-8D49-CE9F548C6CA1}" type="parTrans" cxnId="{F3640FAB-186C-411E-82BE-877743C2F564}">
      <dgm:prSet/>
      <dgm:spPr/>
      <dgm:t>
        <a:bodyPr/>
        <a:lstStyle/>
        <a:p>
          <a:endParaRPr lang="ru-RU" b="1"/>
        </a:p>
      </dgm:t>
    </dgm:pt>
    <dgm:pt modelId="{C9B9A21E-A584-41DD-920C-BA2B956940FA}" type="sibTrans" cxnId="{F3640FAB-186C-411E-82BE-877743C2F564}">
      <dgm:prSet/>
      <dgm:spPr/>
      <dgm:t>
        <a:bodyPr/>
        <a:lstStyle/>
        <a:p>
          <a:endParaRPr lang="ru-RU" b="1"/>
        </a:p>
      </dgm:t>
    </dgm:pt>
    <dgm:pt modelId="{2C1E48ED-C326-455D-8C43-4D76670518E8}">
      <dgm:prSet/>
      <dgm:spPr/>
      <dgm:t>
        <a:bodyPr/>
        <a:lstStyle/>
        <a:p>
          <a:pPr rtl="0"/>
          <a:r>
            <a:rPr lang="ru-RU" b="1" dirty="0" smtClean="0"/>
            <a:t>Для </a:t>
          </a:r>
          <a:r>
            <a:rPr lang="ru-RU" b="1" dirty="0" err="1" smtClean="0"/>
            <a:t>молодих</a:t>
          </a:r>
          <a:r>
            <a:rPr lang="ru-RU" b="1" dirty="0" smtClean="0"/>
            <a:t> </a:t>
          </a:r>
          <a:r>
            <a:rPr lang="ru-RU" b="1" dirty="0" err="1" smtClean="0"/>
            <a:t>ростучих</a:t>
          </a:r>
          <a:r>
            <a:rPr lang="ru-RU" b="1" dirty="0" smtClean="0"/>
            <a:t> </a:t>
          </a:r>
          <a:r>
            <a:rPr lang="ru-RU" b="1" dirty="0" err="1" smtClean="0"/>
            <a:t>плідників</a:t>
          </a:r>
          <a:r>
            <a:rPr lang="ru-RU" b="1" dirty="0" smtClean="0"/>
            <a:t> норму </a:t>
          </a:r>
          <a:r>
            <a:rPr lang="ru-RU" b="1" dirty="0" err="1" smtClean="0"/>
            <a:t>годівлі</a:t>
          </a:r>
          <a:r>
            <a:rPr lang="ru-RU" b="1" dirty="0" smtClean="0"/>
            <a:t> </a:t>
          </a:r>
          <a:r>
            <a:rPr lang="ru-RU" b="1" dirty="0" err="1" smtClean="0"/>
            <a:t>збільшують</a:t>
          </a:r>
          <a:r>
            <a:rPr lang="ru-RU" b="1" dirty="0" smtClean="0"/>
            <a:t> на 0,5–1,0 к.од. (0,6–1,1 МДж ОЕ). У </a:t>
          </a:r>
          <a:r>
            <a:rPr lang="ru-RU" b="1" dirty="0" err="1" smtClean="0"/>
            <a:t>період</a:t>
          </a:r>
          <a:r>
            <a:rPr lang="ru-RU" b="1" dirty="0" smtClean="0"/>
            <a:t> </a:t>
          </a:r>
          <a:r>
            <a:rPr lang="ru-RU" b="1" dirty="0" err="1" smtClean="0"/>
            <a:t>статевого</a:t>
          </a:r>
          <a:r>
            <a:rPr lang="ru-RU" b="1" dirty="0" smtClean="0"/>
            <a:t> </a:t>
          </a:r>
          <a:r>
            <a:rPr lang="ru-RU" b="1" dirty="0" err="1" smtClean="0"/>
            <a:t>використання</a:t>
          </a:r>
          <a:r>
            <a:rPr lang="ru-RU" b="1" dirty="0" smtClean="0"/>
            <a:t> до </a:t>
          </a:r>
          <a:r>
            <a:rPr lang="ru-RU" b="1" dirty="0" err="1" smtClean="0"/>
            <a:t>раціонів</a:t>
          </a:r>
          <a:r>
            <a:rPr lang="ru-RU" b="1" dirty="0" smtClean="0"/>
            <a:t> </a:t>
          </a:r>
          <a:r>
            <a:rPr lang="ru-RU" b="1" dirty="0" err="1" smtClean="0"/>
            <a:t>плідників</a:t>
          </a:r>
          <a:r>
            <a:rPr lang="ru-RU" b="1" dirty="0" smtClean="0"/>
            <a:t> </a:t>
          </a:r>
          <a:r>
            <a:rPr lang="ru-RU" b="1" dirty="0" err="1" smtClean="0"/>
            <a:t>вводять</a:t>
          </a:r>
          <a:r>
            <a:rPr lang="ru-RU" b="1" dirty="0" smtClean="0"/>
            <a:t> корми </a:t>
          </a:r>
          <a:r>
            <a:rPr lang="ru-RU" b="1" dirty="0" err="1" smtClean="0"/>
            <a:t>тваринного</a:t>
          </a:r>
          <a:r>
            <a:rPr lang="ru-RU" b="1" dirty="0" smtClean="0"/>
            <a:t> </a:t>
          </a:r>
          <a:r>
            <a:rPr lang="ru-RU" b="1" dirty="0" err="1" smtClean="0"/>
            <a:t>походження</a:t>
          </a:r>
          <a:r>
            <a:rPr lang="ru-RU" b="1" dirty="0" smtClean="0"/>
            <a:t> по 0,2–0,5 кг на голову за </a:t>
          </a:r>
          <a:r>
            <a:rPr lang="ru-RU" b="1" dirty="0" err="1" smtClean="0"/>
            <a:t>добу</a:t>
          </a:r>
          <a:r>
            <a:rPr lang="ru-RU" b="1" dirty="0" smtClean="0"/>
            <a:t> </a:t>
          </a:r>
          <a:r>
            <a:rPr lang="ru-RU" b="1" dirty="0" err="1" smtClean="0"/>
            <a:t>мясо-кісткового</a:t>
          </a:r>
          <a:r>
            <a:rPr lang="ru-RU" b="1" dirty="0" smtClean="0"/>
            <a:t>, </a:t>
          </a:r>
          <a:r>
            <a:rPr lang="ru-RU" b="1" dirty="0" err="1" smtClean="0"/>
            <a:t>рибного</a:t>
          </a:r>
          <a:r>
            <a:rPr lang="ru-RU" b="1" dirty="0" smtClean="0"/>
            <a:t> </a:t>
          </a:r>
          <a:r>
            <a:rPr lang="ru-RU" b="1" dirty="0" err="1" smtClean="0"/>
            <a:t>борошна</a:t>
          </a:r>
          <a:r>
            <a:rPr lang="ru-RU" b="1" dirty="0" smtClean="0"/>
            <a:t> </a:t>
          </a:r>
          <a:r>
            <a:rPr lang="ru-RU" b="1" dirty="0" err="1" smtClean="0"/>
            <a:t>або</a:t>
          </a:r>
          <a:r>
            <a:rPr lang="ru-RU" b="1" dirty="0" smtClean="0"/>
            <a:t> 3–5 кг </a:t>
          </a:r>
          <a:r>
            <a:rPr lang="ru-RU" b="1" dirty="0" err="1" smtClean="0"/>
            <a:t>збираного</a:t>
          </a:r>
          <a:r>
            <a:rPr lang="ru-RU" b="1" dirty="0" smtClean="0"/>
            <a:t> молока </a:t>
          </a:r>
          <a:r>
            <a:rPr lang="ru-RU" b="1" dirty="0" err="1" smtClean="0"/>
            <a:t>чи</a:t>
          </a:r>
          <a:r>
            <a:rPr lang="ru-RU" b="1" dirty="0" smtClean="0"/>
            <a:t> 2–3 </a:t>
          </a:r>
          <a:r>
            <a:rPr lang="ru-RU" b="1" dirty="0" err="1" smtClean="0"/>
            <a:t>курячих</a:t>
          </a:r>
          <a:r>
            <a:rPr lang="ru-RU" b="1" dirty="0" smtClean="0"/>
            <a:t> </a:t>
          </a:r>
          <a:r>
            <a:rPr lang="ru-RU" b="1" dirty="0" err="1" smtClean="0"/>
            <a:t>яєць</a:t>
          </a:r>
          <a:r>
            <a:rPr lang="ru-RU" b="1" dirty="0" smtClean="0"/>
            <a:t>. </a:t>
          </a:r>
          <a:br>
            <a:rPr lang="ru-RU" b="1" dirty="0" smtClean="0"/>
          </a:br>
          <a:r>
            <a:rPr lang="ru-RU" b="1" dirty="0" smtClean="0"/>
            <a:t/>
          </a:r>
          <a:br>
            <a:rPr lang="ru-RU" b="1" dirty="0" smtClean="0"/>
          </a:br>
          <a:endParaRPr lang="en-US" b="1" dirty="0"/>
        </a:p>
      </dgm:t>
    </dgm:pt>
    <dgm:pt modelId="{E264AE07-122F-4928-A450-C79640BC368F}" type="parTrans" cxnId="{ADCFFB06-A869-4E63-8FC9-A048A90CD90C}">
      <dgm:prSet/>
      <dgm:spPr/>
      <dgm:t>
        <a:bodyPr/>
        <a:lstStyle/>
        <a:p>
          <a:endParaRPr lang="ru-RU" b="1"/>
        </a:p>
      </dgm:t>
    </dgm:pt>
    <dgm:pt modelId="{5D6D4E55-439B-4675-8441-C2BC0150A1E7}" type="sibTrans" cxnId="{ADCFFB06-A869-4E63-8FC9-A048A90CD90C}">
      <dgm:prSet/>
      <dgm:spPr/>
      <dgm:t>
        <a:bodyPr/>
        <a:lstStyle/>
        <a:p>
          <a:endParaRPr lang="ru-RU" b="1"/>
        </a:p>
      </dgm:t>
    </dgm:pt>
    <dgm:pt modelId="{537AE883-E8C8-4448-93B8-7ADDE9C65C0F}" type="pres">
      <dgm:prSet presAssocID="{C21A38E2-3FF3-4B28-89A7-52E787A62E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DB9FF9-9634-4131-9FFF-5023412C9A93}" type="pres">
      <dgm:prSet presAssocID="{E5220C2C-B402-4229-A7FC-979CC6EA63C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14F5C-40C3-4820-B0AF-05C85ABACABD}" type="pres">
      <dgm:prSet presAssocID="{C9B9A21E-A584-41DD-920C-BA2B956940FA}" presName="spacer" presStyleCnt="0"/>
      <dgm:spPr/>
    </dgm:pt>
    <dgm:pt modelId="{26F1379F-F517-4E60-9892-7D8EF2184B1D}" type="pres">
      <dgm:prSet presAssocID="{2C1E48ED-C326-455D-8C43-4D76670518E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1765F0-1FD8-4D8D-91A7-C1BDF2666088}" type="presOf" srcId="{E5220C2C-B402-4229-A7FC-979CC6EA63CD}" destId="{E3DB9FF9-9634-4131-9FFF-5023412C9A93}" srcOrd="0" destOrd="0" presId="urn:microsoft.com/office/officeart/2005/8/layout/vList2"/>
    <dgm:cxn modelId="{ADCFFB06-A869-4E63-8FC9-A048A90CD90C}" srcId="{C21A38E2-3FF3-4B28-89A7-52E787A62E91}" destId="{2C1E48ED-C326-455D-8C43-4D76670518E8}" srcOrd="1" destOrd="0" parTransId="{E264AE07-122F-4928-A450-C79640BC368F}" sibTransId="{5D6D4E55-439B-4675-8441-C2BC0150A1E7}"/>
    <dgm:cxn modelId="{CBB628CD-F966-49B5-A961-D68A869A7DF1}" type="presOf" srcId="{2C1E48ED-C326-455D-8C43-4D76670518E8}" destId="{26F1379F-F517-4E60-9892-7D8EF2184B1D}" srcOrd="0" destOrd="0" presId="urn:microsoft.com/office/officeart/2005/8/layout/vList2"/>
    <dgm:cxn modelId="{F3640FAB-186C-411E-82BE-877743C2F564}" srcId="{C21A38E2-3FF3-4B28-89A7-52E787A62E91}" destId="{E5220C2C-B402-4229-A7FC-979CC6EA63CD}" srcOrd="0" destOrd="0" parTransId="{078558B7-D48E-425F-8D49-CE9F548C6CA1}" sibTransId="{C9B9A21E-A584-41DD-920C-BA2B956940FA}"/>
    <dgm:cxn modelId="{4AA5644D-3172-429B-AAC5-26EB5BB9F50C}" type="presOf" srcId="{C21A38E2-3FF3-4B28-89A7-52E787A62E91}" destId="{537AE883-E8C8-4448-93B8-7ADDE9C65C0F}" srcOrd="0" destOrd="0" presId="urn:microsoft.com/office/officeart/2005/8/layout/vList2"/>
    <dgm:cxn modelId="{43952DB4-52F0-410B-90CC-6AAF57172DCB}" type="presParOf" srcId="{537AE883-E8C8-4448-93B8-7ADDE9C65C0F}" destId="{E3DB9FF9-9634-4131-9FFF-5023412C9A93}" srcOrd="0" destOrd="0" presId="urn:microsoft.com/office/officeart/2005/8/layout/vList2"/>
    <dgm:cxn modelId="{0F74503B-16B1-4B66-995E-E36988843AD5}" type="presParOf" srcId="{537AE883-E8C8-4448-93B8-7ADDE9C65C0F}" destId="{5A414F5C-40C3-4820-B0AF-05C85ABACABD}" srcOrd="1" destOrd="0" presId="urn:microsoft.com/office/officeart/2005/8/layout/vList2"/>
    <dgm:cxn modelId="{FBDBE3E2-360C-4F18-A7B1-4B2FF7DE7B1C}" type="presParOf" srcId="{537AE883-E8C8-4448-93B8-7ADDE9C65C0F}" destId="{26F1379F-F517-4E60-9892-7D8EF2184B1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0515D8-CBD6-4F86-92EA-2FEE7ED4BBC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CB66B97-FE0F-46A9-B4ED-5DCE4AC6CAAF}">
      <dgm:prSet/>
      <dgm:spPr/>
      <dgm:t>
        <a:bodyPr/>
        <a:lstStyle/>
        <a:p>
          <a:pPr rtl="0"/>
          <a:r>
            <a:rPr lang="ru-RU" dirty="0" smtClean="0"/>
            <a:t>За нормами </a:t>
          </a:r>
          <a:r>
            <a:rPr lang="ru-RU" dirty="0" err="1" smtClean="0"/>
            <a:t>енергетичного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протеїнового</a:t>
          </a:r>
          <a:r>
            <a:rPr lang="ru-RU" dirty="0" smtClean="0"/>
            <a:t> </a:t>
          </a:r>
          <a:r>
            <a:rPr lang="ru-RU" dirty="0" err="1" smtClean="0"/>
            <a:t>живлення</a:t>
          </a:r>
          <a:r>
            <a:rPr lang="ru-RU" dirty="0" smtClean="0"/>
            <a:t> </a:t>
          </a:r>
          <a:r>
            <a:rPr lang="ru-RU" dirty="0" err="1" smtClean="0"/>
            <a:t>загальний</a:t>
          </a:r>
          <a:r>
            <a:rPr lang="ru-RU" dirty="0" smtClean="0"/>
            <a:t> </a:t>
          </a:r>
          <a:r>
            <a:rPr lang="ru-RU" dirty="0" err="1" smtClean="0"/>
            <a:t>рівень</a:t>
          </a:r>
          <a:r>
            <a:rPr lang="ru-RU" dirty="0" smtClean="0"/>
            <a:t> </a:t>
          </a:r>
          <a:r>
            <a:rPr lang="ru-RU" dirty="0" err="1" smtClean="0"/>
            <a:t>годівлі</a:t>
          </a:r>
          <a:r>
            <a:rPr lang="ru-RU" dirty="0" smtClean="0"/>
            <a:t> </a:t>
          </a:r>
          <a:r>
            <a:rPr lang="ru-RU" dirty="0" err="1" smtClean="0"/>
            <a:t>сухостійних</a:t>
          </a:r>
          <a:r>
            <a:rPr lang="ru-RU" dirty="0" smtClean="0"/>
            <a:t> </a:t>
          </a:r>
          <a:r>
            <a:rPr lang="ru-RU" dirty="0" err="1" smtClean="0"/>
            <a:t>корів</a:t>
          </a:r>
          <a:r>
            <a:rPr lang="ru-RU" dirty="0" smtClean="0"/>
            <a:t> за 2 </a:t>
          </a:r>
          <a:r>
            <a:rPr lang="ru-RU" dirty="0" err="1" smtClean="0"/>
            <a:t>міс</a:t>
          </a:r>
          <a:r>
            <a:rPr lang="ru-RU" dirty="0" smtClean="0"/>
            <a:t> до </a:t>
          </a:r>
          <a:r>
            <a:rPr lang="ru-RU" dirty="0" err="1" smtClean="0"/>
            <a:t>отелення</a:t>
          </a:r>
          <a:r>
            <a:rPr lang="ru-RU" dirty="0" smtClean="0"/>
            <a:t> у </a:t>
          </a:r>
          <a:r>
            <a:rPr lang="ru-RU" dirty="0" err="1" smtClean="0"/>
            <a:t>розрахунку</a:t>
          </a:r>
          <a:r>
            <a:rPr lang="ru-RU" dirty="0" smtClean="0"/>
            <a:t> на 100 кг </a:t>
          </a:r>
          <a:r>
            <a:rPr lang="ru-RU" dirty="0" err="1" smtClean="0"/>
            <a:t>живої</a:t>
          </a:r>
          <a:r>
            <a:rPr lang="ru-RU" dirty="0" smtClean="0"/>
            <a:t> </a:t>
          </a:r>
          <a:r>
            <a:rPr lang="ru-RU" dirty="0" err="1" smtClean="0"/>
            <a:t>маси</a:t>
          </a:r>
          <a:r>
            <a:rPr lang="ru-RU" dirty="0" smtClean="0"/>
            <a:t> становить: </a:t>
          </a:r>
          <a:r>
            <a:rPr lang="ru-RU" dirty="0" err="1" smtClean="0"/>
            <a:t>сухої</a:t>
          </a:r>
          <a:r>
            <a:rPr lang="ru-RU" dirty="0" smtClean="0"/>
            <a:t> </a:t>
          </a:r>
          <a:r>
            <a:rPr lang="ru-RU" dirty="0" err="1" smtClean="0"/>
            <a:t>речовини</a:t>
          </a:r>
          <a:r>
            <a:rPr lang="ru-RU" dirty="0" smtClean="0"/>
            <a:t> – 2,45–2,15 кг, </a:t>
          </a:r>
          <a:r>
            <a:rPr lang="ru-RU" dirty="0" err="1" smtClean="0"/>
            <a:t>енергії</a:t>
          </a:r>
          <a:r>
            <a:rPr lang="ru-RU" dirty="0" smtClean="0"/>
            <a:t> – 1,6–1,4 к.од. за </a:t>
          </a:r>
          <a:r>
            <a:rPr lang="ru-RU" dirty="0" err="1" smtClean="0"/>
            <a:t>вмісту</a:t>
          </a:r>
          <a:r>
            <a:rPr lang="ru-RU" dirty="0" smtClean="0"/>
            <a:t> в 1 кг </a:t>
          </a:r>
          <a:r>
            <a:rPr lang="ru-RU" dirty="0" err="1" smtClean="0"/>
            <a:t>сухої</a:t>
          </a:r>
          <a:r>
            <a:rPr lang="ru-RU" dirty="0" smtClean="0"/>
            <a:t> </a:t>
          </a:r>
          <a:r>
            <a:rPr lang="ru-RU" dirty="0" err="1" smtClean="0"/>
            <a:t>речовини</a:t>
          </a:r>
          <a:r>
            <a:rPr lang="ru-RU" dirty="0" smtClean="0"/>
            <a:t> – 8,0–8,2 МДж </a:t>
          </a:r>
          <a:r>
            <a:rPr lang="ru-RU" dirty="0" err="1" smtClean="0"/>
            <a:t>обмінної</a:t>
          </a:r>
          <a:r>
            <a:rPr lang="ru-RU" dirty="0" smtClean="0"/>
            <a:t> </a:t>
          </a:r>
          <a:r>
            <a:rPr lang="ru-RU" dirty="0" err="1" smtClean="0"/>
            <a:t>енергії</a:t>
          </a:r>
          <a:r>
            <a:rPr lang="ru-RU" dirty="0" smtClean="0"/>
            <a:t> (0,65–0,67 к.од.), сирого </a:t>
          </a:r>
          <a:r>
            <a:rPr lang="ru-RU" dirty="0" err="1" smtClean="0"/>
            <a:t>протеїну</a:t>
          </a:r>
          <a:r>
            <a:rPr lang="ru-RU" dirty="0" smtClean="0"/>
            <a:t> 115–125 г, </a:t>
          </a:r>
          <a:r>
            <a:rPr lang="ru-RU" dirty="0" err="1" smtClean="0"/>
            <a:t>сирої</a:t>
          </a:r>
          <a:r>
            <a:rPr lang="ru-RU" dirty="0" smtClean="0"/>
            <a:t> </a:t>
          </a:r>
          <a:r>
            <a:rPr lang="ru-RU" dirty="0" err="1" smtClean="0"/>
            <a:t>клітковини</a:t>
          </a:r>
          <a:r>
            <a:rPr lang="ru-RU" dirty="0" smtClean="0"/>
            <a:t> – 290, </a:t>
          </a:r>
          <a:r>
            <a:rPr lang="ru-RU" dirty="0" err="1" smtClean="0"/>
            <a:t>кальцію</a:t>
          </a:r>
          <a:r>
            <a:rPr lang="ru-RU" dirty="0" smtClean="0"/>
            <a:t> – 6,1, фосфору – 3,5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кухонної</a:t>
          </a:r>
          <a:r>
            <a:rPr lang="ru-RU" dirty="0" smtClean="0"/>
            <a:t> </a:t>
          </a:r>
          <a:r>
            <a:rPr lang="ru-RU" dirty="0" err="1" smtClean="0"/>
            <a:t>солі</a:t>
          </a:r>
          <a:r>
            <a:rPr lang="ru-RU" dirty="0" smtClean="0"/>
            <a:t> – 5,0 г.</a:t>
          </a:r>
          <a:endParaRPr lang="ru-RU" dirty="0"/>
        </a:p>
      </dgm:t>
    </dgm:pt>
    <dgm:pt modelId="{92EE0EC1-BAF1-4FCA-B9BF-491B733AC99C}" type="parTrans" cxnId="{2198B0A2-D7BE-47F5-A61E-11C01AEA5A54}">
      <dgm:prSet/>
      <dgm:spPr/>
      <dgm:t>
        <a:bodyPr/>
        <a:lstStyle/>
        <a:p>
          <a:endParaRPr lang="ru-RU"/>
        </a:p>
      </dgm:t>
    </dgm:pt>
    <dgm:pt modelId="{1D125757-539A-4E9B-8924-A551205254D4}" type="sibTrans" cxnId="{2198B0A2-D7BE-47F5-A61E-11C01AEA5A54}">
      <dgm:prSet/>
      <dgm:spPr/>
      <dgm:t>
        <a:bodyPr/>
        <a:lstStyle/>
        <a:p>
          <a:endParaRPr lang="ru-RU"/>
        </a:p>
      </dgm:t>
    </dgm:pt>
    <dgm:pt modelId="{373D62D7-6202-4D30-9C30-05F324A81BE1}">
      <dgm:prSet/>
      <dgm:spPr/>
      <dgm:t>
        <a:bodyPr/>
        <a:lstStyle/>
        <a:p>
          <a:pPr rtl="0"/>
          <a:r>
            <a:rPr lang="ru-RU" dirty="0" smtClean="0"/>
            <a:t>За </a:t>
          </a:r>
          <a:r>
            <a:rPr lang="ru-RU" dirty="0" err="1" smtClean="0"/>
            <a:t>годівлі</a:t>
          </a:r>
          <a:r>
            <a:rPr lang="ru-RU" dirty="0" smtClean="0"/>
            <a:t> </a:t>
          </a:r>
          <a:r>
            <a:rPr lang="ru-RU" dirty="0" err="1" smtClean="0"/>
            <a:t>сухостійних</a:t>
          </a:r>
          <a:r>
            <a:rPr lang="ru-RU" dirty="0" smtClean="0"/>
            <a:t> </a:t>
          </a:r>
          <a:r>
            <a:rPr lang="ru-RU" dirty="0" err="1" smtClean="0"/>
            <a:t>корів</a:t>
          </a:r>
          <a:r>
            <a:rPr lang="ru-RU" dirty="0" smtClean="0"/>
            <a:t> у </a:t>
          </a:r>
          <a:r>
            <a:rPr lang="ru-RU" dirty="0" err="1" smtClean="0"/>
            <a:t>приміщенні</a:t>
          </a:r>
          <a:r>
            <a:rPr lang="ru-RU" dirty="0" smtClean="0"/>
            <a:t> на </a:t>
          </a:r>
          <a:r>
            <a:rPr lang="ru-RU" dirty="0" err="1" smtClean="0"/>
            <a:t>прив¢язі</a:t>
          </a:r>
          <a:r>
            <a:rPr lang="ru-RU" dirty="0" smtClean="0"/>
            <a:t> норму </a:t>
          </a:r>
          <a:r>
            <a:rPr lang="ru-RU" dirty="0" err="1" smtClean="0"/>
            <a:t>годівлі</a:t>
          </a:r>
          <a:r>
            <a:rPr lang="ru-RU" dirty="0" smtClean="0"/>
            <a:t> </a:t>
          </a:r>
          <a:r>
            <a:rPr lang="ru-RU" dirty="0" err="1" smtClean="0"/>
            <a:t>зменшують</a:t>
          </a:r>
          <a:r>
            <a:rPr lang="ru-RU" dirty="0" smtClean="0"/>
            <a:t> на 10–12%. На 1 к.од. у </a:t>
          </a:r>
          <a:r>
            <a:rPr lang="ru-RU" dirty="0" err="1" smtClean="0"/>
            <a:t>раціоні</a:t>
          </a:r>
          <a:r>
            <a:rPr lang="ru-RU" dirty="0" smtClean="0"/>
            <a:t> </a:t>
          </a:r>
          <a:r>
            <a:rPr lang="ru-RU" dirty="0" err="1" smtClean="0"/>
            <a:t>необхідно</a:t>
          </a:r>
          <a:r>
            <a:rPr lang="ru-RU" dirty="0" smtClean="0"/>
            <a:t>: </a:t>
          </a:r>
          <a:r>
            <a:rPr lang="ru-RU" dirty="0" err="1" smtClean="0"/>
            <a:t>перетравного</a:t>
          </a:r>
          <a:r>
            <a:rPr lang="ru-RU" dirty="0" smtClean="0"/>
            <a:t> </a:t>
          </a:r>
          <a:r>
            <a:rPr lang="ru-RU" dirty="0" err="1" smtClean="0"/>
            <a:t>протеїну</a:t>
          </a:r>
          <a:r>
            <a:rPr lang="ru-RU" dirty="0" smtClean="0"/>
            <a:t> – 108–110 г, </a:t>
          </a:r>
          <a:r>
            <a:rPr lang="ru-RU" dirty="0" err="1" smtClean="0"/>
            <a:t>кальцію</a:t>
          </a:r>
          <a:r>
            <a:rPr lang="ru-RU" dirty="0" smtClean="0"/>
            <a:t> – 9,4, фосфору – 5,4, </a:t>
          </a:r>
          <a:r>
            <a:rPr lang="ru-RU" dirty="0" err="1" smtClean="0"/>
            <a:t>кухонної</a:t>
          </a:r>
          <a:r>
            <a:rPr lang="ru-RU" dirty="0" smtClean="0"/>
            <a:t> </a:t>
          </a:r>
          <a:r>
            <a:rPr lang="ru-RU" dirty="0" err="1" smtClean="0"/>
            <a:t>солі</a:t>
          </a:r>
          <a:r>
            <a:rPr lang="ru-RU" dirty="0" smtClean="0"/>
            <a:t> – 7,2 г, каротину – 40 мг, </a:t>
          </a:r>
          <a:r>
            <a:rPr lang="ru-RU" dirty="0" err="1" smtClean="0"/>
            <a:t>вітаміну</a:t>
          </a:r>
          <a:r>
            <a:rPr lang="ru-RU" dirty="0" smtClean="0"/>
            <a:t> Е – 40 мг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вітаміну</a:t>
          </a:r>
          <a:r>
            <a:rPr lang="en-US" dirty="0" smtClean="0"/>
            <a:t>D – 1000 </a:t>
          </a:r>
          <a:r>
            <a:rPr lang="ru-RU" dirty="0" smtClean="0"/>
            <a:t>МО. </a:t>
          </a:r>
          <a:br>
            <a:rPr lang="ru-RU" dirty="0" smtClean="0"/>
          </a:br>
          <a:endParaRPr lang="en-US" dirty="0"/>
        </a:p>
      </dgm:t>
    </dgm:pt>
    <dgm:pt modelId="{B3FF2C6A-ED9D-4C28-A156-554A3F3EF89A}" type="parTrans" cxnId="{4440D321-BF21-4FC9-92CB-F6D488D67649}">
      <dgm:prSet/>
      <dgm:spPr/>
      <dgm:t>
        <a:bodyPr/>
        <a:lstStyle/>
        <a:p>
          <a:endParaRPr lang="ru-RU"/>
        </a:p>
      </dgm:t>
    </dgm:pt>
    <dgm:pt modelId="{38D363B2-23A8-4DC4-B253-72AE3A0AFA4D}" type="sibTrans" cxnId="{4440D321-BF21-4FC9-92CB-F6D488D67649}">
      <dgm:prSet/>
      <dgm:spPr/>
      <dgm:t>
        <a:bodyPr/>
        <a:lstStyle/>
        <a:p>
          <a:endParaRPr lang="ru-RU"/>
        </a:p>
      </dgm:t>
    </dgm:pt>
    <dgm:pt modelId="{D33D85DB-0536-4EC5-A231-588457C661C4}" type="pres">
      <dgm:prSet presAssocID="{7F0515D8-CBD6-4F86-92EA-2FEE7ED4BB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3E1802-DBFA-47D6-A7B1-0B1A99D91233}" type="pres">
      <dgm:prSet presAssocID="{BCB66B97-FE0F-46A9-B4ED-5DCE4AC6CAA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32DF2-EC5B-4408-8194-94BDEA6C69D3}" type="pres">
      <dgm:prSet presAssocID="{1D125757-539A-4E9B-8924-A551205254D4}" presName="spacer" presStyleCnt="0"/>
      <dgm:spPr/>
    </dgm:pt>
    <dgm:pt modelId="{04F5DC96-5E85-4218-B4EC-4BBFABF03D9D}" type="pres">
      <dgm:prSet presAssocID="{373D62D7-6202-4D30-9C30-05F324A81BE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150EFC-D988-4BB6-88A4-962D7D70ADB7}" type="presOf" srcId="{BCB66B97-FE0F-46A9-B4ED-5DCE4AC6CAAF}" destId="{0F3E1802-DBFA-47D6-A7B1-0B1A99D91233}" srcOrd="0" destOrd="0" presId="urn:microsoft.com/office/officeart/2005/8/layout/vList2"/>
    <dgm:cxn modelId="{2198B0A2-D7BE-47F5-A61E-11C01AEA5A54}" srcId="{7F0515D8-CBD6-4F86-92EA-2FEE7ED4BBCC}" destId="{BCB66B97-FE0F-46A9-B4ED-5DCE4AC6CAAF}" srcOrd="0" destOrd="0" parTransId="{92EE0EC1-BAF1-4FCA-B9BF-491B733AC99C}" sibTransId="{1D125757-539A-4E9B-8924-A551205254D4}"/>
    <dgm:cxn modelId="{A8620BAE-8287-46E3-B994-D9B67C8F5636}" type="presOf" srcId="{373D62D7-6202-4D30-9C30-05F324A81BE1}" destId="{04F5DC96-5E85-4218-B4EC-4BBFABF03D9D}" srcOrd="0" destOrd="0" presId="urn:microsoft.com/office/officeart/2005/8/layout/vList2"/>
    <dgm:cxn modelId="{112B7455-418A-4D55-9938-9CDC5856DF38}" type="presOf" srcId="{7F0515D8-CBD6-4F86-92EA-2FEE7ED4BBCC}" destId="{D33D85DB-0536-4EC5-A231-588457C661C4}" srcOrd="0" destOrd="0" presId="urn:microsoft.com/office/officeart/2005/8/layout/vList2"/>
    <dgm:cxn modelId="{4440D321-BF21-4FC9-92CB-F6D488D67649}" srcId="{7F0515D8-CBD6-4F86-92EA-2FEE7ED4BBCC}" destId="{373D62D7-6202-4D30-9C30-05F324A81BE1}" srcOrd="1" destOrd="0" parTransId="{B3FF2C6A-ED9D-4C28-A156-554A3F3EF89A}" sibTransId="{38D363B2-23A8-4DC4-B253-72AE3A0AFA4D}"/>
    <dgm:cxn modelId="{9A5183B0-02CA-4946-B408-2A01424BBDBB}" type="presParOf" srcId="{D33D85DB-0536-4EC5-A231-588457C661C4}" destId="{0F3E1802-DBFA-47D6-A7B1-0B1A99D91233}" srcOrd="0" destOrd="0" presId="urn:microsoft.com/office/officeart/2005/8/layout/vList2"/>
    <dgm:cxn modelId="{734F3F09-B661-4CDA-A795-153E09C6FF3F}" type="presParOf" srcId="{D33D85DB-0536-4EC5-A231-588457C661C4}" destId="{36B32DF2-EC5B-4408-8194-94BDEA6C69D3}" srcOrd="1" destOrd="0" presId="urn:microsoft.com/office/officeart/2005/8/layout/vList2"/>
    <dgm:cxn modelId="{D2824CA3-31F7-4F28-9D2C-AF54CFA63DAC}" type="presParOf" srcId="{D33D85DB-0536-4EC5-A231-588457C661C4}" destId="{04F5DC96-5E85-4218-B4EC-4BBFABF03D9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38DB2F-D018-45FD-B7A5-D377BF982FF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7D054AC-A9D2-4208-9BDC-3B5107F77DB7}">
      <dgm:prSet/>
      <dgm:spPr/>
      <dgm:t>
        <a:bodyPr/>
        <a:lstStyle/>
        <a:p>
          <a:pPr rtl="0"/>
          <a:r>
            <a:rPr lang="ru-RU" b="1" i="0" dirty="0" err="1" smtClean="0"/>
            <a:t>Норми</a:t>
          </a:r>
          <a:r>
            <a:rPr lang="ru-RU" b="1" i="0" dirty="0" smtClean="0"/>
            <a:t> </a:t>
          </a:r>
          <a:r>
            <a:rPr lang="ru-RU" b="1" i="0" dirty="0" err="1" smtClean="0"/>
            <a:t>годівлі</a:t>
          </a:r>
          <a:r>
            <a:rPr lang="ru-RU" b="1" i="0" dirty="0" smtClean="0"/>
            <a:t> </a:t>
          </a:r>
          <a:r>
            <a:rPr lang="ru-RU" b="1" i="0" dirty="0" err="1" smtClean="0"/>
            <a:t>тільних</a:t>
          </a:r>
          <a:r>
            <a:rPr lang="ru-RU" b="1" i="0" dirty="0" smtClean="0"/>
            <a:t> </a:t>
          </a:r>
          <a:r>
            <a:rPr lang="ru-RU" b="1" i="0" dirty="0" err="1" smtClean="0"/>
            <a:t>сухостійних</a:t>
          </a:r>
          <a:r>
            <a:rPr lang="ru-RU" b="1" i="0" dirty="0" smtClean="0"/>
            <a:t> </a:t>
          </a:r>
          <a:r>
            <a:rPr lang="ru-RU" b="1" i="0" dirty="0" err="1" smtClean="0"/>
            <a:t>корів</a:t>
          </a:r>
          <a:r>
            <a:rPr lang="ru-RU" b="1" i="0" dirty="0" smtClean="0"/>
            <a:t> за 2 </a:t>
          </a:r>
          <a:r>
            <a:rPr lang="ru-RU" b="1" i="0" dirty="0" err="1" smtClean="0"/>
            <a:t>міс</a:t>
          </a:r>
          <a:r>
            <a:rPr lang="ru-RU" b="1" i="0" dirty="0" smtClean="0"/>
            <a:t> до </a:t>
          </a:r>
          <a:r>
            <a:rPr lang="ru-RU" b="1" i="0" dirty="0" err="1" smtClean="0"/>
            <a:t>отелення</a:t>
          </a:r>
          <a:r>
            <a:rPr lang="ru-RU" b="1" i="0" dirty="0" smtClean="0"/>
            <a:t> . На 100 кг </a:t>
          </a:r>
          <a:r>
            <a:rPr lang="ru-RU" b="1" i="0" dirty="0" err="1" smtClean="0"/>
            <a:t>живої</a:t>
          </a:r>
          <a:r>
            <a:rPr lang="ru-RU" b="1" i="0" dirty="0" smtClean="0"/>
            <a:t> </a:t>
          </a:r>
          <a:r>
            <a:rPr lang="ru-RU" b="1" i="0" dirty="0" err="1" smtClean="0"/>
            <a:t>маси</a:t>
          </a:r>
          <a:r>
            <a:rPr lang="ru-RU" b="1" i="0" dirty="0" smtClean="0"/>
            <a:t> у </a:t>
          </a:r>
          <a:r>
            <a:rPr lang="ru-RU" b="1" i="0" dirty="0" err="1" smtClean="0"/>
            <a:t>раціоні</a:t>
          </a:r>
          <a:r>
            <a:rPr lang="ru-RU" b="1" i="0" dirty="0" smtClean="0"/>
            <a:t> </a:t>
          </a:r>
          <a:r>
            <a:rPr lang="ru-RU" b="1" i="0" dirty="0" err="1" smtClean="0"/>
            <a:t>згодовують</a:t>
          </a:r>
          <a:r>
            <a:rPr lang="ru-RU" b="1" i="0" dirty="0" smtClean="0"/>
            <a:t>: </a:t>
          </a:r>
          <a:r>
            <a:rPr lang="ru-RU" b="1" i="0" dirty="0" err="1" smtClean="0"/>
            <a:t>грубих</a:t>
          </a:r>
          <a:r>
            <a:rPr lang="ru-RU" b="1" i="0" dirty="0" smtClean="0"/>
            <a:t> </a:t>
          </a:r>
          <a:r>
            <a:rPr lang="ru-RU" b="1" i="0" dirty="0" err="1" smtClean="0"/>
            <a:t>кормів</a:t>
          </a:r>
          <a:r>
            <a:rPr lang="ru-RU" b="1" i="0" dirty="0" smtClean="0"/>
            <a:t> – 1,5–2 кг, </a:t>
          </a:r>
          <a:r>
            <a:rPr lang="ru-RU" b="1" i="0" dirty="0" err="1" smtClean="0"/>
            <a:t>соковитих</a:t>
          </a:r>
          <a:r>
            <a:rPr lang="ru-RU" b="1" i="0" dirty="0" smtClean="0"/>
            <a:t> (силосу </a:t>
          </a:r>
          <a:r>
            <a:rPr lang="ru-RU" b="1" i="0" dirty="0" err="1" smtClean="0"/>
            <a:t>або</a:t>
          </a:r>
          <a:r>
            <a:rPr lang="ru-RU" b="1" i="0" dirty="0" smtClean="0"/>
            <a:t> </a:t>
          </a:r>
          <a:r>
            <a:rPr lang="ru-RU" b="1" i="0" dirty="0" err="1" smtClean="0"/>
            <a:t>сінажу</a:t>
          </a:r>
          <a:r>
            <a:rPr lang="ru-RU" b="1" i="0" dirty="0" smtClean="0"/>
            <a:t>) – 1,5–2, </a:t>
          </a:r>
          <a:r>
            <a:rPr lang="ru-RU" b="1" i="0" dirty="0" err="1" smtClean="0"/>
            <a:t>концкормів</a:t>
          </a:r>
          <a:r>
            <a:rPr lang="ru-RU" b="1" i="0" dirty="0" smtClean="0"/>
            <a:t> – 0,25–0,30 кг. </a:t>
          </a:r>
          <a:endParaRPr lang="ru-RU" b="1" i="0" dirty="0"/>
        </a:p>
      </dgm:t>
    </dgm:pt>
    <dgm:pt modelId="{6C27885B-7C76-4755-9D55-B9959BC19DB0}" type="parTrans" cxnId="{8E425091-6998-48EA-8BBA-953866C3D10A}">
      <dgm:prSet/>
      <dgm:spPr/>
      <dgm:t>
        <a:bodyPr/>
        <a:lstStyle/>
        <a:p>
          <a:endParaRPr lang="ru-RU" b="1" i="0"/>
        </a:p>
      </dgm:t>
    </dgm:pt>
    <dgm:pt modelId="{A2F104A2-9DB2-462C-BD4F-16FE3340FC36}" type="sibTrans" cxnId="{8E425091-6998-48EA-8BBA-953866C3D10A}">
      <dgm:prSet/>
      <dgm:spPr/>
      <dgm:t>
        <a:bodyPr/>
        <a:lstStyle/>
        <a:p>
          <a:endParaRPr lang="ru-RU" b="1" i="0"/>
        </a:p>
      </dgm:t>
    </dgm:pt>
    <dgm:pt modelId="{120069AD-3D2F-4001-A988-15BA31B566CE}">
      <dgm:prSet/>
      <dgm:spPr/>
      <dgm:t>
        <a:bodyPr/>
        <a:lstStyle/>
        <a:p>
          <a:pPr rtl="0"/>
          <a:r>
            <a:rPr lang="ru-RU" b="1" i="0" dirty="0" smtClean="0"/>
            <a:t>За </a:t>
          </a:r>
          <a:r>
            <a:rPr lang="ru-RU" b="1" i="0" dirty="0" err="1" smtClean="0"/>
            <a:t>низької</a:t>
          </a:r>
          <a:r>
            <a:rPr lang="ru-RU" b="1" i="0" dirty="0" smtClean="0"/>
            <a:t> </a:t>
          </a:r>
          <a:r>
            <a:rPr lang="ru-RU" b="1" i="0" dirty="0" err="1" smtClean="0"/>
            <a:t>якості</a:t>
          </a:r>
          <a:r>
            <a:rPr lang="ru-RU" b="1" i="0" dirty="0" smtClean="0"/>
            <a:t> </a:t>
          </a:r>
          <a:r>
            <a:rPr lang="ru-RU" b="1" i="0" dirty="0" err="1" smtClean="0"/>
            <a:t>об¢ємистих</a:t>
          </a:r>
          <a:r>
            <a:rPr lang="ru-RU" b="1" i="0" dirty="0" smtClean="0"/>
            <a:t> </a:t>
          </a:r>
          <a:r>
            <a:rPr lang="ru-RU" b="1" i="0" dirty="0" err="1" smtClean="0"/>
            <a:t>кормів</a:t>
          </a:r>
          <a:r>
            <a:rPr lang="ru-RU" b="1" i="0" dirty="0" smtClean="0"/>
            <a:t> норму </a:t>
          </a:r>
          <a:r>
            <a:rPr lang="ru-RU" b="1" i="0" dirty="0" err="1" smtClean="0"/>
            <a:t>концентратів</a:t>
          </a:r>
          <a:r>
            <a:rPr lang="ru-RU" b="1" i="0" dirty="0" smtClean="0"/>
            <a:t> </a:t>
          </a:r>
          <a:r>
            <a:rPr lang="ru-RU" b="1" i="0" dirty="0" err="1" smtClean="0"/>
            <a:t>збільшують</a:t>
          </a:r>
          <a:r>
            <a:rPr lang="ru-RU" b="1" i="0" dirty="0" smtClean="0"/>
            <a:t> на 15–20%. У </a:t>
          </a:r>
          <a:r>
            <a:rPr lang="ru-RU" b="1" i="0" dirty="0" err="1" smtClean="0"/>
            <a:t>структурі</a:t>
          </a:r>
          <a:r>
            <a:rPr lang="ru-RU" b="1" i="0" dirty="0" smtClean="0"/>
            <a:t> </a:t>
          </a:r>
          <a:r>
            <a:rPr lang="ru-RU" b="1" i="0" dirty="0" err="1" smtClean="0"/>
            <a:t>раціону</a:t>
          </a:r>
          <a:r>
            <a:rPr lang="ru-RU" b="1" i="0" dirty="0" smtClean="0"/>
            <a:t> </a:t>
          </a:r>
          <a:r>
            <a:rPr lang="ru-RU" b="1" i="0" dirty="0" err="1" smtClean="0"/>
            <a:t>грубі</a:t>
          </a:r>
          <a:r>
            <a:rPr lang="ru-RU" b="1" i="0" dirty="0" smtClean="0"/>
            <a:t> корми </a:t>
          </a:r>
          <a:r>
            <a:rPr lang="ru-RU" b="1" i="0" dirty="0" err="1" smtClean="0"/>
            <a:t>становлять</a:t>
          </a:r>
          <a:r>
            <a:rPr lang="ru-RU" b="1" i="0" dirty="0" smtClean="0"/>
            <a:t> – 50–55%, у тому </a:t>
          </a:r>
          <a:r>
            <a:rPr lang="ru-RU" b="1" i="0" dirty="0" err="1" smtClean="0"/>
            <a:t>числі</a:t>
          </a:r>
          <a:r>
            <a:rPr lang="ru-RU" b="1" i="0" dirty="0" smtClean="0"/>
            <a:t> </a:t>
          </a:r>
          <a:r>
            <a:rPr lang="ru-RU" b="1" i="0" dirty="0" err="1" smtClean="0"/>
            <a:t>сіно</a:t>
          </a:r>
          <a:r>
            <a:rPr lang="ru-RU" b="1" i="0" dirty="0" smtClean="0"/>
            <a:t> – 40–45%, </a:t>
          </a:r>
          <a:r>
            <a:rPr lang="ru-RU" b="1" i="0" dirty="0" err="1" smtClean="0"/>
            <a:t>соковиті</a:t>
          </a:r>
          <a:r>
            <a:rPr lang="ru-RU" b="1" i="0" dirty="0" smtClean="0"/>
            <a:t> – 20–25 </a:t>
          </a:r>
          <a:r>
            <a:rPr lang="ru-RU" b="1" i="0" dirty="0" err="1" smtClean="0"/>
            <a:t>і</a:t>
          </a:r>
          <a:r>
            <a:rPr lang="ru-RU" b="1" i="0" dirty="0" smtClean="0"/>
            <a:t> </a:t>
          </a:r>
          <a:r>
            <a:rPr lang="ru-RU" b="1" i="0" dirty="0" err="1" smtClean="0"/>
            <a:t>концентровані</a:t>
          </a:r>
          <a:r>
            <a:rPr lang="ru-RU" b="1" i="0" dirty="0" smtClean="0"/>
            <a:t> корми – 20–25%.</a:t>
          </a:r>
          <a:br>
            <a:rPr lang="ru-RU" b="1" i="0" dirty="0" smtClean="0"/>
          </a:br>
          <a:endParaRPr lang="ru-RU" b="1" i="0" dirty="0"/>
        </a:p>
      </dgm:t>
    </dgm:pt>
    <dgm:pt modelId="{018A5855-9BD1-4D4F-BE85-DE67E7CA5871}" type="parTrans" cxnId="{2694B658-0B88-4B02-8375-374F837FC0C7}">
      <dgm:prSet/>
      <dgm:spPr/>
      <dgm:t>
        <a:bodyPr/>
        <a:lstStyle/>
        <a:p>
          <a:endParaRPr lang="ru-RU" b="1" i="0"/>
        </a:p>
      </dgm:t>
    </dgm:pt>
    <dgm:pt modelId="{1C92FF5E-E6BD-4DE2-9B68-676D5DEED1D8}" type="sibTrans" cxnId="{2694B658-0B88-4B02-8375-374F837FC0C7}">
      <dgm:prSet/>
      <dgm:spPr/>
      <dgm:t>
        <a:bodyPr/>
        <a:lstStyle/>
        <a:p>
          <a:endParaRPr lang="ru-RU" b="1" i="0"/>
        </a:p>
      </dgm:t>
    </dgm:pt>
    <dgm:pt modelId="{FA8CFBAD-89D0-47CE-BA4F-A07CFC88A873}" type="pres">
      <dgm:prSet presAssocID="{BB38DB2F-D018-45FD-B7A5-D377BF982F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DC9AB-A94C-4D6B-9B66-87EC9B05EBC9}" type="pres">
      <dgm:prSet presAssocID="{C7D054AC-A9D2-4208-9BDC-3B5107F77DB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839A5-73FF-440C-A9A9-EA8E969F9140}" type="pres">
      <dgm:prSet presAssocID="{A2F104A2-9DB2-462C-BD4F-16FE3340FC36}" presName="spacer" presStyleCnt="0"/>
      <dgm:spPr/>
    </dgm:pt>
    <dgm:pt modelId="{4B4D0528-B097-41B9-BA4C-A997E497349F}" type="pres">
      <dgm:prSet presAssocID="{120069AD-3D2F-4001-A988-15BA31B566C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94B658-0B88-4B02-8375-374F837FC0C7}" srcId="{BB38DB2F-D018-45FD-B7A5-D377BF982FF7}" destId="{120069AD-3D2F-4001-A988-15BA31B566CE}" srcOrd="1" destOrd="0" parTransId="{018A5855-9BD1-4D4F-BE85-DE67E7CA5871}" sibTransId="{1C92FF5E-E6BD-4DE2-9B68-676D5DEED1D8}"/>
    <dgm:cxn modelId="{F66F82D3-2A1C-4626-AB1C-D1A49948FBE1}" type="presOf" srcId="{BB38DB2F-D018-45FD-B7A5-D377BF982FF7}" destId="{FA8CFBAD-89D0-47CE-BA4F-A07CFC88A873}" srcOrd="0" destOrd="0" presId="urn:microsoft.com/office/officeart/2005/8/layout/vList2"/>
    <dgm:cxn modelId="{8E425091-6998-48EA-8BBA-953866C3D10A}" srcId="{BB38DB2F-D018-45FD-B7A5-D377BF982FF7}" destId="{C7D054AC-A9D2-4208-9BDC-3B5107F77DB7}" srcOrd="0" destOrd="0" parTransId="{6C27885B-7C76-4755-9D55-B9959BC19DB0}" sibTransId="{A2F104A2-9DB2-462C-BD4F-16FE3340FC36}"/>
    <dgm:cxn modelId="{56E03961-6B59-464A-8802-FF08E9B9FBBE}" type="presOf" srcId="{C7D054AC-A9D2-4208-9BDC-3B5107F77DB7}" destId="{5A9DC9AB-A94C-4D6B-9B66-87EC9B05EBC9}" srcOrd="0" destOrd="0" presId="urn:microsoft.com/office/officeart/2005/8/layout/vList2"/>
    <dgm:cxn modelId="{CFD376CF-7C0F-4F27-A14B-8A57740ECD7B}" type="presOf" srcId="{120069AD-3D2F-4001-A988-15BA31B566CE}" destId="{4B4D0528-B097-41B9-BA4C-A997E497349F}" srcOrd="0" destOrd="0" presId="urn:microsoft.com/office/officeart/2005/8/layout/vList2"/>
    <dgm:cxn modelId="{71EE7CF7-95A9-4434-B2F8-C52DC7926A47}" type="presParOf" srcId="{FA8CFBAD-89D0-47CE-BA4F-A07CFC88A873}" destId="{5A9DC9AB-A94C-4D6B-9B66-87EC9B05EBC9}" srcOrd="0" destOrd="0" presId="urn:microsoft.com/office/officeart/2005/8/layout/vList2"/>
    <dgm:cxn modelId="{DC249229-E6DC-4393-8A87-63F67940408E}" type="presParOf" srcId="{FA8CFBAD-89D0-47CE-BA4F-A07CFC88A873}" destId="{E52839A5-73FF-440C-A9A9-EA8E969F9140}" srcOrd="1" destOrd="0" presId="urn:microsoft.com/office/officeart/2005/8/layout/vList2"/>
    <dgm:cxn modelId="{C8D50559-125A-405F-9524-E7E14FC48504}" type="presParOf" srcId="{FA8CFBAD-89D0-47CE-BA4F-A07CFC88A873}" destId="{4B4D0528-B097-41B9-BA4C-A997E497349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A75169-BD6B-45A0-8441-7526B2322B9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7BB9E93-4E0E-4D68-9846-EBCC047D5793}">
      <dgm:prSet/>
      <dgm:spPr/>
      <dgm:t>
        <a:bodyPr/>
        <a:lstStyle/>
        <a:p>
          <a:pPr rtl="0"/>
          <a:r>
            <a:rPr lang="ru-RU" dirty="0" smtClean="0"/>
            <a:t>Коровам </a:t>
          </a:r>
          <a:r>
            <a:rPr lang="ru-RU" dirty="0" err="1" smtClean="0"/>
            <a:t>першої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другої</a:t>
          </a:r>
          <a:r>
            <a:rPr lang="ru-RU" dirty="0" smtClean="0"/>
            <a:t> </a:t>
          </a:r>
          <a:r>
            <a:rPr lang="ru-RU" dirty="0" err="1" smtClean="0"/>
            <a:t>лактації</a:t>
          </a:r>
          <a:r>
            <a:rPr lang="ru-RU" dirty="0" smtClean="0"/>
            <a:t> норму </a:t>
          </a:r>
          <a:r>
            <a:rPr lang="ru-RU" dirty="0" err="1" smtClean="0"/>
            <a:t>годівлі</a:t>
          </a:r>
          <a:r>
            <a:rPr lang="ru-RU" dirty="0" smtClean="0"/>
            <a:t> </a:t>
          </a:r>
          <a:r>
            <a:rPr lang="ru-RU" dirty="0" err="1" smtClean="0"/>
            <a:t>збільшують</a:t>
          </a:r>
          <a:r>
            <a:rPr lang="ru-RU" dirty="0" smtClean="0"/>
            <a:t> на 1,0–1,5 к.од. (12–18 МДж ОЕ)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вмістом</a:t>
          </a:r>
          <a:r>
            <a:rPr lang="ru-RU" dirty="0" smtClean="0"/>
            <a:t> на 1 к.од. 100–105 г </a:t>
          </a:r>
          <a:r>
            <a:rPr lang="ru-RU" dirty="0" err="1" smtClean="0"/>
            <a:t>перетравного</a:t>
          </a:r>
          <a:r>
            <a:rPr lang="ru-RU" dirty="0" smtClean="0"/>
            <a:t> </a:t>
          </a:r>
          <a:r>
            <a:rPr lang="ru-RU" dirty="0" err="1" smtClean="0"/>
            <a:t>протеїну</a:t>
          </a:r>
          <a:r>
            <a:rPr lang="ru-RU" dirty="0" smtClean="0"/>
            <a:t>, 7–7,6 </a:t>
          </a:r>
          <a:r>
            <a:rPr lang="ru-RU" dirty="0" err="1" smtClean="0"/>
            <a:t>кальцію</a:t>
          </a:r>
          <a:r>
            <a:rPr lang="ru-RU" dirty="0" smtClean="0"/>
            <a:t>, 4–4,4 г фосфору </a:t>
          </a:r>
          <a:r>
            <a:rPr lang="ru-RU" dirty="0" err="1" smtClean="0"/>
            <a:t>і</a:t>
          </a:r>
          <a:r>
            <a:rPr lang="ru-RU" dirty="0" smtClean="0"/>
            <a:t> 37–40 мг каротину.</a:t>
          </a:r>
          <a:endParaRPr lang="ru-RU" dirty="0"/>
        </a:p>
      </dgm:t>
    </dgm:pt>
    <dgm:pt modelId="{DA000B29-C8E0-4B64-AE60-0E9DAB43D7D9}" type="parTrans" cxnId="{5AB2AFF1-2C3D-4F2F-960A-B63129656191}">
      <dgm:prSet/>
      <dgm:spPr/>
      <dgm:t>
        <a:bodyPr/>
        <a:lstStyle/>
        <a:p>
          <a:endParaRPr lang="ru-RU"/>
        </a:p>
      </dgm:t>
    </dgm:pt>
    <dgm:pt modelId="{EDD30185-65C1-4DA5-9F7C-F2C1B0AE14B3}" type="sibTrans" cxnId="{5AB2AFF1-2C3D-4F2F-960A-B63129656191}">
      <dgm:prSet/>
      <dgm:spPr/>
      <dgm:t>
        <a:bodyPr/>
        <a:lstStyle/>
        <a:p>
          <a:endParaRPr lang="ru-RU"/>
        </a:p>
      </dgm:t>
    </dgm:pt>
    <dgm:pt modelId="{BE012F82-C3C5-4C2E-BB84-E8C9F4871C4D}">
      <dgm:prSet/>
      <dgm:spPr/>
      <dgm:t>
        <a:bodyPr/>
        <a:lstStyle/>
        <a:p>
          <a:pPr rtl="0"/>
          <a:r>
            <a:rPr lang="ru-RU" dirty="0" smtClean="0"/>
            <a:t>У </a:t>
          </a:r>
          <a:r>
            <a:rPr lang="ru-RU" dirty="0" err="1" smtClean="0"/>
            <a:t>племінних</a:t>
          </a:r>
          <a:r>
            <a:rPr lang="ru-RU" dirty="0" smtClean="0"/>
            <a:t> </a:t>
          </a:r>
          <a:r>
            <a:rPr lang="ru-RU" dirty="0" err="1" smtClean="0"/>
            <a:t>господарствах</a:t>
          </a:r>
          <a:r>
            <a:rPr lang="ru-RU" dirty="0" smtClean="0"/>
            <a:t> норму </a:t>
          </a:r>
          <a:r>
            <a:rPr lang="ru-RU" dirty="0" err="1" smtClean="0"/>
            <a:t>годівлі</a:t>
          </a:r>
          <a:r>
            <a:rPr lang="ru-RU" dirty="0" smtClean="0"/>
            <a:t> </a:t>
          </a:r>
          <a:r>
            <a:rPr lang="ru-RU" dirty="0" err="1" smtClean="0"/>
            <a:t>корів</a:t>
          </a:r>
          <a:r>
            <a:rPr lang="ru-RU" dirty="0" smtClean="0"/>
            <a:t> </a:t>
          </a:r>
          <a:r>
            <a:rPr lang="ru-RU" dirty="0" err="1" smtClean="0"/>
            <a:t>необхідно</a:t>
          </a:r>
          <a:r>
            <a:rPr lang="ru-RU" dirty="0" smtClean="0"/>
            <a:t> </a:t>
          </a:r>
          <a:r>
            <a:rPr lang="ru-RU" dirty="0" err="1" smtClean="0"/>
            <a:t>підвищувати</a:t>
          </a:r>
          <a:r>
            <a:rPr lang="ru-RU" dirty="0" smtClean="0"/>
            <a:t> на 10%. Але </a:t>
          </a:r>
          <a:r>
            <a:rPr lang="ru-RU" dirty="0" err="1" smtClean="0"/>
            <a:t>корів</a:t>
          </a:r>
          <a:r>
            <a:rPr lang="ru-RU" dirty="0" smtClean="0"/>
            <a:t> у </a:t>
          </a:r>
          <a:r>
            <a:rPr lang="ru-RU" dirty="0" err="1" smtClean="0"/>
            <a:t>цей</a:t>
          </a:r>
          <a:r>
            <a:rPr lang="ru-RU" dirty="0" smtClean="0"/>
            <a:t> </a:t>
          </a:r>
          <a:r>
            <a:rPr lang="ru-RU" dirty="0" err="1" smtClean="0"/>
            <a:t>період</a:t>
          </a:r>
          <a:r>
            <a:rPr lang="ru-RU" dirty="0" smtClean="0"/>
            <a:t> не </a:t>
          </a:r>
          <a:r>
            <a:rPr lang="ru-RU" dirty="0" err="1" smtClean="0"/>
            <a:t>слід</a:t>
          </a:r>
          <a:r>
            <a:rPr lang="ru-RU" dirty="0" smtClean="0"/>
            <a:t> </a:t>
          </a:r>
          <a:r>
            <a:rPr lang="ru-RU" dirty="0" err="1" smtClean="0"/>
            <a:t>перегодовувати</a:t>
          </a:r>
          <a:r>
            <a:rPr lang="ru-RU" dirty="0" smtClean="0"/>
            <a:t>, </a:t>
          </a:r>
          <a:r>
            <a:rPr lang="ru-RU" dirty="0" err="1" smtClean="0"/>
            <a:t>оскільки</a:t>
          </a:r>
          <a:r>
            <a:rPr lang="ru-RU" dirty="0" smtClean="0"/>
            <a:t> </a:t>
          </a:r>
          <a:r>
            <a:rPr lang="ru-RU" i="1" dirty="0" err="1" smtClean="0"/>
            <a:t>ожиріння</a:t>
          </a:r>
          <a:r>
            <a:rPr lang="ru-RU" i="1" dirty="0" smtClean="0"/>
            <a:t> </a:t>
          </a:r>
          <a:r>
            <a:rPr lang="ru-RU" i="1" dirty="0" err="1" smtClean="0"/>
            <a:t>може</a:t>
          </a:r>
          <a:r>
            <a:rPr lang="ru-RU" i="1" dirty="0" smtClean="0"/>
            <a:t> стати причиною </a:t>
          </a:r>
          <a:r>
            <a:rPr lang="ru-RU" i="1" dirty="0" err="1" smtClean="0"/>
            <a:t>ускладнень</a:t>
          </a:r>
          <a:r>
            <a:rPr lang="ru-RU" i="1" dirty="0" smtClean="0"/>
            <a:t> при родах. </a:t>
          </a:r>
          <a:endParaRPr lang="ru-RU" i="1" dirty="0"/>
        </a:p>
      </dgm:t>
    </dgm:pt>
    <dgm:pt modelId="{99A39F5A-EAAD-496D-BBCC-7CC670836779}" type="parTrans" cxnId="{DC641FCE-DC2A-4085-82D8-75A1440A26A4}">
      <dgm:prSet/>
      <dgm:spPr/>
      <dgm:t>
        <a:bodyPr/>
        <a:lstStyle/>
        <a:p>
          <a:endParaRPr lang="ru-RU"/>
        </a:p>
      </dgm:t>
    </dgm:pt>
    <dgm:pt modelId="{F58B50D1-4DE4-4F7A-AE01-C42D2A5D0A32}" type="sibTrans" cxnId="{DC641FCE-DC2A-4085-82D8-75A1440A26A4}">
      <dgm:prSet/>
      <dgm:spPr/>
      <dgm:t>
        <a:bodyPr/>
        <a:lstStyle/>
        <a:p>
          <a:endParaRPr lang="ru-RU"/>
        </a:p>
      </dgm:t>
    </dgm:pt>
    <dgm:pt modelId="{7FF028D1-FF44-402E-8286-6D5CDEA1129F}" type="pres">
      <dgm:prSet presAssocID="{1FA75169-BD6B-45A0-8441-7526B2322B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D81E42-0FF5-4F4E-A4C9-6B4139406DF4}" type="pres">
      <dgm:prSet presAssocID="{07BB9E93-4E0E-4D68-9846-EBCC047D579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3FB03-F05B-46B5-9DD4-5D525C062769}" type="pres">
      <dgm:prSet presAssocID="{EDD30185-65C1-4DA5-9F7C-F2C1B0AE14B3}" presName="spacer" presStyleCnt="0"/>
      <dgm:spPr/>
    </dgm:pt>
    <dgm:pt modelId="{977E52AB-FB08-4645-B08F-E4131465F385}" type="pres">
      <dgm:prSet presAssocID="{BE012F82-C3C5-4C2E-BB84-E8C9F4871C4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B2AFF1-2C3D-4F2F-960A-B63129656191}" srcId="{1FA75169-BD6B-45A0-8441-7526B2322B93}" destId="{07BB9E93-4E0E-4D68-9846-EBCC047D5793}" srcOrd="0" destOrd="0" parTransId="{DA000B29-C8E0-4B64-AE60-0E9DAB43D7D9}" sibTransId="{EDD30185-65C1-4DA5-9F7C-F2C1B0AE14B3}"/>
    <dgm:cxn modelId="{DC641FCE-DC2A-4085-82D8-75A1440A26A4}" srcId="{1FA75169-BD6B-45A0-8441-7526B2322B93}" destId="{BE012F82-C3C5-4C2E-BB84-E8C9F4871C4D}" srcOrd="1" destOrd="0" parTransId="{99A39F5A-EAAD-496D-BBCC-7CC670836779}" sibTransId="{F58B50D1-4DE4-4F7A-AE01-C42D2A5D0A32}"/>
    <dgm:cxn modelId="{88015F2C-C4E8-430B-8AC8-2BF156FB9559}" type="presOf" srcId="{07BB9E93-4E0E-4D68-9846-EBCC047D5793}" destId="{EED81E42-0FF5-4F4E-A4C9-6B4139406DF4}" srcOrd="0" destOrd="0" presId="urn:microsoft.com/office/officeart/2005/8/layout/vList2"/>
    <dgm:cxn modelId="{FAA24B59-E4B8-42D8-A0F3-0E36CAA5830E}" type="presOf" srcId="{1FA75169-BD6B-45A0-8441-7526B2322B93}" destId="{7FF028D1-FF44-402E-8286-6D5CDEA1129F}" srcOrd="0" destOrd="0" presId="urn:microsoft.com/office/officeart/2005/8/layout/vList2"/>
    <dgm:cxn modelId="{A8996DAD-DE49-44CD-A66A-6F9AAF15AB40}" type="presOf" srcId="{BE012F82-C3C5-4C2E-BB84-E8C9F4871C4D}" destId="{977E52AB-FB08-4645-B08F-E4131465F385}" srcOrd="0" destOrd="0" presId="urn:microsoft.com/office/officeart/2005/8/layout/vList2"/>
    <dgm:cxn modelId="{8BA47B63-EEEB-4072-A610-2F0A39A67DF1}" type="presParOf" srcId="{7FF028D1-FF44-402E-8286-6D5CDEA1129F}" destId="{EED81E42-0FF5-4F4E-A4C9-6B4139406DF4}" srcOrd="0" destOrd="0" presId="urn:microsoft.com/office/officeart/2005/8/layout/vList2"/>
    <dgm:cxn modelId="{AFF02E12-7F27-4CA4-B790-36CE5C05B051}" type="presParOf" srcId="{7FF028D1-FF44-402E-8286-6D5CDEA1129F}" destId="{5C13FB03-F05B-46B5-9DD4-5D525C062769}" srcOrd="1" destOrd="0" presId="urn:microsoft.com/office/officeart/2005/8/layout/vList2"/>
    <dgm:cxn modelId="{1F6611BF-1A5C-4C9F-8C3A-5D626CD3BFA0}" type="presParOf" srcId="{7FF028D1-FF44-402E-8286-6D5CDEA1129F}" destId="{977E52AB-FB08-4645-B08F-E4131465F38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9719A4-2AD5-4158-B71F-EBF8B0BDFF8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3C901A-5FF1-4603-A28A-435ECDF5AD1E}">
      <dgm:prSet/>
      <dgm:spPr/>
      <dgm:t>
        <a:bodyPr/>
        <a:lstStyle/>
        <a:p>
          <a:pPr rtl="0"/>
          <a:r>
            <a:rPr lang="ru-RU" dirty="0" smtClean="0"/>
            <a:t>У </a:t>
          </a:r>
          <a:r>
            <a:rPr lang="ru-RU" dirty="0" err="1" smtClean="0"/>
            <a:t>раціони</a:t>
          </a:r>
          <a:r>
            <a:rPr lang="ru-RU" dirty="0" smtClean="0"/>
            <a:t> </a:t>
          </a:r>
          <a:r>
            <a:rPr lang="ru-RU" dirty="0" err="1" smtClean="0"/>
            <a:t>тільних</a:t>
          </a:r>
          <a:r>
            <a:rPr lang="ru-RU" dirty="0" smtClean="0"/>
            <a:t> </a:t>
          </a:r>
          <a:r>
            <a:rPr lang="ru-RU" u="sng" dirty="0" err="1" smtClean="0"/>
            <a:t>сухостійних</a:t>
          </a:r>
          <a:r>
            <a:rPr lang="ru-RU" u="sng" dirty="0" smtClean="0"/>
            <a:t> </a:t>
          </a:r>
          <a:r>
            <a:rPr lang="ru-RU" u="sng" dirty="0" err="1" smtClean="0"/>
            <a:t>корів</a:t>
          </a:r>
          <a:r>
            <a:rPr lang="ru-RU" u="sng" dirty="0" smtClean="0"/>
            <a:t> </a:t>
          </a:r>
          <a:r>
            <a:rPr lang="ru-RU" u="sng" dirty="0" err="1" smtClean="0"/>
            <a:t>необхідно</a:t>
          </a:r>
          <a:r>
            <a:rPr lang="ru-RU" u="sng" dirty="0" smtClean="0"/>
            <a:t> </a:t>
          </a:r>
          <a:r>
            <a:rPr lang="ru-RU" u="sng" dirty="0" err="1" smtClean="0"/>
            <a:t>включати</a:t>
          </a:r>
          <a:r>
            <a:rPr lang="ru-RU" u="sng" dirty="0" smtClean="0"/>
            <a:t> </a:t>
          </a:r>
          <a:r>
            <a:rPr lang="ru-RU" u="sng" dirty="0" err="1" smtClean="0"/>
            <a:t>сіно</a:t>
          </a:r>
          <a:r>
            <a:rPr lang="ru-RU" u="sng" dirty="0" smtClean="0"/>
            <a:t>, солому, </a:t>
          </a:r>
          <a:r>
            <a:rPr lang="ru-RU" u="sng" dirty="0" err="1" smtClean="0"/>
            <a:t>сінаж</a:t>
          </a:r>
          <a:r>
            <a:rPr lang="ru-RU" u="sng" dirty="0" smtClean="0"/>
            <a:t>, силос </a:t>
          </a:r>
          <a:r>
            <a:rPr lang="ru-RU" u="sng" dirty="0" err="1" smtClean="0"/>
            <a:t>і</a:t>
          </a:r>
          <a:r>
            <a:rPr lang="ru-RU" u="sng" dirty="0" smtClean="0"/>
            <a:t> </a:t>
          </a:r>
          <a:r>
            <a:rPr lang="ru-RU" u="sng" dirty="0" err="1" smtClean="0"/>
            <a:t>концентровані</a:t>
          </a:r>
          <a:r>
            <a:rPr lang="ru-RU" u="sng" dirty="0" smtClean="0"/>
            <a:t> корми.</a:t>
          </a:r>
          <a:r>
            <a:rPr lang="ru-RU" dirty="0" smtClean="0"/>
            <a:t> </a:t>
          </a:r>
          <a:endParaRPr lang="ru-RU" dirty="0"/>
        </a:p>
      </dgm:t>
    </dgm:pt>
    <dgm:pt modelId="{2B0426EB-DC2E-474A-9CF2-68E87F4E371F}" type="parTrans" cxnId="{3A424A1B-77A5-460A-830B-8398C69B672F}">
      <dgm:prSet/>
      <dgm:spPr/>
      <dgm:t>
        <a:bodyPr/>
        <a:lstStyle/>
        <a:p>
          <a:endParaRPr lang="ru-RU"/>
        </a:p>
      </dgm:t>
    </dgm:pt>
    <dgm:pt modelId="{F3D1BB86-815D-4FFD-8371-DC677A7E9599}" type="sibTrans" cxnId="{3A424A1B-77A5-460A-830B-8398C69B672F}">
      <dgm:prSet/>
      <dgm:spPr/>
      <dgm:t>
        <a:bodyPr/>
        <a:lstStyle/>
        <a:p>
          <a:endParaRPr lang="ru-RU"/>
        </a:p>
      </dgm:t>
    </dgm:pt>
    <dgm:pt modelId="{877AEDB4-02FD-40E3-93EA-D735E70D8B14}">
      <dgm:prSet/>
      <dgm:spPr/>
      <dgm:t>
        <a:bodyPr/>
        <a:lstStyle/>
        <a:p>
          <a:pPr rtl="0"/>
          <a:r>
            <a:rPr lang="ru-RU" dirty="0" err="1" smtClean="0"/>
            <a:t>Концентратно-силосно-сінажні</a:t>
          </a:r>
          <a:r>
            <a:rPr lang="ru-RU" dirty="0" smtClean="0"/>
            <a:t> </a:t>
          </a:r>
          <a:r>
            <a:rPr lang="ru-RU" dirty="0" err="1" smtClean="0"/>
            <a:t>раціони</a:t>
          </a:r>
          <a:r>
            <a:rPr lang="ru-RU" dirty="0" smtClean="0"/>
            <a:t> (50%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більше</a:t>
          </a:r>
          <a:r>
            <a:rPr lang="ru-RU" dirty="0" smtClean="0"/>
            <a:t> силосу за </a:t>
          </a:r>
          <a:r>
            <a:rPr lang="ru-RU" dirty="0" err="1" smtClean="0"/>
            <a:t>поживністю</a:t>
          </a:r>
          <a:r>
            <a:rPr lang="ru-RU" dirty="0" smtClean="0"/>
            <a:t>) негативно </a:t>
          </a:r>
          <a:r>
            <a:rPr lang="ru-RU" dirty="0" err="1" smtClean="0"/>
            <a:t>впливають</a:t>
          </a:r>
          <a:r>
            <a:rPr lang="ru-RU" dirty="0" smtClean="0"/>
            <a:t> на </a:t>
          </a:r>
          <a:r>
            <a:rPr lang="ru-RU" dirty="0" err="1" smtClean="0"/>
            <a:t>резистентність</a:t>
          </a:r>
          <a:r>
            <a:rPr lang="ru-RU" dirty="0" smtClean="0"/>
            <a:t> </a:t>
          </a:r>
          <a:r>
            <a:rPr lang="ru-RU" dirty="0" err="1" smtClean="0"/>
            <a:t>новонароджених</a:t>
          </a:r>
          <a:r>
            <a:rPr lang="ru-RU" dirty="0" smtClean="0"/>
            <a:t> телят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відтворну</a:t>
          </a:r>
          <a:r>
            <a:rPr lang="ru-RU" dirty="0" smtClean="0"/>
            <a:t> </a:t>
          </a:r>
          <a:r>
            <a:rPr lang="ru-RU" dirty="0" err="1" smtClean="0"/>
            <a:t>здатність</a:t>
          </a:r>
          <a:r>
            <a:rPr lang="ru-RU" dirty="0" smtClean="0"/>
            <a:t> </a:t>
          </a:r>
          <a:r>
            <a:rPr lang="ru-RU" dirty="0" err="1" smtClean="0"/>
            <a:t>корів</a:t>
          </a:r>
          <a:r>
            <a:rPr lang="ru-RU" dirty="0" smtClean="0"/>
            <a:t>. Телята </a:t>
          </a:r>
          <a:r>
            <a:rPr lang="ru-RU" dirty="0" err="1" smtClean="0"/>
            <a:t>народжуються</a:t>
          </a:r>
          <a:r>
            <a:rPr lang="ru-RU" dirty="0" smtClean="0"/>
            <a:t> </a:t>
          </a:r>
          <a:r>
            <a:rPr lang="ru-RU" dirty="0" err="1" smtClean="0"/>
            <a:t>кволими</a:t>
          </a:r>
          <a:r>
            <a:rPr lang="ru-RU" dirty="0" smtClean="0"/>
            <a:t>, часто </a:t>
          </a:r>
          <a:r>
            <a:rPr lang="ru-RU" dirty="0" err="1" smtClean="0"/>
            <a:t>хворіють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можливими</a:t>
          </a:r>
          <a:r>
            <a:rPr lang="ru-RU" dirty="0" smtClean="0"/>
            <a:t> </a:t>
          </a:r>
          <a:r>
            <a:rPr lang="ru-RU" dirty="0" err="1" smtClean="0"/>
            <a:t>випадками</a:t>
          </a:r>
          <a:r>
            <a:rPr lang="ru-RU" dirty="0" smtClean="0"/>
            <a:t> </a:t>
          </a:r>
          <a:r>
            <a:rPr lang="ru-RU" dirty="0" err="1" smtClean="0"/>
            <a:t>загибелі</a:t>
          </a:r>
          <a:r>
            <a:rPr lang="ru-RU" dirty="0" smtClean="0"/>
            <a:t>. </a:t>
          </a:r>
          <a:endParaRPr lang="ru-RU" dirty="0"/>
        </a:p>
      </dgm:t>
    </dgm:pt>
    <dgm:pt modelId="{7FF76228-600A-4274-9277-140B3098BF24}" type="parTrans" cxnId="{8D9B8443-1052-4849-B8A2-B399EBEEB6F6}">
      <dgm:prSet/>
      <dgm:spPr/>
      <dgm:t>
        <a:bodyPr/>
        <a:lstStyle/>
        <a:p>
          <a:endParaRPr lang="ru-RU"/>
        </a:p>
      </dgm:t>
    </dgm:pt>
    <dgm:pt modelId="{33782CC9-BFE8-44B9-BDE8-EA8A2BBDF1CF}" type="sibTrans" cxnId="{8D9B8443-1052-4849-B8A2-B399EBEEB6F6}">
      <dgm:prSet/>
      <dgm:spPr/>
      <dgm:t>
        <a:bodyPr/>
        <a:lstStyle/>
        <a:p>
          <a:endParaRPr lang="ru-RU"/>
        </a:p>
      </dgm:t>
    </dgm:pt>
    <dgm:pt modelId="{AAB5A39D-9351-46D7-8410-42559E89830E}">
      <dgm:prSet/>
      <dgm:spPr/>
      <dgm:t>
        <a:bodyPr/>
        <a:lstStyle/>
        <a:p>
          <a:pPr rtl="0"/>
          <a:r>
            <a:rPr lang="ru-RU" dirty="0" err="1" smtClean="0"/>
            <a:t>Підвищує</a:t>
          </a:r>
          <a:r>
            <a:rPr lang="ru-RU" dirty="0" smtClean="0"/>
            <a:t> </a:t>
          </a:r>
          <a:r>
            <a:rPr lang="ru-RU" dirty="0" err="1" smtClean="0"/>
            <a:t>резистентність</a:t>
          </a:r>
          <a:r>
            <a:rPr lang="ru-RU" dirty="0" smtClean="0"/>
            <a:t> </a:t>
          </a:r>
          <a:r>
            <a:rPr lang="ru-RU" dirty="0" err="1" smtClean="0"/>
            <a:t>організму</a:t>
          </a:r>
          <a:r>
            <a:rPr lang="ru-RU" dirty="0" smtClean="0"/>
            <a:t> телят </a:t>
          </a:r>
          <a:r>
            <a:rPr lang="ru-RU" dirty="0" err="1" smtClean="0"/>
            <a:t>згодовування</a:t>
          </a:r>
          <a:r>
            <a:rPr lang="ru-RU" dirty="0" smtClean="0"/>
            <a:t> коровам </a:t>
          </a:r>
          <a:r>
            <a:rPr lang="ru-RU" dirty="0" err="1" smtClean="0"/>
            <a:t>фосфатів</a:t>
          </a:r>
          <a:r>
            <a:rPr lang="ru-RU" dirty="0" smtClean="0"/>
            <a:t>, </a:t>
          </a:r>
          <a:r>
            <a:rPr lang="ru-RU" dirty="0" err="1" smtClean="0"/>
            <a:t>мікродобавок</a:t>
          </a:r>
          <a:r>
            <a:rPr lang="ru-RU" dirty="0" smtClean="0"/>
            <a:t> – </a:t>
          </a:r>
          <a:r>
            <a:rPr lang="ru-RU" i="1" dirty="0" smtClean="0"/>
            <a:t>йоду, кобальту, </a:t>
          </a:r>
          <a:r>
            <a:rPr lang="ru-RU" i="1" dirty="0" err="1" smtClean="0"/>
            <a:t>міді</a:t>
          </a:r>
          <a:r>
            <a:rPr lang="ru-RU" i="1" dirty="0" smtClean="0"/>
            <a:t>, цинку та </a:t>
          </a:r>
          <a:r>
            <a:rPr lang="ru-RU" i="1" dirty="0" err="1" smtClean="0"/>
            <a:t>вітамінів</a:t>
          </a:r>
          <a:r>
            <a:rPr lang="ru-RU" i="1" dirty="0" smtClean="0"/>
            <a:t> А,</a:t>
          </a:r>
          <a:r>
            <a:rPr lang="en-US" i="1" dirty="0" smtClean="0"/>
            <a:t>D, </a:t>
          </a:r>
          <a:r>
            <a:rPr lang="ru-RU" i="1" dirty="0" smtClean="0"/>
            <a:t>Е. </a:t>
          </a:r>
          <a:r>
            <a:rPr lang="ru-RU" i="1" dirty="0" err="1" smtClean="0"/>
            <a:t>Глибокотільним</a:t>
          </a:r>
          <a:r>
            <a:rPr lang="ru-RU" i="1" dirty="0" smtClean="0"/>
            <a:t> коровам за 15 </a:t>
          </a:r>
          <a:r>
            <a:rPr lang="ru-RU" i="1" dirty="0" err="1" smtClean="0"/>
            <a:t>діб</a:t>
          </a:r>
          <a:r>
            <a:rPr lang="ru-RU" i="1" dirty="0" smtClean="0"/>
            <a:t> до </a:t>
          </a:r>
          <a:r>
            <a:rPr lang="ru-RU" i="1" dirty="0" err="1" smtClean="0"/>
            <a:t>отелення</a:t>
          </a:r>
          <a:r>
            <a:rPr lang="ru-RU" i="1" dirty="0" smtClean="0"/>
            <a:t> </a:t>
          </a:r>
          <a:r>
            <a:rPr lang="ru-RU" i="1" dirty="0" err="1" smtClean="0"/>
            <a:t>з</a:t>
          </a:r>
          <a:r>
            <a:rPr lang="ru-RU" i="1" dirty="0" smtClean="0"/>
            <a:t> </a:t>
          </a:r>
          <a:r>
            <a:rPr lang="ru-RU" i="1" dirty="0" err="1" smtClean="0"/>
            <a:t>раціону</a:t>
          </a:r>
          <a:r>
            <a:rPr lang="ru-RU" i="1" dirty="0" smtClean="0"/>
            <a:t> </a:t>
          </a:r>
          <a:r>
            <a:rPr lang="ru-RU" i="1" dirty="0" err="1" smtClean="0"/>
            <a:t>виключають</a:t>
          </a:r>
          <a:r>
            <a:rPr lang="ru-RU" i="1" dirty="0" smtClean="0"/>
            <a:t> силос, </a:t>
          </a:r>
          <a:r>
            <a:rPr lang="ru-RU" i="1" dirty="0" err="1" smtClean="0"/>
            <a:t>замінюючи</a:t>
          </a:r>
          <a:r>
            <a:rPr lang="ru-RU" i="1" dirty="0" smtClean="0"/>
            <a:t> </a:t>
          </a:r>
          <a:r>
            <a:rPr lang="ru-RU" i="1" dirty="0" err="1" smtClean="0"/>
            <a:t>його</a:t>
          </a:r>
          <a:r>
            <a:rPr lang="ru-RU" i="1" dirty="0" smtClean="0"/>
            <a:t> на </a:t>
          </a:r>
          <a:r>
            <a:rPr lang="ru-RU" i="1" dirty="0" err="1" smtClean="0"/>
            <a:t>якісне</a:t>
          </a:r>
          <a:r>
            <a:rPr lang="ru-RU" i="1" dirty="0" smtClean="0"/>
            <a:t> </a:t>
          </a:r>
          <a:r>
            <a:rPr lang="ru-RU" i="1" dirty="0" err="1" smtClean="0"/>
            <a:t>сіно</a:t>
          </a:r>
          <a:r>
            <a:rPr lang="ru-RU" i="1" dirty="0" smtClean="0"/>
            <a:t>, </a:t>
          </a:r>
          <a:r>
            <a:rPr lang="ru-RU" i="1" dirty="0" err="1" smtClean="0"/>
            <a:t>знижують</a:t>
          </a:r>
          <a:r>
            <a:rPr lang="ru-RU" i="1" dirty="0" smtClean="0"/>
            <a:t> </a:t>
          </a:r>
          <a:r>
            <a:rPr lang="ru-RU" i="1" dirty="0" err="1" smtClean="0"/>
            <a:t>частку</a:t>
          </a:r>
          <a:r>
            <a:rPr lang="ru-RU" i="1" dirty="0" smtClean="0"/>
            <a:t> </a:t>
          </a:r>
          <a:r>
            <a:rPr lang="ru-RU" i="1" dirty="0" err="1" smtClean="0"/>
            <a:t>соломи</a:t>
          </a:r>
          <a:r>
            <a:rPr lang="ru-RU" i="1" dirty="0" smtClean="0"/>
            <a:t>.</a:t>
          </a:r>
          <a:br>
            <a:rPr lang="ru-RU" i="1" dirty="0" smtClean="0"/>
          </a:br>
          <a:r>
            <a:rPr lang="ru-RU" dirty="0" smtClean="0"/>
            <a:t/>
          </a:r>
          <a:br>
            <a:rPr lang="ru-RU" dirty="0" smtClean="0"/>
          </a:br>
          <a:endParaRPr lang="en-US" dirty="0"/>
        </a:p>
      </dgm:t>
    </dgm:pt>
    <dgm:pt modelId="{58596143-7030-42A9-A333-3E6A631AFBD6}" type="parTrans" cxnId="{C52711A9-E4C7-46DE-A4D0-2F0DB8165F27}">
      <dgm:prSet/>
      <dgm:spPr/>
      <dgm:t>
        <a:bodyPr/>
        <a:lstStyle/>
        <a:p>
          <a:endParaRPr lang="ru-RU"/>
        </a:p>
      </dgm:t>
    </dgm:pt>
    <dgm:pt modelId="{49EC68FC-3941-4F6A-A6CB-0D134CC31070}" type="sibTrans" cxnId="{C52711A9-E4C7-46DE-A4D0-2F0DB8165F27}">
      <dgm:prSet/>
      <dgm:spPr/>
      <dgm:t>
        <a:bodyPr/>
        <a:lstStyle/>
        <a:p>
          <a:endParaRPr lang="ru-RU"/>
        </a:p>
      </dgm:t>
    </dgm:pt>
    <dgm:pt modelId="{97737FC3-BC92-4248-BF8C-73BEF3D9A82B}" type="pres">
      <dgm:prSet presAssocID="{349719A4-2AD5-4158-B71F-EBF8B0BDFF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617F77-7DC4-45B7-BF5C-22B9C26FD886}" type="pres">
      <dgm:prSet presAssocID="{1D3C901A-5FF1-4603-A28A-435ECDF5AD1E}" presName="parentText" presStyleLbl="node1" presStyleIdx="0" presStyleCnt="3" custScaleY="591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25D08-7BB4-4659-A761-D002D55D22A6}" type="pres">
      <dgm:prSet presAssocID="{F3D1BB86-815D-4FFD-8371-DC677A7E9599}" presName="spacer" presStyleCnt="0"/>
      <dgm:spPr/>
    </dgm:pt>
    <dgm:pt modelId="{7E9F0557-5F9B-4785-B396-A0E3BD03E53E}" type="pres">
      <dgm:prSet presAssocID="{877AEDB4-02FD-40E3-93EA-D735E70D8B1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922D0-2643-4FCF-A9F0-D3E648669256}" type="pres">
      <dgm:prSet presAssocID="{33782CC9-BFE8-44B9-BDE8-EA8A2BBDF1CF}" presName="spacer" presStyleCnt="0"/>
      <dgm:spPr/>
    </dgm:pt>
    <dgm:pt modelId="{6897A3FF-CF84-4449-894A-FBCD81F35233}" type="pres">
      <dgm:prSet presAssocID="{AAB5A39D-9351-46D7-8410-42559E89830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2711A9-E4C7-46DE-A4D0-2F0DB8165F27}" srcId="{349719A4-2AD5-4158-B71F-EBF8B0BDFF8F}" destId="{AAB5A39D-9351-46D7-8410-42559E89830E}" srcOrd="2" destOrd="0" parTransId="{58596143-7030-42A9-A333-3E6A631AFBD6}" sibTransId="{49EC68FC-3941-4F6A-A6CB-0D134CC31070}"/>
    <dgm:cxn modelId="{E191EF05-922B-49C2-AEE3-F45D0A20AC32}" type="presOf" srcId="{AAB5A39D-9351-46D7-8410-42559E89830E}" destId="{6897A3FF-CF84-4449-894A-FBCD81F35233}" srcOrd="0" destOrd="0" presId="urn:microsoft.com/office/officeart/2005/8/layout/vList2"/>
    <dgm:cxn modelId="{3C9A785B-80CB-45EB-9298-7B716C02BCB8}" type="presOf" srcId="{877AEDB4-02FD-40E3-93EA-D735E70D8B14}" destId="{7E9F0557-5F9B-4785-B396-A0E3BD03E53E}" srcOrd="0" destOrd="0" presId="urn:microsoft.com/office/officeart/2005/8/layout/vList2"/>
    <dgm:cxn modelId="{8D9B8443-1052-4849-B8A2-B399EBEEB6F6}" srcId="{349719A4-2AD5-4158-B71F-EBF8B0BDFF8F}" destId="{877AEDB4-02FD-40E3-93EA-D735E70D8B14}" srcOrd="1" destOrd="0" parTransId="{7FF76228-600A-4274-9277-140B3098BF24}" sibTransId="{33782CC9-BFE8-44B9-BDE8-EA8A2BBDF1CF}"/>
    <dgm:cxn modelId="{3C60B052-DC81-4EA8-9D82-C8C7A9A8685F}" type="presOf" srcId="{349719A4-2AD5-4158-B71F-EBF8B0BDFF8F}" destId="{97737FC3-BC92-4248-BF8C-73BEF3D9A82B}" srcOrd="0" destOrd="0" presId="urn:microsoft.com/office/officeart/2005/8/layout/vList2"/>
    <dgm:cxn modelId="{57B686E0-3155-424F-80C1-DD71E13029DE}" type="presOf" srcId="{1D3C901A-5FF1-4603-A28A-435ECDF5AD1E}" destId="{20617F77-7DC4-45B7-BF5C-22B9C26FD886}" srcOrd="0" destOrd="0" presId="urn:microsoft.com/office/officeart/2005/8/layout/vList2"/>
    <dgm:cxn modelId="{3A424A1B-77A5-460A-830B-8398C69B672F}" srcId="{349719A4-2AD5-4158-B71F-EBF8B0BDFF8F}" destId="{1D3C901A-5FF1-4603-A28A-435ECDF5AD1E}" srcOrd="0" destOrd="0" parTransId="{2B0426EB-DC2E-474A-9CF2-68E87F4E371F}" sibTransId="{F3D1BB86-815D-4FFD-8371-DC677A7E9599}"/>
    <dgm:cxn modelId="{9A14F91E-CDE4-41CA-98E4-7DF162DF469F}" type="presParOf" srcId="{97737FC3-BC92-4248-BF8C-73BEF3D9A82B}" destId="{20617F77-7DC4-45B7-BF5C-22B9C26FD886}" srcOrd="0" destOrd="0" presId="urn:microsoft.com/office/officeart/2005/8/layout/vList2"/>
    <dgm:cxn modelId="{2775737A-8BAC-4203-9EFC-D0B3AD2EA033}" type="presParOf" srcId="{97737FC3-BC92-4248-BF8C-73BEF3D9A82B}" destId="{C8D25D08-7BB4-4659-A761-D002D55D22A6}" srcOrd="1" destOrd="0" presId="urn:microsoft.com/office/officeart/2005/8/layout/vList2"/>
    <dgm:cxn modelId="{A0CEB568-D9C2-4639-8887-26C8E38DC0F2}" type="presParOf" srcId="{97737FC3-BC92-4248-BF8C-73BEF3D9A82B}" destId="{7E9F0557-5F9B-4785-B396-A0E3BD03E53E}" srcOrd="2" destOrd="0" presId="urn:microsoft.com/office/officeart/2005/8/layout/vList2"/>
    <dgm:cxn modelId="{2BF243E3-7F8D-4617-8314-0CB61CC7D9B0}" type="presParOf" srcId="{97737FC3-BC92-4248-BF8C-73BEF3D9A82B}" destId="{E34922D0-2643-4FCF-A9F0-D3E648669256}" srcOrd="3" destOrd="0" presId="urn:microsoft.com/office/officeart/2005/8/layout/vList2"/>
    <dgm:cxn modelId="{600E676B-F958-401C-9E41-D1A66FE7DF5F}" type="presParOf" srcId="{97737FC3-BC92-4248-BF8C-73BEF3D9A82B}" destId="{6897A3FF-CF84-4449-894A-FBCD81F3523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2FF398-28AF-4612-9490-577480D10641}">
      <dsp:nvSpPr>
        <dsp:cNvPr id="0" name=""/>
        <dsp:cNvSpPr/>
      </dsp:nvSpPr>
      <dsp:spPr>
        <a:xfrm>
          <a:off x="0" y="1226"/>
          <a:ext cx="8496944" cy="20884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 100 кг </a:t>
          </a:r>
          <a:r>
            <a:rPr lang="ru-RU" sz="2400" kern="1200" dirty="0" err="1" smtClean="0"/>
            <a:t>живої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маси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їм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згодовують</a:t>
          </a:r>
          <a:r>
            <a:rPr lang="ru-RU" sz="2400" kern="1200" dirty="0" smtClean="0"/>
            <a:t> 1,0–1,3 кг </a:t>
          </a:r>
          <a:r>
            <a:rPr lang="ru-RU" sz="2400" kern="1200" dirty="0" err="1" smtClean="0"/>
            <a:t>сухої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речовини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і</a:t>
          </a:r>
          <a:r>
            <a:rPr lang="ru-RU" sz="2400" kern="1200" dirty="0" smtClean="0"/>
            <a:t> 8,1–11,3 МДж </a:t>
          </a:r>
          <a:r>
            <a:rPr lang="ru-RU" sz="2400" kern="1200" dirty="0" err="1" smtClean="0"/>
            <a:t>обмінної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енергії</a:t>
          </a:r>
          <a:r>
            <a:rPr lang="ru-RU" sz="2400" kern="1200" dirty="0" smtClean="0"/>
            <a:t> (0,74–1,0 к.од.).</a:t>
          </a:r>
          <a:endParaRPr lang="ru-RU" sz="2400" kern="1200" dirty="0"/>
        </a:p>
      </dsp:txBody>
      <dsp:txXfrm>
        <a:off x="0" y="1226"/>
        <a:ext cx="8496944" cy="2088449"/>
      </dsp:txXfrm>
    </dsp:sp>
    <dsp:sp modelId="{B9FB0213-4415-4804-9006-0BC50A5483EF}">
      <dsp:nvSpPr>
        <dsp:cNvPr id="0" name=""/>
        <dsp:cNvSpPr/>
      </dsp:nvSpPr>
      <dsp:spPr>
        <a:xfrm>
          <a:off x="0" y="2158796"/>
          <a:ext cx="8496944" cy="20884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 </a:t>
          </a:r>
          <a:r>
            <a:rPr lang="ru-RU" sz="2400" kern="1200" dirty="0" err="1" smtClean="0"/>
            <a:t>парувальний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період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кількість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сухої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речовини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обмінної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енергії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збільшують</a:t>
          </a:r>
          <a:r>
            <a:rPr lang="ru-RU" sz="2400" kern="1200" dirty="0" smtClean="0"/>
            <a:t>: за </a:t>
          </a:r>
          <a:r>
            <a:rPr lang="ru-RU" sz="2400" kern="1200" dirty="0" err="1" smtClean="0"/>
            <a:t>середнього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навантаження</a:t>
          </a:r>
          <a:r>
            <a:rPr lang="ru-RU" sz="2400" kern="1200" dirty="0" smtClean="0"/>
            <a:t> до 1,0–1,5 кг </a:t>
          </a:r>
          <a:r>
            <a:rPr lang="ru-RU" sz="2400" kern="1200" dirty="0" err="1" smtClean="0"/>
            <a:t>і</a:t>
          </a:r>
          <a:r>
            <a:rPr lang="ru-RU" sz="2400" kern="1200" dirty="0" smtClean="0"/>
            <a:t> 9,1–13,7 МДж </a:t>
          </a:r>
          <a:r>
            <a:rPr lang="ru-RU" sz="2400" kern="1200" dirty="0" err="1" smtClean="0"/>
            <a:t>обмінної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енергії</a:t>
          </a:r>
          <a:r>
            <a:rPr lang="ru-RU" sz="2400" kern="1200" dirty="0" smtClean="0"/>
            <a:t> (0,83–1,05 к.од.) та за </a:t>
          </a:r>
          <a:r>
            <a:rPr lang="ru-RU" sz="2400" kern="1200" dirty="0" err="1" smtClean="0"/>
            <a:t>підвищеного</a:t>
          </a:r>
          <a:r>
            <a:rPr lang="ru-RU" sz="2400" kern="1200" dirty="0" smtClean="0"/>
            <a:t> – </a:t>
          </a:r>
          <a:r>
            <a:rPr lang="ru-RU" sz="2400" kern="1200" dirty="0" err="1" smtClean="0"/>
            <a:t>відповідно</a:t>
          </a:r>
          <a:r>
            <a:rPr lang="ru-RU" sz="2400" kern="1200" dirty="0" smtClean="0"/>
            <a:t> до 1,1–1,6 кг, 10,7–16,0 МДж (0,97–1,45 к.од.).</a:t>
          </a:r>
          <a:endParaRPr lang="ru-RU" sz="2400" kern="1200" dirty="0"/>
        </a:p>
      </dsp:txBody>
      <dsp:txXfrm>
        <a:off x="0" y="2158796"/>
        <a:ext cx="8496944" cy="208844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2C6611-4944-4306-B604-97CCD233B9F7}">
      <dsp:nvSpPr>
        <dsp:cNvPr id="0" name=""/>
        <dsp:cNvSpPr/>
      </dsp:nvSpPr>
      <dsp:spPr>
        <a:xfrm>
          <a:off x="0" y="3860"/>
          <a:ext cx="8640960" cy="17184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 перший </a:t>
          </a:r>
          <a:r>
            <a:rPr lang="ru-RU" sz="2000" b="1" kern="1200" dirty="0" err="1" smtClean="0"/>
            <a:t>період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лактації</a:t>
          </a:r>
          <a:r>
            <a:rPr lang="ru-RU" sz="2000" b="1" kern="1200" dirty="0" smtClean="0"/>
            <a:t> за </a:t>
          </a:r>
          <a:r>
            <a:rPr lang="ru-RU" sz="2000" b="1" kern="1200" dirty="0" err="1" smtClean="0"/>
            <a:t>високої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напруженості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обмінних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процесів</a:t>
          </a:r>
          <a:r>
            <a:rPr lang="ru-RU" sz="2000" b="1" kern="1200" dirty="0" smtClean="0"/>
            <a:t> в </a:t>
          </a:r>
          <a:r>
            <a:rPr lang="ru-RU" sz="2000" b="1" kern="1200" dirty="0" err="1" smtClean="0"/>
            <a:t>організмі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корів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їх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переводять</a:t>
          </a:r>
          <a:r>
            <a:rPr lang="ru-RU" sz="2000" b="1" kern="1200" dirty="0" smtClean="0"/>
            <a:t> на </a:t>
          </a:r>
          <a:r>
            <a:rPr lang="ru-RU" sz="2000" b="1" kern="1200" dirty="0" err="1" smtClean="0"/>
            <a:t>раціони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з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підвищеною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енергетичною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цінністю</a:t>
          </a:r>
          <a:r>
            <a:rPr lang="ru-RU" sz="2000" b="1" kern="1200" dirty="0" smtClean="0"/>
            <a:t> за </a:t>
          </a:r>
          <a:r>
            <a:rPr lang="ru-RU" sz="2000" b="1" kern="1200" dirty="0" err="1" smtClean="0"/>
            <a:t>виключенням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періоду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новотільності</a:t>
          </a:r>
          <a:r>
            <a:rPr lang="ru-RU" sz="2000" b="1" kern="1200" dirty="0" smtClean="0"/>
            <a:t>. </a:t>
          </a:r>
          <a:endParaRPr lang="ru-RU" sz="2000" b="1" kern="1200" dirty="0"/>
        </a:p>
      </dsp:txBody>
      <dsp:txXfrm>
        <a:off x="0" y="3860"/>
        <a:ext cx="8640960" cy="1718437"/>
      </dsp:txXfrm>
    </dsp:sp>
    <dsp:sp modelId="{53D4FFD9-921A-44B3-985B-15DD9E8EA36E}">
      <dsp:nvSpPr>
        <dsp:cNvPr id="0" name=""/>
        <dsp:cNvSpPr/>
      </dsp:nvSpPr>
      <dsp:spPr>
        <a:xfrm>
          <a:off x="0" y="1736698"/>
          <a:ext cx="8640960" cy="17184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Новотільних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корів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слід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годувати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обмежено</a:t>
          </a:r>
          <a:r>
            <a:rPr lang="ru-RU" sz="2000" b="1" kern="1200" dirty="0" smtClean="0"/>
            <a:t>, </a:t>
          </a:r>
          <a:r>
            <a:rPr lang="ru-RU" sz="2000" b="1" kern="1200" dirty="0" err="1" smtClean="0"/>
            <a:t>оскільки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новонароджене</a:t>
          </a:r>
          <a:r>
            <a:rPr lang="ru-RU" sz="2000" b="1" kern="1200" dirty="0" smtClean="0"/>
            <a:t> теля </a:t>
          </a:r>
          <a:r>
            <a:rPr lang="ru-RU" sz="2000" b="1" kern="1200" dirty="0" err="1" smtClean="0"/>
            <a:t>може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спожити</a:t>
          </a:r>
          <a:r>
            <a:rPr lang="ru-RU" sz="2000" b="1" kern="1200" dirty="0" smtClean="0"/>
            <a:t> 4–4,5 кг молозива за </a:t>
          </a:r>
          <a:r>
            <a:rPr lang="ru-RU" sz="2000" b="1" kern="1200" dirty="0" err="1" smtClean="0"/>
            <a:t>добу</a:t>
          </a:r>
          <a:r>
            <a:rPr lang="ru-RU" sz="2000" b="1" kern="1200" dirty="0" smtClean="0"/>
            <a:t>. </a:t>
          </a:r>
          <a:endParaRPr lang="ru-RU" sz="2000" b="1" kern="1200" dirty="0"/>
        </a:p>
      </dsp:txBody>
      <dsp:txXfrm>
        <a:off x="0" y="1736698"/>
        <a:ext cx="8640960" cy="1718437"/>
      </dsp:txXfrm>
    </dsp:sp>
    <dsp:sp modelId="{A04C77B4-47AC-4234-B559-7398A8DA39AC}">
      <dsp:nvSpPr>
        <dsp:cNvPr id="0" name=""/>
        <dsp:cNvSpPr/>
      </dsp:nvSpPr>
      <dsp:spPr>
        <a:xfrm>
          <a:off x="0" y="3469535"/>
          <a:ext cx="8640960" cy="17184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Щоб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недопустити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високої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молочності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корів</a:t>
          </a:r>
          <a:r>
            <a:rPr lang="ru-RU" sz="2000" b="1" kern="1200" dirty="0" smtClean="0"/>
            <a:t> у </a:t>
          </a:r>
          <a:r>
            <a:rPr lang="ru-RU" sz="2000" b="1" kern="1200" dirty="0" err="1" smtClean="0"/>
            <a:t>перші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дні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лактації</a:t>
          </a:r>
          <a:r>
            <a:rPr lang="ru-RU" sz="2000" b="1" kern="1200" dirty="0" smtClean="0"/>
            <a:t>, </a:t>
          </a:r>
          <a:r>
            <a:rPr lang="ru-RU" sz="2000" b="1" kern="1200" dirty="0" err="1" smtClean="0"/>
            <a:t>їм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необхідно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протягом</a:t>
          </a:r>
          <a:r>
            <a:rPr lang="ru-RU" sz="2000" b="1" kern="1200" dirty="0" smtClean="0"/>
            <a:t> </a:t>
          </a:r>
          <a:r>
            <a:rPr lang="ru-RU" sz="2000" b="1" i="1" kern="1200" dirty="0" smtClean="0"/>
            <a:t>10–15 </a:t>
          </a:r>
          <a:r>
            <a:rPr lang="ru-RU" sz="2000" b="1" i="1" kern="1200" dirty="0" err="1" smtClean="0"/>
            <a:t>діб</a:t>
          </a:r>
          <a:r>
            <a:rPr lang="ru-RU" sz="2000" b="1" i="1" kern="1200" dirty="0" smtClean="0"/>
            <a:t> </a:t>
          </a:r>
          <a:r>
            <a:rPr lang="ru-RU" sz="2000" b="1" i="1" kern="1200" dirty="0" err="1" smtClean="0"/>
            <a:t>після</a:t>
          </a:r>
          <a:r>
            <a:rPr lang="ru-RU" sz="2000" b="1" i="1" kern="1200" dirty="0" smtClean="0"/>
            <a:t> </a:t>
          </a:r>
          <a:r>
            <a:rPr lang="ru-RU" sz="2000" b="1" i="1" kern="1200" dirty="0" err="1" smtClean="0"/>
            <a:t>отелення</a:t>
          </a:r>
          <a:r>
            <a:rPr lang="ru-RU" sz="2000" b="1" i="1" kern="1200" dirty="0" smtClean="0"/>
            <a:t> </a:t>
          </a:r>
          <a:r>
            <a:rPr lang="ru-RU" sz="2000" b="1" i="1" kern="1200" dirty="0" err="1" smtClean="0"/>
            <a:t>згодовувати</a:t>
          </a:r>
          <a:r>
            <a:rPr lang="ru-RU" sz="2000" b="1" i="1" kern="1200" dirty="0" smtClean="0"/>
            <a:t> </a:t>
          </a:r>
          <a:r>
            <a:rPr lang="ru-RU" sz="2000" b="1" i="1" kern="1200" dirty="0" err="1" smtClean="0"/>
            <a:t>переважно</a:t>
          </a:r>
          <a:r>
            <a:rPr lang="ru-RU" sz="2000" b="1" i="1" kern="1200" dirty="0" smtClean="0"/>
            <a:t> </a:t>
          </a:r>
          <a:r>
            <a:rPr lang="ru-RU" sz="2000" b="1" i="1" kern="1200" dirty="0" err="1" smtClean="0"/>
            <a:t>сіно</a:t>
          </a:r>
          <a:r>
            <a:rPr lang="ru-RU" sz="2000" b="1" i="1" kern="1200" dirty="0" smtClean="0"/>
            <a:t>,</a:t>
          </a:r>
          <a:r>
            <a:rPr lang="ru-RU" sz="2000" b="1" kern="1200" dirty="0" smtClean="0"/>
            <a:t> а </a:t>
          </a:r>
          <a:r>
            <a:rPr lang="ru-RU" sz="2000" b="1" kern="1200" dirty="0" err="1" smtClean="0"/>
            <a:t>надалі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поступово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вводити</a:t>
          </a:r>
          <a:r>
            <a:rPr lang="ru-RU" sz="2000" b="1" kern="1200" dirty="0" smtClean="0"/>
            <a:t> до </a:t>
          </a:r>
          <a:r>
            <a:rPr lang="ru-RU" sz="2000" b="1" kern="1200" dirty="0" err="1" smtClean="0"/>
            <a:t>раціону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соковиті</a:t>
          </a:r>
          <a:r>
            <a:rPr lang="ru-RU" sz="2000" b="1" kern="1200" dirty="0" smtClean="0"/>
            <a:t> корми.</a:t>
          </a:r>
          <a:br>
            <a:rPr lang="ru-RU" sz="2000" b="1" kern="1200" dirty="0" smtClean="0"/>
          </a:br>
          <a:r>
            <a:rPr lang="ru-RU" sz="2000" b="1" kern="1200" dirty="0" smtClean="0"/>
            <a:t/>
          </a:r>
          <a:br>
            <a:rPr lang="ru-RU" sz="2000" b="1" kern="1200" dirty="0" smtClean="0"/>
          </a:br>
          <a:endParaRPr lang="en-US" sz="2000" b="1" kern="1200" dirty="0"/>
        </a:p>
      </dsp:txBody>
      <dsp:txXfrm>
        <a:off x="0" y="3469535"/>
        <a:ext cx="8640960" cy="171843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629330-7CDF-44A4-B091-0110BE6A0052}">
      <dsp:nvSpPr>
        <dsp:cNvPr id="0" name=""/>
        <dsp:cNvSpPr/>
      </dsp:nvSpPr>
      <dsp:spPr>
        <a:xfrm>
          <a:off x="0" y="43459"/>
          <a:ext cx="8496944" cy="226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 </a:t>
          </a:r>
          <a:r>
            <a:rPr lang="ru-RU" sz="2200" kern="1200" dirty="0" err="1" smtClean="0"/>
            <a:t>перші</a:t>
          </a:r>
          <a:r>
            <a:rPr lang="ru-RU" sz="2200" kern="1200" dirty="0" smtClean="0"/>
            <a:t> 4 </a:t>
          </a:r>
          <a:r>
            <a:rPr lang="ru-RU" sz="2200" kern="1200" dirty="0" err="1" smtClean="0"/>
            <a:t>міс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лактації</a:t>
          </a:r>
          <a:r>
            <a:rPr lang="ru-RU" sz="2200" kern="1200" dirty="0" smtClean="0"/>
            <a:t> у </a:t>
          </a:r>
          <a:r>
            <a:rPr lang="ru-RU" sz="2200" kern="1200" dirty="0" err="1" smtClean="0"/>
            <a:t>зимово-стійловий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період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у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разі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утримання</a:t>
          </a:r>
          <a:r>
            <a:rPr lang="ru-RU" sz="2200" kern="1200" dirty="0" smtClean="0"/>
            <a:t> в </a:t>
          </a:r>
          <a:r>
            <a:rPr lang="ru-RU" sz="2200" kern="1200" dirty="0" err="1" smtClean="0"/>
            <a:t>приміщеннях</a:t>
          </a:r>
          <a:r>
            <a:rPr lang="ru-RU" sz="2200" kern="1200" dirty="0" smtClean="0"/>
            <a:t> потреба </a:t>
          </a:r>
          <a:r>
            <a:rPr lang="ru-RU" sz="2200" kern="1200" dirty="0" err="1" smtClean="0"/>
            <a:t>підсисних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корів</a:t>
          </a:r>
          <a:r>
            <a:rPr lang="ru-RU" sz="2200" kern="1200" dirty="0" smtClean="0"/>
            <a:t> у </a:t>
          </a:r>
          <a:r>
            <a:rPr lang="ru-RU" sz="2200" kern="1200" dirty="0" err="1" smtClean="0"/>
            <a:t>сухій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речовині</a:t>
          </a:r>
          <a:r>
            <a:rPr lang="ru-RU" sz="2200" kern="1200" dirty="0" smtClean="0"/>
            <a:t> та </a:t>
          </a:r>
          <a:r>
            <a:rPr lang="ru-RU" sz="2200" kern="1200" dirty="0" err="1" smtClean="0"/>
            <a:t>енергії</a:t>
          </a:r>
          <a:r>
            <a:rPr lang="ru-RU" sz="2200" kern="1200" dirty="0" smtClean="0"/>
            <a:t> становить у </a:t>
          </a:r>
          <a:r>
            <a:rPr lang="ru-RU" sz="2200" kern="1200" dirty="0" err="1" smtClean="0"/>
            <a:t>розрахунку</a:t>
          </a:r>
          <a:r>
            <a:rPr lang="ru-RU" sz="2200" kern="1200" dirty="0" smtClean="0"/>
            <a:t> на 100 кг </a:t>
          </a:r>
          <a:r>
            <a:rPr lang="ru-RU" sz="2200" kern="1200" dirty="0" err="1" smtClean="0"/>
            <a:t>живої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маси</a:t>
          </a:r>
          <a:r>
            <a:rPr lang="ru-RU" sz="2200" kern="1200" dirty="0" smtClean="0"/>
            <a:t> 2–2,5 кг </a:t>
          </a:r>
          <a:r>
            <a:rPr lang="ru-RU" sz="2200" kern="1200" dirty="0" err="1" smtClean="0"/>
            <a:t>сухої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речовини</a:t>
          </a:r>
          <a:r>
            <a:rPr lang="ru-RU" sz="2200" kern="1200" dirty="0" smtClean="0"/>
            <a:t>, 16–22 МДж </a:t>
          </a:r>
          <a:r>
            <a:rPr lang="ru-RU" sz="2200" kern="1200" dirty="0" err="1" smtClean="0"/>
            <a:t>обмінної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енергії</a:t>
          </a:r>
          <a:r>
            <a:rPr lang="ru-RU" sz="2200" kern="1200" dirty="0" smtClean="0"/>
            <a:t> (1,5–1,9 к.од.), а за </a:t>
          </a:r>
          <a:r>
            <a:rPr lang="ru-RU" sz="2200" kern="1200" dirty="0" err="1" smtClean="0"/>
            <a:t>утримання</a:t>
          </a:r>
          <a:r>
            <a:rPr lang="ru-RU" sz="2200" kern="1200" dirty="0" smtClean="0"/>
            <a:t> на </a:t>
          </a:r>
          <a:r>
            <a:rPr lang="ru-RU" sz="2200" kern="1200" dirty="0" err="1" smtClean="0"/>
            <a:t>вигульно-кормових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майданчиках</a:t>
          </a:r>
          <a:r>
            <a:rPr lang="ru-RU" sz="2200" kern="1200" dirty="0" smtClean="0"/>
            <a:t> – </a:t>
          </a:r>
          <a:r>
            <a:rPr lang="ru-RU" sz="2200" kern="1200" dirty="0" err="1" smtClean="0"/>
            <a:t>відповідно</a:t>
          </a:r>
          <a:r>
            <a:rPr lang="ru-RU" sz="2200" kern="1200" dirty="0" smtClean="0"/>
            <a:t> 2,2–3 кг </a:t>
          </a:r>
          <a:r>
            <a:rPr lang="ru-RU" sz="2200" kern="1200" dirty="0" err="1" smtClean="0"/>
            <a:t>сухої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речовини</a:t>
          </a:r>
          <a:r>
            <a:rPr lang="ru-RU" sz="2200" kern="1200" dirty="0" smtClean="0"/>
            <a:t>, 18–24 МДж (1,6–2,1 к.од.). </a:t>
          </a:r>
          <a:endParaRPr lang="ru-RU" sz="2200" kern="1200" dirty="0"/>
        </a:p>
      </dsp:txBody>
      <dsp:txXfrm>
        <a:off x="0" y="43459"/>
        <a:ext cx="8496944" cy="2265120"/>
      </dsp:txXfrm>
    </dsp:sp>
    <dsp:sp modelId="{7AA694A2-AEAE-4E87-B9FE-83574A2D78A1}">
      <dsp:nvSpPr>
        <dsp:cNvPr id="0" name=""/>
        <dsp:cNvSpPr/>
      </dsp:nvSpPr>
      <dsp:spPr>
        <a:xfrm>
          <a:off x="0" y="2371940"/>
          <a:ext cx="8496944" cy="226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err="1" smtClean="0"/>
            <a:t>Вміст</a:t>
          </a:r>
          <a:r>
            <a:rPr lang="ru-RU" sz="2200" i="1" kern="1200" dirty="0" smtClean="0"/>
            <a:t> </a:t>
          </a:r>
          <a:r>
            <a:rPr lang="ru-RU" sz="2200" i="1" kern="1200" dirty="0" err="1" smtClean="0"/>
            <a:t>енергії</a:t>
          </a:r>
          <a:r>
            <a:rPr lang="ru-RU" sz="2200" i="1" kern="1200" dirty="0" smtClean="0"/>
            <a:t> в 1 кг </a:t>
          </a:r>
          <a:r>
            <a:rPr lang="ru-RU" sz="2200" i="1" kern="1200" dirty="0" err="1" smtClean="0"/>
            <a:t>сухої</a:t>
          </a:r>
          <a:r>
            <a:rPr lang="ru-RU" sz="2200" i="1" kern="1200" dirty="0" smtClean="0"/>
            <a:t> </a:t>
          </a:r>
          <a:r>
            <a:rPr lang="ru-RU" sz="2200" i="1" kern="1200" dirty="0" err="1" smtClean="0"/>
            <a:t>речовини</a:t>
          </a:r>
          <a:r>
            <a:rPr lang="ru-RU" sz="2200" i="1" kern="1200" dirty="0" smtClean="0"/>
            <a:t> становить 8,2–8,3 МДж (0,75 к.од.). На 1 к.од. у </a:t>
          </a:r>
          <a:r>
            <a:rPr lang="ru-RU" sz="2200" i="1" kern="1200" dirty="0" err="1" smtClean="0"/>
            <a:t>раціоні</a:t>
          </a:r>
          <a:r>
            <a:rPr lang="ru-RU" sz="2200" i="1" kern="1200" dirty="0" smtClean="0"/>
            <a:t> </a:t>
          </a:r>
          <a:r>
            <a:rPr lang="ru-RU" sz="2200" i="1" kern="1200" dirty="0" err="1" smtClean="0"/>
            <a:t>необхідно</a:t>
          </a:r>
          <a:r>
            <a:rPr lang="ru-RU" sz="2200" i="1" kern="1200" dirty="0" smtClean="0"/>
            <a:t>: </a:t>
          </a:r>
          <a:r>
            <a:rPr lang="ru-RU" sz="2200" i="1" kern="1200" dirty="0" err="1" smtClean="0"/>
            <a:t>перетравного</a:t>
          </a:r>
          <a:r>
            <a:rPr lang="ru-RU" sz="2200" i="1" kern="1200" dirty="0" smtClean="0"/>
            <a:t> </a:t>
          </a:r>
          <a:r>
            <a:rPr lang="ru-RU" sz="2200" i="1" kern="1200" dirty="0" err="1" smtClean="0"/>
            <a:t>протеїну</a:t>
          </a:r>
          <a:r>
            <a:rPr lang="ru-RU" sz="2200" i="1" kern="1200" dirty="0" smtClean="0"/>
            <a:t> – 94–95 г, </a:t>
          </a:r>
          <a:r>
            <a:rPr lang="ru-RU" sz="2200" i="1" kern="1200" dirty="0" err="1" smtClean="0"/>
            <a:t>кальцію</a:t>
          </a:r>
          <a:r>
            <a:rPr lang="ru-RU" sz="2200" i="1" kern="1200" dirty="0" smtClean="0"/>
            <a:t> – 7,6, фосфору – 4,6 г, каротину – 39–40 мг, </a:t>
          </a:r>
          <a:r>
            <a:rPr lang="ru-RU" sz="2200" i="1" kern="1200" dirty="0" err="1" smtClean="0"/>
            <a:t>вітаміну</a:t>
          </a:r>
          <a:r>
            <a:rPr lang="en-US" sz="2200" i="1" kern="1200" dirty="0" smtClean="0"/>
            <a:t>D – 0,9 </a:t>
          </a:r>
          <a:r>
            <a:rPr lang="ru-RU" sz="2200" i="1" kern="1200" dirty="0" smtClean="0"/>
            <a:t>тис. МО, </a:t>
          </a:r>
          <a:r>
            <a:rPr lang="ru-RU" sz="2200" i="1" kern="1200" dirty="0" err="1" smtClean="0"/>
            <a:t>вітаміну</a:t>
          </a:r>
          <a:r>
            <a:rPr lang="ru-RU" sz="2200" i="1" kern="1200" dirty="0" smtClean="0"/>
            <a:t> Е – 35 мг.</a:t>
          </a:r>
          <a:br>
            <a:rPr lang="ru-RU" sz="2200" i="1" kern="1200" dirty="0" smtClean="0"/>
          </a:br>
          <a:r>
            <a:rPr lang="ru-RU" sz="2200" i="1" kern="1200" dirty="0" smtClean="0"/>
            <a:t/>
          </a:r>
          <a:br>
            <a:rPr lang="ru-RU" sz="2200" i="1" kern="1200" dirty="0" smtClean="0"/>
          </a:br>
          <a:endParaRPr lang="en-US" sz="2200" i="1" kern="1200" dirty="0"/>
        </a:p>
      </dsp:txBody>
      <dsp:txXfrm>
        <a:off x="0" y="2371940"/>
        <a:ext cx="8496944" cy="226512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E89ABB-A2B1-455B-9211-50E30DFF633D}">
      <dsp:nvSpPr>
        <dsp:cNvPr id="0" name=""/>
        <dsp:cNvSpPr/>
      </dsp:nvSpPr>
      <dsp:spPr>
        <a:xfrm>
          <a:off x="0" y="57885"/>
          <a:ext cx="8640960" cy="36012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У </a:t>
          </a:r>
          <a:r>
            <a:rPr lang="ru-RU" sz="2700" kern="1200" dirty="0" err="1" smtClean="0"/>
            <a:t>розрахунку</a:t>
          </a:r>
          <a:r>
            <a:rPr lang="ru-RU" sz="2700" kern="1200" dirty="0" smtClean="0"/>
            <a:t> на 100 кг </a:t>
          </a:r>
          <a:r>
            <a:rPr lang="ru-RU" sz="2700" kern="1200" dirty="0" err="1" smtClean="0"/>
            <a:t>живої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маси</a:t>
          </a:r>
          <a:r>
            <a:rPr lang="ru-RU" sz="2700" kern="1200" dirty="0" smtClean="0"/>
            <a:t> у зимовий </a:t>
          </a:r>
          <a:r>
            <a:rPr lang="ru-RU" sz="2700" kern="1200" dirty="0" err="1" smtClean="0"/>
            <a:t>період</a:t>
          </a:r>
          <a:r>
            <a:rPr lang="ru-RU" sz="2700" kern="1200" dirty="0" smtClean="0"/>
            <a:t> коровам </a:t>
          </a:r>
          <a:r>
            <a:rPr lang="ru-RU" sz="2700" kern="1200" dirty="0" err="1" smtClean="0"/>
            <a:t>згодовують</a:t>
          </a:r>
          <a:r>
            <a:rPr lang="ru-RU" sz="2700" kern="1200" dirty="0" smtClean="0"/>
            <a:t> на одну голову </a:t>
          </a:r>
          <a:r>
            <a:rPr lang="ru-RU" sz="2700" b="1" i="1" kern="1200" dirty="0" smtClean="0"/>
            <a:t>за </a:t>
          </a:r>
          <a:r>
            <a:rPr lang="ru-RU" sz="2700" b="1" i="1" kern="1200" dirty="0" err="1" smtClean="0"/>
            <a:t>добу</a:t>
          </a:r>
          <a:r>
            <a:rPr lang="ru-RU" sz="2700" b="1" i="1" kern="1200" dirty="0" smtClean="0"/>
            <a:t> </a:t>
          </a:r>
          <a:r>
            <a:rPr lang="ru-RU" sz="2700" b="1" i="1" kern="1200" dirty="0" err="1" smtClean="0"/>
            <a:t>за</a:t>
          </a:r>
          <a:r>
            <a:rPr lang="ru-RU" sz="2700" b="1" i="1" kern="1200" dirty="0" smtClean="0"/>
            <a:t> </a:t>
          </a:r>
          <a:r>
            <a:rPr lang="ru-RU" sz="2700" b="1" i="1" kern="1200" dirty="0" err="1" smtClean="0"/>
            <a:t>силосно-сінного</a:t>
          </a:r>
          <a:r>
            <a:rPr lang="ru-RU" sz="2700" b="1" i="1" kern="1200" dirty="0" smtClean="0"/>
            <a:t> типу </a:t>
          </a:r>
          <a:r>
            <a:rPr lang="ru-RU" sz="2700" b="1" i="1" kern="1200" dirty="0" err="1" smtClean="0"/>
            <a:t>годівлі</a:t>
          </a:r>
          <a:r>
            <a:rPr lang="ru-RU" sz="2700" b="1" i="1" kern="1200" dirty="0" smtClean="0"/>
            <a:t> – </a:t>
          </a:r>
          <a:r>
            <a:rPr lang="ru-RU" sz="2700" b="1" i="1" kern="1200" dirty="0" err="1" smtClean="0"/>
            <a:t>грубих</a:t>
          </a:r>
          <a:r>
            <a:rPr lang="ru-RU" sz="2700" b="1" i="1" kern="1200" dirty="0" smtClean="0"/>
            <a:t> </a:t>
          </a:r>
          <a:r>
            <a:rPr lang="ru-RU" sz="2700" b="1" i="1" kern="1200" dirty="0" err="1" smtClean="0"/>
            <a:t>кормів</a:t>
          </a:r>
          <a:r>
            <a:rPr lang="ru-RU" sz="2700" b="1" i="1" kern="1200" dirty="0" smtClean="0"/>
            <a:t> 1,8–2 кг, силосу – 3,6–3,8 </a:t>
          </a:r>
          <a:r>
            <a:rPr lang="ru-RU" sz="2700" b="1" i="1" kern="1200" dirty="0" err="1" smtClean="0"/>
            <a:t>і</a:t>
          </a:r>
          <a:r>
            <a:rPr lang="ru-RU" sz="2700" b="1" i="1" kern="1200" dirty="0" smtClean="0"/>
            <a:t> </a:t>
          </a:r>
          <a:r>
            <a:rPr lang="ru-RU" sz="2700" b="1" i="1" kern="1200" dirty="0" err="1" smtClean="0"/>
            <a:t>концкормів</a:t>
          </a:r>
          <a:r>
            <a:rPr lang="ru-RU" sz="2700" b="1" i="1" kern="1200" dirty="0" smtClean="0"/>
            <a:t> – 0,3 кг, а за </a:t>
          </a:r>
          <a:r>
            <a:rPr lang="ru-RU" sz="2700" b="1" i="1" kern="1200" dirty="0" err="1" smtClean="0"/>
            <a:t>сінажно-силосного</a:t>
          </a:r>
          <a:r>
            <a:rPr lang="ru-RU" sz="2700" b="1" i="1" kern="1200" dirty="0" smtClean="0"/>
            <a:t> – </a:t>
          </a:r>
          <a:r>
            <a:rPr lang="ru-RU" sz="2700" b="1" i="1" kern="1200" dirty="0" err="1" smtClean="0"/>
            <a:t>грубих</a:t>
          </a:r>
          <a:r>
            <a:rPr lang="ru-RU" sz="2700" b="1" i="1" kern="1200" dirty="0" smtClean="0"/>
            <a:t> </a:t>
          </a:r>
          <a:r>
            <a:rPr lang="ru-RU" sz="2700" b="1" i="1" kern="1200" dirty="0" err="1" smtClean="0"/>
            <a:t>кормів</a:t>
          </a:r>
          <a:r>
            <a:rPr lang="ru-RU" sz="2700" b="1" i="1" kern="1200" dirty="0" smtClean="0"/>
            <a:t> – 1,2–1,3 кг, силосу </a:t>
          </a:r>
          <a:r>
            <a:rPr lang="ru-RU" sz="2700" b="1" i="1" kern="1200" dirty="0" err="1" smtClean="0"/>
            <a:t>або</a:t>
          </a:r>
          <a:r>
            <a:rPr lang="ru-RU" sz="2700" b="1" i="1" kern="1200" dirty="0" smtClean="0"/>
            <a:t> </a:t>
          </a:r>
          <a:r>
            <a:rPr lang="ru-RU" sz="2700" b="1" i="1" kern="1200" dirty="0" err="1" smtClean="0"/>
            <a:t>сінажу</a:t>
          </a:r>
          <a:r>
            <a:rPr lang="ru-RU" sz="2700" b="1" i="1" kern="1200" dirty="0" smtClean="0"/>
            <a:t> – 2,7–3,0 </a:t>
          </a:r>
          <a:r>
            <a:rPr lang="ru-RU" sz="2700" b="1" i="1" kern="1200" dirty="0" err="1" smtClean="0"/>
            <a:t>і</a:t>
          </a:r>
          <a:r>
            <a:rPr lang="ru-RU" sz="2700" b="1" i="1" kern="1200" dirty="0" smtClean="0"/>
            <a:t> </a:t>
          </a:r>
          <a:r>
            <a:rPr lang="ru-RU" sz="2700" b="1" i="1" kern="1200" dirty="0" err="1" smtClean="0"/>
            <a:t>концкормів</a:t>
          </a:r>
          <a:r>
            <a:rPr lang="ru-RU" sz="2700" b="1" i="1" kern="1200" dirty="0" smtClean="0"/>
            <a:t> – 0,25 кг. </a:t>
          </a:r>
          <a:r>
            <a:rPr lang="ru-RU" sz="2700" kern="1200" dirty="0" err="1" smtClean="0"/>
            <a:t>влітку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корів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випасають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і</a:t>
          </a:r>
          <a:r>
            <a:rPr lang="ru-RU" sz="2700" kern="1200" dirty="0" smtClean="0"/>
            <a:t> за </a:t>
          </a:r>
          <a:r>
            <a:rPr lang="ru-RU" sz="2700" kern="1200" dirty="0" err="1" smtClean="0"/>
            <a:t>необхідності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підгодовують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концкормами</a:t>
          </a:r>
          <a:r>
            <a:rPr lang="ru-RU" sz="2700" kern="1200" dirty="0" smtClean="0"/>
            <a:t>. </a:t>
          </a:r>
          <a:endParaRPr lang="ru-RU" sz="2700" kern="1200" dirty="0"/>
        </a:p>
      </dsp:txBody>
      <dsp:txXfrm>
        <a:off x="0" y="57885"/>
        <a:ext cx="8640960" cy="360126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870CCB-6246-407B-9BDE-28228F3F47F3}">
      <dsp:nvSpPr>
        <dsp:cNvPr id="0" name=""/>
        <dsp:cNvSpPr/>
      </dsp:nvSpPr>
      <dsp:spPr>
        <a:xfrm>
          <a:off x="0" y="127632"/>
          <a:ext cx="8892480" cy="32011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 </a:t>
          </a:r>
          <a:r>
            <a:rPr lang="ru-RU" sz="2400" kern="1200" dirty="0" err="1" smtClean="0"/>
            <a:t>розрахунку</a:t>
          </a:r>
          <a:r>
            <a:rPr lang="ru-RU" sz="2400" kern="1200" dirty="0" smtClean="0"/>
            <a:t> на 100 кг </a:t>
          </a:r>
          <a:r>
            <a:rPr lang="ru-RU" sz="2400" kern="1200" dirty="0" err="1" smtClean="0"/>
            <a:t>живої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маси</a:t>
          </a:r>
          <a:r>
            <a:rPr lang="ru-RU" sz="2400" kern="1200" dirty="0" smtClean="0"/>
            <a:t> у зимовий </a:t>
          </a:r>
          <a:r>
            <a:rPr lang="ru-RU" sz="2400" kern="1200" dirty="0" err="1" smtClean="0"/>
            <a:t>період</a:t>
          </a:r>
          <a:r>
            <a:rPr lang="ru-RU" sz="2400" kern="1200" dirty="0" smtClean="0"/>
            <a:t> коровам </a:t>
          </a:r>
          <a:r>
            <a:rPr lang="ru-RU" sz="2400" kern="1200" dirty="0" err="1" smtClean="0"/>
            <a:t>згодовують</a:t>
          </a:r>
          <a:r>
            <a:rPr lang="ru-RU" sz="2400" kern="1200" dirty="0" smtClean="0"/>
            <a:t> на одну голову за </a:t>
          </a:r>
          <a:r>
            <a:rPr lang="ru-RU" sz="2400" kern="1200" dirty="0" err="1" smtClean="0"/>
            <a:t>добу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за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силосно-сінного</a:t>
          </a:r>
          <a:r>
            <a:rPr lang="ru-RU" sz="2400" kern="1200" dirty="0" smtClean="0"/>
            <a:t> типу </a:t>
          </a:r>
          <a:r>
            <a:rPr lang="ru-RU" sz="2400" kern="1200" dirty="0" err="1" smtClean="0"/>
            <a:t>годівлі</a:t>
          </a:r>
          <a:r>
            <a:rPr lang="ru-RU" sz="2400" kern="1200" dirty="0" smtClean="0"/>
            <a:t> – </a:t>
          </a:r>
          <a:r>
            <a:rPr lang="ru-RU" sz="2400" kern="1200" dirty="0" err="1" smtClean="0"/>
            <a:t>грубих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кормів</a:t>
          </a:r>
          <a:r>
            <a:rPr lang="ru-RU" sz="2400" kern="1200" dirty="0" smtClean="0"/>
            <a:t> 1,8–2 кг, силосу – 3,6–3,8 </a:t>
          </a:r>
          <a:r>
            <a:rPr lang="ru-RU" sz="2400" kern="1200" dirty="0" err="1" smtClean="0"/>
            <a:t>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концкормів</a:t>
          </a:r>
          <a:r>
            <a:rPr lang="ru-RU" sz="2400" kern="1200" dirty="0" smtClean="0"/>
            <a:t> – 0,3 кг, а за </a:t>
          </a:r>
          <a:r>
            <a:rPr lang="ru-RU" sz="2400" kern="1200" dirty="0" err="1" smtClean="0"/>
            <a:t>сінажно-силосного</a:t>
          </a:r>
          <a:r>
            <a:rPr lang="ru-RU" sz="2400" kern="1200" dirty="0" smtClean="0"/>
            <a:t> – </a:t>
          </a:r>
          <a:r>
            <a:rPr lang="ru-RU" sz="2400" kern="1200" dirty="0" err="1" smtClean="0"/>
            <a:t>грубих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кормів</a:t>
          </a:r>
          <a:r>
            <a:rPr lang="ru-RU" sz="2400" kern="1200" dirty="0" smtClean="0"/>
            <a:t> – 1,2–1,3 кг, силосу </a:t>
          </a:r>
          <a:r>
            <a:rPr lang="ru-RU" sz="2400" kern="1200" dirty="0" err="1" smtClean="0"/>
            <a:t>або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сінажу</a:t>
          </a:r>
          <a:r>
            <a:rPr lang="ru-RU" sz="2400" kern="1200" dirty="0" smtClean="0"/>
            <a:t> – 2,7–3,0 </a:t>
          </a:r>
          <a:r>
            <a:rPr lang="ru-RU" sz="2400" kern="1200" dirty="0" err="1" smtClean="0"/>
            <a:t>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концкормів</a:t>
          </a:r>
          <a:r>
            <a:rPr lang="ru-RU" sz="2400" kern="1200" dirty="0" smtClean="0"/>
            <a:t> – 0,25 кг. </a:t>
          </a:r>
          <a:r>
            <a:rPr lang="ru-RU" sz="2400" kern="1200" dirty="0" err="1" smtClean="0"/>
            <a:t>влітку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корів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випасають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і</a:t>
          </a:r>
          <a:r>
            <a:rPr lang="ru-RU" sz="2400" kern="1200" dirty="0" smtClean="0"/>
            <a:t> за </a:t>
          </a:r>
          <a:r>
            <a:rPr lang="ru-RU" sz="2400" kern="1200" dirty="0" err="1" smtClean="0"/>
            <a:t>необхідності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підгодовують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концкормами</a:t>
          </a:r>
          <a:r>
            <a:rPr lang="ru-RU" sz="2400" kern="1200" dirty="0" smtClean="0"/>
            <a:t>.</a:t>
          </a:r>
          <a:br>
            <a:rPr lang="ru-RU" sz="2400" kern="1200" dirty="0" smtClean="0"/>
          </a:br>
          <a:r>
            <a:rPr lang="ru-RU" sz="2400" kern="1200" dirty="0" smtClean="0"/>
            <a:t/>
          </a:r>
          <a:br>
            <a:rPr lang="ru-RU" sz="2400" kern="1200" dirty="0" smtClean="0"/>
          </a:br>
          <a:endParaRPr lang="en-US" sz="2400" kern="1200" dirty="0"/>
        </a:p>
      </dsp:txBody>
      <dsp:txXfrm>
        <a:off x="0" y="127632"/>
        <a:ext cx="8892480" cy="320111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35D660-DDC4-46B0-97B8-3969507C2EE5}">
      <dsp:nvSpPr>
        <dsp:cNvPr id="0" name=""/>
        <dsp:cNvSpPr/>
      </dsp:nvSpPr>
      <dsp:spPr>
        <a:xfrm>
          <a:off x="0" y="151131"/>
          <a:ext cx="7992888" cy="33701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У </a:t>
          </a:r>
          <a:r>
            <a:rPr lang="ru-RU" sz="2500" kern="1200" dirty="0" err="1" smtClean="0"/>
            <a:t>другій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половині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лактації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і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після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відлучення</a:t>
          </a:r>
          <a:r>
            <a:rPr lang="ru-RU" sz="2500" kern="1200" dirty="0" smtClean="0"/>
            <a:t> телят норму </a:t>
          </a:r>
          <a:r>
            <a:rPr lang="ru-RU" sz="2500" kern="1200" dirty="0" err="1" smtClean="0"/>
            <a:t>годівлі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корів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зменшують</a:t>
          </a:r>
          <a:r>
            <a:rPr lang="ru-RU" sz="2500" kern="1200" dirty="0" smtClean="0"/>
            <a:t>. На 100 кг </a:t>
          </a:r>
          <a:r>
            <a:rPr lang="ru-RU" sz="2500" kern="1200" dirty="0" err="1" smtClean="0"/>
            <a:t>живої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маси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їм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включають</a:t>
          </a:r>
          <a:r>
            <a:rPr lang="ru-RU" sz="2500" kern="1200" dirty="0" smtClean="0"/>
            <a:t> до </a:t>
          </a:r>
          <a:r>
            <a:rPr lang="ru-RU" sz="2500" kern="1200" dirty="0" err="1" smtClean="0"/>
            <a:t>раціону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сухої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речовини</a:t>
          </a:r>
          <a:r>
            <a:rPr lang="ru-RU" sz="2500" kern="1200" dirty="0" smtClean="0"/>
            <a:t> 2,2–2,6 кг </a:t>
          </a:r>
          <a:r>
            <a:rPr lang="ru-RU" sz="2500" kern="1200" dirty="0" err="1" smtClean="0"/>
            <a:t>або</a:t>
          </a:r>
          <a:r>
            <a:rPr lang="ru-RU" sz="2500" kern="1200" dirty="0" smtClean="0"/>
            <a:t> 17,0–20,5 МДж </a:t>
          </a:r>
          <a:r>
            <a:rPr lang="ru-RU" sz="2500" kern="1200" dirty="0" err="1" smtClean="0"/>
            <a:t>обмінної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енергії</a:t>
          </a:r>
          <a:r>
            <a:rPr lang="ru-RU" sz="2500" kern="1200" dirty="0" smtClean="0"/>
            <a:t> (1,4–1,7 к.од.). На 1 к.од. у </a:t>
          </a:r>
          <a:r>
            <a:rPr lang="ru-RU" sz="2500" kern="1200" dirty="0" err="1" smtClean="0"/>
            <a:t>раціоні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необхідно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забезпечувати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перетравного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протеїну</a:t>
          </a:r>
          <a:r>
            <a:rPr lang="ru-RU" sz="2500" kern="1200" dirty="0" smtClean="0"/>
            <a:t> 85 г, </a:t>
          </a:r>
          <a:r>
            <a:rPr lang="ru-RU" sz="2500" kern="1200" dirty="0" err="1" smtClean="0"/>
            <a:t>кальцію</a:t>
          </a:r>
          <a:r>
            <a:rPr lang="ru-RU" sz="2500" kern="1200" dirty="0" smtClean="0"/>
            <a:t> – 7,5, фосфору – 4 г, каротину – 38 мг, </a:t>
          </a:r>
          <a:r>
            <a:rPr lang="ru-RU" sz="2500" kern="1200" dirty="0" err="1" smtClean="0"/>
            <a:t>вітамінів</a:t>
          </a:r>
          <a:r>
            <a:rPr lang="en-US" sz="2500" kern="1200" dirty="0" smtClean="0"/>
            <a:t>D – 0,8 </a:t>
          </a:r>
          <a:r>
            <a:rPr lang="ru-RU" sz="2500" kern="1200" dirty="0" smtClean="0"/>
            <a:t>тис. МО та Е – 35 мг</a:t>
          </a:r>
          <a:br>
            <a:rPr lang="ru-RU" sz="2500" kern="1200" dirty="0" smtClean="0"/>
          </a:br>
          <a:endParaRPr lang="en-US" sz="2500" kern="1200" dirty="0"/>
        </a:p>
      </dsp:txBody>
      <dsp:txXfrm>
        <a:off x="0" y="151131"/>
        <a:ext cx="7992888" cy="3370145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3988F2-08A0-4305-93AA-F89F7E81CCA3}">
      <dsp:nvSpPr>
        <dsp:cNvPr id="0" name=""/>
        <dsp:cNvSpPr/>
      </dsp:nvSpPr>
      <dsp:spPr>
        <a:xfrm>
          <a:off x="0" y="74630"/>
          <a:ext cx="8748464" cy="13618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 мясному </a:t>
          </a:r>
          <a:r>
            <a:rPr lang="ru-RU" sz="1900" kern="1200" dirty="0" err="1" smtClean="0"/>
            <a:t>скотарстві</a:t>
          </a:r>
          <a:r>
            <a:rPr lang="ru-RU" sz="1900" kern="1200" dirty="0" smtClean="0"/>
            <a:t> телят до 6–8 </a:t>
          </a:r>
          <a:r>
            <a:rPr lang="ru-RU" sz="1900" kern="1200" dirty="0" err="1" smtClean="0"/>
            <a:t>місячного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віку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утримують</a:t>
          </a:r>
          <a:r>
            <a:rPr lang="ru-RU" sz="1900" kern="1200" dirty="0" smtClean="0"/>
            <a:t> на </a:t>
          </a:r>
          <a:r>
            <a:rPr lang="ru-RU" sz="1900" kern="1200" dirty="0" err="1" smtClean="0"/>
            <a:t>підсосі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що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спрощує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технологію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їх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вирощування</a:t>
          </a:r>
          <a:r>
            <a:rPr lang="ru-RU" sz="1900" kern="1200" dirty="0" smtClean="0"/>
            <a:t>. </a:t>
          </a:r>
          <a:endParaRPr lang="ru-RU" sz="1900" kern="1200" dirty="0"/>
        </a:p>
      </dsp:txBody>
      <dsp:txXfrm>
        <a:off x="0" y="74630"/>
        <a:ext cx="8748464" cy="1361804"/>
      </dsp:txXfrm>
    </dsp:sp>
    <dsp:sp modelId="{30E76C63-B8F7-4B2A-932E-EEBECBB53CBF}">
      <dsp:nvSpPr>
        <dsp:cNvPr id="0" name=""/>
        <dsp:cNvSpPr/>
      </dsp:nvSpPr>
      <dsp:spPr>
        <a:xfrm>
          <a:off x="0" y="1491155"/>
          <a:ext cx="8748464" cy="13618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Застосовують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безвідлучний</a:t>
          </a:r>
          <a:r>
            <a:rPr lang="ru-RU" sz="1900" kern="1200" dirty="0" smtClean="0"/>
            <a:t> метод </a:t>
          </a:r>
          <a:r>
            <a:rPr lang="ru-RU" sz="1900" kern="1200" dirty="0" err="1" smtClean="0"/>
            <a:t>підсисного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вирощування</a:t>
          </a:r>
          <a:r>
            <a:rPr lang="ru-RU" sz="1900" kern="1200" dirty="0" smtClean="0"/>
            <a:t> телят </a:t>
          </a:r>
          <a:r>
            <a:rPr lang="ru-RU" sz="1900" kern="1200" dirty="0" err="1" smtClean="0"/>
            <a:t>під</a:t>
          </a:r>
          <a:r>
            <a:rPr lang="ru-RU" sz="1900" kern="1200" dirty="0" smtClean="0"/>
            <a:t> коровами на </a:t>
          </a:r>
          <a:r>
            <a:rPr lang="ru-RU" sz="1900" kern="1200" dirty="0" err="1" smtClean="0"/>
            <a:t>пасовищі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якщо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господарства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достатньо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забезпечені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природними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або</a:t>
          </a:r>
          <a:r>
            <a:rPr lang="ru-RU" sz="1900" kern="1200" dirty="0" smtClean="0"/>
            <a:t> штучно </a:t>
          </a:r>
          <a:r>
            <a:rPr lang="ru-RU" sz="1900" kern="1200" dirty="0" err="1" smtClean="0"/>
            <a:t>створеними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пасовищами</a:t>
          </a:r>
          <a:r>
            <a:rPr lang="ru-RU" sz="1900" kern="1200" dirty="0" smtClean="0"/>
            <a:t>. </a:t>
          </a:r>
          <a:endParaRPr lang="ru-RU" sz="1900" kern="1200" dirty="0"/>
        </a:p>
      </dsp:txBody>
      <dsp:txXfrm>
        <a:off x="0" y="1491155"/>
        <a:ext cx="8748464" cy="1361804"/>
      </dsp:txXfrm>
    </dsp:sp>
    <dsp:sp modelId="{0E1397F0-9C4B-4CBC-BB1B-D66C82D83A90}">
      <dsp:nvSpPr>
        <dsp:cNvPr id="0" name=""/>
        <dsp:cNvSpPr/>
      </dsp:nvSpPr>
      <dsp:spPr>
        <a:xfrm>
          <a:off x="0" y="2907680"/>
          <a:ext cx="8748464" cy="13618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 </a:t>
          </a:r>
          <a:r>
            <a:rPr lang="ru-RU" sz="1900" kern="1200" dirty="0" err="1" smtClean="0"/>
            <a:t>господарствах</a:t>
          </a:r>
          <a:r>
            <a:rPr lang="ru-RU" sz="1900" kern="1200" dirty="0" smtClean="0"/>
            <a:t> за </a:t>
          </a:r>
          <a:r>
            <a:rPr lang="ru-RU" sz="1900" kern="1200" dirty="0" err="1" smtClean="0"/>
            <a:t>нестачі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пасовищ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або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низької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їх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урожайності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застосовують</a:t>
          </a:r>
          <a:r>
            <a:rPr lang="ru-RU" sz="1900" kern="1200" dirty="0" smtClean="0"/>
            <a:t> </a:t>
          </a:r>
          <a:r>
            <a:rPr lang="ru-RU" sz="1900" b="1" kern="1200" dirty="0" err="1" smtClean="0"/>
            <a:t>безпасовищний</a:t>
          </a:r>
          <a:r>
            <a:rPr lang="ru-RU" sz="1900" b="1" kern="1200" dirty="0" smtClean="0"/>
            <a:t> метод </a:t>
          </a:r>
          <a:r>
            <a:rPr lang="ru-RU" sz="1900" b="1" kern="1200" dirty="0" err="1" smtClean="0"/>
            <a:t>вирощування</a:t>
          </a:r>
          <a:r>
            <a:rPr lang="ru-RU" sz="1900" b="1" kern="1200" dirty="0" smtClean="0"/>
            <a:t> телят.</a:t>
          </a:r>
          <a:r>
            <a:rPr lang="ru-RU" sz="1900" kern="1200" dirty="0" smtClean="0"/>
            <a:t> При </a:t>
          </a:r>
          <a:r>
            <a:rPr lang="ru-RU" sz="1900" kern="1200" dirty="0" err="1" smtClean="0"/>
            <a:t>цьому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підсисних</a:t>
          </a:r>
          <a:r>
            <a:rPr lang="ru-RU" sz="1900" kern="1200" dirty="0" smtClean="0"/>
            <a:t> телят рано </a:t>
          </a:r>
          <a:r>
            <a:rPr lang="ru-RU" sz="1900" b="1" kern="1200" dirty="0" err="1" smtClean="0"/>
            <a:t>привчають</a:t>
          </a:r>
          <a:r>
            <a:rPr lang="ru-RU" sz="1900" b="1" kern="1200" dirty="0" smtClean="0"/>
            <a:t> до </a:t>
          </a:r>
          <a:r>
            <a:rPr lang="ru-RU" sz="1900" b="1" kern="1200" dirty="0" err="1" smtClean="0"/>
            <a:t>поїдання</a:t>
          </a:r>
          <a:r>
            <a:rPr lang="ru-RU" sz="1900" b="1" kern="1200" dirty="0" smtClean="0"/>
            <a:t> трави, </a:t>
          </a:r>
          <a:r>
            <a:rPr lang="ru-RU" sz="1900" b="1" kern="1200" dirty="0" err="1" smtClean="0"/>
            <a:t>сіна</a:t>
          </a:r>
          <a:r>
            <a:rPr lang="ru-RU" sz="1900" b="1" kern="1200" dirty="0" smtClean="0"/>
            <a:t>, </a:t>
          </a:r>
          <a:r>
            <a:rPr lang="ru-RU" sz="1900" b="1" kern="1200" dirty="0" err="1" smtClean="0"/>
            <a:t>концкормів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і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мінерально-вітамінних</a:t>
          </a:r>
          <a:r>
            <a:rPr lang="ru-RU" sz="1900" b="1" kern="1200" dirty="0" smtClean="0"/>
            <a:t> добавок. </a:t>
          </a:r>
          <a:endParaRPr lang="ru-RU" sz="1900" b="1" kern="1200" dirty="0"/>
        </a:p>
      </dsp:txBody>
      <dsp:txXfrm>
        <a:off x="0" y="2907680"/>
        <a:ext cx="8748464" cy="1361804"/>
      </dsp:txXfrm>
    </dsp:sp>
    <dsp:sp modelId="{E6C9C30D-7A16-4B6A-99B6-CFAEE7BE1B83}">
      <dsp:nvSpPr>
        <dsp:cNvPr id="0" name=""/>
        <dsp:cNvSpPr/>
      </dsp:nvSpPr>
      <dsp:spPr>
        <a:xfrm>
          <a:off x="0" y="4324204"/>
          <a:ext cx="8748464" cy="13618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Раннє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привчання</a:t>
          </a:r>
          <a:r>
            <a:rPr lang="ru-RU" sz="1900" kern="1200" dirty="0" smtClean="0"/>
            <a:t> телят до </a:t>
          </a:r>
          <a:r>
            <a:rPr lang="ru-RU" sz="1900" kern="1200" dirty="0" err="1" smtClean="0"/>
            <a:t>поїдання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рослинних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кормів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забезпечує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високі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середньодобові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прирости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протягом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усього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підсисного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періоду</a:t>
          </a:r>
          <a:r>
            <a:rPr lang="ru-RU" sz="1900" kern="1200" dirty="0" smtClean="0"/>
            <a:t>.</a:t>
          </a:r>
          <a:br>
            <a:rPr lang="ru-RU" sz="1900" kern="1200" dirty="0" smtClean="0"/>
          </a:br>
          <a:r>
            <a:rPr lang="ru-RU" sz="1900" kern="1200" dirty="0" smtClean="0"/>
            <a:t/>
          </a:r>
          <a:br>
            <a:rPr lang="ru-RU" sz="1900" kern="1200" dirty="0" smtClean="0"/>
          </a:br>
          <a:endParaRPr lang="en-US" sz="1900" kern="1200" dirty="0"/>
        </a:p>
      </dsp:txBody>
      <dsp:txXfrm>
        <a:off x="0" y="4324204"/>
        <a:ext cx="8748464" cy="1361804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3AEB3A-B019-47B1-86E7-89B43036553B}">
      <dsp:nvSpPr>
        <dsp:cNvPr id="0" name=""/>
        <dsp:cNvSpPr/>
      </dsp:nvSpPr>
      <dsp:spPr>
        <a:xfrm>
          <a:off x="0" y="2479"/>
          <a:ext cx="9144000" cy="1427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 </a:t>
          </a:r>
          <a:r>
            <a:rPr lang="ru-RU" sz="2000" kern="1200" dirty="0" err="1" smtClean="0"/>
            <a:t>цією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технологією</a:t>
          </a:r>
          <a:r>
            <a:rPr lang="ru-RU" sz="2000" kern="1200" dirty="0" smtClean="0"/>
            <a:t> </a:t>
          </a:r>
          <a:r>
            <a:rPr lang="ru-RU" sz="2000" b="1" kern="1200" dirty="0" err="1" smtClean="0"/>
            <a:t>перші</a:t>
          </a:r>
          <a:r>
            <a:rPr lang="ru-RU" sz="2000" b="1" kern="1200" dirty="0" smtClean="0"/>
            <a:t> 10 </a:t>
          </a:r>
          <a:r>
            <a:rPr lang="ru-RU" sz="2000" b="1" kern="1200" dirty="0" err="1" smtClean="0"/>
            <a:t>діб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після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народження</a:t>
          </a:r>
          <a:r>
            <a:rPr lang="ru-RU" sz="2000" b="1" kern="1200" dirty="0" smtClean="0"/>
            <a:t> телят </a:t>
          </a:r>
          <a:r>
            <a:rPr lang="ru-RU" sz="2000" b="1" kern="1200" dirty="0" err="1" smtClean="0"/>
            <a:t>утримують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з</a:t>
          </a:r>
          <a:r>
            <a:rPr lang="ru-RU" sz="2000" b="1" kern="1200" dirty="0" smtClean="0"/>
            <a:t> коровами, а </a:t>
          </a:r>
          <a:r>
            <a:rPr lang="ru-RU" sz="2000" b="1" kern="1200" dirty="0" err="1" smtClean="0"/>
            <a:t>потім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окремо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підпускають</a:t>
          </a:r>
          <a:r>
            <a:rPr lang="ru-RU" sz="2000" b="1" kern="1200" dirty="0" smtClean="0"/>
            <a:t> до них 3–4 рази на </a:t>
          </a:r>
          <a:r>
            <a:rPr lang="ru-RU" sz="2000" b="1" kern="1200" dirty="0" err="1" smtClean="0"/>
            <a:t>добу</a:t>
          </a:r>
          <a:r>
            <a:rPr lang="ru-RU" sz="2000" b="1" kern="1200" dirty="0" smtClean="0"/>
            <a:t>, а </a:t>
          </a:r>
          <a:r>
            <a:rPr lang="ru-RU" sz="2000" b="1" kern="1200" dirty="0" err="1" smtClean="0"/>
            <a:t>з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другої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половини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лактації</a:t>
          </a:r>
          <a:r>
            <a:rPr lang="ru-RU" sz="2000" b="1" kern="1200" dirty="0" smtClean="0"/>
            <a:t> – 2–3 рази</a:t>
          </a:r>
          <a:r>
            <a:rPr lang="ru-RU" sz="2000" kern="1200" dirty="0" smtClean="0"/>
            <a:t>. </a:t>
          </a:r>
          <a:r>
            <a:rPr lang="ru-RU" sz="2000" kern="1200" dirty="0" err="1" smtClean="0"/>
            <a:t>Такий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спосіб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вирощування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дозволяє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швидко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привчати</a:t>
          </a:r>
          <a:r>
            <a:rPr lang="ru-RU" sz="2000" kern="1200" dirty="0" smtClean="0"/>
            <a:t> телят до </a:t>
          </a:r>
          <a:r>
            <a:rPr lang="ru-RU" sz="2000" kern="1200" dirty="0" err="1" smtClean="0"/>
            <a:t>поїдання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рослинних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кормів</a:t>
          </a:r>
          <a:r>
            <a:rPr lang="ru-RU" sz="2000" kern="1200" dirty="0" smtClean="0"/>
            <a:t>. </a:t>
          </a:r>
          <a:endParaRPr lang="ru-RU" sz="2000" kern="1200" dirty="0"/>
        </a:p>
      </dsp:txBody>
      <dsp:txXfrm>
        <a:off x="0" y="2479"/>
        <a:ext cx="9144000" cy="1427400"/>
      </dsp:txXfrm>
    </dsp:sp>
    <dsp:sp modelId="{67FE1FD2-B98B-4FFD-95F0-7B7F801F73A4}">
      <dsp:nvSpPr>
        <dsp:cNvPr id="0" name=""/>
        <dsp:cNvSpPr/>
      </dsp:nvSpPr>
      <dsp:spPr>
        <a:xfrm>
          <a:off x="0" y="1487480"/>
          <a:ext cx="9144000" cy="1427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Телята до 5-місячного </a:t>
          </a:r>
          <a:r>
            <a:rPr lang="ru-RU" sz="2000" b="1" kern="1200" dirty="0" err="1" smtClean="0"/>
            <a:t>віку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досягають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живої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маси</a:t>
          </a:r>
          <a:r>
            <a:rPr lang="ru-RU" sz="2000" b="1" kern="1200" dirty="0" smtClean="0"/>
            <a:t> 8–9-місячних </a:t>
          </a:r>
          <a:r>
            <a:rPr lang="ru-RU" sz="2000" b="1" kern="1200" dirty="0" err="1" smtClean="0"/>
            <a:t>ровесників</a:t>
          </a:r>
          <a:r>
            <a:rPr lang="ru-RU" sz="2000" b="1" kern="1200" dirty="0" smtClean="0"/>
            <a:t> </a:t>
          </a:r>
          <a:r>
            <a:rPr lang="ru-RU" sz="2000" kern="1200" dirty="0" err="1" smtClean="0"/>
            <a:t>традиційної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системи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вирощування</a:t>
          </a:r>
          <a:r>
            <a:rPr lang="ru-RU" sz="2000" kern="1200" dirty="0" smtClean="0"/>
            <a:t> (</a:t>
          </a:r>
          <a:r>
            <a:rPr lang="ru-RU" sz="2000" kern="1200" dirty="0" err="1" smtClean="0"/>
            <a:t>безвідлучної</a:t>
          </a:r>
          <a:r>
            <a:rPr lang="ru-RU" sz="2000" kern="1200" dirty="0" smtClean="0"/>
            <a:t>).</a:t>
          </a:r>
          <a:endParaRPr lang="ru-RU" sz="2000" kern="1200" dirty="0"/>
        </a:p>
      </dsp:txBody>
      <dsp:txXfrm>
        <a:off x="0" y="1487480"/>
        <a:ext cx="9144000" cy="1427400"/>
      </dsp:txXfrm>
    </dsp:sp>
    <dsp:sp modelId="{120E65A1-693F-4200-981A-897B27BDE923}">
      <dsp:nvSpPr>
        <dsp:cNvPr id="0" name=""/>
        <dsp:cNvSpPr/>
      </dsp:nvSpPr>
      <dsp:spPr>
        <a:xfrm>
          <a:off x="0" y="2972480"/>
          <a:ext cx="9144000" cy="1427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Регламентований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підсис</a:t>
          </a:r>
          <a:r>
            <a:rPr lang="ru-RU" sz="2000" kern="1200" dirty="0" smtClean="0"/>
            <a:t> позитивно </a:t>
          </a:r>
          <a:r>
            <a:rPr lang="ru-RU" sz="2000" kern="1200" dirty="0" err="1" smtClean="0"/>
            <a:t>впливає</a:t>
          </a:r>
          <a:r>
            <a:rPr lang="ru-RU" sz="2000" kern="1200" dirty="0" smtClean="0"/>
            <a:t> на </a:t>
          </a:r>
          <a:r>
            <a:rPr lang="ru-RU" sz="2000" kern="1200" dirty="0" err="1" smtClean="0"/>
            <a:t>відтворну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функцію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корів</a:t>
          </a:r>
          <a:r>
            <a:rPr lang="ru-RU" sz="2000" kern="1200" dirty="0" smtClean="0"/>
            <a:t>: вони </a:t>
          </a:r>
          <a:r>
            <a:rPr lang="ru-RU" sz="2000" kern="1200" dirty="0" err="1" smtClean="0"/>
            <a:t>раніше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активніше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приходять</a:t>
          </a:r>
          <a:r>
            <a:rPr lang="ru-RU" sz="2000" kern="1200" dirty="0" smtClean="0"/>
            <a:t> в охоту </a:t>
          </a:r>
          <a:r>
            <a:rPr lang="ru-RU" sz="2000" kern="1200" dirty="0" err="1" smtClean="0"/>
            <a:t>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мають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більш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високу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заплідненість</a:t>
          </a:r>
          <a:r>
            <a:rPr lang="ru-RU" sz="2000" kern="1200" dirty="0" smtClean="0"/>
            <a:t>.</a:t>
          </a:r>
          <a:br>
            <a:rPr lang="ru-RU" sz="2000" kern="1200" dirty="0" smtClean="0"/>
          </a:br>
          <a:r>
            <a:rPr lang="ru-RU" sz="2000" kern="1200" dirty="0" smtClean="0"/>
            <a:t/>
          </a:r>
          <a:br>
            <a:rPr lang="ru-RU" sz="2000" kern="1200" dirty="0" smtClean="0"/>
          </a:br>
          <a:endParaRPr lang="en-US" sz="2000" kern="1200" dirty="0"/>
        </a:p>
      </dsp:txBody>
      <dsp:txXfrm>
        <a:off x="0" y="2972480"/>
        <a:ext cx="9144000" cy="142740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8A5300-78B9-40BE-83F4-9010D86105BD}">
      <dsp:nvSpPr>
        <dsp:cNvPr id="0" name=""/>
        <dsp:cNvSpPr/>
      </dsp:nvSpPr>
      <dsp:spPr>
        <a:xfrm>
          <a:off x="0" y="35859"/>
          <a:ext cx="9144000" cy="1998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Новонароджене</a:t>
          </a:r>
          <a:r>
            <a:rPr lang="ru-RU" sz="2800" kern="1200" dirty="0" smtClean="0"/>
            <a:t> теля </a:t>
          </a:r>
          <a:r>
            <a:rPr lang="ru-RU" sz="2800" kern="1200" dirty="0" err="1" smtClean="0"/>
            <a:t>має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споживати</a:t>
          </a:r>
          <a:r>
            <a:rPr lang="ru-RU" sz="2800" kern="1200" dirty="0" smtClean="0"/>
            <a:t> </a:t>
          </a:r>
          <a:r>
            <a:rPr lang="ru-RU" sz="2800" b="1" kern="1200" dirty="0" smtClean="0"/>
            <a:t>молозиво не </a:t>
          </a:r>
          <a:r>
            <a:rPr lang="ru-RU" sz="2800" b="1" kern="1200" dirty="0" err="1" smtClean="0"/>
            <a:t>пізніше</a:t>
          </a:r>
          <a:r>
            <a:rPr lang="ru-RU" sz="2800" b="1" kern="1200" dirty="0" smtClean="0"/>
            <a:t>, </a:t>
          </a:r>
          <a:r>
            <a:rPr lang="ru-RU" sz="2800" b="1" kern="1200" dirty="0" err="1" smtClean="0"/>
            <a:t>ніж</a:t>
          </a:r>
          <a:r>
            <a:rPr lang="ru-RU" sz="2800" b="1" kern="1200" dirty="0" smtClean="0"/>
            <a:t> через 1,5 </a:t>
          </a:r>
          <a:r>
            <a:rPr lang="ru-RU" sz="2800" b="1" kern="1200" dirty="0" err="1" smtClean="0"/>
            <a:t>години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після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народження</a:t>
          </a:r>
          <a:r>
            <a:rPr lang="ru-RU" sz="2800" b="1" kern="1200" dirty="0" smtClean="0"/>
            <a:t> у </a:t>
          </a:r>
          <a:r>
            <a:rPr lang="ru-RU" sz="2800" b="1" kern="1200" dirty="0" err="1" smtClean="0"/>
            <a:t>кількості</a:t>
          </a:r>
          <a:r>
            <a:rPr lang="ru-RU" sz="2800" b="1" kern="1200" dirty="0" smtClean="0"/>
            <a:t> 1,5–2 кг (в </a:t>
          </a:r>
          <a:r>
            <a:rPr lang="ru-RU" sz="2800" b="1" kern="1200" dirty="0" err="1" smtClean="0"/>
            <a:t>середньому</a:t>
          </a:r>
          <a:r>
            <a:rPr lang="ru-RU" sz="2800" b="1" kern="1200" dirty="0" smtClean="0"/>
            <a:t> 5% </a:t>
          </a:r>
          <a:r>
            <a:rPr lang="ru-RU" sz="2800" b="1" kern="1200" dirty="0" err="1" smtClean="0"/>
            <a:t>маси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новонародженого</a:t>
          </a:r>
          <a:r>
            <a:rPr lang="ru-RU" sz="2800" b="1" kern="1200" dirty="0" smtClean="0"/>
            <a:t>). </a:t>
          </a:r>
          <a:endParaRPr lang="ru-RU" sz="2800" b="1" kern="1200" dirty="0"/>
        </a:p>
      </dsp:txBody>
      <dsp:txXfrm>
        <a:off x="0" y="35859"/>
        <a:ext cx="9144000" cy="1998360"/>
      </dsp:txXfrm>
    </dsp:sp>
    <dsp:sp modelId="{364C1432-7401-4E0D-9CDE-0A624D1344E7}">
      <dsp:nvSpPr>
        <dsp:cNvPr id="0" name=""/>
        <dsp:cNvSpPr/>
      </dsp:nvSpPr>
      <dsp:spPr>
        <a:xfrm>
          <a:off x="0" y="2114859"/>
          <a:ext cx="9144000" cy="1998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 10–15-добового </a:t>
          </a:r>
          <a:r>
            <a:rPr lang="ru-RU" sz="2800" kern="1200" dirty="0" err="1" smtClean="0"/>
            <a:t>віку</a:t>
          </a:r>
          <a:r>
            <a:rPr lang="ru-RU" sz="2800" kern="1200" dirty="0" smtClean="0"/>
            <a:t> телят </a:t>
          </a:r>
          <a:r>
            <a:rPr lang="ru-RU" sz="2800" kern="1200" dirty="0" err="1" smtClean="0"/>
            <a:t>привчають</a:t>
          </a:r>
          <a:r>
            <a:rPr lang="ru-RU" sz="2800" kern="1200" dirty="0" smtClean="0"/>
            <a:t> до </a:t>
          </a:r>
          <a:r>
            <a:rPr lang="ru-RU" sz="2800" kern="1200" dirty="0" err="1" smtClean="0"/>
            <a:t>поїдання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сіна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і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концентрованих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кормів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і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з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віком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їх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кількість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збільшують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відповідно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із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зменшенням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молочності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корів</a:t>
          </a:r>
          <a:r>
            <a:rPr lang="ru-RU" sz="2800" kern="1200" dirty="0" smtClean="0"/>
            <a:t> та </a:t>
          </a:r>
          <a:r>
            <a:rPr lang="ru-RU" sz="2800" kern="1200" dirty="0" err="1" smtClean="0"/>
            <a:t>забезпечення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програми</a:t>
          </a:r>
          <a:r>
            <a:rPr lang="ru-RU" sz="2800" kern="1200" dirty="0" smtClean="0"/>
            <a:t> росту молодняку. </a:t>
          </a:r>
          <a:endParaRPr lang="ru-RU" sz="2800" kern="1200" dirty="0"/>
        </a:p>
      </dsp:txBody>
      <dsp:txXfrm>
        <a:off x="0" y="2114859"/>
        <a:ext cx="9144000" cy="199836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7C8BB1-FF26-4489-A712-A0AE9BDD58EA}">
      <dsp:nvSpPr>
        <dsp:cNvPr id="0" name=""/>
        <dsp:cNvSpPr/>
      </dsp:nvSpPr>
      <dsp:spPr>
        <a:xfrm>
          <a:off x="0" y="390826"/>
          <a:ext cx="9144000" cy="11427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Для </a:t>
          </a:r>
          <a:r>
            <a:rPr lang="ru-RU" sz="2700" b="1" kern="1200" dirty="0" err="1" smtClean="0"/>
            <a:t>підгодівлі</a:t>
          </a:r>
          <a:r>
            <a:rPr lang="ru-RU" sz="2700" b="1" kern="1200" dirty="0" smtClean="0"/>
            <a:t> телят </a:t>
          </a:r>
          <a:r>
            <a:rPr lang="ru-RU" sz="2700" b="1" kern="1200" dirty="0" err="1" smtClean="0"/>
            <a:t>використовують</a:t>
          </a:r>
          <a:r>
            <a:rPr lang="ru-RU" sz="2700" b="1" kern="1200" dirty="0" smtClean="0"/>
            <a:t> </a:t>
          </a:r>
          <a:r>
            <a:rPr lang="ru-RU" sz="2700" b="1" kern="1200" dirty="0" err="1" smtClean="0"/>
            <a:t>сіно</a:t>
          </a:r>
          <a:r>
            <a:rPr lang="ru-RU" sz="2700" b="1" kern="1200" dirty="0" smtClean="0"/>
            <a:t> </a:t>
          </a:r>
          <a:r>
            <a:rPr lang="ru-RU" sz="2700" b="1" kern="1200" dirty="0" err="1" smtClean="0"/>
            <a:t>злакових</a:t>
          </a:r>
          <a:r>
            <a:rPr lang="ru-RU" sz="2700" b="1" kern="1200" dirty="0" smtClean="0"/>
            <a:t> </a:t>
          </a:r>
          <a:r>
            <a:rPr lang="ru-RU" sz="2700" b="1" kern="1200" dirty="0" err="1" smtClean="0"/>
            <a:t>і</a:t>
          </a:r>
          <a:r>
            <a:rPr lang="ru-RU" sz="2700" b="1" kern="1200" dirty="0" smtClean="0"/>
            <a:t> </a:t>
          </a:r>
          <a:r>
            <a:rPr lang="ru-RU" sz="2700" b="1" kern="1200" dirty="0" err="1" smtClean="0"/>
            <a:t>бобових</a:t>
          </a:r>
          <a:r>
            <a:rPr lang="ru-RU" sz="2700" b="1" kern="1200" dirty="0" smtClean="0"/>
            <a:t> культур, </a:t>
          </a:r>
          <a:r>
            <a:rPr lang="ru-RU" sz="2700" b="1" kern="1200" dirty="0" err="1" smtClean="0"/>
            <a:t>сінаж</a:t>
          </a:r>
          <a:r>
            <a:rPr lang="ru-RU" sz="2700" b="1" kern="1200" dirty="0" smtClean="0"/>
            <a:t>, силос </a:t>
          </a:r>
          <a:r>
            <a:rPr lang="ru-RU" sz="2700" b="1" kern="1200" dirty="0" err="1" smtClean="0"/>
            <a:t>і</a:t>
          </a:r>
          <a:r>
            <a:rPr lang="ru-RU" sz="2700" b="1" kern="1200" dirty="0" smtClean="0"/>
            <a:t> </a:t>
          </a:r>
          <a:r>
            <a:rPr lang="ru-RU" sz="2700" b="1" kern="1200" dirty="0" err="1" smtClean="0"/>
            <a:t>концкорми</a:t>
          </a:r>
          <a:r>
            <a:rPr lang="ru-RU" sz="2700" b="1" kern="1200" dirty="0" smtClean="0"/>
            <a:t>, а </a:t>
          </a:r>
          <a:r>
            <a:rPr lang="ru-RU" sz="2700" b="1" kern="1200" dirty="0" err="1" smtClean="0"/>
            <a:t>влітку</a:t>
          </a:r>
          <a:r>
            <a:rPr lang="ru-RU" sz="2700" b="1" kern="1200" dirty="0" smtClean="0"/>
            <a:t> траву</a:t>
          </a:r>
          <a:r>
            <a:rPr lang="ru-RU" sz="2700" kern="1200" dirty="0" smtClean="0"/>
            <a:t>. </a:t>
          </a:r>
          <a:endParaRPr lang="ru-RU" sz="2700" kern="1200" dirty="0"/>
        </a:p>
      </dsp:txBody>
      <dsp:txXfrm>
        <a:off x="0" y="390826"/>
        <a:ext cx="9144000" cy="1142728"/>
      </dsp:txXfrm>
    </dsp:sp>
    <dsp:sp modelId="{B51FBE06-EC8A-4B32-A10C-4209CF32C5F8}">
      <dsp:nvSpPr>
        <dsp:cNvPr id="0" name=""/>
        <dsp:cNvSpPr/>
      </dsp:nvSpPr>
      <dsp:spPr>
        <a:xfrm>
          <a:off x="0" y="1611314"/>
          <a:ext cx="9144000" cy="31550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err="1" smtClean="0"/>
            <a:t>Підгодівлю</a:t>
          </a:r>
          <a:r>
            <a:rPr lang="ru-RU" sz="2700" b="1" kern="1200" dirty="0" smtClean="0"/>
            <a:t> </a:t>
          </a:r>
          <a:r>
            <a:rPr lang="ru-RU" sz="2700" b="1" kern="1200" dirty="0" err="1" smtClean="0"/>
            <a:t>підсисних</a:t>
          </a:r>
          <a:r>
            <a:rPr lang="ru-RU" sz="2700" b="1" kern="1200" dirty="0" smtClean="0"/>
            <a:t> телят </a:t>
          </a:r>
          <a:r>
            <a:rPr lang="ru-RU" sz="2700" b="1" kern="1200" dirty="0" err="1" smtClean="0"/>
            <a:t>сіном</a:t>
          </a:r>
          <a:r>
            <a:rPr lang="ru-RU" sz="2700" b="1" kern="1200" dirty="0" smtClean="0"/>
            <a:t> </a:t>
          </a:r>
          <a:r>
            <a:rPr lang="ru-RU" sz="2700" b="1" kern="1200" dirty="0" err="1" smtClean="0"/>
            <a:t>і</a:t>
          </a:r>
          <a:r>
            <a:rPr lang="ru-RU" sz="2700" b="1" kern="1200" dirty="0" smtClean="0"/>
            <a:t> </a:t>
          </a:r>
          <a:r>
            <a:rPr lang="ru-RU" sz="2700" b="1" kern="1200" dirty="0" err="1" smtClean="0"/>
            <a:t>концентрованими</a:t>
          </a:r>
          <a:r>
            <a:rPr lang="ru-RU" sz="2700" b="1" kern="1200" dirty="0" smtClean="0"/>
            <a:t> кормами </a:t>
          </a:r>
          <a:r>
            <a:rPr lang="ru-RU" sz="2700" b="1" kern="1200" dirty="0" err="1" smtClean="0"/>
            <a:t>проводять</a:t>
          </a:r>
          <a:r>
            <a:rPr lang="ru-RU" sz="2700" b="1" kern="1200" dirty="0" smtClean="0"/>
            <a:t> </a:t>
          </a:r>
          <a:r>
            <a:rPr lang="ru-RU" sz="2700" b="1" kern="1200" dirty="0" err="1" smtClean="0"/>
            <a:t>з</a:t>
          </a:r>
          <a:r>
            <a:rPr lang="ru-RU" sz="2700" b="1" kern="1200" dirty="0" smtClean="0"/>
            <a:t> </a:t>
          </a:r>
          <a:r>
            <a:rPr lang="ru-RU" sz="2700" b="1" kern="1200" dirty="0" err="1" smtClean="0"/>
            <a:t>розрахунку</a:t>
          </a:r>
          <a:r>
            <a:rPr lang="ru-RU" sz="2700" b="1" kern="1200" dirty="0" smtClean="0"/>
            <a:t> 0,35–0,40 к.од. (4–4,5 МДж ОЕ) на голову </a:t>
          </a:r>
          <a:r>
            <a:rPr lang="ru-RU" sz="2700" b="1" kern="1200" dirty="0" err="1" smtClean="0"/>
            <a:t>щодоби</a:t>
          </a:r>
          <a:r>
            <a:rPr lang="ru-RU" sz="2700" b="1" kern="1200" dirty="0" smtClean="0"/>
            <a:t> у </a:t>
          </a:r>
          <a:r>
            <a:rPr lang="ru-RU" sz="2700" b="1" kern="1200" dirty="0" err="1" smtClean="0"/>
            <a:t>період</a:t>
          </a:r>
          <a:r>
            <a:rPr lang="ru-RU" sz="2700" b="1" kern="1200" dirty="0" smtClean="0"/>
            <a:t> </a:t>
          </a:r>
          <a:r>
            <a:rPr lang="ru-RU" sz="2700" b="1" kern="1200" dirty="0" err="1" smtClean="0"/>
            <a:t>від</a:t>
          </a:r>
          <a:r>
            <a:rPr lang="ru-RU" sz="2700" b="1" kern="1200" dirty="0" smtClean="0"/>
            <a:t> 1 до 3-місячного </a:t>
          </a:r>
          <a:r>
            <a:rPr lang="ru-RU" sz="2700" b="1" kern="1200" dirty="0" err="1" smtClean="0"/>
            <a:t>віку</a:t>
          </a:r>
          <a:r>
            <a:rPr lang="ru-RU" sz="2700" b="1" kern="1200" dirty="0" smtClean="0"/>
            <a:t>; </a:t>
          </a:r>
          <a:r>
            <a:rPr lang="ru-RU" sz="2700" b="1" kern="1200" dirty="0" err="1" smtClean="0"/>
            <a:t>з</a:t>
          </a:r>
          <a:r>
            <a:rPr lang="ru-RU" sz="2700" b="1" kern="1200" dirty="0" smtClean="0"/>
            <a:t> 4 до 6-місячного </a:t>
          </a:r>
          <a:r>
            <a:rPr lang="ru-RU" sz="2700" b="1" kern="1200" dirty="0" err="1" smtClean="0"/>
            <a:t>віку</a:t>
          </a:r>
          <a:r>
            <a:rPr lang="ru-RU" sz="2700" b="1" kern="1200" dirty="0" smtClean="0"/>
            <a:t> – 1,4–2,8 к.од. (16–32 МДж); </a:t>
          </a:r>
          <a:r>
            <a:rPr lang="ru-RU" sz="2700" b="1" kern="1200" dirty="0" err="1" smtClean="0"/>
            <a:t>з</a:t>
          </a:r>
          <a:r>
            <a:rPr lang="ru-RU" sz="2700" b="1" kern="1200" dirty="0" smtClean="0"/>
            <a:t> 7 до 8 </a:t>
          </a:r>
          <a:r>
            <a:rPr lang="ru-RU" sz="2700" b="1" kern="1200" dirty="0" err="1" smtClean="0"/>
            <a:t>місячного</a:t>
          </a:r>
          <a:r>
            <a:rPr lang="ru-RU" sz="2700" b="1" kern="1200" dirty="0" smtClean="0"/>
            <a:t> </a:t>
          </a:r>
          <a:r>
            <a:rPr lang="ru-RU" sz="2700" b="1" kern="1200" dirty="0" err="1" smtClean="0"/>
            <a:t>віку</a:t>
          </a:r>
          <a:r>
            <a:rPr lang="ru-RU" sz="2700" b="1" kern="1200" dirty="0" smtClean="0"/>
            <a:t> – 3,2–3,8 к.од. (38–44 МДж ОЕ). На 1 к.од. у </a:t>
          </a:r>
          <a:r>
            <a:rPr lang="ru-RU" sz="2700" b="1" kern="1200" dirty="0" err="1" smtClean="0"/>
            <a:t>раціоні</a:t>
          </a:r>
          <a:r>
            <a:rPr lang="ru-RU" sz="2700" b="1" kern="1200" dirty="0" smtClean="0"/>
            <a:t> </a:t>
          </a:r>
          <a:r>
            <a:rPr lang="ru-RU" sz="2700" b="1" kern="1200" dirty="0" err="1" smtClean="0"/>
            <a:t>необхідно</a:t>
          </a:r>
          <a:r>
            <a:rPr lang="ru-RU" sz="2700" b="1" kern="1200" dirty="0" smtClean="0"/>
            <a:t> </a:t>
          </a:r>
          <a:r>
            <a:rPr lang="ru-RU" sz="2700" b="1" kern="1200" dirty="0" err="1" smtClean="0"/>
            <a:t>перетравного</a:t>
          </a:r>
          <a:r>
            <a:rPr lang="ru-RU" sz="2700" b="1" kern="1200" dirty="0" smtClean="0"/>
            <a:t> </a:t>
          </a:r>
          <a:r>
            <a:rPr lang="ru-RU" sz="2700" b="1" kern="1200" dirty="0" err="1" smtClean="0"/>
            <a:t>протеїну</a:t>
          </a:r>
          <a:r>
            <a:rPr lang="ru-RU" sz="2700" b="1" kern="1200" dirty="0" smtClean="0"/>
            <a:t> до 3-місячного </a:t>
          </a:r>
          <a:r>
            <a:rPr lang="ru-RU" sz="2700" b="1" kern="1200" dirty="0" err="1" smtClean="0"/>
            <a:t>віку</a:t>
          </a:r>
          <a:r>
            <a:rPr lang="ru-RU" sz="2700" b="1" kern="1200" dirty="0" smtClean="0"/>
            <a:t> 130 г, у </a:t>
          </a:r>
          <a:r>
            <a:rPr lang="ru-RU" sz="2700" b="1" kern="1200" dirty="0" err="1" smtClean="0"/>
            <a:t>віці</a:t>
          </a:r>
          <a:r>
            <a:rPr lang="ru-RU" sz="2700" b="1" kern="1200" dirty="0" smtClean="0"/>
            <a:t> 4–6 </a:t>
          </a:r>
          <a:r>
            <a:rPr lang="ru-RU" sz="2700" b="1" kern="1200" dirty="0" err="1" smtClean="0"/>
            <a:t>міс</a:t>
          </a:r>
          <a:r>
            <a:rPr lang="ru-RU" sz="2700" b="1" kern="1200" dirty="0" smtClean="0"/>
            <a:t> – 115 </a:t>
          </a:r>
          <a:r>
            <a:rPr lang="ru-RU" sz="2700" b="1" kern="1200" dirty="0" err="1" smtClean="0"/>
            <a:t>і</a:t>
          </a:r>
          <a:r>
            <a:rPr lang="ru-RU" sz="2700" b="1" kern="1200" dirty="0" smtClean="0"/>
            <a:t> 7–8 </a:t>
          </a:r>
          <a:r>
            <a:rPr lang="ru-RU" sz="2700" b="1" kern="1200" dirty="0" err="1" smtClean="0"/>
            <a:t>міс</a:t>
          </a:r>
          <a:r>
            <a:rPr lang="ru-RU" sz="2700" b="1" kern="1200" dirty="0" smtClean="0"/>
            <a:t> – 110 г</a:t>
          </a:r>
          <a:r>
            <a:rPr lang="ru-RU" sz="2700" kern="1200" dirty="0" smtClean="0"/>
            <a:t>.</a:t>
          </a:r>
          <a:endParaRPr lang="ru-RU" sz="2700" kern="1200" dirty="0"/>
        </a:p>
      </dsp:txBody>
      <dsp:txXfrm>
        <a:off x="0" y="1611314"/>
        <a:ext cx="9144000" cy="3155051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A30699-FC97-44C0-B1F1-1AD74C80999D}">
      <dsp:nvSpPr>
        <dsp:cNvPr id="0" name=""/>
        <dsp:cNvSpPr/>
      </dsp:nvSpPr>
      <dsp:spPr>
        <a:xfrm>
          <a:off x="0" y="0"/>
          <a:ext cx="8568952" cy="4071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Для </a:t>
          </a:r>
          <a:r>
            <a:rPr lang="ru-RU" sz="2900" kern="1200" dirty="0" err="1" smtClean="0"/>
            <a:t>забезпечення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високої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інтенсивності</a:t>
          </a:r>
          <a:r>
            <a:rPr lang="ru-RU" sz="2900" kern="1200" dirty="0" smtClean="0"/>
            <a:t> росту телят </a:t>
          </a:r>
          <a:r>
            <a:rPr lang="ru-RU" sz="2900" kern="1200" dirty="0" err="1" smtClean="0"/>
            <a:t>їх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раціони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повинні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мати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високий</a:t>
          </a:r>
          <a:r>
            <a:rPr lang="ru-RU" sz="2900" kern="1200" dirty="0" smtClean="0"/>
            <a:t> </a:t>
          </a:r>
          <a:r>
            <a:rPr lang="ru-RU" sz="2900" b="1" i="1" kern="1200" dirty="0" err="1" smtClean="0"/>
            <a:t>вміст</a:t>
          </a:r>
          <a:r>
            <a:rPr lang="ru-RU" sz="2900" b="1" i="1" kern="1200" dirty="0" smtClean="0"/>
            <a:t> </a:t>
          </a:r>
          <a:r>
            <a:rPr lang="ru-RU" sz="2900" b="1" i="1" kern="1200" dirty="0" err="1" smtClean="0"/>
            <a:t>енергії</a:t>
          </a:r>
          <a:r>
            <a:rPr lang="ru-RU" sz="2900" b="1" i="1" kern="1200" dirty="0" smtClean="0"/>
            <a:t> в 1 кг </a:t>
          </a:r>
          <a:r>
            <a:rPr lang="ru-RU" sz="2900" b="1" i="1" kern="1200" dirty="0" err="1" smtClean="0"/>
            <a:t>сухої</a:t>
          </a:r>
          <a:r>
            <a:rPr lang="ru-RU" sz="2900" b="1" i="1" kern="1200" dirty="0" smtClean="0"/>
            <a:t> </a:t>
          </a:r>
          <a:r>
            <a:rPr lang="ru-RU" sz="2900" b="1" i="1" kern="1200" dirty="0" err="1" smtClean="0"/>
            <a:t>речовини</a:t>
          </a:r>
          <a:r>
            <a:rPr lang="ru-RU" sz="2900" b="1" i="1" kern="1200" dirty="0" smtClean="0"/>
            <a:t>: 15–19 МДж ОЕ (1,4–1,8 к.од.) для молодняку до 4-місячного </a:t>
          </a:r>
          <a:r>
            <a:rPr lang="ru-RU" sz="2900" b="1" i="1" kern="1200" dirty="0" err="1" smtClean="0"/>
            <a:t>віку</a:t>
          </a:r>
          <a:r>
            <a:rPr lang="ru-RU" sz="2900" b="1" i="1" kern="1200" dirty="0" smtClean="0"/>
            <a:t> </a:t>
          </a:r>
          <a:r>
            <a:rPr lang="ru-RU" sz="2900" b="1" i="1" kern="1200" dirty="0" err="1" smtClean="0"/>
            <a:t>і</a:t>
          </a:r>
          <a:r>
            <a:rPr lang="ru-RU" sz="2900" b="1" i="1" kern="1200" dirty="0" smtClean="0"/>
            <a:t> 10–12 МДж (1,05–1,25 к.од.) – </a:t>
          </a:r>
          <a:r>
            <a:rPr lang="ru-RU" sz="2900" b="1" i="1" kern="1200" dirty="0" err="1" smtClean="0"/>
            <a:t>з</a:t>
          </a:r>
          <a:r>
            <a:rPr lang="ru-RU" sz="2900" b="1" i="1" kern="1200" dirty="0" smtClean="0"/>
            <a:t> 5 до 8 </a:t>
          </a:r>
          <a:r>
            <a:rPr lang="ru-RU" sz="2900" b="1" i="1" kern="1200" dirty="0" err="1" smtClean="0"/>
            <a:t>міс</a:t>
          </a:r>
          <a:r>
            <a:rPr lang="ru-RU" sz="2900" kern="1200" dirty="0" smtClean="0"/>
            <a:t>. </a:t>
          </a:r>
          <a:endParaRPr lang="en-US" sz="2900" kern="1200" dirty="0" smtClean="0"/>
        </a:p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Якщо</a:t>
          </a:r>
          <a:r>
            <a:rPr lang="ru-RU" sz="2900" kern="1200" dirty="0" smtClean="0"/>
            <a:t> у перший </a:t>
          </a:r>
          <a:r>
            <a:rPr lang="ru-RU" sz="2900" kern="1200" dirty="0" err="1" smtClean="0"/>
            <a:t>половині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підсисного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вирощування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кількість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необхідної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енергії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забезпечується</a:t>
          </a:r>
          <a:r>
            <a:rPr lang="ru-RU" sz="2900" kern="1200" dirty="0" smtClean="0"/>
            <a:t> молоком, то у </a:t>
          </a:r>
          <a:r>
            <a:rPr lang="ru-RU" sz="2900" kern="1200" dirty="0" err="1" smtClean="0"/>
            <a:t>другій</a:t>
          </a:r>
          <a:r>
            <a:rPr lang="ru-RU" sz="2900" kern="1200" dirty="0" smtClean="0"/>
            <a:t> – молоком </a:t>
          </a:r>
          <a:r>
            <a:rPr lang="ru-RU" sz="2900" kern="1200" dirty="0" err="1" smtClean="0"/>
            <a:t>і</a:t>
          </a:r>
          <a:r>
            <a:rPr lang="ru-RU" sz="2900" kern="1200" dirty="0" smtClean="0"/>
            <a:t> концентратами.</a:t>
          </a:r>
          <a:endParaRPr lang="ru-RU" sz="2900" kern="1200" dirty="0"/>
        </a:p>
      </dsp:txBody>
      <dsp:txXfrm>
        <a:off x="0" y="0"/>
        <a:ext cx="8568952" cy="40716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BA9EC1-3466-43BD-9A80-717387B82B2A}">
      <dsp:nvSpPr>
        <dsp:cNvPr id="0" name=""/>
        <dsp:cNvSpPr/>
      </dsp:nvSpPr>
      <dsp:spPr>
        <a:xfrm>
          <a:off x="0" y="273267"/>
          <a:ext cx="9144000" cy="1913608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Потреба </a:t>
          </a:r>
          <a:r>
            <a:rPr lang="ru-RU" sz="2200" kern="1200" dirty="0" err="1" smtClean="0"/>
            <a:t>бугаїв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мясних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порід</a:t>
          </a:r>
          <a:r>
            <a:rPr lang="ru-RU" sz="2200" kern="1200" dirty="0" smtClean="0"/>
            <a:t> у </a:t>
          </a:r>
          <a:r>
            <a:rPr lang="ru-RU" sz="2200" kern="1200" dirty="0" err="1" smtClean="0"/>
            <a:t>перетравному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протеїні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у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розрахунку</a:t>
          </a:r>
          <a:r>
            <a:rPr lang="ru-RU" sz="2200" kern="1200" dirty="0" smtClean="0"/>
            <a:t> на 1 к.од. </a:t>
          </a:r>
          <a:r>
            <a:rPr lang="ru-RU" sz="2200" kern="1200" dirty="0" err="1" smtClean="0"/>
            <a:t>залежно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від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навантаження</a:t>
          </a:r>
          <a:r>
            <a:rPr lang="ru-RU" sz="2200" kern="1200" dirty="0" smtClean="0"/>
            <a:t> становить 100, 125 </a:t>
          </a:r>
          <a:r>
            <a:rPr lang="ru-RU" sz="2200" kern="1200" dirty="0" err="1" smtClean="0"/>
            <a:t>і</a:t>
          </a:r>
          <a:r>
            <a:rPr lang="ru-RU" sz="2200" kern="1200" dirty="0" smtClean="0"/>
            <a:t> 135 г, </a:t>
          </a:r>
          <a:r>
            <a:rPr lang="ru-RU" sz="2200" kern="1200" dirty="0" err="1" smtClean="0"/>
            <a:t>або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його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концентрація</a:t>
          </a:r>
          <a:r>
            <a:rPr lang="ru-RU" sz="2200" kern="1200" dirty="0" smtClean="0"/>
            <a:t> у </a:t>
          </a:r>
          <a:r>
            <a:rPr lang="ru-RU" sz="2200" kern="1200" dirty="0" err="1" smtClean="0"/>
            <a:t>сухій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речовині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раціону</a:t>
          </a:r>
          <a:r>
            <a:rPr lang="ru-RU" sz="2200" kern="1200" dirty="0" smtClean="0"/>
            <a:t> повинна </a:t>
          </a:r>
          <a:r>
            <a:rPr lang="ru-RU" sz="2200" kern="1200" dirty="0" err="1" smtClean="0"/>
            <a:t>складати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відповідно</a:t>
          </a:r>
          <a:r>
            <a:rPr lang="ru-RU" sz="2200" kern="1200" dirty="0" smtClean="0"/>
            <a:t> 12,6; 15,4 </a:t>
          </a:r>
          <a:r>
            <a:rPr lang="ru-RU" sz="2200" kern="1200" dirty="0" err="1" smtClean="0"/>
            <a:t>і</a:t>
          </a:r>
          <a:r>
            <a:rPr lang="ru-RU" sz="2200" kern="1200" dirty="0" smtClean="0"/>
            <a:t> 20%.</a:t>
          </a:r>
          <a:endParaRPr lang="ru-RU" sz="2200" kern="1200" dirty="0"/>
        </a:p>
      </dsp:txBody>
      <dsp:txXfrm>
        <a:off x="0" y="273267"/>
        <a:ext cx="9144000" cy="1913608"/>
      </dsp:txXfrm>
    </dsp:sp>
    <dsp:sp modelId="{647EED8A-4BF9-4064-A7DD-3DE7E2CB140F}">
      <dsp:nvSpPr>
        <dsp:cNvPr id="0" name=""/>
        <dsp:cNvSpPr/>
      </dsp:nvSpPr>
      <dsp:spPr>
        <a:xfrm>
          <a:off x="0" y="2250236"/>
          <a:ext cx="9144000" cy="1913608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18909"/>
                <a:satOff val="-1431"/>
                <a:lumOff val="24554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Вміст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клітковини</a:t>
          </a:r>
          <a:r>
            <a:rPr lang="ru-RU" sz="2200" kern="1200" dirty="0" smtClean="0"/>
            <a:t> у </a:t>
          </a:r>
          <a:r>
            <a:rPr lang="ru-RU" sz="2200" kern="1200" dirty="0" err="1" smtClean="0"/>
            <a:t>сухій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речовині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раціону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планують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відповідно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статевого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навантаження</a:t>
          </a:r>
          <a:r>
            <a:rPr lang="ru-RU" sz="2200" kern="1200" dirty="0" smtClean="0"/>
            <a:t>: </a:t>
          </a:r>
          <a:r>
            <a:rPr lang="ru-RU" sz="2200" kern="1200" dirty="0" err="1" smtClean="0"/>
            <a:t>у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непарувальний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період</a:t>
          </a:r>
          <a:r>
            <a:rPr lang="ru-RU" sz="2200" kern="1200" dirty="0" smtClean="0"/>
            <a:t> – 25%, а у </a:t>
          </a:r>
          <a:r>
            <a:rPr lang="ru-RU" sz="2200" kern="1200" dirty="0" err="1" smtClean="0"/>
            <a:t>парувальний</a:t>
          </a:r>
          <a:r>
            <a:rPr lang="ru-RU" sz="2200" kern="1200" dirty="0" smtClean="0"/>
            <a:t> – </a:t>
          </a:r>
          <a:r>
            <a:rPr lang="ru-RU" sz="2200" kern="1200" dirty="0" err="1" smtClean="0"/>
            <a:t>зменшують</a:t>
          </a:r>
          <a:r>
            <a:rPr lang="ru-RU" sz="2200" kern="1200" dirty="0" smtClean="0"/>
            <a:t> до 22% за </a:t>
          </a:r>
          <a:r>
            <a:rPr lang="ru-RU" sz="2200" kern="1200" dirty="0" err="1" smtClean="0"/>
            <a:t>середнього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навантаження</a:t>
          </a:r>
          <a:r>
            <a:rPr lang="ru-RU" sz="2200" kern="1200" dirty="0" smtClean="0"/>
            <a:t> та до 21% за </a:t>
          </a:r>
          <a:r>
            <a:rPr lang="ru-RU" sz="2200" kern="1200" dirty="0" err="1" smtClean="0"/>
            <a:t>підвищеного</a:t>
          </a:r>
          <a:r>
            <a:rPr lang="ru-RU" sz="2200" kern="1200" dirty="0" smtClean="0"/>
            <a:t>. </a:t>
          </a:r>
          <a:r>
            <a:rPr lang="ru-RU" sz="2200" kern="1200" dirty="0" err="1" smtClean="0"/>
            <a:t>Кількість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цукру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залежно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від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статевого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використання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зростає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від</a:t>
          </a:r>
          <a:r>
            <a:rPr lang="ru-RU" sz="2200" kern="1200" dirty="0" smtClean="0"/>
            <a:t> 7,3% до 9,4 </a:t>
          </a:r>
          <a:r>
            <a:rPr lang="ru-RU" sz="2200" kern="1200" dirty="0" err="1" smtClean="0"/>
            <a:t>і</a:t>
          </a:r>
          <a:r>
            <a:rPr lang="ru-RU" sz="2200" kern="1200" dirty="0" smtClean="0"/>
            <a:t> 10,3%, а </a:t>
          </a:r>
          <a:r>
            <a:rPr lang="ru-RU" sz="2200" kern="1200" dirty="0" err="1" smtClean="0"/>
            <a:t>крохмалю</a:t>
          </a:r>
          <a:r>
            <a:rPr lang="ru-RU" sz="2200" kern="1200" dirty="0" smtClean="0"/>
            <a:t> – </a:t>
          </a:r>
          <a:r>
            <a:rPr lang="ru-RU" sz="2200" kern="1200" dirty="0" err="1" smtClean="0"/>
            <a:t>від</a:t>
          </a:r>
          <a:r>
            <a:rPr lang="ru-RU" sz="2200" kern="1200" dirty="0" smtClean="0"/>
            <a:t> 8,7% до 10,5 </a:t>
          </a:r>
          <a:r>
            <a:rPr lang="ru-RU" sz="2200" kern="1200" dirty="0" err="1" smtClean="0"/>
            <a:t>і</a:t>
          </a:r>
          <a:r>
            <a:rPr lang="ru-RU" sz="2200" kern="1200" dirty="0" smtClean="0"/>
            <a:t> 13,8%</a:t>
          </a:r>
          <a:endParaRPr lang="ru-RU" sz="2200" kern="1200" dirty="0"/>
        </a:p>
      </dsp:txBody>
      <dsp:txXfrm>
        <a:off x="0" y="2250236"/>
        <a:ext cx="9144000" cy="1913608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1D93CD-08DE-405D-9596-7780B5F523A4}">
      <dsp:nvSpPr>
        <dsp:cNvPr id="0" name=""/>
        <dsp:cNvSpPr/>
      </dsp:nvSpPr>
      <dsp:spPr>
        <a:xfrm>
          <a:off x="0" y="55693"/>
          <a:ext cx="9144000" cy="18280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До 8-місячного </a:t>
          </a:r>
          <a:r>
            <a:rPr lang="ru-RU" sz="3000" b="1" kern="1200" dirty="0" err="1" smtClean="0"/>
            <a:t>віку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кожне</a:t>
          </a:r>
          <a:r>
            <a:rPr lang="ru-RU" sz="3000" b="1" kern="1200" dirty="0" smtClean="0"/>
            <a:t> теля, </a:t>
          </a:r>
          <a:r>
            <a:rPr lang="ru-RU" sz="3000" b="1" kern="1200" dirty="0" err="1" smtClean="0"/>
            <a:t>крім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материнського</a:t>
          </a:r>
          <a:r>
            <a:rPr lang="ru-RU" sz="3000" b="1" kern="1200" dirty="0" smtClean="0"/>
            <a:t> молока, повинно </a:t>
          </a:r>
          <a:r>
            <a:rPr lang="ru-RU" sz="3000" b="1" kern="1200" dirty="0" err="1" smtClean="0"/>
            <a:t>отримати</a:t>
          </a:r>
          <a:r>
            <a:rPr lang="ru-RU" sz="3000" b="1" kern="1200" dirty="0" smtClean="0"/>
            <a:t> у </a:t>
          </a:r>
          <a:r>
            <a:rPr lang="ru-RU" sz="3000" b="1" kern="1200" dirty="0" err="1" smtClean="0"/>
            <a:t>підгодівлі</a:t>
          </a:r>
          <a:r>
            <a:rPr lang="ru-RU" sz="3000" b="1" kern="1200" dirty="0" smtClean="0"/>
            <a:t> 500–600 к.од. </a:t>
          </a:r>
          <a:r>
            <a:rPr lang="ru-RU" sz="3000" b="1" kern="1200" dirty="0" err="1" smtClean="0"/>
            <a:t>і</a:t>
          </a:r>
          <a:r>
            <a:rPr lang="ru-RU" sz="3000" b="1" kern="1200" dirty="0" smtClean="0"/>
            <a:t> 60–65 кг </a:t>
          </a:r>
          <a:r>
            <a:rPr lang="ru-RU" sz="3000" b="1" kern="1200" dirty="0" err="1" smtClean="0"/>
            <a:t>перетравного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протеїну</a:t>
          </a:r>
          <a:r>
            <a:rPr lang="ru-RU" sz="3000" b="1" kern="1200" dirty="0" smtClean="0"/>
            <a:t>.</a:t>
          </a:r>
          <a:r>
            <a:rPr lang="ru-RU" sz="3000" kern="1200" dirty="0" smtClean="0"/>
            <a:t> </a:t>
          </a:r>
          <a:endParaRPr lang="ru-RU" sz="3000" kern="1200" dirty="0"/>
        </a:p>
      </dsp:txBody>
      <dsp:txXfrm>
        <a:off x="0" y="55693"/>
        <a:ext cx="9144000" cy="1828029"/>
      </dsp:txXfrm>
    </dsp:sp>
    <dsp:sp modelId="{C3B0B0B2-09F4-4706-B946-86CBCFA1E806}">
      <dsp:nvSpPr>
        <dsp:cNvPr id="0" name=""/>
        <dsp:cNvSpPr/>
      </dsp:nvSpPr>
      <dsp:spPr>
        <a:xfrm>
          <a:off x="0" y="1973003"/>
          <a:ext cx="9144000" cy="26964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i="1" kern="1200" dirty="0" smtClean="0"/>
            <a:t>Для телят у </a:t>
          </a:r>
          <a:r>
            <a:rPr lang="ru-RU" sz="3000" i="1" kern="1200" dirty="0" err="1" smtClean="0"/>
            <a:t>підсисний</a:t>
          </a:r>
          <a:r>
            <a:rPr lang="ru-RU" sz="3000" i="1" kern="1200" dirty="0" smtClean="0"/>
            <a:t> </a:t>
          </a:r>
          <a:r>
            <a:rPr lang="ru-RU" sz="3000" i="1" kern="1200" dirty="0" err="1" smtClean="0"/>
            <a:t>період</a:t>
          </a:r>
          <a:r>
            <a:rPr lang="ru-RU" sz="3000" i="1" kern="1200" dirty="0" smtClean="0"/>
            <a:t> до 4-місячного </a:t>
          </a:r>
          <a:r>
            <a:rPr lang="ru-RU" sz="3000" i="1" kern="1200" dirty="0" err="1" smtClean="0"/>
            <a:t>віку</a:t>
          </a:r>
          <a:r>
            <a:rPr lang="ru-RU" sz="3000" i="1" kern="1200" dirty="0" smtClean="0"/>
            <a:t> у </a:t>
          </a:r>
          <a:r>
            <a:rPr lang="ru-RU" sz="3000" i="1" kern="1200" dirty="0" err="1" smtClean="0"/>
            <a:t>сухій</a:t>
          </a:r>
          <a:r>
            <a:rPr lang="ru-RU" sz="3000" i="1" kern="1200" dirty="0" smtClean="0"/>
            <a:t> </a:t>
          </a:r>
          <a:r>
            <a:rPr lang="ru-RU" sz="3000" i="1" kern="1200" dirty="0" err="1" smtClean="0"/>
            <a:t>речовині</a:t>
          </a:r>
          <a:r>
            <a:rPr lang="ru-RU" sz="3000" i="1" kern="1200" dirty="0" smtClean="0"/>
            <a:t> </a:t>
          </a:r>
          <a:r>
            <a:rPr lang="ru-RU" sz="3000" i="1" kern="1200" dirty="0" err="1" smtClean="0"/>
            <a:t>необхідно</a:t>
          </a:r>
          <a:r>
            <a:rPr lang="ru-RU" sz="3000" i="1" kern="1200" dirty="0" smtClean="0"/>
            <a:t> </a:t>
          </a:r>
          <a:r>
            <a:rPr lang="ru-RU" sz="3000" i="1" kern="1200" dirty="0" err="1" smtClean="0"/>
            <a:t>клітковини</a:t>
          </a:r>
          <a:r>
            <a:rPr lang="ru-RU" sz="3000" i="1" kern="1200" dirty="0" smtClean="0"/>
            <a:t> до 4-місячного </a:t>
          </a:r>
          <a:r>
            <a:rPr lang="ru-RU" sz="3000" i="1" kern="1200" dirty="0" err="1" smtClean="0"/>
            <a:t>віку</a:t>
          </a:r>
          <a:r>
            <a:rPr lang="ru-RU" sz="3000" i="1" kern="1200" dirty="0" smtClean="0"/>
            <a:t> –10–11%, у </a:t>
          </a:r>
          <a:r>
            <a:rPr lang="ru-RU" sz="3000" i="1" kern="1200" dirty="0" err="1" smtClean="0"/>
            <a:t>віці</a:t>
          </a:r>
          <a:r>
            <a:rPr lang="ru-RU" sz="3000" i="1" kern="1200" dirty="0" smtClean="0"/>
            <a:t> 5–8 </a:t>
          </a:r>
          <a:r>
            <a:rPr lang="ru-RU" sz="3000" i="1" kern="1200" dirty="0" err="1" smtClean="0"/>
            <a:t>міс</a:t>
          </a:r>
          <a:r>
            <a:rPr lang="ru-RU" sz="3000" i="1" kern="1200" dirty="0" smtClean="0"/>
            <a:t> – 18–19%, </a:t>
          </a:r>
          <a:r>
            <a:rPr lang="ru-RU" sz="3000" i="1" kern="1200" dirty="0" err="1" smtClean="0"/>
            <a:t>цукру</a:t>
          </a:r>
          <a:r>
            <a:rPr lang="ru-RU" sz="3000" i="1" kern="1200" dirty="0" smtClean="0"/>
            <a:t> – </a:t>
          </a:r>
          <a:r>
            <a:rPr lang="ru-RU" sz="3000" i="1" kern="1200" dirty="0" err="1" smtClean="0"/>
            <a:t>відповідно</a:t>
          </a:r>
          <a:r>
            <a:rPr lang="ru-RU" sz="3000" i="1" kern="1200" dirty="0" smtClean="0"/>
            <a:t> 14–16 </a:t>
          </a:r>
          <a:r>
            <a:rPr lang="ru-RU" sz="3000" i="1" kern="1200" dirty="0" err="1" smtClean="0"/>
            <a:t>і</a:t>
          </a:r>
          <a:r>
            <a:rPr lang="ru-RU" sz="3000" i="1" kern="1200" dirty="0" smtClean="0"/>
            <a:t> 8–12, </a:t>
          </a:r>
          <a:r>
            <a:rPr lang="ru-RU" sz="3000" i="1" kern="1200" dirty="0" err="1" smtClean="0"/>
            <a:t>крохмалю</a:t>
          </a:r>
          <a:r>
            <a:rPr lang="ru-RU" sz="3000" i="1" kern="1200" dirty="0" smtClean="0"/>
            <a:t> – 8–15 </a:t>
          </a:r>
          <a:r>
            <a:rPr lang="ru-RU" sz="3000" i="1" kern="1200" dirty="0" err="1" smtClean="0"/>
            <a:t>і</a:t>
          </a:r>
          <a:r>
            <a:rPr lang="ru-RU" sz="3000" i="1" kern="1200" dirty="0" smtClean="0"/>
            <a:t> 15–16%.</a:t>
          </a:r>
          <a:endParaRPr lang="ru-RU" sz="3000" i="1" kern="1200" dirty="0"/>
        </a:p>
      </dsp:txBody>
      <dsp:txXfrm>
        <a:off x="0" y="1973003"/>
        <a:ext cx="9144000" cy="2696447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4E0F60-1CEE-419F-B50C-E946E5440E93}">
      <dsp:nvSpPr>
        <dsp:cNvPr id="0" name=""/>
        <dsp:cNvSpPr/>
      </dsp:nvSpPr>
      <dsp:spPr>
        <a:xfrm>
          <a:off x="0" y="534"/>
          <a:ext cx="8856984" cy="3734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У </a:t>
          </a:r>
          <a:r>
            <a:rPr lang="ru-RU" sz="2800" kern="1200" dirty="0" err="1" smtClean="0"/>
            <a:t>літній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період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тварин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випасають</a:t>
          </a:r>
          <a:r>
            <a:rPr lang="ru-RU" sz="2800" kern="1200" dirty="0" smtClean="0"/>
            <a:t> на </a:t>
          </a:r>
          <a:r>
            <a:rPr lang="ru-RU" sz="2800" kern="1200" dirty="0" err="1" smtClean="0"/>
            <a:t>природних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чи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культурних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пасовищах</a:t>
          </a:r>
          <a:r>
            <a:rPr lang="ru-RU" sz="2800" kern="1200" dirty="0" smtClean="0"/>
            <a:t>. За </a:t>
          </a:r>
          <a:r>
            <a:rPr lang="ru-RU" sz="2800" kern="1200" dirty="0" err="1" smtClean="0"/>
            <a:t>високої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якості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пасовищ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тварини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досягають</a:t>
          </a:r>
          <a:r>
            <a:rPr lang="ru-RU" sz="2800" kern="1200" dirty="0" smtClean="0"/>
            <a:t> </a:t>
          </a:r>
          <a:r>
            <a:rPr lang="ru-RU" sz="2800" b="1" kern="1200" dirty="0" smtClean="0"/>
            <a:t>до 800–850 г </a:t>
          </a:r>
          <a:r>
            <a:rPr lang="ru-RU" sz="2800" b="1" kern="1200" dirty="0" err="1" smtClean="0"/>
            <a:t>середньодобового</a:t>
          </a:r>
          <a:r>
            <a:rPr lang="ru-RU" sz="2800" b="1" kern="1200" dirty="0" smtClean="0"/>
            <a:t> приросту без </a:t>
          </a:r>
          <a:r>
            <a:rPr lang="ru-RU" sz="2800" b="1" kern="1200" dirty="0" err="1" smtClean="0"/>
            <a:t>додаткової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підгодівлі</a:t>
          </a:r>
          <a:r>
            <a:rPr lang="ru-RU" sz="2800" b="1" kern="1200" dirty="0" smtClean="0"/>
            <a:t>. </a:t>
          </a:r>
          <a:r>
            <a:rPr lang="ru-RU" sz="2800" kern="1200" dirty="0" smtClean="0"/>
            <a:t>За </a:t>
          </a:r>
          <a:r>
            <a:rPr lang="ru-RU" sz="2800" kern="1200" dirty="0" err="1" smtClean="0"/>
            <a:t>низької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якості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пасовищ</a:t>
          </a:r>
          <a:r>
            <a:rPr lang="ru-RU" sz="2800" kern="1200" dirty="0" smtClean="0"/>
            <a:t> телят </a:t>
          </a:r>
          <a:r>
            <a:rPr lang="ru-RU" sz="2800" kern="1200" dirty="0" err="1" smtClean="0"/>
            <a:t>підгодовують</a:t>
          </a:r>
          <a:r>
            <a:rPr lang="ru-RU" sz="2800" kern="1200" dirty="0" smtClean="0"/>
            <a:t> у </a:t>
          </a:r>
          <a:r>
            <a:rPr lang="ru-RU" sz="2800" kern="1200" dirty="0" err="1" smtClean="0"/>
            <a:t>окремих</a:t>
          </a:r>
          <a:r>
            <a:rPr lang="ru-RU" sz="2800" kern="1200" dirty="0" smtClean="0"/>
            <a:t> загонах </a:t>
          </a:r>
          <a:r>
            <a:rPr lang="ru-RU" sz="2800" kern="1200" dirty="0" err="1" smtClean="0"/>
            <a:t>концентрованими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і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зеленими</a:t>
          </a:r>
          <a:r>
            <a:rPr lang="ru-RU" sz="2800" kern="1200" dirty="0" smtClean="0"/>
            <a:t> кормами.</a:t>
          </a:r>
          <a:br>
            <a:rPr lang="ru-RU" sz="2800" kern="1200" dirty="0" smtClean="0"/>
          </a:br>
          <a:r>
            <a:rPr lang="ru-RU" sz="2800" kern="1200" dirty="0" smtClean="0"/>
            <a:t/>
          </a:r>
          <a:br>
            <a:rPr lang="ru-RU" sz="2800" kern="1200" dirty="0" smtClean="0"/>
          </a:br>
          <a:endParaRPr lang="en-US" sz="2800" kern="1200" dirty="0"/>
        </a:p>
      </dsp:txBody>
      <dsp:txXfrm>
        <a:off x="0" y="534"/>
        <a:ext cx="8856984" cy="3734640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F12100-939B-4CF9-9E41-EE302F70F4F5}">
      <dsp:nvSpPr>
        <dsp:cNvPr id="0" name=""/>
        <dsp:cNvSpPr/>
      </dsp:nvSpPr>
      <dsp:spPr>
        <a:xfrm>
          <a:off x="0" y="171783"/>
          <a:ext cx="9144000" cy="19913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/>
            <a:t>Годівля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ремонтних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телиць</a:t>
          </a:r>
          <a:r>
            <a:rPr lang="ru-RU" sz="2300" b="1" kern="1200" dirty="0" smtClean="0"/>
            <a:t> старше 8 </a:t>
          </a:r>
          <a:r>
            <a:rPr lang="ru-RU" sz="2300" b="1" kern="1200" dirty="0" err="1" smtClean="0"/>
            <a:t>місячного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віку</a:t>
          </a:r>
          <a:r>
            <a:rPr lang="ru-RU" sz="2300" b="1" kern="1200" dirty="0" smtClean="0"/>
            <a:t>. До </a:t>
          </a:r>
          <a:r>
            <a:rPr lang="ru-RU" sz="2300" b="1" kern="1200" dirty="0" err="1" smtClean="0"/>
            <a:t>вирощування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ремонтних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телиць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ставляться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високі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вимоги</a:t>
          </a:r>
          <a:r>
            <a:rPr lang="ru-RU" sz="2300" b="1" kern="1200" dirty="0" smtClean="0"/>
            <a:t>. </a:t>
          </a:r>
          <a:r>
            <a:rPr lang="ru-RU" sz="2300" b="1" kern="1200" dirty="0" err="1" smtClean="0"/>
            <a:t>Рівень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і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повноцінність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годівлі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повинні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забезпечувати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ріст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і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розвиток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тварин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відповідно</a:t>
          </a:r>
          <a:r>
            <a:rPr lang="ru-RU" sz="2300" b="1" kern="1200" dirty="0" smtClean="0"/>
            <a:t> до </a:t>
          </a:r>
          <a:r>
            <a:rPr lang="ru-RU" sz="2300" b="1" kern="1200" dirty="0" err="1" smtClean="0"/>
            <a:t>вимог</a:t>
          </a:r>
          <a:r>
            <a:rPr lang="ru-RU" sz="2300" b="1" kern="1200" dirty="0" smtClean="0"/>
            <a:t> стандарту породи </a:t>
          </a:r>
          <a:r>
            <a:rPr lang="ru-RU" sz="2300" b="1" kern="1200" dirty="0" err="1" smtClean="0"/>
            <a:t>і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гарантувати</a:t>
          </a:r>
          <a:r>
            <a:rPr lang="ru-RU" sz="2300" b="1" kern="1200" dirty="0" smtClean="0"/>
            <a:t> добре </a:t>
          </a:r>
          <a:r>
            <a:rPr lang="ru-RU" sz="2300" b="1" kern="1200" dirty="0" err="1" smtClean="0"/>
            <a:t>здоров’я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і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наступну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відтворну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здатність</a:t>
          </a:r>
          <a:r>
            <a:rPr lang="ru-RU" sz="2300" b="1" kern="1200" dirty="0" smtClean="0"/>
            <a:t>.</a:t>
          </a:r>
          <a:endParaRPr lang="ru-RU" sz="2300" b="1" kern="1200" dirty="0"/>
        </a:p>
      </dsp:txBody>
      <dsp:txXfrm>
        <a:off x="0" y="171783"/>
        <a:ext cx="9144000" cy="1991340"/>
      </dsp:txXfrm>
    </dsp:sp>
    <dsp:sp modelId="{0C8BE4E9-CB0B-47D1-9B8C-32363AEEFB0B}">
      <dsp:nvSpPr>
        <dsp:cNvPr id="0" name=""/>
        <dsp:cNvSpPr/>
      </dsp:nvSpPr>
      <dsp:spPr>
        <a:xfrm>
          <a:off x="0" y="2229364"/>
          <a:ext cx="9144000" cy="19913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У </a:t>
          </a:r>
          <a:r>
            <a:rPr lang="ru-RU" sz="2300" b="1" kern="1200" dirty="0" err="1" smtClean="0"/>
            <a:t>період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вирощування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середньодобові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прирости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повинні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становити</a:t>
          </a:r>
          <a:r>
            <a:rPr lang="ru-RU" sz="2300" b="1" kern="1200" dirty="0" smtClean="0"/>
            <a:t> 550–600 г. за </a:t>
          </a:r>
          <a:r>
            <a:rPr lang="ru-RU" sz="2300" b="1" kern="1200" dirty="0" err="1" smtClean="0"/>
            <a:t>достатньої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кормової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бази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доцільно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практикувати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вирощування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телиць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інтенсивно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з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середньодобовими</a:t>
          </a:r>
          <a:r>
            <a:rPr lang="ru-RU" sz="2300" b="1" kern="1200" dirty="0" smtClean="0"/>
            <a:t> приростами 750–800 г, </a:t>
          </a:r>
          <a:r>
            <a:rPr lang="ru-RU" sz="2300" b="1" kern="1200" dirty="0" err="1" smtClean="0"/>
            <a:t>що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дозволяє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досягти</a:t>
          </a:r>
          <a:r>
            <a:rPr lang="ru-RU" sz="2300" b="1" kern="1200" dirty="0" smtClean="0"/>
            <a:t> у 13–14-місячному </a:t>
          </a:r>
          <a:r>
            <a:rPr lang="ru-RU" sz="2300" b="1" kern="1200" dirty="0" err="1" smtClean="0"/>
            <a:t>віці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живої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маси</a:t>
          </a:r>
          <a:r>
            <a:rPr lang="ru-RU" sz="2300" b="1" kern="1200" dirty="0" smtClean="0"/>
            <a:t> 350–380 кг </a:t>
          </a:r>
          <a:r>
            <a:rPr lang="ru-RU" sz="2300" b="1" kern="1200" dirty="0" err="1" smtClean="0"/>
            <a:t>і</a:t>
          </a:r>
          <a:r>
            <a:rPr lang="ru-RU" sz="2300" b="1" kern="1200" dirty="0" smtClean="0"/>
            <a:t> проводи </a:t>
          </a:r>
          <a:r>
            <a:rPr lang="ru-RU" sz="2300" b="1" kern="1200" dirty="0" err="1" smtClean="0"/>
            <a:t>раннє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їх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спаровування</a:t>
          </a:r>
          <a:r>
            <a:rPr lang="ru-RU" sz="2300" b="1" kern="1200" dirty="0" smtClean="0"/>
            <a:t>. </a:t>
          </a:r>
          <a:endParaRPr lang="ru-RU" sz="2300" b="1" kern="1200" dirty="0"/>
        </a:p>
      </dsp:txBody>
      <dsp:txXfrm>
        <a:off x="0" y="2229364"/>
        <a:ext cx="9144000" cy="1991340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91AB33-4C7B-4E83-A3E4-66270D6360A1}">
      <dsp:nvSpPr>
        <dsp:cNvPr id="0" name=""/>
        <dsp:cNvSpPr/>
      </dsp:nvSpPr>
      <dsp:spPr>
        <a:xfrm>
          <a:off x="0" y="501"/>
          <a:ext cx="9144000" cy="29513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 </a:t>
          </a:r>
          <a:r>
            <a:rPr lang="ru-RU" sz="2400" b="1" kern="1200" dirty="0" err="1" smtClean="0"/>
            <a:t>період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вирощування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телиць</a:t>
          </a:r>
          <a:r>
            <a:rPr lang="ru-RU" sz="2400" b="1" kern="1200" dirty="0" smtClean="0"/>
            <a:t> на 100 кг </a:t>
          </a:r>
          <a:r>
            <a:rPr lang="ru-RU" sz="2400" b="1" kern="1200" dirty="0" err="1" smtClean="0"/>
            <a:t>живої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маси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необхідно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сухої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речовини</a:t>
          </a:r>
          <a:r>
            <a:rPr lang="ru-RU" sz="2400" b="1" kern="1200" dirty="0" smtClean="0"/>
            <a:t> – 2,3–2,8 кг, </a:t>
          </a:r>
          <a:r>
            <a:rPr lang="ru-RU" sz="2400" b="1" kern="1200" dirty="0" err="1" smtClean="0"/>
            <a:t>обмінної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енергії</a:t>
          </a:r>
          <a:r>
            <a:rPr lang="ru-RU" sz="2400" b="1" kern="1200" dirty="0" smtClean="0"/>
            <a:t> – 20–25 МДж. </a:t>
          </a:r>
          <a:r>
            <a:rPr lang="ru-RU" sz="2400" b="1" kern="1200" dirty="0" err="1" smtClean="0"/>
            <a:t>Оптимальний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вміст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енергії</a:t>
          </a:r>
          <a:r>
            <a:rPr lang="ru-RU" sz="2400" b="1" kern="1200" dirty="0" smtClean="0"/>
            <a:t> в 1 кг </a:t>
          </a:r>
          <a:r>
            <a:rPr lang="ru-RU" sz="2400" b="1" kern="1200" dirty="0" err="1" smtClean="0"/>
            <a:t>сухої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речовини</a:t>
          </a:r>
          <a:r>
            <a:rPr lang="ru-RU" sz="2400" b="1" kern="1200" dirty="0" smtClean="0"/>
            <a:t> 8,5–9 МДж ОЕ (0,77–0,80 к.од.). </a:t>
          </a:r>
          <a:r>
            <a:rPr lang="ru-RU" sz="2400" b="1" kern="1200" dirty="0" err="1" smtClean="0"/>
            <a:t>Вміст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перетравного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протеїну</a:t>
          </a:r>
          <a:r>
            <a:rPr lang="ru-RU" sz="2400" b="1" kern="1200" dirty="0" smtClean="0"/>
            <a:t> на 1 к.од. становить 105 г для </a:t>
          </a:r>
          <a:r>
            <a:rPr lang="ru-RU" sz="2400" b="1" kern="1200" dirty="0" err="1" smtClean="0"/>
            <a:t>тварин</a:t>
          </a:r>
          <a:r>
            <a:rPr lang="ru-RU" sz="2400" b="1" kern="1200" dirty="0" smtClean="0"/>
            <a:t> у </a:t>
          </a:r>
          <a:r>
            <a:rPr lang="ru-RU" sz="2400" b="1" kern="1200" dirty="0" err="1" smtClean="0"/>
            <a:t>віці</a:t>
          </a:r>
          <a:r>
            <a:rPr lang="ru-RU" sz="2400" b="1" kern="1200" dirty="0" smtClean="0"/>
            <a:t> до 1 року </a:t>
          </a:r>
          <a:r>
            <a:rPr lang="ru-RU" sz="2400" b="1" kern="1200" dirty="0" err="1" smtClean="0"/>
            <a:t>і</a:t>
          </a:r>
          <a:r>
            <a:rPr lang="ru-RU" sz="2400" b="1" kern="1200" dirty="0" smtClean="0"/>
            <a:t> 100 г – старше року </a:t>
          </a:r>
          <a:r>
            <a:rPr lang="ru-RU" sz="2400" b="1" kern="1200" dirty="0" err="1" smtClean="0"/>
            <a:t>або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концентрація</a:t>
          </a:r>
          <a:r>
            <a:rPr lang="ru-RU" sz="2400" b="1" kern="1200" dirty="0" smtClean="0"/>
            <a:t> сирого </a:t>
          </a:r>
          <a:r>
            <a:rPr lang="ru-RU" sz="2400" b="1" kern="1200" dirty="0" err="1" smtClean="0"/>
            <a:t>протеїну</a:t>
          </a:r>
          <a:r>
            <a:rPr lang="ru-RU" sz="2400" b="1" kern="1200" dirty="0" smtClean="0"/>
            <a:t> у </a:t>
          </a:r>
          <a:r>
            <a:rPr lang="ru-RU" sz="2400" b="1" kern="1200" dirty="0" err="1" smtClean="0"/>
            <a:t>сухій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речовині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раціону</a:t>
          </a:r>
          <a:r>
            <a:rPr lang="ru-RU" sz="2400" b="1" kern="1200" dirty="0" smtClean="0"/>
            <a:t> – </a:t>
          </a:r>
          <a:r>
            <a:rPr lang="ru-RU" sz="2400" b="1" kern="1200" dirty="0" err="1" smtClean="0"/>
            <a:t>відповідно</a:t>
          </a:r>
          <a:r>
            <a:rPr lang="ru-RU" sz="2400" b="1" kern="1200" dirty="0" smtClean="0"/>
            <a:t> 15–14%.</a:t>
          </a:r>
          <a:br>
            <a:rPr lang="ru-RU" sz="2400" b="1" kern="1200" dirty="0" smtClean="0"/>
          </a:br>
          <a:r>
            <a:rPr lang="ru-RU" sz="2400" b="1" kern="1200" dirty="0" smtClean="0"/>
            <a:t/>
          </a:r>
          <a:br>
            <a:rPr lang="ru-RU" sz="2400" b="1" kern="1200" dirty="0" smtClean="0"/>
          </a:br>
          <a:endParaRPr lang="en-US" sz="2400" b="1" kern="1200" dirty="0"/>
        </a:p>
      </dsp:txBody>
      <dsp:txXfrm>
        <a:off x="0" y="501"/>
        <a:ext cx="9144000" cy="2951324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CC2AEE-C063-4FFB-92AB-53737C9EB417}">
      <dsp:nvSpPr>
        <dsp:cNvPr id="0" name=""/>
        <dsp:cNvSpPr/>
      </dsp:nvSpPr>
      <dsp:spPr>
        <a:xfrm>
          <a:off x="0" y="35882"/>
          <a:ext cx="8892480" cy="26190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За </a:t>
          </a:r>
          <a:r>
            <a:rPr lang="ru-RU" sz="2200" kern="1200" dirty="0" err="1" smtClean="0"/>
            <a:t>інтенсивного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вирощування</a:t>
          </a:r>
          <a:r>
            <a:rPr lang="ru-RU" sz="2200" kern="1200" dirty="0" smtClean="0"/>
            <a:t> у </a:t>
          </a:r>
          <a:r>
            <a:rPr lang="ru-RU" sz="2200" kern="1200" dirty="0" err="1" smtClean="0"/>
            <a:t>сухій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речовині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раціонів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рівень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клітковини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допускається</a:t>
          </a:r>
          <a:r>
            <a:rPr lang="ru-RU" sz="2200" kern="1200" dirty="0" smtClean="0"/>
            <a:t> </a:t>
          </a:r>
          <a:r>
            <a:rPr lang="ru-RU" sz="2200" b="1" kern="1200" dirty="0" smtClean="0"/>
            <a:t>до 23–25%, а за </a:t>
          </a:r>
          <a:r>
            <a:rPr lang="ru-RU" sz="2200" b="1" kern="1200" dirty="0" err="1" smtClean="0"/>
            <a:t>помірного</a:t>
          </a:r>
          <a:r>
            <a:rPr lang="ru-RU" sz="2200" b="1" kern="1200" dirty="0" smtClean="0"/>
            <a:t> – до 26–28%. </a:t>
          </a:r>
          <a:r>
            <a:rPr lang="ru-RU" sz="2200" kern="1200" dirty="0" smtClean="0"/>
            <a:t>Оптимальна </a:t>
          </a:r>
          <a:r>
            <a:rPr lang="ru-RU" sz="2200" kern="1200" dirty="0" err="1" smtClean="0"/>
            <a:t>концентрація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цукру</a:t>
          </a:r>
          <a:r>
            <a:rPr lang="ru-RU" sz="2200" kern="1200" dirty="0" smtClean="0"/>
            <a:t> – 6–7%, </a:t>
          </a:r>
          <a:r>
            <a:rPr lang="ru-RU" sz="2200" kern="1200" dirty="0" err="1" smtClean="0"/>
            <a:t>крохмалю</a:t>
          </a:r>
          <a:r>
            <a:rPr lang="ru-RU" sz="2200" kern="1200" dirty="0" smtClean="0"/>
            <a:t> – 7–9 </a:t>
          </a:r>
          <a:r>
            <a:rPr lang="ru-RU" sz="2200" kern="1200" dirty="0" err="1" smtClean="0"/>
            <a:t>і</a:t>
          </a:r>
          <a:r>
            <a:rPr lang="ru-RU" sz="2200" kern="1200" dirty="0" smtClean="0"/>
            <a:t> жиру – 2,5–3%. У </a:t>
          </a:r>
          <a:r>
            <a:rPr lang="ru-RU" sz="2200" kern="1200" dirty="0" err="1" smtClean="0"/>
            <a:t>розрахунку</a:t>
          </a:r>
          <a:r>
            <a:rPr lang="ru-RU" sz="2200" kern="1200" dirty="0" smtClean="0"/>
            <a:t> на 1 кг </a:t>
          </a:r>
          <a:r>
            <a:rPr lang="ru-RU" sz="2200" kern="1200" dirty="0" err="1" smtClean="0"/>
            <a:t>сухої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речовини</a:t>
          </a:r>
          <a:r>
            <a:rPr lang="ru-RU" sz="2200" kern="1200" dirty="0" smtClean="0"/>
            <a:t> у </a:t>
          </a:r>
          <a:r>
            <a:rPr lang="ru-RU" sz="2200" kern="1200" dirty="0" err="1" smtClean="0"/>
            <a:t>раціоні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необхідно</a:t>
          </a:r>
          <a:r>
            <a:rPr lang="ru-RU" sz="2200" kern="1200" dirty="0" smtClean="0"/>
            <a:t>: </a:t>
          </a:r>
          <a:r>
            <a:rPr lang="ru-RU" sz="2200" kern="1200" dirty="0" err="1" smtClean="0"/>
            <a:t>кальцію</a:t>
          </a:r>
          <a:r>
            <a:rPr lang="ru-RU" sz="2200" kern="1200" dirty="0" smtClean="0"/>
            <a:t> – 5,3–6,1 г, фосфору – 3,5–4,0, </a:t>
          </a:r>
          <a:r>
            <a:rPr lang="ru-RU" sz="2200" kern="1200" dirty="0" err="1" smtClean="0"/>
            <a:t>сірки</a:t>
          </a:r>
          <a:r>
            <a:rPr lang="ru-RU" sz="2200" kern="1200" dirty="0" smtClean="0"/>
            <a:t> –2,8–2,9, </a:t>
          </a:r>
          <a:r>
            <a:rPr lang="ru-RU" sz="2200" kern="1200" dirty="0" err="1" smtClean="0"/>
            <a:t>кухонної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солі</a:t>
          </a:r>
          <a:r>
            <a:rPr lang="ru-RU" sz="2200" kern="1200" dirty="0" smtClean="0"/>
            <a:t> – 5,2–5,9 г, каротину – 20–24 мг, </a:t>
          </a:r>
          <a:r>
            <a:rPr lang="ru-RU" sz="2200" kern="1200" dirty="0" err="1" smtClean="0"/>
            <a:t>вітамінів</a:t>
          </a:r>
          <a:r>
            <a:rPr lang="en-US" sz="2200" kern="1200" dirty="0" smtClean="0"/>
            <a:t>D – 0,45–0,48 </a:t>
          </a:r>
          <a:r>
            <a:rPr lang="ru-RU" sz="2200" kern="1200" dirty="0" smtClean="0"/>
            <a:t>тис МО </a:t>
          </a:r>
          <a:r>
            <a:rPr lang="ru-RU" sz="2200" kern="1200" dirty="0" err="1" smtClean="0"/>
            <a:t>і</a:t>
          </a:r>
          <a:r>
            <a:rPr lang="ru-RU" sz="2200" kern="1200" dirty="0" smtClean="0"/>
            <a:t> Е – 30–36 мг.</a:t>
          </a:r>
          <a:endParaRPr lang="ru-RU" sz="2200" kern="1200" dirty="0"/>
        </a:p>
      </dsp:txBody>
      <dsp:txXfrm>
        <a:off x="0" y="35882"/>
        <a:ext cx="8892480" cy="2619045"/>
      </dsp:txXfrm>
    </dsp:sp>
    <dsp:sp modelId="{A4286CBD-BC62-41D6-8A68-2F0159BABB6B}">
      <dsp:nvSpPr>
        <dsp:cNvPr id="0" name=""/>
        <dsp:cNvSpPr/>
      </dsp:nvSpPr>
      <dsp:spPr>
        <a:xfrm>
          <a:off x="0" y="2718288"/>
          <a:ext cx="8892480" cy="26190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 зимовий </a:t>
          </a:r>
          <a:r>
            <a:rPr lang="ru-RU" sz="2200" kern="1200" dirty="0" err="1" smtClean="0"/>
            <a:t>період</a:t>
          </a:r>
          <a:r>
            <a:rPr lang="ru-RU" sz="2200" kern="1200" dirty="0" smtClean="0"/>
            <a:t> до </a:t>
          </a:r>
          <a:r>
            <a:rPr lang="ru-RU" sz="2200" kern="1200" dirty="0" err="1" smtClean="0"/>
            <a:t>раціону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включають</a:t>
          </a:r>
          <a:r>
            <a:rPr lang="ru-RU" sz="2200" kern="1200" dirty="0" smtClean="0"/>
            <a:t> за </a:t>
          </a:r>
          <a:r>
            <a:rPr lang="ru-RU" sz="2200" kern="1200" dirty="0" err="1" smtClean="0"/>
            <a:t>поживністю</a:t>
          </a:r>
          <a:r>
            <a:rPr lang="ru-RU" sz="2200" kern="1200" dirty="0" smtClean="0"/>
            <a:t>: </a:t>
          </a:r>
          <a:r>
            <a:rPr lang="ru-RU" sz="2200" b="1" kern="1200" dirty="0" err="1" smtClean="0"/>
            <a:t>грубих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кормів</a:t>
          </a:r>
          <a:r>
            <a:rPr lang="ru-RU" sz="2200" b="1" kern="1200" dirty="0" smtClean="0"/>
            <a:t> – 35–45%, </a:t>
          </a:r>
          <a:r>
            <a:rPr lang="ru-RU" sz="2200" b="1" kern="1200" dirty="0" err="1" smtClean="0"/>
            <a:t>соковитих</a:t>
          </a:r>
          <a:r>
            <a:rPr lang="ru-RU" sz="2200" b="1" kern="1200" dirty="0" smtClean="0"/>
            <a:t> – 35–40, </a:t>
          </a:r>
          <a:r>
            <a:rPr lang="ru-RU" sz="2200" b="1" kern="1200" dirty="0" err="1" smtClean="0"/>
            <a:t>концентратів</a:t>
          </a:r>
          <a:r>
            <a:rPr lang="ru-RU" sz="2200" b="1" kern="1200" dirty="0" smtClean="0"/>
            <a:t> – 20–25%, а у </a:t>
          </a:r>
          <a:r>
            <a:rPr lang="ru-RU" sz="2200" b="1" kern="1200" dirty="0" err="1" smtClean="0"/>
            <a:t>гірських</a:t>
          </a:r>
          <a:r>
            <a:rPr lang="ru-RU" sz="2200" b="1" kern="1200" dirty="0" smtClean="0"/>
            <a:t> районах – </a:t>
          </a:r>
          <a:r>
            <a:rPr lang="ru-RU" sz="2200" b="1" kern="1200" dirty="0" err="1" smtClean="0"/>
            <a:t>відповідно</a:t>
          </a:r>
          <a:r>
            <a:rPr lang="ru-RU" sz="2200" b="1" kern="1200" dirty="0" smtClean="0"/>
            <a:t> 50–55%, 22–25 </a:t>
          </a:r>
          <a:r>
            <a:rPr lang="ru-RU" sz="2200" b="1" kern="1200" dirty="0" err="1" smtClean="0"/>
            <a:t>і</a:t>
          </a:r>
          <a:r>
            <a:rPr lang="ru-RU" sz="2200" b="1" kern="1200" dirty="0" smtClean="0"/>
            <a:t> 20–22%. </a:t>
          </a:r>
          <a:r>
            <a:rPr lang="ru-RU" sz="2200" kern="1200" dirty="0" err="1" smtClean="0"/>
            <a:t>Влітку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телиць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пасуть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і</a:t>
          </a:r>
          <a:r>
            <a:rPr lang="ru-RU" sz="2200" kern="1200" dirty="0" smtClean="0"/>
            <a:t> за </a:t>
          </a:r>
          <a:r>
            <a:rPr lang="ru-RU" sz="2200" kern="1200" dirty="0" err="1" smtClean="0"/>
            <a:t>недостатнього</a:t>
          </a:r>
          <a:r>
            <a:rPr lang="ru-RU" sz="2200" kern="1200" dirty="0" smtClean="0"/>
            <a:t> травостою </a:t>
          </a:r>
          <a:r>
            <a:rPr lang="ru-RU" sz="2200" kern="1200" dirty="0" err="1" smtClean="0"/>
            <a:t>підгодовують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зеленими</a:t>
          </a:r>
          <a:r>
            <a:rPr lang="ru-RU" sz="2200" kern="1200" dirty="0" smtClean="0"/>
            <a:t> кормами </a:t>
          </a:r>
          <a:r>
            <a:rPr lang="ru-RU" sz="2200" kern="1200" dirty="0" err="1" smtClean="0"/>
            <a:t>сіяних</a:t>
          </a:r>
          <a:r>
            <a:rPr lang="ru-RU" sz="2200" kern="1200" dirty="0" smtClean="0"/>
            <a:t> трав </a:t>
          </a:r>
          <a:r>
            <a:rPr lang="ru-RU" sz="2200" kern="1200" dirty="0" err="1" smtClean="0"/>
            <a:t>і</a:t>
          </a:r>
          <a:r>
            <a:rPr lang="ru-RU" sz="2200" kern="1200" dirty="0" smtClean="0"/>
            <a:t> силосом.</a:t>
          </a:r>
          <a:br>
            <a:rPr lang="ru-RU" sz="2200" kern="1200" dirty="0" smtClean="0"/>
          </a:br>
          <a:r>
            <a:rPr lang="ru-RU" sz="2200" kern="1200" dirty="0" smtClean="0"/>
            <a:t/>
          </a:r>
          <a:br>
            <a:rPr lang="ru-RU" sz="2200" kern="1200" dirty="0" smtClean="0"/>
          </a:br>
          <a:endParaRPr lang="en-US" sz="2200" kern="1200" dirty="0"/>
        </a:p>
      </dsp:txBody>
      <dsp:txXfrm>
        <a:off x="0" y="2718288"/>
        <a:ext cx="8892480" cy="2619045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064AAC-A1B4-4BFA-B2ED-0F7748921742}">
      <dsp:nvSpPr>
        <dsp:cNvPr id="0" name=""/>
        <dsp:cNvSpPr/>
      </dsp:nvSpPr>
      <dsp:spPr>
        <a:xfrm>
          <a:off x="0" y="34152"/>
          <a:ext cx="8964488" cy="3767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err="1" smtClean="0"/>
            <a:t>Годівля</a:t>
          </a:r>
          <a:r>
            <a:rPr lang="ru-RU" sz="2700" b="1" kern="1200" dirty="0" smtClean="0"/>
            <a:t> </a:t>
          </a:r>
          <a:r>
            <a:rPr lang="ru-RU" sz="2700" b="1" kern="1200" dirty="0" err="1" smtClean="0"/>
            <a:t>племінних</a:t>
          </a:r>
          <a:r>
            <a:rPr lang="ru-RU" sz="2700" b="1" kern="1200" dirty="0" smtClean="0"/>
            <a:t> </a:t>
          </a:r>
          <a:r>
            <a:rPr lang="ru-RU" sz="2700" b="1" kern="1200" dirty="0" err="1" smtClean="0"/>
            <a:t>бичків</a:t>
          </a:r>
          <a:r>
            <a:rPr lang="ru-RU" sz="2700" b="1" kern="1200" dirty="0" smtClean="0"/>
            <a:t>. При </a:t>
          </a:r>
          <a:r>
            <a:rPr lang="ru-RU" sz="2700" kern="1200" dirty="0" err="1" smtClean="0"/>
            <a:t>вирощуванні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ремонтних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бичків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рівень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годівлі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їх</a:t>
          </a:r>
          <a:r>
            <a:rPr lang="ru-RU" sz="2700" kern="1200" dirty="0" smtClean="0"/>
            <a:t> повинен </a:t>
          </a:r>
          <a:r>
            <a:rPr lang="ru-RU" sz="2700" kern="1200" dirty="0" err="1" smtClean="0"/>
            <a:t>забезпечувати</a:t>
          </a:r>
          <a:r>
            <a:rPr lang="ru-RU" sz="2700" kern="1200" dirty="0" smtClean="0"/>
            <a:t> </a:t>
          </a:r>
          <a:r>
            <a:rPr lang="ru-RU" sz="2700" b="1" kern="1200" dirty="0" err="1" smtClean="0"/>
            <a:t>середньодобові</a:t>
          </a:r>
          <a:r>
            <a:rPr lang="ru-RU" sz="2700" b="1" kern="1200" dirty="0" smtClean="0"/>
            <a:t> </a:t>
          </a:r>
          <a:r>
            <a:rPr lang="ru-RU" sz="2700" b="1" kern="1200" dirty="0" err="1" smtClean="0"/>
            <a:t>прирости</a:t>
          </a:r>
          <a:r>
            <a:rPr lang="ru-RU" sz="2700" b="1" kern="1200" dirty="0" smtClean="0"/>
            <a:t> не </a:t>
          </a:r>
          <a:r>
            <a:rPr lang="ru-RU" sz="2700" b="1" kern="1200" dirty="0" err="1" smtClean="0"/>
            <a:t>менше</a:t>
          </a:r>
          <a:r>
            <a:rPr lang="ru-RU" sz="2700" b="1" kern="1200" dirty="0" smtClean="0"/>
            <a:t> 900 г </a:t>
          </a:r>
          <a:r>
            <a:rPr lang="ru-RU" sz="2700" b="1" kern="1200" dirty="0" err="1" smtClean="0"/>
            <a:t>з</a:t>
          </a:r>
          <a:r>
            <a:rPr lang="ru-RU" sz="2700" b="1" kern="1200" dirty="0" smtClean="0"/>
            <a:t> </a:t>
          </a:r>
          <a:r>
            <a:rPr lang="ru-RU" sz="2700" b="1" kern="1200" dirty="0" err="1" smtClean="0"/>
            <a:t>тим</a:t>
          </a:r>
          <a:r>
            <a:rPr lang="ru-RU" sz="2700" b="1" kern="1200" dirty="0" smtClean="0"/>
            <a:t>, </a:t>
          </a:r>
          <a:r>
            <a:rPr lang="ru-RU" sz="2700" b="1" kern="1200" dirty="0" err="1" smtClean="0"/>
            <a:t>щоб</a:t>
          </a:r>
          <a:r>
            <a:rPr lang="ru-RU" sz="2700" b="1" kern="1200" dirty="0" smtClean="0"/>
            <a:t> у 14–16 </a:t>
          </a:r>
          <a:r>
            <a:rPr lang="ru-RU" sz="2700" b="1" kern="1200" dirty="0" err="1" smtClean="0"/>
            <a:t>міс</a:t>
          </a:r>
          <a:r>
            <a:rPr lang="ru-RU" sz="2700" b="1" kern="1200" dirty="0" smtClean="0"/>
            <a:t> </a:t>
          </a:r>
          <a:r>
            <a:rPr lang="ru-RU" sz="2700" b="1" kern="1200" dirty="0" err="1" smtClean="0"/>
            <a:t>їх</a:t>
          </a:r>
          <a:r>
            <a:rPr lang="ru-RU" sz="2700" b="1" kern="1200" dirty="0" smtClean="0"/>
            <a:t> </a:t>
          </a:r>
          <a:r>
            <a:rPr lang="ru-RU" sz="2700" b="1" kern="1200" dirty="0" err="1" smtClean="0"/>
            <a:t>використовувати</a:t>
          </a:r>
          <a:r>
            <a:rPr lang="ru-RU" sz="2700" b="1" kern="1200" dirty="0" smtClean="0"/>
            <a:t> для </a:t>
          </a:r>
          <a:r>
            <a:rPr lang="ru-RU" sz="2700" b="1" kern="1200" dirty="0" err="1" smtClean="0"/>
            <a:t>відтворення</a:t>
          </a:r>
          <a:r>
            <a:rPr lang="ru-RU" sz="2700" kern="1200" dirty="0" smtClean="0"/>
            <a:t>. </a:t>
          </a:r>
          <a:r>
            <a:rPr lang="ru-RU" sz="2700" kern="1200" dirty="0" err="1" smtClean="0"/>
            <a:t>Це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досягається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організацією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повноцінної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годівлі</a:t>
          </a:r>
          <a:r>
            <a:rPr lang="ru-RU" sz="2700" kern="1200" dirty="0" smtClean="0"/>
            <a:t> на </a:t>
          </a:r>
          <a:r>
            <a:rPr lang="ru-RU" sz="2700" kern="1200" dirty="0" err="1" smtClean="0"/>
            <a:t>основі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деталізованих</a:t>
          </a:r>
          <a:r>
            <a:rPr lang="ru-RU" sz="2700" kern="1200" dirty="0" smtClean="0"/>
            <a:t> норм .</a:t>
          </a:r>
          <a:br>
            <a:rPr lang="ru-RU" sz="2700" kern="1200" dirty="0" smtClean="0"/>
          </a:br>
          <a:r>
            <a:rPr lang="ru-RU" sz="2700" kern="1200" dirty="0" smtClean="0"/>
            <a:t/>
          </a:r>
          <a:br>
            <a:rPr lang="ru-RU" sz="2700" kern="1200" dirty="0" smtClean="0"/>
          </a:br>
          <a:endParaRPr lang="en-US" sz="2700" kern="1200" dirty="0"/>
        </a:p>
      </dsp:txBody>
      <dsp:txXfrm>
        <a:off x="0" y="34152"/>
        <a:ext cx="8964488" cy="3767818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D1F572-55BB-4DE9-AA9E-64048A4B6AED}">
      <dsp:nvSpPr>
        <dsp:cNvPr id="0" name=""/>
        <dsp:cNvSpPr/>
      </dsp:nvSpPr>
      <dsp:spPr>
        <a:xfrm>
          <a:off x="0" y="0"/>
          <a:ext cx="8784976" cy="2162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 </a:t>
          </a:r>
          <a:r>
            <a:rPr lang="ru-RU" sz="2100" kern="1200" dirty="0" err="1" smtClean="0"/>
            <a:t>розрахунку</a:t>
          </a:r>
          <a:r>
            <a:rPr lang="ru-RU" sz="2100" kern="1200" dirty="0" smtClean="0"/>
            <a:t> на 100 кг </a:t>
          </a:r>
          <a:r>
            <a:rPr lang="ru-RU" sz="2100" kern="1200" dirty="0" err="1" smtClean="0"/>
            <a:t>живої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маси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племінним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бичкам</a:t>
          </a:r>
          <a:r>
            <a:rPr lang="ru-RU" sz="2100" kern="1200" dirty="0" smtClean="0"/>
            <a:t> до року за </a:t>
          </a:r>
          <a:r>
            <a:rPr lang="ru-RU" sz="2100" kern="1200" dirty="0" err="1" smtClean="0"/>
            <a:t>середньодобового</a:t>
          </a:r>
          <a:r>
            <a:rPr lang="ru-RU" sz="2100" kern="1200" dirty="0" smtClean="0"/>
            <a:t> приросту 900–950 г </a:t>
          </a:r>
          <a:r>
            <a:rPr lang="ru-RU" sz="2100" kern="1200" dirty="0" err="1" smtClean="0"/>
            <a:t>необхідно</a:t>
          </a:r>
          <a:r>
            <a:rPr lang="ru-RU" sz="2100" kern="1200" dirty="0" smtClean="0"/>
            <a:t> 2,4–2,6 кг </a:t>
          </a:r>
          <a:r>
            <a:rPr lang="ru-RU" sz="2100" kern="1200" dirty="0" err="1" smtClean="0"/>
            <a:t>сухої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речовини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і</a:t>
          </a:r>
          <a:r>
            <a:rPr lang="ru-RU" sz="2100" kern="1200" dirty="0" smtClean="0"/>
            <a:t> 23,5–25,2 МДж </a:t>
          </a:r>
          <a:r>
            <a:rPr lang="ru-RU" sz="2100" kern="1200" dirty="0" err="1" smtClean="0"/>
            <a:t>обмінної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енергії</a:t>
          </a:r>
          <a:r>
            <a:rPr lang="ru-RU" sz="2100" kern="1200" dirty="0" smtClean="0"/>
            <a:t>. </a:t>
          </a:r>
          <a:r>
            <a:rPr lang="ru-RU" sz="2100" kern="1200" dirty="0" err="1" smtClean="0"/>
            <a:t>Оптимальний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вміст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перетравного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протеїну</a:t>
          </a:r>
          <a:r>
            <a:rPr lang="ru-RU" sz="2100" kern="1200" dirty="0" smtClean="0"/>
            <a:t> на 1 к.од. становить 105–110 г, </a:t>
          </a:r>
          <a:r>
            <a:rPr lang="ru-RU" sz="2100" kern="1200" dirty="0" err="1" smtClean="0"/>
            <a:t>концентрація</a:t>
          </a:r>
          <a:r>
            <a:rPr lang="ru-RU" sz="2100" kern="1200" dirty="0" smtClean="0"/>
            <a:t> сирого </a:t>
          </a:r>
          <a:r>
            <a:rPr lang="ru-RU" sz="2100" kern="1200" dirty="0" err="1" smtClean="0"/>
            <a:t>протеїну</a:t>
          </a:r>
          <a:r>
            <a:rPr lang="ru-RU" sz="2100" kern="1200" dirty="0" smtClean="0"/>
            <a:t> у </a:t>
          </a:r>
          <a:r>
            <a:rPr lang="ru-RU" sz="2100" kern="1200" dirty="0" err="1" smtClean="0"/>
            <a:t>сухій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речовині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раціону</a:t>
          </a:r>
          <a:r>
            <a:rPr lang="ru-RU" sz="2100" kern="1200" dirty="0" smtClean="0"/>
            <a:t> становить 14–15%, </a:t>
          </a:r>
          <a:r>
            <a:rPr lang="ru-RU" sz="2100" kern="1200" dirty="0" err="1" smtClean="0"/>
            <a:t>сирої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клітковини</a:t>
          </a:r>
          <a:r>
            <a:rPr lang="ru-RU" sz="2100" kern="1200" dirty="0" smtClean="0"/>
            <a:t> – 22–23%, </a:t>
          </a:r>
          <a:r>
            <a:rPr lang="ru-RU" sz="2100" kern="1200" dirty="0" err="1" smtClean="0"/>
            <a:t>крохмалю</a:t>
          </a:r>
          <a:r>
            <a:rPr lang="ru-RU" sz="2100" kern="1200" dirty="0" smtClean="0"/>
            <a:t> – 12,5–13, </a:t>
          </a:r>
          <a:r>
            <a:rPr lang="ru-RU" sz="2100" kern="1200" dirty="0" err="1" smtClean="0"/>
            <a:t>цукру</a:t>
          </a:r>
          <a:r>
            <a:rPr lang="ru-RU" sz="2100" kern="1200" dirty="0" smtClean="0"/>
            <a:t> – 6,5–8, жиру – 2,7–3%. </a:t>
          </a:r>
          <a:endParaRPr lang="ru-RU" sz="2100" kern="1200" dirty="0"/>
        </a:p>
      </dsp:txBody>
      <dsp:txXfrm>
        <a:off x="0" y="0"/>
        <a:ext cx="8784976" cy="2162160"/>
      </dsp:txXfrm>
    </dsp:sp>
    <dsp:sp modelId="{4706C21B-17FE-4F62-8371-70311EBFDA73}">
      <dsp:nvSpPr>
        <dsp:cNvPr id="0" name=""/>
        <dsp:cNvSpPr/>
      </dsp:nvSpPr>
      <dsp:spPr>
        <a:xfrm>
          <a:off x="0" y="2304253"/>
          <a:ext cx="8784976" cy="2162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err="1" smtClean="0"/>
            <a:t>Племінних</a:t>
          </a:r>
          <a:r>
            <a:rPr lang="ru-RU" sz="2100" b="1" i="1" kern="1200" dirty="0" smtClean="0"/>
            <a:t> </a:t>
          </a:r>
          <a:r>
            <a:rPr lang="ru-RU" sz="2100" b="1" i="1" kern="1200" dirty="0" err="1" smtClean="0"/>
            <a:t>бичків</a:t>
          </a:r>
          <a:r>
            <a:rPr lang="ru-RU" sz="2100" b="1" i="1" kern="1200" dirty="0" smtClean="0"/>
            <a:t> </a:t>
          </a:r>
          <a:r>
            <a:rPr lang="ru-RU" sz="2100" b="1" i="1" kern="1200" dirty="0" err="1" smtClean="0"/>
            <a:t>необхідно</a:t>
          </a:r>
          <a:r>
            <a:rPr lang="ru-RU" sz="2100" b="1" i="1" kern="1200" dirty="0" smtClean="0"/>
            <a:t> </a:t>
          </a:r>
          <a:r>
            <a:rPr lang="ru-RU" sz="2100" b="1" i="1" kern="1200" dirty="0" err="1" smtClean="0"/>
            <a:t>забезпечувати</a:t>
          </a:r>
          <a:r>
            <a:rPr lang="ru-RU" sz="2100" b="1" i="1" kern="1200" dirty="0" smtClean="0"/>
            <a:t> </a:t>
          </a:r>
          <a:r>
            <a:rPr lang="ru-RU" sz="2100" b="1" i="1" kern="1200" dirty="0" err="1" smtClean="0"/>
            <a:t>мінеральними</a:t>
          </a:r>
          <a:r>
            <a:rPr lang="ru-RU" sz="2100" b="1" i="1" kern="1200" dirty="0" smtClean="0"/>
            <a:t> </a:t>
          </a:r>
          <a:r>
            <a:rPr lang="ru-RU" sz="2100" b="1" i="1" kern="1200" dirty="0" err="1" smtClean="0"/>
            <a:t>елементами</a:t>
          </a:r>
          <a:r>
            <a:rPr lang="ru-RU" sz="2100" b="1" i="1" kern="1200" dirty="0" smtClean="0"/>
            <a:t> </a:t>
          </a:r>
          <a:r>
            <a:rPr lang="ru-RU" sz="2100" b="1" i="1" kern="1200" dirty="0" err="1" smtClean="0"/>
            <a:t>і</a:t>
          </a:r>
          <a:r>
            <a:rPr lang="ru-RU" sz="2100" b="1" i="1" kern="1200" dirty="0" smtClean="0"/>
            <a:t> </a:t>
          </a:r>
          <a:r>
            <a:rPr lang="ru-RU" sz="2100" b="1" i="1" kern="1200" dirty="0" err="1" smtClean="0"/>
            <a:t>вітамінами</a:t>
          </a:r>
          <a:r>
            <a:rPr lang="ru-RU" sz="2100" kern="1200" dirty="0" smtClean="0"/>
            <a:t>. На 1 кг </a:t>
          </a:r>
          <a:r>
            <a:rPr lang="ru-RU" sz="2100" kern="1200" dirty="0" err="1" smtClean="0"/>
            <a:t>сухої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речовини</a:t>
          </a:r>
          <a:r>
            <a:rPr lang="ru-RU" sz="2100" kern="1200" dirty="0" smtClean="0"/>
            <a:t> у </a:t>
          </a:r>
          <a:r>
            <a:rPr lang="ru-RU" sz="2100" kern="1200" dirty="0" err="1" smtClean="0"/>
            <a:t>раціоні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необхідно</a:t>
          </a:r>
          <a:r>
            <a:rPr lang="ru-RU" sz="2100" kern="1200" dirty="0" smtClean="0"/>
            <a:t>: </a:t>
          </a:r>
          <a:r>
            <a:rPr lang="ru-RU" sz="2100" kern="1200" dirty="0" err="1" smtClean="0"/>
            <a:t>кальцію</a:t>
          </a:r>
          <a:r>
            <a:rPr lang="ru-RU" sz="2100" kern="1200" dirty="0" smtClean="0"/>
            <a:t> – 6,3–6,9 г, фосфору – 4,2–4,4, </a:t>
          </a:r>
          <a:r>
            <a:rPr lang="ru-RU" sz="2100" kern="1200" dirty="0" err="1" smtClean="0"/>
            <a:t>сірки</a:t>
          </a:r>
          <a:r>
            <a:rPr lang="ru-RU" sz="2100" kern="1200" dirty="0" smtClean="0"/>
            <a:t> – 2,7–3, </a:t>
          </a:r>
          <a:r>
            <a:rPr lang="ru-RU" sz="2100" kern="1200" dirty="0" err="1" smtClean="0"/>
            <a:t>кухонної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солі</a:t>
          </a:r>
          <a:r>
            <a:rPr lang="ru-RU" sz="2100" kern="1200" dirty="0" smtClean="0"/>
            <a:t> – 4,8–5,6 г, </a:t>
          </a:r>
          <a:r>
            <a:rPr lang="ru-RU" sz="2100" kern="1200" dirty="0" err="1" smtClean="0"/>
            <a:t>заліза</a:t>
          </a:r>
          <a:r>
            <a:rPr lang="ru-RU" sz="2100" kern="1200" dirty="0" smtClean="0"/>
            <a:t> – 60–70 мг, </a:t>
          </a:r>
          <a:r>
            <a:rPr lang="ru-RU" sz="2100" kern="1200" dirty="0" err="1" smtClean="0"/>
            <a:t>міді</a:t>
          </a:r>
          <a:r>
            <a:rPr lang="ru-RU" sz="2100" kern="1200" dirty="0" smtClean="0"/>
            <a:t> – 10–12, цинку – 40–45, </a:t>
          </a:r>
          <a:r>
            <a:rPr lang="ru-RU" sz="2100" kern="1200" dirty="0" err="1" smtClean="0"/>
            <a:t>марганцю</a:t>
          </a:r>
          <a:r>
            <a:rPr lang="ru-RU" sz="2100" kern="1200" dirty="0" smtClean="0"/>
            <a:t> – 50–60, кобальту – 0,8–1 </a:t>
          </a:r>
          <a:r>
            <a:rPr lang="ru-RU" sz="2100" kern="1200" dirty="0" err="1" smtClean="0"/>
            <a:t>і</a:t>
          </a:r>
          <a:r>
            <a:rPr lang="ru-RU" sz="2100" kern="1200" dirty="0" smtClean="0"/>
            <a:t> йоду – 0,4–0,5, каротину – 23,5–25,0, </a:t>
          </a:r>
          <a:r>
            <a:rPr lang="ru-RU" sz="2100" kern="1200" dirty="0" err="1" smtClean="0"/>
            <a:t>вітаміну</a:t>
          </a:r>
          <a:r>
            <a:rPr lang="ru-RU" sz="2100" kern="1200" dirty="0" smtClean="0"/>
            <a:t> Е – 27–35 мг, </a:t>
          </a:r>
          <a:r>
            <a:rPr lang="ru-RU" sz="2100" kern="1200" dirty="0" err="1" smtClean="0"/>
            <a:t>вітаміну</a:t>
          </a:r>
          <a:r>
            <a:rPr lang="en-US" sz="2100" kern="1200" dirty="0" smtClean="0"/>
            <a:t>D – 0,45–0,5 </a:t>
          </a:r>
          <a:r>
            <a:rPr lang="ru-RU" sz="2100" kern="1200" dirty="0" smtClean="0"/>
            <a:t>тис МО.</a:t>
          </a:r>
          <a:endParaRPr lang="ru-RU" sz="2100" kern="1200" dirty="0"/>
        </a:p>
      </dsp:txBody>
      <dsp:txXfrm>
        <a:off x="0" y="2304253"/>
        <a:ext cx="8784976" cy="2162160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6BCF74-7FFB-4043-AF8D-3F502FF5064F}">
      <dsp:nvSpPr>
        <dsp:cNvPr id="0" name=""/>
        <dsp:cNvSpPr/>
      </dsp:nvSpPr>
      <dsp:spPr>
        <a:xfrm>
          <a:off x="0" y="10885"/>
          <a:ext cx="4572000" cy="32561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У зимовий </a:t>
          </a:r>
          <a:r>
            <a:rPr lang="ru-RU" sz="2200" b="1" kern="1200" dirty="0" err="1" smtClean="0"/>
            <a:t>період</a:t>
          </a:r>
          <a:r>
            <a:rPr lang="ru-RU" sz="2200" b="1" kern="1200" dirty="0" smtClean="0"/>
            <a:t> до </a:t>
          </a:r>
          <a:r>
            <a:rPr lang="ru-RU" sz="2200" b="1" kern="1200" dirty="0" err="1" smtClean="0"/>
            <a:t>раціонів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племінних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бичків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включають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якісне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сіно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злакових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і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бобових</a:t>
          </a:r>
          <a:r>
            <a:rPr lang="ru-RU" sz="2200" b="1" kern="1200" dirty="0" smtClean="0"/>
            <a:t> культур (25–30%), силос </a:t>
          </a:r>
          <a:r>
            <a:rPr lang="ru-RU" sz="2200" b="1" kern="1200" dirty="0" err="1" smtClean="0"/>
            <a:t>і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сінаж</a:t>
          </a:r>
          <a:r>
            <a:rPr lang="ru-RU" sz="2200" b="1" kern="1200" dirty="0" smtClean="0"/>
            <a:t> (25–30%) та </a:t>
          </a:r>
          <a:r>
            <a:rPr lang="ru-RU" sz="2200" b="1" kern="1200" dirty="0" err="1" smtClean="0"/>
            <a:t>концентровані</a:t>
          </a:r>
          <a:r>
            <a:rPr lang="ru-RU" sz="2200" b="1" kern="1200" dirty="0" smtClean="0"/>
            <a:t> корми (45–48%).</a:t>
          </a:r>
          <a:endParaRPr lang="ru-RU" sz="2200" b="1" kern="1200" dirty="0"/>
        </a:p>
      </dsp:txBody>
      <dsp:txXfrm>
        <a:off x="0" y="10885"/>
        <a:ext cx="4572000" cy="3256110"/>
      </dsp:txXfrm>
    </dsp:sp>
    <dsp:sp modelId="{BBADC365-77E9-49F7-A600-021CC060A2AF}">
      <dsp:nvSpPr>
        <dsp:cNvPr id="0" name=""/>
        <dsp:cNvSpPr/>
      </dsp:nvSpPr>
      <dsp:spPr>
        <a:xfrm>
          <a:off x="0" y="3330356"/>
          <a:ext cx="4572000" cy="32561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У </a:t>
          </a:r>
          <a:r>
            <a:rPr lang="ru-RU" sz="2200" b="1" kern="1200" dirty="0" err="1" smtClean="0"/>
            <a:t>літній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період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бичків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утримують</a:t>
          </a:r>
          <a:r>
            <a:rPr lang="ru-RU" sz="2200" b="1" kern="1200" dirty="0" smtClean="0"/>
            <a:t> на </a:t>
          </a:r>
          <a:r>
            <a:rPr lang="ru-RU" sz="2200" b="1" kern="1200" dirty="0" err="1" smtClean="0"/>
            <a:t>пасовищі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і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підгодовують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зеленими</a:t>
          </a:r>
          <a:r>
            <a:rPr lang="ru-RU" sz="2200" b="1" kern="1200" dirty="0" smtClean="0"/>
            <a:t> кормами, </a:t>
          </a:r>
          <a:r>
            <a:rPr lang="ru-RU" sz="2200" b="1" kern="1200" dirty="0" err="1" smtClean="0"/>
            <a:t>сіном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і</a:t>
          </a:r>
          <a:r>
            <a:rPr lang="ru-RU" sz="2200" b="1" kern="1200" dirty="0" smtClean="0"/>
            <a:t> концентратами. До </a:t>
          </a:r>
          <a:r>
            <a:rPr lang="ru-RU" sz="2200" b="1" kern="1200" dirty="0" err="1" smtClean="0"/>
            <a:t>суміші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концентрованих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кормів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включають</a:t>
          </a:r>
          <a:r>
            <a:rPr lang="ru-RU" sz="2200" b="1" kern="1200" dirty="0" smtClean="0"/>
            <a:t> овес, </a:t>
          </a:r>
          <a:r>
            <a:rPr lang="ru-RU" sz="2200" b="1" kern="1200" dirty="0" err="1" smtClean="0"/>
            <a:t>ячмінь</a:t>
          </a:r>
          <a:r>
            <a:rPr lang="ru-RU" sz="2200" b="1" kern="1200" dirty="0" smtClean="0"/>
            <a:t>, </a:t>
          </a:r>
          <a:r>
            <a:rPr lang="ru-RU" sz="2200" b="1" kern="1200" dirty="0" err="1" smtClean="0"/>
            <a:t>пшеницю</a:t>
          </a:r>
          <a:r>
            <a:rPr lang="ru-RU" sz="2200" b="1" kern="1200" dirty="0" smtClean="0"/>
            <a:t>, горох, просо, </a:t>
          </a:r>
          <a:r>
            <a:rPr lang="ru-RU" sz="2200" b="1" kern="1200" dirty="0" err="1" smtClean="0"/>
            <a:t>соняшникові</a:t>
          </a:r>
          <a:r>
            <a:rPr lang="ru-RU" sz="2200" b="1" kern="1200" dirty="0" smtClean="0"/>
            <a:t> макуху </a:t>
          </a:r>
          <a:r>
            <a:rPr lang="ru-RU" sz="2200" b="1" kern="1200" dirty="0" err="1" smtClean="0"/>
            <a:t>або</a:t>
          </a:r>
          <a:r>
            <a:rPr lang="ru-RU" sz="2200" b="1" kern="1200" dirty="0" smtClean="0"/>
            <a:t> шрот.</a:t>
          </a:r>
          <a:br>
            <a:rPr lang="ru-RU" sz="2200" b="1" kern="1200" dirty="0" smtClean="0"/>
          </a:br>
          <a:endParaRPr lang="ru-RU" sz="2200" b="1" kern="1200" dirty="0"/>
        </a:p>
      </dsp:txBody>
      <dsp:txXfrm>
        <a:off x="0" y="3330356"/>
        <a:ext cx="4572000" cy="3256110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26B1B-D775-4182-808E-E09362F4F3F7}">
      <dsp:nvSpPr>
        <dsp:cNvPr id="0" name=""/>
        <dsp:cNvSpPr/>
      </dsp:nvSpPr>
      <dsp:spPr>
        <a:xfrm>
          <a:off x="0" y="1"/>
          <a:ext cx="9144000" cy="16284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Худобу </a:t>
          </a:r>
          <a:r>
            <a:rPr lang="ru-RU" sz="1800" b="1" kern="1200" dirty="0" err="1" smtClean="0"/>
            <a:t>м’ясних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порід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відгодовують</a:t>
          </a:r>
          <a:r>
            <a:rPr lang="ru-RU" sz="1800" b="1" kern="1200" dirty="0" smtClean="0"/>
            <a:t> до </a:t>
          </a:r>
          <a:r>
            <a:rPr lang="ru-RU" sz="1800" b="1" kern="1200" dirty="0" err="1" smtClean="0"/>
            <a:t>високих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кондицій</a:t>
          </a:r>
          <a:r>
            <a:rPr lang="ru-RU" sz="1800" b="1" kern="1200" dirty="0" smtClean="0"/>
            <a:t>. За </a:t>
          </a:r>
          <a:r>
            <a:rPr lang="ru-RU" sz="1800" b="1" kern="1200" dirty="0" err="1" smtClean="0"/>
            <a:t>правильної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організації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відгодівлі</a:t>
          </a:r>
          <a:r>
            <a:rPr lang="ru-RU" sz="1800" b="1" kern="1200" dirty="0" smtClean="0"/>
            <a:t> та нагулу молодняк </a:t>
          </a:r>
          <a:r>
            <a:rPr lang="ru-RU" sz="1800" b="1" kern="1200" dirty="0" err="1" smtClean="0"/>
            <a:t>реалізують</a:t>
          </a:r>
          <a:r>
            <a:rPr lang="ru-RU" sz="1800" b="1" kern="1200" dirty="0" smtClean="0"/>
            <a:t> на </a:t>
          </a:r>
          <a:r>
            <a:rPr lang="ru-RU" sz="1800" b="1" kern="1200" dirty="0" err="1" smtClean="0"/>
            <a:t>м’ясо</a:t>
          </a:r>
          <a:r>
            <a:rPr lang="ru-RU" sz="1800" b="1" kern="1200" dirty="0" smtClean="0"/>
            <a:t> у </a:t>
          </a:r>
          <a:r>
            <a:rPr lang="ru-RU" sz="1800" b="1" kern="1200" dirty="0" err="1" smtClean="0"/>
            <a:t>віці</a:t>
          </a:r>
          <a:r>
            <a:rPr lang="ru-RU" sz="1800" b="1" kern="1200" dirty="0" smtClean="0"/>
            <a:t> 15–20 </a:t>
          </a:r>
          <a:r>
            <a:rPr lang="ru-RU" sz="1800" b="1" kern="1200" dirty="0" err="1" smtClean="0"/>
            <a:t>міс</a:t>
          </a:r>
          <a:r>
            <a:rPr lang="ru-RU" sz="1800" b="1" kern="1200" dirty="0" smtClean="0"/>
            <a:t> живою </a:t>
          </a:r>
          <a:r>
            <a:rPr lang="ru-RU" sz="1800" b="1" kern="1200" dirty="0" err="1" smtClean="0"/>
            <a:t>масою</a:t>
          </a:r>
          <a:r>
            <a:rPr lang="ru-RU" sz="1800" b="1" kern="1200" dirty="0" smtClean="0"/>
            <a:t> 450–550 кг </a:t>
          </a:r>
          <a:r>
            <a:rPr lang="ru-RU" sz="1800" b="1" kern="1200" dirty="0" err="1" smtClean="0"/>
            <a:t>і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більше</a:t>
          </a:r>
          <a:r>
            <a:rPr lang="ru-RU" sz="1800" b="1" kern="1200" dirty="0" smtClean="0"/>
            <a:t>. </a:t>
          </a:r>
          <a:endParaRPr lang="ru-RU" sz="1800" b="1" kern="1200" dirty="0"/>
        </a:p>
      </dsp:txBody>
      <dsp:txXfrm>
        <a:off x="0" y="1"/>
        <a:ext cx="9144000" cy="1628492"/>
      </dsp:txXfrm>
    </dsp:sp>
    <dsp:sp modelId="{BCA6F754-A8E5-4D32-8953-EC91BB251B18}">
      <dsp:nvSpPr>
        <dsp:cNvPr id="0" name=""/>
        <dsp:cNvSpPr/>
      </dsp:nvSpPr>
      <dsp:spPr>
        <a:xfrm>
          <a:off x="0" y="1628805"/>
          <a:ext cx="9144000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Весь цикл </a:t>
          </a:r>
          <a:r>
            <a:rPr lang="ru-RU" sz="1800" b="1" kern="1200" dirty="0" err="1" smtClean="0"/>
            <a:t>робіт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з</a:t>
          </a:r>
          <a:r>
            <a:rPr lang="ru-RU" sz="1800" b="1" kern="1200" dirty="0" smtClean="0"/>
            <a:t> молодняком </a:t>
          </a:r>
          <a:r>
            <a:rPr lang="ru-RU" sz="1800" b="1" kern="1200" dirty="0" err="1" smtClean="0"/>
            <a:t>від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народження</a:t>
          </a:r>
          <a:r>
            <a:rPr lang="ru-RU" sz="1800" b="1" kern="1200" dirty="0" smtClean="0"/>
            <a:t> до </a:t>
          </a:r>
          <a:r>
            <a:rPr lang="ru-RU" sz="1800" b="1" kern="1200" dirty="0" err="1" smtClean="0"/>
            <a:t>реалізації</a:t>
          </a:r>
          <a:r>
            <a:rPr lang="ru-RU" sz="1800" b="1" kern="1200" dirty="0" smtClean="0"/>
            <a:t> на </a:t>
          </a:r>
          <a:r>
            <a:rPr lang="ru-RU" sz="1800" b="1" kern="1200" dirty="0" err="1" smtClean="0"/>
            <a:t>м’ясо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поділяють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на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вирощування</a:t>
          </a:r>
          <a:r>
            <a:rPr lang="ru-RU" sz="1800" b="1" kern="1200" dirty="0" smtClean="0"/>
            <a:t>, </a:t>
          </a:r>
          <a:r>
            <a:rPr lang="ru-RU" sz="1800" b="1" kern="1200" dirty="0" err="1" smtClean="0"/>
            <a:t>дорощування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і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відгодівлю</a:t>
          </a:r>
          <a:r>
            <a:rPr lang="ru-RU" sz="1800" b="1" kern="1200" dirty="0" smtClean="0"/>
            <a:t> (нагул). Цей </a:t>
          </a:r>
          <a:r>
            <a:rPr lang="ru-RU" sz="1800" b="1" kern="1200" dirty="0" err="1" smtClean="0"/>
            <a:t>поділ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умовний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і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пов’язаний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з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інтенсивністю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вирощування</a:t>
          </a:r>
          <a:r>
            <a:rPr lang="ru-RU" sz="1800" b="1" kern="1200" dirty="0" smtClean="0"/>
            <a:t> молодняку. </a:t>
          </a:r>
          <a:endParaRPr lang="ru-RU" sz="1800" b="1" kern="1200" dirty="0"/>
        </a:p>
      </dsp:txBody>
      <dsp:txXfrm>
        <a:off x="0" y="1628805"/>
        <a:ext cx="9144000" cy="1216800"/>
      </dsp:txXfrm>
    </dsp:sp>
    <dsp:sp modelId="{27B94A2B-B86F-4CB1-9A5C-C5C011EC2355}">
      <dsp:nvSpPr>
        <dsp:cNvPr id="0" name=""/>
        <dsp:cNvSpPr/>
      </dsp:nvSpPr>
      <dsp:spPr>
        <a:xfrm>
          <a:off x="0" y="2852936"/>
          <a:ext cx="9144000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 </a:t>
          </a:r>
          <a:r>
            <a:rPr lang="ru-RU" sz="1800" b="1" kern="1200" dirty="0" err="1" smtClean="0"/>
            <a:t>м’ясному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скотарстві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дорощування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розпочинають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з</a:t>
          </a:r>
          <a:r>
            <a:rPr lang="ru-RU" sz="1800" b="1" kern="1200" dirty="0" smtClean="0"/>
            <a:t> 8-місячного </a:t>
          </a:r>
          <a:r>
            <a:rPr lang="ru-RU" sz="1800" b="1" kern="1200" dirty="0" err="1" smtClean="0"/>
            <a:t>віку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після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відлучення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від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матерів</a:t>
          </a:r>
          <a:r>
            <a:rPr lang="ru-RU" sz="1800" b="1" kern="1200" dirty="0" smtClean="0"/>
            <a:t> за </a:t>
          </a:r>
          <a:r>
            <a:rPr lang="ru-RU" sz="1800" b="1" kern="1200" dirty="0" err="1" smtClean="0"/>
            <a:t>живої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маси</a:t>
          </a:r>
          <a:r>
            <a:rPr lang="ru-RU" sz="1800" b="1" kern="1200" dirty="0" smtClean="0"/>
            <a:t> 250–280 кг. </a:t>
          </a:r>
          <a:endParaRPr lang="ru-RU" sz="1800" b="1" kern="1200" dirty="0"/>
        </a:p>
      </dsp:txBody>
      <dsp:txXfrm>
        <a:off x="0" y="2852936"/>
        <a:ext cx="9144000" cy="1216800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7466CC-114C-43C2-9D9F-70829CAC5F22}">
      <dsp:nvSpPr>
        <dsp:cNvPr id="0" name=""/>
        <dsp:cNvSpPr/>
      </dsp:nvSpPr>
      <dsp:spPr>
        <a:xfrm>
          <a:off x="0" y="25251"/>
          <a:ext cx="8568952" cy="5031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>
              <a:solidFill>
                <a:srgbClr val="FF0000"/>
              </a:solidFill>
            </a:rPr>
            <a:t>При </a:t>
          </a:r>
          <a:r>
            <a:rPr lang="ru-RU" sz="2500" b="1" i="1" kern="1200" dirty="0" err="1" smtClean="0">
              <a:solidFill>
                <a:srgbClr val="FF0000"/>
              </a:solidFill>
            </a:rPr>
            <a:t>дорощуванн</a:t>
          </a:r>
          <a:r>
            <a:rPr lang="ru-RU" sz="2500" b="1" i="1" kern="1200" dirty="0" err="1" smtClean="0"/>
            <a:t>і</a:t>
          </a:r>
          <a:r>
            <a:rPr lang="ru-RU" sz="2500" b="1" i="1" kern="1200" dirty="0" smtClean="0"/>
            <a:t> </a:t>
          </a:r>
          <a:r>
            <a:rPr lang="ru-RU" sz="2500" b="1" i="1" kern="1200" dirty="0" err="1" smtClean="0"/>
            <a:t>необхідно</a:t>
          </a:r>
          <a:r>
            <a:rPr lang="ru-RU" sz="2500" b="1" i="1" kern="1200" dirty="0" smtClean="0"/>
            <a:t> </a:t>
          </a:r>
          <a:r>
            <a:rPr lang="ru-RU" sz="2500" b="1" i="1" kern="1200" dirty="0" err="1" smtClean="0"/>
            <a:t>намагатися</a:t>
          </a:r>
          <a:r>
            <a:rPr lang="ru-RU" sz="2500" b="1" i="1" kern="1200" dirty="0" smtClean="0"/>
            <a:t> довести </a:t>
          </a:r>
          <a:r>
            <a:rPr lang="ru-RU" sz="2500" b="1" i="1" kern="1200" dirty="0" err="1" smtClean="0"/>
            <a:t>середньодобові</a:t>
          </a:r>
          <a:r>
            <a:rPr lang="ru-RU" sz="2500" b="1" i="1" kern="1200" dirty="0" smtClean="0"/>
            <a:t> </a:t>
          </a:r>
          <a:r>
            <a:rPr lang="ru-RU" sz="2500" b="1" i="1" kern="1200" dirty="0" err="1" smtClean="0"/>
            <a:t>прирости</a:t>
          </a:r>
          <a:r>
            <a:rPr lang="ru-RU" sz="2500" b="1" i="1" kern="1200" dirty="0" smtClean="0"/>
            <a:t> не </a:t>
          </a:r>
          <a:r>
            <a:rPr lang="ru-RU" sz="2500" b="1" i="1" kern="1200" dirty="0" err="1" smtClean="0"/>
            <a:t>менше</a:t>
          </a:r>
          <a:r>
            <a:rPr lang="ru-RU" sz="2500" b="1" i="1" kern="1200" dirty="0" smtClean="0"/>
            <a:t> 800 г </a:t>
          </a:r>
          <a:r>
            <a:rPr lang="ru-RU" sz="2500" b="1" i="1" kern="1200" dirty="0" err="1" smtClean="0"/>
            <a:t>і</a:t>
          </a:r>
          <a:r>
            <a:rPr lang="ru-RU" sz="2500" b="1" i="1" kern="1200" dirty="0" smtClean="0"/>
            <a:t> </a:t>
          </a:r>
          <a:r>
            <a:rPr lang="ru-RU" sz="2500" b="1" i="1" kern="1200" dirty="0" err="1" smtClean="0"/>
            <a:t>тим</a:t>
          </a:r>
          <a:r>
            <a:rPr lang="ru-RU" sz="2500" b="1" i="1" kern="1200" dirty="0" smtClean="0"/>
            <a:t> самим </a:t>
          </a:r>
          <a:r>
            <a:rPr lang="ru-RU" sz="2500" b="1" i="1" kern="1200" dirty="0" err="1" smtClean="0"/>
            <a:t>використовувати</a:t>
          </a:r>
          <a:r>
            <a:rPr lang="ru-RU" sz="2500" b="1" i="1" kern="1200" dirty="0" smtClean="0"/>
            <a:t> </a:t>
          </a:r>
          <a:r>
            <a:rPr lang="ru-RU" sz="2500" b="1" i="1" kern="1200" dirty="0" err="1" smtClean="0"/>
            <a:t>потенційні</a:t>
          </a:r>
          <a:r>
            <a:rPr lang="ru-RU" sz="2500" b="1" i="1" kern="1200" dirty="0" smtClean="0"/>
            <a:t> </a:t>
          </a:r>
          <a:r>
            <a:rPr lang="ru-RU" sz="2500" b="1" i="1" kern="1200" dirty="0" err="1" smtClean="0"/>
            <a:t>можливості</a:t>
          </a:r>
          <a:r>
            <a:rPr lang="ru-RU" sz="2500" b="1" i="1" kern="1200" dirty="0" smtClean="0"/>
            <a:t> </a:t>
          </a:r>
          <a:r>
            <a:rPr lang="ru-RU" sz="2500" b="1" i="1" kern="1200" dirty="0" err="1" smtClean="0"/>
            <a:t>ростучого</a:t>
          </a:r>
          <a:r>
            <a:rPr lang="ru-RU" sz="2500" b="1" i="1" kern="1200" dirty="0" smtClean="0"/>
            <a:t> </a:t>
          </a:r>
          <a:r>
            <a:rPr lang="ru-RU" sz="2500" b="1" i="1" kern="1200" dirty="0" err="1" smtClean="0"/>
            <a:t>організму</a:t>
          </a:r>
          <a:r>
            <a:rPr lang="ru-RU" sz="2500" b="1" i="1" kern="1200" dirty="0" smtClean="0"/>
            <a:t>.</a:t>
          </a:r>
          <a:r>
            <a:rPr lang="ru-RU" sz="2500" b="1" kern="1200" dirty="0" smtClean="0"/>
            <a:t> 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err="1" smtClean="0"/>
            <a:t>Закінчують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дорощування</a:t>
          </a:r>
          <a:r>
            <a:rPr lang="ru-RU" sz="2500" b="1" kern="1200" dirty="0" smtClean="0"/>
            <a:t> у </a:t>
          </a:r>
          <a:r>
            <a:rPr lang="ru-RU" sz="2500" b="1" kern="1200" dirty="0" err="1" smtClean="0"/>
            <a:t>віці</a:t>
          </a:r>
          <a:r>
            <a:rPr lang="ru-RU" sz="2500" b="1" kern="1200" dirty="0" smtClean="0"/>
            <a:t> 12–14 </a:t>
          </a:r>
          <a:r>
            <a:rPr lang="ru-RU" sz="2500" b="1" kern="1200" dirty="0" err="1" smtClean="0"/>
            <a:t>міс</a:t>
          </a:r>
          <a:r>
            <a:rPr lang="ru-RU" sz="2500" b="1" kern="1200" dirty="0" smtClean="0"/>
            <a:t> за </a:t>
          </a:r>
          <a:r>
            <a:rPr lang="ru-RU" sz="2500" b="1" kern="1200" dirty="0" err="1" smtClean="0"/>
            <a:t>досягнення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живої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маси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бичків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герефордської</a:t>
          </a:r>
          <a:r>
            <a:rPr lang="ru-RU" sz="2500" b="1" kern="1200" dirty="0" smtClean="0"/>
            <a:t>, </a:t>
          </a:r>
          <a:r>
            <a:rPr lang="ru-RU" sz="2500" b="1" kern="1200" dirty="0" err="1" smtClean="0"/>
            <a:t>абердинської</a:t>
          </a:r>
          <a:r>
            <a:rPr lang="ru-RU" sz="2500" b="1" kern="1200" dirty="0" smtClean="0"/>
            <a:t>, </a:t>
          </a:r>
          <a:r>
            <a:rPr lang="ru-RU" sz="2500" b="1" kern="1200" dirty="0" err="1" smtClean="0"/>
            <a:t>казахської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білоголової</a:t>
          </a:r>
          <a:r>
            <a:rPr lang="ru-RU" sz="2500" b="1" kern="1200" dirty="0" smtClean="0"/>
            <a:t> – 350–375 кг, </a:t>
          </a:r>
          <a:r>
            <a:rPr lang="ru-RU" sz="2500" b="1" kern="1200" dirty="0" err="1" smtClean="0"/>
            <a:t>шаролезької</a:t>
          </a:r>
          <a:r>
            <a:rPr lang="ru-RU" sz="2500" b="1" kern="1200" dirty="0" smtClean="0"/>
            <a:t>, </a:t>
          </a:r>
          <a:r>
            <a:rPr lang="ru-RU" sz="2500" b="1" kern="1200" dirty="0" err="1" smtClean="0"/>
            <a:t>лімузинської</a:t>
          </a:r>
          <a:r>
            <a:rPr lang="ru-RU" sz="2500" b="1" kern="1200" dirty="0" smtClean="0"/>
            <a:t>, </a:t>
          </a:r>
          <a:r>
            <a:rPr lang="ru-RU" sz="2500" b="1" kern="1200" dirty="0" err="1" smtClean="0"/>
            <a:t>української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м’ясної</a:t>
          </a:r>
          <a:r>
            <a:rPr lang="ru-RU" sz="2500" b="1" kern="1200" dirty="0" smtClean="0"/>
            <a:t>, </a:t>
          </a:r>
          <a:r>
            <a:rPr lang="ru-RU" sz="2500" b="1" kern="1200" dirty="0" err="1" smtClean="0"/>
            <a:t>волинської</a:t>
          </a:r>
          <a:r>
            <a:rPr lang="ru-RU" sz="2500" b="1" kern="1200" dirty="0" smtClean="0"/>
            <a:t> та </a:t>
          </a:r>
          <a:r>
            <a:rPr lang="ru-RU" sz="2500" b="1" kern="1200" dirty="0" err="1" smtClean="0"/>
            <a:t>інших</a:t>
          </a:r>
          <a:r>
            <a:rPr lang="ru-RU" sz="2500" b="1" kern="1200" dirty="0" smtClean="0"/>
            <a:t> великих </a:t>
          </a:r>
          <a:r>
            <a:rPr lang="ru-RU" sz="2500" b="1" kern="1200" dirty="0" err="1" smtClean="0"/>
            <a:t>порід</a:t>
          </a:r>
          <a:r>
            <a:rPr lang="ru-RU" sz="2500" b="1" kern="1200" dirty="0" smtClean="0"/>
            <a:t> – 380–400 кг. </a:t>
          </a:r>
          <a:r>
            <a:rPr lang="ru-RU" sz="2500" b="1" kern="1200" dirty="0" err="1" smtClean="0"/>
            <a:t>Щира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годівля</a:t>
          </a:r>
          <a:r>
            <a:rPr lang="ru-RU" sz="2500" b="1" kern="1200" dirty="0" smtClean="0"/>
            <a:t> у </a:t>
          </a:r>
          <a:r>
            <a:rPr lang="ru-RU" sz="2500" b="1" kern="1200" dirty="0" err="1" smtClean="0"/>
            <a:t>період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вирощування</a:t>
          </a:r>
          <a:r>
            <a:rPr lang="ru-RU" sz="2500" b="1" kern="1200" dirty="0" smtClean="0"/>
            <a:t>, </a:t>
          </a:r>
          <a:r>
            <a:rPr lang="ru-RU" sz="2500" b="1" kern="1200" dirty="0" err="1" smtClean="0"/>
            <a:t>дорощування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і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відгодівлі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дозволяє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реалізувати</a:t>
          </a:r>
          <a:r>
            <a:rPr lang="ru-RU" sz="2500" b="1" kern="1200" dirty="0" smtClean="0"/>
            <a:t> молодняк у 18-місячному </a:t>
          </a:r>
          <a:r>
            <a:rPr lang="ru-RU" sz="2500" b="1" kern="1200" dirty="0" err="1" smtClean="0"/>
            <a:t>віці</a:t>
          </a:r>
          <a:r>
            <a:rPr lang="ru-RU" sz="2500" b="1" kern="1200" dirty="0" smtClean="0"/>
            <a:t> живою </a:t>
          </a:r>
          <a:r>
            <a:rPr lang="ru-RU" sz="2500" b="1" kern="1200" dirty="0" err="1" smtClean="0"/>
            <a:t>масою</a:t>
          </a:r>
          <a:r>
            <a:rPr lang="ru-RU" sz="2500" b="1" kern="1200" dirty="0" smtClean="0"/>
            <a:t> 500–600 кг. </a:t>
          </a:r>
          <a:endParaRPr lang="ru-RU" sz="2500" b="1" kern="1200" dirty="0"/>
        </a:p>
      </dsp:txBody>
      <dsp:txXfrm>
        <a:off x="0" y="25251"/>
        <a:ext cx="8568952" cy="5031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170072-678A-4C97-B801-282FA221992D}">
      <dsp:nvSpPr>
        <dsp:cNvPr id="0" name=""/>
        <dsp:cNvSpPr/>
      </dsp:nvSpPr>
      <dsp:spPr>
        <a:xfrm>
          <a:off x="0" y="64508"/>
          <a:ext cx="8892480" cy="337199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Оптимальний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рівень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мінерального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вітамінного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живлення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племінних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бугаїв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забезпечується</a:t>
          </a:r>
          <a:r>
            <a:rPr lang="ru-RU" sz="2200" kern="1200" dirty="0" smtClean="0"/>
            <a:t> за </a:t>
          </a:r>
          <a:r>
            <a:rPr lang="ru-RU" sz="2200" kern="1200" dirty="0" err="1" smtClean="0"/>
            <a:t>вмісту</a:t>
          </a:r>
          <a:r>
            <a:rPr lang="ru-RU" sz="2200" kern="1200" dirty="0" smtClean="0"/>
            <a:t> в 1 кг </a:t>
          </a:r>
          <a:r>
            <a:rPr lang="ru-RU" sz="2200" kern="1200" dirty="0" err="1" smtClean="0"/>
            <a:t>сухої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речовини</a:t>
          </a:r>
          <a:r>
            <a:rPr lang="ru-RU" sz="2200" kern="1200" dirty="0" smtClean="0"/>
            <a:t>: </a:t>
          </a:r>
          <a:r>
            <a:rPr lang="ru-RU" sz="2200" kern="1200" dirty="0" err="1" smtClean="0"/>
            <a:t>кальцію</a:t>
          </a:r>
          <a:r>
            <a:rPr lang="ru-RU" sz="2200" kern="1200" dirty="0" smtClean="0"/>
            <a:t> – 5,5–6,5 г, фосфору – 3,3–4,5, </a:t>
          </a:r>
          <a:r>
            <a:rPr lang="ru-RU" sz="2200" kern="1200" dirty="0" err="1" smtClean="0"/>
            <a:t>кухонної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солі</a:t>
          </a:r>
          <a:r>
            <a:rPr lang="ru-RU" sz="2200" kern="1200" dirty="0" smtClean="0"/>
            <a:t> – 4,8–5,0 г. </a:t>
          </a:r>
          <a:r>
            <a:rPr lang="ru-RU" sz="2200" kern="1200" dirty="0" err="1" smtClean="0"/>
            <a:t>Раціони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балансують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також</a:t>
          </a:r>
          <a:r>
            <a:rPr lang="ru-RU" sz="2200" kern="1200" dirty="0" smtClean="0"/>
            <a:t> за </a:t>
          </a:r>
          <a:r>
            <a:rPr lang="ru-RU" sz="2200" kern="1200" dirty="0" err="1" smtClean="0"/>
            <a:t>сіркою</a:t>
          </a:r>
          <a:r>
            <a:rPr lang="ru-RU" sz="2200" kern="1200" dirty="0" smtClean="0"/>
            <a:t> – 2,1–3,3 г/кг </a:t>
          </a:r>
          <a:r>
            <a:rPr lang="ru-RU" sz="2200" kern="1200" dirty="0" err="1" smtClean="0"/>
            <a:t>сухої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речовини</a:t>
          </a:r>
          <a:r>
            <a:rPr lang="ru-RU" sz="2200" kern="1200" dirty="0" smtClean="0"/>
            <a:t>, </a:t>
          </a:r>
          <a:r>
            <a:rPr lang="ru-RU" sz="2200" kern="1200" dirty="0" err="1" smtClean="0"/>
            <a:t>залізом</a:t>
          </a:r>
          <a:r>
            <a:rPr lang="ru-RU" sz="2200" kern="1200" dirty="0" smtClean="0"/>
            <a:t> – 55–65 мг, </a:t>
          </a:r>
          <a:r>
            <a:rPr lang="ru-RU" sz="2200" kern="1200" dirty="0" err="1" smtClean="0"/>
            <a:t>міддю</a:t>
          </a:r>
          <a:r>
            <a:rPr lang="ru-RU" sz="2200" kern="1200" dirty="0" smtClean="0"/>
            <a:t> – 10–12, цинком – 35–40, марганцем – 50–55, кобальтом </a:t>
          </a:r>
          <a:r>
            <a:rPr lang="ru-RU" sz="2200" kern="1200" dirty="0" err="1" smtClean="0"/>
            <a:t>і</a:t>
          </a:r>
          <a:r>
            <a:rPr lang="ru-RU" sz="2200" kern="1200" dirty="0" smtClean="0"/>
            <a:t> йодом – 0,6–0,8, каротином – 40–60 мг, </a:t>
          </a:r>
          <a:r>
            <a:rPr lang="ru-RU" sz="2200" kern="1200" dirty="0" err="1" smtClean="0"/>
            <a:t>вітаміном</a:t>
          </a:r>
          <a:r>
            <a:rPr lang="en-US" sz="2200" kern="1200" dirty="0" smtClean="0"/>
            <a:t>D – 0,8–1,3 </a:t>
          </a:r>
          <a:r>
            <a:rPr lang="ru-RU" sz="2200" kern="1200" dirty="0" smtClean="0"/>
            <a:t>МО та </a:t>
          </a:r>
          <a:r>
            <a:rPr lang="ru-RU" sz="2200" kern="1200" dirty="0" err="1" smtClean="0"/>
            <a:t>вітаміном</a:t>
          </a:r>
          <a:r>
            <a:rPr lang="ru-RU" sz="2200" kern="1200" dirty="0" smtClean="0"/>
            <a:t> Е – 30–32 мг/кг </a:t>
          </a:r>
          <a:r>
            <a:rPr lang="ru-RU" sz="2200" kern="1200" dirty="0" err="1" smtClean="0"/>
            <a:t>сухої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речовини</a:t>
          </a:r>
          <a:r>
            <a:rPr lang="ru-RU" sz="2200" kern="1200" dirty="0" smtClean="0"/>
            <a:t>. </a:t>
          </a:r>
          <a:br>
            <a:rPr lang="ru-RU" sz="2200" kern="1200" dirty="0" smtClean="0"/>
          </a:br>
          <a:endParaRPr lang="en-US" sz="2200" kern="1200" dirty="0"/>
        </a:p>
      </dsp:txBody>
      <dsp:txXfrm>
        <a:off x="0" y="64508"/>
        <a:ext cx="8892480" cy="3371990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C89C92-24E4-430C-935C-1DDDD60F7192}">
      <dsp:nvSpPr>
        <dsp:cNvPr id="0" name=""/>
        <dsp:cNvSpPr/>
      </dsp:nvSpPr>
      <dsp:spPr>
        <a:xfrm>
          <a:off x="0" y="0"/>
          <a:ext cx="8712968" cy="27187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При </a:t>
          </a:r>
          <a:r>
            <a:rPr lang="ru-RU" sz="2300" kern="1200" dirty="0" err="1" smtClean="0"/>
            <a:t>дорощуванні</a:t>
          </a:r>
          <a:r>
            <a:rPr lang="ru-RU" sz="2300" kern="1200" dirty="0" smtClean="0"/>
            <a:t> молодняку на </a:t>
          </a:r>
          <a:r>
            <a:rPr lang="ru-RU" sz="2300" kern="1200" dirty="0" err="1" smtClean="0"/>
            <a:t>м’ясо</a:t>
          </a:r>
          <a:r>
            <a:rPr lang="ru-RU" sz="2300" kern="1200" dirty="0" smtClean="0"/>
            <a:t> у </a:t>
          </a:r>
          <a:r>
            <a:rPr lang="ru-RU" sz="2300" kern="1200" dirty="0" err="1" smtClean="0"/>
            <a:t>віці</a:t>
          </a:r>
          <a:r>
            <a:rPr lang="ru-RU" sz="2300" kern="1200" dirty="0" smtClean="0"/>
            <a:t> до одного року на 100 кг </a:t>
          </a:r>
          <a:r>
            <a:rPr lang="ru-RU" sz="2300" kern="1200" dirty="0" err="1" smtClean="0"/>
            <a:t>живої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маси</a:t>
          </a:r>
          <a:r>
            <a:rPr lang="ru-RU" sz="2300" kern="1200" dirty="0" smtClean="0"/>
            <a:t> </a:t>
          </a:r>
          <a:r>
            <a:rPr lang="ru-RU" sz="2300" i="1" kern="1200" dirty="0" err="1" smtClean="0"/>
            <a:t>необхідно</a:t>
          </a:r>
          <a:r>
            <a:rPr lang="ru-RU" sz="2300" i="1" kern="1200" dirty="0" smtClean="0"/>
            <a:t> </a:t>
          </a:r>
          <a:r>
            <a:rPr lang="ru-RU" sz="2300" i="1" kern="1200" dirty="0" err="1" smtClean="0"/>
            <a:t>сухої</a:t>
          </a:r>
          <a:r>
            <a:rPr lang="ru-RU" sz="2300" i="1" kern="1200" dirty="0" smtClean="0"/>
            <a:t> </a:t>
          </a:r>
          <a:r>
            <a:rPr lang="ru-RU" sz="2300" i="1" kern="1200" dirty="0" err="1" smtClean="0"/>
            <a:t>речовини</a:t>
          </a:r>
          <a:r>
            <a:rPr lang="ru-RU" sz="2300" i="1" kern="1200" dirty="0" smtClean="0"/>
            <a:t> – 2,3–2,7 кг </a:t>
          </a:r>
          <a:r>
            <a:rPr lang="ru-RU" sz="2300" i="1" kern="1200" dirty="0" err="1" smtClean="0"/>
            <a:t>і</a:t>
          </a:r>
          <a:r>
            <a:rPr lang="ru-RU" sz="2300" i="1" kern="1200" dirty="0" smtClean="0"/>
            <a:t> </a:t>
          </a:r>
          <a:r>
            <a:rPr lang="ru-RU" sz="2300" i="1" kern="1200" dirty="0" err="1" smtClean="0"/>
            <a:t>обмінної</a:t>
          </a:r>
          <a:r>
            <a:rPr lang="ru-RU" sz="2300" i="1" kern="1200" dirty="0" smtClean="0"/>
            <a:t> </a:t>
          </a:r>
          <a:r>
            <a:rPr lang="ru-RU" sz="2300" i="1" kern="1200" dirty="0" err="1" smtClean="0"/>
            <a:t>енергії</a:t>
          </a:r>
          <a:r>
            <a:rPr lang="ru-RU" sz="2300" i="1" kern="1200" dirty="0" smtClean="0"/>
            <a:t> – 20–26 МДж (1,8–2,4 к.од.), а у </a:t>
          </a:r>
          <a:r>
            <a:rPr lang="ru-RU" sz="2300" i="1" kern="1200" dirty="0" err="1" smtClean="0"/>
            <a:t>віці</a:t>
          </a:r>
          <a:r>
            <a:rPr lang="ru-RU" sz="2300" i="1" kern="1200" dirty="0" smtClean="0"/>
            <a:t> старше року – </a:t>
          </a:r>
          <a:r>
            <a:rPr lang="ru-RU" sz="2300" i="1" kern="1200" dirty="0" err="1" smtClean="0"/>
            <a:t>відповідно</a:t>
          </a:r>
          <a:r>
            <a:rPr lang="ru-RU" sz="2300" i="1" kern="1200" dirty="0" smtClean="0"/>
            <a:t> 1,9–2,2 кг </a:t>
          </a:r>
          <a:r>
            <a:rPr lang="ru-RU" sz="2300" i="1" kern="1200" dirty="0" err="1" smtClean="0"/>
            <a:t>і</a:t>
          </a:r>
          <a:r>
            <a:rPr lang="ru-RU" sz="2300" i="1" kern="1200" dirty="0" smtClean="0"/>
            <a:t> 17,4–20,8 МДж (1,6–1,9 к.од.).</a:t>
          </a:r>
          <a:endParaRPr lang="ru-RU" sz="2300" kern="1200" dirty="0"/>
        </a:p>
      </dsp:txBody>
      <dsp:txXfrm>
        <a:off x="0" y="0"/>
        <a:ext cx="8712968" cy="2718750"/>
      </dsp:txXfrm>
    </dsp:sp>
    <dsp:sp modelId="{51C4AB46-1A65-4E6F-94EE-C1B2AC7DC90D}">
      <dsp:nvSpPr>
        <dsp:cNvPr id="0" name=""/>
        <dsp:cNvSpPr/>
      </dsp:nvSpPr>
      <dsp:spPr>
        <a:xfrm>
          <a:off x="0" y="2592282"/>
          <a:ext cx="8712968" cy="27187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У </a:t>
          </a:r>
          <a:r>
            <a:rPr lang="ru-RU" sz="2300" kern="1200" dirty="0" err="1" smtClean="0"/>
            <a:t>віці</a:t>
          </a:r>
          <a:r>
            <a:rPr lang="ru-RU" sz="2300" kern="1200" dirty="0" smtClean="0"/>
            <a:t> до одного року у </a:t>
          </a:r>
          <a:r>
            <a:rPr lang="ru-RU" sz="2300" kern="1200" dirty="0" err="1" smtClean="0"/>
            <a:t>раціоні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необхідно</a:t>
          </a:r>
          <a:r>
            <a:rPr lang="ru-RU" sz="2300" kern="1200" dirty="0" smtClean="0"/>
            <a:t> на 1 к.од. </a:t>
          </a:r>
          <a:r>
            <a:rPr lang="ru-RU" sz="2300" kern="1200" dirty="0" err="1" smtClean="0"/>
            <a:t>перетравного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протеїну</a:t>
          </a:r>
          <a:r>
            <a:rPr lang="ru-RU" sz="2300" kern="1200" dirty="0" smtClean="0"/>
            <a:t> 105–110 г, старше року – 95–100 г. </a:t>
          </a:r>
          <a:r>
            <a:rPr lang="ru-RU" sz="2300" b="1" kern="1200" dirty="0" smtClean="0"/>
            <a:t>За </a:t>
          </a:r>
          <a:r>
            <a:rPr lang="ru-RU" sz="2300" b="1" kern="1200" dirty="0" err="1" smtClean="0"/>
            <a:t>помірної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інтенсивності</a:t>
          </a:r>
          <a:r>
            <a:rPr lang="ru-RU" sz="2300" b="1" kern="1200" dirty="0" smtClean="0"/>
            <a:t> росту </a:t>
          </a:r>
          <a:r>
            <a:rPr lang="ru-RU" sz="2300" b="1" kern="1200" dirty="0" err="1" smtClean="0"/>
            <a:t>цей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показник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може</a:t>
          </a:r>
          <a:r>
            <a:rPr lang="ru-RU" sz="2300" b="1" kern="1200" dirty="0" smtClean="0"/>
            <a:t> бути </a:t>
          </a:r>
          <a:r>
            <a:rPr lang="ru-RU" sz="2300" b="1" kern="1200" dirty="0" err="1" smtClean="0"/>
            <a:t>зменшений</a:t>
          </a:r>
          <a:r>
            <a:rPr lang="ru-RU" sz="2300" b="1" kern="1200" dirty="0" smtClean="0"/>
            <a:t> на 5–8%. Для </a:t>
          </a:r>
          <a:r>
            <a:rPr lang="ru-RU" sz="2300" b="1" kern="1200" dirty="0" err="1" smtClean="0"/>
            <a:t>досягнення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високих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показників</a:t>
          </a:r>
          <a:r>
            <a:rPr lang="ru-RU" sz="2300" b="1" kern="1200" dirty="0" smtClean="0"/>
            <a:t> в </a:t>
          </a:r>
          <a:r>
            <a:rPr lang="ru-RU" sz="2300" b="1" kern="1200" dirty="0" err="1" smtClean="0"/>
            <a:t>інтенсивності</a:t>
          </a:r>
          <a:r>
            <a:rPr lang="ru-RU" sz="2300" b="1" kern="1200" dirty="0" smtClean="0"/>
            <a:t> росту </a:t>
          </a:r>
          <a:r>
            <a:rPr lang="ru-RU" sz="2300" b="1" kern="1200" dirty="0" err="1" smtClean="0"/>
            <a:t>норми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годівлі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необхідно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збільшити</a:t>
          </a:r>
          <a:r>
            <a:rPr lang="ru-RU" sz="2300" b="1" kern="1200" dirty="0" smtClean="0"/>
            <a:t> на 10–15%. </a:t>
          </a:r>
          <a:r>
            <a:rPr lang="ru-RU" sz="2300" i="1" kern="1200" dirty="0" smtClean="0"/>
            <a:t/>
          </a:r>
          <a:br>
            <a:rPr lang="ru-RU" sz="2300" i="1" kern="1200" dirty="0" smtClean="0"/>
          </a:br>
          <a:r>
            <a:rPr lang="ru-RU" sz="2300" kern="1200" dirty="0" smtClean="0"/>
            <a:t/>
          </a:r>
          <a:br>
            <a:rPr lang="ru-RU" sz="2300" kern="1200" dirty="0" smtClean="0"/>
          </a:br>
          <a:endParaRPr lang="en-US" sz="2300" kern="1200" dirty="0"/>
        </a:p>
      </dsp:txBody>
      <dsp:txXfrm>
        <a:off x="0" y="2592282"/>
        <a:ext cx="8712968" cy="27187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5A9B70-83B4-42C8-AD63-09AE47F22E4C}">
      <dsp:nvSpPr>
        <dsp:cNvPr id="0" name=""/>
        <dsp:cNvSpPr/>
      </dsp:nvSpPr>
      <dsp:spPr>
        <a:xfrm>
          <a:off x="0" y="159675"/>
          <a:ext cx="9144000" cy="339768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До </a:t>
          </a:r>
          <a:r>
            <a:rPr lang="ru-RU" sz="2200" kern="1200" dirty="0" err="1" smtClean="0"/>
            <a:t>раціонів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бугаїв-плідників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включають</a:t>
          </a:r>
          <a:r>
            <a:rPr lang="ru-RU" sz="2200" kern="1200" dirty="0" smtClean="0"/>
            <a:t> у зимовий </a:t>
          </a:r>
          <a:r>
            <a:rPr lang="ru-RU" sz="2200" kern="1200" dirty="0" err="1" smtClean="0"/>
            <a:t>період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якісне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сіно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злакових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бобових</a:t>
          </a:r>
          <a:r>
            <a:rPr lang="ru-RU" sz="2200" kern="1200" dirty="0" smtClean="0"/>
            <a:t> трав, силос, </a:t>
          </a:r>
          <a:r>
            <a:rPr lang="ru-RU" sz="2200" kern="1200" dirty="0" err="1" smtClean="0"/>
            <a:t>коренеплоди</a:t>
          </a:r>
          <a:r>
            <a:rPr lang="ru-RU" sz="2200" kern="1200" dirty="0" smtClean="0"/>
            <a:t> та </a:t>
          </a:r>
          <a:r>
            <a:rPr lang="ru-RU" sz="2200" kern="1200" dirty="0" err="1" smtClean="0"/>
            <a:t>суміш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концентрованих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кормів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або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комбікорм</a:t>
          </a:r>
          <a:r>
            <a:rPr lang="ru-RU" sz="2200" kern="1200" dirty="0" smtClean="0"/>
            <a:t>; у </a:t>
          </a:r>
          <a:r>
            <a:rPr lang="ru-RU" sz="2200" kern="1200" dirty="0" err="1" smtClean="0"/>
            <a:t>літній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період</a:t>
          </a:r>
          <a:r>
            <a:rPr lang="ru-RU" sz="2200" kern="1200" dirty="0" smtClean="0"/>
            <a:t> – траву </a:t>
          </a:r>
          <a:r>
            <a:rPr lang="ru-RU" sz="2200" kern="1200" dirty="0" err="1" smtClean="0"/>
            <a:t>злаково-бобових</a:t>
          </a:r>
          <a:r>
            <a:rPr lang="ru-RU" sz="2200" kern="1200" dirty="0" smtClean="0"/>
            <a:t>, </a:t>
          </a:r>
          <a:r>
            <a:rPr lang="ru-RU" sz="2200" kern="1200" dirty="0" err="1" smtClean="0"/>
            <a:t>сіно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концкорми</a:t>
          </a:r>
          <a:r>
            <a:rPr lang="ru-RU" sz="2200" kern="1200" dirty="0" smtClean="0"/>
            <a:t>. </a:t>
          </a:r>
          <a:r>
            <a:rPr lang="ru-RU" sz="2200" kern="1200" dirty="0" err="1" smtClean="0"/>
            <a:t>Інколи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бугаїв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випасають</a:t>
          </a:r>
          <a:r>
            <a:rPr lang="ru-RU" sz="2200" kern="1200" dirty="0" smtClean="0"/>
            <a:t>, за </a:t>
          </a:r>
          <a:r>
            <a:rPr lang="ru-RU" sz="2200" kern="1200" dirty="0" err="1" smtClean="0"/>
            <a:t>умови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випасання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кількість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сіна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концкормів</a:t>
          </a:r>
          <a:r>
            <a:rPr lang="ru-RU" sz="2200" kern="1200" dirty="0" smtClean="0"/>
            <a:t> не </a:t>
          </a:r>
          <a:r>
            <a:rPr lang="ru-RU" sz="2200" kern="1200" dirty="0" err="1" smtClean="0"/>
            <a:t>зменшують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порівняно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з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годівлею</a:t>
          </a:r>
          <a:r>
            <a:rPr lang="ru-RU" sz="2200" kern="1200" dirty="0" smtClean="0"/>
            <a:t> у </a:t>
          </a:r>
          <a:r>
            <a:rPr lang="ru-RU" sz="2200" kern="1200" dirty="0" err="1" smtClean="0"/>
            <a:t>стійлах</a:t>
          </a:r>
          <a:r>
            <a:rPr lang="ru-RU" sz="2200" kern="1200" dirty="0" smtClean="0"/>
            <a:t>. </a:t>
          </a: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 100 кг </a:t>
          </a:r>
          <a:r>
            <a:rPr lang="ru-RU" sz="2200" kern="1200" dirty="0" err="1" smtClean="0"/>
            <a:t>живої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маси</a:t>
          </a:r>
          <a:r>
            <a:rPr lang="ru-RU" sz="2200" kern="1200" dirty="0" smtClean="0"/>
            <a:t> бугаям </a:t>
          </a:r>
          <a:r>
            <a:rPr lang="ru-RU" sz="2200" kern="1200" dirty="0" err="1" smtClean="0"/>
            <a:t>мясних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порід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згодовують</a:t>
          </a:r>
          <a:r>
            <a:rPr lang="ru-RU" sz="2200" kern="1200" dirty="0" smtClean="0"/>
            <a:t>: </a:t>
          </a:r>
          <a:r>
            <a:rPr lang="ru-RU" sz="2200" kern="1200" dirty="0" err="1" smtClean="0"/>
            <a:t>сіна</a:t>
          </a:r>
          <a:r>
            <a:rPr lang="ru-RU" sz="2200" kern="1200" dirty="0" smtClean="0"/>
            <a:t> – 0,7–1,0 кг, силосу – 0,5–0,8, </a:t>
          </a:r>
          <a:r>
            <a:rPr lang="ru-RU" sz="2200" kern="1200" dirty="0" err="1" smtClean="0"/>
            <a:t>коренеплодів</a:t>
          </a:r>
          <a:r>
            <a:rPr lang="ru-RU" sz="2200" kern="1200" dirty="0" smtClean="0"/>
            <a:t> – 0,4–0,6 </a:t>
          </a:r>
          <a:r>
            <a:rPr lang="ru-RU" sz="2200" kern="1200" dirty="0" err="1" smtClean="0"/>
            <a:t>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концентратів</a:t>
          </a:r>
          <a:r>
            <a:rPr lang="ru-RU" sz="2200" kern="1200" dirty="0" smtClean="0"/>
            <a:t> – 0,3–0,6 кг на одну голову за </a:t>
          </a:r>
          <a:r>
            <a:rPr lang="ru-RU" sz="2200" kern="1200" dirty="0" err="1" smtClean="0"/>
            <a:t>добу</a:t>
          </a:r>
          <a:r>
            <a:rPr lang="ru-RU" sz="2200" kern="1200" dirty="0" smtClean="0"/>
            <a:t>.</a:t>
          </a:r>
          <a:br>
            <a:rPr lang="ru-RU" sz="2200" kern="1200" dirty="0" smtClean="0"/>
          </a:br>
          <a:endParaRPr lang="ru-RU" sz="2200" kern="1200" dirty="0"/>
        </a:p>
      </dsp:txBody>
      <dsp:txXfrm>
        <a:off x="0" y="159675"/>
        <a:ext cx="9144000" cy="33976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DB9FF9-9634-4131-9FFF-5023412C9A93}">
      <dsp:nvSpPr>
        <dsp:cNvPr id="0" name=""/>
        <dsp:cNvSpPr/>
      </dsp:nvSpPr>
      <dsp:spPr>
        <a:xfrm>
          <a:off x="0" y="18379"/>
          <a:ext cx="8712968" cy="26005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За сезонного </a:t>
          </a:r>
          <a:r>
            <a:rPr lang="ru-RU" sz="2200" b="1" kern="1200" dirty="0" err="1" smtClean="0"/>
            <a:t>парування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підготовку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плідників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розпочинають</a:t>
          </a:r>
          <a:r>
            <a:rPr lang="ru-RU" sz="2200" b="1" kern="1200" dirty="0" smtClean="0"/>
            <a:t> за 2 </a:t>
          </a:r>
          <a:r>
            <a:rPr lang="ru-RU" sz="2200" b="1" kern="1200" dirty="0" err="1" smtClean="0"/>
            <a:t>міс</a:t>
          </a:r>
          <a:r>
            <a:rPr lang="ru-RU" sz="2200" b="1" kern="1200" dirty="0" smtClean="0"/>
            <a:t> до </a:t>
          </a:r>
          <a:r>
            <a:rPr lang="ru-RU" sz="2200" b="1" kern="1200" dirty="0" err="1" smtClean="0"/>
            <a:t>його</a:t>
          </a:r>
          <a:r>
            <a:rPr lang="ru-RU" sz="2200" b="1" kern="1200" dirty="0" smtClean="0"/>
            <a:t> початку. У </a:t>
          </a:r>
          <a:r>
            <a:rPr lang="ru-RU" sz="2200" b="1" kern="1200" dirty="0" err="1" smtClean="0"/>
            <a:t>цей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період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бугаїв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годують</a:t>
          </a:r>
          <a:r>
            <a:rPr lang="ru-RU" sz="2200" b="1" kern="1200" dirty="0" smtClean="0"/>
            <a:t> за нормами </a:t>
          </a:r>
          <a:r>
            <a:rPr lang="ru-RU" sz="2200" b="1" kern="1200" dirty="0" err="1" smtClean="0"/>
            <a:t>парувального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періоду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з</a:t>
          </a:r>
          <a:r>
            <a:rPr lang="ru-RU" sz="2200" b="1" kern="1200" dirty="0" smtClean="0"/>
            <a:t> таким </a:t>
          </a:r>
          <a:r>
            <a:rPr lang="ru-RU" sz="2200" b="1" kern="1200" dirty="0" err="1" smtClean="0"/>
            <a:t>розрахунком</a:t>
          </a:r>
          <a:r>
            <a:rPr lang="ru-RU" sz="2200" b="1" kern="1200" dirty="0" smtClean="0"/>
            <a:t>, </a:t>
          </a:r>
          <a:r>
            <a:rPr lang="ru-RU" sz="2200" b="1" kern="1200" dirty="0" err="1" smtClean="0"/>
            <a:t>щоб</a:t>
          </a:r>
          <a:r>
            <a:rPr lang="ru-RU" sz="2200" b="1" kern="1200" dirty="0" smtClean="0"/>
            <a:t> вони </a:t>
          </a:r>
          <a:r>
            <a:rPr lang="ru-RU" sz="2200" b="1" kern="1200" dirty="0" err="1" smtClean="0"/>
            <a:t>мали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заводську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кондицію</a:t>
          </a:r>
          <a:r>
            <a:rPr lang="ru-RU" sz="2200" b="1" kern="1200" dirty="0" smtClean="0"/>
            <a:t>.</a:t>
          </a:r>
          <a:endParaRPr lang="ru-RU" sz="2200" b="1" kern="1200" dirty="0"/>
        </a:p>
      </dsp:txBody>
      <dsp:txXfrm>
        <a:off x="0" y="18379"/>
        <a:ext cx="8712968" cy="2600544"/>
      </dsp:txXfrm>
    </dsp:sp>
    <dsp:sp modelId="{26F1379F-F517-4E60-9892-7D8EF2184B1D}">
      <dsp:nvSpPr>
        <dsp:cNvPr id="0" name=""/>
        <dsp:cNvSpPr/>
      </dsp:nvSpPr>
      <dsp:spPr>
        <a:xfrm>
          <a:off x="0" y="2682284"/>
          <a:ext cx="8712968" cy="26005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Для </a:t>
          </a:r>
          <a:r>
            <a:rPr lang="ru-RU" sz="2200" b="1" kern="1200" dirty="0" err="1" smtClean="0"/>
            <a:t>молодих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ростучих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плідників</a:t>
          </a:r>
          <a:r>
            <a:rPr lang="ru-RU" sz="2200" b="1" kern="1200" dirty="0" smtClean="0"/>
            <a:t> норму </a:t>
          </a:r>
          <a:r>
            <a:rPr lang="ru-RU" sz="2200" b="1" kern="1200" dirty="0" err="1" smtClean="0"/>
            <a:t>годівлі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збільшують</a:t>
          </a:r>
          <a:r>
            <a:rPr lang="ru-RU" sz="2200" b="1" kern="1200" dirty="0" smtClean="0"/>
            <a:t> на 0,5–1,0 к.од. (0,6–1,1 МДж ОЕ). У </a:t>
          </a:r>
          <a:r>
            <a:rPr lang="ru-RU" sz="2200" b="1" kern="1200" dirty="0" err="1" smtClean="0"/>
            <a:t>період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статевого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використання</a:t>
          </a:r>
          <a:r>
            <a:rPr lang="ru-RU" sz="2200" b="1" kern="1200" dirty="0" smtClean="0"/>
            <a:t> до </a:t>
          </a:r>
          <a:r>
            <a:rPr lang="ru-RU" sz="2200" b="1" kern="1200" dirty="0" err="1" smtClean="0"/>
            <a:t>раціонів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плідників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вводять</a:t>
          </a:r>
          <a:r>
            <a:rPr lang="ru-RU" sz="2200" b="1" kern="1200" dirty="0" smtClean="0"/>
            <a:t> корми </a:t>
          </a:r>
          <a:r>
            <a:rPr lang="ru-RU" sz="2200" b="1" kern="1200" dirty="0" err="1" smtClean="0"/>
            <a:t>тваринного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походження</a:t>
          </a:r>
          <a:r>
            <a:rPr lang="ru-RU" sz="2200" b="1" kern="1200" dirty="0" smtClean="0"/>
            <a:t> по 0,2–0,5 кг на голову за </a:t>
          </a:r>
          <a:r>
            <a:rPr lang="ru-RU" sz="2200" b="1" kern="1200" dirty="0" err="1" smtClean="0"/>
            <a:t>добу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мясо-кісткового</a:t>
          </a:r>
          <a:r>
            <a:rPr lang="ru-RU" sz="2200" b="1" kern="1200" dirty="0" smtClean="0"/>
            <a:t>, </a:t>
          </a:r>
          <a:r>
            <a:rPr lang="ru-RU" sz="2200" b="1" kern="1200" dirty="0" err="1" smtClean="0"/>
            <a:t>рибного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борошна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або</a:t>
          </a:r>
          <a:r>
            <a:rPr lang="ru-RU" sz="2200" b="1" kern="1200" dirty="0" smtClean="0"/>
            <a:t> 3–5 кг </a:t>
          </a:r>
          <a:r>
            <a:rPr lang="ru-RU" sz="2200" b="1" kern="1200" dirty="0" err="1" smtClean="0"/>
            <a:t>збираного</a:t>
          </a:r>
          <a:r>
            <a:rPr lang="ru-RU" sz="2200" b="1" kern="1200" dirty="0" smtClean="0"/>
            <a:t> молока </a:t>
          </a:r>
          <a:r>
            <a:rPr lang="ru-RU" sz="2200" b="1" kern="1200" dirty="0" err="1" smtClean="0"/>
            <a:t>чи</a:t>
          </a:r>
          <a:r>
            <a:rPr lang="ru-RU" sz="2200" b="1" kern="1200" dirty="0" smtClean="0"/>
            <a:t> 2–3 </a:t>
          </a:r>
          <a:r>
            <a:rPr lang="ru-RU" sz="2200" b="1" kern="1200" dirty="0" err="1" smtClean="0"/>
            <a:t>курячих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яєць</a:t>
          </a:r>
          <a:r>
            <a:rPr lang="ru-RU" sz="2200" b="1" kern="1200" dirty="0" smtClean="0"/>
            <a:t>. </a:t>
          </a:r>
          <a:br>
            <a:rPr lang="ru-RU" sz="2200" b="1" kern="1200" dirty="0" smtClean="0"/>
          </a:br>
          <a:r>
            <a:rPr lang="ru-RU" sz="2200" b="1" kern="1200" dirty="0" smtClean="0"/>
            <a:t/>
          </a:r>
          <a:br>
            <a:rPr lang="ru-RU" sz="2200" b="1" kern="1200" dirty="0" smtClean="0"/>
          </a:br>
          <a:endParaRPr lang="en-US" sz="2200" b="1" kern="1200" dirty="0"/>
        </a:p>
      </dsp:txBody>
      <dsp:txXfrm>
        <a:off x="0" y="2682284"/>
        <a:ext cx="8712968" cy="260054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3E1802-DBFA-47D6-A7B1-0B1A99D91233}">
      <dsp:nvSpPr>
        <dsp:cNvPr id="0" name=""/>
        <dsp:cNvSpPr/>
      </dsp:nvSpPr>
      <dsp:spPr>
        <a:xfrm>
          <a:off x="0" y="39848"/>
          <a:ext cx="9144000" cy="2162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 нормами </a:t>
          </a:r>
          <a:r>
            <a:rPr lang="ru-RU" sz="2100" kern="1200" dirty="0" err="1" smtClean="0"/>
            <a:t>енергетичного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протеїнового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живлення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загальний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рівень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годівлі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сухостійних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корів</a:t>
          </a:r>
          <a:r>
            <a:rPr lang="ru-RU" sz="2100" kern="1200" dirty="0" smtClean="0"/>
            <a:t> за 2 </a:t>
          </a:r>
          <a:r>
            <a:rPr lang="ru-RU" sz="2100" kern="1200" dirty="0" err="1" smtClean="0"/>
            <a:t>міс</a:t>
          </a:r>
          <a:r>
            <a:rPr lang="ru-RU" sz="2100" kern="1200" dirty="0" smtClean="0"/>
            <a:t> до </a:t>
          </a:r>
          <a:r>
            <a:rPr lang="ru-RU" sz="2100" kern="1200" dirty="0" err="1" smtClean="0"/>
            <a:t>отелення</a:t>
          </a:r>
          <a:r>
            <a:rPr lang="ru-RU" sz="2100" kern="1200" dirty="0" smtClean="0"/>
            <a:t> у </a:t>
          </a:r>
          <a:r>
            <a:rPr lang="ru-RU" sz="2100" kern="1200" dirty="0" err="1" smtClean="0"/>
            <a:t>розрахунку</a:t>
          </a:r>
          <a:r>
            <a:rPr lang="ru-RU" sz="2100" kern="1200" dirty="0" smtClean="0"/>
            <a:t> на 100 кг </a:t>
          </a:r>
          <a:r>
            <a:rPr lang="ru-RU" sz="2100" kern="1200" dirty="0" err="1" smtClean="0"/>
            <a:t>живої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маси</a:t>
          </a:r>
          <a:r>
            <a:rPr lang="ru-RU" sz="2100" kern="1200" dirty="0" smtClean="0"/>
            <a:t> становить: </a:t>
          </a:r>
          <a:r>
            <a:rPr lang="ru-RU" sz="2100" kern="1200" dirty="0" err="1" smtClean="0"/>
            <a:t>сухої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речовини</a:t>
          </a:r>
          <a:r>
            <a:rPr lang="ru-RU" sz="2100" kern="1200" dirty="0" smtClean="0"/>
            <a:t> – 2,45–2,15 кг, </a:t>
          </a:r>
          <a:r>
            <a:rPr lang="ru-RU" sz="2100" kern="1200" dirty="0" err="1" smtClean="0"/>
            <a:t>енергії</a:t>
          </a:r>
          <a:r>
            <a:rPr lang="ru-RU" sz="2100" kern="1200" dirty="0" smtClean="0"/>
            <a:t> – 1,6–1,4 к.од. за </a:t>
          </a:r>
          <a:r>
            <a:rPr lang="ru-RU" sz="2100" kern="1200" dirty="0" err="1" smtClean="0"/>
            <a:t>вмісту</a:t>
          </a:r>
          <a:r>
            <a:rPr lang="ru-RU" sz="2100" kern="1200" dirty="0" smtClean="0"/>
            <a:t> в 1 кг </a:t>
          </a:r>
          <a:r>
            <a:rPr lang="ru-RU" sz="2100" kern="1200" dirty="0" err="1" smtClean="0"/>
            <a:t>сухої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речовини</a:t>
          </a:r>
          <a:r>
            <a:rPr lang="ru-RU" sz="2100" kern="1200" dirty="0" smtClean="0"/>
            <a:t> – 8,0–8,2 МДж </a:t>
          </a:r>
          <a:r>
            <a:rPr lang="ru-RU" sz="2100" kern="1200" dirty="0" err="1" smtClean="0"/>
            <a:t>обмінної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енергії</a:t>
          </a:r>
          <a:r>
            <a:rPr lang="ru-RU" sz="2100" kern="1200" dirty="0" smtClean="0"/>
            <a:t> (0,65–0,67 к.од.), сирого </a:t>
          </a:r>
          <a:r>
            <a:rPr lang="ru-RU" sz="2100" kern="1200" dirty="0" err="1" smtClean="0"/>
            <a:t>протеїну</a:t>
          </a:r>
          <a:r>
            <a:rPr lang="ru-RU" sz="2100" kern="1200" dirty="0" smtClean="0"/>
            <a:t> 115–125 г, </a:t>
          </a:r>
          <a:r>
            <a:rPr lang="ru-RU" sz="2100" kern="1200" dirty="0" err="1" smtClean="0"/>
            <a:t>сирої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клітковини</a:t>
          </a:r>
          <a:r>
            <a:rPr lang="ru-RU" sz="2100" kern="1200" dirty="0" smtClean="0"/>
            <a:t> – 290, </a:t>
          </a:r>
          <a:r>
            <a:rPr lang="ru-RU" sz="2100" kern="1200" dirty="0" err="1" smtClean="0"/>
            <a:t>кальцію</a:t>
          </a:r>
          <a:r>
            <a:rPr lang="ru-RU" sz="2100" kern="1200" dirty="0" smtClean="0"/>
            <a:t> – 6,1, фосфору – 3,5 </a:t>
          </a:r>
          <a:r>
            <a:rPr lang="ru-RU" sz="2100" kern="1200" dirty="0" err="1" smtClean="0"/>
            <a:t>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кухонної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солі</a:t>
          </a:r>
          <a:r>
            <a:rPr lang="ru-RU" sz="2100" kern="1200" dirty="0" smtClean="0"/>
            <a:t> – 5,0 г.</a:t>
          </a:r>
          <a:endParaRPr lang="ru-RU" sz="2100" kern="1200" dirty="0"/>
        </a:p>
      </dsp:txBody>
      <dsp:txXfrm>
        <a:off x="0" y="39848"/>
        <a:ext cx="9144000" cy="2162160"/>
      </dsp:txXfrm>
    </dsp:sp>
    <dsp:sp modelId="{04F5DC96-5E85-4218-B4EC-4BBFABF03D9D}">
      <dsp:nvSpPr>
        <dsp:cNvPr id="0" name=""/>
        <dsp:cNvSpPr/>
      </dsp:nvSpPr>
      <dsp:spPr>
        <a:xfrm>
          <a:off x="0" y="2262488"/>
          <a:ext cx="9144000" cy="2162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 </a:t>
          </a:r>
          <a:r>
            <a:rPr lang="ru-RU" sz="2100" kern="1200" dirty="0" err="1" smtClean="0"/>
            <a:t>годівлі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сухостійних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корів</a:t>
          </a:r>
          <a:r>
            <a:rPr lang="ru-RU" sz="2100" kern="1200" dirty="0" smtClean="0"/>
            <a:t> у </a:t>
          </a:r>
          <a:r>
            <a:rPr lang="ru-RU" sz="2100" kern="1200" dirty="0" err="1" smtClean="0"/>
            <a:t>приміщенні</a:t>
          </a:r>
          <a:r>
            <a:rPr lang="ru-RU" sz="2100" kern="1200" dirty="0" smtClean="0"/>
            <a:t> на </a:t>
          </a:r>
          <a:r>
            <a:rPr lang="ru-RU" sz="2100" kern="1200" dirty="0" err="1" smtClean="0"/>
            <a:t>прив¢язі</a:t>
          </a:r>
          <a:r>
            <a:rPr lang="ru-RU" sz="2100" kern="1200" dirty="0" smtClean="0"/>
            <a:t> норму </a:t>
          </a:r>
          <a:r>
            <a:rPr lang="ru-RU" sz="2100" kern="1200" dirty="0" err="1" smtClean="0"/>
            <a:t>годівлі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зменшують</a:t>
          </a:r>
          <a:r>
            <a:rPr lang="ru-RU" sz="2100" kern="1200" dirty="0" smtClean="0"/>
            <a:t> на 10–12%. На 1 к.од. у </a:t>
          </a:r>
          <a:r>
            <a:rPr lang="ru-RU" sz="2100" kern="1200" dirty="0" err="1" smtClean="0"/>
            <a:t>раціоні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необхідно</a:t>
          </a:r>
          <a:r>
            <a:rPr lang="ru-RU" sz="2100" kern="1200" dirty="0" smtClean="0"/>
            <a:t>: </a:t>
          </a:r>
          <a:r>
            <a:rPr lang="ru-RU" sz="2100" kern="1200" dirty="0" err="1" smtClean="0"/>
            <a:t>перетравного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протеїну</a:t>
          </a:r>
          <a:r>
            <a:rPr lang="ru-RU" sz="2100" kern="1200" dirty="0" smtClean="0"/>
            <a:t> – 108–110 г, </a:t>
          </a:r>
          <a:r>
            <a:rPr lang="ru-RU" sz="2100" kern="1200" dirty="0" err="1" smtClean="0"/>
            <a:t>кальцію</a:t>
          </a:r>
          <a:r>
            <a:rPr lang="ru-RU" sz="2100" kern="1200" dirty="0" smtClean="0"/>
            <a:t> – 9,4, фосфору – 5,4, </a:t>
          </a:r>
          <a:r>
            <a:rPr lang="ru-RU" sz="2100" kern="1200" dirty="0" err="1" smtClean="0"/>
            <a:t>кухонної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солі</a:t>
          </a:r>
          <a:r>
            <a:rPr lang="ru-RU" sz="2100" kern="1200" dirty="0" smtClean="0"/>
            <a:t> – 7,2 г, каротину – 40 мг, </a:t>
          </a:r>
          <a:r>
            <a:rPr lang="ru-RU" sz="2100" kern="1200" dirty="0" err="1" smtClean="0"/>
            <a:t>вітаміну</a:t>
          </a:r>
          <a:r>
            <a:rPr lang="ru-RU" sz="2100" kern="1200" dirty="0" smtClean="0"/>
            <a:t> Е – 40 мг </a:t>
          </a:r>
          <a:r>
            <a:rPr lang="ru-RU" sz="2100" kern="1200" dirty="0" err="1" smtClean="0"/>
            <a:t>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вітаміну</a:t>
          </a:r>
          <a:r>
            <a:rPr lang="en-US" sz="2100" kern="1200" dirty="0" smtClean="0"/>
            <a:t>D – 1000 </a:t>
          </a:r>
          <a:r>
            <a:rPr lang="ru-RU" sz="2100" kern="1200" dirty="0" smtClean="0"/>
            <a:t>МО. </a:t>
          </a:r>
          <a:br>
            <a:rPr lang="ru-RU" sz="2100" kern="1200" dirty="0" smtClean="0"/>
          </a:br>
          <a:endParaRPr lang="en-US" sz="2100" kern="1200" dirty="0"/>
        </a:p>
      </dsp:txBody>
      <dsp:txXfrm>
        <a:off x="0" y="2262488"/>
        <a:ext cx="9144000" cy="21621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9DC9AB-A94C-4D6B-9B66-87EC9B05EBC9}">
      <dsp:nvSpPr>
        <dsp:cNvPr id="0" name=""/>
        <dsp:cNvSpPr/>
      </dsp:nvSpPr>
      <dsp:spPr>
        <a:xfrm>
          <a:off x="0" y="348701"/>
          <a:ext cx="8964488" cy="14795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 err="1" smtClean="0"/>
            <a:t>Норми</a:t>
          </a:r>
          <a:r>
            <a:rPr lang="ru-RU" sz="2100" b="1" i="0" kern="1200" dirty="0" smtClean="0"/>
            <a:t> </a:t>
          </a:r>
          <a:r>
            <a:rPr lang="ru-RU" sz="2100" b="1" i="0" kern="1200" dirty="0" err="1" smtClean="0"/>
            <a:t>годівлі</a:t>
          </a:r>
          <a:r>
            <a:rPr lang="ru-RU" sz="2100" b="1" i="0" kern="1200" dirty="0" smtClean="0"/>
            <a:t> </a:t>
          </a:r>
          <a:r>
            <a:rPr lang="ru-RU" sz="2100" b="1" i="0" kern="1200" dirty="0" err="1" smtClean="0"/>
            <a:t>тільних</a:t>
          </a:r>
          <a:r>
            <a:rPr lang="ru-RU" sz="2100" b="1" i="0" kern="1200" dirty="0" smtClean="0"/>
            <a:t> </a:t>
          </a:r>
          <a:r>
            <a:rPr lang="ru-RU" sz="2100" b="1" i="0" kern="1200" dirty="0" err="1" smtClean="0"/>
            <a:t>сухостійних</a:t>
          </a:r>
          <a:r>
            <a:rPr lang="ru-RU" sz="2100" b="1" i="0" kern="1200" dirty="0" smtClean="0"/>
            <a:t> </a:t>
          </a:r>
          <a:r>
            <a:rPr lang="ru-RU" sz="2100" b="1" i="0" kern="1200" dirty="0" err="1" smtClean="0"/>
            <a:t>корів</a:t>
          </a:r>
          <a:r>
            <a:rPr lang="ru-RU" sz="2100" b="1" i="0" kern="1200" dirty="0" smtClean="0"/>
            <a:t> за 2 </a:t>
          </a:r>
          <a:r>
            <a:rPr lang="ru-RU" sz="2100" b="1" i="0" kern="1200" dirty="0" err="1" smtClean="0"/>
            <a:t>міс</a:t>
          </a:r>
          <a:r>
            <a:rPr lang="ru-RU" sz="2100" b="1" i="0" kern="1200" dirty="0" smtClean="0"/>
            <a:t> до </a:t>
          </a:r>
          <a:r>
            <a:rPr lang="ru-RU" sz="2100" b="1" i="0" kern="1200" dirty="0" err="1" smtClean="0"/>
            <a:t>отелення</a:t>
          </a:r>
          <a:r>
            <a:rPr lang="ru-RU" sz="2100" b="1" i="0" kern="1200" dirty="0" smtClean="0"/>
            <a:t> . На 100 кг </a:t>
          </a:r>
          <a:r>
            <a:rPr lang="ru-RU" sz="2100" b="1" i="0" kern="1200" dirty="0" err="1" smtClean="0"/>
            <a:t>живої</a:t>
          </a:r>
          <a:r>
            <a:rPr lang="ru-RU" sz="2100" b="1" i="0" kern="1200" dirty="0" smtClean="0"/>
            <a:t> </a:t>
          </a:r>
          <a:r>
            <a:rPr lang="ru-RU" sz="2100" b="1" i="0" kern="1200" dirty="0" err="1" smtClean="0"/>
            <a:t>маси</a:t>
          </a:r>
          <a:r>
            <a:rPr lang="ru-RU" sz="2100" b="1" i="0" kern="1200" dirty="0" smtClean="0"/>
            <a:t> у </a:t>
          </a:r>
          <a:r>
            <a:rPr lang="ru-RU" sz="2100" b="1" i="0" kern="1200" dirty="0" err="1" smtClean="0"/>
            <a:t>раціоні</a:t>
          </a:r>
          <a:r>
            <a:rPr lang="ru-RU" sz="2100" b="1" i="0" kern="1200" dirty="0" smtClean="0"/>
            <a:t> </a:t>
          </a:r>
          <a:r>
            <a:rPr lang="ru-RU" sz="2100" b="1" i="0" kern="1200" dirty="0" err="1" smtClean="0"/>
            <a:t>згодовують</a:t>
          </a:r>
          <a:r>
            <a:rPr lang="ru-RU" sz="2100" b="1" i="0" kern="1200" dirty="0" smtClean="0"/>
            <a:t>: </a:t>
          </a:r>
          <a:r>
            <a:rPr lang="ru-RU" sz="2100" b="1" i="0" kern="1200" dirty="0" err="1" smtClean="0"/>
            <a:t>грубих</a:t>
          </a:r>
          <a:r>
            <a:rPr lang="ru-RU" sz="2100" b="1" i="0" kern="1200" dirty="0" smtClean="0"/>
            <a:t> </a:t>
          </a:r>
          <a:r>
            <a:rPr lang="ru-RU" sz="2100" b="1" i="0" kern="1200" dirty="0" err="1" smtClean="0"/>
            <a:t>кормів</a:t>
          </a:r>
          <a:r>
            <a:rPr lang="ru-RU" sz="2100" b="1" i="0" kern="1200" dirty="0" smtClean="0"/>
            <a:t> – 1,5–2 кг, </a:t>
          </a:r>
          <a:r>
            <a:rPr lang="ru-RU" sz="2100" b="1" i="0" kern="1200" dirty="0" err="1" smtClean="0"/>
            <a:t>соковитих</a:t>
          </a:r>
          <a:r>
            <a:rPr lang="ru-RU" sz="2100" b="1" i="0" kern="1200" dirty="0" smtClean="0"/>
            <a:t> (силосу </a:t>
          </a:r>
          <a:r>
            <a:rPr lang="ru-RU" sz="2100" b="1" i="0" kern="1200" dirty="0" err="1" smtClean="0"/>
            <a:t>або</a:t>
          </a:r>
          <a:r>
            <a:rPr lang="ru-RU" sz="2100" b="1" i="0" kern="1200" dirty="0" smtClean="0"/>
            <a:t> </a:t>
          </a:r>
          <a:r>
            <a:rPr lang="ru-RU" sz="2100" b="1" i="0" kern="1200" dirty="0" err="1" smtClean="0"/>
            <a:t>сінажу</a:t>
          </a:r>
          <a:r>
            <a:rPr lang="ru-RU" sz="2100" b="1" i="0" kern="1200" dirty="0" smtClean="0"/>
            <a:t>) – 1,5–2, </a:t>
          </a:r>
          <a:r>
            <a:rPr lang="ru-RU" sz="2100" b="1" i="0" kern="1200" dirty="0" err="1" smtClean="0"/>
            <a:t>концкормів</a:t>
          </a:r>
          <a:r>
            <a:rPr lang="ru-RU" sz="2100" b="1" i="0" kern="1200" dirty="0" smtClean="0"/>
            <a:t> – 0,25–0,30 кг. </a:t>
          </a:r>
          <a:endParaRPr lang="ru-RU" sz="2100" b="1" i="0" kern="1200" dirty="0"/>
        </a:p>
      </dsp:txBody>
      <dsp:txXfrm>
        <a:off x="0" y="348701"/>
        <a:ext cx="8964488" cy="1479574"/>
      </dsp:txXfrm>
    </dsp:sp>
    <dsp:sp modelId="{4B4D0528-B097-41B9-BA4C-A997E497349F}">
      <dsp:nvSpPr>
        <dsp:cNvPr id="0" name=""/>
        <dsp:cNvSpPr/>
      </dsp:nvSpPr>
      <dsp:spPr>
        <a:xfrm>
          <a:off x="0" y="1888756"/>
          <a:ext cx="8964488" cy="14795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 smtClean="0"/>
            <a:t>За </a:t>
          </a:r>
          <a:r>
            <a:rPr lang="ru-RU" sz="2100" b="1" i="0" kern="1200" dirty="0" err="1" smtClean="0"/>
            <a:t>низької</a:t>
          </a:r>
          <a:r>
            <a:rPr lang="ru-RU" sz="2100" b="1" i="0" kern="1200" dirty="0" smtClean="0"/>
            <a:t> </a:t>
          </a:r>
          <a:r>
            <a:rPr lang="ru-RU" sz="2100" b="1" i="0" kern="1200" dirty="0" err="1" smtClean="0"/>
            <a:t>якості</a:t>
          </a:r>
          <a:r>
            <a:rPr lang="ru-RU" sz="2100" b="1" i="0" kern="1200" dirty="0" smtClean="0"/>
            <a:t> </a:t>
          </a:r>
          <a:r>
            <a:rPr lang="ru-RU" sz="2100" b="1" i="0" kern="1200" dirty="0" err="1" smtClean="0"/>
            <a:t>об¢ємистих</a:t>
          </a:r>
          <a:r>
            <a:rPr lang="ru-RU" sz="2100" b="1" i="0" kern="1200" dirty="0" smtClean="0"/>
            <a:t> </a:t>
          </a:r>
          <a:r>
            <a:rPr lang="ru-RU" sz="2100" b="1" i="0" kern="1200" dirty="0" err="1" smtClean="0"/>
            <a:t>кормів</a:t>
          </a:r>
          <a:r>
            <a:rPr lang="ru-RU" sz="2100" b="1" i="0" kern="1200" dirty="0" smtClean="0"/>
            <a:t> норму </a:t>
          </a:r>
          <a:r>
            <a:rPr lang="ru-RU" sz="2100" b="1" i="0" kern="1200" dirty="0" err="1" smtClean="0"/>
            <a:t>концентратів</a:t>
          </a:r>
          <a:r>
            <a:rPr lang="ru-RU" sz="2100" b="1" i="0" kern="1200" dirty="0" smtClean="0"/>
            <a:t> </a:t>
          </a:r>
          <a:r>
            <a:rPr lang="ru-RU" sz="2100" b="1" i="0" kern="1200" dirty="0" err="1" smtClean="0"/>
            <a:t>збільшують</a:t>
          </a:r>
          <a:r>
            <a:rPr lang="ru-RU" sz="2100" b="1" i="0" kern="1200" dirty="0" smtClean="0"/>
            <a:t> на 15–20%. У </a:t>
          </a:r>
          <a:r>
            <a:rPr lang="ru-RU" sz="2100" b="1" i="0" kern="1200" dirty="0" err="1" smtClean="0"/>
            <a:t>структурі</a:t>
          </a:r>
          <a:r>
            <a:rPr lang="ru-RU" sz="2100" b="1" i="0" kern="1200" dirty="0" smtClean="0"/>
            <a:t> </a:t>
          </a:r>
          <a:r>
            <a:rPr lang="ru-RU" sz="2100" b="1" i="0" kern="1200" dirty="0" err="1" smtClean="0"/>
            <a:t>раціону</a:t>
          </a:r>
          <a:r>
            <a:rPr lang="ru-RU" sz="2100" b="1" i="0" kern="1200" dirty="0" smtClean="0"/>
            <a:t> </a:t>
          </a:r>
          <a:r>
            <a:rPr lang="ru-RU" sz="2100" b="1" i="0" kern="1200" dirty="0" err="1" smtClean="0"/>
            <a:t>грубі</a:t>
          </a:r>
          <a:r>
            <a:rPr lang="ru-RU" sz="2100" b="1" i="0" kern="1200" dirty="0" smtClean="0"/>
            <a:t> корми </a:t>
          </a:r>
          <a:r>
            <a:rPr lang="ru-RU" sz="2100" b="1" i="0" kern="1200" dirty="0" err="1" smtClean="0"/>
            <a:t>становлять</a:t>
          </a:r>
          <a:r>
            <a:rPr lang="ru-RU" sz="2100" b="1" i="0" kern="1200" dirty="0" smtClean="0"/>
            <a:t> – 50–55%, у тому </a:t>
          </a:r>
          <a:r>
            <a:rPr lang="ru-RU" sz="2100" b="1" i="0" kern="1200" dirty="0" err="1" smtClean="0"/>
            <a:t>числі</a:t>
          </a:r>
          <a:r>
            <a:rPr lang="ru-RU" sz="2100" b="1" i="0" kern="1200" dirty="0" smtClean="0"/>
            <a:t> </a:t>
          </a:r>
          <a:r>
            <a:rPr lang="ru-RU" sz="2100" b="1" i="0" kern="1200" dirty="0" err="1" smtClean="0"/>
            <a:t>сіно</a:t>
          </a:r>
          <a:r>
            <a:rPr lang="ru-RU" sz="2100" b="1" i="0" kern="1200" dirty="0" smtClean="0"/>
            <a:t> – 40–45%, </a:t>
          </a:r>
          <a:r>
            <a:rPr lang="ru-RU" sz="2100" b="1" i="0" kern="1200" dirty="0" err="1" smtClean="0"/>
            <a:t>соковиті</a:t>
          </a:r>
          <a:r>
            <a:rPr lang="ru-RU" sz="2100" b="1" i="0" kern="1200" dirty="0" smtClean="0"/>
            <a:t> – 20–25 </a:t>
          </a:r>
          <a:r>
            <a:rPr lang="ru-RU" sz="2100" b="1" i="0" kern="1200" dirty="0" err="1" smtClean="0"/>
            <a:t>і</a:t>
          </a:r>
          <a:r>
            <a:rPr lang="ru-RU" sz="2100" b="1" i="0" kern="1200" dirty="0" smtClean="0"/>
            <a:t> </a:t>
          </a:r>
          <a:r>
            <a:rPr lang="ru-RU" sz="2100" b="1" i="0" kern="1200" dirty="0" err="1" smtClean="0"/>
            <a:t>концентровані</a:t>
          </a:r>
          <a:r>
            <a:rPr lang="ru-RU" sz="2100" b="1" i="0" kern="1200" dirty="0" smtClean="0"/>
            <a:t> корми – 20–25%.</a:t>
          </a:r>
          <a:br>
            <a:rPr lang="ru-RU" sz="2100" b="1" i="0" kern="1200" dirty="0" smtClean="0"/>
          </a:br>
          <a:endParaRPr lang="ru-RU" sz="2100" b="1" i="0" kern="1200" dirty="0"/>
        </a:p>
      </dsp:txBody>
      <dsp:txXfrm>
        <a:off x="0" y="1888756"/>
        <a:ext cx="8964488" cy="147957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D81E42-0FF5-4F4E-A4C9-6B4139406DF4}">
      <dsp:nvSpPr>
        <dsp:cNvPr id="0" name=""/>
        <dsp:cNvSpPr/>
      </dsp:nvSpPr>
      <dsp:spPr>
        <a:xfrm>
          <a:off x="0" y="17558"/>
          <a:ext cx="8424936" cy="16415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Коровам </a:t>
          </a:r>
          <a:r>
            <a:rPr lang="ru-RU" sz="2300" kern="1200" dirty="0" err="1" smtClean="0"/>
            <a:t>першої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другої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лактації</a:t>
          </a:r>
          <a:r>
            <a:rPr lang="ru-RU" sz="2300" kern="1200" dirty="0" smtClean="0"/>
            <a:t> норму </a:t>
          </a:r>
          <a:r>
            <a:rPr lang="ru-RU" sz="2300" kern="1200" dirty="0" err="1" smtClean="0"/>
            <a:t>годівлі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збільшують</a:t>
          </a:r>
          <a:r>
            <a:rPr lang="ru-RU" sz="2300" kern="1200" dirty="0" smtClean="0"/>
            <a:t> на 1,0–1,5 к.од. (12–18 МДж ОЕ) </a:t>
          </a:r>
          <a:r>
            <a:rPr lang="ru-RU" sz="2300" kern="1200" dirty="0" err="1" smtClean="0"/>
            <a:t>з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вмістом</a:t>
          </a:r>
          <a:r>
            <a:rPr lang="ru-RU" sz="2300" kern="1200" dirty="0" smtClean="0"/>
            <a:t> на 1 к.од. 100–105 г </a:t>
          </a:r>
          <a:r>
            <a:rPr lang="ru-RU" sz="2300" kern="1200" dirty="0" err="1" smtClean="0"/>
            <a:t>перетравного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протеїну</a:t>
          </a:r>
          <a:r>
            <a:rPr lang="ru-RU" sz="2300" kern="1200" dirty="0" smtClean="0"/>
            <a:t>, 7–7,6 </a:t>
          </a:r>
          <a:r>
            <a:rPr lang="ru-RU" sz="2300" kern="1200" dirty="0" err="1" smtClean="0"/>
            <a:t>кальцію</a:t>
          </a:r>
          <a:r>
            <a:rPr lang="ru-RU" sz="2300" kern="1200" dirty="0" smtClean="0"/>
            <a:t>, 4–4,4 г фосфору </a:t>
          </a:r>
          <a:r>
            <a:rPr lang="ru-RU" sz="2300" kern="1200" dirty="0" err="1" smtClean="0"/>
            <a:t>і</a:t>
          </a:r>
          <a:r>
            <a:rPr lang="ru-RU" sz="2300" kern="1200" dirty="0" smtClean="0"/>
            <a:t> 37–40 мг каротину.</a:t>
          </a:r>
          <a:endParaRPr lang="ru-RU" sz="2300" kern="1200" dirty="0"/>
        </a:p>
      </dsp:txBody>
      <dsp:txXfrm>
        <a:off x="0" y="17558"/>
        <a:ext cx="8424936" cy="1641509"/>
      </dsp:txXfrm>
    </dsp:sp>
    <dsp:sp modelId="{977E52AB-FB08-4645-B08F-E4131465F385}">
      <dsp:nvSpPr>
        <dsp:cNvPr id="0" name=""/>
        <dsp:cNvSpPr/>
      </dsp:nvSpPr>
      <dsp:spPr>
        <a:xfrm>
          <a:off x="0" y="1725308"/>
          <a:ext cx="8424936" cy="16415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У </a:t>
          </a:r>
          <a:r>
            <a:rPr lang="ru-RU" sz="2300" kern="1200" dirty="0" err="1" smtClean="0"/>
            <a:t>племінних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господарствах</a:t>
          </a:r>
          <a:r>
            <a:rPr lang="ru-RU" sz="2300" kern="1200" dirty="0" smtClean="0"/>
            <a:t> норму </a:t>
          </a:r>
          <a:r>
            <a:rPr lang="ru-RU" sz="2300" kern="1200" dirty="0" err="1" smtClean="0"/>
            <a:t>годівлі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корів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необхідно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підвищувати</a:t>
          </a:r>
          <a:r>
            <a:rPr lang="ru-RU" sz="2300" kern="1200" dirty="0" smtClean="0"/>
            <a:t> на 10%. Але </a:t>
          </a:r>
          <a:r>
            <a:rPr lang="ru-RU" sz="2300" kern="1200" dirty="0" err="1" smtClean="0"/>
            <a:t>корів</a:t>
          </a:r>
          <a:r>
            <a:rPr lang="ru-RU" sz="2300" kern="1200" dirty="0" smtClean="0"/>
            <a:t> у </a:t>
          </a:r>
          <a:r>
            <a:rPr lang="ru-RU" sz="2300" kern="1200" dirty="0" err="1" smtClean="0"/>
            <a:t>цей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період</a:t>
          </a:r>
          <a:r>
            <a:rPr lang="ru-RU" sz="2300" kern="1200" dirty="0" smtClean="0"/>
            <a:t> не </a:t>
          </a:r>
          <a:r>
            <a:rPr lang="ru-RU" sz="2300" kern="1200" dirty="0" err="1" smtClean="0"/>
            <a:t>слід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перегодовувати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оскільки</a:t>
          </a:r>
          <a:r>
            <a:rPr lang="ru-RU" sz="2300" kern="1200" dirty="0" smtClean="0"/>
            <a:t> </a:t>
          </a:r>
          <a:r>
            <a:rPr lang="ru-RU" sz="2300" i="1" kern="1200" dirty="0" err="1" smtClean="0"/>
            <a:t>ожиріння</a:t>
          </a:r>
          <a:r>
            <a:rPr lang="ru-RU" sz="2300" i="1" kern="1200" dirty="0" smtClean="0"/>
            <a:t> </a:t>
          </a:r>
          <a:r>
            <a:rPr lang="ru-RU" sz="2300" i="1" kern="1200" dirty="0" err="1" smtClean="0"/>
            <a:t>може</a:t>
          </a:r>
          <a:r>
            <a:rPr lang="ru-RU" sz="2300" i="1" kern="1200" dirty="0" smtClean="0"/>
            <a:t> стати причиною </a:t>
          </a:r>
          <a:r>
            <a:rPr lang="ru-RU" sz="2300" i="1" kern="1200" dirty="0" err="1" smtClean="0"/>
            <a:t>ускладнень</a:t>
          </a:r>
          <a:r>
            <a:rPr lang="ru-RU" sz="2300" i="1" kern="1200" dirty="0" smtClean="0"/>
            <a:t> при родах. </a:t>
          </a:r>
          <a:endParaRPr lang="ru-RU" sz="2300" i="1" kern="1200" dirty="0"/>
        </a:p>
      </dsp:txBody>
      <dsp:txXfrm>
        <a:off x="0" y="1725308"/>
        <a:ext cx="8424936" cy="164150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617F77-7DC4-45B7-BF5C-22B9C26FD886}">
      <dsp:nvSpPr>
        <dsp:cNvPr id="0" name=""/>
        <dsp:cNvSpPr/>
      </dsp:nvSpPr>
      <dsp:spPr>
        <a:xfrm>
          <a:off x="0" y="214723"/>
          <a:ext cx="9144000" cy="12648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 </a:t>
          </a:r>
          <a:r>
            <a:rPr lang="ru-RU" sz="2100" kern="1200" dirty="0" err="1" smtClean="0"/>
            <a:t>раціони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тільних</a:t>
          </a:r>
          <a:r>
            <a:rPr lang="ru-RU" sz="2100" kern="1200" dirty="0" smtClean="0"/>
            <a:t> </a:t>
          </a:r>
          <a:r>
            <a:rPr lang="ru-RU" sz="2100" u="sng" kern="1200" dirty="0" err="1" smtClean="0"/>
            <a:t>сухостійних</a:t>
          </a:r>
          <a:r>
            <a:rPr lang="ru-RU" sz="2100" u="sng" kern="1200" dirty="0" smtClean="0"/>
            <a:t> </a:t>
          </a:r>
          <a:r>
            <a:rPr lang="ru-RU" sz="2100" u="sng" kern="1200" dirty="0" err="1" smtClean="0"/>
            <a:t>корів</a:t>
          </a:r>
          <a:r>
            <a:rPr lang="ru-RU" sz="2100" u="sng" kern="1200" dirty="0" smtClean="0"/>
            <a:t> </a:t>
          </a:r>
          <a:r>
            <a:rPr lang="ru-RU" sz="2100" u="sng" kern="1200" dirty="0" err="1" smtClean="0"/>
            <a:t>необхідно</a:t>
          </a:r>
          <a:r>
            <a:rPr lang="ru-RU" sz="2100" u="sng" kern="1200" dirty="0" smtClean="0"/>
            <a:t> </a:t>
          </a:r>
          <a:r>
            <a:rPr lang="ru-RU" sz="2100" u="sng" kern="1200" dirty="0" err="1" smtClean="0"/>
            <a:t>включати</a:t>
          </a:r>
          <a:r>
            <a:rPr lang="ru-RU" sz="2100" u="sng" kern="1200" dirty="0" smtClean="0"/>
            <a:t> </a:t>
          </a:r>
          <a:r>
            <a:rPr lang="ru-RU" sz="2100" u="sng" kern="1200" dirty="0" err="1" smtClean="0"/>
            <a:t>сіно</a:t>
          </a:r>
          <a:r>
            <a:rPr lang="ru-RU" sz="2100" u="sng" kern="1200" dirty="0" smtClean="0"/>
            <a:t>, солому, </a:t>
          </a:r>
          <a:r>
            <a:rPr lang="ru-RU" sz="2100" u="sng" kern="1200" dirty="0" err="1" smtClean="0"/>
            <a:t>сінаж</a:t>
          </a:r>
          <a:r>
            <a:rPr lang="ru-RU" sz="2100" u="sng" kern="1200" dirty="0" smtClean="0"/>
            <a:t>, силос </a:t>
          </a:r>
          <a:r>
            <a:rPr lang="ru-RU" sz="2100" u="sng" kern="1200" dirty="0" err="1" smtClean="0"/>
            <a:t>і</a:t>
          </a:r>
          <a:r>
            <a:rPr lang="ru-RU" sz="2100" u="sng" kern="1200" dirty="0" smtClean="0"/>
            <a:t> </a:t>
          </a:r>
          <a:r>
            <a:rPr lang="ru-RU" sz="2100" u="sng" kern="1200" dirty="0" err="1" smtClean="0"/>
            <a:t>концентровані</a:t>
          </a:r>
          <a:r>
            <a:rPr lang="ru-RU" sz="2100" u="sng" kern="1200" dirty="0" smtClean="0"/>
            <a:t> корми.</a:t>
          </a:r>
          <a:r>
            <a:rPr lang="ru-RU" sz="2100" kern="1200" dirty="0" smtClean="0"/>
            <a:t> </a:t>
          </a:r>
          <a:endParaRPr lang="ru-RU" sz="2100" kern="1200" dirty="0"/>
        </a:p>
      </dsp:txBody>
      <dsp:txXfrm>
        <a:off x="0" y="214723"/>
        <a:ext cx="9144000" cy="1264829"/>
      </dsp:txXfrm>
    </dsp:sp>
    <dsp:sp modelId="{7E9F0557-5F9B-4785-B396-A0E3BD03E53E}">
      <dsp:nvSpPr>
        <dsp:cNvPr id="0" name=""/>
        <dsp:cNvSpPr/>
      </dsp:nvSpPr>
      <dsp:spPr>
        <a:xfrm>
          <a:off x="0" y="1540033"/>
          <a:ext cx="9144000" cy="21390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Концентратно-силосно-сінажні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раціони</a:t>
          </a:r>
          <a:r>
            <a:rPr lang="ru-RU" sz="2100" kern="1200" dirty="0" smtClean="0"/>
            <a:t> (50% </a:t>
          </a:r>
          <a:r>
            <a:rPr lang="ru-RU" sz="2100" kern="1200" dirty="0" err="1" smtClean="0"/>
            <a:t>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більше</a:t>
          </a:r>
          <a:r>
            <a:rPr lang="ru-RU" sz="2100" kern="1200" dirty="0" smtClean="0"/>
            <a:t> силосу за </a:t>
          </a:r>
          <a:r>
            <a:rPr lang="ru-RU" sz="2100" kern="1200" dirty="0" err="1" smtClean="0"/>
            <a:t>поживністю</a:t>
          </a:r>
          <a:r>
            <a:rPr lang="ru-RU" sz="2100" kern="1200" dirty="0" smtClean="0"/>
            <a:t>) негативно </a:t>
          </a:r>
          <a:r>
            <a:rPr lang="ru-RU" sz="2100" kern="1200" dirty="0" err="1" smtClean="0"/>
            <a:t>впливають</a:t>
          </a:r>
          <a:r>
            <a:rPr lang="ru-RU" sz="2100" kern="1200" dirty="0" smtClean="0"/>
            <a:t> на </a:t>
          </a:r>
          <a:r>
            <a:rPr lang="ru-RU" sz="2100" kern="1200" dirty="0" err="1" smtClean="0"/>
            <a:t>резистентність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новонароджених</a:t>
          </a:r>
          <a:r>
            <a:rPr lang="ru-RU" sz="2100" kern="1200" dirty="0" smtClean="0"/>
            <a:t> телят </a:t>
          </a:r>
          <a:r>
            <a:rPr lang="ru-RU" sz="2100" kern="1200" dirty="0" err="1" smtClean="0"/>
            <a:t>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відтворну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здатність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корів</a:t>
          </a:r>
          <a:r>
            <a:rPr lang="ru-RU" sz="2100" kern="1200" dirty="0" smtClean="0"/>
            <a:t>. Телята </a:t>
          </a:r>
          <a:r>
            <a:rPr lang="ru-RU" sz="2100" kern="1200" dirty="0" err="1" smtClean="0"/>
            <a:t>народжуються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кволими</a:t>
          </a:r>
          <a:r>
            <a:rPr lang="ru-RU" sz="2100" kern="1200" dirty="0" smtClean="0"/>
            <a:t>, часто </a:t>
          </a:r>
          <a:r>
            <a:rPr lang="ru-RU" sz="2100" kern="1200" dirty="0" err="1" smtClean="0"/>
            <a:t>хворіють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з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можливими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випадками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загибелі</a:t>
          </a:r>
          <a:r>
            <a:rPr lang="ru-RU" sz="2100" kern="1200" dirty="0" smtClean="0"/>
            <a:t>. </a:t>
          </a:r>
          <a:endParaRPr lang="ru-RU" sz="2100" kern="1200" dirty="0"/>
        </a:p>
      </dsp:txBody>
      <dsp:txXfrm>
        <a:off x="0" y="1540033"/>
        <a:ext cx="9144000" cy="2139029"/>
      </dsp:txXfrm>
    </dsp:sp>
    <dsp:sp modelId="{6897A3FF-CF84-4449-894A-FBCD81F35233}">
      <dsp:nvSpPr>
        <dsp:cNvPr id="0" name=""/>
        <dsp:cNvSpPr/>
      </dsp:nvSpPr>
      <dsp:spPr>
        <a:xfrm>
          <a:off x="0" y="3739542"/>
          <a:ext cx="9144000" cy="21390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Підвищує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резистентність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організму</a:t>
          </a:r>
          <a:r>
            <a:rPr lang="ru-RU" sz="2100" kern="1200" dirty="0" smtClean="0"/>
            <a:t> телят </a:t>
          </a:r>
          <a:r>
            <a:rPr lang="ru-RU" sz="2100" kern="1200" dirty="0" err="1" smtClean="0"/>
            <a:t>згодовування</a:t>
          </a:r>
          <a:r>
            <a:rPr lang="ru-RU" sz="2100" kern="1200" dirty="0" smtClean="0"/>
            <a:t> коровам </a:t>
          </a:r>
          <a:r>
            <a:rPr lang="ru-RU" sz="2100" kern="1200" dirty="0" err="1" smtClean="0"/>
            <a:t>фосфатів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мікродобавок</a:t>
          </a:r>
          <a:r>
            <a:rPr lang="ru-RU" sz="2100" kern="1200" dirty="0" smtClean="0"/>
            <a:t> – </a:t>
          </a:r>
          <a:r>
            <a:rPr lang="ru-RU" sz="2100" i="1" kern="1200" dirty="0" smtClean="0"/>
            <a:t>йоду, кобальту, </a:t>
          </a:r>
          <a:r>
            <a:rPr lang="ru-RU" sz="2100" i="1" kern="1200" dirty="0" err="1" smtClean="0"/>
            <a:t>міді</a:t>
          </a:r>
          <a:r>
            <a:rPr lang="ru-RU" sz="2100" i="1" kern="1200" dirty="0" smtClean="0"/>
            <a:t>, цинку та </a:t>
          </a:r>
          <a:r>
            <a:rPr lang="ru-RU" sz="2100" i="1" kern="1200" dirty="0" err="1" smtClean="0"/>
            <a:t>вітамінів</a:t>
          </a:r>
          <a:r>
            <a:rPr lang="ru-RU" sz="2100" i="1" kern="1200" dirty="0" smtClean="0"/>
            <a:t> А,</a:t>
          </a:r>
          <a:r>
            <a:rPr lang="en-US" sz="2100" i="1" kern="1200" dirty="0" smtClean="0"/>
            <a:t>D, </a:t>
          </a:r>
          <a:r>
            <a:rPr lang="ru-RU" sz="2100" i="1" kern="1200" dirty="0" smtClean="0"/>
            <a:t>Е. </a:t>
          </a:r>
          <a:r>
            <a:rPr lang="ru-RU" sz="2100" i="1" kern="1200" dirty="0" err="1" smtClean="0"/>
            <a:t>Глибокотільним</a:t>
          </a:r>
          <a:r>
            <a:rPr lang="ru-RU" sz="2100" i="1" kern="1200" dirty="0" smtClean="0"/>
            <a:t> коровам за 15 </a:t>
          </a:r>
          <a:r>
            <a:rPr lang="ru-RU" sz="2100" i="1" kern="1200" dirty="0" err="1" smtClean="0"/>
            <a:t>діб</a:t>
          </a:r>
          <a:r>
            <a:rPr lang="ru-RU" sz="2100" i="1" kern="1200" dirty="0" smtClean="0"/>
            <a:t> до </a:t>
          </a:r>
          <a:r>
            <a:rPr lang="ru-RU" sz="2100" i="1" kern="1200" dirty="0" err="1" smtClean="0"/>
            <a:t>отелення</a:t>
          </a:r>
          <a:r>
            <a:rPr lang="ru-RU" sz="2100" i="1" kern="1200" dirty="0" smtClean="0"/>
            <a:t> </a:t>
          </a:r>
          <a:r>
            <a:rPr lang="ru-RU" sz="2100" i="1" kern="1200" dirty="0" err="1" smtClean="0"/>
            <a:t>з</a:t>
          </a:r>
          <a:r>
            <a:rPr lang="ru-RU" sz="2100" i="1" kern="1200" dirty="0" smtClean="0"/>
            <a:t> </a:t>
          </a:r>
          <a:r>
            <a:rPr lang="ru-RU" sz="2100" i="1" kern="1200" dirty="0" err="1" smtClean="0"/>
            <a:t>раціону</a:t>
          </a:r>
          <a:r>
            <a:rPr lang="ru-RU" sz="2100" i="1" kern="1200" dirty="0" smtClean="0"/>
            <a:t> </a:t>
          </a:r>
          <a:r>
            <a:rPr lang="ru-RU" sz="2100" i="1" kern="1200" dirty="0" err="1" smtClean="0"/>
            <a:t>виключають</a:t>
          </a:r>
          <a:r>
            <a:rPr lang="ru-RU" sz="2100" i="1" kern="1200" dirty="0" smtClean="0"/>
            <a:t> силос, </a:t>
          </a:r>
          <a:r>
            <a:rPr lang="ru-RU" sz="2100" i="1" kern="1200" dirty="0" err="1" smtClean="0"/>
            <a:t>замінюючи</a:t>
          </a:r>
          <a:r>
            <a:rPr lang="ru-RU" sz="2100" i="1" kern="1200" dirty="0" smtClean="0"/>
            <a:t> </a:t>
          </a:r>
          <a:r>
            <a:rPr lang="ru-RU" sz="2100" i="1" kern="1200" dirty="0" err="1" smtClean="0"/>
            <a:t>його</a:t>
          </a:r>
          <a:r>
            <a:rPr lang="ru-RU" sz="2100" i="1" kern="1200" dirty="0" smtClean="0"/>
            <a:t> на </a:t>
          </a:r>
          <a:r>
            <a:rPr lang="ru-RU" sz="2100" i="1" kern="1200" dirty="0" err="1" smtClean="0"/>
            <a:t>якісне</a:t>
          </a:r>
          <a:r>
            <a:rPr lang="ru-RU" sz="2100" i="1" kern="1200" dirty="0" smtClean="0"/>
            <a:t> </a:t>
          </a:r>
          <a:r>
            <a:rPr lang="ru-RU" sz="2100" i="1" kern="1200" dirty="0" err="1" smtClean="0"/>
            <a:t>сіно</a:t>
          </a:r>
          <a:r>
            <a:rPr lang="ru-RU" sz="2100" i="1" kern="1200" dirty="0" smtClean="0"/>
            <a:t>, </a:t>
          </a:r>
          <a:r>
            <a:rPr lang="ru-RU" sz="2100" i="1" kern="1200" dirty="0" err="1" smtClean="0"/>
            <a:t>знижують</a:t>
          </a:r>
          <a:r>
            <a:rPr lang="ru-RU" sz="2100" i="1" kern="1200" dirty="0" smtClean="0"/>
            <a:t> </a:t>
          </a:r>
          <a:r>
            <a:rPr lang="ru-RU" sz="2100" i="1" kern="1200" dirty="0" err="1" smtClean="0"/>
            <a:t>частку</a:t>
          </a:r>
          <a:r>
            <a:rPr lang="ru-RU" sz="2100" i="1" kern="1200" dirty="0" smtClean="0"/>
            <a:t> </a:t>
          </a:r>
          <a:r>
            <a:rPr lang="ru-RU" sz="2100" i="1" kern="1200" dirty="0" err="1" smtClean="0"/>
            <a:t>соломи</a:t>
          </a:r>
          <a:r>
            <a:rPr lang="ru-RU" sz="2100" i="1" kern="1200" dirty="0" smtClean="0"/>
            <a:t>.</a:t>
          </a:r>
          <a:br>
            <a:rPr lang="ru-RU" sz="2100" i="1" kern="1200" dirty="0" smtClean="0"/>
          </a:br>
          <a:r>
            <a:rPr lang="ru-RU" sz="2100" kern="1200" dirty="0" smtClean="0"/>
            <a:t/>
          </a:r>
          <a:br>
            <a:rPr lang="ru-RU" sz="2100" kern="1200" dirty="0" smtClean="0"/>
          </a:br>
          <a:endParaRPr lang="en-US" sz="2100" kern="1200" dirty="0"/>
        </a:p>
      </dsp:txBody>
      <dsp:txXfrm>
        <a:off x="0" y="3739542"/>
        <a:ext cx="9144000" cy="213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B22D-F8CD-4F5C-BA6A-D4A84E725851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760F-7255-4235-A18E-F7C903813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825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B22D-F8CD-4F5C-BA6A-D4A84E725851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760F-7255-4235-A18E-F7C903813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417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B22D-F8CD-4F5C-BA6A-D4A84E725851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760F-7255-4235-A18E-F7C903813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789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B22D-F8CD-4F5C-BA6A-D4A84E725851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760F-7255-4235-A18E-F7C903813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548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B22D-F8CD-4F5C-BA6A-D4A84E725851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760F-7255-4235-A18E-F7C903813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081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B22D-F8CD-4F5C-BA6A-D4A84E725851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760F-7255-4235-A18E-F7C903813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168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B22D-F8CD-4F5C-BA6A-D4A84E725851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760F-7255-4235-A18E-F7C903813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449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B22D-F8CD-4F5C-BA6A-D4A84E725851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760F-7255-4235-A18E-F7C903813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211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B22D-F8CD-4F5C-BA6A-D4A84E725851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760F-7255-4235-A18E-F7C903813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592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B22D-F8CD-4F5C-BA6A-D4A84E725851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760F-7255-4235-A18E-F7C903813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326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B22D-F8CD-4F5C-BA6A-D4A84E725851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760F-7255-4235-A18E-F7C903813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543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4B22D-F8CD-4F5C-BA6A-D4A84E725851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3760F-7255-4235-A18E-F7C903813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178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9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book.com.ua/index.php?route=product/manufacturer/info&amp;manufacturer_id=66" TargetMode="External"/><Relationship Id="rId2" Type="http://schemas.openxmlformats.org/officeDocument/2006/relationships/hyperlink" Target="https://profbook.com.ua/index.php?route=product/manufacturer/info&amp;manufacturer_id=9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5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8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29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31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32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33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34.jpe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35.jpe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36.jpe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39.jpe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Лекція 8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</a:rPr>
              <a:t>Годівля</a:t>
            </a:r>
            <a:r>
              <a:rPr lang="ru-RU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</a:rPr>
              <a:t>м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Arial"/>
                <a:cs typeface="Arial"/>
              </a:rPr>
              <a:t>’</a:t>
            </a:r>
            <a:r>
              <a:rPr lang="ru-RU" b="1" dirty="0" err="1" smtClean="0">
                <a:solidFill>
                  <a:srgbClr val="FF0000"/>
                </a:solidFill>
                <a:effectLst/>
              </a:rPr>
              <a:t>ясної</a:t>
            </a:r>
            <a:r>
              <a:rPr lang="ru-RU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</a:rPr>
              <a:t>худоби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8" name="AutoShape 2" descr="&amp;Acy;&amp;bcy;&amp;ocy;&amp;ncy;&amp;dcy;&amp;acy;&amp;ncy;&amp;scy; (&amp;pcy;&amp;ocy;&amp;rcy;&amp;ocy;&amp;dcy;&amp;acy; &amp;kcy;&amp;ocy;&amp;rcy;&amp;ocy;&amp;vcy;) — &amp;Vcy;&amp;icy;&amp;kcy;&amp;icy;&amp;pcy;&amp;iecy;&amp;dcy;&amp;i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&amp;Vcy;&amp;Rcy;&amp;KHcy; &amp;Acy;&amp;bcy;&amp;ocy;&amp;ncy;&amp;dcy;&amp;acy;&amp;ncy;&amp;scy; — &amp;Kcy;&amp;Ucy;&amp;Rcy;&amp;Kcy;&amp;Ucy;&amp;Lcy;&amp;SOF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Abondance - les races bovines du mon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4904"/>
            <a:ext cx="6565828" cy="3737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4657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866" name="AutoShape 2" descr="&amp;Ocy;&amp;tcy;&amp;kcy;&amp;ocy;&amp;rcy;&amp;mcy; &amp;bcy;&amp;ycy;&amp;chcy;&amp;kcy;&amp;ocy;&amp;vcy; &amp;ncy;&amp;acy; &amp;mcy;&amp;yacy;&amp;scy;&amp;ocy; &amp;vcy; &amp;dcy;&amp;ocy;&amp;mcy;&amp;acy;&amp;shcy;&amp;ncy;&amp;icy;&amp;khcy; &amp;ucy;&amp;scy;&amp;lcy;&amp;ocy;&amp;vcy;&amp;icy;&amp;yacy;&amp;khcy; &amp;tcy;&amp;acy;&amp;bcy;&amp;lcy;&amp;icy;&amp;tscy;&amp;acy; – &amp;Fcy;&amp;iecy;&amp;rcy;&amp;mcy;&amp;iecy;&amp;rcy; &amp;Bcy;&amp;iecy;&amp;zcy; &amp;KHcy;&amp;lcy;&amp;ocy;&amp;pcy;&amp;ocy;&amp;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8" name="Picture 4" descr="&amp;Ocy;&amp;tcy;&amp;kcy;&amp;ocy;&amp;rcy;&amp;mcy; &amp;bcy;&amp;ycy;&amp;kcy;&amp;ocy;&amp;vcy; &amp;bcy;&amp;ycy;&amp;scy;&amp;tcy;&amp;rcy;&amp;ycy;&amp;mcy; &amp;scy;&amp;pcy;&amp;ocy;&amp;scy;&amp;ocy;&amp;bcy;&amp;ocy;&amp;mcy;: &amp;scy;&amp;ocy;&amp;vcy;&amp;iecy;&amp;tcy;&amp;ycy; &amp;icy; &amp;pcy;&amp;rcy;&amp;acy;&amp;vcy;&amp;icy;&amp;lcy;&amp;a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4248132"/>
            <a:ext cx="3914800" cy="2609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8892480" cy="350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2" name="AutoShape 2" descr="&amp;Mcy;&amp;iecy;&amp;tcy;&amp;ocy;&amp;dcy;&amp;ycy; &amp;kcy;&amp;ocy;&amp;ncy;&amp;tcy;&amp;rcy;&amp;ocy;&amp;lcy;&amp;yacy; &amp;pcy;&amp;ocy;&amp;lcy;&amp;ncy;&amp;ocy;&amp;tscy;&amp;iecy;&amp;ncy;&amp;ncy;&amp;ocy;&amp;scy;&amp;tcy;&amp;icy; &amp;kcy;&amp;ocy;&amp;rcy;&amp;mcy;&amp;lcy;&amp;iecy;&amp;ncy;&amp;icy;&amp;yacy; &amp;kcy;&amp;ocy;&amp;rcy;&amp;ocy;&amp;v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4" name="Picture 4" descr="&amp;Pcy;&amp;rcy;&amp;ocy;&amp;icy;&amp;scy;&amp;khcy;&amp;ocy;&amp;zhcy;&amp;dcy;&amp;iecy;&amp;ncy;&amp;icy;&amp;iecy; &amp;icy; &amp;ocy;&amp;dcy;&amp;ocy;&amp;mcy;&amp;acy;&amp;shcy;&amp;ncy;&amp;icy;&amp;vcy;&amp;acy;&amp;ncy;&amp;icy;&amp;iecy; &amp;kcy;&amp;ocy;&amp;rcy;&amp;ocy;&amp;vcy;. &amp;Scy;&amp;tcy;&amp;acy;&amp;rcy;&amp;tcy; &amp;vcy; &amp;ncy;&amp;acy;&amp;ucy;&amp;kcy;&amp;iecy;. &amp;Pcy;&amp;ocy;&amp;rcy;&amp;ocy;&amp;dcy;&amp;ycy; &amp;kcy;&amp;ocy;&amp;rcy;&amp;ocy;&amp;vcy;, &amp;ncy;&amp;acy;&amp;zcy;&amp;vcy;&amp;acy;&amp;ncy;&amp;icy;&amp;yacy;  &amp;icy; &amp;fcy;&amp;ocy;&amp;tcy;&amp;o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3552825"/>
            <a:ext cx="4953000" cy="3305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20653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37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818" name="Picture 2" descr="&amp;Ncy;&amp;ocy;&amp;rcy;&amp;mcy;&amp;icy;&amp;rcy;&amp;ocy;&amp;vcy;&amp;acy;&amp;ncy;&amp;ncy;&amp;ocy;&amp;iecy; &amp;kcy;&amp;ocy;&amp;rcy;&amp;mcy;&amp;lcy;&amp;iecy;&amp;ncy;&amp;icy;&amp;iecy; &amp;bcy;&amp;ycy;&amp;kcy;&amp;ocy;&amp;vcy; &amp;pcy;&amp;rcy;&amp;ocy;&amp;icy;&amp;zcy;&amp;vcy;&amp;ocy;&amp;dcy;&amp;icy;&amp;tcy;&amp;iecy;&amp;lcy;&amp;iecy;&amp;jcy;: &amp;rcy;&amp;acy;&amp;tscy;&amp;icy;&amp;ocy;&amp;ncy; &amp;pcy;&amp;icy;&amp;tcy;&amp;acy;&amp;ncy;&amp;icy;&amp;ya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3371849"/>
            <a:ext cx="4953000" cy="3486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79512" y="0"/>
          <a:ext cx="8712968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794" name="Picture 2" descr="&amp;Vcy; &amp;YAcy;&amp;rcy;&amp;ocy;&amp;scy;&amp;lcy;&amp;acy;&amp;vcy;&amp;scy;&amp;kcy;&amp;ocy;&amp;jcy; &amp;ocy;&amp;bcy;&amp;lcy;&amp;acy;&amp;scy;&amp;tcy;&amp;icy; &amp;bcy;&amp;ycy;&amp;kcy;&amp;icy; &amp;ncy;&amp;acy;&amp;scy;&amp;mcy;&amp;iecy;&amp;rcy;&amp;tcy;&amp;softcy; &amp;zcy;&amp;acy;&amp;bcy;&amp;ocy;&amp;dcy;&amp;acy;&amp;lcy;&amp;icy; &amp;fcy;&amp;iecy;&amp;rcy;&amp;mcy;&amp;iecy;&amp;rcy;&amp;acy; - &amp;Mcy;&amp;Kcy; &amp;YAcy;&amp;rcy;&amp;ocy;&amp;scy;&amp;lcy;&amp;acy;&amp;vcy;&amp;lcy;&amp;soft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437112"/>
            <a:ext cx="3231767" cy="2420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7483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/>
              </a:rPr>
              <a:t>2.Годівля </a:t>
            </a:r>
            <a:r>
              <a:rPr lang="ru-RU" sz="3200" b="1" dirty="0" err="1" smtClean="0">
                <a:solidFill>
                  <a:srgbClr val="FF0000"/>
                </a:solidFill>
                <a:effectLst/>
              </a:rPr>
              <a:t>тільних</a:t>
            </a:r>
            <a:r>
              <a:rPr lang="ru-RU" sz="32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/>
              </a:rPr>
              <a:t>корів</a:t>
            </a:r>
            <a:r>
              <a:rPr lang="ru-RU" sz="3200" b="1" dirty="0" smtClean="0">
                <a:solidFill>
                  <a:srgbClr val="FF0000"/>
                </a:solidFill>
                <a:effectLst/>
              </a:rPr>
              <a:t> у </a:t>
            </a:r>
            <a:r>
              <a:rPr lang="ru-RU" sz="3200" b="1" dirty="0" err="1" smtClean="0">
                <a:solidFill>
                  <a:srgbClr val="FF0000"/>
                </a:solidFill>
                <a:effectLst/>
              </a:rPr>
              <a:t>сухостійний</a:t>
            </a:r>
            <a:r>
              <a:rPr lang="ru-RU" sz="32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/>
              </a:rPr>
              <a:t>період</a:t>
            </a:r>
            <a:r>
              <a:rPr lang="ru-RU" sz="3200" b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</a:rPr>
            </a:br>
            <a:endParaRPr lang="en-US" sz="3200" b="1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764704"/>
          <a:ext cx="91440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0" name="AutoShape 2" descr="&amp;Pcy;&amp;iukcy;&amp;dcy;&amp;gcy;&amp;ocy;&amp;tcy;&amp;ocy;&amp;vcy;&amp;kcy;&amp;acy; &amp;kcy;&amp;ocy;&amp;rcy;&amp;iukcy;&amp;vcy; &amp;dcy;&amp;ocy; &amp;vcy;&amp;icy;&amp;scy;&amp;ocy;&amp;kcy;&amp;ocy;&amp;yicy; &amp;pcy;&amp;rcy;&amp;ocy;&amp;dcy;&amp;ucy;&amp;kcy;&amp;tcy;&amp;icy;&amp;vcy;&amp;ncy;&amp;ocy;&amp;scy;&amp;tcy;&amp;iukcy;. &amp;Rcy;&amp;ocy;&amp;lcy;&amp;softcy; &amp;scy;&amp;ucy;&amp;khcy;&amp;ocy;&amp;scy;&amp;tcy;&amp;iukcy;&amp;jcy;&amp;ncy;&amp;ocy;&amp;gcy;&amp;ocy; &amp;pcy;&amp;iecy;&amp;rcy;&amp;iukcy;&amp;ocy;&amp;dcy;&amp;ucy; —  &amp;Acy;&amp;gcy;&amp;rcy;&amp;ocy;&amp;bcy;&amp;iukcy;&amp;zcy;&amp;ncy;&amp;iecy;&amp;scy; &amp;scy;&amp;softcy;&amp;ocy;&amp;gcy;&amp;ocy;&amp;dcy;&amp;ncy;&amp;iu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&amp;Pcy;&amp;iukcy;&amp;dcy;&amp;gcy;&amp;ocy;&amp;tcy;&amp;ocy;&amp;vcy;&amp;kcy;&amp;acy; &amp;kcy;&amp;ocy;&amp;rcy;&amp;iukcy;&amp;vcy; &amp;dcy;&amp;ocy; &amp;vcy;&amp;icy;&amp;scy;&amp;ocy;&amp;kcy;&amp;ocy;&amp;yicy; &amp;pcy;&amp;rcy;&amp;ocy;&amp;dcy;&amp;ucy;&amp;kcy;&amp;tcy;&amp;icy;&amp;vcy;&amp;ncy;&amp;ocy;&amp;scy;&amp;tcy;&amp;iukcy;. &amp;Rcy;&amp;ocy;&amp;lcy;&amp;softcy; &amp;scy;&amp;ucy;&amp;khcy;&amp;ocy;&amp;scy;&amp;tcy;&amp;iukcy;&amp;jcy;&amp;ncy;&amp;ocy;&amp;gcy;&amp;ocy; &amp;pcy;&amp;iecy;&amp;rcy;&amp;iukcy;&amp;ocy;&amp;dcy;&amp;ucy; —  &amp;Acy;&amp;gcy;&amp;rcy;&amp;ocy;&amp;bcy;&amp;iukcy;&amp;zcy;&amp;ncy;&amp;iecy;&amp;scy; &amp;scy;&amp;softcy;&amp;ocy;&amp;gcy;&amp;ocy;&amp;dcy;&amp;ncy;&amp;iu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4" name="Picture 6" descr="&amp;Fcy;&amp;iecy;&amp;rcy;&amp;mcy;&amp;acy; &amp;zcy; &amp;iukcy;&amp;ncy;&amp;tcy;&amp;iecy;&amp;rcy;&amp;ncy;&amp;iecy;&amp;tcy;&amp;ocy;&amp;mcy;: &amp;yacy;&amp;kcy; &amp;ucy; &amp;Scy;&amp;lcy;&amp;ocy;&amp;bcy;&amp;iukcy;&amp;dcy;&amp;tscy;&amp;iukcy; &amp;tcy;&amp;iecy;&amp;khcy;&amp;ncy;&amp;ocy;&amp;lcy;&amp;ocy;&amp;gcy;&amp;iukcy;&amp;yicy; &amp;dcy;&amp;ocy;&amp;pcy;&amp;ocy;&amp;mcy;&amp;acy;&amp;gcy;&amp;acy;&amp;yucy;&amp;tcy;&amp;softcy; &amp;vcy;&amp;icy;&amp;rcy;&amp;ocy;&amp;shchcy;&amp;ucy;&amp;vcy;&amp;acy;&amp;tcy;&amp;icy; &amp;khcy;&amp;ucy;&amp;dcy;&amp;ocy;&amp;bcy;&amp;ucy;  | &amp;Kcy;&amp;acy;&amp;lcy;&amp;icy;&amp;ncy;&amp;iukcy;&amp;vcy;&amp;kcy;&amp;acy;.Cit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4610286"/>
            <a:ext cx="3995936" cy="2247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64806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cf.ppt-online.org/files/slide/u/Uin3fCRVqtcNMWhvOeHQZP9SyEum1XFwA0DYzL/slide-13.jpg"/>
          <p:cNvPicPr>
            <a:picLocks noChangeAspect="1" noChangeArrowheads="1"/>
          </p:cNvPicPr>
          <p:nvPr/>
        </p:nvPicPr>
        <p:blipFill>
          <a:blip r:embed="rId2" cstate="print"/>
          <a:srcRect t="5912"/>
          <a:stretch>
            <a:fillRect/>
          </a:stretch>
        </p:blipFill>
        <p:spPr bwMode="auto">
          <a:xfrm>
            <a:off x="0" y="692696"/>
            <a:ext cx="8748362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79512" y="0"/>
          <a:ext cx="8964488" cy="37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6082" name="Picture 2" descr="&amp;CHcy;&amp;ucy;&amp;bcy; &amp;Acy;&amp;gcy;&amp;rcy;&amp;ocy;&amp;kcy;&amp;ocy;&amp;ncy;&amp;tscy;&amp;iecy;&amp;pcy;&amp;tcy;, &amp;IEcy;&amp;fcy;&amp;iecy;&amp;kcy;&amp;tcy;&amp;icy;&amp;vcy;&amp;ncy;&amp;iukcy; &amp;scy;&amp;icy;&amp;scy;&amp;tcy;&amp;iecy;&amp;mcy;&amp;icy; &amp;ucy; &amp;tcy;&amp;vcy;&amp;acy;&amp;rcy;&amp;icy;&amp;ncy;&amp;ncy;&amp;icy;&amp;tscy;&amp;tcy;&amp;vcy;&amp;iukcy;/&quot;&amp;Ncy;&amp;acy;&amp;jcy;&amp;shcy;&amp;vcy;&amp;icy;&amp;dcy;&amp;shcy;&amp;icy;&amp;jcy;&quot; &amp;pcy;&amp;rcy;&amp;ocy;&amp;tcy;&amp;iecy;&amp;yicy;&amp;ncy; &amp;dcy;&amp;lcy;&amp;yacy;  &amp;Vcy;&amp;Rcy;&amp;KH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3356992"/>
            <a:ext cx="5284751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cf.ppt-online.org/files/slide/u/Uin3fCRVqtcNMWhvOeHQZP9SyEum1XFwA0DYzL/slide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26290"/>
            <a:ext cx="9324528" cy="6984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cf.ppt-online.org/files/slide/u/Uin3fCRVqtcNMWhvOeHQZP9SyEum1XFwA0DYzL/slide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cf.ppt-online.org/files/slide/u/Uin3fCRVqtcNMWhvOeHQZP9SyEum1XFwA0DYzL/slid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755576" y="836712"/>
            <a:ext cx="7920880" cy="40324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800" b="1" dirty="0" smtClean="0">
                <a:solidFill>
                  <a:srgbClr val="FF0000"/>
                </a:solidFill>
              </a:rPr>
              <a:t>ПЛАН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1.Годівля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бугаїв-плідників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2.Годівля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тільних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корів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сухостійний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період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3.Годівля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корів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після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отелення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4.Годівля телят.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5.Годівля молодняку.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cf.ppt-online.org/files/slide/u/Uin3fCRVqtcNMWhvOeHQZP9SyEum1XFwA0DYzL/slide-17.jpg"/>
          <p:cNvPicPr>
            <a:picLocks noChangeAspect="1" noChangeArrowheads="1"/>
          </p:cNvPicPr>
          <p:nvPr/>
        </p:nvPicPr>
        <p:blipFill>
          <a:blip r:embed="rId2" cstate="print"/>
          <a:srcRect b="11179"/>
          <a:stretch>
            <a:fillRect/>
          </a:stretch>
        </p:blipFill>
        <p:spPr bwMode="auto">
          <a:xfrm>
            <a:off x="11095" y="548680"/>
            <a:ext cx="9132905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67544" y="0"/>
          <a:ext cx="842493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602" name="Picture 2" descr="&amp;Dcy;&amp;icy;&amp;rcy;&amp;iecy;&amp;kcy;&amp;tcy;&amp;ocy;&amp;rcy;&amp;acy; &amp;pcy;&amp;tcy;&amp;icy;&amp;tscy;&amp;iecy;&amp;fcy;&amp;acy;&amp;bcy;&amp;rcy;&amp;icy;&amp;kcy;&amp;icy; &amp;vcy; &amp;Kcy;&amp;ocy;&amp;rcy;&amp;iecy;&amp;lcy;&amp;icy;&amp;chcy;&amp;scy;&amp;kcy;&amp;ocy;&amp;mcy; &amp;rcy;&amp;acy;&amp;jcy;&amp;ocy;&amp;ncy;&amp;iecy; &amp;ucy;&amp;vcy;&amp;ocy;&amp;lcy;&amp;icy;&amp;lcy;&amp;icy; &amp;zcy;&amp;acy; &amp;zcy;&amp;acy;&amp;kcy;&amp;ucy;&amp;pcy;&amp;kcy;&amp;ucy; &amp;kcy;&amp;ocy;&amp;rcy;&amp;mcy;&amp;ocy;&amp;vcy; &amp;ucy;  &amp;khcy;&amp;icy;&amp;tcy;&amp;rcy;&amp;ycy;&amp;khcy; &amp;pcy;&amp;ocy;&amp;scy;&amp;rcy;&amp;iecy;&amp;dcy;&amp;ncy;&amp;icy;&amp;kcy;&amp;ocy;&amp;vcy; — &amp;Ncy;&amp;ocy;&amp;vcy;&amp;ocy;&amp;scy;&amp;tcy;&amp;icy; — &amp;Ncy;&amp;ocy;&amp;vcy;&amp;ocy;&amp;scy;&amp;tcy;&amp;icy; &amp;icy; &amp;scy;&amp;ocy;&amp;bcy;&amp;ycy;&amp;tcy;&amp;icy;&amp;yacy; &amp;Gcy;&amp;rcy;&amp;ocy;&amp;dcy;&amp;ncy;&amp;ocy;. &amp;Vcy;&amp;iecy;&amp;chcy;&amp;iecy;&amp;rcy;&amp;ncy;&amp;icy;&amp;jcy; &amp;Gcy;&amp;rcy;&amp;ocy;&amp;dcy;&amp;ncy;&amp;o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3082777"/>
            <a:ext cx="5001072" cy="3775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515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/>
              </a:rPr>
              <a:t>3.Годівля </a:t>
            </a:r>
            <a:r>
              <a:rPr lang="ru-RU" sz="3200" b="1" dirty="0" err="1" smtClean="0">
                <a:solidFill>
                  <a:srgbClr val="FF0000"/>
                </a:solidFill>
                <a:effectLst/>
              </a:rPr>
              <a:t>корів</a:t>
            </a:r>
            <a:r>
              <a:rPr lang="ru-RU" sz="32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/>
              </a:rPr>
              <a:t>після</a:t>
            </a:r>
            <a:r>
              <a:rPr lang="ru-RU" sz="32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/>
              </a:rPr>
              <a:t>отелення</a:t>
            </a:r>
            <a:r>
              <a:rPr lang="ru-RU" sz="3200" b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</a:rPr>
            </a:br>
            <a:endParaRPr lang="en-US" sz="3200" b="1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51520" y="901462"/>
          <a:ext cx="8640960" cy="519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67711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23528" y="0"/>
          <a:ext cx="84969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0" name="Picture 2" descr="&amp;Zcy;&amp;acy; &amp;mcy;&amp;acy;&amp;scy;&amp;ocy;&amp;vcy;&amp;icy;&amp;khcy; &amp;ocy;&amp;tcy;&amp;rcy;&amp;ucy;&amp;jukcy;&amp;ncy;&amp;softcy; &amp;kcy;&amp;ocy;&amp;rcy;&amp;iukcy;&amp;vcy; &amp;ncy;&amp;acy;&amp;scy;&amp;acy;&amp;mcy;&amp;pcy;&amp;iecy;&amp;rcy;&amp;iecy;&amp;dcy; &amp;ucy;&amp;tcy;&amp;icy;&amp;lcy;&amp;iukcy;&amp;zcy;&amp;ucy;&amp;yucy;&amp;tcy;&amp;softcy; &amp;kcy;&amp;ocy;&amp;rcy;&amp;mcy;&amp;icy;, &amp;ucy;&amp;rcy;&amp;acy;&amp;zhcy;&amp;iecy;&amp;ncy;&amp;iukcy; &amp;pcy;&amp;lcy;&amp;iukcy;&amp;scy;&amp;ncy;&amp;yacy;&amp;vcy;&amp;ocy;&amp;yucy; -  AgroTim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4029731"/>
            <a:ext cx="4782344" cy="2828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79512" y="0"/>
          <a:ext cx="8640960" cy="37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6" name="Picture 2" descr="&amp;CHcy;&amp;icy;&amp;mcy; &amp;shcy;&amp;kcy;&amp;iukcy;&amp;dcy;&amp;lcy;&amp;icy;&amp;vcy;&amp;iecy; &amp;mcy;'&amp;yacy;&amp;scy;&amp;ocy; &amp;ncy;&amp;ocy;&amp;vcy;&amp;ocy;&amp;ncy;&amp;acy;&amp;rcy;&amp;ocy;&amp;dcy;&amp;zhcy;&amp;iecy;&amp;ncy;&amp;icy;&amp;khcy; &amp;tcy;&amp;iecy;&amp;lcy;&amp;yacy;&amp;tcy;? » &amp;Pcy;&amp;ocy;&amp;rcy;&amp;tcy;&amp;acy;&amp;lcy; &quot;&amp;Acy;&amp;gcy;&amp;rcy;&amp;acy;&amp;rcy;&amp;ncy;&amp;icy;&amp;jcy; &amp;tcy;&amp;icy;&amp;zhcy;&amp;dcy;&amp;iecy;&amp;ncy;&amp;softcy;.  &amp;Ucy;&amp;kcy;&amp;rcy;&amp;acy;&amp;yicy;&amp;ncy;&amp;acy;&quot; www.a7d.com.ua &amp;Acy;&amp;gcy;&amp;rcy;&amp;ocy;&amp;pcy;&amp;ocy;&amp;lcy;&amp;iukcy;&amp;tcy;&amp;icy;&amp;kcy;&amp;acy;, &amp;ncy;&amp;ocy;&amp;vcy;&amp;icy;&amp;ncy;&amp;icy;, &amp;tcy;&amp;iecy;&amp;khcy;&amp;ncy;&amp;ocy;&amp;lcy;&amp;ocy;&amp;gcy;&amp;iukcy;&amp;yicy;, &amp;tcy;&amp;iecy;&amp;khcy;&amp;ncy;&amp;iukcy;&amp;kcy;&amp;acy;,  &amp;acy;&amp;gcy;&amp;rcy;&amp;ocy;&amp;khcy;&amp;iukcy;&amp;mcy;&amp;iukcy;&amp;yacy; &amp;tcy;&amp;acy; &amp;vcy;&amp;scy;&amp;iecy; &amp;pcy;&amp;rcy;&amp;ocy; &amp;acy;&amp;gcy;&amp;rcy;&amp;ocy;&amp;bcy;&amp;iukcy;&amp;zcy;&amp;ncy;&amp;iecy;&amp;s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47783" y="3789040"/>
            <a:ext cx="4536721" cy="3068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5480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260648"/>
            <a:ext cx="9144000" cy="4320480"/>
            <a:chOff x="0" y="2751412"/>
            <a:chExt cx="8640960" cy="2651512"/>
          </a:xfrm>
          <a:scene3d>
            <a:camera prst="orthographicFront"/>
            <a:lightRig rig="flat" dir="t"/>
          </a:scene3d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2751412"/>
              <a:ext cx="8640960" cy="265151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29436" y="2880848"/>
              <a:ext cx="8382088" cy="23926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i="1" kern="1200" dirty="0" smtClean="0"/>
                <a:t>У </a:t>
              </a:r>
              <a:r>
                <a:rPr lang="ru-RU" sz="2800" b="1" i="1" kern="1200" dirty="0" err="1" smtClean="0"/>
                <a:t>другій</a:t>
              </a:r>
              <a:r>
                <a:rPr lang="ru-RU" sz="2800" b="1" i="1" kern="1200" dirty="0" smtClean="0"/>
                <a:t> </a:t>
              </a:r>
              <a:r>
                <a:rPr lang="ru-RU" sz="2800" b="1" i="1" kern="1200" dirty="0" err="1" smtClean="0"/>
                <a:t>половині</a:t>
              </a:r>
              <a:r>
                <a:rPr lang="ru-RU" sz="2800" b="1" i="1" kern="1200" dirty="0" smtClean="0"/>
                <a:t> </a:t>
              </a:r>
              <a:r>
                <a:rPr lang="ru-RU" sz="2800" b="1" i="1" kern="1200" dirty="0" err="1" smtClean="0"/>
                <a:t>лактації</a:t>
              </a:r>
              <a:r>
                <a:rPr lang="ru-RU" sz="2800" b="1" i="1" kern="1200" dirty="0" smtClean="0"/>
                <a:t> </a:t>
              </a:r>
              <a:r>
                <a:rPr lang="ru-RU" sz="2800" b="1" i="1" kern="1200" dirty="0" err="1" smtClean="0"/>
                <a:t>і</a:t>
              </a:r>
              <a:r>
                <a:rPr lang="ru-RU" sz="2800" b="1" i="1" kern="1200" dirty="0" smtClean="0"/>
                <a:t> </a:t>
              </a:r>
              <a:r>
                <a:rPr lang="ru-RU" sz="2800" b="1" i="1" kern="1200" dirty="0" err="1" smtClean="0"/>
                <a:t>після</a:t>
              </a:r>
              <a:r>
                <a:rPr lang="ru-RU" sz="2800" b="1" i="1" kern="1200" dirty="0" smtClean="0"/>
                <a:t> </a:t>
              </a:r>
              <a:r>
                <a:rPr lang="ru-RU" sz="2800" b="1" i="1" kern="1200" dirty="0" err="1" smtClean="0"/>
                <a:t>відлучення</a:t>
              </a:r>
              <a:r>
                <a:rPr lang="ru-RU" sz="2800" b="1" i="1" kern="1200" dirty="0" smtClean="0"/>
                <a:t> телят норму </a:t>
              </a:r>
              <a:r>
                <a:rPr lang="ru-RU" sz="2800" b="1" i="1" kern="1200" dirty="0" err="1" smtClean="0"/>
                <a:t>годівлі</a:t>
              </a:r>
              <a:r>
                <a:rPr lang="ru-RU" sz="2800" b="1" i="1" kern="1200" dirty="0" smtClean="0"/>
                <a:t> </a:t>
              </a:r>
              <a:r>
                <a:rPr lang="ru-RU" sz="2800" b="1" i="1" kern="1200" dirty="0" err="1" smtClean="0"/>
                <a:t>корів</a:t>
              </a:r>
              <a:r>
                <a:rPr lang="ru-RU" sz="2800" b="1" i="1" kern="1200" dirty="0" smtClean="0"/>
                <a:t> </a:t>
              </a:r>
              <a:r>
                <a:rPr lang="ru-RU" sz="2800" b="1" i="1" kern="1200" dirty="0" err="1" smtClean="0"/>
                <a:t>зменшують</a:t>
              </a:r>
              <a:r>
                <a:rPr lang="ru-RU" sz="2800" b="1" i="1" kern="1200" dirty="0" smtClean="0"/>
                <a:t>. На 100 кг </a:t>
              </a:r>
              <a:r>
                <a:rPr lang="ru-RU" sz="2800" b="1" i="1" kern="1200" dirty="0" err="1" smtClean="0"/>
                <a:t>живої</a:t>
              </a:r>
              <a:r>
                <a:rPr lang="ru-RU" sz="2800" b="1" i="1" kern="1200" dirty="0" smtClean="0"/>
                <a:t> </a:t>
              </a:r>
              <a:r>
                <a:rPr lang="ru-RU" sz="2800" b="1" i="1" kern="1200" dirty="0" err="1" smtClean="0"/>
                <a:t>маси</a:t>
              </a:r>
              <a:r>
                <a:rPr lang="ru-RU" sz="2800" b="1" i="1" kern="1200" dirty="0" smtClean="0"/>
                <a:t> </a:t>
              </a:r>
              <a:r>
                <a:rPr lang="ru-RU" sz="2800" b="1" i="1" kern="1200" dirty="0" err="1" smtClean="0"/>
                <a:t>їм</a:t>
              </a:r>
              <a:r>
                <a:rPr lang="ru-RU" sz="2800" b="1" i="1" kern="1200" dirty="0" smtClean="0"/>
                <a:t> </a:t>
              </a:r>
              <a:r>
                <a:rPr lang="ru-RU" sz="2800" b="1" i="1" kern="1200" dirty="0" err="1" smtClean="0"/>
                <a:t>включають</a:t>
              </a:r>
              <a:r>
                <a:rPr lang="ru-RU" sz="2800" b="1" i="1" kern="1200" dirty="0" smtClean="0"/>
                <a:t> до </a:t>
              </a:r>
              <a:r>
                <a:rPr lang="ru-RU" sz="2800" b="1" i="1" kern="1200" dirty="0" err="1" smtClean="0"/>
                <a:t>раціону</a:t>
              </a:r>
              <a:r>
                <a:rPr lang="ru-RU" sz="2800" b="1" i="1" kern="1200" dirty="0" smtClean="0"/>
                <a:t> </a:t>
              </a:r>
              <a:r>
                <a:rPr lang="ru-RU" sz="2800" b="1" i="1" kern="1200" dirty="0" err="1" smtClean="0"/>
                <a:t>сухої</a:t>
              </a:r>
              <a:r>
                <a:rPr lang="ru-RU" sz="2800" b="1" i="1" kern="1200" dirty="0" smtClean="0"/>
                <a:t> </a:t>
              </a:r>
              <a:r>
                <a:rPr lang="ru-RU" sz="2800" b="1" i="1" kern="1200" dirty="0" err="1" smtClean="0"/>
                <a:t>речовини</a:t>
              </a:r>
              <a:r>
                <a:rPr lang="ru-RU" sz="2800" b="1" i="1" kern="1200" dirty="0" smtClean="0"/>
                <a:t> 2,2–2,6 кг </a:t>
              </a:r>
              <a:r>
                <a:rPr lang="ru-RU" sz="2800" b="1" i="1" kern="1200" dirty="0" err="1" smtClean="0"/>
                <a:t>або</a:t>
              </a:r>
              <a:r>
                <a:rPr lang="ru-RU" sz="2800" b="1" i="1" kern="1200" dirty="0" smtClean="0"/>
                <a:t> 17,0–20,5 МДж </a:t>
              </a:r>
              <a:r>
                <a:rPr lang="ru-RU" sz="2800" b="1" i="1" kern="1200" dirty="0" err="1" smtClean="0"/>
                <a:t>обмінної</a:t>
              </a:r>
              <a:r>
                <a:rPr lang="ru-RU" sz="2800" b="1" i="1" kern="1200" dirty="0" smtClean="0"/>
                <a:t> </a:t>
              </a:r>
              <a:r>
                <a:rPr lang="ru-RU" sz="2800" b="1" i="1" kern="1200" dirty="0" err="1" smtClean="0"/>
                <a:t>енергії</a:t>
              </a:r>
              <a:r>
                <a:rPr lang="ru-RU" sz="2800" b="1" i="1" kern="1200" dirty="0" smtClean="0"/>
                <a:t> (1,4–1,7 к.од.). На 1 к.од. у </a:t>
              </a:r>
              <a:r>
                <a:rPr lang="ru-RU" sz="2800" b="1" i="1" kern="1200" dirty="0" err="1" smtClean="0"/>
                <a:t>раціоні</a:t>
              </a:r>
              <a:r>
                <a:rPr lang="ru-RU" sz="2800" b="1" i="1" kern="1200" dirty="0" smtClean="0"/>
                <a:t> </a:t>
              </a:r>
              <a:r>
                <a:rPr lang="ru-RU" sz="2800" b="1" i="1" kern="1200" dirty="0" err="1" smtClean="0"/>
                <a:t>необхідно</a:t>
              </a:r>
              <a:r>
                <a:rPr lang="ru-RU" sz="2800" b="1" i="1" kern="1200" dirty="0" smtClean="0"/>
                <a:t> </a:t>
              </a:r>
              <a:r>
                <a:rPr lang="ru-RU" sz="2800" b="1" i="1" kern="1200" dirty="0" err="1" smtClean="0"/>
                <a:t>забезпечувати</a:t>
              </a:r>
              <a:r>
                <a:rPr lang="ru-RU" sz="2800" b="1" i="1" kern="1200" dirty="0" smtClean="0"/>
                <a:t> </a:t>
              </a:r>
              <a:r>
                <a:rPr lang="ru-RU" sz="2800" b="1" i="1" kern="1200" dirty="0" err="1" smtClean="0"/>
                <a:t>перетравного</a:t>
              </a:r>
              <a:r>
                <a:rPr lang="ru-RU" sz="2800" b="1" i="1" kern="1200" dirty="0" smtClean="0"/>
                <a:t> </a:t>
              </a:r>
              <a:r>
                <a:rPr lang="ru-RU" sz="2800" b="1" i="1" kern="1200" dirty="0" err="1" smtClean="0"/>
                <a:t>протеїну</a:t>
              </a:r>
              <a:r>
                <a:rPr lang="ru-RU" sz="2800" b="1" i="1" kern="1200" dirty="0" smtClean="0"/>
                <a:t> 85 г, </a:t>
              </a:r>
              <a:r>
                <a:rPr lang="ru-RU" sz="2800" b="1" i="1" kern="1200" dirty="0" err="1" smtClean="0"/>
                <a:t>кальцію</a:t>
              </a:r>
              <a:r>
                <a:rPr lang="ru-RU" sz="2800" b="1" i="1" kern="1200" dirty="0" smtClean="0"/>
                <a:t> – 7,5, фосфору – 4 г, каротину – 38 мг, </a:t>
              </a:r>
              <a:r>
                <a:rPr lang="ru-RU" sz="2800" b="1" i="1" kern="1200" dirty="0" err="1" smtClean="0"/>
                <a:t>вітамінів</a:t>
              </a:r>
              <a:r>
                <a:rPr lang="en-US" sz="2800" b="1" i="1" kern="1200" dirty="0" smtClean="0"/>
                <a:t>D – 0,8 </a:t>
              </a:r>
              <a:r>
                <a:rPr lang="ru-RU" sz="2800" b="1" i="1" kern="1200" dirty="0" smtClean="0"/>
                <a:t>тис. МО та Е – 35 мг.</a:t>
              </a:r>
              <a:br>
                <a:rPr lang="ru-RU" sz="2800" b="1" i="1" kern="1200" dirty="0" smtClean="0"/>
              </a:br>
              <a:r>
                <a:rPr lang="ru-RU" sz="2800" b="1" i="1" kern="1200" dirty="0" smtClean="0"/>
                <a:t/>
              </a:r>
              <a:br>
                <a:rPr lang="ru-RU" sz="2800" b="1" i="1" kern="1200" dirty="0" smtClean="0"/>
              </a:br>
              <a:endParaRPr lang="en-US" sz="2800" b="1" i="1" kern="1200" dirty="0"/>
            </a:p>
          </p:txBody>
        </p:sp>
      </p:grpSp>
      <p:pic>
        <p:nvPicPr>
          <p:cNvPr id="59394" name="Picture 2" descr="&amp;YAcy;&amp;kcy; &amp;pcy;&amp;rcy;&amp;ocy;&amp;fcy;&amp;iukcy;&amp;lcy;&amp;acy;&amp;kcy;&amp;tcy;&amp;ucy;&amp;yucy;&amp;tcy;&amp;softcy; &amp;dcy;&amp;iukcy;&amp;acy;&amp;rcy;&amp;iecy;&amp;yucy; &amp;vcy; &amp;tcy;&amp;iecy;&amp;lcy;&amp;yacy;&amp;tcy; - AgroTi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48365"/>
            <a:ext cx="5934472" cy="3509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889248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2" name="AutoShape 2" descr="&amp;Acy;&amp;gcy;&amp;rcy;&amp;acy;&amp;rcy;&amp;ncy;&amp;ycy;&amp;iecy; &amp;icy;&amp;ncy;&amp;ncy;&amp;ocy;&amp;vcy;&amp;acy;&amp;tscy;&amp;icy;&amp;icy; &amp;pcy;&amp;ocy;&amp;mcy;&amp;ocy;&amp;gcy;&amp;ucy;&amp;tcy; &amp;pcy;&amp;ocy;&amp;vcy;&amp;ycy;&amp;scy;&amp;icy;&amp;tcy;&amp;softcy; &amp;ucy;&amp;rcy;&amp;ocy;&amp;zhcy;&amp;acy;&amp;jcy;&amp;ncy;&amp;ocy;&amp;scy;&amp;tcy;&amp;softcy;. &amp;Tcy;&amp;iecy;&amp;khcy;&amp;ncy;&amp;ocy;&amp;lcy;&amp;ocy;&amp;gcy;&amp;icy;&amp;icy;, - &amp;ncy;&amp;ocy;&amp;vcy;&amp;ocy;&amp;scy;&amp;tcy;&amp;icy;  &amp;bcy;&amp;icy;&amp;zcy;&amp;ncy;&amp;iecy;&amp;scy;&amp;acy; &amp;Ucy;&amp;kcy;&amp;rcy;&amp;acy;&amp;icy;&amp;ncy;&amp;y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Smart Farm / &amp;Ucy;&amp;mcy;&amp;ncy;&amp;acy;&amp;yacy; &amp;fcy;&amp;iecy;&amp;rcy;&amp;mcy;&amp;acy; | APK-news.ru"/>
          <p:cNvPicPr>
            <a:picLocks noChangeAspect="1" noChangeArrowheads="1"/>
          </p:cNvPicPr>
          <p:nvPr/>
        </p:nvPicPr>
        <p:blipFill>
          <a:blip r:embed="rId7" cstate="print"/>
          <a:srcRect t="26880"/>
          <a:stretch>
            <a:fillRect/>
          </a:stretch>
        </p:blipFill>
        <p:spPr bwMode="auto">
          <a:xfrm>
            <a:off x="2339751" y="3429000"/>
            <a:ext cx="4689527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611560" y="0"/>
          <a:ext cx="799288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2" descr="&amp;Rcy;&amp;acy;&amp;tscy;&amp;iukcy;&amp;ocy;&amp;ncy; &amp;gcy;&amp;ocy;&amp;dcy;&amp;iukcy;&amp;vcy;&amp;lcy;&amp;iukcy; &amp;Vcy;&amp;Rcy;&amp;KHcy; &amp;mcy;&amp;ocy;&amp;lcy;&amp;ocy;&amp;chcy;&amp;ncy;&amp;ocy;&amp;gcy;&amp;ocy; &amp;ncy;&amp;acy;&amp;pcy;&amp;rcy;&amp;yacy;&amp;mcy;&amp;kcy;&amp;ucy; &amp;ncy;&amp;ocy;&amp;rcy;&amp;mcy;&amp;icy; &amp;iukcy; &amp;ocy;&amp;scy;&amp;ocy;&amp;bcy;&amp;lcy;&amp;icy;&amp;vcy;&amp;ocy;&amp;scy;&amp;tcy;&amp;iukcy; - &amp;Scy;&amp;ucy;&amp;chcy;&amp;acy;&amp;scy;&amp;ncy;&amp;iecy;  &amp;tcy;&amp;vcy;&amp;acy;&amp;rcy;&amp;icy;&amp;ncy;&amp;ncy;&amp;icy;&amp;tscy;&amp;tcy;&amp;vcy;&amp;o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3691153"/>
            <a:ext cx="4418856" cy="3166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93223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79512" y="620688"/>
          <a:ext cx="874846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1560" y="0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/>
              </a:rPr>
              <a:t>4.Годівля телят</a:t>
            </a:r>
            <a:br>
              <a:rPr lang="ru-RU" sz="3200" b="1" dirty="0" smtClean="0">
                <a:solidFill>
                  <a:srgbClr val="FF0000"/>
                </a:solidFill>
                <a:effectLst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</a:rPr>
            </a:br>
            <a:endParaRPr lang="en-US" sz="3200" b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707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33137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1420813" algn="l"/>
              </a:tabLst>
            </a:pPr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РЕКОМЕНДОВАНА ЛІТЕРАТУРА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err="1" smtClean="0"/>
              <a:t>Ібатуллін</a:t>
            </a:r>
            <a:r>
              <a:rPr lang="uk-UA" sz="2000" b="1" dirty="0" smtClean="0"/>
              <a:t> І.І., </a:t>
            </a:r>
            <a:r>
              <a:rPr lang="uk-UA" sz="2000" b="1" dirty="0" err="1" smtClean="0"/>
              <a:t>Жукорський</a:t>
            </a:r>
            <a:r>
              <a:rPr lang="uk-UA" sz="2000" b="1" dirty="0" smtClean="0"/>
              <a:t> О.М. Довідник з повноцінної годівлі сільськогосподарських тварин. Аграрна наука, 2016. 336 с.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err="1" smtClean="0"/>
              <a:t>Долгая</a:t>
            </a:r>
            <a:r>
              <a:rPr lang="uk-UA" sz="2000" b="1" dirty="0" smtClean="0"/>
              <a:t> М.М., </a:t>
            </a:r>
            <a:r>
              <a:rPr lang="uk-UA" sz="2000" b="1" dirty="0" err="1" smtClean="0"/>
              <a:t>Кулібаба</a:t>
            </a:r>
            <a:r>
              <a:rPr lang="uk-UA" sz="2000" b="1" dirty="0" smtClean="0"/>
              <a:t> С.В. Використання халатних комплексів мікроелементів у годівлі корів. Харків, 2017. 138 с. 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smtClean="0"/>
              <a:t>Єгоров Б.В. Контроль якості та безпека продукції в галузі (комбікормова галузь). </a:t>
            </a:r>
            <a:r>
              <a:rPr lang="uk-UA" sz="2000" b="1" dirty="0" err="1" smtClean="0"/>
              <a:t>Олді+</a:t>
            </a:r>
            <a:r>
              <a:rPr lang="uk-UA" sz="2000" b="1" dirty="0" smtClean="0"/>
              <a:t>. 2018. 446 с. 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smtClean="0"/>
              <a:t>Єгоров Б.В., </a:t>
            </a:r>
            <a:r>
              <a:rPr lang="uk-UA" sz="2000" b="1" dirty="0" err="1" smtClean="0"/>
              <a:t>Шаповаленко</a:t>
            </a:r>
            <a:r>
              <a:rPr lang="uk-UA" sz="2000" b="1" dirty="0" smtClean="0"/>
              <a:t> О.І. Технологія виробництва </a:t>
            </a:r>
            <a:r>
              <a:rPr lang="uk-UA" sz="2000" b="1" dirty="0" err="1" smtClean="0"/>
              <a:t>преміксів</a:t>
            </a:r>
            <a:r>
              <a:rPr lang="uk-UA" sz="2000" b="1" dirty="0" smtClean="0"/>
              <a:t>. Видавництво </a:t>
            </a:r>
            <a:r>
              <a:rPr lang="uk-UA" sz="2000" b="1" u="sng" dirty="0" smtClean="0">
                <a:hlinkClick r:id="rId2"/>
              </a:rPr>
              <a:t>ЦУЛ</a:t>
            </a:r>
            <a:r>
              <a:rPr lang="uk-UA" sz="2000" b="1" dirty="0" smtClean="0"/>
              <a:t>. 2017. 288 с. 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err="1" smtClean="0"/>
              <a:t>Разанова</a:t>
            </a:r>
            <a:r>
              <a:rPr lang="uk-UA" sz="2000" b="1" dirty="0" smtClean="0"/>
              <a:t> </a:t>
            </a:r>
            <a:r>
              <a:rPr lang="uk-UA" sz="2000" b="1" dirty="0" smtClean="0"/>
              <a:t>О.П., Чудак Р. А. Ефективність використання у тваринництві біологічно-активних добавок на основі </a:t>
            </a:r>
            <a:r>
              <a:rPr lang="uk-UA" sz="2000" b="1" dirty="0" err="1" smtClean="0"/>
              <a:t>підмору</a:t>
            </a:r>
            <a:r>
              <a:rPr lang="uk-UA" sz="2000" b="1" dirty="0" smtClean="0"/>
              <a:t> бджіл: Монографія. Вінниця. 2018. 137с.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ru-RU" sz="2000" b="1" dirty="0" smtClean="0"/>
              <a:t>Чудак Р.А. </a:t>
            </a:r>
            <a:r>
              <a:rPr lang="ru-RU" sz="2000" b="1" dirty="0" err="1" smtClean="0"/>
              <a:t>Методичні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вказівки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практичних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робіт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дисципліни</a:t>
            </a:r>
            <a:r>
              <a:rPr lang="ru-RU" sz="2000" b="1" dirty="0" smtClean="0"/>
              <a:t> </a:t>
            </a:r>
            <a:r>
              <a:rPr lang="uk-UA" sz="2000" b="1" dirty="0" smtClean="0"/>
              <a:t>«</a:t>
            </a:r>
            <a:r>
              <a:rPr lang="ru-RU" sz="2000" b="1" dirty="0" err="1" smtClean="0"/>
              <a:t>Інноваційні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технології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годівлі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сільськогосподарських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тварин</a:t>
            </a:r>
            <a:r>
              <a:rPr lang="uk-UA" sz="2000" b="1" dirty="0" smtClean="0"/>
              <a:t>» </a:t>
            </a:r>
            <a:r>
              <a:rPr lang="ru-RU" sz="2000" b="1" dirty="0" err="1" smtClean="0"/>
              <a:t>освітньо-науковий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ступінь</a:t>
            </a:r>
            <a:r>
              <a:rPr lang="ru-RU" sz="2000" b="1" dirty="0" smtClean="0"/>
              <a:t> – доктор </a:t>
            </a:r>
            <a:r>
              <a:rPr lang="ru-RU" sz="2000" b="1" dirty="0" err="1" smtClean="0"/>
              <a:t>філософії</a:t>
            </a:r>
            <a:r>
              <a:rPr lang="ru-RU" sz="2000" b="1" dirty="0" smtClean="0"/>
              <a:t>; </a:t>
            </a:r>
            <a:r>
              <a:rPr lang="ru-RU" sz="2000" b="1" dirty="0" err="1" smtClean="0"/>
              <a:t>спеціальність</a:t>
            </a:r>
            <a:r>
              <a:rPr lang="ru-RU" sz="2000" b="1" dirty="0" smtClean="0"/>
              <a:t> </a:t>
            </a:r>
            <a:r>
              <a:rPr lang="uk-UA" sz="2000" b="1" dirty="0" smtClean="0"/>
              <a:t>204 - </a:t>
            </a:r>
            <a:r>
              <a:rPr lang="ru-RU" sz="2000" b="1" dirty="0" err="1" smtClean="0"/>
              <a:t>технології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ивиробництва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переробки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продукції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тваринництва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Вінниця</a:t>
            </a:r>
            <a:r>
              <a:rPr lang="ru-RU" sz="2000" b="1" dirty="0" smtClean="0"/>
              <a:t>: ВЦ ВНАУ, 2020. 64с. 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err="1" smtClean="0"/>
              <a:t>Michael</a:t>
            </a:r>
            <a:r>
              <a:rPr lang="uk-UA" sz="2000" b="1" dirty="0" smtClean="0"/>
              <a:t> R </a:t>
            </a:r>
            <a:r>
              <a:rPr lang="uk-UA" sz="2000" b="1" dirty="0" err="1" smtClean="0"/>
              <a:t>Bedford</a:t>
            </a:r>
            <a:r>
              <a:rPr lang="uk-UA" sz="2000" b="1" dirty="0" smtClean="0"/>
              <a:t> (2016). </a:t>
            </a:r>
            <a:r>
              <a:rPr lang="en-US" sz="2000" b="1" dirty="0" smtClean="0"/>
              <a:t>Nutrition Experiments in Pigs and Poultry</a:t>
            </a:r>
            <a:r>
              <a:rPr lang="uk-UA" sz="2000" b="1" dirty="0" smtClean="0"/>
              <a:t>. </a:t>
            </a:r>
            <a:r>
              <a:rPr lang="uk-UA" sz="2000" b="1" u="sng" dirty="0" smtClean="0">
                <a:hlinkClick r:id="rId3"/>
              </a:rPr>
              <a:t>CABI </a:t>
            </a:r>
            <a:r>
              <a:rPr lang="uk-UA" sz="2000" b="1" u="sng" dirty="0" err="1" smtClean="0">
                <a:hlinkClick r:id="rId3"/>
              </a:rPr>
              <a:t>Publishing</a:t>
            </a:r>
            <a:r>
              <a:rPr lang="uk-UA" sz="2000" b="1" dirty="0" smtClean="0"/>
              <a:t>. 180 р. </a:t>
            </a:r>
            <a:endParaRPr lang="ru-RU" sz="2000" dirty="0" smtClean="0"/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420813" algn="l"/>
              </a:tabLst>
            </a:pPr>
            <a:endParaRPr lang="uk-U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106760"/>
          <a:ext cx="9144000" cy="440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2" descr="&amp;Scy;&amp;tcy;&amp;acy;&amp;tcy;&amp;tcy;&amp;iukcy; &amp;tcy;&amp;acy; &amp;pcy;&amp;ucy;&amp;bcy;&amp;lcy;&amp;iukcy;&amp;kcy;&amp;acy;&amp;tscy;&amp;iukcy;&amp;yicy; &amp;pcy;&amp;rcy;&amp;ocy; &amp;gcy;&amp;ocy;&amp;dcy;&amp;iukcy;&amp;vcy;&amp;lcy;&amp;iukcy; &amp;tcy;&amp;acy; &amp;ucy;&amp;tcy;&amp;rcy;&amp;icy;&amp;mcy;&amp;acy;&amp;ncy;&amp;ncy;&amp;iukcy; &amp;vcy;&amp;iecy;&amp;lcy;&amp;icy;&amp;kcy;&amp;ocy;&amp;yicy; &amp;rcy;&amp;ocy;&amp;gcy;&amp;acy;&amp;tcy;&amp;ocy;&amp;yicy; &amp;khcy;&amp;ucy;&amp;dcy;&amp;ocy;&amp;bcy;&amp;i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4093996"/>
            <a:ext cx="4913784" cy="2764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41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Picture 2" descr="&amp;Ncy;&amp;ocy;&amp;vcy;&amp;acy; &amp;scy;&amp;tcy;&amp;acy;&amp;tcy;&amp;tcy;&amp;ya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4049107"/>
            <a:ext cx="4202832" cy="2808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101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2" name="AutoShape 2" descr="&amp;IEcy;&amp;fcy;&amp;iecy;&amp;kcy;&amp;tcy;&amp;icy;&amp;vcy;&amp;ncy;&amp;iecy; &amp;vcy;&amp;icy;&amp;rcy;&amp;ocy;&amp;shchcy;&amp;ucy;&amp;vcy;&amp;acy;&amp;ncy;&amp;ncy;&amp;yacy; &amp;tcy;&amp;iecy;&amp;lcy;&amp;yacy;&amp;tcy; &amp;ucy; &amp;dcy;&amp;ocy;&amp;mcy;&amp;ocy;&amp;gcy;&amp;ocy;&amp;scy;&amp;pcy;&amp;ocy;&amp;dcy;&amp;acy;&amp;rcy;&amp;scy;&amp;tcy;&amp;vcy;&amp;iukcy; — &amp;Acy;&amp;gcy;&amp;rcy;&amp;ocy;&amp;bcy;&amp;iukcy;&amp;zcy;&amp;ncy;&amp;iecy;&amp;scy; &amp;scy;&amp;softcy;&amp;ocy;&amp;gcy;&amp;ocy;&amp;dcy;&amp;ncy;&amp;iu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&amp;Dcy;&amp;ocy;&amp;mcy;&amp;icy;&amp;kcy;&amp;icy; &amp;dcy;&amp;lcy;&amp;yacy; &amp;tcy;&amp;iecy;&amp;lcy;&amp;yacy;&amp;tcy; |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4653136"/>
            <a:ext cx="2952328" cy="2214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23528" y="0"/>
          <a:ext cx="85689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8" name="AutoShape 2" descr="&amp;Gcy;&amp;ocy;&amp;dcy;&amp;iukcy;&amp;vcy;&amp;lcy;&amp;yacy; &amp;tcy;&amp;iukcy;&amp;lcy;&amp;softcy;&amp;ncy;&amp;icy;&amp;khcy; &amp;scy;&amp;ucy;&amp;khcy;&amp;ocy;&amp;scy;&amp;tcy;&amp;iukcy;&amp;jcy;&amp;ncy;&amp;icy;&amp;khcy; &amp;kcy;&amp;ocy;&amp;rcy;&amp;iukcy;&amp;vcy; &amp;tcy;&amp;acy; &amp;ncy;&amp;iecy;&amp;tcy;&amp;iecy;&amp;lcy;&amp;iecy;&amp;jcy; – &amp;Gcy;&amp;ocy;&amp;lcy;&amp;ocy;&amp;vcy;&amp;ncy;&amp;iecy; &amp;ucy;&amp;pcy;&amp;rcy;&amp;acy;&amp;vcy;&amp;lcy;&amp;iukcy;&amp;ncy;&amp;ncy;&amp;yacy;  &amp;Dcy;&amp;iecy;&amp;rcy;&amp;zhcy;&amp;pcy;&amp;rcy;&amp;ocy;&amp;dcy;&amp;scy;&amp;pcy;&amp;ocy;&amp;zhcy;&amp;icy;&amp;vcy;&amp;scy;&amp;lcy;&amp;ucy;&amp;zhcy;&amp;bcy;&amp;icy; &amp;vcy; &amp;KHcy;&amp;iecy;&amp;rcy;&amp;scy;&amp;ocy;&amp;ncy;&amp;scy;&amp;softcy;&amp;kcy;&amp;iukcy;&amp;jcy; &amp;ocy;&amp;bcy;&amp;lcy;&amp;acy;&amp;scy;&amp;tcy;&amp;iu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&amp;Gcy;&amp;ocy;&amp;dcy;&amp;iukcy;&amp;vcy;&amp;lcy;&amp;yacy; &amp;tcy;&amp;iukcy;&amp;lcy;&amp;softcy;&amp;ncy;&amp;icy;&amp;khcy; &amp;scy;&amp;ucy;&amp;khcy;&amp;ocy;&amp;scy;&amp;tcy;&amp;iukcy;&amp;jcy;&amp;ncy;&amp;icy;&amp;khcy; &amp;kcy;&amp;ocy;&amp;rcy;&amp;iukcy;&amp;vcy; &amp;tcy;&amp;acy; &amp;ncy;&amp;iecy;&amp;tcy;&amp;iecy;&amp;lcy;&amp;iecy;&amp;jcy; – &amp;Gcy;&amp;ocy;&amp;lcy;&amp;ocy;&amp;vcy;&amp;ncy;&amp;iecy; &amp;ucy;&amp;pcy;&amp;rcy;&amp;acy;&amp;vcy;&amp;lcy;&amp;iukcy;&amp;ncy;&amp;ncy;&amp;yacy;  &amp;Dcy;&amp;iecy;&amp;rcy;&amp;zhcy;&amp;pcy;&amp;rcy;&amp;ocy;&amp;dcy;&amp;scy;&amp;pcy;&amp;ocy;&amp;zhcy;&amp;icy;&amp;vcy;&amp;scy;&amp;lcy;&amp;ucy;&amp;zhcy;&amp;bcy;&amp;icy; &amp;vcy; &amp;KHcy;&amp;iecy;&amp;rcy;&amp;scy;&amp;ocy;&amp;ncy;&amp;scy;&amp;softcy;&amp;kcy;&amp;iukcy;&amp;jcy; &amp;ocy;&amp;bcy;&amp;lcy;&amp;acy;&amp;scy;&amp;tcy;&amp;iu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&amp;Gcy;&amp;ocy;&amp;dcy;&amp;iukcy;&amp;vcy;&amp;lcy;&amp;yacy; &amp;tcy;&amp;iukcy;&amp;lcy;&amp;softcy;&amp;ncy;&amp;icy;&amp;khcy; &amp;scy;&amp;ucy;&amp;khcy;&amp;ocy;&amp;scy;&amp;tcy;&amp;iukcy;&amp;jcy;&amp;ncy;&amp;icy;&amp;khcy; &amp;kcy;&amp;ocy;&amp;rcy;&amp;iukcy;&amp;vcy; &amp;tcy;&amp;acy; &amp;ncy;&amp;iecy;&amp;tcy;&amp;iecy;&amp;lcy;&amp;iecy;&amp;jcy; – &amp;Gcy;&amp;ocy;&amp;lcy;&amp;ocy;&amp;vcy;&amp;ncy;&amp;iecy; &amp;ucy;&amp;pcy;&amp;rcy;&amp;acy;&amp;vcy;&amp;lcy;&amp;iukcy;&amp;ncy;&amp;ncy;&amp;yacy;  &amp;Dcy;&amp;iecy;&amp;rcy;&amp;zhcy;&amp;pcy;&amp;rcy;&amp;ocy;&amp;dcy;&amp;scy;&amp;pcy;&amp;ocy;&amp;zhcy;&amp;icy;&amp;vcy;&amp;scy;&amp;lcy;&amp;ucy;&amp;zhcy;&amp;bcy;&amp;icy; &amp;vcy; &amp;KHcy;&amp;iecy;&amp;rcy;&amp;scy;&amp;ocy;&amp;ncy;&amp;scy;&amp;softcy;&amp;kcy;&amp;iukcy;&amp;jcy; &amp;ocy;&amp;bcy;&amp;lcy;&amp;acy;&amp;scy;&amp;tcy;&amp;iu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&amp;Pcy;&amp;iukcy;&amp;dcy;&amp;gcy;&amp;ocy;&amp;tcy;&amp;ocy;&amp;vcy;&amp;kcy;&amp;acy; &amp;kcy;&amp;ocy;&amp;rcy;&amp;iukcy;&amp;vcy; &amp;dcy;&amp;ocy; &amp;vcy;&amp;icy;&amp;scy;&amp;ocy;&amp;kcy;&amp;ocy;&amp;yicy; &amp;pcy;&amp;rcy;&amp;ocy;&amp;dcy;&amp;ucy;&amp;kcy;&amp;tcy;&amp;icy;&amp;vcy;&amp;ncy;&amp;ocy;&amp;scy;&amp;tcy;&amp;iukcy;. &amp;Rcy;&amp;ocy;&amp;lcy;&amp;softcy; &amp;scy;&amp;ucy;&amp;khcy;&amp;ocy;&amp;scy;&amp;tcy;&amp;iukcy;&amp;jcy;&amp;ncy;&amp;ocy;&amp;gcy;&amp;ocy; &amp;pcy;&amp;iecy;&amp;rcy;&amp;iukcy;&amp;ocy;&amp;dcy;&amp;ucy; —  &amp;Acy;&amp;gcy;&amp;rcy;&amp;ocy;&amp;bcy;&amp;iukcy;&amp;zcy;&amp;ncy;&amp;iecy;&amp;scy; &amp;scy;&amp;softcy;&amp;ocy;&amp;gcy;&amp;ocy;&amp;dcy;&amp;ncy;&amp;iu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6" name="Picture 10" descr="&amp;Acy;&amp;gcy;&amp;rcy;&amp;acy;&amp;rcy;&amp;ncy;&amp;icy;&amp;jcy; &amp;lcy;&amp;acy;&amp;jcy;&amp;fcy;&amp;khcy;&amp;acy;&amp;kcy; // &amp;Kcy;&amp;ocy;&amp;ncy;&amp;tcy;&amp;rcy;&amp;ocy;&amp;lcy;&amp;softcy;&amp;ncy;&amp;iukcy; &amp;tcy;&amp;ocy;&amp;chcy;&amp;kcy;&amp;icy; &amp;mcy;&amp;iecy;&amp;ncy;&amp;iecy;&amp;dcy;&amp;zhcy;&amp;mcy;&amp;iecy;&amp;ncy;&amp;tcy;&amp;ucy; &amp;gcy;&amp;ocy;&amp;dcy;&amp;iukcy;&amp;vcy;&amp;lcy;&amp;iukcy; &amp;Vcy;&amp;Rcy;&amp;KHcy;, &amp;acy;&amp;bcy;&amp;ocy; &amp;YAcy;&amp;kcy;&amp;ocy;&amp;yucy; &amp;jukcy;  &amp;tscy;&amp;iukcy;&amp;ncy;&amp;acy; &amp;pcy;&amp;ocy;&amp;mcy;&amp;icy;&amp;lcy;&amp;kcy;&amp;icy;? | AgroPortal.u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4063714"/>
            <a:ext cx="4315619" cy="2794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84167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 descr="&amp;Dcy;&amp;ocy;&amp;mcy;&amp;icy;&amp;kcy;&amp;icy; (&amp;bcy;&amp;ocy;&amp;kcy;&amp;scy;&amp;ycy;) &amp;dcy;&amp;lcy;&amp;yacy; &amp;tcy;&amp;iecy;&amp;lcy;&amp;yacy;&amp;tcy; - &amp;kcy;&amp;ucy;&amp;pcy;&amp;icy;&amp;tcy;&amp;softcy; &amp;pcy;&amp;ocy; &amp;lcy;&amp;ucy;&amp;chcy;&amp;shcy;&amp;iecy;&amp;jcy; &amp;tscy;&amp;iecy;&amp;ncy;&amp;iecy; &amp;vcy; &amp;Scy;&amp;ucy;&amp;mcy;&amp;acy;&amp;khcy; &amp;ocy;&amp;tcy; &amp;kcy;&amp;ocy;&amp;mcy;&amp;pcy;&amp;acy;&amp;ncy;&amp;icy;&amp;icy;  &quot;&amp;IEcy;&amp;vcy;&amp;rcy;&amp;ocy;&amp;mcy;&amp;acy;&amp;gcy;&quot; - 7560149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5" y="4157698"/>
            <a:ext cx="3600400" cy="2700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764704"/>
            <a:ext cx="9144000" cy="2614594"/>
            <a:chOff x="0" y="3670313"/>
            <a:chExt cx="9144000" cy="2060836"/>
          </a:xfrm>
          <a:scene3d>
            <a:camera prst="orthographicFront"/>
            <a:lightRig rig="flat" dir="t"/>
          </a:scene3d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3670313"/>
              <a:ext cx="9144000" cy="2060836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00602" y="3770915"/>
              <a:ext cx="8942796" cy="18596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i="1" kern="1200" dirty="0" smtClean="0"/>
                <a:t>Потреба </a:t>
              </a:r>
              <a:r>
                <a:rPr lang="ru-RU" sz="2400" i="1" kern="1200" dirty="0" err="1" smtClean="0"/>
                <a:t>організму</a:t>
              </a:r>
              <a:r>
                <a:rPr lang="ru-RU" sz="2400" i="1" kern="1200" dirty="0" smtClean="0"/>
                <a:t> молодняку у </a:t>
              </a:r>
              <a:r>
                <a:rPr lang="ru-RU" sz="2400" i="1" kern="1200" dirty="0" err="1" smtClean="0"/>
                <a:t>мінеральних</a:t>
              </a:r>
              <a:r>
                <a:rPr lang="ru-RU" sz="2400" i="1" kern="1200" dirty="0" smtClean="0"/>
                <a:t> </a:t>
              </a:r>
              <a:r>
                <a:rPr lang="ru-RU" sz="2400" i="1" kern="1200" dirty="0" err="1" smtClean="0"/>
                <a:t>елементах</a:t>
              </a:r>
              <a:r>
                <a:rPr lang="ru-RU" sz="2400" i="1" kern="1200" dirty="0" smtClean="0"/>
                <a:t> </a:t>
              </a:r>
              <a:r>
                <a:rPr lang="ru-RU" sz="2400" i="1" kern="1200" dirty="0" err="1" smtClean="0"/>
                <a:t>і</a:t>
              </a:r>
              <a:r>
                <a:rPr lang="ru-RU" sz="2400" i="1" kern="1200" dirty="0" smtClean="0"/>
                <a:t> </a:t>
              </a:r>
              <a:r>
                <a:rPr lang="ru-RU" sz="2400" i="1" kern="1200" dirty="0" err="1" smtClean="0"/>
                <a:t>вітамінах</a:t>
              </a:r>
              <a:r>
                <a:rPr lang="ru-RU" sz="2400" i="1" kern="1200" dirty="0" smtClean="0"/>
                <a:t> </a:t>
              </a:r>
              <a:r>
                <a:rPr lang="ru-RU" sz="2400" i="1" kern="1200" dirty="0" err="1" smtClean="0"/>
                <a:t>забезпечується</a:t>
              </a:r>
              <a:r>
                <a:rPr lang="ru-RU" sz="2400" i="1" kern="1200" dirty="0" smtClean="0"/>
                <a:t> за </a:t>
              </a:r>
              <a:r>
                <a:rPr lang="ru-RU" sz="2400" i="1" kern="1200" dirty="0" err="1" smtClean="0"/>
                <a:t>вмісту</a:t>
              </a:r>
              <a:r>
                <a:rPr lang="ru-RU" sz="2400" i="1" kern="1200" dirty="0" smtClean="0"/>
                <a:t> в 1 кг </a:t>
              </a:r>
              <a:r>
                <a:rPr lang="ru-RU" sz="2400" i="1" kern="1200" dirty="0" err="1" smtClean="0"/>
                <a:t>сухої</a:t>
              </a:r>
              <a:r>
                <a:rPr lang="ru-RU" sz="2400" i="1" kern="1200" dirty="0" smtClean="0"/>
                <a:t> </a:t>
              </a:r>
              <a:r>
                <a:rPr lang="ru-RU" sz="2400" i="1" kern="1200" dirty="0" err="1" smtClean="0"/>
                <a:t>речовини</a:t>
              </a:r>
              <a:r>
                <a:rPr lang="ru-RU" sz="2400" i="1" kern="1200" dirty="0" smtClean="0"/>
                <a:t> </a:t>
              </a:r>
              <a:r>
                <a:rPr lang="ru-RU" sz="2400" i="1" kern="1200" dirty="0" err="1" smtClean="0"/>
                <a:t>раціону</a:t>
              </a:r>
              <a:r>
                <a:rPr lang="ru-RU" sz="2400" i="1" kern="1200" dirty="0" smtClean="0"/>
                <a:t>: </a:t>
              </a:r>
              <a:r>
                <a:rPr lang="ru-RU" sz="2400" i="1" kern="1200" dirty="0" err="1" smtClean="0"/>
                <a:t>кальцію</a:t>
              </a:r>
              <a:r>
                <a:rPr lang="ru-RU" sz="2400" i="1" kern="1200" dirty="0" smtClean="0"/>
                <a:t> – 9–12 г, фосфору – 6–8, </a:t>
              </a:r>
              <a:r>
                <a:rPr lang="ru-RU" sz="2400" i="1" kern="1200" dirty="0" err="1" smtClean="0"/>
                <a:t>кухонної</a:t>
              </a:r>
              <a:r>
                <a:rPr lang="ru-RU" sz="2400" i="1" kern="1200" dirty="0" smtClean="0"/>
                <a:t> </a:t>
              </a:r>
              <a:r>
                <a:rPr lang="ru-RU" sz="2400" i="1" kern="1200" dirty="0" err="1" smtClean="0"/>
                <a:t>солі</a:t>
              </a:r>
              <a:r>
                <a:rPr lang="ru-RU" sz="2400" i="1" kern="1200" dirty="0" smtClean="0"/>
                <a:t> – 5–6, </a:t>
              </a:r>
              <a:r>
                <a:rPr lang="ru-RU" sz="2400" i="1" kern="1200" dirty="0" err="1" smtClean="0"/>
                <a:t>сірки</a:t>
              </a:r>
              <a:r>
                <a:rPr lang="ru-RU" sz="2400" i="1" kern="1200" dirty="0" smtClean="0"/>
                <a:t> – 3–4 г, </a:t>
              </a:r>
              <a:r>
                <a:rPr lang="ru-RU" sz="2400" i="1" kern="1200" dirty="0" err="1" smtClean="0"/>
                <a:t>заліза</a:t>
              </a:r>
              <a:r>
                <a:rPr lang="ru-RU" sz="2400" i="1" kern="1200" dirty="0" smtClean="0"/>
                <a:t> – 65–70 мг, </a:t>
              </a:r>
              <a:r>
                <a:rPr lang="ru-RU" sz="2400" i="1" kern="1200" dirty="0" err="1" smtClean="0"/>
                <a:t>міді</a:t>
              </a:r>
              <a:r>
                <a:rPr lang="ru-RU" sz="2400" i="1" kern="1200" dirty="0" smtClean="0"/>
                <a:t> – 12–16, цинку – 30–40, </a:t>
              </a:r>
              <a:r>
                <a:rPr lang="ru-RU" sz="2400" i="1" kern="1200" dirty="0" err="1" smtClean="0"/>
                <a:t>марганцю</a:t>
              </a:r>
              <a:r>
                <a:rPr lang="ru-RU" sz="2400" i="1" kern="1200" dirty="0" smtClean="0"/>
                <a:t> – 50–60, кобальту – 0,8–1,0, йоду – 0,4–0,5, каротину – 27–30 мг.</a:t>
              </a:r>
              <a:endParaRPr lang="ru-RU" sz="2400" kern="1200" dirty="0"/>
            </a:p>
          </p:txBody>
        </p:sp>
      </p:grpSp>
      <p:pic>
        <p:nvPicPr>
          <p:cNvPr id="60418" name="Picture 2" descr="&amp;Kcy;&amp;lcy;&amp;iecy;&amp;tcy;&amp;kcy;&amp;icy; &amp;icy; &amp;dcy;&amp;ocy;&amp;mcy;&amp;icy;&amp;kcy;&amp;icy; &amp;dcy;&amp;lcy;&amp;yacy; &amp;tcy;&amp;iecy;&amp;lcy;&amp;yacy;&amp;tcy; | &amp;Ocy;&amp;Ocy;&amp;Ocy; &quot;&amp;Rcy;&amp;ocy;&amp;scy;&amp;tcy;&amp;Scy;&amp;iecy;&amp;rcy;&amp;vcy;&amp;icy;&amp;s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3356992"/>
            <a:ext cx="5277899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79512" y="197346"/>
          <a:ext cx="8856984" cy="3735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 descr="&amp;Dcy;&amp;ocy; 65% &amp;pcy;&amp;ocy;&amp;gcy;&amp;ocy;&amp;lcy;&amp;iukcy;&amp;vcy;'&amp;yacy; &amp;vcy;&amp;icy;&amp;scy;&amp;ocy;&amp;kcy;&amp;ocy;&amp;pcy;&amp;rcy;&amp;ocy;&amp;dcy;&amp;ucy;&amp;kcy;&amp;tcy;&amp;icy;&amp;vcy;&amp;ncy;&amp;icy;&amp;khcy; &amp;kcy;&amp;ocy;&amp;rcy;&amp;iukcy;&amp;vcy; &amp;scy;&amp;khcy;&amp;icy;&amp;lcy;&amp;softcy;&amp;ncy;&amp;iukcy; &amp;dcy;&amp;ocy; &amp;scy;&amp;ucy;&amp;bcy;&amp;kcy;&amp;lcy;&amp;iukcy;&amp;ncy;&amp;iukcy;&amp;chcy;&amp;ncy;&amp;ocy;&amp;gcy;&amp;ocy; &amp;acy;&amp;tscy;&amp;icy;&amp;dcy;&amp;ocy;&amp;zcy;&amp;ucy;  &amp;rcy;&amp;ucy;&amp;bcy;&amp;tscy;&amp;yacy; - AgroTim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3962194"/>
            <a:ext cx="4896544" cy="2895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811368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476672"/>
          <a:ext cx="91440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51920" y="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&amp;Gcy;&amp;ocy;&amp;dcy;&amp;iukcy;&amp;vcy;&amp;lcy;&amp;yacy; &amp;Vcy;&amp;Rcy;&amp;KHcy; &amp;vcy; &amp;ucy;&amp;mcy;&amp;ocy;&amp;vcy;&amp;acy;&amp;khcy; &amp;tcy;&amp;iecy;&amp;pcy;&amp;lcy;&amp;ocy;&amp;vcy;&amp;ocy;&amp;gcy;&amp;ocy; &amp;scy;&amp;tcy;&amp;rcy;&amp;iecy;&amp;scy;&amp;u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4581128"/>
            <a:ext cx="4482589" cy="2276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6952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3140968"/>
          <a:ext cx="914400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0" y="476672"/>
            <a:ext cx="9144000" cy="2448272"/>
            <a:chOff x="0" y="4125710"/>
            <a:chExt cx="9144000" cy="1949293"/>
          </a:xfrm>
          <a:scene3d>
            <a:camera prst="orthographicFront"/>
            <a:lightRig rig="flat" dir="t"/>
          </a:scene3d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4125710"/>
              <a:ext cx="9144000" cy="1949293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95157" y="4220867"/>
              <a:ext cx="8953686" cy="17589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err="1" smtClean="0"/>
                <a:t>Основну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масу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телиць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вирощують</a:t>
              </a:r>
              <a:r>
                <a:rPr lang="ru-RU" sz="2400" b="1" kern="1200" dirty="0" smtClean="0"/>
                <a:t> за </a:t>
              </a:r>
              <a:r>
                <a:rPr lang="ru-RU" sz="2400" b="1" kern="1200" dirty="0" err="1" smtClean="0"/>
                <a:t>перемінного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рівня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годівлі</a:t>
              </a:r>
              <a:r>
                <a:rPr lang="ru-RU" sz="2400" b="1" kern="1200" dirty="0" smtClean="0"/>
                <a:t> (</a:t>
              </a:r>
              <a:r>
                <a:rPr lang="ru-RU" sz="2400" b="1" kern="1200" dirty="0" err="1" smtClean="0"/>
                <a:t>високий</a:t>
              </a:r>
              <a:r>
                <a:rPr lang="ru-RU" sz="2400" b="1" kern="1200" dirty="0" smtClean="0"/>
                <a:t> до 12-місячного </a:t>
              </a:r>
              <a:r>
                <a:rPr lang="ru-RU" sz="2400" b="1" kern="1200" dirty="0" err="1" smtClean="0"/>
                <a:t>віку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і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помірний</a:t>
              </a:r>
              <a:r>
                <a:rPr lang="ru-RU" sz="2400" b="1" kern="1200" dirty="0" smtClean="0"/>
                <a:t> – </a:t>
              </a:r>
              <a:r>
                <a:rPr lang="ru-RU" sz="2400" b="1" kern="1200" dirty="0" err="1" smtClean="0"/>
                <a:t>з</a:t>
              </a:r>
              <a:r>
                <a:rPr lang="ru-RU" sz="2400" b="1" kern="1200" dirty="0" smtClean="0"/>
                <a:t> 12 до 16–18 </a:t>
              </a:r>
              <a:r>
                <a:rPr lang="ru-RU" sz="2400" b="1" kern="1200" dirty="0" err="1" smtClean="0"/>
                <a:t>міс</a:t>
              </a:r>
              <a:r>
                <a:rPr lang="ru-RU" sz="2400" b="1" kern="1200" dirty="0" smtClean="0"/>
                <a:t>) </a:t>
              </a:r>
              <a:r>
                <a:rPr lang="ru-RU" sz="2400" b="1" kern="1200" dirty="0" err="1" smtClean="0"/>
                <a:t>і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спаровують</a:t>
              </a:r>
              <a:r>
                <a:rPr lang="ru-RU" sz="2400" b="1" kern="1200" dirty="0" smtClean="0"/>
                <a:t> у </a:t>
              </a:r>
              <a:r>
                <a:rPr lang="ru-RU" sz="2400" b="1" kern="1200" dirty="0" err="1" smtClean="0"/>
                <a:t>віці</a:t>
              </a:r>
              <a:r>
                <a:rPr lang="ru-RU" sz="2400" b="1" kern="1200" dirty="0" smtClean="0"/>
                <a:t> 16–18 </a:t>
              </a:r>
              <a:r>
                <a:rPr lang="ru-RU" sz="2400" b="1" kern="1200" dirty="0" err="1" smtClean="0"/>
                <a:t>міс</a:t>
              </a:r>
              <a:r>
                <a:rPr lang="ru-RU" sz="2400" b="1" kern="1200" dirty="0" smtClean="0"/>
                <a:t> при </a:t>
              </a:r>
              <a:r>
                <a:rPr lang="ru-RU" sz="2400" b="1" kern="1200" dirty="0" err="1" smtClean="0"/>
                <a:t>досягненні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живої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маси</a:t>
              </a:r>
              <a:r>
                <a:rPr lang="ru-RU" sz="2400" b="1" kern="1200" dirty="0" smtClean="0"/>
                <a:t> 320–400 кг (у </a:t>
              </a:r>
              <a:r>
                <a:rPr lang="ru-RU" sz="2400" b="1" kern="1200" dirty="0" err="1" smtClean="0"/>
                <a:t>товарних</a:t>
              </a:r>
              <a:r>
                <a:rPr lang="ru-RU" sz="2400" b="1" kern="1200" dirty="0" smtClean="0"/>
                <a:t> стадах жива </a:t>
              </a:r>
              <a:r>
                <a:rPr lang="ru-RU" sz="2400" b="1" kern="1200" dirty="0" err="1" smtClean="0"/>
                <a:t>маса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телиць</a:t>
              </a:r>
              <a:r>
                <a:rPr lang="ru-RU" sz="2400" b="1" kern="1200" dirty="0" smtClean="0"/>
                <a:t> повинна </a:t>
              </a:r>
              <a:r>
                <a:rPr lang="ru-RU" sz="2400" b="1" kern="1200" dirty="0" err="1" smtClean="0"/>
                <a:t>становити</a:t>
              </a:r>
              <a:r>
                <a:rPr lang="ru-RU" sz="2400" b="1" kern="1200" dirty="0" smtClean="0"/>
                <a:t> не </a:t>
              </a:r>
              <a:r>
                <a:rPr lang="ru-RU" sz="2400" b="1" kern="1200" dirty="0" err="1" smtClean="0"/>
                <a:t>менше</a:t>
              </a:r>
              <a:r>
                <a:rPr lang="ru-RU" sz="2400" b="1" kern="1200" dirty="0" smtClean="0"/>
                <a:t> 65%, у </a:t>
              </a:r>
              <a:r>
                <a:rPr lang="ru-RU" sz="2400" b="1" kern="1200" dirty="0" err="1" smtClean="0"/>
                <a:t>племінних</a:t>
              </a:r>
              <a:r>
                <a:rPr lang="ru-RU" sz="2400" b="1" kern="1200" dirty="0" smtClean="0"/>
                <a:t> – 70% </a:t>
              </a:r>
              <a:r>
                <a:rPr lang="ru-RU" sz="2400" b="1" kern="1200" dirty="0" err="1" smtClean="0"/>
                <a:t>маси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дорослих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корів</a:t>
              </a:r>
              <a:r>
                <a:rPr lang="ru-RU" sz="2400" b="1" kern="1200" dirty="0" smtClean="0"/>
                <a:t>).</a:t>
              </a:r>
              <a:br>
                <a:rPr lang="ru-RU" sz="2400" b="1" kern="1200" dirty="0" smtClean="0"/>
              </a:br>
              <a:r>
                <a:rPr lang="ru-RU" sz="2400" b="1" kern="1200" dirty="0" smtClean="0"/>
                <a:t/>
              </a:r>
              <a:br>
                <a:rPr lang="ru-RU" sz="2400" b="1" kern="1200" dirty="0" smtClean="0"/>
              </a:br>
              <a:endParaRPr lang="en-US" sz="2400" b="1" kern="1200" dirty="0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889248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&amp;Kcy;&amp;ocy;&amp;rcy;&amp;mcy;&amp;lcy;&amp;iecy;&amp;ncy;&amp;icy;&amp;iecy; &amp;kcy;&amp;ocy;&amp;rcy;&amp;ocy;&amp;vcy;: &amp;vcy;&amp;icy;&amp;dcy;&amp;ycy; &amp;kcy;&amp;ocy;&amp;rcy;&amp;mcy;&amp;acy; &amp;icy; &amp;pcy;&amp;rcy;&amp;icy;&amp;ncy;&amp;tscy;&amp;icy;&amp;pcy;&amp;ycy; &amp;ocy;&amp;scy;&amp;tcy;&amp;acy;&amp;vcy;&amp;lcy;&amp;iecy;&amp;ncy;&amp;icy;&amp;yacy; &amp;rcy;&amp;acy;&amp;tscy;&amp;icy;&amp;ocy;&amp;ncy;&amp;a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4214723"/>
            <a:ext cx="4702324" cy="2643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1534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u/Uin3fCRVqtcNMWhvOeHQZP9SyEum1XFwA0DYzL/slide-7.jpg"/>
          <p:cNvPicPr>
            <a:picLocks noChangeAspect="1" noChangeArrowheads="1"/>
          </p:cNvPicPr>
          <p:nvPr/>
        </p:nvPicPr>
        <p:blipFill>
          <a:blip r:embed="rId2" cstate="print"/>
          <a:srcRect t="7771"/>
          <a:stretch>
            <a:fillRect/>
          </a:stretch>
        </p:blipFill>
        <p:spPr bwMode="auto">
          <a:xfrm>
            <a:off x="0" y="541208"/>
            <a:ext cx="9144000" cy="63167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51920" y="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1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168940"/>
          <a:ext cx="8964488" cy="383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&amp;Kcy;&amp;ocy;&amp;rcy;&amp;mcy;&amp;lcy;&amp;iecy;&amp;ncy;&amp;icy;&amp;iecy; &amp;kcy;&amp;ocy;&amp;rcy;&amp;ocy;&amp;vcy; &amp;vcy; &amp;ocy;&amp;kcy;&amp;ocy;&amp;lcy;&amp;ocy;&amp;ocy;&amp;tcy;&amp;iecy;&amp;lcy;&amp;softcy;&amp;ncy;&amp;ocy;&amp;mcy; (&amp;tcy;&amp;rcy;&amp;acy;&amp;ncy;&amp;zcy;&amp;icy;&amp;tcy;&amp;ncy;&amp;ocy;&amp;mcy;) &amp;pcy;&amp;iecy;&amp;rcy;&amp;icy;&amp;ocy;&amp;dcy;&amp;iecy;. &amp;CHcy;&amp;acy;&amp;scy;&amp;tcy;&amp;softcy; 1 -  Agrovesti.net | &amp;Acy;&amp;Pcy;&amp;K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3714758"/>
            <a:ext cx="5061149" cy="3143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51520" y="188640"/>
          <a:ext cx="87849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&amp;Vcy;&amp;lcy;&amp;icy;&amp;yacy;&amp;ncy;&amp;icy;&amp;iecy; &amp;kcy;&amp;acy;&amp;chcy;&amp;iecy;&amp;scy;&amp;tcy;&amp;vcy;&amp;acy; &amp;kcy;&amp;ocy;&amp;rcy;&amp;mcy;&amp;lcy;&amp;iecy;&amp;ncy;&amp;icy;&amp;yacy; &amp;icy; &amp;ucy;&amp;scy;&amp;lcy;&amp;ocy;&amp;vcy;&amp;icy;&amp;jcy; &amp;scy;&amp;ocy;&amp;dcy;&amp;iecy;&amp;rcy;&amp;zhcy;&amp;acy;&amp;ncy;&amp;icy;&amp;yacy; &amp;kcy;&amp;ocy;&amp;rcy;&amp;ocy;&amp;vcy; &amp;ncy;&amp;acy; &amp;vcy;&amp;kcy;&amp;ucy;&amp;scy; &amp;mcy;&amp;ocy;&amp;lcy;&amp;ocy;&amp;kcy;&amp;acy; -  Agrovesti.net | &amp;Acy;&amp;Pcy;&amp;K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4509120"/>
            <a:ext cx="3744416" cy="2491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00838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67544" y="0"/>
          <a:ext cx="4572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&amp;YAcy;&amp;kcy;&amp;iukcy; &amp;fcy;&amp;iecy;&amp;rcy;&amp;mcy;&amp;icy; &amp;bcy;&amp;iecy;&amp;zcy;&amp;pcy;&amp;rcy;&amp;icy;&amp;vcy;'&amp;yacy;&amp;zcy;&amp;ncy;&amp;iecy; &amp;ucy;&amp;tcy;&amp;rcy;&amp;icy;&amp;mcy;&amp;acy;&amp;ncy;&amp;ncy;&amp;yacy; &amp;kcy;&amp;ocy;&amp;rcy;&amp;iukcy;&amp;vcy;. &amp;Pcy;&amp;iecy;&amp;rcy;&amp;iecy;&amp;vcy;&amp;acy;&amp;gcy;&amp;icy; &amp;vcy;&amp;iecy;&amp;dcy;&amp;iecy;&amp;ncy;&amp;ncy;&amp;yacy; &amp;gcy;&amp;ocy;&amp;scy;&amp;pcy;&amp;ocy;&amp;dcy;&amp;acy;&amp;rcy;&amp;scy;&amp;tcy;&amp;vcy;&amp;acy; &amp;bcy;&amp;iecy;&amp;zcy;  &amp;fcy;&amp;iukcy;&amp;kcy;&amp;scy;&amp;acy;&amp;tscy;&amp;iukcy;&amp;yicy; &amp;Vcy;&amp;Rcy;&amp;KHcy; &amp;vcy; &amp;scy;&amp;tcy;&amp;iukcy;&amp;jcy;&amp;lcy;&amp;acy;&amp;kh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27475" y="1916832"/>
            <a:ext cx="4016525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1"/>
            <a:ext cx="85689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/>
              </a:rPr>
              <a:t>Годівля</a:t>
            </a:r>
            <a:r>
              <a:rPr lang="ru-RU" sz="2800" b="1" dirty="0" smtClean="0">
                <a:solidFill>
                  <a:srgbClr val="FF0000"/>
                </a:solidFill>
                <a:effectLst/>
              </a:rPr>
              <a:t> молодняку при </a:t>
            </a:r>
            <a:r>
              <a:rPr lang="ru-RU" sz="2800" b="1" dirty="0" err="1" smtClean="0">
                <a:solidFill>
                  <a:srgbClr val="FF0000"/>
                </a:solidFill>
                <a:effectLst/>
              </a:rPr>
              <a:t>вирощуванні</a:t>
            </a:r>
            <a:r>
              <a:rPr lang="ru-RU" sz="2800" b="1" dirty="0" smtClean="0">
                <a:solidFill>
                  <a:srgbClr val="FF0000"/>
                </a:solidFill>
                <a:effectLst/>
              </a:rPr>
              <a:t> на </a:t>
            </a:r>
            <a:r>
              <a:rPr lang="ru-RU" sz="2800" b="1" dirty="0" err="1" smtClean="0">
                <a:solidFill>
                  <a:srgbClr val="FF0000"/>
                </a:solidFill>
                <a:effectLst/>
              </a:rPr>
              <a:t>м’ясо</a:t>
            </a:r>
            <a:r>
              <a:rPr lang="ru-RU" sz="2800" b="1" dirty="0" smtClean="0">
                <a:solidFill>
                  <a:srgbClr val="FF0000"/>
                </a:solidFill>
                <a:effectLst/>
              </a:rPr>
              <a:t>.</a:t>
            </a:r>
            <a:br>
              <a:rPr lang="ru-RU" sz="2800" b="1" dirty="0" smtClean="0">
                <a:solidFill>
                  <a:srgbClr val="FF0000"/>
                </a:solidFill>
                <a:effectLst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</a:rPr>
            </a:br>
            <a:endParaRPr lang="en-US" sz="3200" b="1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0"/>
          <a:ext cx="9144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5514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332656"/>
            <a:ext cx="9144000" cy="3208112"/>
            <a:chOff x="0" y="4166872"/>
            <a:chExt cx="9144000" cy="1375664"/>
          </a:xfrm>
          <a:scene3d>
            <a:camera prst="orthographicFront"/>
            <a:lightRig rig="flat" dir="t"/>
          </a:scene3d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4166872"/>
              <a:ext cx="9144000" cy="137566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67154" y="4234026"/>
              <a:ext cx="9009692" cy="12413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/>
                <a:t>Нормування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годівлі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проводять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залежно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від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запланованого</a:t>
              </a:r>
              <a:r>
                <a:rPr lang="ru-RU" sz="2800" b="1" kern="1200" dirty="0" smtClean="0"/>
                <a:t> приросту </a:t>
              </a:r>
              <a:r>
                <a:rPr lang="ru-RU" sz="2800" b="1" kern="1200" dirty="0" err="1" smtClean="0"/>
                <a:t>живої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маси</a:t>
              </a:r>
              <a:r>
                <a:rPr lang="ru-RU" sz="2800" b="1" kern="1200" dirty="0" smtClean="0"/>
                <a:t>  </a:t>
              </a:r>
              <a:r>
                <a:rPr lang="ru-RU" sz="2800" b="1" kern="1200" dirty="0" err="1" smtClean="0"/>
                <a:t>Під</a:t>
              </a:r>
              <a:r>
                <a:rPr lang="ru-RU" sz="2800" b="1" kern="1200" dirty="0" smtClean="0"/>
                <a:t> час </a:t>
              </a:r>
              <a:r>
                <a:rPr lang="ru-RU" sz="2800" b="1" kern="1200" dirty="0" err="1" smtClean="0"/>
                <a:t>дорощування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організму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тварин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необхідні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багаті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протеїном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раціони</a:t>
              </a:r>
              <a:r>
                <a:rPr lang="ru-RU" sz="2800" b="1" kern="1200" dirty="0" smtClean="0"/>
                <a:t>, </a:t>
              </a:r>
              <a:r>
                <a:rPr lang="ru-RU" sz="2800" b="1" kern="1200" dirty="0" err="1" smtClean="0"/>
                <a:t>оскільки</a:t>
              </a:r>
              <a:r>
                <a:rPr lang="ru-RU" sz="2800" b="1" kern="1200" dirty="0" smtClean="0"/>
                <a:t> у </a:t>
              </a:r>
              <a:r>
                <a:rPr lang="ru-RU" sz="2800" b="1" kern="1200" dirty="0" err="1" smtClean="0"/>
                <a:t>цей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період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відбувається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інтенсивний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ріст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м’язової</a:t>
              </a:r>
              <a:r>
                <a:rPr lang="ru-RU" sz="2800" b="1" kern="1200" dirty="0" smtClean="0"/>
                <a:t>, </a:t>
              </a:r>
              <a:r>
                <a:rPr lang="ru-RU" sz="2800" b="1" kern="1200" dirty="0" err="1" smtClean="0"/>
                <a:t>кісткової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і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сполучної</a:t>
              </a:r>
              <a:r>
                <a:rPr lang="ru-RU" sz="2800" b="1" kern="1200" dirty="0" smtClean="0"/>
                <a:t> тканин, а в </a:t>
              </a:r>
              <a:r>
                <a:rPr lang="ru-RU" sz="2800" b="1" kern="1200" dirty="0" err="1" smtClean="0"/>
                <a:t>кінці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дорощування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розпочинається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інтенсивне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формування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жирової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тканини</a:t>
              </a:r>
              <a:r>
                <a:rPr lang="ru-RU" sz="2800" b="1" kern="1200" dirty="0" smtClean="0"/>
                <a:t>. Тому </a:t>
              </a:r>
              <a:r>
                <a:rPr lang="ru-RU" sz="2800" b="1" kern="1200" dirty="0" err="1" smtClean="0"/>
                <a:t>під</a:t>
              </a:r>
              <a:r>
                <a:rPr lang="ru-RU" sz="2800" b="1" kern="1200" dirty="0" smtClean="0"/>
                <a:t> час </a:t>
              </a:r>
              <a:r>
                <a:rPr lang="ru-RU" sz="2800" b="1" kern="1200" dirty="0" err="1" smtClean="0"/>
                <a:t>відгодівлі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необхідно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більше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вуглеводистих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кормів</a:t>
              </a:r>
              <a:r>
                <a:rPr lang="ru-RU" sz="2800" b="1" kern="1200" dirty="0" smtClean="0"/>
                <a:t>. </a:t>
              </a:r>
              <a:endParaRPr lang="ru-RU" sz="2800" b="1" kern="1200" dirty="0"/>
            </a:p>
          </p:txBody>
        </p:sp>
      </p:grpSp>
      <p:sp>
        <p:nvSpPr>
          <p:cNvPr id="4098" name="AutoShape 2" descr="&amp;IEcy;&amp;fcy;&amp;iecy;&amp;kcy;&amp;tcy;&amp;icy;&amp;vcy;&amp;ncy;&amp;iukcy;&amp;scy;&amp;tcy;&amp;softcy; &amp;gcy;&amp;ocy;&amp;dcy;&amp;iukcy;&amp;vcy;&amp;lcy;&amp;iukcy; &amp;mcy;&amp;ocy;&amp;lcy;&amp;ocy;&amp;chcy;&amp;ncy;&amp;icy;&amp;khcy; &amp;kcy;&amp;ocy;&amp;rcy;&amp;iukcy;&amp;vcy;: &amp;shchcy;&amp;ocy; &amp;vcy;&amp;acy;&amp;rcy;&amp;tcy;&amp;ocy; &amp;vcy;&amp;zcy;&amp;yacy;&amp;tcy;&amp;icy; &amp;dcy;&amp;ocy; &amp;ucy;&amp;vcy;&amp;acy;&amp;gcy;&amp;icy; — &amp;Acy;&amp;gcy;&amp;rcy;&amp;ocy;&amp;bcy;&amp;iukcy;&amp;zcy;&amp;ncy;&amp;iecy;&amp;scy;  &amp;scy;&amp;softcy;&amp;ocy;&amp;gcy;&amp;ocy;&amp;dcy;&amp;ncy;&amp;iu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&amp;IEcy;&amp;fcy;&amp;iecy;&amp;kcy;&amp;tcy;&amp;icy;&amp;vcy;&amp;ncy;&amp;iukcy;&amp;scy;&amp;tcy;&amp;softcy; &amp;gcy;&amp;ocy;&amp;dcy;&amp;iukcy;&amp;vcy;&amp;lcy;&amp;iukcy; &amp;mcy;&amp;ocy;&amp;lcy;&amp;ocy;&amp;chcy;&amp;ncy;&amp;icy;&amp;khcy; &amp;kcy;&amp;ocy;&amp;rcy;&amp;iukcy;&amp;vcy;: &amp;shchcy;&amp;ocy; &amp;vcy;&amp;acy;&amp;rcy;&amp;tcy;&amp;ocy; &amp;vcy;&amp;zcy;&amp;yacy;&amp;tcy;&amp;icy; &amp;dcy;&amp;ocy; &amp;ucy;&amp;vcy;&amp;acy;&amp;gcy;&amp;icy; — &amp;Acy;&amp;gcy;&amp;rcy;&amp;ocy;&amp;bcy;&amp;iukcy;&amp;zcy;&amp;ncy;&amp;iecy;&amp;scy;  &amp;scy;&amp;softcy;&amp;ocy;&amp;gcy;&amp;ocy;&amp;dcy;&amp;ncy;&amp;iu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&amp;Pcy;&amp;acy;&amp;scy;&amp;ocy;&amp;vcy;&amp;icy;&amp;shchcy;&amp;iecy; &amp;dcy;&amp;lcy;&amp;yacy; &amp;kcy;&amp;ocy;&amp;rcy;&amp;iukcy;&amp;vcy; &amp;pcy;&amp;ocy;&amp;tcy;&amp;rcy;&amp;iecy;&amp;bcy;&amp;ucy;&amp;jukcy; &amp;pcy;&amp;iukcy;&amp;dcy;&amp;zhcy;&amp;icy;&amp;vcy;&amp;lcy;&amp;iecy;&amp;ncy;&amp;ncy;&amp;yacy; - AgroTi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645024"/>
            <a:ext cx="4498166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51520" y="0"/>
          <a:ext cx="8568952" cy="5081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&amp;Ocy;&amp;scy;&amp;ocy;&amp;bcy;&amp;lcy;&amp;icy;&amp;vcy;&amp;ocy;&amp;scy;&amp;tcy;&amp;iukcy; &amp;khcy;&amp;acy;&amp;rcy;&amp;chcy;&amp;ucy;&amp;vcy;&amp;acy;&amp;ncy;&amp;ncy;&amp;yacy; &amp;kcy;&amp;ocy;&amp;rcy;&amp;iukcy;&amp;v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4481846"/>
            <a:ext cx="4222567" cy="2376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1520" y="260648"/>
          <a:ext cx="871296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1772816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effectLst/>
              </a:rPr>
              <a:t/>
            </a:r>
            <a:br>
              <a:rPr lang="ru-RU" b="1" dirty="0" smtClean="0">
                <a:solidFill>
                  <a:srgbClr val="00B0F0"/>
                </a:solidFill>
                <a:effectLst/>
              </a:rPr>
            </a:br>
            <a:r>
              <a:rPr lang="ru-RU" b="1" dirty="0" smtClean="0">
                <a:solidFill>
                  <a:srgbClr val="00B0F0"/>
                </a:solidFill>
                <a:effectLst/>
              </a:rPr>
              <a:t/>
            </a:r>
            <a:br>
              <a:rPr lang="ru-RU" b="1" dirty="0" smtClean="0">
                <a:solidFill>
                  <a:srgbClr val="00B0F0"/>
                </a:solidFill>
                <a:effectLst/>
              </a:rPr>
            </a:br>
            <a:endParaRPr lang="en-US" b="1" dirty="0"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6158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2708920"/>
            <a:ext cx="3374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ДЯКУЮ ЗВ УВАГУ!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cf.ppt-online.org/files/slide/u/Uin3fCRVqtcNMWhvOeHQZP9SyEum1XFwA0DYzL/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cf.ppt-online.org/files/slide/u/Uin3fCRVqtcNMWhvOeHQZP9SyEum1XFwA0DYzL/slid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905" cy="684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cf.ppt-online.org/files/slide/u/Uin3fCRVqtcNMWhvOeHQZP9SyEum1XFwA0DYzL/slid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040" y="0"/>
            <a:ext cx="9229040" cy="6912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cf.ppt-online.org/files/slide/u/Uin3fCRVqtcNMWhvOeHQZP9SyEum1XFwA0DYzL/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95536" y="0"/>
          <a:ext cx="849694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890" name="Picture 2" descr="&amp;Rcy;&amp;acy;&amp;tscy;&amp;icy;&amp;ocy;&amp;ncy; &amp;bcy;&amp;ycy;&amp;kcy;&amp;acy;-&amp;pcy;&amp;rcy;&amp;ocy;&amp;icy;&amp;zcy;&amp;vcy;&amp;ocy;&amp;dcy;&amp;icy;&amp;tcy;&amp;iecy;&amp;lcy;&amp;yacy;: &amp;pcy;&amp;ocy;&amp;dcy;&amp;rcy;&amp;ocy;&amp;bcy;&amp;ncy;&amp;ocy;&amp;iecy; &amp;ocy;&amp;pcy;&amp;icy;&amp;scy;&amp;acy;&amp;ncy;&amp;icy;&amp;ie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3933056"/>
            <a:ext cx="3656178" cy="2924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135534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2918</Words>
  <Application>Microsoft Office PowerPoint</Application>
  <PresentationFormat>Экран (4:3)</PresentationFormat>
  <Paragraphs>82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Лекція 8  Годівля м’ясної худоби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8  Годівля мясної худоби   </dc:title>
  <dc:creator>Sam</dc:creator>
  <cp:lastModifiedBy>Ulia</cp:lastModifiedBy>
  <cp:revision>18</cp:revision>
  <dcterms:created xsi:type="dcterms:W3CDTF">2021-04-06T08:32:52Z</dcterms:created>
  <dcterms:modified xsi:type="dcterms:W3CDTF">2021-05-28T13:55:34Z</dcterms:modified>
</cp:coreProperties>
</file>