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08" r:id="rId4"/>
    <p:sldId id="278" r:id="rId5"/>
    <p:sldId id="289" r:id="rId6"/>
    <p:sldId id="292" r:id="rId7"/>
    <p:sldId id="288" r:id="rId8"/>
    <p:sldId id="290" r:id="rId9"/>
    <p:sldId id="286" r:id="rId10"/>
    <p:sldId id="279" r:id="rId11"/>
    <p:sldId id="280" r:id="rId12"/>
    <p:sldId id="291" r:id="rId13"/>
    <p:sldId id="293" r:id="rId14"/>
    <p:sldId id="294" r:id="rId15"/>
    <p:sldId id="298" r:id="rId16"/>
    <p:sldId id="271" r:id="rId17"/>
    <p:sldId id="297" r:id="rId18"/>
    <p:sldId id="272" r:id="rId19"/>
    <p:sldId id="273" r:id="rId20"/>
    <p:sldId id="275" r:id="rId21"/>
    <p:sldId id="307" r:id="rId22"/>
    <p:sldId id="296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2" autoAdjust="0"/>
    <p:restoredTop sz="94660"/>
  </p:normalViewPr>
  <p:slideViewPr>
    <p:cSldViewPr>
      <p:cViewPr varScale="1">
        <p:scale>
          <a:sx n="65" d="100"/>
          <a:sy n="65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23313-9DCE-4A76-BCD2-31849B46C1E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234D6-21ED-449A-8F3E-E451057F5664}">
      <dgm:prSet/>
      <dgm:spPr/>
      <dgm:t>
        <a:bodyPr/>
        <a:lstStyle/>
        <a:p>
          <a:pPr rtl="0"/>
          <a:r>
            <a:rPr lang="ru-RU" dirty="0" smtClean="0"/>
            <a:t>Для </a:t>
          </a:r>
          <a:r>
            <a:rPr lang="ru-RU" dirty="0" err="1" smtClean="0"/>
            <a:t>визначення</a:t>
          </a:r>
          <a:r>
            <a:rPr lang="ru-RU" dirty="0" smtClean="0"/>
            <a:t> потреби молодняку в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речовинах</a:t>
          </a:r>
          <a:r>
            <a:rPr lang="ru-RU" dirty="0" smtClean="0"/>
            <a:t> </a:t>
          </a:r>
          <a:r>
            <a:rPr lang="ru-RU" dirty="0" err="1" smtClean="0"/>
            <a:t>враховують</a:t>
          </a:r>
          <a:r>
            <a:rPr lang="ru-RU" dirty="0" smtClean="0"/>
            <a:t> </a:t>
          </a:r>
          <a:r>
            <a:rPr lang="ru-RU" dirty="0" err="1" smtClean="0"/>
            <a:t>зміни</a:t>
          </a:r>
          <a:r>
            <a:rPr lang="ru-RU" dirty="0" smtClean="0"/>
            <a:t> </a:t>
          </a:r>
          <a:r>
            <a:rPr lang="ru-RU" dirty="0" err="1" smtClean="0"/>
            <a:t>в</a:t>
          </a:r>
          <a:r>
            <a:rPr lang="ru-RU" dirty="0" smtClean="0"/>
            <a:t> </a:t>
          </a:r>
          <a:r>
            <a:rPr lang="ru-RU" dirty="0" err="1" smtClean="0"/>
            <a:t>організмі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за </a:t>
          </a:r>
          <a:r>
            <a:rPr lang="ru-RU" dirty="0" err="1" smtClean="0"/>
            <a:t>період</a:t>
          </a:r>
          <a:r>
            <a:rPr lang="ru-RU" dirty="0" smtClean="0"/>
            <a:t> росту –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народження</a:t>
          </a:r>
          <a:r>
            <a:rPr lang="ru-RU" dirty="0" smtClean="0"/>
            <a:t> до </a:t>
          </a:r>
          <a:r>
            <a:rPr lang="ru-RU" dirty="0" err="1" smtClean="0"/>
            <a:t>досягнення</a:t>
          </a:r>
          <a:r>
            <a:rPr lang="ru-RU" dirty="0" smtClean="0"/>
            <a:t> </a:t>
          </a:r>
          <a:r>
            <a:rPr lang="ru-RU" dirty="0" err="1" smtClean="0"/>
            <a:t>зрілості</a:t>
          </a:r>
          <a:r>
            <a:rPr lang="ru-RU" dirty="0" smtClean="0"/>
            <a:t>. При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виділяють</a:t>
          </a:r>
          <a:r>
            <a:rPr lang="ru-RU" dirty="0" smtClean="0"/>
            <a:t> </a:t>
          </a:r>
          <a:r>
            <a:rPr lang="ru-RU" dirty="0" err="1" smtClean="0"/>
            <a:t>такі</a:t>
          </a:r>
          <a:r>
            <a:rPr lang="ru-RU" dirty="0" smtClean="0"/>
            <a:t> </a:t>
          </a:r>
          <a:r>
            <a:rPr lang="ru-RU" dirty="0" err="1" smtClean="0"/>
            <a:t>періоди</a:t>
          </a:r>
          <a:r>
            <a:rPr lang="ru-RU" dirty="0" smtClean="0"/>
            <a:t>: </a:t>
          </a:r>
        </a:p>
        <a:p>
          <a:pPr rtl="0"/>
          <a:r>
            <a:rPr lang="ru-RU" b="1" dirty="0" err="1" smtClean="0">
              <a:solidFill>
                <a:srgbClr val="C00000"/>
              </a:solidFill>
            </a:rPr>
            <a:t>новонародженості</a:t>
          </a:r>
          <a:r>
            <a:rPr lang="ru-RU" b="1" dirty="0" smtClean="0">
              <a:solidFill>
                <a:srgbClr val="C00000"/>
              </a:solidFill>
            </a:rPr>
            <a:t>, </a:t>
          </a:r>
        </a:p>
        <a:p>
          <a:pPr rtl="0"/>
          <a:r>
            <a:rPr lang="ru-RU" b="1" dirty="0" err="1" smtClean="0">
              <a:solidFill>
                <a:srgbClr val="C00000"/>
              </a:solidFill>
            </a:rPr>
            <a:t>молочний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перехідний</a:t>
          </a:r>
          <a:r>
            <a:rPr lang="ru-RU" b="1" dirty="0" smtClean="0">
              <a:solidFill>
                <a:srgbClr val="C00000"/>
              </a:solidFill>
            </a:rPr>
            <a:t>, </a:t>
          </a:r>
        </a:p>
        <a:p>
          <a:pPr rtl="0"/>
          <a:r>
            <a:rPr lang="ru-RU" b="1" dirty="0" err="1" smtClean="0">
              <a:solidFill>
                <a:srgbClr val="C00000"/>
              </a:solidFill>
            </a:rPr>
            <a:t>фізіологічної</a:t>
          </a:r>
          <a:r>
            <a:rPr lang="ru-RU" b="1" dirty="0" smtClean="0">
              <a:solidFill>
                <a:srgbClr val="C00000"/>
              </a:solidFill>
            </a:rPr>
            <a:t> та </a:t>
          </a:r>
          <a:r>
            <a:rPr lang="ru-RU" b="1" dirty="0" err="1" smtClean="0">
              <a:solidFill>
                <a:srgbClr val="C00000"/>
              </a:solidFill>
            </a:rPr>
            <a:t>господарської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зрілості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1A3FCEA3-E53F-4D66-8BCE-E331733A8A54}" type="parTrans" cxnId="{15866E58-893D-4808-B972-A08A70D9EF9D}">
      <dgm:prSet/>
      <dgm:spPr/>
      <dgm:t>
        <a:bodyPr/>
        <a:lstStyle/>
        <a:p>
          <a:endParaRPr lang="ru-RU"/>
        </a:p>
      </dgm:t>
    </dgm:pt>
    <dgm:pt modelId="{94F67E4E-E0D3-4385-AB83-51B43EBA61D9}" type="sibTrans" cxnId="{15866E58-893D-4808-B972-A08A70D9EF9D}">
      <dgm:prSet/>
      <dgm:spPr/>
      <dgm:t>
        <a:bodyPr/>
        <a:lstStyle/>
        <a:p>
          <a:endParaRPr lang="ru-RU"/>
        </a:p>
      </dgm:t>
    </dgm:pt>
    <dgm:pt modelId="{559DA78F-CC51-4B62-9481-6E139E97F4D5}" type="pres">
      <dgm:prSet presAssocID="{38223313-9DCE-4A76-BCD2-31849B46C1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148C45-E31E-40A6-8941-FA4F52985D32}" type="pres">
      <dgm:prSet presAssocID="{47C234D6-21ED-449A-8F3E-E451057F5664}" presName="comp" presStyleCnt="0"/>
      <dgm:spPr/>
    </dgm:pt>
    <dgm:pt modelId="{526DA631-6668-41AC-9E10-371120AD9258}" type="pres">
      <dgm:prSet presAssocID="{47C234D6-21ED-449A-8F3E-E451057F5664}" presName="box" presStyleLbl="node1" presStyleIdx="0" presStyleCnt="1"/>
      <dgm:spPr/>
      <dgm:t>
        <a:bodyPr/>
        <a:lstStyle/>
        <a:p>
          <a:endParaRPr lang="ru-RU"/>
        </a:p>
      </dgm:t>
    </dgm:pt>
    <dgm:pt modelId="{B5583304-BE5D-47DD-B786-2F72FF1C6F38}" type="pres">
      <dgm:prSet presAssocID="{47C234D6-21ED-449A-8F3E-E451057F5664}" presName="img" presStyleLbl="fgImgPlace1" presStyleIdx="0" presStyleCnt="1" custScaleX="119598" custScaleY="86620" custLinFactNeighborX="-9816" custLinFactNeighborY="-1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090E3D-69C5-41A9-9464-15855D5BA53E}" type="pres">
      <dgm:prSet presAssocID="{47C234D6-21ED-449A-8F3E-E451057F56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361BB-7015-4E30-9F95-A08CF86B2D80}" type="presOf" srcId="{47C234D6-21ED-449A-8F3E-E451057F5664}" destId="{47090E3D-69C5-41A9-9464-15855D5BA53E}" srcOrd="1" destOrd="0" presId="urn:microsoft.com/office/officeart/2005/8/layout/vList4"/>
    <dgm:cxn modelId="{15866E58-893D-4808-B972-A08A70D9EF9D}" srcId="{38223313-9DCE-4A76-BCD2-31849B46C1E7}" destId="{47C234D6-21ED-449A-8F3E-E451057F5664}" srcOrd="0" destOrd="0" parTransId="{1A3FCEA3-E53F-4D66-8BCE-E331733A8A54}" sibTransId="{94F67E4E-E0D3-4385-AB83-51B43EBA61D9}"/>
    <dgm:cxn modelId="{2C76FFB6-7B8D-4EB8-9C2B-EBF3525B6DC6}" type="presOf" srcId="{47C234D6-21ED-449A-8F3E-E451057F5664}" destId="{526DA631-6668-41AC-9E10-371120AD9258}" srcOrd="0" destOrd="0" presId="urn:microsoft.com/office/officeart/2005/8/layout/vList4"/>
    <dgm:cxn modelId="{7068DAA5-40C6-46DD-92F9-B7B9F1862B7E}" type="presOf" srcId="{38223313-9DCE-4A76-BCD2-31849B46C1E7}" destId="{559DA78F-CC51-4B62-9481-6E139E97F4D5}" srcOrd="0" destOrd="0" presId="urn:microsoft.com/office/officeart/2005/8/layout/vList4"/>
    <dgm:cxn modelId="{4EF575D6-ECCF-4A9D-834A-DADD11D561A7}" type="presParOf" srcId="{559DA78F-CC51-4B62-9481-6E139E97F4D5}" destId="{66148C45-E31E-40A6-8941-FA4F52985D32}" srcOrd="0" destOrd="0" presId="urn:microsoft.com/office/officeart/2005/8/layout/vList4"/>
    <dgm:cxn modelId="{28C4ECC6-7809-4E99-B55D-F45892D58994}" type="presParOf" srcId="{66148C45-E31E-40A6-8941-FA4F52985D32}" destId="{526DA631-6668-41AC-9E10-371120AD9258}" srcOrd="0" destOrd="0" presId="urn:microsoft.com/office/officeart/2005/8/layout/vList4"/>
    <dgm:cxn modelId="{7E2C2CC6-C17A-464B-8BAA-B5DD267ECA42}" type="presParOf" srcId="{66148C45-E31E-40A6-8941-FA4F52985D32}" destId="{B5583304-BE5D-47DD-B786-2F72FF1C6F38}" srcOrd="1" destOrd="0" presId="urn:microsoft.com/office/officeart/2005/8/layout/vList4"/>
    <dgm:cxn modelId="{2F3A59B9-1ADB-46AF-9DB1-9F7AA6CF78A1}" type="presParOf" srcId="{66148C45-E31E-40A6-8941-FA4F52985D32}" destId="{47090E3D-69C5-41A9-9464-15855D5BA5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F434BA-B1E3-4E65-B759-124A460670E0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09435BD4-A89B-46FB-86DD-9A73306FAFA6}">
      <dgm:prSet custT="1"/>
      <dgm:spPr/>
      <dgm:t>
        <a:bodyPr/>
        <a:lstStyle/>
        <a:p>
          <a:pPr rtl="0"/>
          <a:r>
            <a:rPr lang="ru-RU" sz="2400" b="1" dirty="0" smtClean="0"/>
            <a:t>У </a:t>
          </a:r>
          <a:r>
            <a:rPr lang="ru-RU" sz="2400" b="1" dirty="0" err="1" smtClean="0"/>
            <a:t>літній</a:t>
          </a:r>
          <a:r>
            <a:rPr lang="ru-RU" sz="2400" b="1" dirty="0" smtClean="0"/>
            <a:t> </a:t>
          </a:r>
          <a:r>
            <a:rPr lang="ru-RU" sz="2400" b="1" dirty="0" err="1" smtClean="0"/>
            <a:t>період</a:t>
          </a:r>
          <a:r>
            <a:rPr lang="ru-RU" sz="2400" b="1" dirty="0" smtClean="0"/>
            <a:t>, коли </a:t>
          </a:r>
          <a:r>
            <a:rPr lang="ru-RU" sz="2400" b="1" dirty="0" err="1" smtClean="0"/>
            <a:t>тварин</a:t>
          </a:r>
          <a:r>
            <a:rPr lang="ru-RU" sz="2400" b="1" dirty="0" smtClean="0"/>
            <a:t> </a:t>
          </a:r>
          <a:r>
            <a:rPr lang="ru-RU" sz="2400" b="1" dirty="0" err="1" smtClean="0"/>
            <a:t>випасають</a:t>
          </a:r>
          <a:r>
            <a:rPr lang="ru-RU" sz="2400" b="1" dirty="0" smtClean="0"/>
            <a:t>, </a:t>
          </a:r>
          <a:r>
            <a:rPr lang="ru-RU" sz="2400" b="1" dirty="0" err="1" smtClean="0"/>
            <a:t>ранком</a:t>
          </a:r>
          <a:r>
            <a:rPr lang="ru-RU" sz="2400" b="1" dirty="0" smtClean="0"/>
            <a:t> </a:t>
          </a:r>
          <a:r>
            <a:rPr lang="ru-RU" sz="2400" b="1" dirty="0" err="1" smtClean="0"/>
            <a:t>згодовують</a:t>
          </a:r>
          <a:r>
            <a:rPr lang="ru-RU" sz="2400" b="1" dirty="0" smtClean="0"/>
            <a:t> </a:t>
          </a:r>
          <a:r>
            <a:rPr lang="ru-RU" sz="2400" b="1" dirty="0" err="1" smtClean="0"/>
            <a:t>концкорми</a:t>
          </a:r>
          <a:r>
            <a:rPr lang="ru-RU" sz="2400" b="1" dirty="0" smtClean="0"/>
            <a:t>, </a:t>
          </a:r>
          <a:r>
            <a:rPr lang="ru-RU" sz="2400" b="1" dirty="0" err="1" smtClean="0"/>
            <a:t>ввечері</a:t>
          </a:r>
          <a:r>
            <a:rPr lang="ru-RU" sz="2400" b="1" dirty="0" smtClean="0"/>
            <a:t> – </a:t>
          </a:r>
          <a:r>
            <a:rPr lang="ru-RU" sz="2400" b="1" dirty="0" err="1" smtClean="0"/>
            <a:t>необхідну</a:t>
          </a:r>
          <a:r>
            <a:rPr lang="ru-RU" sz="2400" b="1" dirty="0" smtClean="0"/>
            <a:t> </a:t>
          </a:r>
          <a:r>
            <a:rPr lang="ru-RU" sz="2400" b="1" dirty="0" err="1" smtClean="0"/>
            <a:t>кількість</a:t>
          </a:r>
          <a:r>
            <a:rPr lang="ru-RU" sz="2400" b="1" dirty="0" smtClean="0"/>
            <a:t> </a:t>
          </a:r>
          <a:r>
            <a:rPr lang="ru-RU" sz="2400" b="1" dirty="0" err="1" smtClean="0"/>
            <a:t>зеленої</a:t>
          </a:r>
          <a:r>
            <a:rPr lang="ru-RU" sz="2400" b="1" dirty="0" smtClean="0"/>
            <a:t> </a:t>
          </a:r>
          <a:r>
            <a:rPr lang="ru-RU" sz="2400" b="1" dirty="0" err="1" smtClean="0"/>
            <a:t>маси</a:t>
          </a:r>
          <a:r>
            <a:rPr lang="ru-RU" sz="2400" b="1" dirty="0" smtClean="0"/>
            <a:t>, </a:t>
          </a:r>
          <a:r>
            <a:rPr lang="ru-RU" sz="2400" b="1" dirty="0" err="1" smtClean="0"/>
            <a:t>якщо</a:t>
          </a:r>
          <a:r>
            <a:rPr lang="ru-RU" sz="2400" b="1" dirty="0" smtClean="0"/>
            <a:t> на </a:t>
          </a:r>
          <a:r>
            <a:rPr lang="ru-RU" sz="2400" b="1" dirty="0" err="1" smtClean="0"/>
            <a:t>пасовищі</a:t>
          </a:r>
          <a:r>
            <a:rPr lang="ru-RU" sz="2400" b="1" dirty="0" smtClean="0"/>
            <a:t> </a:t>
          </a:r>
          <a:r>
            <a:rPr lang="ru-RU" sz="2400" b="1" dirty="0" err="1" smtClean="0"/>
            <a:t>достатня</a:t>
          </a:r>
          <a:r>
            <a:rPr lang="ru-RU" sz="2400" b="1" dirty="0" smtClean="0"/>
            <a:t> </a:t>
          </a:r>
          <a:r>
            <a:rPr lang="ru-RU" sz="2400" b="1" dirty="0" err="1" smtClean="0"/>
            <a:t>кількість</a:t>
          </a:r>
          <a:r>
            <a:rPr lang="ru-RU" sz="2400" b="1" dirty="0" smtClean="0"/>
            <a:t> трави </a:t>
          </a:r>
          <a:r>
            <a:rPr lang="ru-RU" sz="2400" b="1" dirty="0" err="1" smtClean="0"/>
            <a:t>відсутня</a:t>
          </a:r>
          <a:r>
            <a:rPr lang="ru-RU" sz="2400" b="1" dirty="0" smtClean="0"/>
            <a:t>. </a:t>
          </a:r>
          <a:endParaRPr lang="ru-RU" sz="2400" b="1" dirty="0"/>
        </a:p>
      </dgm:t>
    </dgm:pt>
    <dgm:pt modelId="{D8D92715-122B-4CB6-AB74-C95F968608C1}" type="parTrans" cxnId="{19A981FE-EA17-450B-95C0-E02AB9C9234D}">
      <dgm:prSet/>
      <dgm:spPr/>
      <dgm:t>
        <a:bodyPr/>
        <a:lstStyle/>
        <a:p>
          <a:endParaRPr lang="ru-RU" sz="2400" b="1"/>
        </a:p>
      </dgm:t>
    </dgm:pt>
    <dgm:pt modelId="{DD0EDE9A-1B44-48D6-9337-90AACC336342}" type="sibTrans" cxnId="{19A981FE-EA17-450B-95C0-E02AB9C9234D}">
      <dgm:prSet/>
      <dgm:spPr/>
      <dgm:t>
        <a:bodyPr/>
        <a:lstStyle/>
        <a:p>
          <a:endParaRPr lang="ru-RU" sz="2400" b="1"/>
        </a:p>
      </dgm:t>
    </dgm:pt>
    <dgm:pt modelId="{E1E00C50-0AC3-4C9A-A605-29F6746F6681}">
      <dgm:prSet custT="1"/>
      <dgm:spPr/>
      <dgm:t>
        <a:bodyPr/>
        <a:lstStyle/>
        <a:p>
          <a:pPr rtl="0"/>
          <a:r>
            <a:rPr lang="ru-RU" sz="2400" b="1" dirty="0" err="1" smtClean="0"/>
            <a:t>Випасання</a:t>
          </a:r>
          <a:r>
            <a:rPr lang="ru-RU" sz="2400" b="1" dirty="0" smtClean="0"/>
            <a:t> </a:t>
          </a:r>
          <a:r>
            <a:rPr lang="ru-RU" sz="2400" b="1" dirty="0" err="1" smtClean="0"/>
            <a:t>телиць</a:t>
          </a:r>
          <a:r>
            <a:rPr lang="ru-RU" sz="2400" b="1" dirty="0" smtClean="0"/>
            <a:t> на </a:t>
          </a:r>
          <a:r>
            <a:rPr lang="ru-RU" sz="2400" b="1" dirty="0" err="1" smtClean="0"/>
            <a:t>високопродуктивних</a:t>
          </a:r>
          <a:r>
            <a:rPr lang="ru-RU" sz="2400" b="1" dirty="0" smtClean="0"/>
            <a:t> </a:t>
          </a:r>
          <a:r>
            <a:rPr lang="ru-RU" sz="2400" b="1" dirty="0" err="1" smtClean="0"/>
            <a:t>пасовищах</a:t>
          </a:r>
          <a:r>
            <a:rPr lang="ru-RU" sz="2400" b="1" dirty="0" smtClean="0"/>
            <a:t> </a:t>
          </a:r>
          <a:r>
            <a:rPr lang="ru-RU" sz="2400" b="1" dirty="0" err="1" smtClean="0"/>
            <a:t>забезпечує</a:t>
          </a:r>
          <a:r>
            <a:rPr lang="ru-RU" sz="2400" b="1" dirty="0" smtClean="0"/>
            <a:t> </a:t>
          </a:r>
          <a:r>
            <a:rPr lang="ru-RU" sz="2400" b="1" dirty="0" err="1" smtClean="0"/>
            <a:t>приріст</a:t>
          </a:r>
          <a:r>
            <a:rPr lang="ru-RU" sz="2400" b="1" dirty="0" smtClean="0"/>
            <a:t> </a:t>
          </a:r>
          <a:r>
            <a:rPr lang="ru-RU" sz="2400" b="1" dirty="0" err="1" smtClean="0"/>
            <a:t>живої</a:t>
          </a:r>
          <a:r>
            <a:rPr lang="ru-RU" sz="2400" b="1" dirty="0" smtClean="0"/>
            <a:t> </a:t>
          </a:r>
          <a:r>
            <a:rPr lang="ru-RU" sz="2400" b="1" dirty="0" err="1" smtClean="0"/>
            <a:t>маси</a:t>
          </a:r>
          <a:r>
            <a:rPr lang="ru-RU" sz="2400" b="1" dirty="0" smtClean="0"/>
            <a:t> 600–700 г без </a:t>
          </a:r>
          <a:r>
            <a:rPr lang="ru-RU" sz="2400" b="1" dirty="0" err="1" smtClean="0"/>
            <a:t>додаткового</a:t>
          </a:r>
          <a:r>
            <a:rPr lang="ru-RU" sz="2400" b="1" dirty="0" smtClean="0"/>
            <a:t> </a:t>
          </a:r>
          <a:r>
            <a:rPr lang="ru-RU" sz="2400" b="1" dirty="0" err="1" smtClean="0"/>
            <a:t>згодовування</a:t>
          </a:r>
          <a:r>
            <a:rPr lang="ru-RU" sz="2400" b="1" dirty="0" smtClean="0"/>
            <a:t> </a:t>
          </a:r>
          <a:r>
            <a:rPr lang="ru-RU" sz="2400" b="1" dirty="0" err="1" smtClean="0"/>
            <a:t>концкормів</a:t>
          </a:r>
          <a:r>
            <a:rPr lang="ru-RU" sz="2400" b="1" dirty="0" smtClean="0"/>
            <a:t>. </a:t>
          </a:r>
          <a:endParaRPr lang="ru-RU" sz="2400" b="1" dirty="0"/>
        </a:p>
      </dgm:t>
    </dgm:pt>
    <dgm:pt modelId="{B2F18E4E-8F04-4420-B9BC-B525B9833A9C}" type="parTrans" cxnId="{45A3324A-6DC0-469C-BD25-3AD857CD2713}">
      <dgm:prSet/>
      <dgm:spPr/>
      <dgm:t>
        <a:bodyPr/>
        <a:lstStyle/>
        <a:p>
          <a:endParaRPr lang="ru-RU" sz="2400" b="1"/>
        </a:p>
      </dgm:t>
    </dgm:pt>
    <dgm:pt modelId="{9E6A2748-9324-40AA-8C86-A4942545B6BA}" type="sibTrans" cxnId="{45A3324A-6DC0-469C-BD25-3AD857CD2713}">
      <dgm:prSet/>
      <dgm:spPr/>
      <dgm:t>
        <a:bodyPr/>
        <a:lstStyle/>
        <a:p>
          <a:endParaRPr lang="ru-RU" sz="2400" b="1"/>
        </a:p>
      </dgm:t>
    </dgm:pt>
    <dgm:pt modelId="{E21323DD-E055-4C44-B6D3-E753FF0C1B4D}">
      <dgm:prSet custT="1"/>
      <dgm:spPr/>
      <dgm:t>
        <a:bodyPr/>
        <a:lstStyle/>
        <a:p>
          <a:pPr rtl="0"/>
          <a:r>
            <a:rPr lang="ru-RU" sz="2400" b="1" dirty="0" err="1" smtClean="0"/>
            <a:t>Під</a:t>
          </a:r>
          <a:r>
            <a:rPr lang="ru-RU" sz="2400" b="1" dirty="0" smtClean="0"/>
            <a:t> час </a:t>
          </a:r>
          <a:r>
            <a:rPr lang="ru-RU" sz="2400" b="1" dirty="0" err="1" smtClean="0"/>
            <a:t>споживання</a:t>
          </a:r>
          <a:r>
            <a:rPr lang="ru-RU" sz="2400" b="1" dirty="0" smtClean="0"/>
            <a:t> трави у </a:t>
          </a:r>
          <a:r>
            <a:rPr lang="ru-RU" sz="2400" b="1" dirty="0" err="1" smtClean="0"/>
            <a:t>ранні</a:t>
          </a:r>
          <a:r>
            <a:rPr lang="ru-RU" sz="2400" b="1" dirty="0" smtClean="0"/>
            <a:t> </a:t>
          </a:r>
          <a:r>
            <a:rPr lang="ru-RU" sz="2400" b="1" dirty="0" err="1" smtClean="0"/>
            <a:t>фази</a:t>
          </a:r>
          <a:r>
            <a:rPr lang="ru-RU" sz="2400" b="1" dirty="0" smtClean="0"/>
            <a:t> </a:t>
          </a:r>
          <a:r>
            <a:rPr lang="ru-RU" sz="2400" b="1" dirty="0" err="1" smtClean="0"/>
            <a:t>вегетації</a:t>
          </a:r>
          <a:r>
            <a:rPr lang="ru-RU" sz="2400" b="1" dirty="0" smtClean="0"/>
            <a:t> </a:t>
          </a:r>
          <a:r>
            <a:rPr lang="ru-RU" sz="2400" b="1" dirty="0" err="1" smtClean="0"/>
            <a:t>можливий</a:t>
          </a:r>
          <a:r>
            <a:rPr lang="ru-RU" sz="2400" b="1" dirty="0" smtClean="0"/>
            <a:t> </a:t>
          </a:r>
          <a:r>
            <a:rPr lang="ru-RU" sz="2400" b="1" dirty="0" err="1" smtClean="0"/>
            <a:t>дефіцит</a:t>
          </a:r>
          <a:r>
            <a:rPr lang="ru-RU" sz="2400" b="1" dirty="0" smtClean="0"/>
            <a:t> </a:t>
          </a:r>
          <a:r>
            <a:rPr lang="ru-RU" sz="2400" b="1" dirty="0" err="1" smtClean="0"/>
            <a:t>сухої</a:t>
          </a:r>
          <a:r>
            <a:rPr lang="ru-RU" sz="2400" b="1" dirty="0" smtClean="0"/>
            <a:t> </a:t>
          </a:r>
          <a:r>
            <a:rPr lang="ru-RU" sz="2400" b="1" dirty="0" err="1" smtClean="0"/>
            <a:t>речовини</a:t>
          </a:r>
          <a:r>
            <a:rPr lang="ru-RU" sz="2400" b="1" dirty="0" smtClean="0"/>
            <a:t> </a:t>
          </a:r>
          <a:r>
            <a:rPr lang="ru-RU" sz="2400" b="1" dirty="0" err="1" smtClean="0"/>
            <a:t>і</a:t>
          </a:r>
          <a:r>
            <a:rPr lang="ru-RU" sz="2400" b="1" dirty="0" smtClean="0"/>
            <a:t> </a:t>
          </a:r>
          <a:r>
            <a:rPr lang="ru-RU" sz="2400" b="1" dirty="0" err="1" smtClean="0"/>
            <a:t>клітковини</a:t>
          </a:r>
          <a:r>
            <a:rPr lang="ru-RU" sz="2400" b="1" dirty="0" smtClean="0"/>
            <a:t> за </a:t>
          </a:r>
          <a:r>
            <a:rPr lang="ru-RU" sz="2400" b="1" dirty="0" err="1" smtClean="0"/>
            <a:t>надлишку</a:t>
          </a:r>
          <a:r>
            <a:rPr lang="ru-RU" sz="2400" b="1" dirty="0" smtClean="0"/>
            <a:t> </a:t>
          </a:r>
          <a:r>
            <a:rPr lang="ru-RU" sz="2400" b="1" dirty="0" err="1" smtClean="0"/>
            <a:t>протеїну</a:t>
          </a:r>
          <a:r>
            <a:rPr lang="ru-RU" sz="2400" b="1" dirty="0" smtClean="0"/>
            <a:t>. Тому </a:t>
          </a:r>
          <a:r>
            <a:rPr lang="ru-RU" sz="2400" b="1" dirty="0" err="1" smtClean="0"/>
            <a:t>зранку</a:t>
          </a:r>
          <a:r>
            <a:rPr lang="ru-RU" sz="2400" b="1" dirty="0" smtClean="0"/>
            <a:t> </a:t>
          </a:r>
          <a:r>
            <a:rPr lang="ru-RU" sz="2400" b="1" dirty="0" err="1" smtClean="0"/>
            <a:t>тваринам</a:t>
          </a:r>
          <a:r>
            <a:rPr lang="ru-RU" sz="2400" b="1" dirty="0" smtClean="0"/>
            <a:t> </a:t>
          </a:r>
          <a:r>
            <a:rPr lang="ru-RU" sz="2400" b="1" dirty="0" err="1" smtClean="0"/>
            <a:t>дають</a:t>
          </a:r>
          <a:r>
            <a:rPr lang="ru-RU" sz="2400" b="1" dirty="0" smtClean="0"/>
            <a:t> солому </a:t>
          </a:r>
          <a:r>
            <a:rPr lang="ru-RU" sz="2400" b="1" dirty="0" err="1" smtClean="0"/>
            <a:t>чи</a:t>
          </a:r>
          <a:r>
            <a:rPr lang="ru-RU" sz="2400" b="1" dirty="0" smtClean="0"/>
            <a:t> </a:t>
          </a:r>
          <a:r>
            <a:rPr lang="ru-RU" sz="2400" b="1" dirty="0" err="1" smtClean="0"/>
            <a:t>сіно</a:t>
          </a:r>
          <a:r>
            <a:rPr lang="ru-RU" sz="2400" b="1" dirty="0" smtClean="0"/>
            <a:t> по 0,5 кг/100 кг </a:t>
          </a:r>
          <a:r>
            <a:rPr lang="ru-RU" sz="2400" b="1" dirty="0" err="1" smtClean="0"/>
            <a:t>живої</a:t>
          </a:r>
          <a:r>
            <a:rPr lang="ru-RU" sz="2400" b="1" dirty="0" smtClean="0"/>
            <a:t> </a:t>
          </a:r>
          <a:r>
            <a:rPr lang="ru-RU" sz="2400" b="1" dirty="0" err="1" smtClean="0"/>
            <a:t>маси</a:t>
          </a:r>
          <a:r>
            <a:rPr lang="ru-RU" sz="2400" b="1" dirty="0" smtClean="0"/>
            <a:t>. </a:t>
          </a:r>
          <a:endParaRPr lang="ru-RU" sz="2400" b="1" dirty="0"/>
        </a:p>
      </dgm:t>
    </dgm:pt>
    <dgm:pt modelId="{48AFCB45-9B6C-4B8F-9082-D812253B8159}" type="parTrans" cxnId="{2A42D6A8-5A7E-4717-94D8-C87462AE5C11}">
      <dgm:prSet/>
      <dgm:spPr/>
      <dgm:t>
        <a:bodyPr/>
        <a:lstStyle/>
        <a:p>
          <a:endParaRPr lang="ru-RU" sz="2400" b="1"/>
        </a:p>
      </dgm:t>
    </dgm:pt>
    <dgm:pt modelId="{8FC9B979-EF8B-4EAF-A40E-A633B136BC59}" type="sibTrans" cxnId="{2A42D6A8-5A7E-4717-94D8-C87462AE5C11}">
      <dgm:prSet/>
      <dgm:spPr/>
      <dgm:t>
        <a:bodyPr/>
        <a:lstStyle/>
        <a:p>
          <a:endParaRPr lang="ru-RU" sz="2400" b="1"/>
        </a:p>
      </dgm:t>
    </dgm:pt>
    <dgm:pt modelId="{05F6A095-48EE-4F40-8EB6-84A2C7C529A9}">
      <dgm:prSet custT="1"/>
      <dgm:spPr/>
      <dgm:t>
        <a:bodyPr/>
        <a:lstStyle/>
        <a:p>
          <a:pPr rtl="0"/>
          <a:r>
            <a:rPr lang="ru-RU" sz="2400" b="1" dirty="0" err="1" smtClean="0"/>
            <a:t>Добова</a:t>
          </a:r>
          <a:r>
            <a:rPr lang="ru-RU" sz="2400" b="1" dirty="0" smtClean="0"/>
            <a:t> норма для </a:t>
          </a:r>
          <a:r>
            <a:rPr lang="ru-RU" sz="2400" b="1" dirty="0" err="1" smtClean="0"/>
            <a:t>телиці</a:t>
          </a:r>
          <a:r>
            <a:rPr lang="ru-RU" sz="2400" b="1" dirty="0" smtClean="0"/>
            <a:t> у </a:t>
          </a:r>
          <a:r>
            <a:rPr lang="ru-RU" sz="2400" b="1" dirty="0" err="1" smtClean="0"/>
            <a:t>віці</a:t>
          </a:r>
          <a:r>
            <a:rPr lang="ru-RU" sz="2400" b="1" dirty="0" smtClean="0"/>
            <a:t> 7–9 </a:t>
          </a:r>
          <a:r>
            <a:rPr lang="ru-RU" sz="2400" b="1" dirty="0" err="1" smtClean="0"/>
            <a:t>міс</a:t>
          </a:r>
          <a:r>
            <a:rPr lang="ru-RU" sz="2400" b="1" dirty="0" smtClean="0"/>
            <a:t> </a:t>
          </a:r>
          <a:r>
            <a:rPr lang="ru-RU" sz="2400" b="1" dirty="0" err="1" smtClean="0"/>
            <a:t>складає</a:t>
          </a:r>
          <a:r>
            <a:rPr lang="ru-RU" sz="2400" b="1" dirty="0" smtClean="0"/>
            <a:t> 18–20 кг, 10–12 </a:t>
          </a:r>
          <a:r>
            <a:rPr lang="ru-RU" sz="2400" b="1" dirty="0" err="1" smtClean="0"/>
            <a:t>міс</a:t>
          </a:r>
          <a:r>
            <a:rPr lang="ru-RU" sz="2400" b="1" dirty="0" smtClean="0"/>
            <a:t> – 22–26, 13–15 </a:t>
          </a:r>
          <a:r>
            <a:rPr lang="ru-RU" sz="2400" b="1" dirty="0" err="1" smtClean="0"/>
            <a:t>міс</a:t>
          </a:r>
          <a:r>
            <a:rPr lang="ru-RU" sz="2400" b="1" dirty="0" smtClean="0"/>
            <a:t> – 26–30 </a:t>
          </a:r>
          <a:r>
            <a:rPr lang="ru-RU" sz="2400" b="1" dirty="0" err="1" smtClean="0"/>
            <a:t>і</a:t>
          </a:r>
          <a:r>
            <a:rPr lang="ru-RU" sz="2400" b="1" dirty="0" smtClean="0"/>
            <a:t> 16–18 </a:t>
          </a:r>
          <a:r>
            <a:rPr lang="ru-RU" sz="2400" b="1" dirty="0" err="1" smtClean="0"/>
            <a:t>міс</a:t>
          </a:r>
          <a:r>
            <a:rPr lang="ru-RU" sz="2400" b="1" dirty="0" smtClean="0"/>
            <a:t> – 30–35 кг.</a:t>
          </a:r>
          <a:br>
            <a:rPr lang="ru-RU" sz="2400" b="1" dirty="0" smtClean="0"/>
          </a:br>
          <a:r>
            <a:rPr lang="ru-RU" sz="2400" b="1" dirty="0" smtClean="0"/>
            <a:t/>
          </a:r>
          <a:br>
            <a:rPr lang="ru-RU" sz="2400" b="1" dirty="0" smtClean="0"/>
          </a:br>
          <a:endParaRPr lang="en-US" sz="2400" b="1" dirty="0"/>
        </a:p>
      </dgm:t>
    </dgm:pt>
    <dgm:pt modelId="{459F54B8-3A6A-4E91-991A-21D8BF0808A9}" type="parTrans" cxnId="{BD7A5BE6-7EB0-4BFB-A702-F3B77920E96E}">
      <dgm:prSet/>
      <dgm:spPr/>
      <dgm:t>
        <a:bodyPr/>
        <a:lstStyle/>
        <a:p>
          <a:endParaRPr lang="ru-RU" sz="2400" b="1"/>
        </a:p>
      </dgm:t>
    </dgm:pt>
    <dgm:pt modelId="{BEAC776B-6682-411E-B71B-045CDDD577D9}" type="sibTrans" cxnId="{BD7A5BE6-7EB0-4BFB-A702-F3B77920E96E}">
      <dgm:prSet/>
      <dgm:spPr/>
      <dgm:t>
        <a:bodyPr/>
        <a:lstStyle/>
        <a:p>
          <a:endParaRPr lang="ru-RU" sz="2400" b="1"/>
        </a:p>
      </dgm:t>
    </dgm:pt>
    <dgm:pt modelId="{6B1ED8F3-44DB-4790-9BBA-88A186EEF4AA}" type="pres">
      <dgm:prSet presAssocID="{5BF434BA-B1E3-4E65-B759-124A460670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5247A-1FF5-450F-A4F7-FC777EC51FD9}" type="pres">
      <dgm:prSet presAssocID="{09435BD4-A89B-46FB-86DD-9A73306FAF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C578-35F2-40FD-AEA4-72A906CCA657}" type="pres">
      <dgm:prSet presAssocID="{DD0EDE9A-1B44-48D6-9337-90AACC336342}" presName="spacer" presStyleCnt="0"/>
      <dgm:spPr/>
    </dgm:pt>
    <dgm:pt modelId="{286C72FC-8F1A-4C14-99F6-966EDF706FF7}" type="pres">
      <dgm:prSet presAssocID="{E1E00C50-0AC3-4C9A-A605-29F6746F66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CAF8-66DD-457F-9775-FB06D89A39E6}" type="pres">
      <dgm:prSet presAssocID="{9E6A2748-9324-40AA-8C86-A4942545B6BA}" presName="spacer" presStyleCnt="0"/>
      <dgm:spPr/>
    </dgm:pt>
    <dgm:pt modelId="{1F049A2A-2F04-44FE-A029-846C344C064D}" type="pres">
      <dgm:prSet presAssocID="{E21323DD-E055-4C44-B6D3-E753FF0C1B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B6BCE-CF5F-43A0-8323-DAE2DCC920B8}" type="pres">
      <dgm:prSet presAssocID="{8FC9B979-EF8B-4EAF-A40E-A633B136BC59}" presName="spacer" presStyleCnt="0"/>
      <dgm:spPr/>
    </dgm:pt>
    <dgm:pt modelId="{2AA86657-66B7-4F3E-A086-6FAD1DC14437}" type="pres">
      <dgm:prSet presAssocID="{05F6A095-48EE-4F40-8EB6-84A2C7C529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2D6A8-5A7E-4717-94D8-C87462AE5C11}" srcId="{5BF434BA-B1E3-4E65-B759-124A460670E0}" destId="{E21323DD-E055-4C44-B6D3-E753FF0C1B4D}" srcOrd="2" destOrd="0" parTransId="{48AFCB45-9B6C-4B8F-9082-D812253B8159}" sibTransId="{8FC9B979-EF8B-4EAF-A40E-A633B136BC59}"/>
    <dgm:cxn modelId="{1E911793-3264-4A71-BB85-B22B88392C4E}" type="presOf" srcId="{05F6A095-48EE-4F40-8EB6-84A2C7C529A9}" destId="{2AA86657-66B7-4F3E-A086-6FAD1DC14437}" srcOrd="0" destOrd="0" presId="urn:microsoft.com/office/officeart/2005/8/layout/vList2"/>
    <dgm:cxn modelId="{19A981FE-EA17-450B-95C0-E02AB9C9234D}" srcId="{5BF434BA-B1E3-4E65-B759-124A460670E0}" destId="{09435BD4-A89B-46FB-86DD-9A73306FAFA6}" srcOrd="0" destOrd="0" parTransId="{D8D92715-122B-4CB6-AB74-C95F968608C1}" sibTransId="{DD0EDE9A-1B44-48D6-9337-90AACC336342}"/>
    <dgm:cxn modelId="{48413916-95A5-420F-A33B-CC271C78CED3}" type="presOf" srcId="{09435BD4-A89B-46FB-86DD-9A73306FAFA6}" destId="{7AA5247A-1FF5-450F-A4F7-FC777EC51FD9}" srcOrd="0" destOrd="0" presId="urn:microsoft.com/office/officeart/2005/8/layout/vList2"/>
    <dgm:cxn modelId="{BD7A5BE6-7EB0-4BFB-A702-F3B77920E96E}" srcId="{5BF434BA-B1E3-4E65-B759-124A460670E0}" destId="{05F6A095-48EE-4F40-8EB6-84A2C7C529A9}" srcOrd="3" destOrd="0" parTransId="{459F54B8-3A6A-4E91-991A-21D8BF0808A9}" sibTransId="{BEAC776B-6682-411E-B71B-045CDDD577D9}"/>
    <dgm:cxn modelId="{45A3324A-6DC0-469C-BD25-3AD857CD2713}" srcId="{5BF434BA-B1E3-4E65-B759-124A460670E0}" destId="{E1E00C50-0AC3-4C9A-A605-29F6746F6681}" srcOrd="1" destOrd="0" parTransId="{B2F18E4E-8F04-4420-B9BC-B525B9833A9C}" sibTransId="{9E6A2748-9324-40AA-8C86-A4942545B6BA}"/>
    <dgm:cxn modelId="{FF552578-28EB-4642-ABA5-5C4E1DBD9F26}" type="presOf" srcId="{E21323DD-E055-4C44-B6D3-E753FF0C1B4D}" destId="{1F049A2A-2F04-44FE-A029-846C344C064D}" srcOrd="0" destOrd="0" presId="urn:microsoft.com/office/officeart/2005/8/layout/vList2"/>
    <dgm:cxn modelId="{346E2A77-4E65-4654-9962-93A2C4D59A88}" type="presOf" srcId="{E1E00C50-0AC3-4C9A-A605-29F6746F6681}" destId="{286C72FC-8F1A-4C14-99F6-966EDF706FF7}" srcOrd="0" destOrd="0" presId="urn:microsoft.com/office/officeart/2005/8/layout/vList2"/>
    <dgm:cxn modelId="{49DFA844-719C-418B-976A-2CFF4BD54057}" type="presOf" srcId="{5BF434BA-B1E3-4E65-B759-124A460670E0}" destId="{6B1ED8F3-44DB-4790-9BBA-88A186EEF4AA}" srcOrd="0" destOrd="0" presId="urn:microsoft.com/office/officeart/2005/8/layout/vList2"/>
    <dgm:cxn modelId="{1D3DF810-C3A6-4452-9AF2-0B7984914F70}" type="presParOf" srcId="{6B1ED8F3-44DB-4790-9BBA-88A186EEF4AA}" destId="{7AA5247A-1FF5-450F-A4F7-FC777EC51FD9}" srcOrd="0" destOrd="0" presId="urn:microsoft.com/office/officeart/2005/8/layout/vList2"/>
    <dgm:cxn modelId="{88AF78A7-6790-46F0-AB83-3033FC69383C}" type="presParOf" srcId="{6B1ED8F3-44DB-4790-9BBA-88A186EEF4AA}" destId="{C2BFC578-35F2-40FD-AEA4-72A906CCA657}" srcOrd="1" destOrd="0" presId="urn:microsoft.com/office/officeart/2005/8/layout/vList2"/>
    <dgm:cxn modelId="{0831C700-2F26-450E-BB75-DDE180BF4316}" type="presParOf" srcId="{6B1ED8F3-44DB-4790-9BBA-88A186EEF4AA}" destId="{286C72FC-8F1A-4C14-99F6-966EDF706FF7}" srcOrd="2" destOrd="0" presId="urn:microsoft.com/office/officeart/2005/8/layout/vList2"/>
    <dgm:cxn modelId="{91F5E0DC-1D8F-4023-A44A-CF033FB55855}" type="presParOf" srcId="{6B1ED8F3-44DB-4790-9BBA-88A186EEF4AA}" destId="{A2D4CAF8-66DD-457F-9775-FB06D89A39E6}" srcOrd="3" destOrd="0" presId="urn:microsoft.com/office/officeart/2005/8/layout/vList2"/>
    <dgm:cxn modelId="{F38D8189-EF61-4D48-B73E-45B37236E1AA}" type="presParOf" srcId="{6B1ED8F3-44DB-4790-9BBA-88A186EEF4AA}" destId="{1F049A2A-2F04-44FE-A029-846C344C064D}" srcOrd="4" destOrd="0" presId="urn:microsoft.com/office/officeart/2005/8/layout/vList2"/>
    <dgm:cxn modelId="{DE274F3D-798F-4986-9B4C-8A667C82F18D}" type="presParOf" srcId="{6B1ED8F3-44DB-4790-9BBA-88A186EEF4AA}" destId="{452B6BCE-CF5F-43A0-8323-DAE2DCC920B8}" srcOrd="5" destOrd="0" presId="urn:microsoft.com/office/officeart/2005/8/layout/vList2"/>
    <dgm:cxn modelId="{86CAEE73-A48F-402B-A043-F2CC90CE4A09}" type="presParOf" srcId="{6B1ED8F3-44DB-4790-9BBA-88A186EEF4AA}" destId="{2AA86657-66B7-4F3E-A086-6FAD1DC144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1349D2-43A5-4622-AC61-0B4BED2E3711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1D6A5962-A857-48A1-87A7-47D34B1E1B9C}">
      <dgm:prSet/>
      <dgm:spPr/>
      <dgm:t>
        <a:bodyPr/>
        <a:lstStyle/>
        <a:p>
          <a:pPr rtl="0"/>
          <a:r>
            <a:rPr lang="ru-RU" dirty="0" smtClean="0"/>
            <a:t>Контроль </a:t>
          </a:r>
          <a:r>
            <a:rPr lang="ru-RU" dirty="0" err="1" smtClean="0"/>
            <a:t>повноцінності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</a:t>
          </a:r>
          <a:r>
            <a:rPr lang="ru-RU" dirty="0" err="1" smtClean="0"/>
            <a:t>здійснюють</a:t>
          </a:r>
          <a:r>
            <a:rPr lang="ru-RU" dirty="0" smtClean="0"/>
            <a:t> за </a:t>
          </a:r>
          <a:r>
            <a:rPr lang="ru-RU" dirty="0" err="1" smtClean="0"/>
            <a:t>вмістом</a:t>
          </a:r>
          <a:r>
            <a:rPr lang="ru-RU" dirty="0" smtClean="0"/>
            <a:t> у </a:t>
          </a:r>
          <a:r>
            <a:rPr lang="ru-RU" dirty="0" err="1" smtClean="0"/>
            <a:t>раціонах</a:t>
          </a:r>
          <a:r>
            <a:rPr lang="ru-RU" dirty="0" smtClean="0"/>
            <a:t>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, </a:t>
          </a:r>
          <a:r>
            <a:rPr lang="ru-RU" dirty="0" err="1" smtClean="0"/>
            <a:t>енергії</a:t>
          </a:r>
          <a:r>
            <a:rPr lang="ru-RU" dirty="0" smtClean="0"/>
            <a:t>, </a:t>
          </a:r>
          <a:r>
            <a:rPr lang="ru-RU" dirty="0" err="1" smtClean="0"/>
            <a:t>поживних</a:t>
          </a:r>
          <a:r>
            <a:rPr lang="ru-RU" dirty="0" smtClean="0"/>
            <a:t> та </a:t>
          </a:r>
          <a:r>
            <a:rPr lang="ru-RU" dirty="0" err="1" smtClean="0"/>
            <a:t>біологічно</a:t>
          </a:r>
          <a:r>
            <a:rPr lang="ru-RU" dirty="0" smtClean="0"/>
            <a:t> </a:t>
          </a:r>
          <a:r>
            <a:rPr lang="ru-RU" dirty="0" err="1" smtClean="0"/>
            <a:t>активних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до </a:t>
          </a:r>
          <a:r>
            <a:rPr lang="ru-RU" dirty="0" err="1" smtClean="0"/>
            <a:t>прийнятих</a:t>
          </a:r>
          <a:r>
            <a:rPr lang="ru-RU" dirty="0" smtClean="0"/>
            <a:t> норм </a:t>
          </a:r>
          <a:r>
            <a:rPr lang="ru-RU" dirty="0" err="1" smtClean="0"/>
            <a:t>годівлі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за приростами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, </a:t>
          </a:r>
          <a:r>
            <a:rPr lang="ru-RU" dirty="0" err="1" smtClean="0"/>
            <a:t>витратами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на 1 кг приросту </a:t>
          </a:r>
          <a:r>
            <a:rPr lang="ru-RU" dirty="0" err="1" smtClean="0"/>
            <a:t>і</a:t>
          </a:r>
          <a:r>
            <a:rPr lang="ru-RU" dirty="0" smtClean="0"/>
            <a:t> станом </a:t>
          </a:r>
          <a:r>
            <a:rPr lang="ru-RU" dirty="0" err="1" smtClean="0"/>
            <a:t>здоров’я</a:t>
          </a:r>
          <a:r>
            <a:rPr lang="ru-RU" dirty="0" smtClean="0"/>
            <a:t> та </a:t>
          </a:r>
          <a:r>
            <a:rPr lang="ru-RU" dirty="0" err="1" smtClean="0"/>
            <a:t>обміну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 </a:t>
          </a:r>
          <a:endParaRPr lang="ru-RU" dirty="0"/>
        </a:p>
      </dgm:t>
    </dgm:pt>
    <dgm:pt modelId="{B9F063EC-3716-47A8-B083-5BE2B550DCE3}" type="parTrans" cxnId="{527864E3-602C-496E-AEDA-E82A9BB42501}">
      <dgm:prSet/>
      <dgm:spPr/>
      <dgm:t>
        <a:bodyPr/>
        <a:lstStyle/>
        <a:p>
          <a:endParaRPr lang="ru-RU"/>
        </a:p>
      </dgm:t>
    </dgm:pt>
    <dgm:pt modelId="{71D3FBB3-B7C0-4F29-AD74-711775EBA5E2}" type="sibTrans" cxnId="{527864E3-602C-496E-AEDA-E82A9BB42501}">
      <dgm:prSet/>
      <dgm:spPr/>
      <dgm:t>
        <a:bodyPr/>
        <a:lstStyle/>
        <a:p>
          <a:endParaRPr lang="ru-RU"/>
        </a:p>
      </dgm:t>
    </dgm:pt>
    <dgm:pt modelId="{FB3B5D63-F59D-43DC-8735-BDE432B4B401}">
      <dgm:prSet/>
      <dgm:spPr/>
      <dgm:t>
        <a:bodyPr/>
        <a:lstStyle/>
        <a:p>
          <a:pPr rtl="0"/>
          <a:r>
            <a:rPr lang="ru-RU" dirty="0" err="1" smtClean="0"/>
            <a:t>Орієнтовна</a:t>
          </a:r>
          <a:r>
            <a:rPr lang="ru-RU" dirty="0" smtClean="0"/>
            <a:t> </a:t>
          </a:r>
          <a:r>
            <a:rPr lang="ru-RU" dirty="0" err="1" smtClean="0"/>
            <a:t>витрата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на 1 кг приросту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при </a:t>
          </a:r>
          <a:r>
            <a:rPr lang="ru-RU" dirty="0" err="1" smtClean="0"/>
            <a:t>вирощуванні</a:t>
          </a:r>
          <a:r>
            <a:rPr lang="ru-RU" dirty="0" smtClean="0"/>
            <a:t> </a:t>
          </a:r>
          <a:r>
            <a:rPr lang="ru-RU" dirty="0" err="1" smtClean="0"/>
            <a:t>племінного</a:t>
          </a:r>
          <a:r>
            <a:rPr lang="ru-RU" dirty="0" smtClean="0"/>
            <a:t> молодняку по </a:t>
          </a:r>
          <a:r>
            <a:rPr lang="ru-RU" dirty="0" err="1" smtClean="0"/>
            <a:t>періодах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становити</a:t>
          </a:r>
          <a:r>
            <a:rPr lang="ru-RU" dirty="0" smtClean="0"/>
            <a:t>.</a:t>
          </a:r>
          <a:endParaRPr lang="en-US" dirty="0"/>
        </a:p>
      </dgm:t>
    </dgm:pt>
    <dgm:pt modelId="{93ED8178-0B3F-404F-BC06-74084FA38F06}" type="parTrans" cxnId="{37486713-B436-469F-892A-54C9FD57702A}">
      <dgm:prSet/>
      <dgm:spPr/>
      <dgm:t>
        <a:bodyPr/>
        <a:lstStyle/>
        <a:p>
          <a:endParaRPr lang="ru-RU"/>
        </a:p>
      </dgm:t>
    </dgm:pt>
    <dgm:pt modelId="{53847B57-0199-4117-AF50-7AAD6EDB0E81}" type="sibTrans" cxnId="{37486713-B436-469F-892A-54C9FD57702A}">
      <dgm:prSet/>
      <dgm:spPr/>
      <dgm:t>
        <a:bodyPr/>
        <a:lstStyle/>
        <a:p>
          <a:endParaRPr lang="ru-RU"/>
        </a:p>
      </dgm:t>
    </dgm:pt>
    <dgm:pt modelId="{69E10159-B1DD-4949-A490-17F580640B6C}" type="pres">
      <dgm:prSet presAssocID="{821349D2-43A5-4622-AC61-0B4BED2E37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88349B-15B1-4703-AD5A-7D1F1630FB7A}" type="pres">
      <dgm:prSet presAssocID="{1D6A5962-A857-48A1-87A7-47D34B1E1B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423CE-2A99-496F-B4A7-5A7970B06688}" type="pres">
      <dgm:prSet presAssocID="{71D3FBB3-B7C0-4F29-AD74-711775EBA5E2}" presName="spacer" presStyleCnt="0"/>
      <dgm:spPr/>
    </dgm:pt>
    <dgm:pt modelId="{8A04B8BB-4F1F-48C1-84FC-B995A9E51AD3}" type="pres">
      <dgm:prSet presAssocID="{FB3B5D63-F59D-43DC-8735-BDE432B4B4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86713-B436-469F-892A-54C9FD57702A}" srcId="{821349D2-43A5-4622-AC61-0B4BED2E3711}" destId="{FB3B5D63-F59D-43DC-8735-BDE432B4B401}" srcOrd="1" destOrd="0" parTransId="{93ED8178-0B3F-404F-BC06-74084FA38F06}" sibTransId="{53847B57-0199-4117-AF50-7AAD6EDB0E81}"/>
    <dgm:cxn modelId="{3695AA2A-3B2D-4FDE-B0A2-A556BF7BAAEB}" type="presOf" srcId="{821349D2-43A5-4622-AC61-0B4BED2E3711}" destId="{69E10159-B1DD-4949-A490-17F580640B6C}" srcOrd="0" destOrd="0" presId="urn:microsoft.com/office/officeart/2005/8/layout/vList2"/>
    <dgm:cxn modelId="{527864E3-602C-496E-AEDA-E82A9BB42501}" srcId="{821349D2-43A5-4622-AC61-0B4BED2E3711}" destId="{1D6A5962-A857-48A1-87A7-47D34B1E1B9C}" srcOrd="0" destOrd="0" parTransId="{B9F063EC-3716-47A8-B083-5BE2B550DCE3}" sibTransId="{71D3FBB3-B7C0-4F29-AD74-711775EBA5E2}"/>
    <dgm:cxn modelId="{A07AF006-8BFA-4B8C-A144-C339BBDCB602}" type="presOf" srcId="{1D6A5962-A857-48A1-87A7-47D34B1E1B9C}" destId="{E388349B-15B1-4703-AD5A-7D1F1630FB7A}" srcOrd="0" destOrd="0" presId="urn:microsoft.com/office/officeart/2005/8/layout/vList2"/>
    <dgm:cxn modelId="{DC1B1807-64C1-4ADE-AF56-A19FCF74B750}" type="presOf" srcId="{FB3B5D63-F59D-43DC-8735-BDE432B4B401}" destId="{8A04B8BB-4F1F-48C1-84FC-B995A9E51AD3}" srcOrd="0" destOrd="0" presId="urn:microsoft.com/office/officeart/2005/8/layout/vList2"/>
    <dgm:cxn modelId="{84CFC91F-7525-431A-A260-25EC5218F242}" type="presParOf" srcId="{69E10159-B1DD-4949-A490-17F580640B6C}" destId="{E388349B-15B1-4703-AD5A-7D1F1630FB7A}" srcOrd="0" destOrd="0" presId="urn:microsoft.com/office/officeart/2005/8/layout/vList2"/>
    <dgm:cxn modelId="{58305962-AE3C-4E57-BAD1-1D77B0581A49}" type="presParOf" srcId="{69E10159-B1DD-4949-A490-17F580640B6C}" destId="{FD6423CE-2A99-496F-B4A7-5A7970B06688}" srcOrd="1" destOrd="0" presId="urn:microsoft.com/office/officeart/2005/8/layout/vList2"/>
    <dgm:cxn modelId="{0F74125D-A632-4BEF-84D1-AC8E64432D7B}" type="presParOf" srcId="{69E10159-B1DD-4949-A490-17F580640B6C}" destId="{8A04B8BB-4F1F-48C1-84FC-B995A9E51AD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D78CFA-41D9-481E-99AD-BEA865D681BF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7BD37D5A-74D3-4461-925E-6F63DD5F8539}">
      <dgm:prSet/>
      <dgm:spPr/>
      <dgm:t>
        <a:bodyPr/>
        <a:lstStyle/>
        <a:p>
          <a:pPr rtl="0"/>
          <a:r>
            <a:rPr lang="ru-RU" dirty="0" err="1" smtClean="0"/>
            <a:t>Телички</a:t>
          </a:r>
          <a:r>
            <a:rPr lang="ru-RU" dirty="0" smtClean="0"/>
            <a:t> при </a:t>
          </a:r>
          <a:r>
            <a:rPr lang="ru-RU" dirty="0" err="1" smtClean="0"/>
            <a:t>нормальних</a:t>
          </a:r>
          <a:r>
            <a:rPr lang="ru-RU" dirty="0" smtClean="0"/>
            <a:t> </a:t>
          </a:r>
          <a:r>
            <a:rPr lang="ru-RU" dirty="0" err="1" smtClean="0"/>
            <a:t>умовах</a:t>
          </a:r>
          <a:r>
            <a:rPr lang="ru-RU" dirty="0" smtClean="0"/>
            <a:t> </a:t>
          </a:r>
          <a:r>
            <a:rPr lang="ru-RU" dirty="0" err="1" smtClean="0"/>
            <a:t>вирощування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досягати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породи: </a:t>
          </a:r>
          <a:r>
            <a:rPr lang="ru-RU" dirty="0" err="1" smtClean="0"/>
            <a:t>Вік</a:t>
          </a:r>
          <a:r>
            <a:rPr lang="ru-RU" dirty="0" smtClean="0"/>
            <a:t>, </a:t>
          </a:r>
          <a:r>
            <a:rPr lang="ru-RU" dirty="0" err="1" smtClean="0"/>
            <a:t>міс</a:t>
          </a:r>
          <a:r>
            <a:rPr lang="ru-RU" dirty="0" smtClean="0"/>
            <a:t> Жива </a:t>
          </a:r>
          <a:r>
            <a:rPr lang="ru-RU" dirty="0" err="1" smtClean="0"/>
            <a:t>маса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, </a:t>
          </a:r>
          <a:endParaRPr lang="ru-RU" dirty="0"/>
        </a:p>
      </dgm:t>
    </dgm:pt>
    <dgm:pt modelId="{9A958519-9E63-4440-AC6E-E7F99E5D2FA3}" type="parTrans" cxnId="{7CC4F716-F664-417D-827D-692CC17F027F}">
      <dgm:prSet/>
      <dgm:spPr/>
      <dgm:t>
        <a:bodyPr/>
        <a:lstStyle/>
        <a:p>
          <a:endParaRPr lang="ru-RU"/>
        </a:p>
      </dgm:t>
    </dgm:pt>
    <dgm:pt modelId="{068D4593-174D-469E-875E-67B7341B4DC5}" type="sibTrans" cxnId="{7CC4F716-F664-417D-827D-692CC17F027F}">
      <dgm:prSet/>
      <dgm:spPr/>
      <dgm:t>
        <a:bodyPr/>
        <a:lstStyle/>
        <a:p>
          <a:endParaRPr lang="ru-RU"/>
        </a:p>
      </dgm:t>
    </dgm:pt>
    <dgm:pt modelId="{ABC80A21-100A-42D5-915A-9420779F63D8}">
      <dgm:prSet/>
      <dgm:spPr/>
      <dgm:t>
        <a:bodyPr/>
        <a:lstStyle/>
        <a:p>
          <a:pPr rtl="0"/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біохімічного</a:t>
          </a:r>
          <a:r>
            <a:rPr lang="ru-RU" dirty="0" smtClean="0"/>
            <a:t> </a:t>
          </a:r>
          <a:r>
            <a:rPr lang="ru-RU" dirty="0" err="1" smtClean="0"/>
            <a:t>дослідження</a:t>
          </a:r>
          <a:r>
            <a:rPr lang="ru-RU" dirty="0" smtClean="0"/>
            <a:t> </a:t>
          </a:r>
          <a:r>
            <a:rPr lang="ru-RU" dirty="0" err="1" smtClean="0"/>
            <a:t>крові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білка</a:t>
          </a:r>
          <a:r>
            <a:rPr lang="ru-RU" dirty="0" smtClean="0"/>
            <a:t> у 100 мл </a:t>
          </a:r>
          <a:r>
            <a:rPr lang="ru-RU" dirty="0" err="1" smtClean="0"/>
            <a:t>сироватки</a:t>
          </a:r>
          <a:r>
            <a:rPr lang="ru-RU" dirty="0" smtClean="0"/>
            <a:t> </a:t>
          </a:r>
          <a:r>
            <a:rPr lang="ru-RU" dirty="0" err="1" smtClean="0"/>
            <a:t>крові</a:t>
          </a:r>
          <a:r>
            <a:rPr lang="ru-RU" dirty="0" smtClean="0"/>
            <a:t> </a:t>
          </a:r>
          <a:r>
            <a:rPr lang="ru-RU" dirty="0" err="1" smtClean="0"/>
            <a:t>коливається</a:t>
          </a:r>
          <a:r>
            <a:rPr lang="ru-RU" dirty="0" smtClean="0"/>
            <a:t>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віку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5,3 до 8,1 г, </a:t>
          </a:r>
          <a:r>
            <a:rPr lang="ru-RU" dirty="0" err="1" smtClean="0"/>
            <a:t>кальцію</a:t>
          </a:r>
          <a:r>
            <a:rPr lang="ru-RU" dirty="0" smtClean="0"/>
            <a:t> – 9,5–12,5, </a:t>
          </a:r>
          <a:r>
            <a:rPr lang="ru-RU" dirty="0" err="1" smtClean="0"/>
            <a:t>неорганічного</a:t>
          </a:r>
          <a:r>
            <a:rPr lang="ru-RU" dirty="0" smtClean="0"/>
            <a:t> фосфору – 5,5–7,0 </a:t>
          </a:r>
          <a:r>
            <a:rPr lang="ru-RU" dirty="0" err="1" smtClean="0"/>
            <a:t>і</a:t>
          </a:r>
          <a:r>
            <a:rPr lang="ru-RU" dirty="0" smtClean="0"/>
            <a:t> каротину – 0,25–1,15 мг. 7.5. </a:t>
          </a:r>
          <a:r>
            <a:rPr lang="ru-RU" dirty="0" err="1" smtClean="0"/>
            <a:t>Вирощування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відгодівля</a:t>
          </a:r>
          <a:endParaRPr lang="ru-RU" dirty="0"/>
        </a:p>
      </dgm:t>
    </dgm:pt>
    <dgm:pt modelId="{76EBF045-1C33-4F14-A202-EEE0874C7535}" type="parTrans" cxnId="{09ECDAFC-AAAD-4086-97E1-78F11E31063E}">
      <dgm:prSet/>
      <dgm:spPr/>
      <dgm:t>
        <a:bodyPr/>
        <a:lstStyle/>
        <a:p>
          <a:endParaRPr lang="ru-RU"/>
        </a:p>
      </dgm:t>
    </dgm:pt>
    <dgm:pt modelId="{6BA4EAE3-4FD3-4B55-B96A-23A0F09E2F3E}" type="sibTrans" cxnId="{09ECDAFC-AAAD-4086-97E1-78F11E31063E}">
      <dgm:prSet/>
      <dgm:spPr/>
      <dgm:t>
        <a:bodyPr/>
        <a:lstStyle/>
        <a:p>
          <a:endParaRPr lang="ru-RU"/>
        </a:p>
      </dgm:t>
    </dgm:pt>
    <dgm:pt modelId="{FEB2E0BF-B653-4945-A01E-71155B4760CB}" type="pres">
      <dgm:prSet presAssocID="{CCD78CFA-41D9-481E-99AD-BEA865D68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12E05-266E-4994-AF62-82A468171A24}" type="pres">
      <dgm:prSet presAssocID="{7BD37D5A-74D3-4461-925E-6F63DD5F85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3E890-B2DB-45A4-A74F-FF5F59C6D98A}" type="pres">
      <dgm:prSet presAssocID="{068D4593-174D-469E-875E-67B7341B4DC5}" presName="spacer" presStyleCnt="0"/>
      <dgm:spPr/>
    </dgm:pt>
    <dgm:pt modelId="{6E2A3683-03BC-4087-BA6D-C65A82D9D9A6}" type="pres">
      <dgm:prSet presAssocID="{ABC80A21-100A-42D5-915A-9420779F63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4DA2D-2C03-4C20-A5DD-B01DCD7899A1}" type="presOf" srcId="{ABC80A21-100A-42D5-915A-9420779F63D8}" destId="{6E2A3683-03BC-4087-BA6D-C65A82D9D9A6}" srcOrd="0" destOrd="0" presId="urn:microsoft.com/office/officeart/2005/8/layout/vList2"/>
    <dgm:cxn modelId="{09ECDAFC-AAAD-4086-97E1-78F11E31063E}" srcId="{CCD78CFA-41D9-481E-99AD-BEA865D681BF}" destId="{ABC80A21-100A-42D5-915A-9420779F63D8}" srcOrd="1" destOrd="0" parTransId="{76EBF045-1C33-4F14-A202-EEE0874C7535}" sibTransId="{6BA4EAE3-4FD3-4B55-B96A-23A0F09E2F3E}"/>
    <dgm:cxn modelId="{7CC4F716-F664-417D-827D-692CC17F027F}" srcId="{CCD78CFA-41D9-481E-99AD-BEA865D681BF}" destId="{7BD37D5A-74D3-4461-925E-6F63DD5F8539}" srcOrd="0" destOrd="0" parTransId="{9A958519-9E63-4440-AC6E-E7F99E5D2FA3}" sibTransId="{068D4593-174D-469E-875E-67B7341B4DC5}"/>
    <dgm:cxn modelId="{9BA7EB40-2A66-4CFC-917F-1AEB97E0D6CA}" type="presOf" srcId="{CCD78CFA-41D9-481E-99AD-BEA865D681BF}" destId="{FEB2E0BF-B653-4945-A01E-71155B4760CB}" srcOrd="0" destOrd="0" presId="urn:microsoft.com/office/officeart/2005/8/layout/vList2"/>
    <dgm:cxn modelId="{26F6AC51-DAAC-4626-B1B7-BA08925D0718}" type="presOf" srcId="{7BD37D5A-74D3-4461-925E-6F63DD5F8539}" destId="{14B12E05-266E-4994-AF62-82A468171A24}" srcOrd="0" destOrd="0" presId="urn:microsoft.com/office/officeart/2005/8/layout/vList2"/>
    <dgm:cxn modelId="{2F8E163A-CC4E-4F8F-8B99-FB91FE678619}" type="presParOf" srcId="{FEB2E0BF-B653-4945-A01E-71155B4760CB}" destId="{14B12E05-266E-4994-AF62-82A468171A24}" srcOrd="0" destOrd="0" presId="urn:microsoft.com/office/officeart/2005/8/layout/vList2"/>
    <dgm:cxn modelId="{6BF95830-C206-4AEB-9FE9-D60D4506EEDF}" type="presParOf" srcId="{FEB2E0BF-B653-4945-A01E-71155B4760CB}" destId="{8E83E890-B2DB-45A4-A74F-FF5F59C6D98A}" srcOrd="1" destOrd="0" presId="urn:microsoft.com/office/officeart/2005/8/layout/vList2"/>
    <dgm:cxn modelId="{2F45A359-9C52-4EF7-A0EA-ED9F407E2375}" type="presParOf" srcId="{FEB2E0BF-B653-4945-A01E-71155B4760CB}" destId="{6E2A3683-03BC-4087-BA6D-C65A82D9D9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C5877-A7EF-40FA-ABEA-8F4D9DFAC5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4230B26-367C-47C9-8FF9-180DF6B31AF0}">
      <dgm:prSet/>
      <dgm:spPr/>
      <dgm:t>
        <a:bodyPr/>
        <a:lstStyle/>
        <a:p>
          <a:pPr rtl="0"/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породи, умов </a:t>
          </a:r>
          <a:r>
            <a:rPr lang="ru-RU" dirty="0" err="1" smtClean="0"/>
            <a:t>годівлі</a:t>
          </a:r>
          <a:r>
            <a:rPr lang="ru-RU" dirty="0" smtClean="0"/>
            <a:t> та </a:t>
          </a:r>
          <a:r>
            <a:rPr lang="ru-RU" dirty="0" err="1" smtClean="0"/>
            <a:t>утримання</a:t>
          </a:r>
          <a:r>
            <a:rPr lang="ru-RU" dirty="0" smtClean="0"/>
            <a:t> маточного </a:t>
          </a:r>
          <a:r>
            <a:rPr lang="ru-RU" dirty="0" err="1" smtClean="0"/>
            <a:t>поголів’я</a:t>
          </a:r>
          <a:r>
            <a:rPr lang="ru-RU" dirty="0" smtClean="0"/>
            <a:t> </a:t>
          </a:r>
          <a:r>
            <a:rPr lang="ru-RU" b="1" dirty="0" smtClean="0"/>
            <a:t>телята </a:t>
          </a:r>
          <a:r>
            <a:rPr lang="ru-RU" b="1" dirty="0" err="1" smtClean="0"/>
            <a:t>народжуються</a:t>
          </a:r>
          <a:r>
            <a:rPr lang="ru-RU" b="1" dirty="0" smtClean="0"/>
            <a:t> живою </a:t>
          </a:r>
          <a:r>
            <a:rPr lang="ru-RU" b="1" dirty="0" err="1" smtClean="0"/>
            <a:t>масою</a:t>
          </a:r>
          <a:r>
            <a:rPr lang="ru-RU" b="1" dirty="0" smtClean="0"/>
            <a:t> 25-40 кг</a:t>
          </a:r>
          <a:r>
            <a:rPr lang="ru-RU" dirty="0" smtClean="0"/>
            <a:t>.</a:t>
          </a:r>
          <a:endParaRPr lang="ru-RU" dirty="0"/>
        </a:p>
      </dgm:t>
    </dgm:pt>
    <dgm:pt modelId="{9CDD07D5-D9C7-400E-8265-314F651BE9A1}" type="parTrans" cxnId="{6BDF8115-F145-40D0-B03B-E6BA42162BD5}">
      <dgm:prSet/>
      <dgm:spPr/>
      <dgm:t>
        <a:bodyPr/>
        <a:lstStyle/>
        <a:p>
          <a:endParaRPr lang="ru-RU"/>
        </a:p>
      </dgm:t>
    </dgm:pt>
    <dgm:pt modelId="{F8EC9739-E512-4706-8157-CC89ED9D0476}" type="sibTrans" cxnId="{6BDF8115-F145-40D0-B03B-E6BA42162BD5}">
      <dgm:prSet/>
      <dgm:spPr/>
      <dgm:t>
        <a:bodyPr/>
        <a:lstStyle/>
        <a:p>
          <a:endParaRPr lang="ru-RU"/>
        </a:p>
      </dgm:t>
    </dgm:pt>
    <dgm:pt modelId="{77F69810-6B2F-47EA-9DA6-420E47360783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повноцінної</a:t>
          </a:r>
          <a:r>
            <a:rPr lang="ru-RU" dirty="0" smtClean="0"/>
            <a:t> </a:t>
          </a:r>
          <a:r>
            <a:rPr lang="ru-RU" dirty="0" err="1" smtClean="0"/>
            <a:t>збалансованої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молодняк </a:t>
          </a:r>
          <a:r>
            <a:rPr lang="ru-RU" dirty="0" err="1" smtClean="0"/>
            <a:t>інтенсивно</a:t>
          </a:r>
          <a:r>
            <a:rPr lang="ru-RU" dirty="0" smtClean="0"/>
            <a:t> росте </a:t>
          </a:r>
          <a:r>
            <a:rPr lang="ru-RU" dirty="0" err="1" smtClean="0"/>
            <a:t>і</a:t>
          </a:r>
          <a:r>
            <a:rPr lang="ru-RU" dirty="0" smtClean="0"/>
            <a:t> за перший </a:t>
          </a:r>
          <a:r>
            <a:rPr lang="ru-RU" dirty="0" err="1" smtClean="0"/>
            <a:t>рік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 </a:t>
          </a:r>
          <a:r>
            <a:rPr lang="ru-RU" dirty="0" err="1" smtClean="0"/>
            <a:t>досягає</a:t>
          </a:r>
          <a:r>
            <a:rPr lang="ru-RU" dirty="0" smtClean="0"/>
            <a:t> 50%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дорослих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. </a:t>
          </a:r>
          <a:endParaRPr lang="ru-RU" dirty="0"/>
        </a:p>
      </dgm:t>
    </dgm:pt>
    <dgm:pt modelId="{401F46B8-030A-453F-951D-7C4A6637A9E2}" type="parTrans" cxnId="{ACCAE74C-5EE8-485C-8840-D84A19B372B1}">
      <dgm:prSet/>
      <dgm:spPr/>
      <dgm:t>
        <a:bodyPr/>
        <a:lstStyle/>
        <a:p>
          <a:endParaRPr lang="ru-RU"/>
        </a:p>
      </dgm:t>
    </dgm:pt>
    <dgm:pt modelId="{CF6BCF1F-5080-4437-9757-9B3EC3B778C4}" type="sibTrans" cxnId="{ACCAE74C-5EE8-485C-8840-D84A19B372B1}">
      <dgm:prSet/>
      <dgm:spPr/>
      <dgm:t>
        <a:bodyPr/>
        <a:lstStyle/>
        <a:p>
          <a:endParaRPr lang="ru-RU"/>
        </a:p>
      </dgm:t>
    </dgm:pt>
    <dgm:pt modelId="{181D1477-452E-4FBD-9E0F-C27B652DF250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другий</a:t>
          </a:r>
          <a:r>
            <a:rPr lang="ru-RU" dirty="0" smtClean="0"/>
            <a:t> </a:t>
          </a:r>
          <a:r>
            <a:rPr lang="ru-RU" dirty="0" err="1" smtClean="0"/>
            <a:t>рік</a:t>
          </a:r>
          <a:r>
            <a:rPr lang="ru-RU" dirty="0" smtClean="0"/>
            <a:t> </a:t>
          </a:r>
          <a:r>
            <a:rPr lang="ru-RU" dirty="0" err="1" smtClean="0"/>
            <a:t>інтенсивність</a:t>
          </a:r>
          <a:r>
            <a:rPr lang="ru-RU" dirty="0" smtClean="0"/>
            <a:t> росту </a:t>
          </a:r>
          <a:r>
            <a:rPr lang="ru-RU" dirty="0" err="1" smtClean="0"/>
            <a:t>знижується</a:t>
          </a:r>
          <a:r>
            <a:rPr lang="ru-RU" dirty="0" smtClean="0"/>
            <a:t> до </a:t>
          </a:r>
          <a:r>
            <a:rPr lang="ru-RU" dirty="0" err="1" smtClean="0"/>
            <a:t>рівня</a:t>
          </a:r>
          <a:r>
            <a:rPr lang="ru-RU" dirty="0" smtClean="0"/>
            <a:t> 70% </a:t>
          </a:r>
          <a:r>
            <a:rPr lang="ru-RU" dirty="0" err="1" smtClean="0"/>
            <a:t>першого</a:t>
          </a:r>
          <a:r>
            <a:rPr lang="ru-RU" dirty="0" smtClean="0"/>
            <a:t> року, а за </a:t>
          </a:r>
          <a:r>
            <a:rPr lang="ru-RU" dirty="0" err="1" smtClean="0"/>
            <a:t>третій</a:t>
          </a:r>
          <a:r>
            <a:rPr lang="ru-RU" dirty="0" smtClean="0"/>
            <a:t> – до </a:t>
          </a:r>
          <a:r>
            <a:rPr lang="ru-RU" dirty="0" err="1" smtClean="0"/>
            <a:t>половини</a:t>
          </a:r>
          <a:r>
            <a:rPr lang="ru-RU" dirty="0" smtClean="0"/>
            <a:t> другого року. </a:t>
          </a:r>
          <a:endParaRPr lang="ru-RU" dirty="0"/>
        </a:p>
      </dgm:t>
    </dgm:pt>
    <dgm:pt modelId="{B20E4314-A644-4805-86CD-4051B1694D43}" type="parTrans" cxnId="{6D8921D9-0D4D-4F5D-8635-733C0B815405}">
      <dgm:prSet/>
      <dgm:spPr/>
      <dgm:t>
        <a:bodyPr/>
        <a:lstStyle/>
        <a:p>
          <a:endParaRPr lang="ru-RU"/>
        </a:p>
      </dgm:t>
    </dgm:pt>
    <dgm:pt modelId="{599C7607-4EB9-4A9B-9DDA-50B130E3210C}" type="sibTrans" cxnId="{6D8921D9-0D4D-4F5D-8635-733C0B815405}">
      <dgm:prSet/>
      <dgm:spPr/>
      <dgm:t>
        <a:bodyPr/>
        <a:lstStyle/>
        <a:p>
          <a:endParaRPr lang="ru-RU"/>
        </a:p>
      </dgm:t>
    </dgm:pt>
    <dgm:pt modelId="{1C6DE4C2-F2E9-4C79-A71F-A688C2A1AB1B}" type="pres">
      <dgm:prSet presAssocID="{E49C5877-A7EF-40FA-ABEA-8F4D9DFAC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7F63A-AF72-413D-A125-DF2157EAE1D4}" type="pres">
      <dgm:prSet presAssocID="{04230B26-367C-47C9-8FF9-180DF6B31A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6A69D-BE85-4991-97E8-405A4057232E}" type="pres">
      <dgm:prSet presAssocID="{F8EC9739-E512-4706-8157-CC89ED9D0476}" presName="spacer" presStyleCnt="0"/>
      <dgm:spPr/>
    </dgm:pt>
    <dgm:pt modelId="{DDA3EFD4-2DEF-419B-B7AD-1E704C0ACD18}" type="pres">
      <dgm:prSet presAssocID="{77F69810-6B2F-47EA-9DA6-420E473607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EED1-B258-4824-929B-41C60B5D3E0A}" type="pres">
      <dgm:prSet presAssocID="{CF6BCF1F-5080-4437-9757-9B3EC3B778C4}" presName="spacer" presStyleCnt="0"/>
      <dgm:spPr/>
    </dgm:pt>
    <dgm:pt modelId="{5B8CA177-44C6-4AE8-8E7D-01E356C86819}" type="pres">
      <dgm:prSet presAssocID="{181D1477-452E-4FBD-9E0F-C27B652DF2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921D9-0D4D-4F5D-8635-733C0B815405}" srcId="{E49C5877-A7EF-40FA-ABEA-8F4D9DFAC553}" destId="{181D1477-452E-4FBD-9E0F-C27B652DF250}" srcOrd="2" destOrd="0" parTransId="{B20E4314-A644-4805-86CD-4051B1694D43}" sibTransId="{599C7607-4EB9-4A9B-9DDA-50B130E3210C}"/>
    <dgm:cxn modelId="{ACCAE74C-5EE8-485C-8840-D84A19B372B1}" srcId="{E49C5877-A7EF-40FA-ABEA-8F4D9DFAC553}" destId="{77F69810-6B2F-47EA-9DA6-420E47360783}" srcOrd="1" destOrd="0" parTransId="{401F46B8-030A-453F-951D-7C4A6637A9E2}" sibTransId="{CF6BCF1F-5080-4437-9757-9B3EC3B778C4}"/>
    <dgm:cxn modelId="{E9B736D4-339F-4242-BF6F-960A81FCCB78}" type="presOf" srcId="{E49C5877-A7EF-40FA-ABEA-8F4D9DFAC553}" destId="{1C6DE4C2-F2E9-4C79-A71F-A688C2A1AB1B}" srcOrd="0" destOrd="0" presId="urn:microsoft.com/office/officeart/2005/8/layout/vList2"/>
    <dgm:cxn modelId="{60A56F27-8416-4E1A-B715-38B06AC2CBDC}" type="presOf" srcId="{181D1477-452E-4FBD-9E0F-C27B652DF250}" destId="{5B8CA177-44C6-4AE8-8E7D-01E356C86819}" srcOrd="0" destOrd="0" presId="urn:microsoft.com/office/officeart/2005/8/layout/vList2"/>
    <dgm:cxn modelId="{6BDF8115-F145-40D0-B03B-E6BA42162BD5}" srcId="{E49C5877-A7EF-40FA-ABEA-8F4D9DFAC553}" destId="{04230B26-367C-47C9-8FF9-180DF6B31AF0}" srcOrd="0" destOrd="0" parTransId="{9CDD07D5-D9C7-400E-8265-314F651BE9A1}" sibTransId="{F8EC9739-E512-4706-8157-CC89ED9D0476}"/>
    <dgm:cxn modelId="{257B603E-B0BD-40F4-811B-7E9463F19A3E}" type="presOf" srcId="{04230B26-367C-47C9-8FF9-180DF6B31AF0}" destId="{CBF7F63A-AF72-413D-A125-DF2157EAE1D4}" srcOrd="0" destOrd="0" presId="urn:microsoft.com/office/officeart/2005/8/layout/vList2"/>
    <dgm:cxn modelId="{664EB392-AFE2-4527-8BE8-30E2C3E3BD63}" type="presOf" srcId="{77F69810-6B2F-47EA-9DA6-420E47360783}" destId="{DDA3EFD4-2DEF-419B-B7AD-1E704C0ACD18}" srcOrd="0" destOrd="0" presId="urn:microsoft.com/office/officeart/2005/8/layout/vList2"/>
    <dgm:cxn modelId="{A4789494-7234-45EC-BFE3-3AC7D646D476}" type="presParOf" srcId="{1C6DE4C2-F2E9-4C79-A71F-A688C2A1AB1B}" destId="{CBF7F63A-AF72-413D-A125-DF2157EAE1D4}" srcOrd="0" destOrd="0" presId="urn:microsoft.com/office/officeart/2005/8/layout/vList2"/>
    <dgm:cxn modelId="{6406938B-79EF-4A2A-8534-303BBFC83334}" type="presParOf" srcId="{1C6DE4C2-F2E9-4C79-A71F-A688C2A1AB1B}" destId="{4EC6A69D-BE85-4991-97E8-405A4057232E}" srcOrd="1" destOrd="0" presId="urn:microsoft.com/office/officeart/2005/8/layout/vList2"/>
    <dgm:cxn modelId="{A4700740-7F5B-422F-A7E4-DCC0C71B72C5}" type="presParOf" srcId="{1C6DE4C2-F2E9-4C79-A71F-A688C2A1AB1B}" destId="{DDA3EFD4-2DEF-419B-B7AD-1E704C0ACD18}" srcOrd="2" destOrd="0" presId="urn:microsoft.com/office/officeart/2005/8/layout/vList2"/>
    <dgm:cxn modelId="{DB309B76-C250-456D-957B-696F61F399C8}" type="presParOf" srcId="{1C6DE4C2-F2E9-4C79-A71F-A688C2A1AB1B}" destId="{E049EED1-B258-4824-929B-41C60B5D3E0A}" srcOrd="3" destOrd="0" presId="urn:microsoft.com/office/officeart/2005/8/layout/vList2"/>
    <dgm:cxn modelId="{73C33C08-5C8D-4E28-B763-DE4EB854801E}" type="presParOf" srcId="{1C6DE4C2-F2E9-4C79-A71F-A688C2A1AB1B}" destId="{5B8CA177-44C6-4AE8-8E7D-01E356C86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4688F-6AD1-46C9-81EB-64261EB289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38119-FCA1-4B69-9D99-CCA595791C3C}">
      <dgm:prSet/>
      <dgm:spPr/>
      <dgm:t>
        <a:bodyPr/>
        <a:lstStyle/>
        <a:p>
          <a:pPr rtl="0"/>
          <a:r>
            <a:rPr lang="ru-RU" b="1" dirty="0" smtClean="0"/>
            <a:t>Росте велика рогата худоба до 4–5 </a:t>
          </a:r>
          <a:r>
            <a:rPr lang="ru-RU" b="1" dirty="0" err="1" smtClean="0"/>
            <a:t>років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</a:t>
          </a:r>
          <a:r>
            <a:rPr lang="ru-RU" dirty="0" err="1" smtClean="0"/>
            <a:t>максимальної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досягає</a:t>
          </a:r>
          <a:r>
            <a:rPr lang="ru-RU" dirty="0" smtClean="0"/>
            <a:t> </a:t>
          </a:r>
          <a:r>
            <a:rPr lang="ru-RU" dirty="0" err="1" smtClean="0"/>
            <a:t>пізніше</a:t>
          </a:r>
          <a:r>
            <a:rPr lang="ru-RU" dirty="0" smtClean="0"/>
            <a:t> – через 2–3 роки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закінчення</a:t>
          </a:r>
          <a:r>
            <a:rPr lang="ru-RU" dirty="0" smtClean="0"/>
            <a:t> росту. </a:t>
          </a:r>
          <a:endParaRPr lang="en-US" dirty="0"/>
        </a:p>
      </dgm:t>
    </dgm:pt>
    <dgm:pt modelId="{D7623991-7581-4EC4-841D-190238A3A060}" type="parTrans" cxnId="{E25B8713-72EA-4CB6-AD5B-C0E3526A8EF5}">
      <dgm:prSet/>
      <dgm:spPr/>
      <dgm:t>
        <a:bodyPr/>
        <a:lstStyle/>
        <a:p>
          <a:endParaRPr lang="ru-RU"/>
        </a:p>
      </dgm:t>
    </dgm:pt>
    <dgm:pt modelId="{26D5FB06-8491-4593-8071-86DA71640B6C}" type="sibTrans" cxnId="{E25B8713-72EA-4CB6-AD5B-C0E3526A8EF5}">
      <dgm:prSet/>
      <dgm:spPr/>
      <dgm:t>
        <a:bodyPr/>
        <a:lstStyle/>
        <a:p>
          <a:endParaRPr lang="ru-RU"/>
        </a:p>
      </dgm:t>
    </dgm:pt>
    <dgm:pt modelId="{17C21209-F82B-47A7-B1F4-69A32F84A876}">
      <dgm:prSet/>
      <dgm:spPr/>
      <dgm:t>
        <a:bodyPr/>
        <a:lstStyle/>
        <a:p>
          <a:pPr rtl="0"/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народження</a:t>
          </a:r>
          <a:r>
            <a:rPr lang="ru-RU" dirty="0" smtClean="0"/>
            <a:t> телят </a:t>
          </a:r>
          <a:r>
            <a:rPr lang="ru-RU" dirty="0" err="1" smtClean="0"/>
            <a:t>забирають</a:t>
          </a:r>
          <a:r>
            <a:rPr lang="ru-RU" dirty="0" smtClean="0"/>
            <a:t> до </a:t>
          </a:r>
          <a:r>
            <a:rPr lang="ru-RU" dirty="0" err="1" smtClean="0"/>
            <a:t>профілакторію</a:t>
          </a:r>
          <a:r>
            <a:rPr lang="ru-RU" dirty="0" smtClean="0"/>
            <a:t>, де </a:t>
          </a:r>
          <a:r>
            <a:rPr lang="ru-RU" dirty="0" err="1" smtClean="0"/>
            <a:t>утримують</a:t>
          </a:r>
          <a:r>
            <a:rPr lang="ru-RU" dirty="0" smtClean="0"/>
            <a:t> до 2-3 </a:t>
          </a:r>
          <a:r>
            <a:rPr lang="ru-RU" dirty="0" err="1" smtClean="0"/>
            <a:t>тижневого</a:t>
          </a:r>
          <a:r>
            <a:rPr lang="ru-RU" dirty="0" smtClean="0"/>
            <a:t> </a:t>
          </a:r>
          <a:r>
            <a:rPr lang="ru-RU" dirty="0" err="1" smtClean="0"/>
            <a:t>віку</a:t>
          </a:r>
          <a:r>
            <a:rPr lang="ru-RU" dirty="0" smtClean="0"/>
            <a:t> (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новонародженості</a:t>
          </a:r>
          <a:r>
            <a:rPr lang="ru-RU" dirty="0" smtClean="0"/>
            <a:t>). </a:t>
          </a:r>
          <a:r>
            <a:rPr lang="ru-RU" dirty="0" err="1" smtClean="0"/>
            <a:t>Передшлунки</a:t>
          </a:r>
          <a:r>
            <a:rPr lang="ru-RU" dirty="0" smtClean="0"/>
            <a:t> у </a:t>
          </a:r>
          <a:r>
            <a:rPr lang="ru-RU" dirty="0" err="1" smtClean="0"/>
            <a:t>новонароджених</a:t>
          </a:r>
          <a:r>
            <a:rPr lang="ru-RU" dirty="0" smtClean="0"/>
            <a:t> телят не </a:t>
          </a:r>
          <a:r>
            <a:rPr lang="ru-RU" dirty="0" err="1" smtClean="0"/>
            <a:t>функціонують</a:t>
          </a:r>
          <a:r>
            <a:rPr lang="ru-RU" dirty="0" smtClean="0"/>
            <a:t>. </a:t>
          </a:r>
          <a:r>
            <a:rPr lang="ru-RU" dirty="0" err="1" smtClean="0"/>
            <a:t>Процеси</a:t>
          </a:r>
          <a:r>
            <a:rPr lang="ru-RU" dirty="0" smtClean="0"/>
            <a:t> </a:t>
          </a:r>
          <a:r>
            <a:rPr lang="ru-RU" dirty="0" err="1" smtClean="0"/>
            <a:t>травлення</a:t>
          </a:r>
          <a:r>
            <a:rPr lang="ru-RU" dirty="0" smtClean="0"/>
            <a:t> </a:t>
          </a:r>
          <a:r>
            <a:rPr lang="ru-RU" dirty="0" err="1" smtClean="0"/>
            <a:t>протягом</a:t>
          </a:r>
          <a:r>
            <a:rPr lang="ru-RU" dirty="0" smtClean="0"/>
            <a:t> перших 2–3 </a:t>
          </a:r>
          <a:r>
            <a:rPr lang="ru-RU" dirty="0" err="1" smtClean="0"/>
            <a:t>місяців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 </a:t>
          </a:r>
          <a:r>
            <a:rPr lang="ru-RU" dirty="0" err="1" smtClean="0"/>
            <a:t>відбуваються</a:t>
          </a:r>
          <a:r>
            <a:rPr lang="ru-RU" dirty="0" smtClean="0"/>
            <a:t> </a:t>
          </a:r>
          <a:r>
            <a:rPr lang="ru-RU" dirty="0" err="1" smtClean="0"/>
            <a:t>переважно</a:t>
          </a:r>
          <a:r>
            <a:rPr lang="ru-RU" dirty="0" smtClean="0"/>
            <a:t> у кишечнику. </a:t>
          </a:r>
          <a:endParaRPr lang="ru-RU" dirty="0"/>
        </a:p>
      </dgm:t>
    </dgm:pt>
    <dgm:pt modelId="{97E98A89-AC7F-4D5D-999C-1BD6455D8123}" type="parTrans" cxnId="{C769CD92-798D-45CA-878F-B43F9026CDE1}">
      <dgm:prSet/>
      <dgm:spPr/>
      <dgm:t>
        <a:bodyPr/>
        <a:lstStyle/>
        <a:p>
          <a:endParaRPr lang="ru-RU"/>
        </a:p>
      </dgm:t>
    </dgm:pt>
    <dgm:pt modelId="{2C4B7D0B-29B5-4BA5-9692-5E463AF4D3C1}" type="sibTrans" cxnId="{C769CD92-798D-45CA-878F-B43F9026CDE1}">
      <dgm:prSet/>
      <dgm:spPr/>
      <dgm:t>
        <a:bodyPr/>
        <a:lstStyle/>
        <a:p>
          <a:endParaRPr lang="ru-RU"/>
        </a:p>
      </dgm:t>
    </dgm:pt>
    <dgm:pt modelId="{B049F229-FB0E-4AAF-94DE-EF3EA501AF43}" type="pres">
      <dgm:prSet presAssocID="{8C84688F-6AD1-46C9-81EB-64261EB289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3BACE-05F2-43F9-9E00-38541ECC0DD8}" type="pres">
      <dgm:prSet presAssocID="{08538119-FCA1-4B69-9D99-CCA595791C3C}" presName="parentText" presStyleLbl="node1" presStyleIdx="0" presStyleCnt="2" custScaleY="58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D5163-6BAF-4AE1-B49A-C64DA4009725}" type="pres">
      <dgm:prSet presAssocID="{26D5FB06-8491-4593-8071-86DA71640B6C}" presName="spacer" presStyleCnt="0"/>
      <dgm:spPr/>
    </dgm:pt>
    <dgm:pt modelId="{CC9E4C4E-6D6C-4EB6-80BB-4C827704CF4E}" type="pres">
      <dgm:prSet presAssocID="{17C21209-F82B-47A7-B1F4-69A32F84A8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B8713-72EA-4CB6-AD5B-C0E3526A8EF5}" srcId="{8C84688F-6AD1-46C9-81EB-64261EB28959}" destId="{08538119-FCA1-4B69-9D99-CCA595791C3C}" srcOrd="0" destOrd="0" parTransId="{D7623991-7581-4EC4-841D-190238A3A060}" sibTransId="{26D5FB06-8491-4593-8071-86DA71640B6C}"/>
    <dgm:cxn modelId="{3647965E-7E0D-4A2A-9AB7-83AEA2956865}" type="presOf" srcId="{8C84688F-6AD1-46C9-81EB-64261EB28959}" destId="{B049F229-FB0E-4AAF-94DE-EF3EA501AF43}" srcOrd="0" destOrd="0" presId="urn:microsoft.com/office/officeart/2005/8/layout/vList2"/>
    <dgm:cxn modelId="{C769CD92-798D-45CA-878F-B43F9026CDE1}" srcId="{8C84688F-6AD1-46C9-81EB-64261EB28959}" destId="{17C21209-F82B-47A7-B1F4-69A32F84A876}" srcOrd="1" destOrd="0" parTransId="{97E98A89-AC7F-4D5D-999C-1BD6455D8123}" sibTransId="{2C4B7D0B-29B5-4BA5-9692-5E463AF4D3C1}"/>
    <dgm:cxn modelId="{58D755BD-A911-48EB-AB09-A29EB773E03F}" type="presOf" srcId="{08538119-FCA1-4B69-9D99-CCA595791C3C}" destId="{1013BACE-05F2-43F9-9E00-38541ECC0DD8}" srcOrd="0" destOrd="0" presId="urn:microsoft.com/office/officeart/2005/8/layout/vList2"/>
    <dgm:cxn modelId="{A2F48177-4B85-4F99-8DE2-6DD3F6DC60EB}" type="presOf" srcId="{17C21209-F82B-47A7-B1F4-69A32F84A876}" destId="{CC9E4C4E-6D6C-4EB6-80BB-4C827704CF4E}" srcOrd="0" destOrd="0" presId="urn:microsoft.com/office/officeart/2005/8/layout/vList2"/>
    <dgm:cxn modelId="{69B0B11E-C312-40FA-AE42-251BB6E68BEC}" type="presParOf" srcId="{B049F229-FB0E-4AAF-94DE-EF3EA501AF43}" destId="{1013BACE-05F2-43F9-9E00-38541ECC0DD8}" srcOrd="0" destOrd="0" presId="urn:microsoft.com/office/officeart/2005/8/layout/vList2"/>
    <dgm:cxn modelId="{6C78C09D-88C4-414D-9628-81AC639BE070}" type="presParOf" srcId="{B049F229-FB0E-4AAF-94DE-EF3EA501AF43}" destId="{8B4D5163-6BAF-4AE1-B49A-C64DA4009725}" srcOrd="1" destOrd="0" presId="urn:microsoft.com/office/officeart/2005/8/layout/vList2"/>
    <dgm:cxn modelId="{DD16635C-7B10-4CDA-AD29-D2C49DCE02EB}" type="presParOf" srcId="{B049F229-FB0E-4AAF-94DE-EF3EA501AF43}" destId="{CC9E4C4E-6D6C-4EB6-80BB-4C827704CF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470AB-0BF6-412D-825C-003B02FE9083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32C0FF1F-4593-4C07-853A-ABE926592E0C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віці</a:t>
          </a:r>
          <a:r>
            <a:rPr lang="ru-RU" dirty="0" smtClean="0"/>
            <a:t> 2–3 </a:t>
          </a:r>
          <a:r>
            <a:rPr lang="ru-RU" dirty="0" err="1" smtClean="0"/>
            <a:t>тижнів</a:t>
          </a:r>
          <a:r>
            <a:rPr lang="ru-RU" dirty="0" smtClean="0"/>
            <a:t> телят </a:t>
          </a:r>
          <a:r>
            <a:rPr lang="ru-RU" dirty="0" err="1" smtClean="0"/>
            <a:t>переводять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профілакторію</a:t>
          </a:r>
          <a:r>
            <a:rPr lang="ru-RU" dirty="0" smtClean="0"/>
            <a:t> у телятник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утримують</a:t>
          </a:r>
          <a:r>
            <a:rPr lang="ru-RU" dirty="0" smtClean="0"/>
            <a:t> у </a:t>
          </a:r>
          <a:r>
            <a:rPr lang="ru-RU" dirty="0" err="1" smtClean="0"/>
            <a:t>групових</a:t>
          </a:r>
          <a:r>
            <a:rPr lang="ru-RU" dirty="0" smtClean="0"/>
            <a:t> </a:t>
          </a:r>
          <a:r>
            <a:rPr lang="ru-RU" dirty="0" err="1" smtClean="0"/>
            <a:t>клітках</a:t>
          </a:r>
          <a:r>
            <a:rPr lang="ru-RU" dirty="0" smtClean="0"/>
            <a:t> </a:t>
          </a:r>
          <a:r>
            <a:rPr lang="ru-RU" dirty="0" err="1" smtClean="0"/>
            <a:t>протягом</a:t>
          </a:r>
          <a:r>
            <a:rPr lang="ru-RU" dirty="0" smtClean="0"/>
            <a:t> </a:t>
          </a:r>
          <a:r>
            <a:rPr lang="ru-RU" dirty="0" err="1" smtClean="0"/>
            <a:t>усього</a:t>
          </a:r>
          <a:r>
            <a:rPr lang="ru-RU" dirty="0" smtClean="0"/>
            <a:t> </a:t>
          </a:r>
          <a:r>
            <a:rPr lang="ru-RU" b="1" dirty="0" smtClean="0"/>
            <a:t>молочного </a:t>
          </a:r>
          <a:r>
            <a:rPr lang="ru-RU" b="1" dirty="0" err="1" smtClean="0"/>
            <a:t>періоду</a:t>
          </a:r>
          <a:r>
            <a:rPr lang="ru-RU" dirty="0" smtClean="0"/>
            <a:t>.</a:t>
          </a:r>
          <a:r>
            <a:rPr lang="ru-RU" b="1" dirty="0" smtClean="0"/>
            <a:t> </a:t>
          </a:r>
          <a:r>
            <a:rPr lang="ru-RU" u="sng" dirty="0" err="1" smtClean="0"/>
            <a:t>Норми</a:t>
          </a:r>
          <a:r>
            <a:rPr lang="ru-RU" u="sng" dirty="0" smtClean="0"/>
            <a:t> </a:t>
          </a:r>
          <a:r>
            <a:rPr lang="ru-RU" u="sng" dirty="0" err="1" smtClean="0"/>
            <a:t>годівлі</a:t>
          </a:r>
          <a:r>
            <a:rPr lang="ru-RU" u="sng" dirty="0" smtClean="0"/>
            <a:t> телят </a:t>
          </a:r>
          <a:r>
            <a:rPr lang="ru-RU" u="sng" dirty="0" err="1" smtClean="0"/>
            <a:t>залежать</a:t>
          </a:r>
          <a:r>
            <a:rPr lang="ru-RU" u="sng" dirty="0" smtClean="0"/>
            <a:t> </a:t>
          </a:r>
          <a:r>
            <a:rPr lang="ru-RU" u="sng" dirty="0" err="1" smtClean="0"/>
            <a:t>від</a:t>
          </a:r>
          <a:r>
            <a:rPr lang="ru-RU" u="sng" dirty="0" smtClean="0"/>
            <a:t> мети </a:t>
          </a:r>
          <a:r>
            <a:rPr lang="ru-RU" u="sng" dirty="0" err="1" smtClean="0"/>
            <a:t>вирощування</a:t>
          </a:r>
          <a:r>
            <a:rPr lang="ru-RU" u="sng" dirty="0" smtClean="0"/>
            <a:t> (на ремонт, на </a:t>
          </a:r>
          <a:r>
            <a:rPr lang="ru-RU" u="sng" dirty="0" err="1" smtClean="0"/>
            <a:t>м'ясо</a:t>
          </a:r>
          <a:r>
            <a:rPr lang="ru-RU" u="sng" dirty="0" smtClean="0"/>
            <a:t>), </a:t>
          </a:r>
          <a:r>
            <a:rPr lang="ru-RU" u="sng" dirty="0" err="1" smtClean="0"/>
            <a:t>статі</a:t>
          </a:r>
          <a:r>
            <a:rPr lang="ru-RU" u="sng" dirty="0" smtClean="0"/>
            <a:t>, </a:t>
          </a:r>
          <a:r>
            <a:rPr lang="ru-RU" u="sng" dirty="0" err="1" smtClean="0"/>
            <a:t>віку</a:t>
          </a:r>
          <a:r>
            <a:rPr lang="ru-RU" u="sng" dirty="0" smtClean="0"/>
            <a:t>, </a:t>
          </a:r>
          <a:r>
            <a:rPr lang="ru-RU" u="sng" dirty="0" err="1" smtClean="0"/>
            <a:t>середньодобових</a:t>
          </a:r>
          <a:r>
            <a:rPr lang="ru-RU" u="sng" dirty="0" smtClean="0"/>
            <a:t> </a:t>
          </a:r>
          <a:r>
            <a:rPr lang="ru-RU" u="sng" dirty="0" err="1" smtClean="0"/>
            <a:t>приростів</a:t>
          </a:r>
          <a:r>
            <a:rPr lang="ru-RU" u="sng" dirty="0" smtClean="0"/>
            <a:t> та </a:t>
          </a:r>
          <a:r>
            <a:rPr lang="ru-RU" u="sng" dirty="0" err="1" smtClean="0"/>
            <a:t>живої</a:t>
          </a:r>
          <a:r>
            <a:rPr lang="ru-RU" u="sng" dirty="0" smtClean="0"/>
            <a:t> </a:t>
          </a:r>
          <a:r>
            <a:rPr lang="ru-RU" u="sng" dirty="0" err="1" smtClean="0"/>
            <a:t>маси</a:t>
          </a:r>
          <a:r>
            <a:rPr lang="ru-RU" u="sng" dirty="0" smtClean="0"/>
            <a:t> </a:t>
          </a:r>
          <a:r>
            <a:rPr lang="ru-RU" u="sng" dirty="0" err="1" smtClean="0"/>
            <a:t>тварин</a:t>
          </a:r>
          <a:r>
            <a:rPr lang="ru-RU" u="sng" dirty="0" smtClean="0"/>
            <a:t>, </a:t>
          </a:r>
          <a:r>
            <a:rPr lang="ru-RU" u="sng" dirty="0" err="1" smtClean="0"/>
            <a:t>що</a:t>
          </a:r>
          <a:r>
            <a:rPr lang="ru-RU" u="sng" dirty="0" smtClean="0"/>
            <a:t> </a:t>
          </a:r>
          <a:r>
            <a:rPr lang="ru-RU" u="sng" dirty="0" err="1" smtClean="0"/>
            <a:t>закінчили</a:t>
          </a:r>
          <a:r>
            <a:rPr lang="ru-RU" u="sng" dirty="0" smtClean="0"/>
            <a:t> </a:t>
          </a:r>
          <a:r>
            <a:rPr lang="ru-RU" u="sng" dirty="0" err="1" smtClean="0"/>
            <a:t>ріст</a:t>
          </a:r>
          <a:r>
            <a:rPr lang="ru-RU" dirty="0" smtClean="0"/>
            <a:t>.</a:t>
          </a:r>
          <a:endParaRPr lang="ru-RU" dirty="0"/>
        </a:p>
      </dgm:t>
    </dgm:pt>
    <dgm:pt modelId="{08D74D0E-4437-402B-AB99-3370F16F3B11}" type="parTrans" cxnId="{0F26F1C7-79A5-4F8B-9014-C78F37D57643}">
      <dgm:prSet/>
      <dgm:spPr/>
      <dgm:t>
        <a:bodyPr/>
        <a:lstStyle/>
        <a:p>
          <a:endParaRPr lang="ru-RU"/>
        </a:p>
      </dgm:t>
    </dgm:pt>
    <dgm:pt modelId="{FA4F4A0E-BA3C-4011-9CC9-AB9946387754}" type="sibTrans" cxnId="{0F26F1C7-79A5-4F8B-9014-C78F37D57643}">
      <dgm:prSet/>
      <dgm:spPr/>
      <dgm:t>
        <a:bodyPr/>
        <a:lstStyle/>
        <a:p>
          <a:endParaRPr lang="ru-RU"/>
        </a:p>
      </dgm:t>
    </dgm:pt>
    <dgm:pt modelId="{9BF9AA3E-ECA2-4FC7-B99D-090ED242EB22}">
      <dgm:prSet/>
      <dgm:spPr/>
      <dgm:t>
        <a:bodyPr/>
        <a:lstStyle/>
        <a:p>
          <a:pPr rtl="0"/>
          <a:r>
            <a:rPr lang="ru-RU" dirty="0" smtClean="0"/>
            <a:t>До </a:t>
          </a:r>
          <a:r>
            <a:rPr lang="ru-RU" dirty="0" err="1" smtClean="0"/>
            <a:t>поїдання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 телят </a:t>
          </a:r>
          <a:r>
            <a:rPr lang="ru-RU" dirty="0" err="1" smtClean="0"/>
            <a:t>привчають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5–10-денного </a:t>
          </a:r>
          <a:r>
            <a:rPr lang="ru-RU" dirty="0" err="1" smtClean="0"/>
            <a:t>віку</a:t>
          </a:r>
          <a:r>
            <a:rPr lang="ru-RU" dirty="0" smtClean="0"/>
            <a:t>, </a:t>
          </a:r>
          <a:r>
            <a:rPr lang="ru-RU" dirty="0" err="1" smtClean="0"/>
            <a:t>підвішуючи</a:t>
          </a:r>
          <a:r>
            <a:rPr lang="ru-RU" dirty="0" smtClean="0"/>
            <a:t> жмут </a:t>
          </a:r>
          <a:r>
            <a:rPr lang="ru-RU" dirty="0" err="1" smtClean="0"/>
            <a:t>сіна</a:t>
          </a:r>
          <a:r>
            <a:rPr lang="ru-RU" dirty="0" smtClean="0"/>
            <a:t> в </a:t>
          </a:r>
          <a:r>
            <a:rPr lang="ru-RU" dirty="0" err="1" smtClean="0"/>
            <a:t>клітках</a:t>
          </a:r>
          <a:r>
            <a:rPr lang="ru-RU" dirty="0" smtClean="0"/>
            <a:t>, а </a:t>
          </a:r>
          <a:r>
            <a:rPr lang="ru-RU" dirty="0" err="1" smtClean="0"/>
            <a:t>пізніше</a:t>
          </a:r>
          <a:r>
            <a:rPr lang="ru-RU" dirty="0" smtClean="0"/>
            <a:t> </a:t>
          </a:r>
          <a:r>
            <a:rPr lang="ru-RU" dirty="0" err="1" smtClean="0"/>
            <a:t>розкладають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в </a:t>
          </a:r>
          <a:r>
            <a:rPr lang="ru-RU" dirty="0" err="1" smtClean="0"/>
            <a:t>годівниці</a:t>
          </a:r>
          <a:r>
            <a:rPr lang="ru-RU" dirty="0" smtClean="0"/>
            <a:t>. </a:t>
          </a:r>
          <a:r>
            <a:rPr lang="ru-RU" dirty="0" err="1" smtClean="0"/>
            <a:t>Даванку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 </a:t>
          </a:r>
          <a:r>
            <a:rPr lang="ru-RU" dirty="0" err="1" smtClean="0"/>
            <a:t>поступово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, </a:t>
          </a:r>
          <a:r>
            <a:rPr lang="ru-RU" dirty="0" err="1" smtClean="0"/>
            <a:t>і</a:t>
          </a:r>
          <a:r>
            <a:rPr lang="ru-RU" dirty="0" smtClean="0"/>
            <a:t> в 3-місячному </a:t>
          </a:r>
          <a:r>
            <a:rPr lang="ru-RU" dirty="0" err="1" smtClean="0"/>
            <a:t>віці</a:t>
          </a:r>
          <a:r>
            <a:rPr lang="ru-RU" dirty="0" smtClean="0"/>
            <a:t> вона становить 1,3–1,4 кг, а в 6-ти </a:t>
          </a:r>
          <a:r>
            <a:rPr lang="ru-RU" dirty="0" err="1" smtClean="0"/>
            <a:t>місячному</a:t>
          </a:r>
          <a:r>
            <a:rPr lang="ru-RU" dirty="0" smtClean="0"/>
            <a:t> – </a:t>
          </a:r>
          <a:r>
            <a:rPr lang="ru-RU" dirty="0" err="1" smtClean="0"/>
            <a:t>близько</a:t>
          </a:r>
          <a:r>
            <a:rPr lang="ru-RU" dirty="0" smtClean="0"/>
            <a:t> 3 кг. У </a:t>
          </a:r>
          <a:r>
            <a:rPr lang="ru-RU" dirty="0" err="1" smtClean="0"/>
            <a:t>цей</a:t>
          </a:r>
          <a:r>
            <a:rPr lang="ru-RU" dirty="0" smtClean="0"/>
            <a:t> же </a:t>
          </a:r>
          <a:r>
            <a:rPr lang="ru-RU" dirty="0" err="1" smtClean="0"/>
            <a:t>період</a:t>
          </a:r>
          <a:r>
            <a:rPr lang="ru-RU" dirty="0" smtClean="0"/>
            <a:t> (5–10 </a:t>
          </a:r>
          <a:r>
            <a:rPr lang="ru-RU" dirty="0" err="1" smtClean="0"/>
            <a:t>днів</a:t>
          </a:r>
          <a:r>
            <a:rPr lang="ru-RU" dirty="0" smtClean="0"/>
            <a:t>) телятам </a:t>
          </a:r>
          <a:r>
            <a:rPr lang="ru-RU" dirty="0" err="1" smtClean="0"/>
            <a:t>вводять</a:t>
          </a:r>
          <a:r>
            <a:rPr lang="ru-RU" dirty="0" smtClean="0"/>
            <a:t> </a:t>
          </a:r>
          <a:r>
            <a:rPr lang="ru-RU" dirty="0" err="1" smtClean="0"/>
            <a:t>концентрати</a:t>
          </a:r>
          <a:r>
            <a:rPr lang="ru-RU" dirty="0" smtClean="0"/>
            <a:t> та </a:t>
          </a:r>
          <a:r>
            <a:rPr lang="ru-RU" dirty="0" err="1" smtClean="0"/>
            <a:t>мінеральні</a:t>
          </a:r>
          <a:r>
            <a:rPr lang="ru-RU" dirty="0" smtClean="0"/>
            <a:t> добавки. </a:t>
          </a:r>
          <a:r>
            <a:rPr lang="ru-RU" dirty="0" err="1" smtClean="0"/>
            <a:t>Кращим</a:t>
          </a:r>
          <a:r>
            <a:rPr lang="ru-RU" dirty="0" smtClean="0"/>
            <a:t> </a:t>
          </a:r>
          <a:r>
            <a:rPr lang="ru-RU" dirty="0" err="1" smtClean="0"/>
            <a:t>концентрованим</a:t>
          </a:r>
          <a:r>
            <a:rPr lang="ru-RU" dirty="0" smtClean="0"/>
            <a:t> кормом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комбікорм</a:t>
          </a:r>
          <a:r>
            <a:rPr lang="ru-RU" dirty="0" smtClean="0"/>
            <a:t>. </a:t>
          </a:r>
          <a:endParaRPr lang="ru-RU" dirty="0"/>
        </a:p>
      </dgm:t>
    </dgm:pt>
    <dgm:pt modelId="{4785B3B2-D0BF-424F-9B64-C04925C65848}" type="parTrans" cxnId="{3274B168-2B58-4606-84C6-EB91A1999C55}">
      <dgm:prSet/>
      <dgm:spPr/>
      <dgm:t>
        <a:bodyPr/>
        <a:lstStyle/>
        <a:p>
          <a:endParaRPr lang="ru-RU"/>
        </a:p>
      </dgm:t>
    </dgm:pt>
    <dgm:pt modelId="{34C8FF3C-BE35-4CE9-BB4B-389BF45BD32C}" type="sibTrans" cxnId="{3274B168-2B58-4606-84C6-EB91A1999C55}">
      <dgm:prSet/>
      <dgm:spPr/>
      <dgm:t>
        <a:bodyPr/>
        <a:lstStyle/>
        <a:p>
          <a:endParaRPr lang="ru-RU"/>
        </a:p>
      </dgm:t>
    </dgm:pt>
    <dgm:pt modelId="{FDFF2F60-D081-4CDB-8E1C-3ECCF4759778}" type="pres">
      <dgm:prSet presAssocID="{E35470AB-0BF6-412D-825C-003B02FE90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2A5EF-FA37-42AB-AA3F-0D83DF0E7F67}" type="pres">
      <dgm:prSet presAssocID="{32C0FF1F-4593-4C07-853A-ABE926592E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9E972-EF15-4D8C-8737-F2EC229CEAD8}" type="pres">
      <dgm:prSet presAssocID="{FA4F4A0E-BA3C-4011-9CC9-AB9946387754}" presName="spacer" presStyleCnt="0"/>
      <dgm:spPr/>
    </dgm:pt>
    <dgm:pt modelId="{E7B6BC7D-F1DF-4BE9-BA2F-B181D4D6F653}" type="pres">
      <dgm:prSet presAssocID="{9BF9AA3E-ECA2-4FC7-B99D-090ED242EB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7EC11-EF7A-4D99-8680-80FBCEDB49ED}" type="presOf" srcId="{32C0FF1F-4593-4C07-853A-ABE926592E0C}" destId="{A462A5EF-FA37-42AB-AA3F-0D83DF0E7F67}" srcOrd="0" destOrd="0" presId="urn:microsoft.com/office/officeart/2005/8/layout/vList2"/>
    <dgm:cxn modelId="{E0A1C1C1-93BC-4C3A-B5C3-1820643D564F}" type="presOf" srcId="{E35470AB-0BF6-412D-825C-003B02FE9083}" destId="{FDFF2F60-D081-4CDB-8E1C-3ECCF4759778}" srcOrd="0" destOrd="0" presId="urn:microsoft.com/office/officeart/2005/8/layout/vList2"/>
    <dgm:cxn modelId="{0F26F1C7-79A5-4F8B-9014-C78F37D57643}" srcId="{E35470AB-0BF6-412D-825C-003B02FE9083}" destId="{32C0FF1F-4593-4C07-853A-ABE926592E0C}" srcOrd="0" destOrd="0" parTransId="{08D74D0E-4437-402B-AB99-3370F16F3B11}" sibTransId="{FA4F4A0E-BA3C-4011-9CC9-AB9946387754}"/>
    <dgm:cxn modelId="{13946940-8AF8-4587-B2EB-208E1A2CFB19}" type="presOf" srcId="{9BF9AA3E-ECA2-4FC7-B99D-090ED242EB22}" destId="{E7B6BC7D-F1DF-4BE9-BA2F-B181D4D6F653}" srcOrd="0" destOrd="0" presId="urn:microsoft.com/office/officeart/2005/8/layout/vList2"/>
    <dgm:cxn modelId="{3274B168-2B58-4606-84C6-EB91A1999C55}" srcId="{E35470AB-0BF6-412D-825C-003B02FE9083}" destId="{9BF9AA3E-ECA2-4FC7-B99D-090ED242EB22}" srcOrd="1" destOrd="0" parTransId="{4785B3B2-D0BF-424F-9B64-C04925C65848}" sibTransId="{34C8FF3C-BE35-4CE9-BB4B-389BF45BD32C}"/>
    <dgm:cxn modelId="{3E01429C-1A51-49C7-9347-E78F4BA98DA7}" type="presParOf" srcId="{FDFF2F60-D081-4CDB-8E1C-3ECCF4759778}" destId="{A462A5EF-FA37-42AB-AA3F-0D83DF0E7F67}" srcOrd="0" destOrd="0" presId="urn:microsoft.com/office/officeart/2005/8/layout/vList2"/>
    <dgm:cxn modelId="{77A7FBDF-EEBB-4021-A59F-BAA47DEA2440}" type="presParOf" srcId="{FDFF2F60-D081-4CDB-8E1C-3ECCF4759778}" destId="{3A89E972-EF15-4D8C-8737-F2EC229CEAD8}" srcOrd="1" destOrd="0" presId="urn:microsoft.com/office/officeart/2005/8/layout/vList2"/>
    <dgm:cxn modelId="{74ECDF0A-A6BE-4E84-BFF5-C571496EBFF1}" type="presParOf" srcId="{FDFF2F60-D081-4CDB-8E1C-3ECCF4759778}" destId="{E7B6BC7D-F1DF-4BE9-BA2F-B181D4D6F6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1B5553-A09E-4B6D-8D43-89FBAFF292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DCA6C-4767-4E1F-9201-83D9AC9A19DE}">
      <dgm:prSet/>
      <dgm:spPr/>
      <dgm:t>
        <a:bodyPr/>
        <a:lstStyle/>
        <a:p>
          <a:pPr rtl="0"/>
          <a:r>
            <a:rPr lang="ru-RU" b="1" dirty="0" smtClean="0"/>
            <a:t>З метою </a:t>
          </a:r>
          <a:r>
            <a:rPr lang="ru-RU" b="1" dirty="0" err="1" smtClean="0"/>
            <a:t>економії</a:t>
          </a:r>
          <a:r>
            <a:rPr lang="ru-RU" b="1" dirty="0" smtClean="0"/>
            <a:t> </a:t>
          </a:r>
          <a:r>
            <a:rPr lang="ru-RU" b="1" dirty="0" err="1" smtClean="0"/>
            <a:t>незбираного</a:t>
          </a:r>
          <a:r>
            <a:rPr lang="ru-RU" b="1" dirty="0" smtClean="0"/>
            <a:t> молока при </a:t>
          </a:r>
          <a:r>
            <a:rPr lang="ru-RU" b="1" dirty="0" err="1" smtClean="0"/>
            <a:t>вирощуванні</a:t>
          </a:r>
          <a:r>
            <a:rPr lang="ru-RU" b="1" dirty="0" smtClean="0"/>
            <a:t> телят, особливо для </a:t>
          </a:r>
          <a:r>
            <a:rPr lang="ru-RU" b="1" dirty="0" err="1" smtClean="0"/>
            <a:t>відгодівлі</a:t>
          </a:r>
          <a:r>
            <a:rPr lang="ru-RU" b="1" dirty="0" smtClean="0"/>
            <a:t> на </a:t>
          </a:r>
          <a:r>
            <a:rPr lang="ru-RU" b="1" dirty="0" err="1" smtClean="0"/>
            <a:t>м’ясо</a:t>
          </a:r>
          <a:r>
            <a:rPr lang="ru-RU" b="1" dirty="0" smtClean="0"/>
            <a:t>,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переводять</a:t>
          </a:r>
          <a:r>
            <a:rPr lang="ru-RU" b="1" dirty="0" smtClean="0"/>
            <a:t> </a:t>
          </a:r>
          <a:r>
            <a:rPr lang="ru-RU" b="1" dirty="0" err="1" smtClean="0"/>
            <a:t>на</a:t>
          </a:r>
          <a:r>
            <a:rPr lang="ru-RU" b="1" dirty="0" smtClean="0"/>
            <a:t> </a:t>
          </a:r>
          <a:r>
            <a:rPr lang="ru-RU" b="1" dirty="0" err="1" smtClean="0"/>
            <a:t>годівлю</a:t>
          </a:r>
          <a:r>
            <a:rPr lang="ru-RU" b="1" dirty="0" smtClean="0"/>
            <a:t> </a:t>
          </a:r>
          <a:r>
            <a:rPr lang="ru-RU" b="1" dirty="0" err="1" smtClean="0"/>
            <a:t>замінником</a:t>
          </a:r>
          <a:r>
            <a:rPr lang="ru-RU" b="1" dirty="0" smtClean="0"/>
            <a:t> </a:t>
          </a:r>
          <a:r>
            <a:rPr lang="ru-RU" b="1" dirty="0" err="1" smtClean="0"/>
            <a:t>незбираного</a:t>
          </a:r>
          <a:r>
            <a:rPr lang="ru-RU" b="1" dirty="0" smtClean="0"/>
            <a:t> молока (ЗНМ). </a:t>
          </a:r>
          <a:r>
            <a:rPr lang="ru-RU" b="1" dirty="0" err="1" smtClean="0"/>
            <a:t>Поживність</a:t>
          </a:r>
          <a:r>
            <a:rPr lang="ru-RU" b="1" dirty="0" smtClean="0"/>
            <a:t> 1 кг сухого ЗНМ </a:t>
          </a:r>
          <a:r>
            <a:rPr lang="ru-RU" b="1" dirty="0" err="1" smtClean="0"/>
            <a:t>складає</a:t>
          </a:r>
          <a:r>
            <a:rPr lang="ru-RU" b="1" dirty="0" smtClean="0"/>
            <a:t> 2,20 к.од. </a:t>
          </a:r>
          <a:endParaRPr lang="ru-RU" b="1" dirty="0"/>
        </a:p>
      </dgm:t>
    </dgm:pt>
    <dgm:pt modelId="{1B220562-097C-4754-AFDE-ECA6ECCF353B}" type="parTrans" cxnId="{A46B97AC-E306-4D34-9D20-690B974DB1B5}">
      <dgm:prSet/>
      <dgm:spPr/>
      <dgm:t>
        <a:bodyPr/>
        <a:lstStyle/>
        <a:p>
          <a:endParaRPr lang="ru-RU" b="1"/>
        </a:p>
      </dgm:t>
    </dgm:pt>
    <dgm:pt modelId="{3FBC661E-A2D5-4AAB-A053-38ED77373CED}" type="sibTrans" cxnId="{A46B97AC-E306-4D34-9D20-690B974DB1B5}">
      <dgm:prSet/>
      <dgm:spPr/>
      <dgm:t>
        <a:bodyPr/>
        <a:lstStyle/>
        <a:p>
          <a:endParaRPr lang="ru-RU" b="1"/>
        </a:p>
      </dgm:t>
    </dgm:pt>
    <dgm:pt modelId="{CDCDA892-B212-4B46-9BA4-733D8E86479B}">
      <dgm:prSet/>
      <dgm:spPr/>
      <dgm:t>
        <a:bodyPr/>
        <a:lstStyle/>
        <a:p>
          <a:pPr rtl="0"/>
          <a:r>
            <a:rPr lang="ru-RU" b="1" dirty="0" smtClean="0"/>
            <a:t>Перед </a:t>
          </a:r>
          <a:r>
            <a:rPr lang="ru-RU" b="1" dirty="0" err="1" smtClean="0"/>
            <a:t>згодовування</a:t>
          </a:r>
          <a:r>
            <a:rPr lang="ru-RU" b="1" dirty="0" smtClean="0"/>
            <a:t> ЗНМ </a:t>
          </a:r>
          <a:r>
            <a:rPr lang="ru-RU" b="1" dirty="0" err="1" smtClean="0"/>
            <a:t>відновлюють</a:t>
          </a:r>
          <a:r>
            <a:rPr lang="ru-RU" b="1" dirty="0" smtClean="0"/>
            <a:t> до молока у </a:t>
          </a:r>
          <a:r>
            <a:rPr lang="ru-RU" b="1" dirty="0" err="1" smtClean="0"/>
            <a:t>співвідношенні</a:t>
          </a:r>
          <a:r>
            <a:rPr lang="ru-RU" b="1" dirty="0" smtClean="0"/>
            <a:t>: 1 </a:t>
          </a:r>
          <a:r>
            <a:rPr lang="ru-RU" b="1" dirty="0" err="1" smtClean="0"/>
            <a:t>частина</a:t>
          </a:r>
          <a:r>
            <a:rPr lang="ru-RU" b="1" dirty="0" smtClean="0"/>
            <a:t> сухого ЗНМ </a:t>
          </a:r>
          <a:r>
            <a:rPr lang="ru-RU" b="1" dirty="0" err="1" smtClean="0"/>
            <a:t>і</a:t>
          </a:r>
          <a:r>
            <a:rPr lang="ru-RU" b="1" dirty="0" smtClean="0"/>
            <a:t> 9 </a:t>
          </a:r>
          <a:r>
            <a:rPr lang="ru-RU" b="1" dirty="0" err="1" smtClean="0"/>
            <a:t>частин</a:t>
          </a:r>
          <a:r>
            <a:rPr lang="ru-RU" b="1" dirty="0" smtClean="0"/>
            <a:t> води </a:t>
          </a:r>
          <a:r>
            <a:rPr lang="ru-RU" b="1" dirty="0" err="1" smtClean="0"/>
            <a:t>або</a:t>
          </a:r>
          <a:r>
            <a:rPr lang="ru-RU" b="1" dirty="0" smtClean="0"/>
            <a:t> 1,25 </a:t>
          </a:r>
          <a:r>
            <a:rPr lang="ru-RU" b="1" dirty="0" err="1" smtClean="0"/>
            <a:t>частин</a:t>
          </a:r>
          <a:r>
            <a:rPr lang="ru-RU" b="1" dirty="0" smtClean="0"/>
            <a:t> сухого ЗНМ </a:t>
          </a:r>
          <a:r>
            <a:rPr lang="ru-RU" b="1" dirty="0" err="1" smtClean="0"/>
            <a:t>і</a:t>
          </a:r>
          <a:r>
            <a:rPr lang="ru-RU" b="1" dirty="0" smtClean="0"/>
            <a:t> 8,75 </a:t>
          </a:r>
          <a:r>
            <a:rPr lang="ru-RU" b="1" dirty="0" err="1" smtClean="0"/>
            <a:t>частин</a:t>
          </a:r>
          <a:r>
            <a:rPr lang="ru-RU" b="1" dirty="0" smtClean="0"/>
            <a:t> </a:t>
          </a:r>
          <a:r>
            <a:rPr lang="ru-RU" b="1" dirty="0" err="1" smtClean="0"/>
            <a:t>кип’яченої</a:t>
          </a:r>
          <a:r>
            <a:rPr lang="ru-RU" b="1" dirty="0" smtClean="0"/>
            <a:t> води температурою у межах 55°C. </a:t>
          </a:r>
          <a:endParaRPr lang="ru-RU" b="1" dirty="0"/>
        </a:p>
      </dgm:t>
    </dgm:pt>
    <dgm:pt modelId="{94DBF247-7F7F-4848-B2AC-EDD642E603BC}" type="parTrans" cxnId="{AB2F4193-5818-43DC-8FF5-94309227091A}">
      <dgm:prSet/>
      <dgm:spPr/>
      <dgm:t>
        <a:bodyPr/>
        <a:lstStyle/>
        <a:p>
          <a:endParaRPr lang="ru-RU" b="1"/>
        </a:p>
      </dgm:t>
    </dgm:pt>
    <dgm:pt modelId="{65E87913-9B2A-406B-B481-AD0B6CC9B442}" type="sibTrans" cxnId="{AB2F4193-5818-43DC-8FF5-94309227091A}">
      <dgm:prSet/>
      <dgm:spPr/>
      <dgm:t>
        <a:bodyPr/>
        <a:lstStyle/>
        <a:p>
          <a:endParaRPr lang="ru-RU" b="1"/>
        </a:p>
      </dgm:t>
    </dgm:pt>
    <dgm:pt modelId="{2744E799-2438-4AC1-8B8A-EE382609A259}">
      <dgm:prSet/>
      <dgm:spPr/>
      <dgm:t>
        <a:bodyPr/>
        <a:lstStyle/>
        <a:p>
          <a:pPr rtl="0"/>
          <a:r>
            <a:rPr lang="ru-RU" b="1" dirty="0" err="1" smtClean="0"/>
            <a:t>Суміш</a:t>
          </a:r>
          <a:r>
            <a:rPr lang="ru-RU" b="1" dirty="0" smtClean="0"/>
            <a:t> </a:t>
          </a:r>
          <a:r>
            <a:rPr lang="ru-RU" b="1" dirty="0" err="1" smtClean="0"/>
            <a:t>ретельно</a:t>
          </a:r>
          <a:r>
            <a:rPr lang="ru-RU" b="1" dirty="0" smtClean="0"/>
            <a:t> </a:t>
          </a:r>
          <a:r>
            <a:rPr lang="ru-RU" b="1" dirty="0" err="1" smtClean="0"/>
            <a:t>перемішують</a:t>
          </a:r>
          <a:r>
            <a:rPr lang="ru-RU" b="1" dirty="0" smtClean="0"/>
            <a:t> до </a:t>
          </a:r>
          <a:r>
            <a:rPr lang="ru-RU" b="1" dirty="0" err="1" smtClean="0"/>
            <a:t>повного</a:t>
          </a:r>
          <a:r>
            <a:rPr lang="ru-RU" b="1" dirty="0" smtClean="0"/>
            <a:t> </a:t>
          </a:r>
          <a:r>
            <a:rPr lang="ru-RU" b="1" dirty="0" err="1" smtClean="0"/>
            <a:t>розчинення</a:t>
          </a:r>
          <a:r>
            <a:rPr lang="ru-RU" b="1" dirty="0" smtClean="0"/>
            <a:t> порошку, </a:t>
          </a:r>
          <a:r>
            <a:rPr lang="ru-RU" b="1" dirty="0" err="1" smtClean="0"/>
            <a:t>охолоджують</a:t>
          </a:r>
          <a:r>
            <a:rPr lang="ru-RU" b="1" dirty="0" smtClean="0"/>
            <a:t> до </a:t>
          </a:r>
          <a:r>
            <a:rPr lang="ru-RU" b="1" dirty="0" err="1" smtClean="0"/>
            <a:t>температури</a:t>
          </a:r>
          <a:r>
            <a:rPr lang="ru-RU" b="1" dirty="0" smtClean="0"/>
            <a:t> 35-37°C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випоюють</a:t>
          </a:r>
          <a:r>
            <a:rPr lang="ru-RU" b="1" dirty="0" smtClean="0"/>
            <a:t> телятам. </a:t>
          </a:r>
          <a:r>
            <a:rPr lang="ru-RU" b="1" dirty="0" err="1" smtClean="0"/>
            <a:t>Згодовують</a:t>
          </a:r>
          <a:r>
            <a:rPr lang="ru-RU" b="1" dirty="0" smtClean="0"/>
            <a:t> </a:t>
          </a:r>
          <a:r>
            <a:rPr lang="ru-RU" b="1" dirty="0" err="1" smtClean="0"/>
            <a:t>замінник</a:t>
          </a:r>
          <a:r>
            <a:rPr lang="ru-RU" b="1" dirty="0" smtClean="0"/>
            <a:t> молока телятам </a:t>
          </a:r>
          <a:r>
            <a:rPr lang="ru-RU" b="1" dirty="0" err="1" smtClean="0"/>
            <a:t>з</a:t>
          </a:r>
          <a:r>
            <a:rPr lang="ru-RU" b="1" dirty="0" smtClean="0"/>
            <a:t> 11 </a:t>
          </a:r>
          <a:r>
            <a:rPr lang="ru-RU" b="1" dirty="0" err="1" smtClean="0"/>
            <a:t>доби</a:t>
          </a:r>
          <a:r>
            <a:rPr lang="ru-RU" b="1" dirty="0" smtClean="0"/>
            <a:t> </a:t>
          </a:r>
          <a:r>
            <a:rPr lang="ru-RU" b="1" dirty="0" err="1" smtClean="0"/>
            <a:t>після</a:t>
          </a:r>
          <a:r>
            <a:rPr lang="ru-RU" b="1" dirty="0" smtClean="0"/>
            <a:t> </a:t>
          </a:r>
          <a:r>
            <a:rPr lang="ru-RU" b="1" dirty="0" err="1" smtClean="0"/>
            <a:t>народження</a:t>
          </a:r>
          <a:r>
            <a:rPr lang="ru-RU" b="1" dirty="0" smtClean="0"/>
            <a:t>. На </a:t>
          </a:r>
          <a:r>
            <a:rPr lang="ru-RU" b="1" dirty="0" err="1" smtClean="0"/>
            <a:t>одне</a:t>
          </a:r>
          <a:r>
            <a:rPr lang="ru-RU" b="1" dirty="0" smtClean="0"/>
            <a:t> теля </a:t>
          </a:r>
          <a:r>
            <a:rPr lang="ru-RU" b="1" dirty="0" err="1" smtClean="0"/>
            <a:t>витрачають</a:t>
          </a:r>
          <a:r>
            <a:rPr lang="ru-RU" b="1" dirty="0" smtClean="0"/>
            <a:t> сухого ЗНМ при </a:t>
          </a:r>
          <a:r>
            <a:rPr lang="ru-RU" b="1" dirty="0" err="1" smtClean="0"/>
            <a:t>вирощування</a:t>
          </a:r>
          <a:r>
            <a:rPr lang="ru-RU" b="1" dirty="0" smtClean="0"/>
            <a:t> для </a:t>
          </a:r>
          <a:r>
            <a:rPr lang="ru-RU" b="1" dirty="0" err="1" smtClean="0"/>
            <a:t>виробництва</a:t>
          </a:r>
          <a:r>
            <a:rPr lang="ru-RU" b="1" dirty="0" smtClean="0"/>
            <a:t> молока </a:t>
          </a:r>
          <a:r>
            <a:rPr lang="ru-RU" b="1" dirty="0" err="1" smtClean="0"/>
            <a:t>від</a:t>
          </a:r>
          <a:r>
            <a:rPr lang="ru-RU" b="1" dirty="0" smtClean="0"/>
            <a:t> 35 до 48 кг, при </a:t>
          </a:r>
          <a:r>
            <a:rPr lang="ru-RU" b="1" dirty="0" err="1" smtClean="0"/>
            <a:t>вирощуванні</a:t>
          </a:r>
          <a:r>
            <a:rPr lang="ru-RU" b="1" dirty="0" smtClean="0"/>
            <a:t> на </a:t>
          </a:r>
          <a:r>
            <a:rPr lang="ru-RU" b="1" dirty="0" err="1" smtClean="0"/>
            <a:t>м’ясо</a:t>
          </a:r>
          <a:r>
            <a:rPr lang="ru-RU" b="1" dirty="0" smtClean="0"/>
            <a:t> – </a:t>
          </a:r>
          <a:r>
            <a:rPr lang="ru-RU" b="1" dirty="0" err="1" smtClean="0"/>
            <a:t>від</a:t>
          </a:r>
          <a:r>
            <a:rPr lang="ru-RU" b="1" dirty="0" smtClean="0"/>
            <a:t> 23 </a:t>
          </a:r>
          <a:r>
            <a:rPr lang="ru-RU" b="1" dirty="0" err="1" smtClean="0"/>
            <a:t>д</a:t>
          </a:r>
          <a:r>
            <a:rPr lang="ru-RU" b="1" dirty="0" smtClean="0"/>
            <a:t> 28 кг.</a:t>
          </a:r>
          <a:endParaRPr lang="ru-RU" b="1" dirty="0"/>
        </a:p>
      </dgm:t>
    </dgm:pt>
    <dgm:pt modelId="{40C71807-E925-4E46-8927-423B237F2CE7}" type="parTrans" cxnId="{75978A5F-2092-41F3-A500-A457340F1368}">
      <dgm:prSet/>
      <dgm:spPr/>
      <dgm:t>
        <a:bodyPr/>
        <a:lstStyle/>
        <a:p>
          <a:endParaRPr lang="ru-RU" b="1"/>
        </a:p>
      </dgm:t>
    </dgm:pt>
    <dgm:pt modelId="{F16C0B0D-F5D6-45DC-9D50-583230765247}" type="sibTrans" cxnId="{75978A5F-2092-41F3-A500-A457340F1368}">
      <dgm:prSet/>
      <dgm:spPr/>
      <dgm:t>
        <a:bodyPr/>
        <a:lstStyle/>
        <a:p>
          <a:endParaRPr lang="ru-RU" b="1"/>
        </a:p>
      </dgm:t>
    </dgm:pt>
    <dgm:pt modelId="{30BBE276-A349-4C30-83C0-66DACDAAA236}" type="pres">
      <dgm:prSet presAssocID="{FC1B5553-A09E-4B6D-8D43-89FBAFF292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6BAAE-6000-4BBF-B514-7F872D2F90B3}" type="pres">
      <dgm:prSet presAssocID="{459DCA6C-4767-4E1F-9201-83D9AC9A19DE}" presName="parentText" presStyleLbl="node1" presStyleIdx="0" presStyleCnt="3" custLinFactY="-667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A6FE4-D0CE-42ED-98B1-732144F80359}" type="pres">
      <dgm:prSet presAssocID="{3FBC661E-A2D5-4AAB-A053-38ED77373CED}" presName="spacer" presStyleCnt="0"/>
      <dgm:spPr/>
    </dgm:pt>
    <dgm:pt modelId="{877D049B-1DB2-4BDC-A34E-7C2CA41E8C3D}" type="pres">
      <dgm:prSet presAssocID="{CDCDA892-B212-4B46-9BA4-733D8E86479B}" presName="parentText" presStyleLbl="node1" presStyleIdx="1" presStyleCnt="3" custScaleY="73955" custLinFactY="-33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82E52-96DC-406D-B79E-4347869BBBF0}" type="pres">
      <dgm:prSet presAssocID="{65E87913-9B2A-406B-B481-AD0B6CC9B442}" presName="spacer" presStyleCnt="0"/>
      <dgm:spPr/>
    </dgm:pt>
    <dgm:pt modelId="{64C0323C-6ED6-42A5-85D9-0FD1CE58C89A}" type="pres">
      <dgm:prSet presAssocID="{2744E799-2438-4AC1-8B8A-EE382609A259}" presName="parentText" presStyleLbl="node1" presStyleIdx="2" presStyleCnt="3" custLinFactY="-402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F4193-5818-43DC-8FF5-94309227091A}" srcId="{FC1B5553-A09E-4B6D-8D43-89FBAFF292D4}" destId="{CDCDA892-B212-4B46-9BA4-733D8E86479B}" srcOrd="1" destOrd="0" parTransId="{94DBF247-7F7F-4848-B2AC-EDD642E603BC}" sibTransId="{65E87913-9B2A-406B-B481-AD0B6CC9B442}"/>
    <dgm:cxn modelId="{11A8B153-4819-41F2-8896-D8DCC2D00E19}" type="presOf" srcId="{2744E799-2438-4AC1-8B8A-EE382609A259}" destId="{64C0323C-6ED6-42A5-85D9-0FD1CE58C89A}" srcOrd="0" destOrd="0" presId="urn:microsoft.com/office/officeart/2005/8/layout/vList2"/>
    <dgm:cxn modelId="{6F29D72F-AB88-41BC-A321-192E0A24AC17}" type="presOf" srcId="{459DCA6C-4767-4E1F-9201-83D9AC9A19DE}" destId="{D786BAAE-6000-4BBF-B514-7F872D2F90B3}" srcOrd="0" destOrd="0" presId="urn:microsoft.com/office/officeart/2005/8/layout/vList2"/>
    <dgm:cxn modelId="{75978A5F-2092-41F3-A500-A457340F1368}" srcId="{FC1B5553-A09E-4B6D-8D43-89FBAFF292D4}" destId="{2744E799-2438-4AC1-8B8A-EE382609A259}" srcOrd="2" destOrd="0" parTransId="{40C71807-E925-4E46-8927-423B237F2CE7}" sibTransId="{F16C0B0D-F5D6-45DC-9D50-583230765247}"/>
    <dgm:cxn modelId="{A46B97AC-E306-4D34-9D20-690B974DB1B5}" srcId="{FC1B5553-A09E-4B6D-8D43-89FBAFF292D4}" destId="{459DCA6C-4767-4E1F-9201-83D9AC9A19DE}" srcOrd="0" destOrd="0" parTransId="{1B220562-097C-4754-AFDE-ECA6ECCF353B}" sibTransId="{3FBC661E-A2D5-4AAB-A053-38ED77373CED}"/>
    <dgm:cxn modelId="{D70D0E20-63AB-4423-A651-A8E3B47CB9CE}" type="presOf" srcId="{FC1B5553-A09E-4B6D-8D43-89FBAFF292D4}" destId="{30BBE276-A349-4C30-83C0-66DACDAAA236}" srcOrd="0" destOrd="0" presId="urn:microsoft.com/office/officeart/2005/8/layout/vList2"/>
    <dgm:cxn modelId="{CBBB02D4-A68F-4C37-9727-E46FAAEFAC33}" type="presOf" srcId="{CDCDA892-B212-4B46-9BA4-733D8E86479B}" destId="{877D049B-1DB2-4BDC-A34E-7C2CA41E8C3D}" srcOrd="0" destOrd="0" presId="urn:microsoft.com/office/officeart/2005/8/layout/vList2"/>
    <dgm:cxn modelId="{72F50394-67B6-4319-9F8C-5C9B251C0841}" type="presParOf" srcId="{30BBE276-A349-4C30-83C0-66DACDAAA236}" destId="{D786BAAE-6000-4BBF-B514-7F872D2F90B3}" srcOrd="0" destOrd="0" presId="urn:microsoft.com/office/officeart/2005/8/layout/vList2"/>
    <dgm:cxn modelId="{42B3D3C3-C1C1-45AB-9399-21A7DCF3E2F2}" type="presParOf" srcId="{30BBE276-A349-4C30-83C0-66DACDAAA236}" destId="{AFCA6FE4-D0CE-42ED-98B1-732144F80359}" srcOrd="1" destOrd="0" presId="urn:microsoft.com/office/officeart/2005/8/layout/vList2"/>
    <dgm:cxn modelId="{FB7495FC-AFCE-4611-A628-C844076A3126}" type="presParOf" srcId="{30BBE276-A349-4C30-83C0-66DACDAAA236}" destId="{877D049B-1DB2-4BDC-A34E-7C2CA41E8C3D}" srcOrd="2" destOrd="0" presId="urn:microsoft.com/office/officeart/2005/8/layout/vList2"/>
    <dgm:cxn modelId="{95F63B51-5561-45BC-8908-46D825B435DF}" type="presParOf" srcId="{30BBE276-A349-4C30-83C0-66DACDAAA236}" destId="{72882E52-96DC-406D-B79E-4347869BBBF0}" srcOrd="3" destOrd="0" presId="urn:microsoft.com/office/officeart/2005/8/layout/vList2"/>
    <dgm:cxn modelId="{8A72E16C-0171-40D4-8167-015EC038F80E}" type="presParOf" srcId="{30BBE276-A349-4C30-83C0-66DACDAAA236}" destId="{64C0323C-6ED6-42A5-85D9-0FD1CE58C8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69BD2D-49BA-42A8-9579-335BC03988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BFBB48-3815-4545-9A53-1230942D3ED7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До складу </a:t>
          </a:r>
          <a:r>
            <a:rPr lang="ru-RU" b="1" dirty="0" err="1" smtClean="0">
              <a:solidFill>
                <a:srgbClr val="C00000"/>
              </a:solidFill>
            </a:rPr>
            <a:t>замінників</a:t>
          </a:r>
          <a:r>
            <a:rPr lang="ru-RU" b="1" dirty="0" smtClean="0">
              <a:solidFill>
                <a:srgbClr val="C00000"/>
              </a:solidFill>
            </a:rPr>
            <a:t> молока </a:t>
          </a:r>
          <a:r>
            <a:rPr lang="ru-RU" b="1" dirty="0" err="1" smtClean="0">
              <a:solidFill>
                <a:srgbClr val="C00000"/>
              </a:solidFill>
            </a:rPr>
            <a:t>входять</a:t>
          </a:r>
          <a:r>
            <a:rPr lang="ru-RU" b="1" dirty="0" smtClean="0">
              <a:solidFill>
                <a:srgbClr val="C00000"/>
              </a:solidFill>
            </a:rPr>
            <a:t>, %:</a:t>
          </a:r>
          <a:endParaRPr lang="ru-RU" b="1" dirty="0">
            <a:solidFill>
              <a:srgbClr val="C00000"/>
            </a:solidFill>
          </a:endParaRPr>
        </a:p>
      </dgm:t>
    </dgm:pt>
    <dgm:pt modelId="{79B24066-600B-4407-BB9E-565C98A1F3E5}" type="parTrans" cxnId="{1BC0A0CF-F4D6-4F2B-8D33-B2B8F89E76BB}">
      <dgm:prSet/>
      <dgm:spPr/>
      <dgm:t>
        <a:bodyPr/>
        <a:lstStyle/>
        <a:p>
          <a:endParaRPr lang="ru-RU"/>
        </a:p>
      </dgm:t>
    </dgm:pt>
    <dgm:pt modelId="{EA3CECC9-8B85-4C57-BFA2-0FEDA8D475F5}" type="sibTrans" cxnId="{1BC0A0CF-F4D6-4F2B-8D33-B2B8F89E76BB}">
      <dgm:prSet/>
      <dgm:spPr/>
      <dgm:t>
        <a:bodyPr/>
        <a:lstStyle/>
        <a:p>
          <a:endParaRPr lang="ru-RU"/>
        </a:p>
      </dgm:t>
    </dgm:pt>
    <dgm:pt modelId="{19CBB42C-E41A-4483-91AA-D8399E2D745A}">
      <dgm:prSet/>
      <dgm:spPr/>
      <dgm:t>
        <a:bodyPr/>
        <a:lstStyle/>
        <a:p>
          <a:pPr rtl="0"/>
          <a:r>
            <a:rPr lang="ru-RU" dirty="0" err="1" smtClean="0"/>
            <a:t>сухе</a:t>
          </a:r>
          <a:r>
            <a:rPr lang="ru-RU" dirty="0" smtClean="0"/>
            <a:t> </a:t>
          </a:r>
          <a:r>
            <a:rPr lang="ru-RU" dirty="0" err="1" smtClean="0"/>
            <a:t>збиране</a:t>
          </a:r>
          <a:r>
            <a:rPr lang="ru-RU" dirty="0" smtClean="0"/>
            <a:t> молоко – 60–70, </a:t>
          </a:r>
          <a:endParaRPr lang="ru-RU" dirty="0"/>
        </a:p>
      </dgm:t>
    </dgm:pt>
    <dgm:pt modelId="{C894A041-F57A-441F-B138-D7B1E2C216F7}" type="parTrans" cxnId="{B628C72B-CF43-4631-AC82-F6C9A9E431EA}">
      <dgm:prSet/>
      <dgm:spPr/>
      <dgm:t>
        <a:bodyPr/>
        <a:lstStyle/>
        <a:p>
          <a:endParaRPr lang="ru-RU"/>
        </a:p>
      </dgm:t>
    </dgm:pt>
    <dgm:pt modelId="{DEB3EB4E-749B-41EB-9FAC-EA5E768FE439}" type="sibTrans" cxnId="{B628C72B-CF43-4631-AC82-F6C9A9E431EA}">
      <dgm:prSet/>
      <dgm:spPr/>
      <dgm:t>
        <a:bodyPr/>
        <a:lstStyle/>
        <a:p>
          <a:endParaRPr lang="ru-RU"/>
        </a:p>
      </dgm:t>
    </dgm:pt>
    <dgm:pt modelId="{829D0F37-67A5-449E-875F-FFAECA9CC97A}">
      <dgm:prSet/>
      <dgm:spPr/>
      <dgm:t>
        <a:bodyPr/>
        <a:lstStyle/>
        <a:p>
          <a:pPr rtl="0"/>
          <a:r>
            <a:rPr lang="ru-RU" dirty="0" smtClean="0"/>
            <a:t>суха </a:t>
          </a:r>
          <a:r>
            <a:rPr lang="ru-RU" dirty="0" err="1" smtClean="0"/>
            <a:t>молочна</a:t>
          </a:r>
          <a:r>
            <a:rPr lang="ru-RU" dirty="0" smtClean="0"/>
            <a:t> </a:t>
          </a:r>
          <a:r>
            <a:rPr lang="ru-RU" dirty="0" err="1" smtClean="0"/>
            <a:t>сироватка</a:t>
          </a:r>
          <a:r>
            <a:rPr lang="ru-RU" dirty="0" smtClean="0"/>
            <a:t> </a:t>
          </a:r>
          <a:r>
            <a:rPr lang="ru-RU" dirty="0" err="1" smtClean="0"/>
            <a:t>обезцукрена</a:t>
          </a:r>
          <a:r>
            <a:rPr lang="ru-RU" dirty="0" smtClean="0"/>
            <a:t> – 10–15, </a:t>
          </a:r>
          <a:endParaRPr lang="ru-RU" dirty="0"/>
        </a:p>
      </dgm:t>
    </dgm:pt>
    <dgm:pt modelId="{54F44AD8-8E10-4193-A8DB-8472EEAE9BA5}" type="parTrans" cxnId="{5D9F32CF-9BDF-4EAC-8627-1D9CA900B3C8}">
      <dgm:prSet/>
      <dgm:spPr/>
      <dgm:t>
        <a:bodyPr/>
        <a:lstStyle/>
        <a:p>
          <a:endParaRPr lang="ru-RU"/>
        </a:p>
      </dgm:t>
    </dgm:pt>
    <dgm:pt modelId="{D3ED877E-E281-44C9-85DE-90CDE4D5837C}" type="sibTrans" cxnId="{5D9F32CF-9BDF-4EAC-8627-1D9CA900B3C8}">
      <dgm:prSet/>
      <dgm:spPr/>
      <dgm:t>
        <a:bodyPr/>
        <a:lstStyle/>
        <a:p>
          <a:endParaRPr lang="ru-RU"/>
        </a:p>
      </dgm:t>
    </dgm:pt>
    <dgm:pt modelId="{DD4E3716-F1B1-43DB-A91E-176E6EF9A3D5}">
      <dgm:prSet/>
      <dgm:spPr/>
      <dgm:t>
        <a:bodyPr/>
        <a:lstStyle/>
        <a:p>
          <a:pPr rtl="0"/>
          <a:r>
            <a:rPr lang="ru-RU" dirty="0" err="1" smtClean="0"/>
            <a:t>сколотини</a:t>
          </a:r>
          <a:r>
            <a:rPr lang="ru-RU" dirty="0" smtClean="0"/>
            <a:t> – 5–10, </a:t>
          </a:r>
          <a:endParaRPr lang="ru-RU" dirty="0"/>
        </a:p>
      </dgm:t>
    </dgm:pt>
    <dgm:pt modelId="{489CDCB6-0787-4B4B-A773-0697DB7142E8}" type="parTrans" cxnId="{ED07DA85-328F-4F30-8B4C-CF76AF1F5B22}">
      <dgm:prSet/>
      <dgm:spPr/>
      <dgm:t>
        <a:bodyPr/>
        <a:lstStyle/>
        <a:p>
          <a:endParaRPr lang="ru-RU"/>
        </a:p>
      </dgm:t>
    </dgm:pt>
    <dgm:pt modelId="{F7D1FD3E-3C55-4767-9994-B3CECB1B7FAD}" type="sibTrans" cxnId="{ED07DA85-328F-4F30-8B4C-CF76AF1F5B22}">
      <dgm:prSet/>
      <dgm:spPr/>
      <dgm:t>
        <a:bodyPr/>
        <a:lstStyle/>
        <a:p>
          <a:endParaRPr lang="ru-RU"/>
        </a:p>
      </dgm:t>
    </dgm:pt>
    <dgm:pt modelId="{86922EF5-0C90-4C34-B86D-F21165192C24}">
      <dgm:prSet/>
      <dgm:spPr/>
      <dgm:t>
        <a:bodyPr/>
        <a:lstStyle/>
        <a:p>
          <a:pPr rtl="0"/>
          <a:r>
            <a:rPr lang="ru-RU" dirty="0" smtClean="0"/>
            <a:t>жир </a:t>
          </a:r>
          <a:r>
            <a:rPr lang="ru-RU" dirty="0" err="1" smtClean="0"/>
            <a:t>гологенізований</a:t>
          </a:r>
          <a:r>
            <a:rPr lang="ru-RU" dirty="0" smtClean="0"/>
            <a:t> – 18–20, </a:t>
          </a:r>
          <a:endParaRPr lang="ru-RU" dirty="0"/>
        </a:p>
      </dgm:t>
    </dgm:pt>
    <dgm:pt modelId="{B9ACDD50-C6DF-40B8-8F61-B47F905CE545}" type="parTrans" cxnId="{DC823351-7A89-42B8-A822-6CF37CCE734C}">
      <dgm:prSet/>
      <dgm:spPr/>
      <dgm:t>
        <a:bodyPr/>
        <a:lstStyle/>
        <a:p>
          <a:endParaRPr lang="ru-RU"/>
        </a:p>
      </dgm:t>
    </dgm:pt>
    <dgm:pt modelId="{D16C7A69-EAFD-4D32-9F99-1AC69F185D5E}" type="sibTrans" cxnId="{DC823351-7A89-42B8-A822-6CF37CCE734C}">
      <dgm:prSet/>
      <dgm:spPr/>
      <dgm:t>
        <a:bodyPr/>
        <a:lstStyle/>
        <a:p>
          <a:endParaRPr lang="ru-RU"/>
        </a:p>
      </dgm:t>
    </dgm:pt>
    <dgm:pt modelId="{6A4E80A6-3C43-4EA9-88A0-DCBD0E237777}">
      <dgm:prSet/>
      <dgm:spPr/>
      <dgm:t>
        <a:bodyPr/>
        <a:lstStyle/>
        <a:p>
          <a:pPr rtl="0"/>
          <a:r>
            <a:rPr lang="ru-RU" dirty="0" err="1" smtClean="0"/>
            <a:t>фосфатидний</a:t>
          </a:r>
          <a:r>
            <a:rPr lang="ru-RU" dirty="0" smtClean="0"/>
            <a:t> концентрат – 2–5, </a:t>
          </a:r>
          <a:endParaRPr lang="ru-RU" dirty="0"/>
        </a:p>
      </dgm:t>
    </dgm:pt>
    <dgm:pt modelId="{94CAF177-A52F-45CB-9B1B-046EC105D72B}" type="parTrans" cxnId="{A91B431D-6753-4118-A8DB-487DE9720199}">
      <dgm:prSet/>
      <dgm:spPr/>
      <dgm:t>
        <a:bodyPr/>
        <a:lstStyle/>
        <a:p>
          <a:endParaRPr lang="ru-RU"/>
        </a:p>
      </dgm:t>
    </dgm:pt>
    <dgm:pt modelId="{C2409736-70E7-4373-BAE9-66DE3C757F79}" type="sibTrans" cxnId="{A91B431D-6753-4118-A8DB-487DE9720199}">
      <dgm:prSet/>
      <dgm:spPr/>
      <dgm:t>
        <a:bodyPr/>
        <a:lstStyle/>
        <a:p>
          <a:endParaRPr lang="ru-RU"/>
        </a:p>
      </dgm:t>
    </dgm:pt>
    <dgm:pt modelId="{37FAF8FE-77A7-4683-8F81-DE09F6DD2B2B}">
      <dgm:prSet/>
      <dgm:spPr/>
      <dgm:t>
        <a:bodyPr/>
        <a:lstStyle/>
        <a:p>
          <a:pPr rtl="0"/>
          <a:r>
            <a:rPr lang="ru-RU" dirty="0" smtClean="0"/>
            <a:t>антиоксидант – 0,003-0,04%, </a:t>
          </a:r>
          <a:endParaRPr lang="ru-RU" dirty="0"/>
        </a:p>
      </dgm:t>
    </dgm:pt>
    <dgm:pt modelId="{BD3FA48E-2F7D-462A-B6BD-8A7AE49196B3}" type="parTrans" cxnId="{A96F2760-FB79-4EDE-BA37-06873AB8D876}">
      <dgm:prSet/>
      <dgm:spPr/>
      <dgm:t>
        <a:bodyPr/>
        <a:lstStyle/>
        <a:p>
          <a:endParaRPr lang="ru-RU"/>
        </a:p>
      </dgm:t>
    </dgm:pt>
    <dgm:pt modelId="{E84AEEDA-123A-4B2B-A961-50038FF4F009}" type="sibTrans" cxnId="{A96F2760-FB79-4EDE-BA37-06873AB8D876}">
      <dgm:prSet/>
      <dgm:spPr/>
      <dgm:t>
        <a:bodyPr/>
        <a:lstStyle/>
        <a:p>
          <a:endParaRPr lang="ru-RU"/>
        </a:p>
      </dgm:t>
    </dgm:pt>
    <dgm:pt modelId="{92F6CFBC-4821-4C80-BC8C-ACAC1414730B}">
      <dgm:prSet/>
      <dgm:spPr/>
      <dgm:t>
        <a:bodyPr/>
        <a:lstStyle/>
        <a:p>
          <a:endParaRPr lang="ru-RU"/>
        </a:p>
      </dgm:t>
    </dgm:pt>
    <dgm:pt modelId="{B163646A-4212-4B88-AF9D-6D40A52791E5}" type="parTrans" cxnId="{0667A118-850B-45E3-A86E-8BAB257539BB}">
      <dgm:prSet/>
      <dgm:spPr/>
      <dgm:t>
        <a:bodyPr/>
        <a:lstStyle/>
        <a:p>
          <a:endParaRPr lang="ru-RU"/>
        </a:p>
      </dgm:t>
    </dgm:pt>
    <dgm:pt modelId="{D66BE350-ADEF-4D43-9242-A0CA5B74D5AE}" type="sibTrans" cxnId="{0667A118-850B-45E3-A86E-8BAB257539BB}">
      <dgm:prSet/>
      <dgm:spPr/>
      <dgm:t>
        <a:bodyPr/>
        <a:lstStyle/>
        <a:p>
          <a:endParaRPr lang="ru-RU"/>
        </a:p>
      </dgm:t>
    </dgm:pt>
    <dgm:pt modelId="{3D2EB825-5A85-4638-A244-C8418EB78B22}">
      <dgm:prSet/>
      <dgm:spPr/>
      <dgm:t>
        <a:bodyPr/>
        <a:lstStyle/>
        <a:p>
          <a:endParaRPr lang="ru-RU"/>
        </a:p>
      </dgm:t>
    </dgm:pt>
    <dgm:pt modelId="{FF22C781-18F8-4C68-ADCF-106E7F51142A}" type="parTrans" cxnId="{A2C2C043-239E-4845-8C97-48178C18D946}">
      <dgm:prSet/>
      <dgm:spPr/>
      <dgm:t>
        <a:bodyPr/>
        <a:lstStyle/>
        <a:p>
          <a:endParaRPr lang="ru-RU"/>
        </a:p>
      </dgm:t>
    </dgm:pt>
    <dgm:pt modelId="{C7C83ED0-38EF-46EC-9627-605A2B4F389B}" type="sibTrans" cxnId="{A2C2C043-239E-4845-8C97-48178C18D946}">
      <dgm:prSet/>
      <dgm:spPr/>
      <dgm:t>
        <a:bodyPr/>
        <a:lstStyle/>
        <a:p>
          <a:endParaRPr lang="ru-RU"/>
        </a:p>
      </dgm:t>
    </dgm:pt>
    <dgm:pt modelId="{221FF282-0A9A-4E18-97ED-11C2C38C1B84}">
      <dgm:prSet/>
      <dgm:spPr/>
      <dgm:t>
        <a:bodyPr/>
        <a:lstStyle/>
        <a:p>
          <a:endParaRPr lang="ru-RU"/>
        </a:p>
      </dgm:t>
    </dgm:pt>
    <dgm:pt modelId="{6D29EA6E-A4E7-4BED-AFBE-04B552C9141A}" type="parTrans" cxnId="{F752F251-29FF-41B3-998E-5AB771B69914}">
      <dgm:prSet/>
      <dgm:spPr/>
      <dgm:t>
        <a:bodyPr/>
        <a:lstStyle/>
        <a:p>
          <a:endParaRPr lang="ru-RU"/>
        </a:p>
      </dgm:t>
    </dgm:pt>
    <dgm:pt modelId="{7E970A62-BF1A-433D-9B66-8082546C1C7E}" type="sibTrans" cxnId="{F752F251-29FF-41B3-998E-5AB771B69914}">
      <dgm:prSet/>
      <dgm:spPr/>
      <dgm:t>
        <a:bodyPr/>
        <a:lstStyle/>
        <a:p>
          <a:endParaRPr lang="ru-RU"/>
        </a:p>
      </dgm:t>
    </dgm:pt>
    <dgm:pt modelId="{231B958C-BBC6-40F2-A6A7-FEF61F56AE7A}" type="pres">
      <dgm:prSet presAssocID="{7969BD2D-49BA-42A8-9579-335BC03988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23F4B-60E0-4646-9EA2-F6C75EB21B81}" type="pres">
      <dgm:prSet presAssocID="{5BBFBB48-3815-4545-9A53-1230942D3ED7}" presName="circ1" presStyleLbl="vennNode1" presStyleIdx="0" presStyleCnt="7"/>
      <dgm:spPr/>
    </dgm:pt>
    <dgm:pt modelId="{0A926059-A330-4685-B486-D129F0C40DAE}" type="pres">
      <dgm:prSet presAssocID="{5BBFBB48-3815-4545-9A53-1230942D3ED7}" presName="circ1Tx" presStyleLbl="revTx" presStyleIdx="0" presStyleCnt="0" custScaleX="147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ED512-60EA-4C10-A806-11D27316A3A3}" type="pres">
      <dgm:prSet presAssocID="{19CBB42C-E41A-4483-91AA-D8399E2D745A}" presName="circ2" presStyleLbl="vennNode1" presStyleIdx="1" presStyleCnt="7"/>
      <dgm:spPr/>
    </dgm:pt>
    <dgm:pt modelId="{BC237349-6F04-4432-BFAE-99DE871D4C82}" type="pres">
      <dgm:prSet presAssocID="{19CBB42C-E41A-4483-91AA-D8399E2D745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34D6F-0C09-47AE-A241-8162C031D05F}" type="pres">
      <dgm:prSet presAssocID="{829D0F37-67A5-449E-875F-FFAECA9CC97A}" presName="circ3" presStyleLbl="vennNode1" presStyleIdx="2" presStyleCnt="7"/>
      <dgm:spPr/>
    </dgm:pt>
    <dgm:pt modelId="{C4F967B4-21FF-4453-A48B-4CE4048B3997}" type="pres">
      <dgm:prSet presAssocID="{829D0F37-67A5-449E-875F-FFAECA9CC97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E3A8C-8401-494E-A934-F220BA0153AD}" type="pres">
      <dgm:prSet presAssocID="{DD4E3716-F1B1-43DB-A91E-176E6EF9A3D5}" presName="circ4" presStyleLbl="vennNode1" presStyleIdx="3" presStyleCnt="7"/>
      <dgm:spPr/>
    </dgm:pt>
    <dgm:pt modelId="{FB80F112-2600-4B61-94AF-267DA7220A25}" type="pres">
      <dgm:prSet presAssocID="{DD4E3716-F1B1-43DB-A91E-176E6EF9A3D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3F925-8FB9-4FC4-AC02-7F14206F13C5}" type="pres">
      <dgm:prSet presAssocID="{86922EF5-0C90-4C34-B86D-F21165192C24}" presName="circ5" presStyleLbl="vennNode1" presStyleIdx="4" presStyleCnt="7"/>
      <dgm:spPr/>
    </dgm:pt>
    <dgm:pt modelId="{81667006-893F-4876-B37E-60F97B513091}" type="pres">
      <dgm:prSet presAssocID="{86922EF5-0C90-4C34-B86D-F21165192C2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4723-B322-4811-B85E-465FC0CC4E13}" type="pres">
      <dgm:prSet presAssocID="{6A4E80A6-3C43-4EA9-88A0-DCBD0E237777}" presName="circ6" presStyleLbl="vennNode1" presStyleIdx="5" presStyleCnt="7"/>
      <dgm:spPr/>
    </dgm:pt>
    <dgm:pt modelId="{4B3AD329-0A67-4E60-B7A9-528295F801F2}" type="pres">
      <dgm:prSet presAssocID="{6A4E80A6-3C43-4EA9-88A0-DCBD0E23777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3788-C4C9-4985-8607-68C5F5CA13FF}" type="pres">
      <dgm:prSet presAssocID="{37FAF8FE-77A7-4683-8F81-DE09F6DD2B2B}" presName="circ7" presStyleLbl="vennNode1" presStyleIdx="6" presStyleCnt="7"/>
      <dgm:spPr/>
    </dgm:pt>
    <dgm:pt modelId="{7B829684-10DA-4725-8550-9E6DBE8CCD5A}" type="pres">
      <dgm:prSet presAssocID="{37FAF8FE-77A7-4683-8F81-DE09F6DD2B2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B818B-75F6-4D84-8EB4-11E49E87D93D}" type="presOf" srcId="{37FAF8FE-77A7-4683-8F81-DE09F6DD2B2B}" destId="{7B829684-10DA-4725-8550-9E6DBE8CCD5A}" srcOrd="0" destOrd="0" presId="urn:microsoft.com/office/officeart/2005/8/layout/venn1"/>
    <dgm:cxn modelId="{B628C72B-CF43-4631-AC82-F6C9A9E431EA}" srcId="{7969BD2D-49BA-42A8-9579-335BC03988E6}" destId="{19CBB42C-E41A-4483-91AA-D8399E2D745A}" srcOrd="1" destOrd="0" parTransId="{C894A041-F57A-441F-B138-D7B1E2C216F7}" sibTransId="{DEB3EB4E-749B-41EB-9FAC-EA5E768FE439}"/>
    <dgm:cxn modelId="{DC823351-7A89-42B8-A822-6CF37CCE734C}" srcId="{7969BD2D-49BA-42A8-9579-335BC03988E6}" destId="{86922EF5-0C90-4C34-B86D-F21165192C24}" srcOrd="4" destOrd="0" parTransId="{B9ACDD50-C6DF-40B8-8F61-B47F905CE545}" sibTransId="{D16C7A69-EAFD-4D32-9F99-1AC69F185D5E}"/>
    <dgm:cxn modelId="{973A1CA9-F9A5-42B6-9E10-0B5A5C98F886}" type="presOf" srcId="{829D0F37-67A5-449E-875F-FFAECA9CC97A}" destId="{C4F967B4-21FF-4453-A48B-4CE4048B3997}" srcOrd="0" destOrd="0" presId="urn:microsoft.com/office/officeart/2005/8/layout/venn1"/>
    <dgm:cxn modelId="{5D9F32CF-9BDF-4EAC-8627-1D9CA900B3C8}" srcId="{7969BD2D-49BA-42A8-9579-335BC03988E6}" destId="{829D0F37-67A5-449E-875F-FFAECA9CC97A}" srcOrd="2" destOrd="0" parTransId="{54F44AD8-8E10-4193-A8DB-8472EEAE9BA5}" sibTransId="{D3ED877E-E281-44C9-85DE-90CDE4D5837C}"/>
    <dgm:cxn modelId="{F752F251-29FF-41B3-998E-5AB771B69914}" srcId="{7969BD2D-49BA-42A8-9579-335BC03988E6}" destId="{221FF282-0A9A-4E18-97ED-11C2C38C1B84}" srcOrd="9" destOrd="0" parTransId="{6D29EA6E-A4E7-4BED-AFBE-04B552C9141A}" sibTransId="{7E970A62-BF1A-433D-9B66-8082546C1C7E}"/>
    <dgm:cxn modelId="{0667A118-850B-45E3-A86E-8BAB257539BB}" srcId="{7969BD2D-49BA-42A8-9579-335BC03988E6}" destId="{92F6CFBC-4821-4C80-BC8C-ACAC1414730B}" srcOrd="7" destOrd="0" parTransId="{B163646A-4212-4B88-AF9D-6D40A52791E5}" sibTransId="{D66BE350-ADEF-4D43-9242-A0CA5B74D5AE}"/>
    <dgm:cxn modelId="{A96F2760-FB79-4EDE-BA37-06873AB8D876}" srcId="{7969BD2D-49BA-42A8-9579-335BC03988E6}" destId="{37FAF8FE-77A7-4683-8F81-DE09F6DD2B2B}" srcOrd="6" destOrd="0" parTransId="{BD3FA48E-2F7D-462A-B6BD-8A7AE49196B3}" sibTransId="{E84AEEDA-123A-4B2B-A961-50038FF4F009}"/>
    <dgm:cxn modelId="{89D1CED2-2623-4CB4-9ECE-9D9EA5D9D14D}" type="presOf" srcId="{19CBB42C-E41A-4483-91AA-D8399E2D745A}" destId="{BC237349-6F04-4432-BFAE-99DE871D4C82}" srcOrd="0" destOrd="0" presId="urn:microsoft.com/office/officeart/2005/8/layout/venn1"/>
    <dgm:cxn modelId="{B177696E-BAF5-4E8D-B966-AA7D314D8362}" type="presOf" srcId="{DD4E3716-F1B1-43DB-A91E-176E6EF9A3D5}" destId="{FB80F112-2600-4B61-94AF-267DA7220A25}" srcOrd="0" destOrd="0" presId="urn:microsoft.com/office/officeart/2005/8/layout/venn1"/>
    <dgm:cxn modelId="{AF7F8200-2664-447F-9244-21393ACC09F6}" type="presOf" srcId="{7969BD2D-49BA-42A8-9579-335BC03988E6}" destId="{231B958C-BBC6-40F2-A6A7-FEF61F56AE7A}" srcOrd="0" destOrd="0" presId="urn:microsoft.com/office/officeart/2005/8/layout/venn1"/>
    <dgm:cxn modelId="{CB54D334-12BE-4E58-905C-35C847B5AA9F}" type="presOf" srcId="{5BBFBB48-3815-4545-9A53-1230942D3ED7}" destId="{0A926059-A330-4685-B486-D129F0C40DAE}" srcOrd="0" destOrd="0" presId="urn:microsoft.com/office/officeart/2005/8/layout/venn1"/>
    <dgm:cxn modelId="{A2C2C043-239E-4845-8C97-48178C18D946}" srcId="{7969BD2D-49BA-42A8-9579-335BC03988E6}" destId="{3D2EB825-5A85-4638-A244-C8418EB78B22}" srcOrd="8" destOrd="0" parTransId="{FF22C781-18F8-4C68-ADCF-106E7F51142A}" sibTransId="{C7C83ED0-38EF-46EC-9627-605A2B4F389B}"/>
    <dgm:cxn modelId="{A91B431D-6753-4118-A8DB-487DE9720199}" srcId="{7969BD2D-49BA-42A8-9579-335BC03988E6}" destId="{6A4E80A6-3C43-4EA9-88A0-DCBD0E237777}" srcOrd="5" destOrd="0" parTransId="{94CAF177-A52F-45CB-9B1B-046EC105D72B}" sibTransId="{C2409736-70E7-4373-BAE9-66DE3C757F79}"/>
    <dgm:cxn modelId="{37BC3F68-165E-4C5F-9836-39AFF854C877}" type="presOf" srcId="{6A4E80A6-3C43-4EA9-88A0-DCBD0E237777}" destId="{4B3AD329-0A67-4E60-B7A9-528295F801F2}" srcOrd="0" destOrd="0" presId="urn:microsoft.com/office/officeart/2005/8/layout/venn1"/>
    <dgm:cxn modelId="{96E9AA94-A2C2-403B-A637-AB40EF044A7D}" type="presOf" srcId="{86922EF5-0C90-4C34-B86D-F21165192C24}" destId="{81667006-893F-4876-B37E-60F97B513091}" srcOrd="0" destOrd="0" presId="urn:microsoft.com/office/officeart/2005/8/layout/venn1"/>
    <dgm:cxn modelId="{1BC0A0CF-F4D6-4F2B-8D33-B2B8F89E76BB}" srcId="{7969BD2D-49BA-42A8-9579-335BC03988E6}" destId="{5BBFBB48-3815-4545-9A53-1230942D3ED7}" srcOrd="0" destOrd="0" parTransId="{79B24066-600B-4407-BB9E-565C98A1F3E5}" sibTransId="{EA3CECC9-8B85-4C57-BFA2-0FEDA8D475F5}"/>
    <dgm:cxn modelId="{ED07DA85-328F-4F30-8B4C-CF76AF1F5B22}" srcId="{7969BD2D-49BA-42A8-9579-335BC03988E6}" destId="{DD4E3716-F1B1-43DB-A91E-176E6EF9A3D5}" srcOrd="3" destOrd="0" parTransId="{489CDCB6-0787-4B4B-A773-0697DB7142E8}" sibTransId="{F7D1FD3E-3C55-4767-9994-B3CECB1B7FAD}"/>
    <dgm:cxn modelId="{0A89C0CE-EB68-4ADA-BBC5-73122A8D825F}" type="presParOf" srcId="{231B958C-BBC6-40F2-A6A7-FEF61F56AE7A}" destId="{A9A23F4B-60E0-4646-9EA2-F6C75EB21B81}" srcOrd="0" destOrd="0" presId="urn:microsoft.com/office/officeart/2005/8/layout/venn1"/>
    <dgm:cxn modelId="{C5C01075-C90B-4FD4-9102-09ADCB6C90DF}" type="presParOf" srcId="{231B958C-BBC6-40F2-A6A7-FEF61F56AE7A}" destId="{0A926059-A330-4685-B486-D129F0C40DAE}" srcOrd="1" destOrd="0" presId="urn:microsoft.com/office/officeart/2005/8/layout/venn1"/>
    <dgm:cxn modelId="{0EA0EE25-FED7-49EB-AA82-E223BF69466B}" type="presParOf" srcId="{231B958C-BBC6-40F2-A6A7-FEF61F56AE7A}" destId="{CD4ED512-60EA-4C10-A806-11D27316A3A3}" srcOrd="2" destOrd="0" presId="urn:microsoft.com/office/officeart/2005/8/layout/venn1"/>
    <dgm:cxn modelId="{9E9047F5-55E1-4B47-8767-AAC5E357A2F2}" type="presParOf" srcId="{231B958C-BBC6-40F2-A6A7-FEF61F56AE7A}" destId="{BC237349-6F04-4432-BFAE-99DE871D4C82}" srcOrd="3" destOrd="0" presId="urn:microsoft.com/office/officeart/2005/8/layout/venn1"/>
    <dgm:cxn modelId="{356EF131-2739-4B61-A72C-CCEB87D83092}" type="presParOf" srcId="{231B958C-BBC6-40F2-A6A7-FEF61F56AE7A}" destId="{04A34D6F-0C09-47AE-A241-8162C031D05F}" srcOrd="4" destOrd="0" presId="urn:microsoft.com/office/officeart/2005/8/layout/venn1"/>
    <dgm:cxn modelId="{C13D750B-C5BD-47DC-99ED-41A7DCD7C3B3}" type="presParOf" srcId="{231B958C-BBC6-40F2-A6A7-FEF61F56AE7A}" destId="{C4F967B4-21FF-4453-A48B-4CE4048B3997}" srcOrd="5" destOrd="0" presId="urn:microsoft.com/office/officeart/2005/8/layout/venn1"/>
    <dgm:cxn modelId="{3FB79AA1-27B4-4EF9-93D3-3647D2617D43}" type="presParOf" srcId="{231B958C-BBC6-40F2-A6A7-FEF61F56AE7A}" destId="{E5FE3A8C-8401-494E-A934-F220BA0153AD}" srcOrd="6" destOrd="0" presId="urn:microsoft.com/office/officeart/2005/8/layout/venn1"/>
    <dgm:cxn modelId="{9568B94C-0560-4334-92A4-823FDE53C8B1}" type="presParOf" srcId="{231B958C-BBC6-40F2-A6A7-FEF61F56AE7A}" destId="{FB80F112-2600-4B61-94AF-267DA7220A25}" srcOrd="7" destOrd="0" presId="urn:microsoft.com/office/officeart/2005/8/layout/venn1"/>
    <dgm:cxn modelId="{A7162728-7824-466E-BDF4-0B7E44354591}" type="presParOf" srcId="{231B958C-BBC6-40F2-A6A7-FEF61F56AE7A}" destId="{AA23F925-8FB9-4FC4-AC02-7F14206F13C5}" srcOrd="8" destOrd="0" presId="urn:microsoft.com/office/officeart/2005/8/layout/venn1"/>
    <dgm:cxn modelId="{9C475B69-5DC9-43F9-AE51-901C9A60AA3E}" type="presParOf" srcId="{231B958C-BBC6-40F2-A6A7-FEF61F56AE7A}" destId="{81667006-893F-4876-B37E-60F97B513091}" srcOrd="9" destOrd="0" presId="urn:microsoft.com/office/officeart/2005/8/layout/venn1"/>
    <dgm:cxn modelId="{311ACC11-2DFA-49E3-A8B7-A99182D0AC8B}" type="presParOf" srcId="{231B958C-BBC6-40F2-A6A7-FEF61F56AE7A}" destId="{F05F4723-B322-4811-B85E-465FC0CC4E13}" srcOrd="10" destOrd="0" presId="urn:microsoft.com/office/officeart/2005/8/layout/venn1"/>
    <dgm:cxn modelId="{E5DF0252-99F3-4089-B168-E0B4728659B4}" type="presParOf" srcId="{231B958C-BBC6-40F2-A6A7-FEF61F56AE7A}" destId="{4B3AD329-0A67-4E60-B7A9-528295F801F2}" srcOrd="11" destOrd="0" presId="urn:microsoft.com/office/officeart/2005/8/layout/venn1"/>
    <dgm:cxn modelId="{2F73A72F-940A-4A2A-BF1C-15BBAD5BF170}" type="presParOf" srcId="{231B958C-BBC6-40F2-A6A7-FEF61F56AE7A}" destId="{AB3C3788-C4C9-4985-8607-68C5F5CA13FF}" srcOrd="12" destOrd="0" presId="urn:microsoft.com/office/officeart/2005/8/layout/venn1"/>
    <dgm:cxn modelId="{4873E04D-B697-45F9-A9CF-3BB7DD02EFD4}" type="presParOf" srcId="{231B958C-BBC6-40F2-A6A7-FEF61F56AE7A}" destId="{7B829684-10DA-4725-8550-9E6DBE8CCD5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35E65-FC27-44C0-879F-40B740736FA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99AFDC-C2A9-4931-95A5-EE7F2312C088}">
      <dgm:prSet custT="1"/>
      <dgm:spPr/>
      <dgm:t>
        <a:bodyPr/>
        <a:lstStyle/>
        <a:p>
          <a:pPr rtl="0"/>
          <a:r>
            <a:rPr lang="ru-RU" sz="2000" b="1" dirty="0" smtClean="0"/>
            <a:t>На 100 кг </a:t>
          </a:r>
          <a:r>
            <a:rPr lang="ru-RU" sz="2000" b="1" dirty="0" err="1" smtClean="0"/>
            <a:t>живої</a:t>
          </a:r>
          <a:r>
            <a:rPr lang="ru-RU" sz="2000" b="1" dirty="0" smtClean="0"/>
            <a:t> </a:t>
          </a:r>
          <a:r>
            <a:rPr lang="ru-RU" sz="2000" b="1" dirty="0" err="1" smtClean="0"/>
            <a:t>маси</a:t>
          </a:r>
          <a:r>
            <a:rPr lang="ru-RU" sz="2000" b="1" dirty="0" smtClean="0"/>
            <a:t> </a:t>
          </a:r>
          <a:r>
            <a:rPr lang="ru-RU" sz="2000" b="1" dirty="0" err="1" smtClean="0"/>
            <a:t>племінним</a:t>
          </a:r>
          <a:r>
            <a:rPr lang="ru-RU" sz="2000" b="1" dirty="0" smtClean="0"/>
            <a:t> </a:t>
          </a:r>
          <a:r>
            <a:rPr lang="ru-RU" sz="2000" b="1" dirty="0" err="1" smtClean="0"/>
            <a:t>телицям</a:t>
          </a:r>
          <a:r>
            <a:rPr lang="ru-RU" sz="2000" b="1" dirty="0" smtClean="0"/>
            <a:t> у </a:t>
          </a:r>
          <a:r>
            <a:rPr lang="ru-RU" sz="2000" b="1" dirty="0" err="1" smtClean="0"/>
            <a:t>віці</a:t>
          </a:r>
          <a:r>
            <a:rPr lang="ru-RU" sz="2000" b="1" dirty="0" smtClean="0"/>
            <a:t> 7–12 </a:t>
          </a:r>
          <a:r>
            <a:rPr lang="ru-RU" sz="2000" b="1" dirty="0" err="1" smtClean="0"/>
            <a:t>міс</a:t>
          </a:r>
          <a:r>
            <a:rPr lang="ru-RU" sz="2000" b="1" dirty="0" smtClean="0"/>
            <a:t> </a:t>
          </a:r>
          <a:r>
            <a:rPr lang="ru-RU" sz="2000" b="1" dirty="0" err="1" smtClean="0"/>
            <a:t>необхідно</a:t>
          </a:r>
          <a:r>
            <a:rPr lang="ru-RU" sz="2000" b="1" dirty="0" smtClean="0"/>
            <a:t> 2,4–3,0 кг </a:t>
          </a:r>
          <a:r>
            <a:rPr lang="ru-RU" sz="2000" b="1" dirty="0" err="1" smtClean="0"/>
            <a:t>сухої</a:t>
          </a:r>
          <a:r>
            <a:rPr lang="ru-RU" sz="2000" b="1" dirty="0" smtClean="0"/>
            <a:t> </a:t>
          </a:r>
          <a:r>
            <a:rPr lang="ru-RU" sz="2000" b="1" dirty="0" err="1" smtClean="0"/>
            <a:t>речовини</a:t>
          </a:r>
          <a:r>
            <a:rPr lang="ru-RU" sz="2000" b="1" dirty="0" smtClean="0"/>
            <a:t>, </a:t>
          </a:r>
          <a:r>
            <a:rPr lang="ru-RU" sz="2000" b="1" dirty="0" err="1" smtClean="0"/>
            <a:t>пізніше</a:t>
          </a:r>
          <a:r>
            <a:rPr lang="ru-RU" sz="2000" b="1" dirty="0" smtClean="0"/>
            <a:t> – </a:t>
          </a:r>
          <a:r>
            <a:rPr lang="ru-RU" sz="2000" b="1" dirty="0" err="1" smtClean="0"/>
            <a:t>з</a:t>
          </a:r>
          <a:r>
            <a:rPr lang="ru-RU" sz="2000" b="1" dirty="0" smtClean="0"/>
            <a:t> 13–18 </a:t>
          </a:r>
          <a:r>
            <a:rPr lang="ru-RU" sz="2000" b="1" dirty="0" err="1" smtClean="0"/>
            <a:t>міс</a:t>
          </a:r>
          <a:r>
            <a:rPr lang="ru-RU" sz="2000" b="1" dirty="0" smtClean="0"/>
            <a:t> – 2,1–2,5 кг, </a:t>
          </a:r>
          <a:r>
            <a:rPr lang="ru-RU" sz="2000" b="1" dirty="0" err="1" smtClean="0"/>
            <a:t>бичкам</a:t>
          </a:r>
          <a:r>
            <a:rPr lang="ru-RU" sz="2000" b="1" dirty="0" smtClean="0"/>
            <a:t> у </a:t>
          </a:r>
          <a:r>
            <a:rPr lang="ru-RU" sz="2000" b="1" dirty="0" err="1" smtClean="0"/>
            <a:t>віці</a:t>
          </a:r>
          <a:r>
            <a:rPr lang="ru-RU" sz="2000" b="1" dirty="0" smtClean="0"/>
            <a:t> 7-12 </a:t>
          </a:r>
          <a:r>
            <a:rPr lang="ru-RU" sz="2000" b="1" dirty="0" err="1" smtClean="0"/>
            <a:t>міс</a:t>
          </a:r>
          <a:r>
            <a:rPr lang="ru-RU" sz="2000" b="1" dirty="0" smtClean="0"/>
            <a:t> – 2,2–2,8 кг, у 13–16 </a:t>
          </a:r>
          <a:r>
            <a:rPr lang="ru-RU" sz="2000" b="1" dirty="0" err="1" smtClean="0"/>
            <a:t>міс</a:t>
          </a:r>
          <a:r>
            <a:rPr lang="ru-RU" sz="2000" b="1" dirty="0" smtClean="0"/>
            <a:t> – 2,0–2,2 кг </a:t>
          </a:r>
          <a:r>
            <a:rPr lang="ru-RU" sz="2000" b="1" dirty="0" err="1" smtClean="0"/>
            <a:t>сухої</a:t>
          </a:r>
          <a:r>
            <a:rPr lang="ru-RU" sz="2000" b="1" dirty="0" smtClean="0"/>
            <a:t> </a:t>
          </a:r>
          <a:r>
            <a:rPr lang="ru-RU" sz="2000" b="1" dirty="0" err="1" smtClean="0"/>
            <a:t>речовини</a:t>
          </a:r>
          <a:r>
            <a:rPr lang="ru-RU" sz="2000" b="1" dirty="0" smtClean="0"/>
            <a:t> при </a:t>
          </a:r>
          <a:r>
            <a:rPr lang="ru-RU" sz="2000" b="1" dirty="0" err="1" smtClean="0"/>
            <a:t>концентрації</a:t>
          </a:r>
          <a:r>
            <a:rPr lang="ru-RU" sz="2000" b="1" dirty="0" smtClean="0"/>
            <a:t> </a:t>
          </a:r>
          <a:r>
            <a:rPr lang="ru-RU" sz="2000" b="1" dirty="0" err="1" smtClean="0"/>
            <a:t>енергії</a:t>
          </a:r>
          <a:r>
            <a:rPr lang="ru-RU" sz="2000" b="1" dirty="0" smtClean="0"/>
            <a:t> в 1 кг </a:t>
          </a:r>
          <a:r>
            <a:rPr lang="ru-RU" sz="2000" b="1" dirty="0" err="1" smtClean="0"/>
            <a:t>сухої</a:t>
          </a:r>
          <a:r>
            <a:rPr lang="ru-RU" sz="2000" b="1" dirty="0" smtClean="0"/>
            <a:t> </a:t>
          </a:r>
          <a:r>
            <a:rPr lang="ru-RU" sz="2000" b="1" dirty="0" err="1" smtClean="0"/>
            <a:t>речовини</a:t>
          </a:r>
          <a:r>
            <a:rPr lang="ru-RU" sz="2000" b="1" dirty="0" smtClean="0"/>
            <a:t> 0,8–0,9 к.од.</a:t>
          </a:r>
          <a:endParaRPr lang="ru-RU" sz="2000" b="1" dirty="0"/>
        </a:p>
      </dgm:t>
    </dgm:pt>
    <dgm:pt modelId="{73C971D5-538E-4370-9CD8-E1D266218673}" type="parTrans" cxnId="{CBEA91A8-1EFB-4C53-8661-A2C037802922}">
      <dgm:prSet/>
      <dgm:spPr/>
      <dgm:t>
        <a:bodyPr/>
        <a:lstStyle/>
        <a:p>
          <a:endParaRPr lang="ru-RU" sz="2000" b="1"/>
        </a:p>
      </dgm:t>
    </dgm:pt>
    <dgm:pt modelId="{57C00527-FA01-492D-9AAD-EA182D64E0E6}" type="sibTrans" cxnId="{CBEA91A8-1EFB-4C53-8661-A2C037802922}">
      <dgm:prSet/>
      <dgm:spPr/>
      <dgm:t>
        <a:bodyPr/>
        <a:lstStyle/>
        <a:p>
          <a:endParaRPr lang="ru-RU" sz="2000" b="1"/>
        </a:p>
      </dgm:t>
    </dgm:pt>
    <dgm:pt modelId="{16634035-2DA0-45CC-869C-5F1EFCAA0F14}">
      <dgm:prSet custT="1"/>
      <dgm:spPr/>
      <dgm:t>
        <a:bodyPr/>
        <a:lstStyle/>
        <a:p>
          <a:pPr rtl="0"/>
          <a:r>
            <a:rPr lang="ru-RU" sz="2000" b="1" dirty="0" smtClean="0"/>
            <a:t>Потреба </a:t>
          </a:r>
          <a:r>
            <a:rPr lang="ru-RU" sz="2000" b="1" dirty="0" err="1" smtClean="0"/>
            <a:t>телиць</a:t>
          </a:r>
          <a:r>
            <a:rPr lang="ru-RU" sz="2000" b="1" dirty="0" smtClean="0"/>
            <a:t> у </a:t>
          </a:r>
          <a:r>
            <a:rPr lang="ru-RU" sz="2000" b="1" dirty="0" err="1" smtClean="0"/>
            <a:t>перетравному</a:t>
          </a:r>
          <a:r>
            <a:rPr lang="ru-RU" sz="2000" b="1" dirty="0" smtClean="0"/>
            <a:t> </a:t>
          </a:r>
          <a:r>
            <a:rPr lang="ru-RU" sz="2000" b="1" dirty="0" err="1" smtClean="0"/>
            <a:t>протеїні</a:t>
          </a:r>
          <a:r>
            <a:rPr lang="ru-RU" sz="2000" b="1" dirty="0" smtClean="0"/>
            <a:t> </a:t>
          </a:r>
          <a:r>
            <a:rPr lang="ru-RU" sz="2000" b="1" dirty="0" err="1" smtClean="0"/>
            <a:t>з</a:t>
          </a:r>
          <a:r>
            <a:rPr lang="ru-RU" sz="2000" b="1" dirty="0" smtClean="0"/>
            <a:t> </a:t>
          </a:r>
          <a:r>
            <a:rPr lang="ru-RU" sz="2000" b="1" dirty="0" err="1" smtClean="0"/>
            <a:t>розрахунку</a:t>
          </a:r>
          <a:r>
            <a:rPr lang="ru-RU" sz="2000" b="1" dirty="0" smtClean="0"/>
            <a:t> на 1 к.од. </a:t>
          </a:r>
          <a:r>
            <a:rPr lang="ru-RU" sz="2000" b="1" dirty="0" err="1" smtClean="0"/>
            <a:t>з</a:t>
          </a:r>
          <a:r>
            <a:rPr lang="ru-RU" sz="2000" b="1" dirty="0" smtClean="0"/>
            <a:t> </a:t>
          </a:r>
          <a:r>
            <a:rPr lang="ru-RU" sz="2000" b="1" dirty="0" err="1" smtClean="0"/>
            <a:t>віком</a:t>
          </a:r>
          <a:r>
            <a:rPr lang="ru-RU" sz="2000" b="1" dirty="0" smtClean="0"/>
            <a:t> </a:t>
          </a:r>
          <a:r>
            <a:rPr lang="ru-RU" sz="2000" b="1" dirty="0" err="1" smtClean="0"/>
            <a:t>змінюється</a:t>
          </a:r>
          <a:r>
            <a:rPr lang="ru-RU" sz="2000" b="1" dirty="0" smtClean="0"/>
            <a:t>: у 7–9 </a:t>
          </a:r>
          <a:r>
            <a:rPr lang="ru-RU" sz="2000" b="1" dirty="0" err="1" smtClean="0"/>
            <a:t>міс</a:t>
          </a:r>
          <a:r>
            <a:rPr lang="ru-RU" sz="2000" b="1" dirty="0" smtClean="0"/>
            <a:t> вона становить 100 г, 10–12 </a:t>
          </a:r>
          <a:r>
            <a:rPr lang="ru-RU" sz="2000" b="1" dirty="0" err="1" smtClean="0"/>
            <a:t>міс</a:t>
          </a:r>
          <a:r>
            <a:rPr lang="ru-RU" sz="2000" b="1" dirty="0" smtClean="0"/>
            <a:t> – 100–95, у 13–18 </a:t>
          </a:r>
          <a:r>
            <a:rPr lang="ru-RU" sz="2000" b="1" dirty="0" err="1" smtClean="0"/>
            <a:t>міс</a:t>
          </a:r>
          <a:r>
            <a:rPr lang="ru-RU" sz="2000" b="1" dirty="0" smtClean="0"/>
            <a:t> – 105–100 г.</a:t>
          </a:r>
          <a:endParaRPr lang="ru-RU" sz="2000" b="1" dirty="0"/>
        </a:p>
      </dgm:t>
    </dgm:pt>
    <dgm:pt modelId="{24A195CE-9836-4009-B15E-D33597660E99}" type="parTrans" cxnId="{F7413DB5-0147-4B09-9E13-C54C3BF21F74}">
      <dgm:prSet/>
      <dgm:spPr/>
      <dgm:t>
        <a:bodyPr/>
        <a:lstStyle/>
        <a:p>
          <a:endParaRPr lang="ru-RU" sz="2000" b="1"/>
        </a:p>
      </dgm:t>
    </dgm:pt>
    <dgm:pt modelId="{687BB4D4-911E-4A34-B32F-C4434A3CB4E0}" type="sibTrans" cxnId="{F7413DB5-0147-4B09-9E13-C54C3BF21F74}">
      <dgm:prSet/>
      <dgm:spPr/>
      <dgm:t>
        <a:bodyPr/>
        <a:lstStyle/>
        <a:p>
          <a:endParaRPr lang="ru-RU" sz="2000" b="1"/>
        </a:p>
      </dgm:t>
    </dgm:pt>
    <dgm:pt modelId="{7C4E432E-BD46-40D7-9C09-1E2C599CF06E}">
      <dgm:prSet custT="1"/>
      <dgm:spPr/>
      <dgm:t>
        <a:bodyPr/>
        <a:lstStyle/>
        <a:p>
          <a:pPr rtl="0"/>
          <a:r>
            <a:rPr lang="ru-RU" sz="2000" b="1" dirty="0" smtClean="0"/>
            <a:t>У </a:t>
          </a:r>
          <a:r>
            <a:rPr lang="ru-RU" sz="2000" b="1" dirty="0" err="1" smtClean="0"/>
            <a:t>сухій</a:t>
          </a:r>
          <a:r>
            <a:rPr lang="ru-RU" sz="2000" b="1" dirty="0" smtClean="0"/>
            <a:t> </a:t>
          </a:r>
          <a:r>
            <a:rPr lang="ru-RU" sz="2000" b="1" dirty="0" err="1" smtClean="0"/>
            <a:t>речовині</a:t>
          </a:r>
          <a:r>
            <a:rPr lang="ru-RU" sz="2000" b="1" dirty="0" smtClean="0"/>
            <a:t> </a:t>
          </a:r>
          <a:r>
            <a:rPr lang="ru-RU" sz="2000" b="1" dirty="0" err="1" smtClean="0"/>
            <a:t>раціону</a:t>
          </a:r>
          <a:r>
            <a:rPr lang="ru-RU" sz="2000" b="1" dirty="0" smtClean="0"/>
            <a:t> для </a:t>
          </a:r>
          <a:r>
            <a:rPr lang="ru-RU" sz="2000" b="1" dirty="0" err="1" smtClean="0"/>
            <a:t>телиць</a:t>
          </a:r>
          <a:r>
            <a:rPr lang="ru-RU" sz="2000" b="1" dirty="0" smtClean="0"/>
            <a:t> у </a:t>
          </a:r>
          <a:r>
            <a:rPr lang="ru-RU" sz="2000" b="1" dirty="0" err="1" smtClean="0"/>
            <a:t>віці</a:t>
          </a:r>
          <a:r>
            <a:rPr lang="ru-RU" sz="2000" b="1" dirty="0" smtClean="0"/>
            <a:t> 7–12 </a:t>
          </a:r>
          <a:r>
            <a:rPr lang="ru-RU" sz="2000" b="1" dirty="0" err="1" smtClean="0"/>
            <a:t>міс</a:t>
          </a:r>
          <a:r>
            <a:rPr lang="ru-RU" sz="2000" b="1" dirty="0" smtClean="0"/>
            <a:t> </a:t>
          </a:r>
          <a:r>
            <a:rPr lang="ru-RU" sz="2000" b="1" dirty="0" err="1" smtClean="0"/>
            <a:t>необхідно</a:t>
          </a:r>
          <a:r>
            <a:rPr lang="ru-RU" sz="2000" b="1" dirty="0" smtClean="0"/>
            <a:t> </a:t>
          </a:r>
          <a:r>
            <a:rPr lang="ru-RU" sz="2000" b="1" dirty="0" err="1" smtClean="0"/>
            <a:t>клітковини</a:t>
          </a:r>
          <a:r>
            <a:rPr lang="ru-RU" sz="2000" b="1" dirty="0" smtClean="0"/>
            <a:t> – 21–22%, у 13–18 </a:t>
          </a:r>
          <a:r>
            <a:rPr lang="ru-RU" sz="2000" b="1" dirty="0" err="1" smtClean="0"/>
            <a:t>міс</a:t>
          </a:r>
          <a:r>
            <a:rPr lang="ru-RU" sz="2000" b="1" dirty="0" smtClean="0"/>
            <a:t> – 23–24%; </a:t>
          </a:r>
          <a:r>
            <a:rPr lang="ru-RU" sz="2000" b="1" dirty="0" err="1" smtClean="0"/>
            <a:t>цукру</a:t>
          </a:r>
          <a:r>
            <a:rPr lang="ru-RU" sz="2000" b="1" dirty="0" smtClean="0"/>
            <a:t>, </a:t>
          </a:r>
          <a:r>
            <a:rPr lang="ru-RU" sz="2000" b="1" dirty="0" err="1" smtClean="0"/>
            <a:t>відповідно</a:t>
          </a:r>
          <a:r>
            <a:rPr lang="ru-RU" sz="2000" b="1" dirty="0" smtClean="0"/>
            <a:t>, 6,5–9 </a:t>
          </a:r>
          <a:r>
            <a:rPr lang="ru-RU" sz="2000" b="1" dirty="0" err="1" smtClean="0"/>
            <a:t>і</a:t>
          </a:r>
          <a:r>
            <a:rPr lang="ru-RU" sz="2000" b="1" dirty="0" smtClean="0"/>
            <a:t> 6,5–8,5%. </a:t>
          </a:r>
          <a:r>
            <a:rPr lang="ru-RU" sz="2000" b="1" dirty="0" err="1" smtClean="0"/>
            <a:t>Цукро-протеїнове</a:t>
          </a:r>
          <a:r>
            <a:rPr lang="ru-RU" sz="2000" b="1" dirty="0" smtClean="0"/>
            <a:t> </a:t>
          </a:r>
          <a:r>
            <a:rPr lang="ru-RU" sz="2000" b="1" dirty="0" err="1" smtClean="0"/>
            <a:t>відношення</a:t>
          </a:r>
          <a:r>
            <a:rPr lang="ru-RU" sz="2000" b="1" dirty="0" smtClean="0"/>
            <a:t> у </a:t>
          </a:r>
          <a:r>
            <a:rPr lang="ru-RU" sz="2000" b="1" dirty="0" err="1" smtClean="0"/>
            <a:t>раціонах</a:t>
          </a:r>
          <a:r>
            <a:rPr lang="ru-RU" sz="2000" b="1" dirty="0" smtClean="0"/>
            <a:t> становить 0,8–1,0:1. Потреба у </a:t>
          </a:r>
          <a:r>
            <a:rPr lang="ru-RU" sz="2000" b="1" dirty="0" err="1" smtClean="0"/>
            <a:t>жирі</a:t>
          </a:r>
          <a:r>
            <a:rPr lang="ru-RU" sz="2000" b="1" dirty="0" smtClean="0"/>
            <a:t> </a:t>
          </a:r>
          <a:r>
            <a:rPr lang="ru-RU" sz="2000" b="1" dirty="0" err="1" smtClean="0"/>
            <a:t>невисока</a:t>
          </a:r>
          <a:r>
            <a:rPr lang="ru-RU" sz="2000" b="1" dirty="0" smtClean="0"/>
            <a:t> </a:t>
          </a:r>
          <a:r>
            <a:rPr lang="ru-RU" sz="2000" b="1" dirty="0" err="1" smtClean="0"/>
            <a:t>і</a:t>
          </a:r>
          <a:r>
            <a:rPr lang="ru-RU" sz="2000" b="1" dirty="0" smtClean="0"/>
            <a:t> </a:t>
          </a:r>
          <a:r>
            <a:rPr lang="ru-RU" sz="2000" b="1" dirty="0" err="1" smtClean="0"/>
            <a:t>знаходиться</a:t>
          </a:r>
          <a:r>
            <a:rPr lang="ru-RU" sz="2000" b="1" dirty="0" smtClean="0"/>
            <a:t> </a:t>
          </a:r>
          <a:r>
            <a:rPr lang="ru-RU" sz="2000" b="1" dirty="0" err="1" smtClean="0"/>
            <a:t>у</a:t>
          </a:r>
          <a:r>
            <a:rPr lang="ru-RU" sz="2000" b="1" dirty="0" smtClean="0"/>
            <a:t> межах 3%.</a:t>
          </a:r>
          <a:br>
            <a:rPr lang="ru-RU" sz="2000" b="1" dirty="0" smtClean="0"/>
          </a:br>
          <a:r>
            <a:rPr lang="ru-RU" sz="2000" b="1" dirty="0" smtClean="0"/>
            <a:t/>
          </a:r>
          <a:br>
            <a:rPr lang="ru-RU" sz="2000" b="1" dirty="0" smtClean="0"/>
          </a:br>
          <a:endParaRPr lang="en-US" sz="2000" b="1" dirty="0"/>
        </a:p>
      </dgm:t>
    </dgm:pt>
    <dgm:pt modelId="{415BE86C-BFE2-41D3-8BBC-0A92548E5E4F}" type="parTrans" cxnId="{A0FBEFD6-F52A-4885-8730-D00753D3A2C1}">
      <dgm:prSet/>
      <dgm:spPr/>
      <dgm:t>
        <a:bodyPr/>
        <a:lstStyle/>
        <a:p>
          <a:endParaRPr lang="ru-RU" sz="2000" b="1"/>
        </a:p>
      </dgm:t>
    </dgm:pt>
    <dgm:pt modelId="{4BD3534E-1F31-4CA4-AE87-FBD8B5FD5BF6}" type="sibTrans" cxnId="{A0FBEFD6-F52A-4885-8730-D00753D3A2C1}">
      <dgm:prSet/>
      <dgm:spPr/>
      <dgm:t>
        <a:bodyPr/>
        <a:lstStyle/>
        <a:p>
          <a:endParaRPr lang="ru-RU" sz="2000" b="1"/>
        </a:p>
      </dgm:t>
    </dgm:pt>
    <dgm:pt modelId="{039F9973-2AAC-4805-89B6-70596B788B36}" type="pres">
      <dgm:prSet presAssocID="{6FF35E65-FC27-44C0-879F-40B740736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07DC3-DEC2-4BFB-9003-A20B8A0122A8}" type="pres">
      <dgm:prSet presAssocID="{D699AFDC-C2A9-4931-95A5-EE7F2312C0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4394B-FD75-4C2A-BABF-9E939A87A8D0}" type="pres">
      <dgm:prSet presAssocID="{57C00527-FA01-492D-9AAD-EA182D64E0E6}" presName="spacer" presStyleCnt="0"/>
      <dgm:spPr/>
    </dgm:pt>
    <dgm:pt modelId="{58B4D2D9-9AA1-460F-9194-F6B8F254AF52}" type="pres">
      <dgm:prSet presAssocID="{16634035-2DA0-45CC-869C-5F1EFCAA0F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C082A-4E8D-435C-A579-A819F03B2994}" type="pres">
      <dgm:prSet presAssocID="{687BB4D4-911E-4A34-B32F-C4434A3CB4E0}" presName="spacer" presStyleCnt="0"/>
      <dgm:spPr/>
    </dgm:pt>
    <dgm:pt modelId="{66F50D16-F83F-4DDA-84FB-EA96C6EDCEDB}" type="pres">
      <dgm:prSet presAssocID="{7C4E432E-BD46-40D7-9C09-1E2C599CF0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E6DA2-B126-490C-B338-1AC9CAF5AD68}" type="presOf" srcId="{D699AFDC-C2A9-4931-95A5-EE7F2312C088}" destId="{2FE07DC3-DEC2-4BFB-9003-A20B8A0122A8}" srcOrd="0" destOrd="0" presId="urn:microsoft.com/office/officeart/2005/8/layout/vList2"/>
    <dgm:cxn modelId="{CBEA91A8-1EFB-4C53-8661-A2C037802922}" srcId="{6FF35E65-FC27-44C0-879F-40B740736FA2}" destId="{D699AFDC-C2A9-4931-95A5-EE7F2312C088}" srcOrd="0" destOrd="0" parTransId="{73C971D5-538E-4370-9CD8-E1D266218673}" sibTransId="{57C00527-FA01-492D-9AAD-EA182D64E0E6}"/>
    <dgm:cxn modelId="{F7413DB5-0147-4B09-9E13-C54C3BF21F74}" srcId="{6FF35E65-FC27-44C0-879F-40B740736FA2}" destId="{16634035-2DA0-45CC-869C-5F1EFCAA0F14}" srcOrd="1" destOrd="0" parTransId="{24A195CE-9836-4009-B15E-D33597660E99}" sibTransId="{687BB4D4-911E-4A34-B32F-C4434A3CB4E0}"/>
    <dgm:cxn modelId="{86FF084B-4C70-48D6-93EA-DCAD93B484E4}" type="presOf" srcId="{16634035-2DA0-45CC-869C-5F1EFCAA0F14}" destId="{58B4D2D9-9AA1-460F-9194-F6B8F254AF52}" srcOrd="0" destOrd="0" presId="urn:microsoft.com/office/officeart/2005/8/layout/vList2"/>
    <dgm:cxn modelId="{89467896-B604-4409-B7BA-90F70F6D24E4}" type="presOf" srcId="{7C4E432E-BD46-40D7-9C09-1E2C599CF06E}" destId="{66F50D16-F83F-4DDA-84FB-EA96C6EDCEDB}" srcOrd="0" destOrd="0" presId="urn:microsoft.com/office/officeart/2005/8/layout/vList2"/>
    <dgm:cxn modelId="{A0FBEFD6-F52A-4885-8730-D00753D3A2C1}" srcId="{6FF35E65-FC27-44C0-879F-40B740736FA2}" destId="{7C4E432E-BD46-40D7-9C09-1E2C599CF06E}" srcOrd="2" destOrd="0" parTransId="{415BE86C-BFE2-41D3-8BBC-0A92548E5E4F}" sibTransId="{4BD3534E-1F31-4CA4-AE87-FBD8B5FD5BF6}"/>
    <dgm:cxn modelId="{21A6C40D-7420-43E4-8BE3-6BF2866F4E3C}" type="presOf" srcId="{6FF35E65-FC27-44C0-879F-40B740736FA2}" destId="{039F9973-2AAC-4805-89B6-70596B788B36}" srcOrd="0" destOrd="0" presId="urn:microsoft.com/office/officeart/2005/8/layout/vList2"/>
    <dgm:cxn modelId="{975E47D0-E590-42FD-A306-94E5628D0138}" type="presParOf" srcId="{039F9973-2AAC-4805-89B6-70596B788B36}" destId="{2FE07DC3-DEC2-4BFB-9003-A20B8A0122A8}" srcOrd="0" destOrd="0" presId="urn:microsoft.com/office/officeart/2005/8/layout/vList2"/>
    <dgm:cxn modelId="{FDCB7F78-0704-43D7-9021-61B54BA5E4D5}" type="presParOf" srcId="{039F9973-2AAC-4805-89B6-70596B788B36}" destId="{B084394B-FD75-4C2A-BABF-9E939A87A8D0}" srcOrd="1" destOrd="0" presId="urn:microsoft.com/office/officeart/2005/8/layout/vList2"/>
    <dgm:cxn modelId="{458818E0-BE05-481E-A549-D3500356A88E}" type="presParOf" srcId="{039F9973-2AAC-4805-89B6-70596B788B36}" destId="{58B4D2D9-9AA1-460F-9194-F6B8F254AF52}" srcOrd="2" destOrd="0" presId="urn:microsoft.com/office/officeart/2005/8/layout/vList2"/>
    <dgm:cxn modelId="{C0766319-9016-4EE3-AD9B-9002D4859631}" type="presParOf" srcId="{039F9973-2AAC-4805-89B6-70596B788B36}" destId="{80EC082A-4E8D-435C-A579-A819F03B2994}" srcOrd="3" destOrd="0" presId="urn:microsoft.com/office/officeart/2005/8/layout/vList2"/>
    <dgm:cxn modelId="{AE0C4147-FFEF-4E26-8AC1-4FD5976FAD8C}" type="presParOf" srcId="{039F9973-2AAC-4805-89B6-70596B788B36}" destId="{66F50D16-F83F-4DDA-84FB-EA96C6EDCE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940B4E-7DA9-465E-96A2-DDAFEB3BE7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6F4221-4138-4EFC-850F-AEA5670FB7CC}">
      <dgm:prSet/>
      <dgm:spPr/>
      <dgm:t>
        <a:bodyPr/>
        <a:lstStyle/>
        <a:p>
          <a:pPr rtl="0"/>
          <a:r>
            <a:rPr lang="ru-RU" dirty="0" smtClean="0"/>
            <a:t>У зимовий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племінним</a:t>
          </a:r>
          <a:r>
            <a:rPr lang="ru-RU" dirty="0" smtClean="0"/>
            <a:t> </a:t>
          </a:r>
          <a:r>
            <a:rPr lang="ru-RU" dirty="0" err="1" smtClean="0"/>
            <a:t>телицям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, </a:t>
          </a:r>
          <a:r>
            <a:rPr lang="ru-RU" dirty="0" err="1" smtClean="0"/>
            <a:t>соковиті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концентровані</a:t>
          </a:r>
          <a:r>
            <a:rPr lang="ru-RU" dirty="0" smtClean="0"/>
            <a:t> корми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розрахунку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: </a:t>
          </a:r>
          <a:r>
            <a:rPr lang="ru-RU" dirty="0" err="1" smtClean="0"/>
            <a:t>сіна</a:t>
          </a:r>
          <a:r>
            <a:rPr lang="ru-RU" dirty="0" smtClean="0"/>
            <a:t> – 1,5–2 кг, силосу – 5–6, </a:t>
          </a:r>
          <a:r>
            <a:rPr lang="ru-RU" dirty="0" err="1" smtClean="0"/>
            <a:t>сінажу</a:t>
          </a:r>
          <a:r>
            <a:rPr lang="ru-RU" dirty="0" smtClean="0"/>
            <a:t> – 4–5, </a:t>
          </a:r>
          <a:r>
            <a:rPr lang="ru-RU" dirty="0" err="1" smtClean="0"/>
            <a:t>коренеплодів</a:t>
          </a:r>
          <a:r>
            <a:rPr lang="ru-RU" dirty="0" smtClean="0"/>
            <a:t> – 2–3 кг.</a:t>
          </a:r>
          <a:endParaRPr lang="ru-RU" dirty="0"/>
        </a:p>
      </dgm:t>
    </dgm:pt>
    <dgm:pt modelId="{4DBA0538-0140-4518-8617-9D053478A326}" type="parTrans" cxnId="{455E93BA-635C-44B2-8314-B9DDAD35A8E7}">
      <dgm:prSet/>
      <dgm:spPr/>
      <dgm:t>
        <a:bodyPr/>
        <a:lstStyle/>
        <a:p>
          <a:endParaRPr lang="ru-RU"/>
        </a:p>
      </dgm:t>
    </dgm:pt>
    <dgm:pt modelId="{433AD022-B403-492A-BDF6-8636D86F8A45}" type="sibTrans" cxnId="{455E93BA-635C-44B2-8314-B9DDAD35A8E7}">
      <dgm:prSet/>
      <dgm:spPr/>
      <dgm:t>
        <a:bodyPr/>
        <a:lstStyle/>
        <a:p>
          <a:endParaRPr lang="ru-RU"/>
        </a:p>
      </dgm:t>
    </dgm:pt>
    <dgm:pt modelId="{33D05D20-9223-4EC8-958F-D7F96DEFA695}">
      <dgm:prSet/>
      <dgm:spPr/>
      <dgm:t>
        <a:bodyPr/>
        <a:lstStyle/>
        <a:p>
          <a:pPr rtl="0"/>
          <a:r>
            <a:rPr lang="ru-RU" dirty="0" smtClean="0"/>
            <a:t>Норма </a:t>
          </a:r>
          <a:r>
            <a:rPr lang="ru-RU" dirty="0" err="1" smtClean="0"/>
            <a:t>концентрованих</a:t>
          </a:r>
          <a:r>
            <a:rPr lang="ru-RU" dirty="0" smtClean="0"/>
            <a:t> </a:t>
          </a:r>
          <a:r>
            <a:rPr lang="ru-RU" dirty="0" err="1" smtClean="0"/>
            <a:t>залежить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об’ємистих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: за </a:t>
          </a:r>
          <a:r>
            <a:rPr lang="ru-RU" dirty="0" err="1" smtClean="0"/>
            <a:t>високої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останніх</a:t>
          </a:r>
          <a:r>
            <a:rPr lang="ru-RU" dirty="0" smtClean="0"/>
            <a:t> </a:t>
          </a:r>
          <a:r>
            <a:rPr lang="ru-RU" dirty="0" err="1" smtClean="0"/>
            <a:t>додають</a:t>
          </a:r>
          <a:r>
            <a:rPr lang="ru-RU" dirty="0" smtClean="0"/>
            <a:t> 400-500 г, за </a:t>
          </a:r>
          <a:r>
            <a:rPr lang="ru-RU" dirty="0" err="1" smtClean="0"/>
            <a:t>низької</a:t>
          </a:r>
          <a:r>
            <a:rPr lang="ru-RU" dirty="0" smtClean="0"/>
            <a:t> – 1,0–1,5 кг </a:t>
          </a:r>
          <a:r>
            <a:rPr lang="ru-RU" dirty="0" err="1" smtClean="0"/>
            <a:t>концкормів</a:t>
          </a:r>
          <a:r>
            <a:rPr lang="ru-RU" dirty="0" smtClean="0"/>
            <a:t> на одну голову за </a:t>
          </a:r>
          <a:r>
            <a:rPr lang="ru-RU" dirty="0" err="1" smtClean="0"/>
            <a:t>добу</a:t>
          </a:r>
          <a:r>
            <a:rPr lang="ru-RU" dirty="0" smtClean="0"/>
            <a:t>. </a:t>
          </a:r>
          <a:endParaRPr lang="ru-RU" dirty="0"/>
        </a:p>
      </dgm:t>
    </dgm:pt>
    <dgm:pt modelId="{0D78B9EE-C878-4437-8C83-BDD11EA0CA7C}" type="parTrans" cxnId="{D98F5E0A-0195-474D-9AF2-C0A56429552F}">
      <dgm:prSet/>
      <dgm:spPr/>
      <dgm:t>
        <a:bodyPr/>
        <a:lstStyle/>
        <a:p>
          <a:endParaRPr lang="ru-RU"/>
        </a:p>
      </dgm:t>
    </dgm:pt>
    <dgm:pt modelId="{B45BFF20-88BB-4E09-9C73-48CDC4214D78}" type="sibTrans" cxnId="{D98F5E0A-0195-474D-9AF2-C0A56429552F}">
      <dgm:prSet/>
      <dgm:spPr/>
      <dgm:t>
        <a:bodyPr/>
        <a:lstStyle/>
        <a:p>
          <a:endParaRPr lang="ru-RU"/>
        </a:p>
      </dgm:t>
    </dgm:pt>
    <dgm:pt modelId="{C42E1FB2-F8CE-46FF-B238-9F481581D2E4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разі</a:t>
          </a:r>
          <a:r>
            <a:rPr lang="ru-RU" dirty="0" smtClean="0"/>
            <a:t> </a:t>
          </a:r>
          <a:r>
            <a:rPr lang="ru-RU" dirty="0" err="1" smtClean="0"/>
            <a:t>нестачі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 </a:t>
          </a:r>
          <a:r>
            <a:rPr lang="ru-RU" dirty="0" err="1" smtClean="0"/>
            <a:t>частину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(до 30%)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замінити</a:t>
          </a:r>
          <a:r>
            <a:rPr lang="ru-RU" dirty="0" smtClean="0"/>
            <a:t> </a:t>
          </a:r>
          <a:r>
            <a:rPr lang="ru-RU" dirty="0" err="1" smtClean="0"/>
            <a:t>якісною</a:t>
          </a:r>
          <a:r>
            <a:rPr lang="ru-RU" dirty="0" smtClean="0"/>
            <a:t> ярою соломою (до 9-місячного </a:t>
          </a:r>
          <a:r>
            <a:rPr lang="ru-RU" dirty="0" err="1" smtClean="0"/>
            <a:t>віку</a:t>
          </a:r>
          <a:r>
            <a:rPr lang="ru-RU" dirty="0" smtClean="0"/>
            <a:t> </a:t>
          </a:r>
          <a:r>
            <a:rPr lang="ru-RU" dirty="0" err="1" smtClean="0"/>
            <a:t>телицям</a:t>
          </a:r>
          <a:r>
            <a:rPr lang="ru-RU" dirty="0" smtClean="0"/>
            <a:t> солому </a:t>
          </a:r>
          <a:r>
            <a:rPr lang="ru-RU" dirty="0" err="1" smtClean="0"/>
            <a:t>згодовувати</a:t>
          </a:r>
          <a:r>
            <a:rPr lang="ru-RU" dirty="0" smtClean="0"/>
            <a:t> не </a:t>
          </a:r>
          <a:r>
            <a:rPr lang="ru-RU" dirty="0" err="1" smtClean="0"/>
            <a:t>рекомендують</a:t>
          </a:r>
          <a:r>
            <a:rPr lang="ru-RU" dirty="0" smtClean="0"/>
            <a:t>).</a:t>
          </a:r>
          <a:endParaRPr lang="ru-RU" dirty="0"/>
        </a:p>
      </dgm:t>
    </dgm:pt>
    <dgm:pt modelId="{EFFD459E-51E6-4520-89B0-996B42878EAA}" type="parTrans" cxnId="{7C8B98EA-433E-4A10-B710-5A5FA655D3C8}">
      <dgm:prSet/>
      <dgm:spPr/>
      <dgm:t>
        <a:bodyPr/>
        <a:lstStyle/>
        <a:p>
          <a:endParaRPr lang="ru-RU"/>
        </a:p>
      </dgm:t>
    </dgm:pt>
    <dgm:pt modelId="{181E6BBF-CD0E-4149-8723-A185C83ADB03}" type="sibTrans" cxnId="{7C8B98EA-433E-4A10-B710-5A5FA655D3C8}">
      <dgm:prSet/>
      <dgm:spPr/>
      <dgm:t>
        <a:bodyPr/>
        <a:lstStyle/>
        <a:p>
          <a:endParaRPr lang="ru-RU"/>
        </a:p>
      </dgm:t>
    </dgm:pt>
    <dgm:pt modelId="{2DB1101B-7B9F-4541-A149-AC25B27C94F0}" type="pres">
      <dgm:prSet presAssocID="{A0940B4E-7DA9-465E-96A2-DDAFEB3BE7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E5EFF-D130-480A-BB9B-2F4EC2161DC8}" type="pres">
      <dgm:prSet presAssocID="{1C6F4221-4138-4EFC-850F-AEA5670FB7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BCBC9-8BCF-4B52-8836-E0B0EC884B02}" type="pres">
      <dgm:prSet presAssocID="{433AD022-B403-492A-BDF6-8636D86F8A45}" presName="spacer" presStyleCnt="0"/>
      <dgm:spPr/>
    </dgm:pt>
    <dgm:pt modelId="{17D655A5-36C7-4122-9C3B-D1B20DDAC1A1}" type="pres">
      <dgm:prSet presAssocID="{33D05D20-9223-4EC8-958F-D7F96DEFA6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724E8-811E-4407-976E-62D2865DD8F7}" type="pres">
      <dgm:prSet presAssocID="{B45BFF20-88BB-4E09-9C73-48CDC4214D78}" presName="spacer" presStyleCnt="0"/>
      <dgm:spPr/>
    </dgm:pt>
    <dgm:pt modelId="{D1A92080-3AFF-4113-B289-715C7AC63131}" type="pres">
      <dgm:prSet presAssocID="{C42E1FB2-F8CE-46FF-B238-9F481581D2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E93BA-635C-44B2-8314-B9DDAD35A8E7}" srcId="{A0940B4E-7DA9-465E-96A2-DDAFEB3BE7E4}" destId="{1C6F4221-4138-4EFC-850F-AEA5670FB7CC}" srcOrd="0" destOrd="0" parTransId="{4DBA0538-0140-4518-8617-9D053478A326}" sibTransId="{433AD022-B403-492A-BDF6-8636D86F8A45}"/>
    <dgm:cxn modelId="{3F380006-DBDE-49CE-A434-85C70B349F55}" type="presOf" srcId="{C42E1FB2-F8CE-46FF-B238-9F481581D2E4}" destId="{D1A92080-3AFF-4113-B289-715C7AC63131}" srcOrd="0" destOrd="0" presId="urn:microsoft.com/office/officeart/2005/8/layout/vList2"/>
    <dgm:cxn modelId="{AAA132D2-A8E3-40F1-AD14-18A57FAAA51C}" type="presOf" srcId="{33D05D20-9223-4EC8-958F-D7F96DEFA695}" destId="{17D655A5-36C7-4122-9C3B-D1B20DDAC1A1}" srcOrd="0" destOrd="0" presId="urn:microsoft.com/office/officeart/2005/8/layout/vList2"/>
    <dgm:cxn modelId="{1A2337F9-93CA-46EA-9A88-E9EE69173B0A}" type="presOf" srcId="{1C6F4221-4138-4EFC-850F-AEA5670FB7CC}" destId="{904E5EFF-D130-480A-BB9B-2F4EC2161DC8}" srcOrd="0" destOrd="0" presId="urn:microsoft.com/office/officeart/2005/8/layout/vList2"/>
    <dgm:cxn modelId="{D98F5E0A-0195-474D-9AF2-C0A56429552F}" srcId="{A0940B4E-7DA9-465E-96A2-DDAFEB3BE7E4}" destId="{33D05D20-9223-4EC8-958F-D7F96DEFA695}" srcOrd="1" destOrd="0" parTransId="{0D78B9EE-C878-4437-8C83-BDD11EA0CA7C}" sibTransId="{B45BFF20-88BB-4E09-9C73-48CDC4214D78}"/>
    <dgm:cxn modelId="{6249DBC1-0D2A-4945-8161-CC130E968F97}" type="presOf" srcId="{A0940B4E-7DA9-465E-96A2-DDAFEB3BE7E4}" destId="{2DB1101B-7B9F-4541-A149-AC25B27C94F0}" srcOrd="0" destOrd="0" presId="urn:microsoft.com/office/officeart/2005/8/layout/vList2"/>
    <dgm:cxn modelId="{7C8B98EA-433E-4A10-B710-5A5FA655D3C8}" srcId="{A0940B4E-7DA9-465E-96A2-DDAFEB3BE7E4}" destId="{C42E1FB2-F8CE-46FF-B238-9F481581D2E4}" srcOrd="2" destOrd="0" parTransId="{EFFD459E-51E6-4520-89B0-996B42878EAA}" sibTransId="{181E6BBF-CD0E-4149-8723-A185C83ADB03}"/>
    <dgm:cxn modelId="{FADD006D-84E1-457F-9ED1-B78CC5C79B4B}" type="presParOf" srcId="{2DB1101B-7B9F-4541-A149-AC25B27C94F0}" destId="{904E5EFF-D130-480A-BB9B-2F4EC2161DC8}" srcOrd="0" destOrd="0" presId="urn:microsoft.com/office/officeart/2005/8/layout/vList2"/>
    <dgm:cxn modelId="{B1084EA4-AA1F-4EDC-AA77-ACFE0736D0A7}" type="presParOf" srcId="{2DB1101B-7B9F-4541-A149-AC25B27C94F0}" destId="{295BCBC9-8BCF-4B52-8836-E0B0EC884B02}" srcOrd="1" destOrd="0" presId="urn:microsoft.com/office/officeart/2005/8/layout/vList2"/>
    <dgm:cxn modelId="{AA88767E-FB04-457E-B4EC-0298F186FB60}" type="presParOf" srcId="{2DB1101B-7B9F-4541-A149-AC25B27C94F0}" destId="{17D655A5-36C7-4122-9C3B-D1B20DDAC1A1}" srcOrd="2" destOrd="0" presId="urn:microsoft.com/office/officeart/2005/8/layout/vList2"/>
    <dgm:cxn modelId="{7BC64DB0-A659-440B-8ED9-7E67976B9890}" type="presParOf" srcId="{2DB1101B-7B9F-4541-A149-AC25B27C94F0}" destId="{FFD724E8-811E-4407-976E-62D2865DD8F7}" srcOrd="3" destOrd="0" presId="urn:microsoft.com/office/officeart/2005/8/layout/vList2"/>
    <dgm:cxn modelId="{26CB6B1E-C721-4ED4-B172-77C715D49A3D}" type="presParOf" srcId="{2DB1101B-7B9F-4541-A149-AC25B27C94F0}" destId="{D1A92080-3AFF-4113-B289-715C7AC631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1E32A-BE21-4DB9-97B5-B4576CF4687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6FCCDE-FEBD-40C1-AEAC-AA8EEDE4882E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структурі</a:t>
          </a:r>
          <a:r>
            <a:rPr lang="ru-RU" dirty="0" smtClean="0"/>
            <a:t>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їм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45-60% </a:t>
          </a:r>
          <a:r>
            <a:rPr lang="ru-RU" dirty="0" err="1" smtClean="0"/>
            <a:t>соковитих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із</a:t>
          </a:r>
          <a:r>
            <a:rPr lang="ru-RU" dirty="0" smtClean="0"/>
            <a:t> них 10-15% </a:t>
          </a:r>
          <a:r>
            <a:rPr lang="ru-RU" dirty="0" err="1" smtClean="0"/>
            <a:t>коренеплодів</a:t>
          </a:r>
          <a:r>
            <a:rPr lang="ru-RU" dirty="0" smtClean="0"/>
            <a:t>, 25-30 </a:t>
          </a:r>
          <a:r>
            <a:rPr lang="ru-RU" dirty="0" err="1" smtClean="0"/>
            <a:t>грубих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15-25% </a:t>
          </a:r>
          <a:r>
            <a:rPr lang="ru-RU" dirty="0" err="1" smtClean="0"/>
            <a:t>концентрованих</a:t>
          </a:r>
          <a:r>
            <a:rPr lang="ru-RU" dirty="0" smtClean="0"/>
            <a:t>. </a:t>
          </a:r>
          <a:r>
            <a:rPr lang="ru-RU" dirty="0" err="1" smtClean="0"/>
            <a:t>Улітку</a:t>
          </a:r>
          <a:r>
            <a:rPr lang="ru-RU" dirty="0" smtClean="0"/>
            <a:t>, за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зелених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концентрованих</a:t>
          </a:r>
          <a:r>
            <a:rPr lang="ru-RU" dirty="0" smtClean="0"/>
            <a:t> </a:t>
          </a:r>
          <a:r>
            <a:rPr lang="ru-RU" dirty="0" err="1" smtClean="0"/>
            <a:t>вводять</a:t>
          </a:r>
          <a:r>
            <a:rPr lang="ru-RU" dirty="0" smtClean="0"/>
            <a:t> до </a:t>
          </a:r>
          <a:r>
            <a:rPr lang="ru-RU" dirty="0" err="1" smtClean="0"/>
            <a:t>раціону</a:t>
          </a:r>
          <a:r>
            <a:rPr lang="ru-RU" dirty="0" smtClean="0"/>
            <a:t> не </a:t>
          </a:r>
          <a:r>
            <a:rPr lang="ru-RU" dirty="0" err="1" smtClean="0"/>
            <a:t>більше</a:t>
          </a:r>
          <a:r>
            <a:rPr lang="ru-RU" dirty="0" smtClean="0"/>
            <a:t> 10-15%, а на </a:t>
          </a:r>
          <a:r>
            <a:rPr lang="ru-RU" dirty="0" err="1" smtClean="0"/>
            <a:t>високоякісних</a:t>
          </a:r>
          <a:r>
            <a:rPr lang="ru-RU" dirty="0" smtClean="0"/>
            <a:t> </a:t>
          </a:r>
          <a:r>
            <a:rPr lang="ru-RU" dirty="0" err="1" smtClean="0"/>
            <a:t>пасовищах</a:t>
          </a:r>
          <a:r>
            <a:rPr lang="ru-RU" dirty="0" smtClean="0"/>
            <a:t> не </a:t>
          </a:r>
          <a:r>
            <a:rPr lang="ru-RU" dirty="0" err="1" smtClean="0"/>
            <a:t>згодовують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зовсім</a:t>
          </a:r>
          <a:r>
            <a:rPr lang="ru-RU" dirty="0" smtClean="0"/>
            <a:t>. </a:t>
          </a:r>
          <a:r>
            <a:rPr lang="ru-RU" dirty="0" err="1" smtClean="0"/>
            <a:t>Якщо</a:t>
          </a:r>
          <a:r>
            <a:rPr lang="ru-RU" dirty="0" smtClean="0"/>
            <a:t> у </a:t>
          </a:r>
          <a:r>
            <a:rPr lang="ru-RU" dirty="0" err="1" smtClean="0"/>
            <a:t>раціонах</a:t>
          </a:r>
          <a:r>
            <a:rPr lang="ru-RU" dirty="0" smtClean="0"/>
            <a:t> не </a:t>
          </a:r>
          <a:r>
            <a:rPr lang="ru-RU" dirty="0" err="1" smtClean="0"/>
            <a:t>вистачає</a:t>
          </a:r>
          <a:r>
            <a:rPr lang="ru-RU" dirty="0" smtClean="0"/>
            <a:t> </a:t>
          </a:r>
          <a:r>
            <a:rPr lang="ru-RU" dirty="0" err="1" smtClean="0"/>
            <a:t>мінеральних</a:t>
          </a:r>
          <a:r>
            <a:rPr lang="ru-RU" dirty="0" smtClean="0"/>
            <a:t> </a:t>
          </a:r>
          <a:r>
            <a:rPr lang="ru-RU" dirty="0" err="1" smtClean="0"/>
            <a:t>елементів</a:t>
          </a:r>
          <a:r>
            <a:rPr lang="ru-RU" dirty="0" smtClean="0"/>
            <a:t>, то </a:t>
          </a:r>
          <a:r>
            <a:rPr lang="ru-RU" dirty="0" err="1" smtClean="0"/>
            <a:t>телицям</a:t>
          </a:r>
          <a:r>
            <a:rPr lang="ru-RU" dirty="0" smtClean="0"/>
            <a:t> </a:t>
          </a:r>
          <a:r>
            <a:rPr lang="ru-RU" dirty="0" err="1" smtClean="0"/>
            <a:t>забезпечують</a:t>
          </a:r>
          <a:r>
            <a:rPr lang="ru-RU" dirty="0" smtClean="0"/>
            <a:t> </a:t>
          </a:r>
          <a:r>
            <a:rPr lang="ru-RU" dirty="0" err="1" smtClean="0"/>
            <a:t>мінеральну</a:t>
          </a:r>
          <a:r>
            <a:rPr lang="ru-RU" dirty="0" smtClean="0"/>
            <a:t> </a:t>
          </a:r>
          <a:r>
            <a:rPr lang="ru-RU" dirty="0" err="1" smtClean="0"/>
            <a:t>підкормку</a:t>
          </a:r>
          <a:r>
            <a:rPr lang="ru-RU" dirty="0" smtClean="0"/>
            <a:t> (</a:t>
          </a:r>
          <a:r>
            <a:rPr lang="ru-RU" dirty="0" err="1" smtClean="0"/>
            <a:t>дикальційфосфат</a:t>
          </a:r>
          <a:r>
            <a:rPr lang="ru-RU" dirty="0" smtClean="0"/>
            <a:t>, </a:t>
          </a:r>
          <a:r>
            <a:rPr lang="ru-RU" dirty="0" err="1" smtClean="0"/>
            <a:t>преципітат</a:t>
          </a:r>
          <a:r>
            <a:rPr lang="ru-RU" dirty="0" smtClean="0"/>
            <a:t>, </a:t>
          </a:r>
          <a:r>
            <a:rPr lang="ru-RU" dirty="0" err="1" smtClean="0"/>
            <a:t>кісткове</a:t>
          </a:r>
          <a:r>
            <a:rPr lang="ru-RU" dirty="0" smtClean="0"/>
            <a:t> </a:t>
          </a:r>
          <a:r>
            <a:rPr lang="ru-RU" dirty="0" err="1" smtClean="0"/>
            <a:t>борошно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, </a:t>
          </a:r>
          <a:r>
            <a:rPr lang="ru-RU" dirty="0" err="1" smtClean="0"/>
            <a:t>солі</a:t>
          </a:r>
          <a:r>
            <a:rPr lang="ru-RU" dirty="0" smtClean="0"/>
            <a:t> </a:t>
          </a:r>
          <a:r>
            <a:rPr lang="ru-RU" dirty="0" err="1" smtClean="0"/>
            <a:t>мікроелементів</a:t>
          </a:r>
          <a:r>
            <a:rPr lang="ru-RU" dirty="0" smtClean="0"/>
            <a:t>), у </a:t>
          </a:r>
          <a:r>
            <a:rPr lang="ru-RU" dirty="0" err="1" smtClean="0"/>
            <a:t>випадку</a:t>
          </a:r>
          <a:r>
            <a:rPr lang="ru-RU" dirty="0" smtClean="0"/>
            <a:t> </a:t>
          </a:r>
          <a:r>
            <a:rPr lang="ru-RU" dirty="0" err="1" smtClean="0"/>
            <a:t>нестачі</a:t>
          </a:r>
          <a:r>
            <a:rPr lang="ru-RU" dirty="0" smtClean="0"/>
            <a:t> </a:t>
          </a:r>
          <a:r>
            <a:rPr lang="ru-RU" dirty="0" err="1" smtClean="0"/>
            <a:t>вітамінів</a:t>
          </a:r>
          <a:r>
            <a:rPr lang="ru-RU" dirty="0" smtClean="0"/>
            <a:t> – </a:t>
          </a:r>
          <a:r>
            <a:rPr lang="ru-RU" dirty="0" err="1" smtClean="0"/>
            <a:t>вітамінні</a:t>
          </a:r>
          <a:r>
            <a:rPr lang="ru-RU" dirty="0" smtClean="0"/>
            <a:t> </a:t>
          </a:r>
          <a:r>
            <a:rPr lang="ru-RU" dirty="0" err="1" smtClean="0"/>
            <a:t>препарати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премікси</a:t>
          </a:r>
          <a:r>
            <a:rPr lang="ru-RU" dirty="0" smtClean="0"/>
            <a:t> (П 63-1, П 63-2 та </a:t>
          </a:r>
          <a:r>
            <a:rPr lang="ru-RU" dirty="0" err="1" smtClean="0"/>
            <a:t>ін</a:t>
          </a:r>
          <a:r>
            <a:rPr lang="ru-RU" dirty="0" smtClean="0"/>
            <a:t>.).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6E6D2FCB-5425-4794-B695-724580618CB3}" type="parTrans" cxnId="{C4ACE415-A6E4-4CB1-9974-A8FA6020EF29}">
      <dgm:prSet/>
      <dgm:spPr/>
      <dgm:t>
        <a:bodyPr/>
        <a:lstStyle/>
        <a:p>
          <a:endParaRPr lang="ru-RU"/>
        </a:p>
      </dgm:t>
    </dgm:pt>
    <dgm:pt modelId="{E1678570-E545-41B6-9058-A4A84E8C6CAE}" type="sibTrans" cxnId="{C4ACE415-A6E4-4CB1-9974-A8FA6020EF29}">
      <dgm:prSet/>
      <dgm:spPr/>
      <dgm:t>
        <a:bodyPr/>
        <a:lstStyle/>
        <a:p>
          <a:endParaRPr lang="ru-RU"/>
        </a:p>
      </dgm:t>
    </dgm:pt>
    <dgm:pt modelId="{E98E4262-8E54-4640-B24C-5C1E80CD6FF1}" type="pres">
      <dgm:prSet presAssocID="{8081E32A-BE21-4DB9-97B5-B4576CF46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330CC-4CDA-494F-8D0C-F194EE7707D4}" type="pres">
      <dgm:prSet presAssocID="{916FCCDE-FEBD-40C1-AEAC-AA8EEDE488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CE415-A6E4-4CB1-9974-A8FA6020EF29}" srcId="{8081E32A-BE21-4DB9-97B5-B4576CF46878}" destId="{916FCCDE-FEBD-40C1-AEAC-AA8EEDE4882E}" srcOrd="0" destOrd="0" parTransId="{6E6D2FCB-5425-4794-B695-724580618CB3}" sibTransId="{E1678570-E545-41B6-9058-A4A84E8C6CAE}"/>
    <dgm:cxn modelId="{293EC9BD-C607-48B3-99F3-1C5C46A949D4}" type="presOf" srcId="{8081E32A-BE21-4DB9-97B5-B4576CF46878}" destId="{E98E4262-8E54-4640-B24C-5C1E80CD6FF1}" srcOrd="0" destOrd="0" presId="urn:microsoft.com/office/officeart/2005/8/layout/vList2"/>
    <dgm:cxn modelId="{62BC3AA5-FCDA-4CFE-8ADB-135323E50402}" type="presOf" srcId="{916FCCDE-FEBD-40C1-AEAC-AA8EEDE4882E}" destId="{EE9330CC-4CDA-494F-8D0C-F194EE7707D4}" srcOrd="0" destOrd="0" presId="urn:microsoft.com/office/officeart/2005/8/layout/vList2"/>
    <dgm:cxn modelId="{BA4A5EC6-ABE7-451C-83A6-B1D6BFCF562C}" type="presParOf" srcId="{E98E4262-8E54-4640-B24C-5C1E80CD6FF1}" destId="{EE9330CC-4CDA-494F-8D0C-F194EE7707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DA631-6668-41AC-9E10-371120AD9258}">
      <dsp:nvSpPr>
        <dsp:cNvPr id="0" name=""/>
        <dsp:cNvSpPr/>
      </dsp:nvSpPr>
      <dsp:spPr>
        <a:xfrm>
          <a:off x="0" y="0"/>
          <a:ext cx="9144000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Для </a:t>
          </a:r>
          <a:r>
            <a:rPr lang="ru-RU" sz="3100" kern="1200" dirty="0" err="1" smtClean="0"/>
            <a:t>визначення</a:t>
          </a:r>
          <a:r>
            <a:rPr lang="ru-RU" sz="3100" kern="1200" dirty="0" smtClean="0"/>
            <a:t> потреби молодняку в </a:t>
          </a:r>
          <a:r>
            <a:rPr lang="ru-RU" sz="3100" kern="1200" dirty="0" err="1" smtClean="0"/>
            <a:t>поживних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речовинах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враховують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зміни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в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організмі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тварин</a:t>
          </a:r>
          <a:r>
            <a:rPr lang="ru-RU" sz="3100" kern="1200" dirty="0" smtClean="0"/>
            <a:t> за </a:t>
          </a:r>
          <a:r>
            <a:rPr lang="ru-RU" sz="3100" kern="1200" dirty="0" err="1" smtClean="0"/>
            <a:t>період</a:t>
          </a:r>
          <a:r>
            <a:rPr lang="ru-RU" sz="3100" kern="1200" dirty="0" smtClean="0"/>
            <a:t> росту – </a:t>
          </a:r>
          <a:r>
            <a:rPr lang="ru-RU" sz="3100" kern="1200" dirty="0" err="1" smtClean="0"/>
            <a:t>від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народження</a:t>
          </a:r>
          <a:r>
            <a:rPr lang="ru-RU" sz="3100" kern="1200" dirty="0" smtClean="0"/>
            <a:t> до </a:t>
          </a:r>
          <a:r>
            <a:rPr lang="ru-RU" sz="3100" kern="1200" dirty="0" err="1" smtClean="0"/>
            <a:t>досягнення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зрілості</a:t>
          </a:r>
          <a:r>
            <a:rPr lang="ru-RU" sz="3100" kern="1200" dirty="0" smtClean="0"/>
            <a:t>. При </a:t>
          </a:r>
          <a:r>
            <a:rPr lang="ru-RU" sz="3100" kern="1200" dirty="0" err="1" smtClean="0"/>
            <a:t>цьому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виділяють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такі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періоди</a:t>
          </a:r>
          <a:r>
            <a:rPr lang="ru-RU" sz="3100" kern="1200" dirty="0" smtClean="0"/>
            <a:t>: </a:t>
          </a:r>
        </a:p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C00000"/>
              </a:solidFill>
            </a:rPr>
            <a:t>новонародженості</a:t>
          </a:r>
          <a:r>
            <a:rPr lang="ru-RU" sz="3100" b="1" kern="1200" dirty="0" smtClean="0">
              <a:solidFill>
                <a:srgbClr val="C00000"/>
              </a:solidFill>
            </a:rPr>
            <a:t>, </a:t>
          </a:r>
        </a:p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C00000"/>
              </a:solidFill>
            </a:rPr>
            <a:t>молочний</a:t>
          </a:r>
          <a:r>
            <a:rPr lang="ru-RU" sz="3100" b="1" kern="1200" dirty="0" smtClean="0">
              <a:solidFill>
                <a:srgbClr val="C00000"/>
              </a:solidFill>
            </a:rPr>
            <a:t>, </a:t>
          </a:r>
          <a:r>
            <a:rPr lang="ru-RU" sz="3100" b="1" kern="1200" dirty="0" err="1" smtClean="0">
              <a:solidFill>
                <a:srgbClr val="C00000"/>
              </a:solidFill>
            </a:rPr>
            <a:t>перехідний</a:t>
          </a:r>
          <a:r>
            <a:rPr lang="ru-RU" sz="3100" b="1" kern="1200" dirty="0" smtClean="0">
              <a:solidFill>
                <a:srgbClr val="C00000"/>
              </a:solidFill>
            </a:rPr>
            <a:t>, </a:t>
          </a:r>
        </a:p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C00000"/>
              </a:solidFill>
            </a:rPr>
            <a:t>фізіологічної</a:t>
          </a:r>
          <a:r>
            <a:rPr lang="ru-RU" sz="3100" b="1" kern="1200" dirty="0" smtClean="0">
              <a:solidFill>
                <a:srgbClr val="C00000"/>
              </a:solidFill>
            </a:rPr>
            <a:t> та </a:t>
          </a:r>
          <a:r>
            <a:rPr lang="ru-RU" sz="3100" b="1" kern="1200" dirty="0" err="1" smtClean="0">
              <a:solidFill>
                <a:srgbClr val="C00000"/>
              </a:solidFill>
            </a:rPr>
            <a:t>господарської</a:t>
          </a:r>
          <a:r>
            <a:rPr lang="ru-RU" sz="3100" b="1" kern="1200" dirty="0" smtClean="0">
              <a:solidFill>
                <a:srgbClr val="C00000"/>
              </a:solidFill>
            </a:rPr>
            <a:t> </a:t>
          </a:r>
          <a:r>
            <a:rPr lang="ru-RU" sz="3100" b="1" kern="1200" dirty="0" err="1" smtClean="0">
              <a:solidFill>
                <a:srgbClr val="C00000"/>
              </a:solidFill>
            </a:rPr>
            <a:t>зрілості</a:t>
          </a:r>
          <a:r>
            <a:rPr lang="ru-RU" sz="3100" kern="1200" dirty="0" smtClean="0">
              <a:solidFill>
                <a:srgbClr val="C00000"/>
              </a:solidFill>
            </a:rPr>
            <a:t>.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2340056" y="0"/>
        <a:ext cx="6803943" cy="5112568"/>
      </dsp:txXfrm>
    </dsp:sp>
    <dsp:sp modelId="{B5583304-BE5D-47DD-B786-2F72FF1C6F38}">
      <dsp:nvSpPr>
        <dsp:cNvPr id="0" name=""/>
        <dsp:cNvSpPr/>
      </dsp:nvSpPr>
      <dsp:spPr>
        <a:xfrm>
          <a:off x="152537" y="777682"/>
          <a:ext cx="2187208" cy="3542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5247A-1FF5-450F-A4F7-FC777EC51FD9}">
      <dsp:nvSpPr>
        <dsp:cNvPr id="0" name=""/>
        <dsp:cNvSpPr/>
      </dsp:nvSpPr>
      <dsp:spPr>
        <a:xfrm>
          <a:off x="0" y="2886"/>
          <a:ext cx="9144000" cy="13334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 </a:t>
          </a:r>
          <a:r>
            <a:rPr lang="ru-RU" sz="2400" b="1" kern="1200" dirty="0" err="1" smtClean="0"/>
            <a:t>літній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період</a:t>
          </a:r>
          <a:r>
            <a:rPr lang="ru-RU" sz="2400" b="1" kern="1200" dirty="0" smtClean="0"/>
            <a:t>, коли </a:t>
          </a:r>
          <a:r>
            <a:rPr lang="ru-RU" sz="2400" b="1" kern="1200" dirty="0" err="1" smtClean="0"/>
            <a:t>тварин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випасають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ранком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згодовують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концкорми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ввечері</a:t>
          </a:r>
          <a:r>
            <a:rPr lang="ru-RU" sz="2400" b="1" kern="1200" dirty="0" smtClean="0"/>
            <a:t> – </a:t>
          </a:r>
          <a:r>
            <a:rPr lang="ru-RU" sz="2400" b="1" kern="1200" dirty="0" err="1" smtClean="0"/>
            <a:t>необхідну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кількість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зеленої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маси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якщо</a:t>
          </a:r>
          <a:r>
            <a:rPr lang="ru-RU" sz="2400" b="1" kern="1200" dirty="0" smtClean="0"/>
            <a:t> на </a:t>
          </a:r>
          <a:r>
            <a:rPr lang="ru-RU" sz="2400" b="1" kern="1200" dirty="0" err="1" smtClean="0"/>
            <a:t>пасовищі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достатня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кількість</a:t>
          </a:r>
          <a:r>
            <a:rPr lang="ru-RU" sz="2400" b="1" kern="1200" dirty="0" smtClean="0"/>
            <a:t> трави </a:t>
          </a:r>
          <a:r>
            <a:rPr lang="ru-RU" sz="2400" b="1" kern="1200" dirty="0" err="1" smtClean="0"/>
            <a:t>відсутня</a:t>
          </a:r>
          <a:r>
            <a:rPr lang="ru-RU" sz="2400" b="1" kern="1200" dirty="0" smtClean="0"/>
            <a:t>. </a:t>
          </a:r>
          <a:endParaRPr lang="ru-RU" sz="2400" b="1" kern="1200" dirty="0"/>
        </a:p>
      </dsp:txBody>
      <dsp:txXfrm>
        <a:off x="0" y="2886"/>
        <a:ext cx="9144000" cy="1333433"/>
      </dsp:txXfrm>
    </dsp:sp>
    <dsp:sp modelId="{286C72FC-8F1A-4C14-99F6-966EDF706FF7}">
      <dsp:nvSpPr>
        <dsp:cNvPr id="0" name=""/>
        <dsp:cNvSpPr/>
      </dsp:nvSpPr>
      <dsp:spPr>
        <a:xfrm>
          <a:off x="0" y="1347556"/>
          <a:ext cx="9144000" cy="13334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70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Випасання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телиць</a:t>
          </a:r>
          <a:r>
            <a:rPr lang="ru-RU" sz="2400" b="1" kern="1200" dirty="0" smtClean="0"/>
            <a:t> на </a:t>
          </a:r>
          <a:r>
            <a:rPr lang="ru-RU" sz="2400" b="1" kern="1200" dirty="0" err="1" smtClean="0"/>
            <a:t>високопродуктивних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пасовищах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забезпечує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приріст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живої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маси</a:t>
          </a:r>
          <a:r>
            <a:rPr lang="ru-RU" sz="2400" b="1" kern="1200" dirty="0" smtClean="0"/>
            <a:t> 600–700 г без </a:t>
          </a:r>
          <a:r>
            <a:rPr lang="ru-RU" sz="2400" b="1" kern="1200" dirty="0" err="1" smtClean="0"/>
            <a:t>додаткового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згодовування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концкормів</a:t>
          </a:r>
          <a:r>
            <a:rPr lang="ru-RU" sz="2400" b="1" kern="1200" dirty="0" smtClean="0"/>
            <a:t>. </a:t>
          </a:r>
          <a:endParaRPr lang="ru-RU" sz="2400" b="1" kern="1200" dirty="0"/>
        </a:p>
      </dsp:txBody>
      <dsp:txXfrm>
        <a:off x="0" y="1347556"/>
        <a:ext cx="9144000" cy="1333433"/>
      </dsp:txXfrm>
    </dsp:sp>
    <dsp:sp modelId="{1F049A2A-2F04-44FE-A029-846C344C064D}">
      <dsp:nvSpPr>
        <dsp:cNvPr id="0" name=""/>
        <dsp:cNvSpPr/>
      </dsp:nvSpPr>
      <dsp:spPr>
        <a:xfrm>
          <a:off x="0" y="2692225"/>
          <a:ext cx="9144000" cy="13334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9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Під</a:t>
          </a:r>
          <a:r>
            <a:rPr lang="ru-RU" sz="2400" b="1" kern="1200" dirty="0" smtClean="0"/>
            <a:t> час </a:t>
          </a:r>
          <a:r>
            <a:rPr lang="ru-RU" sz="2400" b="1" kern="1200" dirty="0" err="1" smtClean="0"/>
            <a:t>споживання</a:t>
          </a:r>
          <a:r>
            <a:rPr lang="ru-RU" sz="2400" b="1" kern="1200" dirty="0" smtClean="0"/>
            <a:t> трави у </a:t>
          </a:r>
          <a:r>
            <a:rPr lang="ru-RU" sz="2400" b="1" kern="1200" dirty="0" err="1" smtClean="0"/>
            <a:t>ранні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фази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вегетації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можливий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дефіцит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сухої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речовини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клітковини</a:t>
          </a:r>
          <a:r>
            <a:rPr lang="ru-RU" sz="2400" b="1" kern="1200" dirty="0" smtClean="0"/>
            <a:t> за </a:t>
          </a:r>
          <a:r>
            <a:rPr lang="ru-RU" sz="2400" b="1" kern="1200" dirty="0" err="1" smtClean="0"/>
            <a:t>надлишку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протеїну</a:t>
          </a:r>
          <a:r>
            <a:rPr lang="ru-RU" sz="2400" b="1" kern="1200" dirty="0" smtClean="0"/>
            <a:t>. Тому </a:t>
          </a:r>
          <a:r>
            <a:rPr lang="ru-RU" sz="2400" b="1" kern="1200" dirty="0" err="1" smtClean="0"/>
            <a:t>зранку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тваринам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дають</a:t>
          </a:r>
          <a:r>
            <a:rPr lang="ru-RU" sz="2400" b="1" kern="1200" dirty="0" smtClean="0"/>
            <a:t> солому </a:t>
          </a:r>
          <a:r>
            <a:rPr lang="ru-RU" sz="2400" b="1" kern="1200" dirty="0" err="1" smtClean="0"/>
            <a:t>чи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сіно</a:t>
          </a:r>
          <a:r>
            <a:rPr lang="ru-RU" sz="2400" b="1" kern="1200" dirty="0" smtClean="0"/>
            <a:t> по 0,5 кг/100 кг </a:t>
          </a:r>
          <a:r>
            <a:rPr lang="ru-RU" sz="2400" b="1" kern="1200" dirty="0" err="1" smtClean="0"/>
            <a:t>живої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маси</a:t>
          </a:r>
          <a:r>
            <a:rPr lang="ru-RU" sz="2400" b="1" kern="1200" dirty="0" smtClean="0"/>
            <a:t>. </a:t>
          </a:r>
          <a:endParaRPr lang="ru-RU" sz="2400" b="1" kern="1200" dirty="0"/>
        </a:p>
      </dsp:txBody>
      <dsp:txXfrm>
        <a:off x="0" y="2692225"/>
        <a:ext cx="9144000" cy="1333433"/>
      </dsp:txXfrm>
    </dsp:sp>
    <dsp:sp modelId="{2AA86657-66B7-4F3E-A086-6FAD1DC14437}">
      <dsp:nvSpPr>
        <dsp:cNvPr id="0" name=""/>
        <dsp:cNvSpPr/>
      </dsp:nvSpPr>
      <dsp:spPr>
        <a:xfrm>
          <a:off x="0" y="4036895"/>
          <a:ext cx="9144000" cy="13334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Добова</a:t>
          </a:r>
          <a:r>
            <a:rPr lang="ru-RU" sz="2400" b="1" kern="1200" dirty="0" smtClean="0"/>
            <a:t> норма для </a:t>
          </a:r>
          <a:r>
            <a:rPr lang="ru-RU" sz="2400" b="1" kern="1200" dirty="0" err="1" smtClean="0"/>
            <a:t>телиці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віці</a:t>
          </a:r>
          <a:r>
            <a:rPr lang="ru-RU" sz="2400" b="1" kern="1200" dirty="0" smtClean="0"/>
            <a:t> 7–9 </a:t>
          </a:r>
          <a:r>
            <a:rPr lang="ru-RU" sz="2400" b="1" kern="1200" dirty="0" err="1" smtClean="0"/>
            <a:t>міс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складає</a:t>
          </a:r>
          <a:r>
            <a:rPr lang="ru-RU" sz="2400" b="1" kern="1200" dirty="0" smtClean="0"/>
            <a:t> 18–20 кг, 10–12 </a:t>
          </a:r>
          <a:r>
            <a:rPr lang="ru-RU" sz="2400" b="1" kern="1200" dirty="0" err="1" smtClean="0"/>
            <a:t>міс</a:t>
          </a:r>
          <a:r>
            <a:rPr lang="ru-RU" sz="2400" b="1" kern="1200" dirty="0" smtClean="0"/>
            <a:t> – 22–26, 13–15 </a:t>
          </a:r>
          <a:r>
            <a:rPr lang="ru-RU" sz="2400" b="1" kern="1200" dirty="0" err="1" smtClean="0"/>
            <a:t>міс</a:t>
          </a:r>
          <a:r>
            <a:rPr lang="ru-RU" sz="2400" b="1" kern="1200" dirty="0" smtClean="0"/>
            <a:t> – 26–30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16–18 </a:t>
          </a:r>
          <a:r>
            <a:rPr lang="ru-RU" sz="2400" b="1" kern="1200" dirty="0" err="1" smtClean="0"/>
            <a:t>міс</a:t>
          </a:r>
          <a:r>
            <a:rPr lang="ru-RU" sz="2400" b="1" kern="1200" dirty="0" smtClean="0"/>
            <a:t> – 30–35 кг.</a:t>
          </a:r>
          <a:br>
            <a:rPr lang="ru-RU" sz="2400" b="1" kern="1200" dirty="0" smtClean="0"/>
          </a:br>
          <a:r>
            <a:rPr lang="ru-RU" sz="2400" b="1" kern="1200" dirty="0" smtClean="0"/>
            <a:t/>
          </a:r>
          <a:br>
            <a:rPr lang="ru-RU" sz="2400" b="1" kern="1200" dirty="0" smtClean="0"/>
          </a:br>
          <a:endParaRPr lang="en-US" sz="2400" b="1" kern="1200" dirty="0"/>
        </a:p>
      </dsp:txBody>
      <dsp:txXfrm>
        <a:off x="0" y="4036895"/>
        <a:ext cx="9144000" cy="133343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88349B-15B1-4703-AD5A-7D1F1630FB7A}">
      <dsp:nvSpPr>
        <dsp:cNvPr id="0" name=""/>
        <dsp:cNvSpPr/>
      </dsp:nvSpPr>
      <dsp:spPr>
        <a:xfrm>
          <a:off x="0" y="343999"/>
          <a:ext cx="8712968" cy="1427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</a:t>
          </a:r>
          <a:r>
            <a:rPr lang="ru-RU" sz="2000" kern="1200" dirty="0" err="1" smtClean="0"/>
            <a:t>повноцінності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живлення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здійснюють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вмістом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раціонах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сухої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енергії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поживних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біологічно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активних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відповідно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прийнятих</a:t>
          </a:r>
          <a:r>
            <a:rPr lang="ru-RU" sz="2000" kern="1200" dirty="0" smtClean="0"/>
            <a:t> норм </a:t>
          </a:r>
          <a:r>
            <a:rPr lang="ru-RU" sz="2000" kern="1200" dirty="0" err="1" smtClean="0"/>
            <a:t>годівлі</a:t>
          </a:r>
          <a:r>
            <a:rPr lang="ru-RU" sz="2000" kern="1200" dirty="0" smtClean="0"/>
            <a:t>, а </a:t>
          </a:r>
          <a:r>
            <a:rPr lang="ru-RU" sz="2000" kern="1200" dirty="0" err="1" smtClean="0"/>
            <a:t>також</a:t>
          </a:r>
          <a:r>
            <a:rPr lang="ru-RU" sz="2000" kern="1200" dirty="0" smtClean="0"/>
            <a:t> за приростами </a:t>
          </a:r>
          <a:r>
            <a:rPr lang="ru-RU" sz="2000" kern="1200" dirty="0" err="1" smtClean="0"/>
            <a:t>живої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маси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витратами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кормів</a:t>
          </a:r>
          <a:r>
            <a:rPr lang="ru-RU" sz="2000" kern="1200" dirty="0" smtClean="0"/>
            <a:t> на 1 кг приросту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станом </a:t>
          </a:r>
          <a:r>
            <a:rPr lang="ru-RU" sz="2000" kern="1200" dirty="0" err="1" smtClean="0"/>
            <a:t>здоров’я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обміну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0" y="343999"/>
        <a:ext cx="8712968" cy="1427400"/>
      </dsp:txXfrm>
    </dsp:sp>
    <dsp:sp modelId="{8A04B8BB-4F1F-48C1-84FC-B995A9E51AD3}">
      <dsp:nvSpPr>
        <dsp:cNvPr id="0" name=""/>
        <dsp:cNvSpPr/>
      </dsp:nvSpPr>
      <dsp:spPr>
        <a:xfrm>
          <a:off x="0" y="1829000"/>
          <a:ext cx="8712968" cy="1427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Орієнтовна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витрата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кормів</a:t>
          </a:r>
          <a:r>
            <a:rPr lang="ru-RU" sz="2000" kern="1200" dirty="0" smtClean="0"/>
            <a:t> на 1 кг приросту </a:t>
          </a:r>
          <a:r>
            <a:rPr lang="ru-RU" sz="2000" kern="1200" dirty="0" err="1" smtClean="0"/>
            <a:t>живої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маси</a:t>
          </a:r>
          <a:r>
            <a:rPr lang="ru-RU" sz="2000" kern="1200" dirty="0" smtClean="0"/>
            <a:t> при </a:t>
          </a:r>
          <a:r>
            <a:rPr lang="ru-RU" sz="2000" kern="1200" dirty="0" err="1" smtClean="0"/>
            <a:t>вирощуванні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племінного</a:t>
          </a:r>
          <a:r>
            <a:rPr lang="ru-RU" sz="2000" kern="1200" dirty="0" smtClean="0"/>
            <a:t> молодняку по </a:t>
          </a:r>
          <a:r>
            <a:rPr lang="ru-RU" sz="2000" kern="1200" dirty="0" err="1" smtClean="0"/>
            <a:t>періодах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становити</a:t>
          </a:r>
          <a:r>
            <a:rPr lang="ru-RU" sz="2000" kern="1200" dirty="0" smtClean="0"/>
            <a:t>.</a:t>
          </a:r>
          <a:endParaRPr lang="en-US" sz="2000" kern="1200" dirty="0"/>
        </a:p>
      </dsp:txBody>
      <dsp:txXfrm>
        <a:off x="0" y="1829000"/>
        <a:ext cx="8712968" cy="1427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12E05-266E-4994-AF62-82A468171A24}">
      <dsp:nvSpPr>
        <dsp:cNvPr id="0" name=""/>
        <dsp:cNvSpPr/>
      </dsp:nvSpPr>
      <dsp:spPr>
        <a:xfrm>
          <a:off x="0" y="51353"/>
          <a:ext cx="9144000" cy="170059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Телички</a:t>
          </a:r>
          <a:r>
            <a:rPr lang="ru-RU" sz="2400" kern="1200" dirty="0" smtClean="0"/>
            <a:t> при </a:t>
          </a:r>
          <a:r>
            <a:rPr lang="ru-RU" sz="2400" kern="1200" dirty="0" err="1" smtClean="0"/>
            <a:t>нормальних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умовах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вирощування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повинні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досягати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живої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маси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залежно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</a:t>
          </a:r>
          <a:r>
            <a:rPr lang="ru-RU" sz="2400" kern="1200" dirty="0" smtClean="0"/>
            <a:t> породи: </a:t>
          </a:r>
          <a:r>
            <a:rPr lang="ru-RU" sz="2400" kern="1200" dirty="0" err="1" smtClean="0"/>
            <a:t>Вік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міс</a:t>
          </a:r>
          <a:r>
            <a:rPr lang="ru-RU" sz="2400" kern="1200" dirty="0" smtClean="0"/>
            <a:t> Жива </a:t>
          </a:r>
          <a:r>
            <a:rPr lang="ru-RU" sz="2400" kern="1200" dirty="0" err="1" smtClean="0"/>
            <a:t>маса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корів</a:t>
          </a:r>
          <a:r>
            <a:rPr lang="ru-RU" sz="2400" kern="1200" dirty="0" smtClean="0"/>
            <a:t>, </a:t>
          </a:r>
          <a:endParaRPr lang="ru-RU" sz="2400" kern="1200" dirty="0"/>
        </a:p>
      </dsp:txBody>
      <dsp:txXfrm>
        <a:off x="0" y="51353"/>
        <a:ext cx="9144000" cy="1700595"/>
      </dsp:txXfrm>
    </dsp:sp>
    <dsp:sp modelId="{6E2A3683-03BC-4087-BA6D-C65A82D9D9A6}">
      <dsp:nvSpPr>
        <dsp:cNvPr id="0" name=""/>
        <dsp:cNvSpPr/>
      </dsp:nvSpPr>
      <dsp:spPr>
        <a:xfrm>
          <a:off x="0" y="1821068"/>
          <a:ext cx="9144000" cy="170059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Під</a:t>
          </a:r>
          <a:r>
            <a:rPr lang="ru-RU" sz="2400" kern="1200" dirty="0" smtClean="0"/>
            <a:t> час </a:t>
          </a:r>
          <a:r>
            <a:rPr lang="ru-RU" sz="2400" kern="1200" dirty="0" err="1" smtClean="0"/>
            <a:t>біохімічного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дослідження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кількість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білка</a:t>
          </a:r>
          <a:r>
            <a:rPr lang="ru-RU" sz="2400" kern="1200" dirty="0" smtClean="0"/>
            <a:t> у 100 мл </a:t>
          </a:r>
          <a:r>
            <a:rPr lang="ru-RU" sz="2400" kern="1200" dirty="0" err="1" smtClean="0"/>
            <a:t>сироватки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коливається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залежно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</a:t>
          </a:r>
          <a:r>
            <a:rPr lang="ru-RU" sz="2400" kern="1200" dirty="0" smtClean="0"/>
            <a:t> 5,3 до 8,1 г, </a:t>
          </a:r>
          <a:r>
            <a:rPr lang="ru-RU" sz="2400" kern="1200" dirty="0" err="1" smtClean="0"/>
            <a:t>кальцію</a:t>
          </a:r>
          <a:r>
            <a:rPr lang="ru-RU" sz="2400" kern="1200" dirty="0" smtClean="0"/>
            <a:t> – 9,5–12,5, </a:t>
          </a:r>
          <a:r>
            <a:rPr lang="ru-RU" sz="2400" kern="1200" dirty="0" err="1" smtClean="0"/>
            <a:t>неорганічного</a:t>
          </a:r>
          <a:r>
            <a:rPr lang="ru-RU" sz="2400" kern="1200" dirty="0" smtClean="0"/>
            <a:t> фосфору – 5,5–7,0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каротину – 0,25–1,15 мг. 7.5. </a:t>
          </a:r>
          <a:r>
            <a:rPr lang="ru-RU" sz="2400" kern="1200" dirty="0" err="1" smtClean="0"/>
            <a:t>Вирощування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відгодівля</a:t>
          </a:r>
          <a:endParaRPr lang="ru-RU" sz="2400" kern="1200" dirty="0"/>
        </a:p>
      </dsp:txBody>
      <dsp:txXfrm>
        <a:off x="0" y="1821068"/>
        <a:ext cx="9144000" cy="17005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7F63A-AF72-413D-A125-DF2157EAE1D4}">
      <dsp:nvSpPr>
        <dsp:cNvPr id="0" name=""/>
        <dsp:cNvSpPr/>
      </dsp:nvSpPr>
      <dsp:spPr>
        <a:xfrm>
          <a:off x="0" y="541569"/>
          <a:ext cx="8712968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Залежно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</a:t>
          </a:r>
          <a:r>
            <a:rPr lang="ru-RU" sz="2300" kern="1200" dirty="0" smtClean="0"/>
            <a:t> породи, умов </a:t>
          </a:r>
          <a:r>
            <a:rPr lang="ru-RU" sz="2300" kern="1200" dirty="0" err="1" smtClean="0"/>
            <a:t>годівлі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утримання</a:t>
          </a:r>
          <a:r>
            <a:rPr lang="ru-RU" sz="2300" kern="1200" dirty="0" smtClean="0"/>
            <a:t> маточного </a:t>
          </a:r>
          <a:r>
            <a:rPr lang="ru-RU" sz="2300" kern="1200" dirty="0" err="1" smtClean="0"/>
            <a:t>поголів’я</a:t>
          </a:r>
          <a:r>
            <a:rPr lang="ru-RU" sz="2300" kern="1200" dirty="0" smtClean="0"/>
            <a:t> </a:t>
          </a:r>
          <a:r>
            <a:rPr lang="ru-RU" sz="2300" b="1" kern="1200" dirty="0" smtClean="0"/>
            <a:t>телята </a:t>
          </a:r>
          <a:r>
            <a:rPr lang="ru-RU" sz="2300" b="1" kern="1200" dirty="0" err="1" smtClean="0"/>
            <a:t>народжуються</a:t>
          </a:r>
          <a:r>
            <a:rPr lang="ru-RU" sz="2300" b="1" kern="1200" dirty="0" smtClean="0"/>
            <a:t> живою </a:t>
          </a:r>
          <a:r>
            <a:rPr lang="ru-RU" sz="2300" b="1" kern="1200" dirty="0" err="1" smtClean="0"/>
            <a:t>масою</a:t>
          </a:r>
          <a:r>
            <a:rPr lang="ru-RU" sz="2300" b="1" kern="1200" dirty="0" smtClean="0"/>
            <a:t> 25-40 кг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0" y="541569"/>
        <a:ext cx="8712968" cy="914940"/>
      </dsp:txXfrm>
    </dsp:sp>
    <dsp:sp modelId="{DDA3EFD4-2DEF-419B-B7AD-1E704C0ACD18}">
      <dsp:nvSpPr>
        <dsp:cNvPr id="0" name=""/>
        <dsp:cNvSpPr/>
      </dsp:nvSpPr>
      <dsp:spPr>
        <a:xfrm>
          <a:off x="0" y="1522749"/>
          <a:ext cx="8712968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 </a:t>
          </a:r>
          <a:r>
            <a:rPr lang="ru-RU" sz="2300" kern="1200" dirty="0" err="1" smtClean="0"/>
            <a:t>повноцінної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збалансованої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годівлі</a:t>
          </a:r>
          <a:r>
            <a:rPr lang="ru-RU" sz="2300" kern="1200" dirty="0" smtClean="0"/>
            <a:t> молодняк </a:t>
          </a:r>
          <a:r>
            <a:rPr lang="ru-RU" sz="2300" kern="1200" dirty="0" err="1" smtClean="0"/>
            <a:t>інтенсивно</a:t>
          </a:r>
          <a:r>
            <a:rPr lang="ru-RU" sz="2300" kern="1200" dirty="0" smtClean="0"/>
            <a:t> росте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за перший </a:t>
          </a:r>
          <a:r>
            <a:rPr lang="ru-RU" sz="2300" kern="1200" dirty="0" err="1" smtClean="0"/>
            <a:t>рік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життя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досягає</a:t>
          </a:r>
          <a:r>
            <a:rPr lang="ru-RU" sz="2300" kern="1200" dirty="0" smtClean="0"/>
            <a:t> 50% </a:t>
          </a:r>
          <a:r>
            <a:rPr lang="ru-RU" sz="2300" kern="1200" dirty="0" err="1" smtClean="0"/>
            <a:t>живої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маси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дорослих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тварин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>
        <a:off x="0" y="1522749"/>
        <a:ext cx="8712968" cy="914940"/>
      </dsp:txXfrm>
    </dsp:sp>
    <dsp:sp modelId="{5B8CA177-44C6-4AE8-8E7D-01E356C86819}">
      <dsp:nvSpPr>
        <dsp:cNvPr id="0" name=""/>
        <dsp:cNvSpPr/>
      </dsp:nvSpPr>
      <dsp:spPr>
        <a:xfrm>
          <a:off x="0" y="2503930"/>
          <a:ext cx="8712968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 </a:t>
          </a:r>
          <a:r>
            <a:rPr lang="ru-RU" sz="2300" kern="1200" dirty="0" err="1" smtClean="0"/>
            <a:t>другий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рік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інтенсивність</a:t>
          </a:r>
          <a:r>
            <a:rPr lang="ru-RU" sz="2300" kern="1200" dirty="0" smtClean="0"/>
            <a:t> росту </a:t>
          </a:r>
          <a:r>
            <a:rPr lang="ru-RU" sz="2300" kern="1200" dirty="0" err="1" smtClean="0"/>
            <a:t>знижується</a:t>
          </a:r>
          <a:r>
            <a:rPr lang="ru-RU" sz="2300" kern="1200" dirty="0" smtClean="0"/>
            <a:t> до </a:t>
          </a:r>
          <a:r>
            <a:rPr lang="ru-RU" sz="2300" kern="1200" dirty="0" err="1" smtClean="0"/>
            <a:t>рівня</a:t>
          </a:r>
          <a:r>
            <a:rPr lang="ru-RU" sz="2300" kern="1200" dirty="0" smtClean="0"/>
            <a:t> 70% </a:t>
          </a:r>
          <a:r>
            <a:rPr lang="ru-RU" sz="2300" kern="1200" dirty="0" err="1" smtClean="0"/>
            <a:t>першого</a:t>
          </a:r>
          <a:r>
            <a:rPr lang="ru-RU" sz="2300" kern="1200" dirty="0" smtClean="0"/>
            <a:t> року, а за </a:t>
          </a:r>
          <a:r>
            <a:rPr lang="ru-RU" sz="2300" kern="1200" dirty="0" err="1" smtClean="0"/>
            <a:t>третій</a:t>
          </a:r>
          <a:r>
            <a:rPr lang="ru-RU" sz="2300" kern="1200" dirty="0" smtClean="0"/>
            <a:t> – до </a:t>
          </a:r>
          <a:r>
            <a:rPr lang="ru-RU" sz="2300" kern="1200" dirty="0" err="1" smtClean="0"/>
            <a:t>половини</a:t>
          </a:r>
          <a:r>
            <a:rPr lang="ru-RU" sz="2300" kern="1200" dirty="0" smtClean="0"/>
            <a:t> другого року. </a:t>
          </a:r>
          <a:endParaRPr lang="ru-RU" sz="2300" kern="1200" dirty="0"/>
        </a:p>
      </dsp:txBody>
      <dsp:txXfrm>
        <a:off x="0" y="2503930"/>
        <a:ext cx="8712968" cy="914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13BACE-05F2-43F9-9E00-38541ECC0DD8}">
      <dsp:nvSpPr>
        <dsp:cNvPr id="0" name=""/>
        <dsp:cNvSpPr/>
      </dsp:nvSpPr>
      <dsp:spPr>
        <a:xfrm>
          <a:off x="0" y="153328"/>
          <a:ext cx="9144000" cy="1317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Росте велика рогата худоба до 4–5 </a:t>
          </a:r>
          <a:r>
            <a:rPr lang="ru-RU" sz="2400" b="1" kern="1200" dirty="0" err="1" smtClean="0"/>
            <a:t>років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але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максимальної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живої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маси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досягає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пізніше</a:t>
          </a:r>
          <a:r>
            <a:rPr lang="ru-RU" sz="2400" kern="1200" dirty="0" smtClean="0"/>
            <a:t> – через 2–3 роки </a:t>
          </a:r>
          <a:r>
            <a:rPr lang="ru-RU" sz="2400" kern="1200" dirty="0" err="1" smtClean="0"/>
            <a:t>після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закінчення</a:t>
          </a:r>
          <a:r>
            <a:rPr lang="ru-RU" sz="2400" kern="1200" dirty="0" smtClean="0"/>
            <a:t> росту. </a:t>
          </a:r>
          <a:endParaRPr lang="en-US" sz="2400" kern="1200" dirty="0"/>
        </a:p>
      </dsp:txBody>
      <dsp:txXfrm>
        <a:off x="0" y="153328"/>
        <a:ext cx="9144000" cy="1317550"/>
      </dsp:txXfrm>
    </dsp:sp>
    <dsp:sp modelId="{CC9E4C4E-6D6C-4EB6-80BB-4C827704CF4E}">
      <dsp:nvSpPr>
        <dsp:cNvPr id="0" name=""/>
        <dsp:cNvSpPr/>
      </dsp:nvSpPr>
      <dsp:spPr>
        <a:xfrm>
          <a:off x="0" y="1545758"/>
          <a:ext cx="9144000" cy="22339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Після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народження</a:t>
          </a:r>
          <a:r>
            <a:rPr lang="ru-RU" sz="2400" kern="1200" dirty="0" smtClean="0"/>
            <a:t> телят </a:t>
          </a:r>
          <a:r>
            <a:rPr lang="ru-RU" sz="2400" kern="1200" dirty="0" err="1" smtClean="0"/>
            <a:t>забирають</a:t>
          </a:r>
          <a:r>
            <a:rPr lang="ru-RU" sz="2400" kern="1200" dirty="0" smtClean="0"/>
            <a:t> до </a:t>
          </a:r>
          <a:r>
            <a:rPr lang="ru-RU" sz="2400" kern="1200" dirty="0" err="1" smtClean="0"/>
            <a:t>профілакторію</a:t>
          </a:r>
          <a:r>
            <a:rPr lang="ru-RU" sz="2400" kern="1200" dirty="0" smtClean="0"/>
            <a:t>, де </a:t>
          </a:r>
          <a:r>
            <a:rPr lang="ru-RU" sz="2400" kern="1200" dirty="0" err="1" smtClean="0"/>
            <a:t>утримують</a:t>
          </a:r>
          <a:r>
            <a:rPr lang="ru-RU" sz="2400" kern="1200" dirty="0" smtClean="0"/>
            <a:t> до 2-3 </a:t>
          </a:r>
          <a:r>
            <a:rPr lang="ru-RU" sz="2400" kern="1200" dirty="0" err="1" smtClean="0"/>
            <a:t>тижневого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віку</a:t>
          </a:r>
          <a:r>
            <a:rPr lang="ru-RU" sz="2400" kern="1200" dirty="0" smtClean="0"/>
            <a:t> (</a:t>
          </a:r>
          <a:r>
            <a:rPr lang="ru-RU" sz="2400" b="1" kern="1200" dirty="0" err="1" smtClean="0"/>
            <a:t>період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новонародженості</a:t>
          </a:r>
          <a:r>
            <a:rPr lang="ru-RU" sz="2400" kern="1200" dirty="0" smtClean="0"/>
            <a:t>). </a:t>
          </a:r>
          <a:r>
            <a:rPr lang="ru-RU" sz="2400" kern="1200" dirty="0" err="1" smtClean="0"/>
            <a:t>Передшлунки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новонароджених</a:t>
          </a:r>
          <a:r>
            <a:rPr lang="ru-RU" sz="2400" kern="1200" dirty="0" smtClean="0"/>
            <a:t> телят не </a:t>
          </a:r>
          <a:r>
            <a:rPr lang="ru-RU" sz="2400" kern="1200" dirty="0" err="1" smtClean="0"/>
            <a:t>функціонують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Процеси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травлення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протягом</a:t>
          </a:r>
          <a:r>
            <a:rPr lang="ru-RU" sz="2400" kern="1200" dirty="0" smtClean="0"/>
            <a:t> перших 2–3 </a:t>
          </a:r>
          <a:r>
            <a:rPr lang="ru-RU" sz="2400" kern="1200" dirty="0" err="1" smtClean="0"/>
            <a:t>місяців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життя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відбуваються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переважно</a:t>
          </a:r>
          <a:r>
            <a:rPr lang="ru-RU" sz="2400" kern="1200" dirty="0" smtClean="0"/>
            <a:t> у кишечнику. </a:t>
          </a:r>
          <a:endParaRPr lang="ru-RU" sz="2400" kern="1200" dirty="0"/>
        </a:p>
      </dsp:txBody>
      <dsp:txXfrm>
        <a:off x="0" y="1545758"/>
        <a:ext cx="9144000" cy="22339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2A5EF-FA37-42AB-AA3F-0D83DF0E7F67}">
      <dsp:nvSpPr>
        <dsp:cNvPr id="0" name=""/>
        <dsp:cNvSpPr/>
      </dsp:nvSpPr>
      <dsp:spPr>
        <a:xfrm>
          <a:off x="0" y="36743"/>
          <a:ext cx="9144000" cy="2364716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 </a:t>
          </a:r>
          <a:r>
            <a:rPr lang="ru-RU" sz="2300" kern="1200" dirty="0" err="1" smtClean="0"/>
            <a:t>віці</a:t>
          </a:r>
          <a:r>
            <a:rPr lang="ru-RU" sz="2300" kern="1200" dirty="0" smtClean="0"/>
            <a:t> 2–3 </a:t>
          </a:r>
          <a:r>
            <a:rPr lang="ru-RU" sz="2300" kern="1200" dirty="0" err="1" smtClean="0"/>
            <a:t>тижнів</a:t>
          </a:r>
          <a:r>
            <a:rPr lang="ru-RU" sz="2300" kern="1200" dirty="0" smtClean="0"/>
            <a:t> телят </a:t>
          </a:r>
          <a:r>
            <a:rPr lang="ru-RU" sz="2300" kern="1200" dirty="0" err="1" smtClean="0"/>
            <a:t>переводять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із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профілакторію</a:t>
          </a:r>
          <a:r>
            <a:rPr lang="ru-RU" sz="2300" kern="1200" dirty="0" smtClean="0"/>
            <a:t> у телятник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утримують</a:t>
          </a:r>
          <a:r>
            <a:rPr lang="ru-RU" sz="2300" kern="1200" dirty="0" smtClean="0"/>
            <a:t> у </a:t>
          </a:r>
          <a:r>
            <a:rPr lang="ru-RU" sz="2300" kern="1200" dirty="0" err="1" smtClean="0"/>
            <a:t>групових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клітках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протягом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усього</a:t>
          </a:r>
          <a:r>
            <a:rPr lang="ru-RU" sz="2300" kern="1200" dirty="0" smtClean="0"/>
            <a:t> </a:t>
          </a:r>
          <a:r>
            <a:rPr lang="ru-RU" sz="2300" b="1" kern="1200" dirty="0" smtClean="0"/>
            <a:t>молочного </a:t>
          </a:r>
          <a:r>
            <a:rPr lang="ru-RU" sz="2300" b="1" kern="1200" dirty="0" err="1" smtClean="0"/>
            <a:t>періоду</a:t>
          </a:r>
          <a:r>
            <a:rPr lang="ru-RU" sz="2300" kern="1200" dirty="0" smtClean="0"/>
            <a:t>.</a:t>
          </a:r>
          <a:r>
            <a:rPr lang="ru-RU" sz="2300" b="1" kern="1200" dirty="0" smtClean="0"/>
            <a:t> </a:t>
          </a:r>
          <a:r>
            <a:rPr lang="ru-RU" sz="2300" u="sng" kern="1200" dirty="0" err="1" smtClean="0"/>
            <a:t>Норми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годівлі</a:t>
          </a:r>
          <a:r>
            <a:rPr lang="ru-RU" sz="2300" u="sng" kern="1200" dirty="0" smtClean="0"/>
            <a:t> телят </a:t>
          </a:r>
          <a:r>
            <a:rPr lang="ru-RU" sz="2300" u="sng" kern="1200" dirty="0" err="1" smtClean="0"/>
            <a:t>залежать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від</a:t>
          </a:r>
          <a:r>
            <a:rPr lang="ru-RU" sz="2300" u="sng" kern="1200" dirty="0" smtClean="0"/>
            <a:t> мети </a:t>
          </a:r>
          <a:r>
            <a:rPr lang="ru-RU" sz="2300" u="sng" kern="1200" dirty="0" err="1" smtClean="0"/>
            <a:t>вирощування</a:t>
          </a:r>
          <a:r>
            <a:rPr lang="ru-RU" sz="2300" u="sng" kern="1200" dirty="0" smtClean="0"/>
            <a:t> (на ремонт, на </a:t>
          </a:r>
          <a:r>
            <a:rPr lang="ru-RU" sz="2300" u="sng" kern="1200" dirty="0" err="1" smtClean="0"/>
            <a:t>м'ясо</a:t>
          </a:r>
          <a:r>
            <a:rPr lang="ru-RU" sz="2300" u="sng" kern="1200" dirty="0" smtClean="0"/>
            <a:t>), </a:t>
          </a:r>
          <a:r>
            <a:rPr lang="ru-RU" sz="2300" u="sng" kern="1200" dirty="0" err="1" smtClean="0"/>
            <a:t>статі</a:t>
          </a:r>
          <a:r>
            <a:rPr lang="ru-RU" sz="2300" u="sng" kern="1200" dirty="0" smtClean="0"/>
            <a:t>, </a:t>
          </a:r>
          <a:r>
            <a:rPr lang="ru-RU" sz="2300" u="sng" kern="1200" dirty="0" err="1" smtClean="0"/>
            <a:t>віку</a:t>
          </a:r>
          <a:r>
            <a:rPr lang="ru-RU" sz="2300" u="sng" kern="1200" dirty="0" smtClean="0"/>
            <a:t>, </a:t>
          </a:r>
          <a:r>
            <a:rPr lang="ru-RU" sz="2300" u="sng" kern="1200" dirty="0" err="1" smtClean="0"/>
            <a:t>середньодобових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приростів</a:t>
          </a:r>
          <a:r>
            <a:rPr lang="ru-RU" sz="2300" u="sng" kern="1200" dirty="0" smtClean="0"/>
            <a:t> та </a:t>
          </a:r>
          <a:r>
            <a:rPr lang="ru-RU" sz="2300" u="sng" kern="1200" dirty="0" err="1" smtClean="0"/>
            <a:t>живої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маси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тварин</a:t>
          </a:r>
          <a:r>
            <a:rPr lang="ru-RU" sz="2300" u="sng" kern="1200" dirty="0" smtClean="0"/>
            <a:t>, </a:t>
          </a:r>
          <a:r>
            <a:rPr lang="ru-RU" sz="2300" u="sng" kern="1200" dirty="0" err="1" smtClean="0"/>
            <a:t>що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закінчили</a:t>
          </a:r>
          <a:r>
            <a:rPr lang="ru-RU" sz="2300" u="sng" kern="1200" dirty="0" smtClean="0"/>
            <a:t> </a:t>
          </a:r>
          <a:r>
            <a:rPr lang="ru-RU" sz="2300" u="sng" kern="1200" dirty="0" err="1" smtClean="0"/>
            <a:t>ріст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0" y="36743"/>
        <a:ext cx="9144000" cy="2364716"/>
      </dsp:txXfrm>
    </dsp:sp>
    <dsp:sp modelId="{E7B6BC7D-F1DF-4BE9-BA2F-B181D4D6F653}">
      <dsp:nvSpPr>
        <dsp:cNvPr id="0" name=""/>
        <dsp:cNvSpPr/>
      </dsp:nvSpPr>
      <dsp:spPr>
        <a:xfrm>
          <a:off x="0" y="2467700"/>
          <a:ext cx="9144000" cy="2364716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 </a:t>
          </a:r>
          <a:r>
            <a:rPr lang="ru-RU" sz="2300" kern="1200" dirty="0" err="1" smtClean="0"/>
            <a:t>поїдання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сіна</a:t>
          </a:r>
          <a:r>
            <a:rPr lang="ru-RU" sz="2300" kern="1200" dirty="0" smtClean="0"/>
            <a:t> телят </a:t>
          </a:r>
          <a:r>
            <a:rPr lang="ru-RU" sz="2300" kern="1200" dirty="0" err="1" smtClean="0"/>
            <a:t>привчають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</a:t>
          </a:r>
          <a:r>
            <a:rPr lang="ru-RU" sz="2300" kern="1200" dirty="0" smtClean="0"/>
            <a:t> 5–10-денного </a:t>
          </a:r>
          <a:r>
            <a:rPr lang="ru-RU" sz="2300" kern="1200" dirty="0" err="1" smtClean="0"/>
            <a:t>віку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підвішуючи</a:t>
          </a:r>
          <a:r>
            <a:rPr lang="ru-RU" sz="2300" kern="1200" dirty="0" smtClean="0"/>
            <a:t> жмут </a:t>
          </a:r>
          <a:r>
            <a:rPr lang="ru-RU" sz="2300" kern="1200" dirty="0" err="1" smtClean="0"/>
            <a:t>сіна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клітках</a:t>
          </a:r>
          <a:r>
            <a:rPr lang="ru-RU" sz="2300" kern="1200" dirty="0" smtClean="0"/>
            <a:t>, а </a:t>
          </a:r>
          <a:r>
            <a:rPr lang="ru-RU" sz="2300" kern="1200" dirty="0" err="1" smtClean="0"/>
            <a:t>пізніше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розкладають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його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годівниці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Даванку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сіна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поступово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збільшують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в 3-місячному </a:t>
          </a:r>
          <a:r>
            <a:rPr lang="ru-RU" sz="2300" kern="1200" dirty="0" err="1" smtClean="0"/>
            <a:t>віці</a:t>
          </a:r>
          <a:r>
            <a:rPr lang="ru-RU" sz="2300" kern="1200" dirty="0" smtClean="0"/>
            <a:t> вона становить 1,3–1,4 кг, а в 6-ти </a:t>
          </a:r>
          <a:r>
            <a:rPr lang="ru-RU" sz="2300" kern="1200" dirty="0" err="1" smtClean="0"/>
            <a:t>місячному</a:t>
          </a:r>
          <a:r>
            <a:rPr lang="ru-RU" sz="2300" kern="1200" dirty="0" smtClean="0"/>
            <a:t> – </a:t>
          </a:r>
          <a:r>
            <a:rPr lang="ru-RU" sz="2300" kern="1200" dirty="0" err="1" smtClean="0"/>
            <a:t>близько</a:t>
          </a:r>
          <a:r>
            <a:rPr lang="ru-RU" sz="2300" kern="1200" dirty="0" smtClean="0"/>
            <a:t> 3 кг. У </a:t>
          </a:r>
          <a:r>
            <a:rPr lang="ru-RU" sz="2300" kern="1200" dirty="0" err="1" smtClean="0"/>
            <a:t>цей</a:t>
          </a:r>
          <a:r>
            <a:rPr lang="ru-RU" sz="2300" kern="1200" dirty="0" smtClean="0"/>
            <a:t> же </a:t>
          </a:r>
          <a:r>
            <a:rPr lang="ru-RU" sz="2300" kern="1200" dirty="0" err="1" smtClean="0"/>
            <a:t>період</a:t>
          </a:r>
          <a:r>
            <a:rPr lang="ru-RU" sz="2300" kern="1200" dirty="0" smtClean="0"/>
            <a:t> (5–10 </a:t>
          </a:r>
          <a:r>
            <a:rPr lang="ru-RU" sz="2300" kern="1200" dirty="0" err="1" smtClean="0"/>
            <a:t>днів</a:t>
          </a:r>
          <a:r>
            <a:rPr lang="ru-RU" sz="2300" kern="1200" dirty="0" smtClean="0"/>
            <a:t>) телятам </a:t>
          </a:r>
          <a:r>
            <a:rPr lang="ru-RU" sz="2300" kern="1200" dirty="0" err="1" smtClean="0"/>
            <a:t>вводять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концентрати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мінеральні</a:t>
          </a:r>
          <a:r>
            <a:rPr lang="ru-RU" sz="2300" kern="1200" dirty="0" smtClean="0"/>
            <a:t> добавки. </a:t>
          </a:r>
          <a:r>
            <a:rPr lang="ru-RU" sz="2300" kern="1200" dirty="0" err="1" smtClean="0"/>
            <a:t>Кращим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концентрованим</a:t>
          </a:r>
          <a:r>
            <a:rPr lang="ru-RU" sz="2300" kern="1200" dirty="0" smtClean="0"/>
            <a:t> кормом </a:t>
          </a:r>
          <a:r>
            <a:rPr lang="ru-RU" sz="2300" kern="1200" dirty="0" err="1" smtClean="0"/>
            <a:t>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комбікорм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>
        <a:off x="0" y="2467700"/>
        <a:ext cx="9144000" cy="23647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6BAAE-6000-4BBF-B514-7F872D2F90B3}">
      <dsp:nvSpPr>
        <dsp:cNvPr id="0" name=""/>
        <dsp:cNvSpPr/>
      </dsp:nvSpPr>
      <dsp:spPr>
        <a:xfrm>
          <a:off x="0" y="0"/>
          <a:ext cx="9144000" cy="1913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 метою </a:t>
          </a:r>
          <a:r>
            <a:rPr lang="ru-RU" sz="2200" b="1" kern="1200" dirty="0" err="1" smtClean="0"/>
            <a:t>економії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незбираного</a:t>
          </a:r>
          <a:r>
            <a:rPr lang="ru-RU" sz="2200" b="1" kern="1200" dirty="0" smtClean="0"/>
            <a:t> молока при </a:t>
          </a:r>
          <a:r>
            <a:rPr lang="ru-RU" sz="2200" b="1" kern="1200" dirty="0" err="1" smtClean="0"/>
            <a:t>вирощуванні</a:t>
          </a:r>
          <a:r>
            <a:rPr lang="ru-RU" sz="2200" b="1" kern="1200" dirty="0" smtClean="0"/>
            <a:t> телят, особливо для </a:t>
          </a:r>
          <a:r>
            <a:rPr lang="ru-RU" sz="2200" b="1" kern="1200" dirty="0" err="1" smtClean="0"/>
            <a:t>відгодівлі</a:t>
          </a:r>
          <a:r>
            <a:rPr lang="ru-RU" sz="2200" b="1" kern="1200" dirty="0" smtClean="0"/>
            <a:t> на </a:t>
          </a:r>
          <a:r>
            <a:rPr lang="ru-RU" sz="2200" b="1" kern="1200" dirty="0" err="1" smtClean="0"/>
            <a:t>м’ясо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їх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переводять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годівлю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замінником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незбираного</a:t>
          </a:r>
          <a:r>
            <a:rPr lang="ru-RU" sz="2200" b="1" kern="1200" dirty="0" smtClean="0"/>
            <a:t> молока (ЗНМ). </a:t>
          </a:r>
          <a:r>
            <a:rPr lang="ru-RU" sz="2200" b="1" kern="1200" dirty="0" err="1" smtClean="0"/>
            <a:t>Поживність</a:t>
          </a:r>
          <a:r>
            <a:rPr lang="ru-RU" sz="2200" b="1" kern="1200" dirty="0" smtClean="0"/>
            <a:t> 1 кг сухого ЗНМ </a:t>
          </a:r>
          <a:r>
            <a:rPr lang="ru-RU" sz="2200" b="1" kern="1200" dirty="0" err="1" smtClean="0"/>
            <a:t>складає</a:t>
          </a:r>
          <a:r>
            <a:rPr lang="ru-RU" sz="2200" b="1" kern="1200" dirty="0" smtClean="0"/>
            <a:t> 2,20 к.од. </a:t>
          </a:r>
          <a:endParaRPr lang="ru-RU" sz="2200" b="1" kern="1200" dirty="0"/>
        </a:p>
      </dsp:txBody>
      <dsp:txXfrm>
        <a:off x="0" y="0"/>
        <a:ext cx="9144000" cy="1913608"/>
      </dsp:txXfrm>
    </dsp:sp>
    <dsp:sp modelId="{877D049B-1DB2-4BDC-A34E-7C2CA41E8C3D}">
      <dsp:nvSpPr>
        <dsp:cNvPr id="0" name=""/>
        <dsp:cNvSpPr/>
      </dsp:nvSpPr>
      <dsp:spPr>
        <a:xfrm>
          <a:off x="0" y="1297825"/>
          <a:ext cx="9144000" cy="14152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Перед </a:t>
          </a:r>
          <a:r>
            <a:rPr lang="ru-RU" sz="2200" b="1" kern="1200" dirty="0" err="1" smtClean="0"/>
            <a:t>згодовування</a:t>
          </a:r>
          <a:r>
            <a:rPr lang="ru-RU" sz="2200" b="1" kern="1200" dirty="0" smtClean="0"/>
            <a:t> ЗНМ </a:t>
          </a:r>
          <a:r>
            <a:rPr lang="ru-RU" sz="2200" b="1" kern="1200" dirty="0" err="1" smtClean="0"/>
            <a:t>відновлюють</a:t>
          </a:r>
          <a:r>
            <a:rPr lang="ru-RU" sz="2200" b="1" kern="1200" dirty="0" smtClean="0"/>
            <a:t> до молока у </a:t>
          </a:r>
          <a:r>
            <a:rPr lang="ru-RU" sz="2200" b="1" kern="1200" dirty="0" err="1" smtClean="0"/>
            <a:t>співвідношенні</a:t>
          </a:r>
          <a:r>
            <a:rPr lang="ru-RU" sz="2200" b="1" kern="1200" dirty="0" smtClean="0"/>
            <a:t>: 1 </a:t>
          </a:r>
          <a:r>
            <a:rPr lang="ru-RU" sz="2200" b="1" kern="1200" dirty="0" err="1" smtClean="0"/>
            <a:t>частина</a:t>
          </a:r>
          <a:r>
            <a:rPr lang="ru-RU" sz="2200" b="1" kern="1200" dirty="0" smtClean="0"/>
            <a:t> сухого ЗНМ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9 </a:t>
          </a:r>
          <a:r>
            <a:rPr lang="ru-RU" sz="2200" b="1" kern="1200" dirty="0" err="1" smtClean="0"/>
            <a:t>частин</a:t>
          </a:r>
          <a:r>
            <a:rPr lang="ru-RU" sz="2200" b="1" kern="1200" dirty="0" smtClean="0"/>
            <a:t> води </a:t>
          </a:r>
          <a:r>
            <a:rPr lang="ru-RU" sz="2200" b="1" kern="1200" dirty="0" err="1" smtClean="0"/>
            <a:t>або</a:t>
          </a:r>
          <a:r>
            <a:rPr lang="ru-RU" sz="2200" b="1" kern="1200" dirty="0" smtClean="0"/>
            <a:t> 1,25 </a:t>
          </a:r>
          <a:r>
            <a:rPr lang="ru-RU" sz="2200" b="1" kern="1200" dirty="0" err="1" smtClean="0"/>
            <a:t>частин</a:t>
          </a:r>
          <a:r>
            <a:rPr lang="ru-RU" sz="2200" b="1" kern="1200" dirty="0" smtClean="0"/>
            <a:t> сухого ЗНМ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8,75 </a:t>
          </a:r>
          <a:r>
            <a:rPr lang="ru-RU" sz="2200" b="1" kern="1200" dirty="0" err="1" smtClean="0"/>
            <a:t>частин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кип’яченої</a:t>
          </a:r>
          <a:r>
            <a:rPr lang="ru-RU" sz="2200" b="1" kern="1200" dirty="0" smtClean="0"/>
            <a:t> води температурою у межах 55°C. </a:t>
          </a:r>
          <a:endParaRPr lang="ru-RU" sz="2200" b="1" kern="1200" dirty="0"/>
        </a:p>
      </dsp:txBody>
      <dsp:txXfrm>
        <a:off x="0" y="1297825"/>
        <a:ext cx="9144000" cy="1415208"/>
      </dsp:txXfrm>
    </dsp:sp>
    <dsp:sp modelId="{64C0323C-6ED6-42A5-85D9-0FD1CE58C89A}">
      <dsp:nvSpPr>
        <dsp:cNvPr id="0" name=""/>
        <dsp:cNvSpPr/>
      </dsp:nvSpPr>
      <dsp:spPr>
        <a:xfrm>
          <a:off x="0" y="2637390"/>
          <a:ext cx="9144000" cy="1913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Суміш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ретельно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перемішують</a:t>
          </a:r>
          <a:r>
            <a:rPr lang="ru-RU" sz="2200" b="1" kern="1200" dirty="0" smtClean="0"/>
            <a:t> до </a:t>
          </a:r>
          <a:r>
            <a:rPr lang="ru-RU" sz="2200" b="1" kern="1200" dirty="0" err="1" smtClean="0"/>
            <a:t>повного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розчинення</a:t>
          </a:r>
          <a:r>
            <a:rPr lang="ru-RU" sz="2200" b="1" kern="1200" dirty="0" smtClean="0"/>
            <a:t> порошку, </a:t>
          </a:r>
          <a:r>
            <a:rPr lang="ru-RU" sz="2200" b="1" kern="1200" dirty="0" err="1" smtClean="0"/>
            <a:t>охолоджують</a:t>
          </a:r>
          <a:r>
            <a:rPr lang="ru-RU" sz="2200" b="1" kern="1200" dirty="0" smtClean="0"/>
            <a:t> до </a:t>
          </a:r>
          <a:r>
            <a:rPr lang="ru-RU" sz="2200" b="1" kern="1200" dirty="0" err="1" smtClean="0"/>
            <a:t>температури</a:t>
          </a:r>
          <a:r>
            <a:rPr lang="ru-RU" sz="2200" b="1" kern="1200" dirty="0" smtClean="0"/>
            <a:t> 35-37°C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випоюють</a:t>
          </a:r>
          <a:r>
            <a:rPr lang="ru-RU" sz="2200" b="1" kern="1200" dirty="0" smtClean="0"/>
            <a:t> телятам. </a:t>
          </a:r>
          <a:r>
            <a:rPr lang="ru-RU" sz="2200" b="1" kern="1200" dirty="0" err="1" smtClean="0"/>
            <a:t>Згодовують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замінник</a:t>
          </a:r>
          <a:r>
            <a:rPr lang="ru-RU" sz="2200" b="1" kern="1200" dirty="0" smtClean="0"/>
            <a:t> молока телятам </a:t>
          </a:r>
          <a:r>
            <a:rPr lang="ru-RU" sz="2200" b="1" kern="1200" dirty="0" err="1" smtClean="0"/>
            <a:t>з</a:t>
          </a:r>
          <a:r>
            <a:rPr lang="ru-RU" sz="2200" b="1" kern="1200" dirty="0" smtClean="0"/>
            <a:t> 11 </a:t>
          </a:r>
          <a:r>
            <a:rPr lang="ru-RU" sz="2200" b="1" kern="1200" dirty="0" err="1" smtClean="0"/>
            <a:t>доби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після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народження</a:t>
          </a:r>
          <a:r>
            <a:rPr lang="ru-RU" sz="2200" b="1" kern="1200" dirty="0" smtClean="0"/>
            <a:t>. На </a:t>
          </a:r>
          <a:r>
            <a:rPr lang="ru-RU" sz="2200" b="1" kern="1200" dirty="0" err="1" smtClean="0"/>
            <a:t>одне</a:t>
          </a:r>
          <a:r>
            <a:rPr lang="ru-RU" sz="2200" b="1" kern="1200" dirty="0" smtClean="0"/>
            <a:t> теля </a:t>
          </a:r>
          <a:r>
            <a:rPr lang="ru-RU" sz="2200" b="1" kern="1200" dirty="0" err="1" smtClean="0"/>
            <a:t>витрачають</a:t>
          </a:r>
          <a:r>
            <a:rPr lang="ru-RU" sz="2200" b="1" kern="1200" dirty="0" smtClean="0"/>
            <a:t> сухого ЗНМ при </a:t>
          </a:r>
          <a:r>
            <a:rPr lang="ru-RU" sz="2200" b="1" kern="1200" dirty="0" err="1" smtClean="0"/>
            <a:t>вирощування</a:t>
          </a:r>
          <a:r>
            <a:rPr lang="ru-RU" sz="2200" b="1" kern="1200" dirty="0" smtClean="0"/>
            <a:t> для </a:t>
          </a:r>
          <a:r>
            <a:rPr lang="ru-RU" sz="2200" b="1" kern="1200" dirty="0" err="1" smtClean="0"/>
            <a:t>виробництва</a:t>
          </a:r>
          <a:r>
            <a:rPr lang="ru-RU" sz="2200" b="1" kern="1200" dirty="0" smtClean="0"/>
            <a:t> молока </a:t>
          </a:r>
          <a:r>
            <a:rPr lang="ru-RU" sz="2200" b="1" kern="1200" dirty="0" err="1" smtClean="0"/>
            <a:t>від</a:t>
          </a:r>
          <a:r>
            <a:rPr lang="ru-RU" sz="2200" b="1" kern="1200" dirty="0" smtClean="0"/>
            <a:t> 35 до 48 кг, при </a:t>
          </a:r>
          <a:r>
            <a:rPr lang="ru-RU" sz="2200" b="1" kern="1200" dirty="0" err="1" smtClean="0"/>
            <a:t>вирощуванні</a:t>
          </a:r>
          <a:r>
            <a:rPr lang="ru-RU" sz="2200" b="1" kern="1200" dirty="0" smtClean="0"/>
            <a:t> на </a:t>
          </a:r>
          <a:r>
            <a:rPr lang="ru-RU" sz="2200" b="1" kern="1200" dirty="0" err="1" smtClean="0"/>
            <a:t>м’ясо</a:t>
          </a:r>
          <a:r>
            <a:rPr lang="ru-RU" sz="2200" b="1" kern="1200" dirty="0" smtClean="0"/>
            <a:t> – </a:t>
          </a:r>
          <a:r>
            <a:rPr lang="ru-RU" sz="2200" b="1" kern="1200" dirty="0" err="1" smtClean="0"/>
            <a:t>від</a:t>
          </a:r>
          <a:r>
            <a:rPr lang="ru-RU" sz="2200" b="1" kern="1200" dirty="0" smtClean="0"/>
            <a:t> 23 </a:t>
          </a:r>
          <a:r>
            <a:rPr lang="ru-RU" sz="2200" b="1" kern="1200" dirty="0" err="1" smtClean="0"/>
            <a:t>д</a:t>
          </a:r>
          <a:r>
            <a:rPr lang="ru-RU" sz="2200" b="1" kern="1200" dirty="0" smtClean="0"/>
            <a:t> 28 кг.</a:t>
          </a:r>
          <a:endParaRPr lang="ru-RU" sz="2200" b="1" kern="1200" dirty="0"/>
        </a:p>
      </dsp:txBody>
      <dsp:txXfrm>
        <a:off x="0" y="2637390"/>
        <a:ext cx="9144000" cy="19136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A23F4B-60E0-4646-9EA2-F6C75EB21B81}">
      <dsp:nvSpPr>
        <dsp:cNvPr id="0" name=""/>
        <dsp:cNvSpPr/>
      </dsp:nvSpPr>
      <dsp:spPr>
        <a:xfrm>
          <a:off x="3590048" y="1533019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926059-A330-4685-B486-D129F0C40DAE}">
      <dsp:nvSpPr>
        <dsp:cNvPr id="0" name=""/>
        <dsp:cNvSpPr/>
      </dsp:nvSpPr>
      <dsp:spPr>
        <a:xfrm>
          <a:off x="2915819" y="0"/>
          <a:ext cx="3312360" cy="1204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До складу </a:t>
          </a:r>
          <a:r>
            <a:rPr lang="ru-RU" sz="2400" b="1" kern="1200" dirty="0" err="1" smtClean="0">
              <a:solidFill>
                <a:srgbClr val="C00000"/>
              </a:solidFill>
            </a:rPr>
            <a:t>замінників</a:t>
          </a:r>
          <a:r>
            <a:rPr lang="ru-RU" sz="2400" b="1" kern="1200" dirty="0" smtClean="0">
              <a:solidFill>
                <a:srgbClr val="C00000"/>
              </a:solidFill>
            </a:rPr>
            <a:t> молока </a:t>
          </a:r>
          <a:r>
            <a:rPr lang="ru-RU" sz="2400" b="1" kern="1200" dirty="0" err="1" smtClean="0">
              <a:solidFill>
                <a:srgbClr val="C00000"/>
              </a:solidFill>
            </a:rPr>
            <a:t>входять</a:t>
          </a:r>
          <a:r>
            <a:rPr lang="ru-RU" sz="2400" b="1" kern="1200" dirty="0" smtClean="0">
              <a:solidFill>
                <a:srgbClr val="C00000"/>
              </a:solidFill>
            </a:rPr>
            <a:t>, %: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2915819" y="0"/>
        <a:ext cx="3312360" cy="1204257"/>
      </dsp:txXfrm>
    </dsp:sp>
    <dsp:sp modelId="{CD4ED512-60EA-4C10-A806-11D27316A3A3}">
      <dsp:nvSpPr>
        <dsp:cNvPr id="0" name=""/>
        <dsp:cNvSpPr/>
      </dsp:nvSpPr>
      <dsp:spPr>
        <a:xfrm>
          <a:off x="4166126" y="1809999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237349-6F04-4432-BFAE-99DE871D4C82}">
      <dsp:nvSpPr>
        <dsp:cNvPr id="0" name=""/>
        <dsp:cNvSpPr/>
      </dsp:nvSpPr>
      <dsp:spPr>
        <a:xfrm>
          <a:off x="6372244" y="1144044"/>
          <a:ext cx="2127561" cy="13246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сухе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збиране</a:t>
          </a:r>
          <a:r>
            <a:rPr lang="ru-RU" sz="2400" kern="1200" dirty="0" smtClean="0"/>
            <a:t> молоко – 60–70, </a:t>
          </a:r>
          <a:endParaRPr lang="ru-RU" sz="2400" kern="1200" dirty="0"/>
        </a:p>
      </dsp:txBody>
      <dsp:txXfrm>
        <a:off x="6372244" y="1144044"/>
        <a:ext cx="2127561" cy="1324683"/>
      </dsp:txXfrm>
    </dsp:sp>
    <dsp:sp modelId="{04A34D6F-0C09-47AE-A241-8162C031D05F}">
      <dsp:nvSpPr>
        <dsp:cNvPr id="0" name=""/>
        <dsp:cNvSpPr/>
      </dsp:nvSpPr>
      <dsp:spPr>
        <a:xfrm>
          <a:off x="4307691" y="2433202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F967B4-21FF-4453-A48B-4CE4048B3997}">
      <dsp:nvSpPr>
        <dsp:cNvPr id="0" name=""/>
        <dsp:cNvSpPr/>
      </dsp:nvSpPr>
      <dsp:spPr>
        <a:xfrm>
          <a:off x="6576817" y="2830005"/>
          <a:ext cx="2086647" cy="14150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суха </a:t>
          </a:r>
          <a:r>
            <a:rPr lang="ru-RU" sz="2400" kern="1200" dirty="0" err="1" smtClean="0"/>
            <a:t>молочна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сироватка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обезцукрена</a:t>
          </a:r>
          <a:r>
            <a:rPr lang="ru-RU" sz="2400" kern="1200" dirty="0" smtClean="0"/>
            <a:t> – 10–15, </a:t>
          </a:r>
          <a:endParaRPr lang="ru-RU" sz="2400" kern="1200" dirty="0"/>
        </a:p>
      </dsp:txBody>
      <dsp:txXfrm>
        <a:off x="6576817" y="2830005"/>
        <a:ext cx="2086647" cy="1415002"/>
      </dsp:txXfrm>
    </dsp:sp>
    <dsp:sp modelId="{E5FE3A8C-8401-494E-A934-F220BA0153AD}">
      <dsp:nvSpPr>
        <dsp:cNvPr id="0" name=""/>
        <dsp:cNvSpPr/>
      </dsp:nvSpPr>
      <dsp:spPr>
        <a:xfrm>
          <a:off x="3909182" y="2932969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80F112-2600-4B61-94AF-267DA7220A25}">
      <dsp:nvSpPr>
        <dsp:cNvPr id="0" name=""/>
        <dsp:cNvSpPr/>
      </dsp:nvSpPr>
      <dsp:spPr>
        <a:xfrm>
          <a:off x="5676695" y="4726711"/>
          <a:ext cx="2250305" cy="12945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сколотини</a:t>
          </a:r>
          <a:r>
            <a:rPr lang="ru-RU" sz="2400" kern="1200" dirty="0" smtClean="0"/>
            <a:t> – 5–10, </a:t>
          </a:r>
          <a:endParaRPr lang="ru-RU" sz="2400" kern="1200" dirty="0"/>
        </a:p>
      </dsp:txBody>
      <dsp:txXfrm>
        <a:off x="5676695" y="4726711"/>
        <a:ext cx="2250305" cy="1294576"/>
      </dsp:txXfrm>
    </dsp:sp>
    <dsp:sp modelId="{AA23F925-8FB9-4FC4-AC02-7F14206F13C5}">
      <dsp:nvSpPr>
        <dsp:cNvPr id="0" name=""/>
        <dsp:cNvSpPr/>
      </dsp:nvSpPr>
      <dsp:spPr>
        <a:xfrm>
          <a:off x="3270914" y="2932969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667006-893F-4876-B37E-60F97B513091}">
      <dsp:nvSpPr>
        <dsp:cNvPr id="0" name=""/>
        <dsp:cNvSpPr/>
      </dsp:nvSpPr>
      <dsp:spPr>
        <a:xfrm>
          <a:off x="1216998" y="4726711"/>
          <a:ext cx="2250305" cy="12945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жир </a:t>
          </a:r>
          <a:r>
            <a:rPr lang="ru-RU" sz="2400" kern="1200" dirty="0" err="1" smtClean="0"/>
            <a:t>гологенізований</a:t>
          </a:r>
          <a:r>
            <a:rPr lang="ru-RU" sz="2400" kern="1200" dirty="0" smtClean="0"/>
            <a:t> – 18–20, </a:t>
          </a:r>
          <a:endParaRPr lang="ru-RU" sz="2400" kern="1200" dirty="0"/>
        </a:p>
      </dsp:txBody>
      <dsp:txXfrm>
        <a:off x="1216998" y="4726711"/>
        <a:ext cx="2250305" cy="1294576"/>
      </dsp:txXfrm>
    </dsp:sp>
    <dsp:sp modelId="{F05F4723-B322-4811-B85E-465FC0CC4E13}">
      <dsp:nvSpPr>
        <dsp:cNvPr id="0" name=""/>
        <dsp:cNvSpPr/>
      </dsp:nvSpPr>
      <dsp:spPr>
        <a:xfrm>
          <a:off x="2872405" y="2433202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3AD329-0A67-4E60-B7A9-528295F801F2}">
      <dsp:nvSpPr>
        <dsp:cNvPr id="0" name=""/>
        <dsp:cNvSpPr/>
      </dsp:nvSpPr>
      <dsp:spPr>
        <a:xfrm>
          <a:off x="480534" y="2830005"/>
          <a:ext cx="2086647" cy="14150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фосфатидний</a:t>
          </a:r>
          <a:r>
            <a:rPr lang="ru-RU" sz="2400" kern="1200" dirty="0" smtClean="0"/>
            <a:t> концентрат – 2–5, </a:t>
          </a:r>
          <a:endParaRPr lang="ru-RU" sz="2400" kern="1200" dirty="0"/>
        </a:p>
      </dsp:txBody>
      <dsp:txXfrm>
        <a:off x="480534" y="2830005"/>
        <a:ext cx="2086647" cy="1415002"/>
      </dsp:txXfrm>
    </dsp:sp>
    <dsp:sp modelId="{AB3C3788-C4C9-4985-8607-68C5F5CA13FF}">
      <dsp:nvSpPr>
        <dsp:cNvPr id="0" name=""/>
        <dsp:cNvSpPr/>
      </dsp:nvSpPr>
      <dsp:spPr>
        <a:xfrm>
          <a:off x="3013970" y="1809999"/>
          <a:ext cx="1963903" cy="1964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829684-10DA-4725-8550-9E6DBE8CCD5A}">
      <dsp:nvSpPr>
        <dsp:cNvPr id="0" name=""/>
        <dsp:cNvSpPr/>
      </dsp:nvSpPr>
      <dsp:spPr>
        <a:xfrm>
          <a:off x="644193" y="1144044"/>
          <a:ext cx="2127561" cy="13246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антиоксидант – 0,003-0,04%, </a:t>
          </a:r>
          <a:endParaRPr lang="ru-RU" sz="2400" kern="1200" dirty="0"/>
        </a:p>
      </dsp:txBody>
      <dsp:txXfrm>
        <a:off x="644193" y="1144044"/>
        <a:ext cx="2127561" cy="13246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07DC3-DEC2-4BFB-9003-A20B8A0122A8}">
      <dsp:nvSpPr>
        <dsp:cNvPr id="0" name=""/>
        <dsp:cNvSpPr/>
      </dsp:nvSpPr>
      <dsp:spPr>
        <a:xfrm>
          <a:off x="0" y="2510"/>
          <a:ext cx="8712968" cy="1733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100 кг </a:t>
          </a:r>
          <a:r>
            <a:rPr lang="ru-RU" sz="2000" b="1" kern="1200" dirty="0" err="1" smtClean="0"/>
            <a:t>живої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маси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племінним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телицям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віці</a:t>
          </a:r>
          <a:r>
            <a:rPr lang="ru-RU" sz="2000" b="1" kern="1200" dirty="0" smtClean="0"/>
            <a:t> 7–12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необхідно</a:t>
          </a:r>
          <a:r>
            <a:rPr lang="ru-RU" sz="2000" b="1" kern="1200" dirty="0" smtClean="0"/>
            <a:t> 2,4–3,0 кг </a:t>
          </a:r>
          <a:r>
            <a:rPr lang="ru-RU" sz="2000" b="1" kern="1200" dirty="0" err="1" smtClean="0"/>
            <a:t>сухої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речовини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пізніше</a:t>
          </a:r>
          <a:r>
            <a:rPr lang="ru-RU" sz="2000" b="1" kern="1200" dirty="0" smtClean="0"/>
            <a:t> –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13–18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– 2,1–2,5 кг, </a:t>
          </a:r>
          <a:r>
            <a:rPr lang="ru-RU" sz="2000" b="1" kern="1200" dirty="0" err="1" smtClean="0"/>
            <a:t>бичкам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віці</a:t>
          </a:r>
          <a:r>
            <a:rPr lang="ru-RU" sz="2000" b="1" kern="1200" dirty="0" smtClean="0"/>
            <a:t> 7-12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– 2,2–2,8 кг, у 13–16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– 2,0–2,2 кг </a:t>
          </a:r>
          <a:r>
            <a:rPr lang="ru-RU" sz="2000" b="1" kern="1200" dirty="0" err="1" smtClean="0"/>
            <a:t>сухої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речовини</a:t>
          </a:r>
          <a:r>
            <a:rPr lang="ru-RU" sz="2000" b="1" kern="1200" dirty="0" smtClean="0"/>
            <a:t> при </a:t>
          </a:r>
          <a:r>
            <a:rPr lang="ru-RU" sz="2000" b="1" kern="1200" dirty="0" err="1" smtClean="0"/>
            <a:t>концентрації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енергії</a:t>
          </a:r>
          <a:r>
            <a:rPr lang="ru-RU" sz="2000" b="1" kern="1200" dirty="0" smtClean="0"/>
            <a:t> в 1 кг </a:t>
          </a:r>
          <a:r>
            <a:rPr lang="ru-RU" sz="2000" b="1" kern="1200" dirty="0" err="1" smtClean="0"/>
            <a:t>сухої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речовини</a:t>
          </a:r>
          <a:r>
            <a:rPr lang="ru-RU" sz="2000" b="1" kern="1200" dirty="0" smtClean="0"/>
            <a:t> 0,8–0,9 к.од.</a:t>
          </a:r>
          <a:endParaRPr lang="ru-RU" sz="2000" b="1" kern="1200" dirty="0"/>
        </a:p>
      </dsp:txBody>
      <dsp:txXfrm>
        <a:off x="0" y="2510"/>
        <a:ext cx="8712968" cy="1733283"/>
      </dsp:txXfrm>
    </dsp:sp>
    <dsp:sp modelId="{58B4D2D9-9AA1-460F-9194-F6B8F254AF52}">
      <dsp:nvSpPr>
        <dsp:cNvPr id="0" name=""/>
        <dsp:cNvSpPr/>
      </dsp:nvSpPr>
      <dsp:spPr>
        <a:xfrm>
          <a:off x="0" y="1747958"/>
          <a:ext cx="8712968" cy="1733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Потреба </a:t>
          </a:r>
          <a:r>
            <a:rPr lang="ru-RU" sz="2000" b="1" kern="1200" dirty="0" err="1" smtClean="0"/>
            <a:t>телиць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перетравному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протеїні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розрахунку</a:t>
          </a:r>
          <a:r>
            <a:rPr lang="ru-RU" sz="2000" b="1" kern="1200" dirty="0" smtClean="0"/>
            <a:t> на 1 к.од.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віком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змінюється</a:t>
          </a:r>
          <a:r>
            <a:rPr lang="ru-RU" sz="2000" b="1" kern="1200" dirty="0" smtClean="0"/>
            <a:t>: у 7–9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вона становить 100 г, 10–12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– 100–95, у 13–18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– 105–100 г.</a:t>
          </a:r>
          <a:endParaRPr lang="ru-RU" sz="2000" b="1" kern="1200" dirty="0"/>
        </a:p>
      </dsp:txBody>
      <dsp:txXfrm>
        <a:off x="0" y="1747958"/>
        <a:ext cx="8712968" cy="1733283"/>
      </dsp:txXfrm>
    </dsp:sp>
    <dsp:sp modelId="{66F50D16-F83F-4DDA-84FB-EA96C6EDCEDB}">
      <dsp:nvSpPr>
        <dsp:cNvPr id="0" name=""/>
        <dsp:cNvSpPr/>
      </dsp:nvSpPr>
      <dsp:spPr>
        <a:xfrm>
          <a:off x="0" y="3493405"/>
          <a:ext cx="8712968" cy="1733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 </a:t>
          </a:r>
          <a:r>
            <a:rPr lang="ru-RU" sz="2000" b="1" kern="1200" dirty="0" err="1" smtClean="0"/>
            <a:t>сухій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речовині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раціону</a:t>
          </a:r>
          <a:r>
            <a:rPr lang="ru-RU" sz="2000" b="1" kern="1200" dirty="0" smtClean="0"/>
            <a:t> для </a:t>
          </a:r>
          <a:r>
            <a:rPr lang="ru-RU" sz="2000" b="1" kern="1200" dirty="0" err="1" smtClean="0"/>
            <a:t>телиць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віці</a:t>
          </a:r>
          <a:r>
            <a:rPr lang="ru-RU" sz="2000" b="1" kern="1200" dirty="0" smtClean="0"/>
            <a:t> 7–12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необхідно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клітковини</a:t>
          </a:r>
          <a:r>
            <a:rPr lang="ru-RU" sz="2000" b="1" kern="1200" dirty="0" smtClean="0"/>
            <a:t> – 21–22%, у 13–18 </a:t>
          </a:r>
          <a:r>
            <a:rPr lang="ru-RU" sz="2000" b="1" kern="1200" dirty="0" err="1" smtClean="0"/>
            <a:t>міс</a:t>
          </a:r>
          <a:r>
            <a:rPr lang="ru-RU" sz="2000" b="1" kern="1200" dirty="0" smtClean="0"/>
            <a:t> – 23–24%; </a:t>
          </a:r>
          <a:r>
            <a:rPr lang="ru-RU" sz="2000" b="1" kern="1200" dirty="0" err="1" smtClean="0"/>
            <a:t>цукру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відповідно</a:t>
          </a:r>
          <a:r>
            <a:rPr lang="ru-RU" sz="2000" b="1" kern="1200" dirty="0" smtClean="0"/>
            <a:t>, 6,5–9 </a:t>
          </a:r>
          <a:r>
            <a:rPr lang="ru-RU" sz="2000" b="1" kern="1200" dirty="0" err="1" smtClean="0"/>
            <a:t>і</a:t>
          </a:r>
          <a:r>
            <a:rPr lang="ru-RU" sz="2000" b="1" kern="1200" dirty="0" smtClean="0"/>
            <a:t> 6,5–8,5%. </a:t>
          </a:r>
          <a:r>
            <a:rPr lang="ru-RU" sz="2000" b="1" kern="1200" dirty="0" err="1" smtClean="0"/>
            <a:t>Цукро-протеїнове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відношення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раціонах</a:t>
          </a:r>
          <a:r>
            <a:rPr lang="ru-RU" sz="2000" b="1" kern="1200" dirty="0" smtClean="0"/>
            <a:t> становить 0,8–1,0:1. Потреба у </a:t>
          </a:r>
          <a:r>
            <a:rPr lang="ru-RU" sz="2000" b="1" kern="1200" dirty="0" err="1" smtClean="0"/>
            <a:t>жирі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невисока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знаходиться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у</a:t>
          </a:r>
          <a:r>
            <a:rPr lang="ru-RU" sz="2000" b="1" kern="1200" dirty="0" smtClean="0"/>
            <a:t> межах 3%.</a:t>
          </a:r>
          <a:br>
            <a:rPr lang="ru-RU" sz="2000" b="1" kern="1200" dirty="0" smtClean="0"/>
          </a:br>
          <a:r>
            <a:rPr lang="ru-RU" sz="2000" b="1" kern="1200" dirty="0" smtClean="0"/>
            <a:t/>
          </a:r>
          <a:br>
            <a:rPr lang="ru-RU" sz="2000" b="1" kern="1200" dirty="0" smtClean="0"/>
          </a:br>
          <a:endParaRPr lang="en-US" sz="2000" b="1" kern="1200" dirty="0"/>
        </a:p>
      </dsp:txBody>
      <dsp:txXfrm>
        <a:off x="0" y="3493405"/>
        <a:ext cx="8712968" cy="173328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E5EFF-D130-480A-BB9B-2F4EC2161DC8}">
      <dsp:nvSpPr>
        <dsp:cNvPr id="0" name=""/>
        <dsp:cNvSpPr/>
      </dsp:nvSpPr>
      <dsp:spPr>
        <a:xfrm>
          <a:off x="0" y="61784"/>
          <a:ext cx="9144000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зимовий </a:t>
          </a:r>
          <a:r>
            <a:rPr lang="ru-RU" sz="2400" kern="1200" dirty="0" err="1" smtClean="0"/>
            <a:t>період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племінним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телицям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згодовують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сіно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соковиті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концентровані</a:t>
          </a:r>
          <a:r>
            <a:rPr lang="ru-RU" sz="2400" kern="1200" dirty="0" smtClean="0"/>
            <a:t> корми </a:t>
          </a:r>
          <a:r>
            <a:rPr lang="ru-RU" sz="2400" kern="1200" dirty="0" err="1" smtClean="0"/>
            <a:t>з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розрахунку</a:t>
          </a:r>
          <a:r>
            <a:rPr lang="ru-RU" sz="2400" kern="1200" dirty="0" smtClean="0"/>
            <a:t> на 100 кг </a:t>
          </a:r>
          <a:r>
            <a:rPr lang="ru-RU" sz="2400" kern="1200" dirty="0" err="1" smtClean="0"/>
            <a:t>живої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маси</a:t>
          </a:r>
          <a:r>
            <a:rPr lang="ru-RU" sz="2400" kern="1200" dirty="0" smtClean="0"/>
            <a:t>: </a:t>
          </a:r>
          <a:r>
            <a:rPr lang="ru-RU" sz="2400" kern="1200" dirty="0" err="1" smtClean="0"/>
            <a:t>сіна</a:t>
          </a:r>
          <a:r>
            <a:rPr lang="ru-RU" sz="2400" kern="1200" dirty="0" smtClean="0"/>
            <a:t> – 1,5–2 кг, силосу – 5–6, </a:t>
          </a:r>
          <a:r>
            <a:rPr lang="ru-RU" sz="2400" kern="1200" dirty="0" err="1" smtClean="0"/>
            <a:t>сінажу</a:t>
          </a:r>
          <a:r>
            <a:rPr lang="ru-RU" sz="2400" kern="1200" dirty="0" smtClean="0"/>
            <a:t> – 4–5, </a:t>
          </a:r>
          <a:r>
            <a:rPr lang="ru-RU" sz="2400" kern="1200" dirty="0" err="1" smtClean="0"/>
            <a:t>коренеплодів</a:t>
          </a:r>
          <a:r>
            <a:rPr lang="ru-RU" sz="2400" kern="1200" dirty="0" smtClean="0"/>
            <a:t> – 2–3 кг.</a:t>
          </a:r>
          <a:endParaRPr lang="ru-RU" sz="2400" kern="1200" dirty="0"/>
        </a:p>
      </dsp:txBody>
      <dsp:txXfrm>
        <a:off x="0" y="61784"/>
        <a:ext cx="9144000" cy="1319759"/>
      </dsp:txXfrm>
    </dsp:sp>
    <dsp:sp modelId="{17D655A5-36C7-4122-9C3B-D1B20DDAC1A1}">
      <dsp:nvSpPr>
        <dsp:cNvPr id="0" name=""/>
        <dsp:cNvSpPr/>
      </dsp:nvSpPr>
      <dsp:spPr>
        <a:xfrm>
          <a:off x="0" y="1450664"/>
          <a:ext cx="9144000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Норма </a:t>
          </a:r>
          <a:r>
            <a:rPr lang="ru-RU" sz="2400" kern="1200" dirty="0" err="1" smtClean="0"/>
            <a:t>концентрованих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залежить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об’ємистих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: за </a:t>
          </a:r>
          <a:r>
            <a:rPr lang="ru-RU" sz="2400" kern="1200" dirty="0" err="1" smtClean="0"/>
            <a:t>високої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останніх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додають</a:t>
          </a:r>
          <a:r>
            <a:rPr lang="ru-RU" sz="2400" kern="1200" dirty="0" smtClean="0"/>
            <a:t> 400-500 г, за </a:t>
          </a:r>
          <a:r>
            <a:rPr lang="ru-RU" sz="2400" kern="1200" dirty="0" err="1" smtClean="0"/>
            <a:t>низької</a:t>
          </a:r>
          <a:r>
            <a:rPr lang="ru-RU" sz="2400" kern="1200" dirty="0" smtClean="0"/>
            <a:t> – 1,0–1,5 кг </a:t>
          </a:r>
          <a:r>
            <a:rPr lang="ru-RU" sz="2400" kern="1200" dirty="0" err="1" smtClean="0"/>
            <a:t>концкормів</a:t>
          </a:r>
          <a:r>
            <a:rPr lang="ru-RU" sz="2400" kern="1200" dirty="0" smtClean="0"/>
            <a:t> на одну голову за </a:t>
          </a:r>
          <a:r>
            <a:rPr lang="ru-RU" sz="2400" kern="1200" dirty="0" err="1" smtClean="0"/>
            <a:t>добу</a:t>
          </a:r>
          <a:r>
            <a:rPr lang="ru-RU" sz="2400" kern="1200" dirty="0" smtClean="0"/>
            <a:t>. </a:t>
          </a:r>
          <a:endParaRPr lang="ru-RU" sz="2400" kern="1200" dirty="0"/>
        </a:p>
      </dsp:txBody>
      <dsp:txXfrm>
        <a:off x="0" y="1450664"/>
        <a:ext cx="9144000" cy="1319759"/>
      </dsp:txXfrm>
    </dsp:sp>
    <dsp:sp modelId="{D1A92080-3AFF-4113-B289-715C7AC63131}">
      <dsp:nvSpPr>
        <dsp:cNvPr id="0" name=""/>
        <dsp:cNvSpPr/>
      </dsp:nvSpPr>
      <dsp:spPr>
        <a:xfrm>
          <a:off x="0" y="2839544"/>
          <a:ext cx="9144000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</a:t>
          </a:r>
          <a:r>
            <a:rPr lang="ru-RU" sz="2400" kern="1200" dirty="0" err="1" smtClean="0"/>
            <a:t>разі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нестачі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сіна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частину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його</a:t>
          </a:r>
          <a:r>
            <a:rPr lang="ru-RU" sz="2400" kern="1200" dirty="0" smtClean="0"/>
            <a:t> (до 30%) </a:t>
          </a:r>
          <a:r>
            <a:rPr lang="ru-RU" sz="2400" kern="1200" dirty="0" err="1" smtClean="0"/>
            <a:t>можна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замінити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якісною</a:t>
          </a:r>
          <a:r>
            <a:rPr lang="ru-RU" sz="2400" kern="1200" dirty="0" smtClean="0"/>
            <a:t> ярою соломою (до 9-місячного </a:t>
          </a:r>
          <a:r>
            <a:rPr lang="ru-RU" sz="2400" kern="1200" dirty="0" err="1" smtClean="0"/>
            <a:t>віку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телицям</a:t>
          </a:r>
          <a:r>
            <a:rPr lang="ru-RU" sz="2400" kern="1200" dirty="0" smtClean="0"/>
            <a:t> солому </a:t>
          </a:r>
          <a:r>
            <a:rPr lang="ru-RU" sz="2400" kern="1200" dirty="0" err="1" smtClean="0"/>
            <a:t>згодовувати</a:t>
          </a:r>
          <a:r>
            <a:rPr lang="ru-RU" sz="2400" kern="1200" dirty="0" smtClean="0"/>
            <a:t> не </a:t>
          </a:r>
          <a:r>
            <a:rPr lang="ru-RU" sz="2400" kern="1200" dirty="0" err="1" smtClean="0"/>
            <a:t>рекомендують</a:t>
          </a:r>
          <a:r>
            <a:rPr lang="ru-RU" sz="2400" kern="1200" dirty="0" smtClean="0"/>
            <a:t>).</a:t>
          </a:r>
          <a:endParaRPr lang="ru-RU" sz="2400" kern="1200" dirty="0"/>
        </a:p>
      </dsp:txBody>
      <dsp:txXfrm>
        <a:off x="0" y="2839544"/>
        <a:ext cx="9144000" cy="131975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330CC-4CDA-494F-8D0C-F194EE7707D4}">
      <dsp:nvSpPr>
        <dsp:cNvPr id="0" name=""/>
        <dsp:cNvSpPr/>
      </dsp:nvSpPr>
      <dsp:spPr>
        <a:xfrm>
          <a:off x="0" y="100324"/>
          <a:ext cx="9144000" cy="4380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 </a:t>
          </a:r>
          <a:r>
            <a:rPr lang="ru-RU" sz="2400" kern="1200" dirty="0" err="1" smtClean="0"/>
            <a:t>структурі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раціонів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згодовують</a:t>
          </a:r>
          <a:r>
            <a:rPr lang="ru-RU" sz="2400" kern="1200" dirty="0" smtClean="0"/>
            <a:t> 45-60% </a:t>
          </a:r>
          <a:r>
            <a:rPr lang="ru-RU" sz="2400" kern="1200" dirty="0" err="1" smtClean="0"/>
            <a:t>соковитих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із</a:t>
          </a:r>
          <a:r>
            <a:rPr lang="ru-RU" sz="2400" kern="1200" dirty="0" smtClean="0"/>
            <a:t> них 10-15% </a:t>
          </a:r>
          <a:r>
            <a:rPr lang="ru-RU" sz="2400" kern="1200" dirty="0" err="1" smtClean="0"/>
            <a:t>коренеплодів</a:t>
          </a:r>
          <a:r>
            <a:rPr lang="ru-RU" sz="2400" kern="1200" dirty="0" smtClean="0"/>
            <a:t>, 25-30 </a:t>
          </a:r>
          <a:r>
            <a:rPr lang="ru-RU" sz="2400" kern="1200" dirty="0" err="1" smtClean="0"/>
            <a:t>грубих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15-25% </a:t>
          </a:r>
          <a:r>
            <a:rPr lang="ru-RU" sz="2400" kern="1200" dirty="0" err="1" smtClean="0"/>
            <a:t>концентрованих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Улітку</a:t>
          </a:r>
          <a:r>
            <a:rPr lang="ru-RU" sz="2400" kern="1200" dirty="0" smtClean="0"/>
            <a:t>, за </a:t>
          </a:r>
          <a:r>
            <a:rPr lang="ru-RU" sz="2400" kern="1200" dirty="0" err="1" smtClean="0"/>
            <a:t>використання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зелених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концентрованих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вводять</a:t>
          </a:r>
          <a:r>
            <a:rPr lang="ru-RU" sz="2400" kern="1200" dirty="0" smtClean="0"/>
            <a:t> до </a:t>
          </a:r>
          <a:r>
            <a:rPr lang="ru-RU" sz="2400" kern="1200" dirty="0" err="1" smtClean="0"/>
            <a:t>раціону</a:t>
          </a:r>
          <a:r>
            <a:rPr lang="ru-RU" sz="2400" kern="1200" dirty="0" smtClean="0"/>
            <a:t> не </a:t>
          </a:r>
          <a:r>
            <a:rPr lang="ru-RU" sz="2400" kern="1200" dirty="0" err="1" smtClean="0"/>
            <a:t>більше</a:t>
          </a:r>
          <a:r>
            <a:rPr lang="ru-RU" sz="2400" kern="1200" dirty="0" smtClean="0"/>
            <a:t> 10-15%, а на </a:t>
          </a:r>
          <a:r>
            <a:rPr lang="ru-RU" sz="2400" kern="1200" dirty="0" err="1" smtClean="0"/>
            <a:t>високоякісних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пасовищах</a:t>
          </a:r>
          <a:r>
            <a:rPr lang="ru-RU" sz="2400" kern="1200" dirty="0" smtClean="0"/>
            <a:t> не </a:t>
          </a:r>
          <a:r>
            <a:rPr lang="ru-RU" sz="2400" kern="1200" dirty="0" err="1" smtClean="0"/>
            <a:t>згодовують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зовсім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Якщо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раціонах</a:t>
          </a:r>
          <a:r>
            <a:rPr lang="ru-RU" sz="2400" kern="1200" dirty="0" smtClean="0"/>
            <a:t> не </a:t>
          </a:r>
          <a:r>
            <a:rPr lang="ru-RU" sz="2400" kern="1200" dirty="0" err="1" smtClean="0"/>
            <a:t>вистачає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мінеральних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елементів</a:t>
          </a:r>
          <a:r>
            <a:rPr lang="ru-RU" sz="2400" kern="1200" dirty="0" smtClean="0"/>
            <a:t>, то </a:t>
          </a:r>
          <a:r>
            <a:rPr lang="ru-RU" sz="2400" kern="1200" dirty="0" err="1" smtClean="0"/>
            <a:t>телицям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забезпечують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мінеральну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підкормку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дикальційфосфат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преципітат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кісткове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борошно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тощо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солі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мікроелементів</a:t>
          </a:r>
          <a:r>
            <a:rPr lang="ru-RU" sz="2400" kern="1200" dirty="0" smtClean="0"/>
            <a:t>), у </a:t>
          </a:r>
          <a:r>
            <a:rPr lang="ru-RU" sz="2400" kern="1200" dirty="0" err="1" smtClean="0"/>
            <a:t>випадку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нестачі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вітамінів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вітамінні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препарати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або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премікси</a:t>
          </a:r>
          <a:r>
            <a:rPr lang="ru-RU" sz="2400" kern="1200" dirty="0" smtClean="0"/>
            <a:t> (П 63-1, П 63-2 та </a:t>
          </a:r>
          <a:r>
            <a:rPr lang="ru-RU" sz="2400" kern="1200" dirty="0" err="1" smtClean="0"/>
            <a:t>ін</a:t>
          </a:r>
          <a:r>
            <a:rPr lang="ru-RU" sz="2400" kern="1200" dirty="0" smtClean="0"/>
            <a:t>.).</a:t>
          </a:r>
          <a:br>
            <a:rPr lang="ru-RU" sz="2400" kern="1200" dirty="0" smtClean="0"/>
          </a:br>
          <a:r>
            <a:rPr lang="ru-RU" sz="2400" kern="1200" dirty="0" smtClean="0"/>
            <a:t/>
          </a:r>
          <a:br>
            <a:rPr lang="ru-RU" sz="2400" kern="1200" dirty="0" smtClean="0"/>
          </a:br>
          <a:endParaRPr lang="en-US" sz="2400" kern="1200" dirty="0"/>
        </a:p>
      </dsp:txBody>
      <dsp:txXfrm>
        <a:off x="0" y="100324"/>
        <a:ext cx="9144000" cy="4380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36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35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6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27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92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47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34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9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55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84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878E-2B60-4DE6-B001-18D20141F7B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9F412-1F83-4D12-ABDC-69C3D5CEB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7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848872" cy="15841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Лекція 7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  <a:effectLst/>
              </a:rPr>
              <a:t>Годівля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молодняку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великої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рогатої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худоби</a:t>
            </a: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&amp;Pcy;&amp;rcy;&amp;ocy;&amp;dcy;&amp;ocy;&amp;vcy;&amp;zhcy;&amp;iecy;&amp;ncy;&amp;ocy; &amp;tcy;&amp;iecy;&amp;rcy;&amp;mcy;&amp;iukcy;&amp;ncy; &amp;pcy;&amp;rcy;&amp;icy;&amp;jcy;&amp;ncy;&amp;yacy;&amp;tcy;&amp;tcy;&amp;yacy; &amp;dcy;&amp;ocy;&amp;kcy;&amp;ucy;&amp;mcy;&amp;iecy;&amp;ncy;&amp;tcy;&amp;iukcy;&amp;vcy; &amp;ncy;&amp;acy; &amp;ocy;&amp;tcy;&amp;rcy;&amp;icy;&amp;mcy;&amp;acy;&amp;ncy;&amp;ncy;&amp;yacy; &amp;dcy;&amp;ocy;&amp;tcy;&amp;acy;&amp;tscy;&amp;iukcy;&amp;yicy; &amp;ncy;&amp;a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876800" cy="292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939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Ncy;&amp;ocy;&amp;vcy;&amp;icy;&amp;ncy;&amp;icy; / &amp;Dcy;&amp;lcy;&amp;yacy; &amp;scy;&amp;iecy;&amp;lcy;&amp;yacy;&amp;ncy; &amp;zcy;&amp;bcy;&amp;iecy;&amp;rcy;&amp;iukcy;&amp;gcy;&amp;acy;&amp;jukcy;&amp;tcy;&amp;softcy;&amp;scy;&amp;yacy; &amp;dcy;&amp;iecy;&amp;rcy;&amp;zhcy;&amp;acy;&amp;vcy;&amp;ncy;&amp;acy; &amp;pcy;&amp;iukcy;&amp;dcy;&amp;tcy;&amp;rcy;&amp;icy;&amp;mcy;&amp;kcy;&amp;acy; &amp;zcy;&amp;acy; &amp;vcy;&amp;icy;&amp;rcy;&amp;ocy;&amp;shchcy;&amp;ucy;&amp;vcy;&amp;acy;&amp;ncy;&amp;ncy;&amp;yacy;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509120"/>
            <a:ext cx="3491880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679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404664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1920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650" name="AutoShape 2" descr="&amp;IEcy;&amp;fcy;&amp;iecy;&amp;kcy;&amp;tcy;&amp;icy;&amp;vcy;&amp;ncy;&amp;iecy; &amp;vcy;&amp;icy;&amp;rcy;&amp;ocy;&amp;shchcy;&amp;ucy;&amp;vcy;&amp;acy;&amp;ncy;&amp;ncy;&amp;yacy; &amp;tcy;&amp;iecy;&amp;lcy;&amp;yacy;&amp;tcy; &amp;ucy; &amp;dcy;&amp;ocy;&amp;mcy;&amp;ocy;&amp;gcy;&amp;ocy;&amp;scy;&amp;pcy;&amp;ocy;&amp;dcy;&amp;acy;&amp;rcy;&amp;scy;&amp;tcy;&amp;vcy;&amp;iuk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&amp;Kcy;&amp;ocy;&amp;ncy;&amp;scy;&amp;ucy;&amp;lcy;&amp;softcy;&amp;tcy;&amp;ucy;&amp;vcy;&amp;acy;&amp;ncy;&amp;ncy;&amp;yacy; – &amp;Lcy;&amp;softcy;&amp;vcy;&amp;iukcy;&amp;vcy;&amp;scy;&amp;softcy;&amp;kcy;&amp;acy; &amp;Acy;&amp;gcy;&amp;rcy;&amp;acy;&amp;rcy;&amp;ncy;&amp;acy; &amp;Dcy;&amp;ocy;&amp;rcy;&amp;acy;&amp;dcy;&amp;chcy;&amp;acy; &amp;Scy;&amp;lcy;&amp;ucy;&amp;zhcy;&amp;bcy;&amp;acy;"/>
          <p:cNvPicPr>
            <a:picLocks noChangeAspect="1" noChangeArrowheads="1"/>
          </p:cNvPicPr>
          <p:nvPr/>
        </p:nvPicPr>
        <p:blipFill>
          <a:blip r:embed="rId7" cstate="print"/>
          <a:srcRect t="13447"/>
          <a:stretch>
            <a:fillRect/>
          </a:stretch>
        </p:blipFill>
        <p:spPr bwMode="auto">
          <a:xfrm>
            <a:off x="2195736" y="5004095"/>
            <a:ext cx="5584726" cy="185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646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thepresentation.ru/img/thumbs/dc0b25c24d10ed3c29730c1eaf5e7a9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thepresentation.ru/img/thumbs/a8cfea7fc8df5f28d9fc918b6e591d2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thepresentation.ru/img/thumbs/105cb3068b90cbd797195531e40bdcc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71296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&amp;Gcy;&amp;ocy;&amp;dcy;&amp;iukcy;&amp;vcy;&amp;lcy;&amp;yacy; &amp;tcy;&amp;iukcy;&amp;lcy;&amp;softcy;&amp;ncy;&amp;icy;&amp;khcy; &amp;scy;&amp;ucy;&amp;khcy;&amp;ocy;&amp;scy;&amp;tcy;&amp;iukcy;&amp;jcy;&amp;ncy;&amp;icy;&amp;khcy; &amp;kcy;&amp;ocy;&amp;rcy;&amp;iukcy;&amp;vcy; &amp;tcy;&amp;acy; &amp;ncy;&amp;iecy;&amp;tcy;&amp;iecy;&amp;lcy;&amp;iecy;&amp;jcy; – &amp;Gcy;&amp;ocy;&amp;lcy;&amp;ocy;&amp;vcy;&amp;ncy;&amp;iecy; &amp;ucy;&amp;pcy;&amp;rcy;&amp;acy;&amp;vcy;&amp;lcy;&amp;iukcy;&amp;ncy;&amp;ncy;&amp;yacy;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500" y="4509120"/>
            <a:ext cx="4762500" cy="272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671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4" name="AutoShape 2" descr="VET KALWERS VIR VLEIS BY DIE HUIS (FOTO'S EN VIDEO'S) - DIERE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VITELLI DA INGRASSO PER LA CARNE A CASA (FOTO E VIDEO) - ANIMAL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8" name="Picture 6" descr="&amp;ncy;&amp;ocy;&amp;vcy;&amp;icy;&amp;ncy;&amp;icy;, &amp;ocy;&amp;tcy;&amp;gcy;&amp;lcy;&amp;iecy;&amp;zhcy;&amp;dcy;&amp;acy;&amp;ncy;&amp;iecy; &amp;ncy;&amp;acy; &amp;tcy;&amp;iecy;&amp;lcy;&amp;iecy;&amp;tcy;&amp;acy;, &amp;khcy;&amp;rcy;&amp;acy;&amp;ncy;&amp;iecy;&amp;ncy;&amp;iecy; &amp;ncy;&amp;acy; &amp;tcy;&amp;iecy;&amp;lcy;&amp;iecy;&amp;tcy;&amp;acy; | &amp;Gcy;&amp;ocy;&amp;vcy;&amp;iecy;&amp;dcy;&amp;ocy;&amp;vcy;&amp;hardcy;&amp;d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05064"/>
            <a:ext cx="4676775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&amp;Icy;&amp;zcy;&amp;bcy;&amp;ocy;&amp;rcy;&amp;hardcy;&amp;tcy; &amp;ncy;&amp;acy; &amp;mcy;&amp;lcy;&amp;iecy;&amp;kcy;&amp;ocy;&amp;zcy;&amp;acy;&amp;mcy;&amp;iecy;&amp;scy;&amp;tcy;&amp;icy;&amp;tcy;&amp;iecy;&amp;lcy; &amp;ocy;&amp;pcy;&amp;rcy;&amp;iecy;&amp;dcy;&amp;iecy;&amp;lcy;&amp;yacy; &amp;ncy;&amp;icy;&amp;vcy;&amp;ocy;&amp;tcy;&amp;ocy; &amp;ncy;&amp;acy; &amp;rcy;&amp;acy;&amp;zcy;&amp;vcy;&amp;icy;&amp;tcy;&amp;icy;&amp;iecy; &amp;ncy;&amp;acy; &amp;tcy;&amp;iecy;&amp;lcy;&amp;iecy;&amp;tcy;&amp;acy;&amp;t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573016"/>
            <a:ext cx="4930556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356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Vcy;&amp;iukcy;&amp;dcy;&amp;kcy;&amp;icy;&amp;ncy;&amp;ucy;&amp;lcy;&amp;acy; &amp;kcy;&amp;ocy;&amp;pcy;&amp;icy;&amp;tcy;&amp;acy;: &amp;vcy; &amp;YAcy;&amp;pcy;&amp;ocy;&amp;ncy;&amp;iukcy;&amp;yicy; &amp;pcy;&amp;ocy;&amp;mcy;&amp;iecy;&amp;rcy;&amp;lcy;&amp;acy; &amp;pcy;&amp;iecy;&amp;rcy;&amp;shcy;&amp;acy; &amp;vcy; &amp;scy;&amp;vcy;&amp;iukcy;&amp;tcy;&amp;iukcy; &amp;kcy;&amp;lcy;&amp;ocy;&amp;ncy;&amp;ocy;&amp;vcy;&amp;acy;&amp;ncy;&amp;acy; &amp;kcy;&amp;ocy;&amp;rcy;&amp;ocy;&amp;vcy;&amp;acy; |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769768"/>
            <a:ext cx="278430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27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476672"/>
            <a:ext cx="9144000" cy="439248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1200" b="1" dirty="0" smtClean="0">
                <a:solidFill>
                  <a:srgbClr val="C00000"/>
                </a:solidFill>
              </a:rPr>
              <a:t>План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>
              <a:spcBef>
                <a:spcPct val="20000"/>
              </a:spcBef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1.Годівля телят у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молочний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2.Годівля 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молодняку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великої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рогатої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худоби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старше 6-місячного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віку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Вирощування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відгодівля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молодняку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великої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рогатої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худоби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/>
              </a:rPr>
              <a:t>3. Контроль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повноцінності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годівлі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молодняку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великої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рогатої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худоби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endParaRPr lang="en-US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692696"/>
          <a:ext cx="871296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Page 2 - Cow Byre Milk High Resolution Stock Photography and Images - Alam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933056"/>
            <a:ext cx="4700104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7028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490" name="Picture 2" descr="Cow Identification Tags High Resolution Stock Photography and Images - Alam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501008"/>
            <a:ext cx="548345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Gcy;&amp;ocy;&amp;dcy;&amp;iukcy;&amp;vcy;&amp;lcy;&amp;yacy; &amp;vcy;&amp;iecy;&amp;lcy;&amp;icy;&amp;kcy;&amp;ocy;&amp;yicy; &amp;rcy;&amp;ocy;&amp;gcy;&amp;acy;&amp;tcy;&amp;ocy;&amp;yicy; &amp;khcy;&amp;ucy;&amp;dcy;&amp;ocy;&amp;bcy;&amp;i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 t="8400"/>
          <a:stretch>
            <a:fillRect/>
          </a:stretch>
        </p:blipFill>
        <p:spPr bwMode="auto">
          <a:xfrm>
            <a:off x="0" y="576064"/>
            <a:ext cx="9144000" cy="6281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thepresentation.ru/img/tmb/1/58330/8c20fa2d26f28049af5757161a1ad11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thepresentation.ru/img/thumbs/46b1ca2982dc1730aee5dc3c091f857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thepresentation.ru/img/tmb/1/58330/a395aa3cbd68cb0c690c02f5bc9044f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thepresentation.ru/img/tmb/1/58330/f086e85dbaed54eb3285e5453d3a381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thepresentation.ru/img/thumbs/212074db47f872f7414e222df7a9184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thepresentation.ru/img/tmb/1/58330/e9a3e9a94f186aa50e025dc904e56ce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thepresentation.ru/img/thumbs/9e789f086b46c39015826879fd3e6be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313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Долгая</a:t>
            </a:r>
            <a:r>
              <a:rPr lang="uk-UA" sz="2000" b="1" dirty="0" smtClean="0"/>
              <a:t> М.М., </a:t>
            </a:r>
            <a:r>
              <a:rPr lang="uk-UA" sz="2000" b="1" dirty="0" err="1" smtClean="0"/>
              <a:t>Кулібаба</a:t>
            </a:r>
            <a:r>
              <a:rPr lang="uk-UA" sz="2000" b="1" dirty="0" smtClean="0"/>
              <a:t> С.В. Використання халатних комплексів мікроелементів у годівлі корів. Харків, 2017. 138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</a:t>
            </a:r>
            <a:r>
              <a:rPr lang="uk-UA" sz="2000" b="1" smtClean="0"/>
              <a:t>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Разанова</a:t>
            </a:r>
            <a:r>
              <a:rPr lang="uk-UA" sz="2000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484784"/>
            <a:ext cx="338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ДЯКУЮ ЗА УВАГУ!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548680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07904" y="0"/>
            <a:ext cx="69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4013" algn="ctr"/>
            <a:r>
              <a:rPr lang="ru-RU" sz="2400" b="1" dirty="0" smtClean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54032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Gcy;&amp;ocy;&amp;dcy;&amp;iukcy;&amp;vcy;&amp;lcy;&amp;yacy; &amp;vcy;&amp;iecy;&amp;lcy;&amp;icy;&amp;kcy;&amp;ocy;&amp;yicy; &amp;rcy;&amp;ocy;&amp;gcy;&amp;acy;&amp;tcy;&amp;ocy;&amp;yicy; &amp;khcy;&amp;ucy;&amp;dcy;&amp;ocy;&amp;bcy;&amp;i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thepresentation.ru/img/thumbs/1e8e7dfc6bfaa0eb836e807af31c3b88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71296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6" name="AutoShape 2" descr="&amp;Ucy;&amp;mcy;&amp;ocy;&amp;vcy;&amp;icy; &amp;ocy;&amp;dcy;&amp;iecy;&amp;rcy;&amp;zhcy;&amp;acy;&amp;ncy;&amp;ncy;&amp;yacy; &amp;zcy;&amp;dcy;&amp;ocy;&amp;rcy;&amp;ocy;&amp;vcy;&amp;icy;&amp;khcy; &amp;tcy;&amp;iecy;&amp;lcy;&amp;yacy;&amp;t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&amp;Ucy;&amp;mcy;&amp;ocy;&amp;vcy;&amp;icy; &amp;ocy;&amp;dcy;&amp;iecy;&amp;rcy;&amp;zhcy;&amp;acy;&amp;ncy;&amp;ncy;&amp;yacy; &amp;zcy;&amp;dcy;&amp;ocy;&amp;rcy;&amp;ocy;&amp;vcy;&amp;icy;&amp;khcy; &amp;tcy;&amp;iecy;&amp;lcy;&amp;yacy;&amp;t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&amp;Ucy;&amp;mcy;&amp;ocy;&amp;vcy;&amp;icy; &amp;ocy;&amp;dcy;&amp;iecy;&amp;rcy;&amp;zhcy;&amp;acy;&amp;ncy;&amp;ncy;&amp;yacy; &amp;zcy;&amp;dcy;&amp;ocy;&amp;rcy;&amp;ocy;&amp;vcy;&amp;icy;&amp;khcy; &amp;tcy;&amp;iecy;&amp;lcy;&amp;yacy;&amp;t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&amp;Ucy;&amp;mcy;&amp;ocy;&amp;vcy;&amp;icy; &amp;ocy;&amp;dcy;&amp;iecy;&amp;rcy;&amp;zhcy;&amp;acy;&amp;ncy;&amp;ncy;&amp;yacy; &amp;zcy;&amp;dcy;&amp;ocy;&amp;rcy;&amp;ocy;&amp;vcy;&amp;icy;&amp;khcy; &amp;tcy;&amp;iecy;&amp;lcy;&amp;yacy;&amp;t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4" name="Picture 10" descr="&amp;tcy;&amp;mcy; &amp;Acy;&amp;gcy;&amp;rcy;&amp;ocy;&amp;kcy;&amp;ocy;&amp;rcy;&amp;mcy; – &amp;vcy;&amp;icy;&amp;rcy;&amp;ocy;&amp;bcy;&amp;ncy;&amp;icy;&amp;tscy;&amp;tcy;&amp;vcy;&amp;ocy; &amp;tcy;&amp;acy; &amp;rcy;&amp;iecy;&amp;acy;&amp;lcy;&amp;iukcy;&amp;zcy;&amp;acy;&amp;tscy;&amp;iukcy;&amp;yacy; &amp;kcy;&amp;ocy;&amp;mcy;&amp;bcy;&amp;iukcy;&amp;kcy;&amp;ocy;&amp;rcy;&amp;mcy;&amp;iuk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465740"/>
            <a:ext cx="4307632" cy="3392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Gcy;&amp;ocy;&amp;dcy;&amp;iukcy;&amp;vcy;&amp;lcy;&amp;yacy; &amp;vcy;&amp;iecy;&amp;lcy;&amp;icy;&amp;kcy;&amp;ocy;&amp;yicy; &amp;rcy;&amp;ocy;&amp;gcy;&amp;acy;&amp;tcy;&amp;ocy;&amp;yicy; &amp;khcy;&amp;ucy;&amp;dcy;&amp;ocy;&amp;bcy;&amp;i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97"/>
            <a:ext cx="9117209" cy="682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&amp;Pcy;&amp;rcy;&amp;ocy;&amp;fcy;&amp;iukcy;&amp;lcy;&amp;acy;&amp;kcy;&amp;tcy;&amp;ocy;&amp;rcy;&amp;iukcy;&amp;jcy; &amp;dcy;&amp;lcy;&amp;yacy; &amp;tcy;&amp;iecy;&amp;lcy;&amp;yacy;&amp;tcy;, &amp;ucy;&amp;tcy;&amp;rcy;&amp;icy;&amp;mcy;&amp;acy;&amp;ncy;&amp;ncy;&amp;yacy; &amp;mcy;&amp;ocy;&amp;lcy;&amp;ocy;&amp;dcy;&amp;ncy;&amp;yacy;&amp;kcy;&amp;ucy; &amp;ZeroWidthSpace;&amp;ZeroWidthSpace;&amp;Vcy;&amp;Rcy;&amp;KHcy; (&amp;fcy;&amp;ocy;&amp;tcy;&amp;ocy; &amp;iukcy; &amp;vcy;&amp;iukcy;&amp;dcy;&amp;iecy;&amp;ocy;) - &amp;Scy;&amp;ucy;&amp;chcy;&amp;acy;&amp;scy;&amp;ncy;&amp;iecy;  &amp;tcy;&amp;vcy;&amp;acy;&amp;rcy;&amp;icy;&amp;ncy;&amp;ncy;&amp;icy;&amp;tscy;&amp;t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61661"/>
            <a:ext cx="5519936" cy="3096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1087</Words>
  <Application>Microsoft Office PowerPoint</Application>
  <PresentationFormat>Экран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Лекція 7 Годівля молодняку великої рогатої худоби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 Годівля молодняку великої рогатої худоби  </dc:title>
  <dc:creator>Sam</dc:creator>
  <cp:lastModifiedBy>Ulia</cp:lastModifiedBy>
  <cp:revision>13</cp:revision>
  <dcterms:created xsi:type="dcterms:W3CDTF">2021-04-02T07:24:14Z</dcterms:created>
  <dcterms:modified xsi:type="dcterms:W3CDTF">2021-05-28T13:24:20Z</dcterms:modified>
</cp:coreProperties>
</file>