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306" r:id="rId4"/>
    <p:sldId id="284" r:id="rId5"/>
    <p:sldId id="285" r:id="rId6"/>
    <p:sldId id="315" r:id="rId7"/>
    <p:sldId id="286" r:id="rId8"/>
    <p:sldId id="292" r:id="rId9"/>
    <p:sldId id="288" r:id="rId10"/>
    <p:sldId id="297" r:id="rId11"/>
    <p:sldId id="311" r:id="rId12"/>
    <p:sldId id="289" r:id="rId13"/>
    <p:sldId id="316" r:id="rId14"/>
    <p:sldId id="290" r:id="rId15"/>
    <p:sldId id="314" r:id="rId16"/>
    <p:sldId id="312" r:id="rId17"/>
    <p:sldId id="298" r:id="rId18"/>
    <p:sldId id="299" r:id="rId19"/>
    <p:sldId id="271" r:id="rId20"/>
    <p:sldId id="300" r:id="rId21"/>
    <p:sldId id="273" r:id="rId22"/>
    <p:sldId id="301" r:id="rId23"/>
    <p:sldId id="275" r:id="rId24"/>
    <p:sldId id="307" r:id="rId25"/>
    <p:sldId id="302" r:id="rId26"/>
    <p:sldId id="276" r:id="rId27"/>
    <p:sldId id="304" r:id="rId28"/>
    <p:sldId id="278" r:id="rId29"/>
    <p:sldId id="305" r:id="rId30"/>
    <p:sldId id="293" r:id="rId31"/>
    <p:sldId id="279" r:id="rId32"/>
    <p:sldId id="294" r:id="rId33"/>
    <p:sldId id="280" r:id="rId34"/>
    <p:sldId id="282" r:id="rId35"/>
    <p:sldId id="296" r:id="rId36"/>
    <p:sldId id="310" r:id="rId37"/>
    <p:sldId id="283" r:id="rId38"/>
    <p:sldId id="281" r:id="rId39"/>
    <p:sldId id="308" r:id="rId40"/>
    <p:sldId id="30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FDB3A-4E47-4C6A-B411-956D525DDD0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93D030-E3C9-4541-ADCB-30FE8D5F4BFA}">
      <dgm:prSet/>
      <dgm:spPr/>
      <dgm:t>
        <a:bodyPr/>
        <a:lstStyle/>
        <a:p>
          <a:pPr rtl="0"/>
          <a:r>
            <a:rPr lang="ru-RU" dirty="0" smtClean="0"/>
            <a:t>Через 0,5 –1,5 </a:t>
          </a:r>
          <a:r>
            <a:rPr lang="ru-RU" dirty="0" err="1" smtClean="0"/>
            <a:t>години</a:t>
          </a:r>
          <a:r>
            <a:rPr lang="ru-RU" dirty="0" smtClean="0"/>
            <a:t> </a:t>
          </a:r>
          <a:r>
            <a:rPr lang="ru-RU" dirty="0" err="1" smtClean="0"/>
            <a:t>після</a:t>
          </a:r>
          <a:r>
            <a:rPr lang="ru-RU" dirty="0" smtClean="0"/>
            <a:t> </a:t>
          </a:r>
          <a:r>
            <a:rPr lang="ru-RU" dirty="0" err="1" smtClean="0"/>
            <a:t>отелення</a:t>
          </a:r>
          <a:r>
            <a:rPr lang="ru-RU" dirty="0" smtClean="0"/>
            <a:t> корову </a:t>
          </a:r>
          <a:r>
            <a:rPr lang="ru-RU" dirty="0" err="1" smtClean="0"/>
            <a:t>напувають</a:t>
          </a:r>
          <a:r>
            <a:rPr lang="ru-RU" dirty="0" smtClean="0"/>
            <a:t> теплим </a:t>
          </a:r>
          <a:r>
            <a:rPr lang="ru-RU" dirty="0" err="1" smtClean="0"/>
            <a:t>пійлом</a:t>
          </a:r>
          <a:r>
            <a:rPr lang="ru-RU" dirty="0" smtClean="0"/>
            <a:t> (20–30 °С),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включає</a:t>
          </a:r>
          <a:r>
            <a:rPr lang="ru-RU" dirty="0" smtClean="0"/>
            <a:t> 400–500 г </a:t>
          </a:r>
          <a:r>
            <a:rPr lang="ru-RU" dirty="0" err="1" smtClean="0"/>
            <a:t>пшеничних</a:t>
          </a:r>
          <a:r>
            <a:rPr lang="ru-RU" dirty="0" smtClean="0"/>
            <a:t> </a:t>
          </a:r>
          <a:r>
            <a:rPr lang="ru-RU" dirty="0" err="1" smtClean="0"/>
            <a:t>висівок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вівсянки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80–100 г </a:t>
          </a:r>
          <a:r>
            <a:rPr lang="ru-RU" dirty="0" err="1" smtClean="0"/>
            <a:t>кухонної</a:t>
          </a:r>
          <a:r>
            <a:rPr lang="ru-RU" dirty="0" smtClean="0"/>
            <a:t> </a:t>
          </a:r>
          <a:r>
            <a:rPr lang="ru-RU" dirty="0" err="1" smtClean="0"/>
            <a:t>солі</a:t>
          </a:r>
          <a:r>
            <a:rPr lang="ru-RU" dirty="0" smtClean="0"/>
            <a:t> на </a:t>
          </a:r>
          <a:r>
            <a:rPr lang="ru-RU" dirty="0" err="1" smtClean="0"/>
            <a:t>відро</a:t>
          </a:r>
          <a:r>
            <a:rPr lang="ru-RU" dirty="0" smtClean="0"/>
            <a:t> води.</a:t>
          </a:r>
          <a:endParaRPr lang="ru-RU" dirty="0"/>
        </a:p>
      </dgm:t>
    </dgm:pt>
    <dgm:pt modelId="{6109A7A4-066D-4CB1-8A7D-E0F74EA5D592}" type="parTrans" cxnId="{816ADAB3-4701-467C-9F2D-B13A9EC2653F}">
      <dgm:prSet/>
      <dgm:spPr/>
      <dgm:t>
        <a:bodyPr/>
        <a:lstStyle/>
        <a:p>
          <a:endParaRPr lang="ru-RU"/>
        </a:p>
      </dgm:t>
    </dgm:pt>
    <dgm:pt modelId="{D28B1177-3461-47DC-9C10-81FFD442EE69}" type="sibTrans" cxnId="{816ADAB3-4701-467C-9F2D-B13A9EC2653F}">
      <dgm:prSet/>
      <dgm:spPr/>
      <dgm:t>
        <a:bodyPr/>
        <a:lstStyle/>
        <a:p>
          <a:endParaRPr lang="ru-RU"/>
        </a:p>
      </dgm:t>
    </dgm:pt>
    <dgm:pt modelId="{3A688F5F-2E30-428E-B0D8-C8A34E918B03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перші</a:t>
          </a:r>
          <a:r>
            <a:rPr lang="ru-RU" dirty="0" smtClean="0"/>
            <a:t> 2–3 </a:t>
          </a:r>
          <a:r>
            <a:rPr lang="ru-RU" dirty="0" err="1" smtClean="0"/>
            <a:t>дні</a:t>
          </a:r>
          <a:r>
            <a:rPr lang="ru-RU" dirty="0" smtClean="0"/>
            <a:t> </a:t>
          </a:r>
          <a:r>
            <a:rPr lang="ru-RU" dirty="0" err="1" smtClean="0"/>
            <a:t>корові</a:t>
          </a:r>
          <a:r>
            <a:rPr lang="ru-RU" dirty="0" smtClean="0"/>
            <a:t> </a:t>
          </a:r>
          <a:r>
            <a:rPr lang="ru-RU" dirty="0" err="1" smtClean="0"/>
            <a:t>дають</a:t>
          </a:r>
          <a:r>
            <a:rPr lang="ru-RU" dirty="0" smtClean="0"/>
            <a:t> теплу воду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пійло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згодовують</a:t>
          </a:r>
          <a:r>
            <a:rPr lang="ru-RU" dirty="0" smtClean="0"/>
            <a:t> </a:t>
          </a:r>
          <a:r>
            <a:rPr lang="ru-RU" dirty="0" err="1" smtClean="0"/>
            <a:t>сіно</a:t>
          </a:r>
          <a:r>
            <a:rPr lang="ru-RU" dirty="0" smtClean="0"/>
            <a:t> вволю (</a:t>
          </a:r>
          <a:r>
            <a:rPr lang="ru-RU" dirty="0" err="1" smtClean="0"/>
            <a:t>краще</a:t>
          </a:r>
          <a:r>
            <a:rPr lang="ru-RU" dirty="0" smtClean="0"/>
            <a:t> </a:t>
          </a:r>
          <a:r>
            <a:rPr lang="ru-RU" dirty="0" err="1" smtClean="0"/>
            <a:t>злакових</a:t>
          </a:r>
          <a:r>
            <a:rPr lang="ru-RU" dirty="0" smtClean="0"/>
            <a:t> культур) та 1–2 кг </a:t>
          </a:r>
          <a:r>
            <a:rPr lang="ru-RU" dirty="0" err="1" smtClean="0"/>
            <a:t>концентратів</a:t>
          </a:r>
          <a:r>
            <a:rPr lang="ru-RU" dirty="0" smtClean="0"/>
            <a:t> у </a:t>
          </a:r>
          <a:r>
            <a:rPr lang="ru-RU" dirty="0" err="1" smtClean="0"/>
            <a:t>вигляді</a:t>
          </a:r>
          <a:r>
            <a:rPr lang="ru-RU" dirty="0" smtClean="0"/>
            <a:t> </a:t>
          </a:r>
          <a:r>
            <a:rPr lang="ru-RU" dirty="0" err="1" smtClean="0"/>
            <a:t>суміші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висівок</a:t>
          </a:r>
          <a:r>
            <a:rPr lang="ru-RU" dirty="0" smtClean="0"/>
            <a:t>, </a:t>
          </a:r>
          <a:r>
            <a:rPr lang="ru-RU" dirty="0" err="1" smtClean="0"/>
            <a:t>вівсянки</a:t>
          </a:r>
          <a:r>
            <a:rPr lang="ru-RU" dirty="0" smtClean="0"/>
            <a:t>, макухи. З 4–5 дня при нормальному </a:t>
          </a:r>
          <a:r>
            <a:rPr lang="ru-RU" dirty="0" err="1" smtClean="0"/>
            <a:t>стані</a:t>
          </a:r>
          <a:r>
            <a:rPr lang="ru-RU" dirty="0" smtClean="0"/>
            <a:t> </a:t>
          </a:r>
          <a:r>
            <a:rPr lang="ru-RU" dirty="0" err="1" smtClean="0"/>
            <a:t>молочної</a:t>
          </a:r>
          <a:r>
            <a:rPr lang="ru-RU" dirty="0" smtClean="0"/>
            <a:t> </a:t>
          </a:r>
          <a:r>
            <a:rPr lang="ru-RU" dirty="0" err="1" smtClean="0"/>
            <a:t>залози</a:t>
          </a:r>
          <a:r>
            <a:rPr lang="ru-RU" dirty="0" smtClean="0"/>
            <a:t> до </a:t>
          </a:r>
          <a:r>
            <a:rPr lang="ru-RU" dirty="0" err="1" smtClean="0"/>
            <a:t>раціону</a:t>
          </a:r>
          <a:r>
            <a:rPr lang="ru-RU" dirty="0" smtClean="0"/>
            <a:t> </a:t>
          </a:r>
          <a:r>
            <a:rPr lang="ru-RU" dirty="0" err="1" smtClean="0"/>
            <a:t>вводять</a:t>
          </a:r>
          <a:r>
            <a:rPr lang="ru-RU" dirty="0" smtClean="0"/>
            <a:t> </a:t>
          </a:r>
          <a:r>
            <a:rPr lang="ru-RU" dirty="0" err="1" smtClean="0"/>
            <a:t>сінаж</a:t>
          </a:r>
          <a:r>
            <a:rPr lang="ru-RU" dirty="0" smtClean="0"/>
            <a:t>, </a:t>
          </a:r>
          <a:r>
            <a:rPr lang="ru-RU" dirty="0" err="1" smtClean="0"/>
            <a:t>коренебульбоплоди</a:t>
          </a:r>
          <a:r>
            <a:rPr lang="ru-RU" dirty="0" smtClean="0"/>
            <a:t> та силос, </a:t>
          </a:r>
          <a:r>
            <a:rPr lang="ru-RU" dirty="0" err="1" smtClean="0"/>
            <a:t>поступово</a:t>
          </a:r>
          <a:r>
            <a:rPr lang="ru-RU" dirty="0" smtClean="0"/>
            <a:t> </a:t>
          </a:r>
          <a:r>
            <a:rPr lang="ru-RU" dirty="0" err="1" smtClean="0"/>
            <a:t>збільшуючи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кількість</a:t>
          </a:r>
          <a:r>
            <a:rPr lang="ru-RU" dirty="0" smtClean="0"/>
            <a:t>. </a:t>
          </a:r>
          <a:endParaRPr lang="ru-RU" dirty="0"/>
        </a:p>
      </dgm:t>
    </dgm:pt>
    <dgm:pt modelId="{11947B9B-14F5-43F3-8944-57E669507264}" type="parTrans" cxnId="{E0E2A9B9-70CA-4165-B007-5A73EB08104C}">
      <dgm:prSet/>
      <dgm:spPr/>
      <dgm:t>
        <a:bodyPr/>
        <a:lstStyle/>
        <a:p>
          <a:endParaRPr lang="ru-RU"/>
        </a:p>
      </dgm:t>
    </dgm:pt>
    <dgm:pt modelId="{5F5F96C1-C966-4CD0-8B28-BD97C66B8739}" type="sibTrans" cxnId="{E0E2A9B9-70CA-4165-B007-5A73EB08104C}">
      <dgm:prSet/>
      <dgm:spPr/>
      <dgm:t>
        <a:bodyPr/>
        <a:lstStyle/>
        <a:p>
          <a:endParaRPr lang="ru-RU"/>
        </a:p>
      </dgm:t>
    </dgm:pt>
    <dgm:pt modelId="{AD587765-30D5-410C-B8E3-98313E667A47}" type="pres">
      <dgm:prSet presAssocID="{4B6FDB3A-4E47-4C6A-B411-956D525DDD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7EFD19-E469-4DC7-8B63-FC6653AAFAFC}" type="pres">
      <dgm:prSet presAssocID="{1C93D030-E3C9-4541-ADCB-30FE8D5F4BFA}" presName="parentText" presStyleLbl="node1" presStyleIdx="0" presStyleCnt="2" custScaleY="11584" custLinFactY="-22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5C65E-2CD9-403C-8053-107CF27C85DC}" type="pres">
      <dgm:prSet presAssocID="{D28B1177-3461-47DC-9C10-81FFD442EE69}" presName="spacer" presStyleCnt="0"/>
      <dgm:spPr/>
    </dgm:pt>
    <dgm:pt modelId="{4F127CDE-F171-47C7-A65E-C39994F80320}" type="pres">
      <dgm:prSet presAssocID="{3A688F5F-2E30-428E-B0D8-C8A34E918B03}" presName="parentText" presStyleLbl="node1" presStyleIdx="1" presStyleCnt="2" custScaleY="16095" custLinFactY="-21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EE26AE-D80A-4D35-A4CD-31DE79876895}" type="presOf" srcId="{4B6FDB3A-4E47-4C6A-B411-956D525DDD03}" destId="{AD587765-30D5-410C-B8E3-98313E667A47}" srcOrd="0" destOrd="0" presId="urn:microsoft.com/office/officeart/2005/8/layout/vList2"/>
    <dgm:cxn modelId="{816ADAB3-4701-467C-9F2D-B13A9EC2653F}" srcId="{4B6FDB3A-4E47-4C6A-B411-956D525DDD03}" destId="{1C93D030-E3C9-4541-ADCB-30FE8D5F4BFA}" srcOrd="0" destOrd="0" parTransId="{6109A7A4-066D-4CB1-8A7D-E0F74EA5D592}" sibTransId="{D28B1177-3461-47DC-9C10-81FFD442EE69}"/>
    <dgm:cxn modelId="{E0E2A9B9-70CA-4165-B007-5A73EB08104C}" srcId="{4B6FDB3A-4E47-4C6A-B411-956D525DDD03}" destId="{3A688F5F-2E30-428E-B0D8-C8A34E918B03}" srcOrd="1" destOrd="0" parTransId="{11947B9B-14F5-43F3-8944-57E669507264}" sibTransId="{5F5F96C1-C966-4CD0-8B28-BD97C66B8739}"/>
    <dgm:cxn modelId="{31AEE97F-3C2D-40E9-A9A9-15652B3AAD2D}" type="presOf" srcId="{1C93D030-E3C9-4541-ADCB-30FE8D5F4BFA}" destId="{BD7EFD19-E469-4DC7-8B63-FC6653AAFAFC}" srcOrd="0" destOrd="0" presId="urn:microsoft.com/office/officeart/2005/8/layout/vList2"/>
    <dgm:cxn modelId="{AA5E44C6-B435-408D-B4DE-A8DC4622EBED}" type="presOf" srcId="{3A688F5F-2E30-428E-B0D8-C8A34E918B03}" destId="{4F127CDE-F171-47C7-A65E-C39994F80320}" srcOrd="0" destOrd="0" presId="urn:microsoft.com/office/officeart/2005/8/layout/vList2"/>
    <dgm:cxn modelId="{E855BA02-45D3-4E96-BAD1-4F6920637EC5}" type="presParOf" srcId="{AD587765-30D5-410C-B8E3-98313E667A47}" destId="{BD7EFD19-E469-4DC7-8B63-FC6653AAFAFC}" srcOrd="0" destOrd="0" presId="urn:microsoft.com/office/officeart/2005/8/layout/vList2"/>
    <dgm:cxn modelId="{287FFBD5-717A-467F-AD94-0950C1408F3E}" type="presParOf" srcId="{AD587765-30D5-410C-B8E3-98313E667A47}" destId="{2F95C65E-2CD9-403C-8053-107CF27C85DC}" srcOrd="1" destOrd="0" presId="urn:microsoft.com/office/officeart/2005/8/layout/vList2"/>
    <dgm:cxn modelId="{7B0E75AF-43AF-459D-9A92-7FAC6825F039}" type="presParOf" srcId="{AD587765-30D5-410C-B8E3-98313E667A47}" destId="{4F127CDE-F171-47C7-A65E-C39994F8032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9355EF-0D37-466E-A6A1-0981ED30283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7D810D2-106A-4139-AE56-2C1E14FA12FE}">
      <dgm:prSet/>
      <dgm:spPr/>
      <dgm:t>
        <a:bodyPr/>
        <a:lstStyle/>
        <a:p>
          <a:pPr rtl="0"/>
          <a:r>
            <a:rPr lang="ru-RU" dirty="0" smtClean="0"/>
            <a:t>В </a:t>
          </a:r>
          <a:r>
            <a:rPr lang="ru-RU" dirty="0" err="1" smtClean="0"/>
            <a:t>останній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 </a:t>
          </a:r>
          <a:r>
            <a:rPr lang="ru-RU" dirty="0" err="1" smtClean="0"/>
            <a:t>лактації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розпочинається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кінця</a:t>
          </a:r>
          <a:r>
            <a:rPr lang="ru-RU" dirty="0" smtClean="0"/>
            <a:t> </a:t>
          </a:r>
          <a:r>
            <a:rPr lang="ru-RU" dirty="0" err="1" smtClean="0"/>
            <a:t>п’ятого</a:t>
          </a:r>
          <a:r>
            <a:rPr lang="ru-RU" dirty="0" smtClean="0"/>
            <a:t> </a:t>
          </a:r>
          <a:r>
            <a:rPr lang="ru-RU" dirty="0" err="1" smtClean="0"/>
            <a:t>місяця</a:t>
          </a:r>
          <a:r>
            <a:rPr lang="ru-RU" dirty="0" smtClean="0"/>
            <a:t> </a:t>
          </a:r>
          <a:r>
            <a:rPr lang="ru-RU" dirty="0" err="1" smtClean="0"/>
            <a:t>тільності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триває</a:t>
          </a:r>
          <a:r>
            <a:rPr lang="ru-RU" dirty="0" smtClean="0"/>
            <a:t> 8–10 </a:t>
          </a:r>
          <a:r>
            <a:rPr lang="ru-RU" dirty="0" err="1" smtClean="0"/>
            <a:t>тижнів</a:t>
          </a:r>
          <a:r>
            <a:rPr lang="ru-RU" dirty="0" smtClean="0"/>
            <a:t>, </a:t>
          </a:r>
          <a:r>
            <a:rPr lang="ru-RU" dirty="0" err="1" smtClean="0"/>
            <a:t>годівля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сприяти</a:t>
          </a:r>
          <a:r>
            <a:rPr lang="ru-RU" dirty="0" smtClean="0"/>
            <a:t> </a:t>
          </a:r>
          <a:r>
            <a:rPr lang="ru-RU" dirty="0" err="1" smtClean="0"/>
            <a:t>відновленню</a:t>
          </a:r>
          <a:r>
            <a:rPr lang="ru-RU" dirty="0" smtClean="0"/>
            <a:t> </a:t>
          </a:r>
          <a:r>
            <a:rPr lang="ru-RU" dirty="0" err="1" smtClean="0"/>
            <a:t>запасів</a:t>
          </a:r>
          <a:r>
            <a:rPr lang="ru-RU" dirty="0" smtClean="0"/>
            <a:t> </a:t>
          </a:r>
          <a:r>
            <a:rPr lang="ru-RU" dirty="0" err="1" smtClean="0"/>
            <a:t>поживних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біологічно</a:t>
          </a:r>
          <a:r>
            <a:rPr lang="ru-RU" dirty="0" smtClean="0"/>
            <a:t> </a:t>
          </a:r>
          <a:r>
            <a:rPr lang="ru-RU" dirty="0" err="1" smtClean="0"/>
            <a:t>активних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 в </a:t>
          </a:r>
          <a:r>
            <a:rPr lang="ru-RU" dirty="0" err="1" smtClean="0"/>
            <a:t>організмі</a:t>
          </a:r>
          <a:r>
            <a:rPr lang="ru-RU" dirty="0" smtClean="0"/>
            <a:t> та позитивно </a:t>
          </a:r>
          <a:r>
            <a:rPr lang="ru-RU" dirty="0" err="1" smtClean="0"/>
            <a:t>впливати</a:t>
          </a:r>
          <a:r>
            <a:rPr lang="ru-RU" dirty="0" smtClean="0"/>
            <a:t> на </a:t>
          </a:r>
          <a:r>
            <a:rPr lang="ru-RU" dirty="0" err="1" smtClean="0"/>
            <a:t>ріст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розвиток</a:t>
          </a:r>
          <a:r>
            <a:rPr lang="ru-RU" dirty="0" smtClean="0"/>
            <a:t> плода. Тому в </a:t>
          </a:r>
          <a:r>
            <a:rPr lang="ru-RU" dirty="0" err="1" smtClean="0"/>
            <a:t>заключну</a:t>
          </a:r>
          <a:r>
            <a:rPr lang="ru-RU" dirty="0" smtClean="0"/>
            <a:t> </a:t>
          </a:r>
          <a:r>
            <a:rPr lang="ru-RU" dirty="0" err="1" smtClean="0"/>
            <a:t>стадію</a:t>
          </a:r>
          <a:r>
            <a:rPr lang="ru-RU" dirty="0" smtClean="0"/>
            <a:t> </a:t>
          </a:r>
          <a:r>
            <a:rPr lang="ru-RU" dirty="0" err="1" smtClean="0"/>
            <a:t>лактації</a:t>
          </a:r>
          <a:r>
            <a:rPr lang="ru-RU" dirty="0" smtClean="0"/>
            <a:t> </a:t>
          </a:r>
          <a:r>
            <a:rPr lang="ru-RU" dirty="0" err="1" smtClean="0"/>
            <a:t>тваринам</a:t>
          </a:r>
          <a:r>
            <a:rPr lang="ru-RU" dirty="0" smtClean="0"/>
            <a:t> </a:t>
          </a:r>
          <a:r>
            <a:rPr lang="ru-RU" dirty="0" err="1" smtClean="0"/>
            <a:t>бажано</a:t>
          </a:r>
          <a:r>
            <a:rPr lang="ru-RU" dirty="0" smtClean="0"/>
            <a:t> </a:t>
          </a:r>
          <a:r>
            <a:rPr lang="ru-RU" dirty="0" err="1" smtClean="0"/>
            <a:t>згодовувати</a:t>
          </a:r>
          <a:r>
            <a:rPr lang="ru-RU" dirty="0" smtClean="0"/>
            <a:t> </a:t>
          </a:r>
          <a:r>
            <a:rPr lang="ru-RU" dirty="0" err="1" smtClean="0"/>
            <a:t>раціони</a:t>
          </a:r>
          <a:r>
            <a:rPr lang="ru-RU" dirty="0" smtClean="0"/>
            <a:t> </a:t>
          </a:r>
          <a:r>
            <a:rPr lang="ru-RU" dirty="0" err="1" smtClean="0"/>
            <a:t>об’ємистого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малоконцентратного</a:t>
          </a:r>
          <a:r>
            <a:rPr lang="ru-RU" dirty="0" smtClean="0"/>
            <a:t> </a:t>
          </a:r>
          <a:r>
            <a:rPr lang="ru-RU" dirty="0" err="1" smtClean="0"/>
            <a:t>типів</a:t>
          </a:r>
          <a:r>
            <a:rPr lang="ru-RU" dirty="0" smtClean="0"/>
            <a:t>, основу </a:t>
          </a:r>
          <a:r>
            <a:rPr lang="ru-RU" dirty="0" err="1" smtClean="0"/>
            <a:t>яких</a:t>
          </a:r>
          <a:r>
            <a:rPr lang="ru-RU" dirty="0" smtClean="0"/>
            <a:t> </a:t>
          </a:r>
          <a:r>
            <a:rPr lang="ru-RU" dirty="0" err="1" smtClean="0"/>
            <a:t>складають</a:t>
          </a:r>
          <a:r>
            <a:rPr lang="ru-RU" dirty="0" smtClean="0"/>
            <a:t> </a:t>
          </a:r>
          <a:r>
            <a:rPr lang="ru-RU" dirty="0" err="1" smtClean="0"/>
            <a:t>доброякісні</a:t>
          </a:r>
          <a:r>
            <a:rPr lang="ru-RU" dirty="0" smtClean="0"/>
            <a:t> </a:t>
          </a:r>
          <a:r>
            <a:rPr lang="ru-RU" dirty="0" err="1" smtClean="0"/>
            <a:t>сіно</a:t>
          </a:r>
          <a:r>
            <a:rPr lang="ru-RU" dirty="0" smtClean="0"/>
            <a:t>, </a:t>
          </a:r>
          <a:r>
            <a:rPr lang="ru-RU" dirty="0" err="1" smtClean="0"/>
            <a:t>сінаж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силос у </a:t>
          </a:r>
          <a:r>
            <a:rPr lang="ru-RU" dirty="0" err="1" smtClean="0"/>
            <a:t>поєднанні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невеликою </a:t>
          </a:r>
          <a:r>
            <a:rPr lang="ru-RU" dirty="0" err="1" smtClean="0"/>
            <a:t>кількістю</a:t>
          </a:r>
          <a:r>
            <a:rPr lang="ru-RU" dirty="0" smtClean="0"/>
            <a:t> </a:t>
          </a:r>
          <a:r>
            <a:rPr lang="ru-RU" dirty="0" err="1" smtClean="0"/>
            <a:t>коренеплодів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концкормів</a:t>
          </a:r>
          <a:r>
            <a:rPr lang="ru-RU" dirty="0" smtClean="0"/>
            <a:t>, а </a:t>
          </a:r>
          <a:r>
            <a:rPr lang="ru-RU" dirty="0" err="1" smtClean="0"/>
            <a:t>влітку</a:t>
          </a:r>
          <a:r>
            <a:rPr lang="ru-RU" dirty="0" smtClean="0"/>
            <a:t> – </a:t>
          </a:r>
          <a:r>
            <a:rPr lang="ru-RU" dirty="0" err="1" smtClean="0"/>
            <a:t>якісна</a:t>
          </a:r>
          <a:r>
            <a:rPr lang="ru-RU" dirty="0" smtClean="0"/>
            <a:t> трава. </a:t>
          </a:r>
          <a:endParaRPr lang="en-US" dirty="0"/>
        </a:p>
      </dgm:t>
    </dgm:pt>
    <dgm:pt modelId="{A1EED652-6B7C-40DB-BBB9-2802C42DA12E}" type="parTrans" cxnId="{DEEB7F9F-6804-49E7-8728-3247EFC86302}">
      <dgm:prSet/>
      <dgm:spPr/>
      <dgm:t>
        <a:bodyPr/>
        <a:lstStyle/>
        <a:p>
          <a:endParaRPr lang="ru-RU"/>
        </a:p>
      </dgm:t>
    </dgm:pt>
    <dgm:pt modelId="{B0EC462E-8423-4AEA-A52F-3A28BF90510D}" type="sibTrans" cxnId="{DEEB7F9F-6804-49E7-8728-3247EFC86302}">
      <dgm:prSet/>
      <dgm:spPr/>
      <dgm:t>
        <a:bodyPr/>
        <a:lstStyle/>
        <a:p>
          <a:endParaRPr lang="ru-RU"/>
        </a:p>
      </dgm:t>
    </dgm:pt>
    <dgm:pt modelId="{0CE5E403-147F-468E-B5B3-2F49482DB956}" type="pres">
      <dgm:prSet presAssocID="{149355EF-0D37-466E-A6A1-0981ED3028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66FF71-8DFE-46AB-A552-7DA072C354BF}" type="pres">
      <dgm:prSet presAssocID="{87D810D2-106A-4139-AE56-2C1E14FA12FE}" presName="parentText" presStyleLbl="node1" presStyleIdx="0" presStyleCnt="1" custLinFactNeighborX="-2887" custLinFactNeighborY="-110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EB7F9F-6804-49E7-8728-3247EFC86302}" srcId="{149355EF-0D37-466E-A6A1-0981ED302836}" destId="{87D810D2-106A-4139-AE56-2C1E14FA12FE}" srcOrd="0" destOrd="0" parTransId="{A1EED652-6B7C-40DB-BBB9-2802C42DA12E}" sibTransId="{B0EC462E-8423-4AEA-A52F-3A28BF90510D}"/>
    <dgm:cxn modelId="{EA63BCF0-454D-493A-BCF3-BEFB7B62ACAE}" type="presOf" srcId="{149355EF-0D37-466E-A6A1-0981ED302836}" destId="{0CE5E403-147F-468E-B5B3-2F49482DB956}" srcOrd="0" destOrd="0" presId="urn:microsoft.com/office/officeart/2005/8/layout/vList2"/>
    <dgm:cxn modelId="{AAF8A4F4-18BB-4855-B2A1-95CC582224F3}" type="presOf" srcId="{87D810D2-106A-4139-AE56-2C1E14FA12FE}" destId="{3366FF71-8DFE-46AB-A552-7DA072C354BF}" srcOrd="0" destOrd="0" presId="urn:microsoft.com/office/officeart/2005/8/layout/vList2"/>
    <dgm:cxn modelId="{411040A3-75F7-495B-92A3-7CE709BFA3A7}" type="presParOf" srcId="{0CE5E403-147F-468E-B5B3-2F49482DB956}" destId="{3366FF71-8DFE-46AB-A552-7DA072C354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F99571-1F21-4A97-9EC2-A15C311C5B8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EF25E2-6CA7-41BE-95E9-A181CE443563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кінці</a:t>
          </a:r>
          <a:r>
            <a:rPr lang="ru-RU" dirty="0" smtClean="0"/>
            <a:t> </a:t>
          </a:r>
          <a:r>
            <a:rPr lang="ru-RU" dirty="0" err="1" smtClean="0"/>
            <a:t>заключного</a:t>
          </a:r>
          <a:r>
            <a:rPr lang="ru-RU" dirty="0" smtClean="0"/>
            <a:t> </a:t>
          </a:r>
          <a:r>
            <a:rPr lang="ru-RU" dirty="0" err="1" smtClean="0"/>
            <a:t>періоду</a:t>
          </a:r>
          <a:r>
            <a:rPr lang="ru-RU" dirty="0" smtClean="0"/>
            <a:t> за 60 </a:t>
          </a:r>
          <a:r>
            <a:rPr lang="ru-RU" dirty="0" err="1" smtClean="0"/>
            <a:t>днів</a:t>
          </a:r>
          <a:r>
            <a:rPr lang="ru-RU" dirty="0" smtClean="0"/>
            <a:t> до </a:t>
          </a:r>
          <a:r>
            <a:rPr lang="ru-RU" dirty="0" err="1" smtClean="0"/>
            <a:t>наступного</a:t>
          </a:r>
          <a:r>
            <a:rPr lang="ru-RU" dirty="0" smtClean="0"/>
            <a:t> </a:t>
          </a:r>
          <a:r>
            <a:rPr lang="ru-RU" dirty="0" err="1" smtClean="0"/>
            <a:t>отелення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</a:t>
          </a:r>
          <a:r>
            <a:rPr lang="ru-RU" dirty="0" err="1" smtClean="0"/>
            <a:t>запускають</a:t>
          </a:r>
          <a:r>
            <a:rPr lang="ru-RU" dirty="0" smtClean="0"/>
            <a:t>. При запуску у </a:t>
          </a:r>
          <a:r>
            <a:rPr lang="ru-RU" dirty="0" err="1" smtClean="0"/>
            <a:t>раціоні</a:t>
          </a:r>
          <a:r>
            <a:rPr lang="ru-RU" dirty="0" smtClean="0"/>
            <a:t> </a:t>
          </a:r>
          <a:r>
            <a:rPr lang="ru-RU" dirty="0" err="1" smtClean="0"/>
            <a:t>зменшують</a:t>
          </a:r>
          <a:r>
            <a:rPr lang="ru-RU" dirty="0" smtClean="0"/>
            <a:t> </a:t>
          </a:r>
          <a:r>
            <a:rPr lang="ru-RU" dirty="0" err="1" smtClean="0"/>
            <a:t>даванки</a:t>
          </a:r>
          <a:r>
            <a:rPr lang="ru-RU" dirty="0" smtClean="0"/>
            <a:t> </a:t>
          </a:r>
          <a:r>
            <a:rPr lang="ru-RU" dirty="0" err="1" smtClean="0"/>
            <a:t>соковитих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концентрованих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, а </a:t>
          </a:r>
          <a:r>
            <a:rPr lang="ru-RU" dirty="0" err="1" smtClean="0"/>
            <a:t>також</a:t>
          </a:r>
          <a:r>
            <a:rPr lang="ru-RU" dirty="0" smtClean="0"/>
            <a:t> </a:t>
          </a:r>
          <a:r>
            <a:rPr lang="ru-RU" dirty="0" err="1" smtClean="0"/>
            <a:t>скорочують</a:t>
          </a:r>
          <a:r>
            <a:rPr lang="ru-RU" dirty="0" smtClean="0"/>
            <a:t> </a:t>
          </a:r>
          <a:r>
            <a:rPr lang="ru-RU" dirty="0" err="1" smtClean="0"/>
            <a:t>кількість</a:t>
          </a:r>
          <a:r>
            <a:rPr lang="ru-RU" dirty="0" smtClean="0"/>
            <a:t> </a:t>
          </a:r>
          <a:r>
            <a:rPr lang="ru-RU" dirty="0" err="1" smtClean="0"/>
            <a:t>доїнь</a:t>
          </a:r>
          <a:r>
            <a:rPr lang="ru-RU" dirty="0" smtClean="0"/>
            <a:t>: </a:t>
          </a:r>
          <a:r>
            <a:rPr lang="ru-RU" dirty="0" err="1" smtClean="0"/>
            <a:t>переходять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триразового</a:t>
          </a:r>
          <a:r>
            <a:rPr lang="ru-RU" dirty="0" smtClean="0"/>
            <a:t> на </a:t>
          </a:r>
          <a:r>
            <a:rPr lang="ru-RU" dirty="0" err="1" smtClean="0"/>
            <a:t>дворазове</a:t>
          </a:r>
          <a:r>
            <a:rPr lang="ru-RU" dirty="0" smtClean="0"/>
            <a:t>, </a:t>
          </a:r>
          <a:r>
            <a:rPr lang="ru-RU" dirty="0" err="1" smtClean="0"/>
            <a:t>одноразове</a:t>
          </a:r>
          <a:r>
            <a:rPr lang="ru-RU" dirty="0" smtClean="0"/>
            <a:t>, а </a:t>
          </a:r>
          <a:r>
            <a:rPr lang="ru-RU" dirty="0" err="1" smtClean="0"/>
            <a:t>потім</a:t>
          </a:r>
          <a:r>
            <a:rPr lang="ru-RU" dirty="0" smtClean="0"/>
            <a:t> через день, через два </a:t>
          </a:r>
          <a:r>
            <a:rPr lang="ru-RU" dirty="0" err="1" smtClean="0"/>
            <a:t>дні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за </a:t>
          </a:r>
          <a:r>
            <a:rPr lang="ru-RU" dirty="0" err="1" smtClean="0"/>
            <a:t>відсутності</a:t>
          </a:r>
          <a:r>
            <a:rPr lang="ru-RU" dirty="0" smtClean="0"/>
            <a:t> молока у </a:t>
          </a:r>
          <a:r>
            <a:rPr lang="ru-RU" dirty="0" err="1" smtClean="0"/>
            <a:t>вим¢ї</a:t>
          </a:r>
          <a:r>
            <a:rPr lang="ru-RU" dirty="0" smtClean="0"/>
            <a:t> запуск </a:t>
          </a:r>
          <a:r>
            <a:rPr lang="ru-RU" dirty="0" err="1" smtClean="0"/>
            <a:t>закінчується</a:t>
          </a:r>
          <a:r>
            <a:rPr lang="ru-RU" dirty="0" smtClean="0"/>
            <a:t>.</a:t>
          </a:r>
          <a:endParaRPr lang="ru-RU" dirty="0"/>
        </a:p>
      </dgm:t>
    </dgm:pt>
    <dgm:pt modelId="{EF38BAED-47DA-482B-943A-F9A5C841B533}" type="parTrans" cxnId="{69FD147C-A347-4EE6-A32C-400F4140ACAF}">
      <dgm:prSet/>
      <dgm:spPr/>
      <dgm:t>
        <a:bodyPr/>
        <a:lstStyle/>
        <a:p>
          <a:endParaRPr lang="ru-RU"/>
        </a:p>
      </dgm:t>
    </dgm:pt>
    <dgm:pt modelId="{71544656-233C-4494-ACE9-0A395338122C}" type="sibTrans" cxnId="{69FD147C-A347-4EE6-A32C-400F4140ACAF}">
      <dgm:prSet/>
      <dgm:spPr/>
      <dgm:t>
        <a:bodyPr/>
        <a:lstStyle/>
        <a:p>
          <a:endParaRPr lang="ru-RU"/>
        </a:p>
      </dgm:t>
    </dgm:pt>
    <dgm:pt modelId="{B38475CA-66D0-4957-B247-0316FD1D00A8}">
      <dgm:prSet/>
      <dgm:spPr/>
      <dgm:t>
        <a:bodyPr/>
        <a:lstStyle/>
        <a:p>
          <a:pPr rtl="0"/>
          <a:r>
            <a:rPr lang="ru-RU" dirty="0" err="1" smtClean="0"/>
            <a:t>Особливої</a:t>
          </a:r>
          <a:r>
            <a:rPr lang="ru-RU" dirty="0" smtClean="0"/>
            <a:t> </a:t>
          </a:r>
          <a:r>
            <a:rPr lang="ru-RU" dirty="0" err="1" smtClean="0"/>
            <a:t>уваги</a:t>
          </a:r>
          <a:r>
            <a:rPr lang="ru-RU" dirty="0" smtClean="0"/>
            <a:t> </a:t>
          </a:r>
          <a:r>
            <a:rPr lang="ru-RU" dirty="0" err="1" smtClean="0"/>
            <a:t>приділяють</a:t>
          </a:r>
          <a:r>
            <a:rPr lang="ru-RU" dirty="0" smtClean="0"/>
            <a:t> запуску </a:t>
          </a:r>
          <a:r>
            <a:rPr lang="ru-RU" dirty="0" err="1" smtClean="0"/>
            <a:t>високопродуктивних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, </a:t>
          </a:r>
          <a:r>
            <a:rPr lang="ru-RU" dirty="0" err="1" smtClean="0"/>
            <a:t>надій</a:t>
          </a:r>
          <a:r>
            <a:rPr lang="ru-RU" dirty="0" smtClean="0"/>
            <a:t> </a:t>
          </a:r>
          <a:r>
            <a:rPr lang="ru-RU" dirty="0" err="1" smtClean="0"/>
            <a:t>яких</a:t>
          </a:r>
          <a:r>
            <a:rPr lang="ru-RU" dirty="0" smtClean="0"/>
            <a:t> перед </a:t>
          </a:r>
          <a:r>
            <a:rPr lang="ru-RU" dirty="0" err="1" smtClean="0"/>
            <a:t>його</a:t>
          </a:r>
          <a:r>
            <a:rPr lang="ru-RU" dirty="0" smtClean="0"/>
            <a:t> початком </a:t>
          </a:r>
          <a:r>
            <a:rPr lang="ru-RU" dirty="0" err="1" smtClean="0"/>
            <a:t>сягає</a:t>
          </a:r>
          <a:r>
            <a:rPr lang="ru-RU" dirty="0" smtClean="0"/>
            <a:t> 25–35 кг молока на </a:t>
          </a:r>
          <a:r>
            <a:rPr lang="ru-RU" dirty="0" err="1" smtClean="0"/>
            <a:t>добу</a:t>
          </a:r>
          <a:r>
            <a:rPr lang="ru-RU" dirty="0" smtClean="0"/>
            <a:t>. Запуск таких </a:t>
          </a:r>
          <a:r>
            <a:rPr lang="ru-RU" dirty="0" err="1" smtClean="0"/>
            <a:t>корів</a:t>
          </a:r>
          <a:r>
            <a:rPr lang="ru-RU" dirty="0" smtClean="0"/>
            <a:t> </a:t>
          </a:r>
          <a:r>
            <a:rPr lang="ru-RU" dirty="0" err="1" smtClean="0"/>
            <a:t>розпочинають</a:t>
          </a:r>
          <a:r>
            <a:rPr lang="ru-RU" dirty="0" smtClean="0"/>
            <a:t> за 20–25 </a:t>
          </a:r>
          <a:r>
            <a:rPr lang="ru-RU" dirty="0" err="1" smtClean="0"/>
            <a:t>днів</a:t>
          </a:r>
          <a:r>
            <a:rPr lang="ru-RU" dirty="0" smtClean="0"/>
            <a:t>, а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надоєм</a:t>
          </a:r>
          <a:r>
            <a:rPr lang="ru-RU" dirty="0" smtClean="0"/>
            <a:t> 20–25 кг – за 10–15 </a:t>
          </a:r>
          <a:r>
            <a:rPr lang="ru-RU" dirty="0" err="1" smtClean="0"/>
            <a:t>днів</a:t>
          </a:r>
          <a:r>
            <a:rPr lang="ru-RU" dirty="0" smtClean="0"/>
            <a:t> до початку </a:t>
          </a:r>
          <a:r>
            <a:rPr lang="ru-RU" dirty="0" err="1" smtClean="0"/>
            <a:t>сухостійного</a:t>
          </a:r>
          <a:r>
            <a:rPr lang="ru-RU" dirty="0" smtClean="0"/>
            <a:t> </a:t>
          </a:r>
          <a:r>
            <a:rPr lang="ru-RU" dirty="0" err="1" smtClean="0"/>
            <a:t>періоду</a:t>
          </a:r>
          <a:r>
            <a:rPr lang="ru-RU" dirty="0" smtClean="0"/>
            <a:t>. У перший день </a:t>
          </a:r>
          <a:r>
            <a:rPr lang="ru-RU" dirty="0" err="1" smtClean="0"/>
            <a:t>підготовки</a:t>
          </a:r>
          <a:r>
            <a:rPr lang="ru-RU" dirty="0" smtClean="0"/>
            <a:t> до запуску </a:t>
          </a:r>
          <a:r>
            <a:rPr lang="ru-RU" dirty="0" err="1" smtClean="0"/>
            <a:t>із</a:t>
          </a:r>
          <a:r>
            <a:rPr lang="ru-RU" dirty="0" smtClean="0"/>
            <a:t> </a:t>
          </a:r>
          <a:r>
            <a:rPr lang="ru-RU" dirty="0" err="1" smtClean="0"/>
            <a:t>раціонів</a:t>
          </a:r>
          <a:r>
            <a:rPr lang="ru-RU" dirty="0" smtClean="0"/>
            <a:t> </a:t>
          </a:r>
          <a:r>
            <a:rPr lang="ru-RU" dirty="0" err="1" smtClean="0"/>
            <a:t>вилучають</a:t>
          </a:r>
          <a:r>
            <a:rPr lang="ru-RU" dirty="0" smtClean="0"/>
            <a:t> силос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поступово</a:t>
          </a:r>
          <a:r>
            <a:rPr lang="ru-RU" dirty="0" smtClean="0"/>
            <a:t> </a:t>
          </a:r>
          <a:r>
            <a:rPr lang="ru-RU" dirty="0" err="1" smtClean="0"/>
            <a:t>зменшують</a:t>
          </a:r>
          <a:r>
            <a:rPr lang="ru-RU" dirty="0" smtClean="0"/>
            <a:t> </a:t>
          </a:r>
          <a:r>
            <a:rPr lang="ru-RU" dirty="0" err="1" smtClean="0"/>
            <a:t>даванки</a:t>
          </a:r>
          <a:r>
            <a:rPr lang="ru-RU" dirty="0" smtClean="0"/>
            <a:t> </a:t>
          </a:r>
          <a:r>
            <a:rPr lang="ru-RU" dirty="0" err="1" smtClean="0"/>
            <a:t>концкормів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коренеплодів</a:t>
          </a:r>
          <a:r>
            <a:rPr lang="ru-RU" dirty="0" smtClean="0"/>
            <a:t>. За 6–7 </a:t>
          </a:r>
          <a:r>
            <a:rPr lang="ru-RU" dirty="0" err="1" smtClean="0"/>
            <a:t>діб</a:t>
          </a:r>
          <a:r>
            <a:rPr lang="ru-RU" dirty="0" smtClean="0"/>
            <a:t> до запуску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раціону</a:t>
          </a:r>
          <a:r>
            <a:rPr lang="ru-RU" dirty="0" smtClean="0"/>
            <a:t> </a:t>
          </a:r>
          <a:r>
            <a:rPr lang="ru-RU" dirty="0" err="1" smtClean="0"/>
            <a:t>виводять</a:t>
          </a:r>
          <a:r>
            <a:rPr lang="ru-RU" dirty="0" smtClean="0"/>
            <a:t> </a:t>
          </a:r>
          <a:r>
            <a:rPr lang="ru-RU" dirty="0" err="1" smtClean="0"/>
            <a:t>коренеплоди</a:t>
          </a:r>
          <a:r>
            <a:rPr lang="ru-RU" dirty="0" smtClean="0"/>
            <a:t>, за 3–4 </a:t>
          </a:r>
          <a:r>
            <a:rPr lang="ru-RU" dirty="0" err="1" smtClean="0"/>
            <a:t>доби</a:t>
          </a:r>
          <a:r>
            <a:rPr lang="ru-RU" dirty="0" smtClean="0"/>
            <a:t> – </a:t>
          </a:r>
          <a:r>
            <a:rPr lang="ru-RU" dirty="0" err="1" smtClean="0"/>
            <a:t>концкорми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залишають</a:t>
          </a:r>
          <a:r>
            <a:rPr lang="ru-RU" dirty="0" smtClean="0"/>
            <a:t> </a:t>
          </a:r>
          <a:r>
            <a:rPr lang="ru-RU" dirty="0" err="1" smtClean="0"/>
            <a:t>тільки</a:t>
          </a:r>
          <a:r>
            <a:rPr lang="ru-RU" dirty="0" smtClean="0"/>
            <a:t> </a:t>
          </a:r>
          <a:r>
            <a:rPr lang="ru-RU" dirty="0" err="1" smtClean="0"/>
            <a:t>сіно</a:t>
          </a:r>
          <a:r>
            <a:rPr lang="ru-RU" dirty="0" smtClean="0"/>
            <a:t>.</a:t>
          </a:r>
          <a:br>
            <a:rPr lang="ru-RU" dirty="0" smtClean="0"/>
          </a:br>
          <a:endParaRPr lang="ru-RU" dirty="0"/>
        </a:p>
      </dgm:t>
    </dgm:pt>
    <dgm:pt modelId="{BEE4399D-E960-486E-B78B-DB99FD8AD281}" type="parTrans" cxnId="{04E76D8A-6914-4E29-9428-8A7F2995DC87}">
      <dgm:prSet/>
      <dgm:spPr/>
      <dgm:t>
        <a:bodyPr/>
        <a:lstStyle/>
        <a:p>
          <a:endParaRPr lang="ru-RU"/>
        </a:p>
      </dgm:t>
    </dgm:pt>
    <dgm:pt modelId="{FC5D3AC0-E0BE-4B48-A7A5-B0F573EC2D91}" type="sibTrans" cxnId="{04E76D8A-6914-4E29-9428-8A7F2995DC87}">
      <dgm:prSet/>
      <dgm:spPr/>
      <dgm:t>
        <a:bodyPr/>
        <a:lstStyle/>
        <a:p>
          <a:endParaRPr lang="ru-RU"/>
        </a:p>
      </dgm:t>
    </dgm:pt>
    <dgm:pt modelId="{C7022F9F-33D3-43BC-84F5-7504644DC63E}" type="pres">
      <dgm:prSet presAssocID="{5BF99571-1F21-4A97-9EC2-A15C311C5B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F767A1-7ED1-4FC7-9677-617221916090}" type="pres">
      <dgm:prSet presAssocID="{B1EF25E2-6CA7-41BE-95E9-A181CE443563}" presName="parentText" presStyleLbl="node1" presStyleIdx="0" presStyleCnt="2" custScaleY="74718" custLinFactY="-209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0D33E-5EBE-4120-A3F5-C27DA6FA811E}" type="pres">
      <dgm:prSet presAssocID="{71544656-233C-4494-ACE9-0A395338122C}" presName="spacer" presStyleCnt="0"/>
      <dgm:spPr/>
    </dgm:pt>
    <dgm:pt modelId="{19E5658E-9BF1-446F-AE5F-4F631679C92F}" type="pres">
      <dgm:prSet presAssocID="{B38475CA-66D0-4957-B247-0316FD1D00A8}" presName="parentText" presStyleLbl="node1" presStyleIdx="1" presStyleCnt="2" custScaleY="99703" custLinFactY="-172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FD147C-A347-4EE6-A32C-400F4140ACAF}" srcId="{5BF99571-1F21-4A97-9EC2-A15C311C5B87}" destId="{B1EF25E2-6CA7-41BE-95E9-A181CE443563}" srcOrd="0" destOrd="0" parTransId="{EF38BAED-47DA-482B-943A-F9A5C841B533}" sibTransId="{71544656-233C-4494-ACE9-0A395338122C}"/>
    <dgm:cxn modelId="{04E76D8A-6914-4E29-9428-8A7F2995DC87}" srcId="{5BF99571-1F21-4A97-9EC2-A15C311C5B87}" destId="{B38475CA-66D0-4957-B247-0316FD1D00A8}" srcOrd="1" destOrd="0" parTransId="{BEE4399D-E960-486E-B78B-DB99FD8AD281}" sibTransId="{FC5D3AC0-E0BE-4B48-A7A5-B0F573EC2D91}"/>
    <dgm:cxn modelId="{CF4CE175-BF73-4ECE-AC72-98566A40605E}" type="presOf" srcId="{B38475CA-66D0-4957-B247-0316FD1D00A8}" destId="{19E5658E-9BF1-446F-AE5F-4F631679C92F}" srcOrd="0" destOrd="0" presId="urn:microsoft.com/office/officeart/2005/8/layout/vList2"/>
    <dgm:cxn modelId="{F931544E-8D94-4085-AC9A-4D78B3E78040}" type="presOf" srcId="{B1EF25E2-6CA7-41BE-95E9-A181CE443563}" destId="{C8F767A1-7ED1-4FC7-9677-617221916090}" srcOrd="0" destOrd="0" presId="urn:microsoft.com/office/officeart/2005/8/layout/vList2"/>
    <dgm:cxn modelId="{859A8DA3-1A36-4DCB-BC75-8703427163A4}" type="presOf" srcId="{5BF99571-1F21-4A97-9EC2-A15C311C5B87}" destId="{C7022F9F-33D3-43BC-84F5-7504644DC63E}" srcOrd="0" destOrd="0" presId="urn:microsoft.com/office/officeart/2005/8/layout/vList2"/>
    <dgm:cxn modelId="{731EF1B1-9E9D-449A-AF02-6E47AE721222}" type="presParOf" srcId="{C7022F9F-33D3-43BC-84F5-7504644DC63E}" destId="{C8F767A1-7ED1-4FC7-9677-617221916090}" srcOrd="0" destOrd="0" presId="urn:microsoft.com/office/officeart/2005/8/layout/vList2"/>
    <dgm:cxn modelId="{B54E2618-1158-4E16-9076-D91182491DA5}" type="presParOf" srcId="{C7022F9F-33D3-43BC-84F5-7504644DC63E}" destId="{4D90D33E-5EBE-4120-A3F5-C27DA6FA811E}" srcOrd="1" destOrd="0" presId="urn:microsoft.com/office/officeart/2005/8/layout/vList2"/>
    <dgm:cxn modelId="{5F669E9A-9A30-4F4C-908A-35B301CDE38B}" type="presParOf" srcId="{C7022F9F-33D3-43BC-84F5-7504644DC63E}" destId="{19E5658E-9BF1-446F-AE5F-4F631679C9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FE06EBC-DED3-4A34-8AB6-F8163861C1B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DC4F4D-AFDC-4380-9AA3-0F0C158B66DD}">
      <dgm:prSet/>
      <dgm:spPr/>
      <dgm:t>
        <a:bodyPr/>
        <a:lstStyle/>
        <a:p>
          <a:pPr rtl="0"/>
          <a:r>
            <a:rPr lang="ru-RU" dirty="0" smtClean="0"/>
            <a:t>При </a:t>
          </a:r>
          <a:r>
            <a:rPr lang="ru-RU" dirty="0" err="1" smtClean="0"/>
            <a:t>однотиповій</a:t>
          </a:r>
          <a:r>
            <a:rPr lang="ru-RU" dirty="0" smtClean="0"/>
            <a:t> </a:t>
          </a:r>
          <a:r>
            <a:rPr lang="ru-RU" dirty="0" err="1" smtClean="0"/>
            <a:t>круглорічній</a:t>
          </a:r>
          <a:r>
            <a:rPr lang="ru-RU" dirty="0" smtClean="0"/>
            <a:t> </a:t>
          </a:r>
          <a:r>
            <a:rPr lang="ru-RU" dirty="0" err="1" smtClean="0"/>
            <a:t>годівлі</a:t>
          </a:r>
          <a:r>
            <a:rPr lang="ru-RU" dirty="0" smtClean="0"/>
            <a:t> у </a:t>
          </a:r>
          <a:r>
            <a:rPr lang="ru-RU" dirty="0" err="1" smtClean="0"/>
            <a:t>раціонах</a:t>
          </a:r>
          <a:r>
            <a:rPr lang="ru-RU" dirty="0" smtClean="0"/>
            <a:t> </a:t>
          </a:r>
          <a:r>
            <a:rPr lang="ru-RU" dirty="0" err="1" smtClean="0"/>
            <a:t>згодовують</a:t>
          </a:r>
          <a:r>
            <a:rPr lang="ru-RU" dirty="0" smtClean="0"/>
            <a:t> на 100 кг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1,0 – 1,5 кг </a:t>
          </a:r>
          <a:r>
            <a:rPr lang="ru-RU" dirty="0" err="1" smtClean="0"/>
            <a:t>сіна</a:t>
          </a:r>
          <a:r>
            <a:rPr lang="ru-RU" dirty="0" smtClean="0"/>
            <a:t>, 0,4–0,5 </a:t>
          </a:r>
          <a:r>
            <a:rPr lang="ru-RU" dirty="0" err="1" smtClean="0"/>
            <a:t>соломи</a:t>
          </a:r>
          <a:r>
            <a:rPr lang="ru-RU" dirty="0" smtClean="0"/>
            <a:t>, 6–8 кг силосу, до </a:t>
          </a:r>
          <a:r>
            <a:rPr lang="ru-RU" dirty="0" err="1" smtClean="0"/>
            <a:t>половини</a:t>
          </a:r>
          <a:r>
            <a:rPr lang="ru-RU" dirty="0" smtClean="0"/>
            <a:t> </a:t>
          </a:r>
          <a:r>
            <a:rPr lang="ru-RU" dirty="0" err="1" smtClean="0"/>
            <a:t>якого</a:t>
          </a:r>
          <a:r>
            <a:rPr lang="ru-RU" dirty="0" smtClean="0"/>
            <a:t> </a:t>
          </a:r>
          <a:r>
            <a:rPr lang="ru-RU" dirty="0" err="1" smtClean="0"/>
            <a:t>можна</a:t>
          </a:r>
          <a:r>
            <a:rPr lang="ru-RU" dirty="0" smtClean="0"/>
            <a:t> </a:t>
          </a:r>
          <a:r>
            <a:rPr lang="ru-RU" dirty="0" err="1" smtClean="0"/>
            <a:t>замінювати</a:t>
          </a:r>
          <a:r>
            <a:rPr lang="ru-RU" dirty="0" smtClean="0"/>
            <a:t> на </a:t>
          </a:r>
          <a:r>
            <a:rPr lang="ru-RU" dirty="0" err="1" smtClean="0"/>
            <a:t>сінаж</a:t>
          </a:r>
          <a:r>
            <a:rPr lang="ru-RU" dirty="0" smtClean="0"/>
            <a:t>. </a:t>
          </a:r>
          <a:r>
            <a:rPr lang="ru-RU" dirty="0" err="1" smtClean="0"/>
            <a:t>Кратність</a:t>
          </a:r>
          <a:r>
            <a:rPr lang="ru-RU" dirty="0" smtClean="0"/>
            <a:t>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залежить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продуктивності</a:t>
          </a:r>
          <a:r>
            <a:rPr lang="ru-RU" dirty="0" smtClean="0"/>
            <a:t>. </a:t>
          </a:r>
          <a:r>
            <a:rPr lang="ru-RU" dirty="0" err="1" smtClean="0"/>
            <a:t>Якщо</a:t>
          </a:r>
          <a:r>
            <a:rPr lang="ru-RU" dirty="0" smtClean="0"/>
            <a:t> за </a:t>
          </a:r>
          <a:r>
            <a:rPr lang="ru-RU" dirty="0" err="1" smtClean="0"/>
            <a:t>лактацію</a:t>
          </a:r>
          <a:r>
            <a:rPr lang="ru-RU" dirty="0" smtClean="0"/>
            <a:t> </a:t>
          </a:r>
          <a:r>
            <a:rPr lang="ru-RU" dirty="0" err="1" smtClean="0"/>
            <a:t>надоюють</a:t>
          </a:r>
          <a:r>
            <a:rPr lang="ru-RU" dirty="0" smtClean="0"/>
            <a:t> до 4000 кг молока, то </a:t>
          </a:r>
          <a:r>
            <a:rPr lang="ru-RU" dirty="0" err="1" smtClean="0"/>
            <a:t>тварин</a:t>
          </a:r>
          <a:r>
            <a:rPr lang="ru-RU" dirty="0" smtClean="0"/>
            <a:t> </a:t>
          </a:r>
          <a:r>
            <a:rPr lang="ru-RU" dirty="0" err="1" smtClean="0"/>
            <a:t>годують</a:t>
          </a:r>
          <a:r>
            <a:rPr lang="ru-RU" dirty="0" smtClean="0"/>
            <a:t> 2 рази на </a:t>
          </a:r>
          <a:r>
            <a:rPr lang="ru-RU" dirty="0" err="1" smtClean="0"/>
            <a:t>добу</a:t>
          </a:r>
          <a:r>
            <a:rPr lang="ru-RU" dirty="0" smtClean="0"/>
            <a:t>, </a:t>
          </a:r>
          <a:r>
            <a:rPr lang="ru-RU" dirty="0" err="1" smtClean="0"/>
            <a:t>більше</a:t>
          </a:r>
          <a:r>
            <a:rPr lang="ru-RU" dirty="0" smtClean="0"/>
            <a:t> 4000 кг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новотільних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при </a:t>
          </a:r>
          <a:r>
            <a:rPr lang="ru-RU" dirty="0" err="1" smtClean="0"/>
            <a:t>роздоюванні</a:t>
          </a:r>
          <a:r>
            <a:rPr lang="ru-RU" dirty="0" smtClean="0"/>
            <a:t> – 3–4 рази. </a:t>
          </a:r>
          <a:endParaRPr lang="ru-RU" dirty="0"/>
        </a:p>
      </dgm:t>
    </dgm:pt>
    <dgm:pt modelId="{F6C8CACA-AA94-4620-9521-0B23A1B606EE}" type="parTrans" cxnId="{97B9DFAA-6CE8-4954-9255-CDEDCE6EABA0}">
      <dgm:prSet/>
      <dgm:spPr/>
      <dgm:t>
        <a:bodyPr/>
        <a:lstStyle/>
        <a:p>
          <a:endParaRPr lang="ru-RU"/>
        </a:p>
      </dgm:t>
    </dgm:pt>
    <dgm:pt modelId="{ECDF0C9C-7B57-4D6C-BD0A-AC9ADFED8F09}" type="sibTrans" cxnId="{97B9DFAA-6CE8-4954-9255-CDEDCE6EABA0}">
      <dgm:prSet/>
      <dgm:spPr/>
      <dgm:t>
        <a:bodyPr/>
        <a:lstStyle/>
        <a:p>
          <a:endParaRPr lang="ru-RU"/>
        </a:p>
      </dgm:t>
    </dgm:pt>
    <dgm:pt modelId="{B49FA24F-0C0F-4937-A63F-94D73E0C79C1}" type="pres">
      <dgm:prSet presAssocID="{3FE06EBC-DED3-4A34-8AB6-F8163861C1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5445A9-068B-43DA-B85A-6F73DB87AAC4}" type="pres">
      <dgm:prSet presAssocID="{1DDC4F4D-AFDC-4380-9AA3-0F0C158B66DD}" presName="parentText" presStyleLbl="node1" presStyleIdx="0" presStyleCnt="1" custScaleY="43451" custLinFactNeighborX="2828" custLinFactNeighborY="-74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B9DFAA-6CE8-4954-9255-CDEDCE6EABA0}" srcId="{3FE06EBC-DED3-4A34-8AB6-F8163861C1BC}" destId="{1DDC4F4D-AFDC-4380-9AA3-0F0C158B66DD}" srcOrd="0" destOrd="0" parTransId="{F6C8CACA-AA94-4620-9521-0B23A1B606EE}" sibTransId="{ECDF0C9C-7B57-4D6C-BD0A-AC9ADFED8F09}"/>
    <dgm:cxn modelId="{576A89FD-316C-421A-9BF9-160F5B365C86}" type="presOf" srcId="{3FE06EBC-DED3-4A34-8AB6-F8163861C1BC}" destId="{B49FA24F-0C0F-4937-A63F-94D73E0C79C1}" srcOrd="0" destOrd="0" presId="urn:microsoft.com/office/officeart/2005/8/layout/vList2"/>
    <dgm:cxn modelId="{C160898E-ED96-49DF-BB6B-E78EA0B06F6A}" type="presOf" srcId="{1DDC4F4D-AFDC-4380-9AA3-0F0C158B66DD}" destId="{A95445A9-068B-43DA-B85A-6F73DB87AAC4}" srcOrd="0" destOrd="0" presId="urn:microsoft.com/office/officeart/2005/8/layout/vList2"/>
    <dgm:cxn modelId="{F1A2CABC-3F89-4228-BA86-512DEABCF2EA}" type="presParOf" srcId="{B49FA24F-0C0F-4937-A63F-94D73E0C79C1}" destId="{A95445A9-068B-43DA-B85A-6F73DB87AA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5FD3DCE-4015-4C40-9A44-4526021000C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016EA07-FF69-46EB-A225-612DCA512840}">
      <dgm:prSet/>
      <dgm:spPr/>
      <dgm:t>
        <a:bodyPr/>
        <a:lstStyle/>
        <a:p>
          <a:pPr rtl="0"/>
          <a:r>
            <a:rPr lang="ru-RU" dirty="0" smtClean="0"/>
            <a:t>На </a:t>
          </a:r>
          <a:r>
            <a:rPr lang="ru-RU" dirty="0" err="1" smtClean="0"/>
            <a:t>сучасному</a:t>
          </a:r>
          <a:r>
            <a:rPr lang="ru-RU" dirty="0" smtClean="0"/>
            <a:t> </a:t>
          </a:r>
          <a:r>
            <a:rPr lang="ru-RU" dirty="0" err="1" smtClean="0"/>
            <a:t>етапі</a:t>
          </a:r>
          <a:r>
            <a:rPr lang="ru-RU" dirty="0" smtClean="0"/>
            <a:t> </a:t>
          </a:r>
          <a:r>
            <a:rPr lang="ru-RU" dirty="0" err="1" smtClean="0"/>
            <a:t>розроблені</a:t>
          </a:r>
          <a:r>
            <a:rPr lang="ru-RU" dirty="0" smtClean="0"/>
            <a:t> </a:t>
          </a:r>
          <a:r>
            <a:rPr lang="ru-RU" dirty="0" err="1" smtClean="0"/>
            <a:t>нові</a:t>
          </a:r>
          <a:r>
            <a:rPr lang="ru-RU" dirty="0" smtClean="0"/>
            <a:t> </a:t>
          </a:r>
          <a:r>
            <a:rPr lang="ru-RU" dirty="0" err="1" smtClean="0"/>
            <a:t>системи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режими</a:t>
          </a:r>
          <a:r>
            <a:rPr lang="ru-RU" dirty="0" smtClean="0"/>
            <a:t>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великої</a:t>
          </a:r>
          <a:r>
            <a:rPr lang="ru-RU" dirty="0" smtClean="0"/>
            <a:t> </a:t>
          </a:r>
          <a:r>
            <a:rPr lang="ru-RU" dirty="0" err="1" smtClean="0"/>
            <a:t>рогатої</a:t>
          </a:r>
          <a:r>
            <a:rPr lang="ru-RU" dirty="0" smtClean="0"/>
            <a:t> </a:t>
          </a:r>
          <a:r>
            <a:rPr lang="ru-RU" dirty="0" err="1" smtClean="0"/>
            <a:t>худоби</a:t>
          </a:r>
          <a:r>
            <a:rPr lang="ru-RU" dirty="0" smtClean="0"/>
            <a:t>. Корми </a:t>
          </a:r>
          <a:r>
            <a:rPr lang="ru-RU" dirty="0" err="1" smtClean="0"/>
            <a:t>різної</a:t>
          </a:r>
          <a:r>
            <a:rPr lang="ru-RU" dirty="0" smtClean="0"/>
            <a:t> </a:t>
          </a:r>
          <a:r>
            <a:rPr lang="ru-RU" dirty="0" err="1" smtClean="0"/>
            <a:t>поживності</a:t>
          </a:r>
          <a:r>
            <a:rPr lang="ru-RU" dirty="0" smtClean="0"/>
            <a:t> та </a:t>
          </a:r>
          <a:r>
            <a:rPr lang="ru-RU" dirty="0" err="1" smtClean="0"/>
            <a:t>фізико-хімічних</a:t>
          </a:r>
          <a:r>
            <a:rPr lang="ru-RU" dirty="0" smtClean="0"/>
            <a:t> </a:t>
          </a:r>
          <a:r>
            <a:rPr lang="ru-RU" dirty="0" err="1" smtClean="0"/>
            <a:t>властивостей</a:t>
          </a:r>
          <a:r>
            <a:rPr lang="ru-RU" dirty="0" smtClean="0"/>
            <a:t> (</a:t>
          </a:r>
          <a:r>
            <a:rPr lang="ru-RU" dirty="0" err="1" smtClean="0"/>
            <a:t>сіно</a:t>
          </a:r>
          <a:r>
            <a:rPr lang="ru-RU" dirty="0" smtClean="0"/>
            <a:t>, солома, силос, </a:t>
          </a:r>
          <a:r>
            <a:rPr lang="ru-RU" dirty="0" err="1" smtClean="0"/>
            <a:t>сінаж</a:t>
          </a:r>
          <a:r>
            <a:rPr lang="ru-RU" dirty="0" smtClean="0"/>
            <a:t>, </a:t>
          </a:r>
          <a:r>
            <a:rPr lang="ru-RU" dirty="0" err="1" smtClean="0"/>
            <a:t>коренеплоди</a:t>
          </a:r>
          <a:r>
            <a:rPr lang="ru-RU" dirty="0" smtClean="0"/>
            <a:t>, </a:t>
          </a:r>
          <a:r>
            <a:rPr lang="ru-RU" dirty="0" err="1" smtClean="0"/>
            <a:t>концентровані</a:t>
          </a:r>
          <a:r>
            <a:rPr lang="ru-RU" dirty="0" smtClean="0"/>
            <a:t> </a:t>
          </a:r>
          <a:r>
            <a:rPr lang="ru-RU" dirty="0" err="1" smtClean="0"/>
            <a:t>тощо</a:t>
          </a:r>
          <a:r>
            <a:rPr lang="ru-RU" dirty="0" smtClean="0"/>
            <a:t>),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становлять</a:t>
          </a:r>
          <a:r>
            <a:rPr lang="ru-RU" dirty="0" smtClean="0"/>
            <a:t> основу </a:t>
          </a:r>
          <a:r>
            <a:rPr lang="ru-RU" dirty="0" err="1" smtClean="0"/>
            <a:t>традиційних</a:t>
          </a:r>
          <a:r>
            <a:rPr lang="ru-RU" dirty="0" smtClean="0"/>
            <a:t> </a:t>
          </a:r>
          <a:r>
            <a:rPr lang="ru-RU" dirty="0" err="1" smtClean="0"/>
            <a:t>раціонів</a:t>
          </a:r>
          <a:r>
            <a:rPr lang="ru-RU" dirty="0" smtClean="0"/>
            <a:t> для </a:t>
          </a:r>
          <a:r>
            <a:rPr lang="ru-RU" dirty="0" err="1" smtClean="0"/>
            <a:t>корів</a:t>
          </a:r>
          <a:r>
            <a:rPr lang="ru-RU" dirty="0" smtClean="0"/>
            <a:t> та </a:t>
          </a:r>
          <a:r>
            <a:rPr lang="ru-RU" dirty="0" err="1" smtClean="0"/>
            <a:t>інших</a:t>
          </a:r>
          <a:r>
            <a:rPr lang="ru-RU" dirty="0" smtClean="0"/>
            <a:t> </a:t>
          </a:r>
          <a:r>
            <a:rPr lang="ru-RU" dirty="0" err="1" smtClean="0"/>
            <a:t>статевих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вікових</a:t>
          </a:r>
          <a:r>
            <a:rPr lang="ru-RU" dirty="0" smtClean="0"/>
            <a:t> </a:t>
          </a:r>
          <a:r>
            <a:rPr lang="ru-RU" dirty="0" err="1" smtClean="0"/>
            <a:t>груп</a:t>
          </a:r>
          <a:r>
            <a:rPr lang="ru-RU" dirty="0" smtClean="0"/>
            <a:t> </a:t>
          </a:r>
          <a:r>
            <a:rPr lang="ru-RU" dirty="0" err="1" smtClean="0"/>
            <a:t>тварин</a:t>
          </a:r>
          <a:r>
            <a:rPr lang="ru-RU" dirty="0" smtClean="0"/>
            <a:t>, </a:t>
          </a:r>
          <a:r>
            <a:rPr lang="ru-RU" dirty="0" err="1" smtClean="0"/>
            <a:t>ускладнюють</a:t>
          </a:r>
          <a:r>
            <a:rPr lang="ru-RU" dirty="0" smtClean="0"/>
            <a:t> </a:t>
          </a:r>
          <a:r>
            <a:rPr lang="ru-RU" dirty="0" err="1" smtClean="0"/>
            <a:t>механізоване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роздавання</a:t>
          </a:r>
          <a:r>
            <a:rPr lang="ru-RU" dirty="0" smtClean="0"/>
            <a:t> </a:t>
          </a:r>
          <a:r>
            <a:rPr lang="ru-RU" dirty="0" err="1" smtClean="0"/>
            <a:t>та</a:t>
          </a:r>
          <a:r>
            <a:rPr lang="ru-RU" dirty="0" smtClean="0"/>
            <a:t> </a:t>
          </a:r>
          <a:r>
            <a:rPr lang="ru-RU" dirty="0" err="1" smtClean="0"/>
            <a:t>організацію</a:t>
          </a:r>
          <a:r>
            <a:rPr lang="ru-RU" dirty="0" smtClean="0"/>
            <a:t> </a:t>
          </a:r>
          <a:r>
            <a:rPr lang="ru-RU" dirty="0" err="1" smtClean="0"/>
            <a:t>нормованої</a:t>
          </a:r>
          <a:r>
            <a:rPr lang="ru-RU" dirty="0" smtClean="0"/>
            <a:t>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тварин</a:t>
          </a:r>
          <a:r>
            <a:rPr lang="ru-RU" dirty="0" smtClean="0"/>
            <a:t>, особливо в </a:t>
          </a:r>
          <a:r>
            <a:rPr lang="ru-RU" dirty="0" err="1" smtClean="0"/>
            <a:t>умовах</a:t>
          </a:r>
          <a:r>
            <a:rPr lang="ru-RU" dirty="0" smtClean="0"/>
            <a:t> </a:t>
          </a:r>
          <a:r>
            <a:rPr lang="ru-RU" dirty="0" err="1" smtClean="0"/>
            <a:t>групового</a:t>
          </a:r>
          <a:r>
            <a:rPr lang="ru-RU" dirty="0" smtClean="0"/>
            <a:t> </a:t>
          </a:r>
          <a:r>
            <a:rPr lang="ru-RU" dirty="0" err="1" smtClean="0"/>
            <a:t>утримання</a:t>
          </a:r>
          <a:r>
            <a:rPr lang="ru-RU" dirty="0" smtClean="0"/>
            <a:t>. </a:t>
          </a:r>
          <a:r>
            <a:rPr lang="ru-RU" dirty="0" err="1" smtClean="0"/>
            <a:t>Ці</a:t>
          </a:r>
          <a:r>
            <a:rPr lang="ru-RU" dirty="0" smtClean="0"/>
            <a:t> </a:t>
          </a:r>
          <a:r>
            <a:rPr lang="ru-RU" dirty="0" err="1" smtClean="0"/>
            <a:t>недоліки</a:t>
          </a:r>
          <a:r>
            <a:rPr lang="ru-RU" dirty="0" smtClean="0"/>
            <a:t> </a:t>
          </a:r>
          <a:r>
            <a:rPr lang="ru-RU" dirty="0" err="1" smtClean="0"/>
            <a:t>усуваються</a:t>
          </a:r>
          <a:r>
            <a:rPr lang="ru-RU" dirty="0" smtClean="0"/>
            <a:t> за </a:t>
          </a:r>
          <a:r>
            <a:rPr lang="ru-RU" dirty="0" err="1" smtClean="0"/>
            <a:t>впровадження</a:t>
          </a:r>
          <a:r>
            <a:rPr lang="ru-RU" dirty="0" smtClean="0"/>
            <a:t> у </a:t>
          </a:r>
          <a:r>
            <a:rPr lang="ru-RU" dirty="0" err="1" smtClean="0"/>
            <a:t>виробництво</a:t>
          </a:r>
          <a:r>
            <a:rPr lang="ru-RU" dirty="0" smtClean="0"/>
            <a:t> </a:t>
          </a:r>
          <a:r>
            <a:rPr lang="ru-RU" dirty="0" err="1" smtClean="0"/>
            <a:t>збалансованих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однорідних</a:t>
          </a:r>
          <a:r>
            <a:rPr lang="ru-RU" dirty="0" smtClean="0"/>
            <a:t> за </a:t>
          </a:r>
          <a:r>
            <a:rPr lang="ru-RU" dirty="0" err="1" smtClean="0"/>
            <a:t>фізико-механічними</a:t>
          </a:r>
          <a:r>
            <a:rPr lang="ru-RU" dirty="0" smtClean="0"/>
            <a:t> </a:t>
          </a:r>
          <a:r>
            <a:rPr lang="ru-RU" dirty="0" err="1" smtClean="0"/>
            <a:t>властивостями</a:t>
          </a:r>
          <a:r>
            <a:rPr lang="ru-RU" dirty="0" smtClean="0"/>
            <a:t> </a:t>
          </a:r>
          <a:r>
            <a:rPr lang="ru-RU" dirty="0" err="1" smtClean="0"/>
            <a:t>повнораціонних</a:t>
          </a:r>
          <a:r>
            <a:rPr lang="ru-RU" dirty="0" smtClean="0"/>
            <a:t> </a:t>
          </a:r>
          <a:r>
            <a:rPr lang="ru-RU" dirty="0" err="1" smtClean="0"/>
            <a:t>кормосумішей</a:t>
          </a:r>
          <a:r>
            <a:rPr lang="ru-RU" dirty="0" smtClean="0"/>
            <a:t>. </a:t>
          </a:r>
          <a:br>
            <a:rPr lang="ru-RU" dirty="0" smtClean="0"/>
          </a:br>
          <a:endParaRPr lang="en-US" dirty="0"/>
        </a:p>
      </dgm:t>
    </dgm:pt>
    <dgm:pt modelId="{3AB05453-5D9C-4BE6-A676-D3DDC2DC509E}" type="parTrans" cxnId="{36B8364F-352E-45C8-AAE5-57EA605BA815}">
      <dgm:prSet/>
      <dgm:spPr/>
      <dgm:t>
        <a:bodyPr/>
        <a:lstStyle/>
        <a:p>
          <a:endParaRPr lang="ru-RU"/>
        </a:p>
      </dgm:t>
    </dgm:pt>
    <dgm:pt modelId="{570D8A9E-99AF-4EED-A18C-A41C7C0AA333}" type="sibTrans" cxnId="{36B8364F-352E-45C8-AAE5-57EA605BA815}">
      <dgm:prSet/>
      <dgm:spPr/>
      <dgm:t>
        <a:bodyPr/>
        <a:lstStyle/>
        <a:p>
          <a:endParaRPr lang="ru-RU"/>
        </a:p>
      </dgm:t>
    </dgm:pt>
    <dgm:pt modelId="{83B2246B-A9A0-4C71-8EDF-5C66BC099147}" type="pres">
      <dgm:prSet presAssocID="{C5FD3DCE-4015-4C40-9A44-4526021000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C3F093-1991-4F3C-BB8B-5A7089D85F2E}" type="pres">
      <dgm:prSet presAssocID="{C016EA07-FF69-46EB-A225-612DCA51284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9003B8-66DC-4F7C-B073-9125B4F8D3F6}" type="presOf" srcId="{C016EA07-FF69-46EB-A225-612DCA512840}" destId="{47C3F093-1991-4F3C-BB8B-5A7089D85F2E}" srcOrd="0" destOrd="0" presId="urn:microsoft.com/office/officeart/2005/8/layout/vList2"/>
    <dgm:cxn modelId="{36B8364F-352E-45C8-AAE5-57EA605BA815}" srcId="{C5FD3DCE-4015-4C40-9A44-4526021000C6}" destId="{C016EA07-FF69-46EB-A225-612DCA512840}" srcOrd="0" destOrd="0" parTransId="{3AB05453-5D9C-4BE6-A676-D3DDC2DC509E}" sibTransId="{570D8A9E-99AF-4EED-A18C-A41C7C0AA333}"/>
    <dgm:cxn modelId="{AFF6563F-8210-48CB-9F86-3DBE40CA068A}" type="presOf" srcId="{C5FD3DCE-4015-4C40-9A44-4526021000C6}" destId="{83B2246B-A9A0-4C71-8EDF-5C66BC099147}" srcOrd="0" destOrd="0" presId="urn:microsoft.com/office/officeart/2005/8/layout/vList2"/>
    <dgm:cxn modelId="{43F3B4B1-CE84-49E8-A4B6-B40EF032B1AC}" type="presParOf" srcId="{83B2246B-A9A0-4C71-8EDF-5C66BC099147}" destId="{47C3F093-1991-4F3C-BB8B-5A7089D85F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30602FB-22A7-4B04-82EB-1FACE3D5A6F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294DDD9-2D01-4294-9E95-FA88FB3D5AE7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2060"/>
              </a:solidFill>
            </a:rPr>
            <a:t>У </a:t>
          </a:r>
          <a:r>
            <a:rPr lang="ru-RU" b="1" dirty="0" err="1" smtClean="0">
              <a:solidFill>
                <a:srgbClr val="002060"/>
              </a:solidFill>
            </a:rPr>
            <a:t>літній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період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залежно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від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прийнятої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системи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організація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годівлі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дійних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корів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може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базуватися</a:t>
          </a:r>
          <a:r>
            <a:rPr lang="ru-RU" b="1" dirty="0" smtClean="0">
              <a:solidFill>
                <a:srgbClr val="002060"/>
              </a:solidFill>
            </a:rPr>
            <a:t> на:</a:t>
          </a:r>
          <a:endParaRPr lang="ru-RU" b="1" dirty="0">
            <a:solidFill>
              <a:srgbClr val="002060"/>
            </a:solidFill>
          </a:endParaRPr>
        </a:p>
      </dgm:t>
    </dgm:pt>
    <dgm:pt modelId="{722B01C0-EE97-4211-8EC0-9313252E57AC}" type="parTrans" cxnId="{4EA4DC9D-ADC7-4F44-A5F3-72B0F13ACA6E}">
      <dgm:prSet/>
      <dgm:spPr/>
      <dgm:t>
        <a:bodyPr/>
        <a:lstStyle/>
        <a:p>
          <a:endParaRPr lang="ru-RU"/>
        </a:p>
      </dgm:t>
    </dgm:pt>
    <dgm:pt modelId="{F3B14EC6-923C-48E4-A442-11CD2D5A42F7}" type="sibTrans" cxnId="{4EA4DC9D-ADC7-4F44-A5F3-72B0F13ACA6E}">
      <dgm:prSet/>
      <dgm:spPr/>
      <dgm:t>
        <a:bodyPr/>
        <a:lstStyle/>
        <a:p>
          <a:endParaRPr lang="ru-RU"/>
        </a:p>
      </dgm:t>
    </dgm:pt>
    <dgm:pt modelId="{639F4D21-F9C2-44C5-A624-B6878C0AB215}">
      <dgm:prSet/>
      <dgm:spPr/>
      <dgm:t>
        <a:bodyPr/>
        <a:lstStyle/>
        <a:p>
          <a:pPr rtl="0"/>
          <a:r>
            <a:rPr lang="ru-RU" dirty="0" err="1" smtClean="0"/>
            <a:t>використанні</a:t>
          </a:r>
          <a:r>
            <a:rPr lang="ru-RU" dirty="0" smtClean="0"/>
            <a:t> культур зеленого </a:t>
          </a:r>
          <a:r>
            <a:rPr lang="ru-RU" dirty="0" err="1" smtClean="0"/>
            <a:t>конвеєра</a:t>
          </a:r>
          <a:r>
            <a:rPr lang="ru-RU" dirty="0" smtClean="0"/>
            <a:t> при </a:t>
          </a:r>
          <a:r>
            <a:rPr lang="ru-RU" dirty="0" err="1" smtClean="0"/>
            <a:t>згодовуванні</a:t>
          </a:r>
          <a:r>
            <a:rPr lang="ru-RU" dirty="0" smtClean="0"/>
            <a:t> </a:t>
          </a:r>
          <a:r>
            <a:rPr lang="ru-RU" dirty="0" err="1" smtClean="0"/>
            <a:t>зелених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</a:t>
          </a:r>
          <a:r>
            <a:rPr lang="ru-RU" dirty="0" err="1" smtClean="0"/>
            <a:t>із</a:t>
          </a:r>
          <a:r>
            <a:rPr lang="ru-RU" dirty="0" smtClean="0"/>
            <a:t> </a:t>
          </a:r>
          <a:r>
            <a:rPr lang="ru-RU" dirty="0" err="1" smtClean="0"/>
            <a:t>годівниць</a:t>
          </a:r>
          <a:r>
            <a:rPr lang="ru-RU" dirty="0" smtClean="0"/>
            <a:t>; </a:t>
          </a:r>
          <a:endParaRPr lang="ru-RU" dirty="0"/>
        </a:p>
      </dgm:t>
    </dgm:pt>
    <dgm:pt modelId="{9E63E123-E42F-4C22-8F69-72EB2177C425}" type="parTrans" cxnId="{4A171840-7414-4FDC-8AB8-208F4427F85F}">
      <dgm:prSet/>
      <dgm:spPr/>
      <dgm:t>
        <a:bodyPr/>
        <a:lstStyle/>
        <a:p>
          <a:endParaRPr lang="ru-RU"/>
        </a:p>
      </dgm:t>
    </dgm:pt>
    <dgm:pt modelId="{9AF39BE6-93FC-4378-8687-73839E7C9A8F}" type="sibTrans" cxnId="{4A171840-7414-4FDC-8AB8-208F4427F85F}">
      <dgm:prSet/>
      <dgm:spPr/>
      <dgm:t>
        <a:bodyPr/>
        <a:lstStyle/>
        <a:p>
          <a:endParaRPr lang="ru-RU"/>
        </a:p>
      </dgm:t>
    </dgm:pt>
    <dgm:pt modelId="{3F641BDB-7A65-4187-9707-61718BB37C21}">
      <dgm:prSet/>
      <dgm:spPr/>
      <dgm:t>
        <a:bodyPr/>
        <a:lstStyle/>
        <a:p>
          <a:pPr rtl="0"/>
          <a:r>
            <a:rPr lang="ru-RU" dirty="0" err="1" smtClean="0"/>
            <a:t>випасанні</a:t>
          </a:r>
          <a:r>
            <a:rPr lang="ru-RU" dirty="0" smtClean="0"/>
            <a:t> </a:t>
          </a:r>
          <a:r>
            <a:rPr lang="ru-RU" dirty="0" err="1" smtClean="0"/>
            <a:t>тварин</a:t>
          </a:r>
          <a:r>
            <a:rPr lang="ru-RU" dirty="0" smtClean="0"/>
            <a:t> на </a:t>
          </a:r>
          <a:r>
            <a:rPr lang="ru-RU" dirty="0" err="1" smtClean="0"/>
            <a:t>культурних</a:t>
          </a:r>
          <a:r>
            <a:rPr lang="ru-RU" dirty="0" smtClean="0"/>
            <a:t> </a:t>
          </a:r>
          <a:r>
            <a:rPr lang="ru-RU" dirty="0" err="1" smtClean="0"/>
            <a:t>пасовищах</a:t>
          </a:r>
          <a:r>
            <a:rPr lang="ru-RU" dirty="0" smtClean="0"/>
            <a:t>; </a:t>
          </a:r>
          <a:endParaRPr lang="ru-RU" dirty="0"/>
        </a:p>
      </dgm:t>
    </dgm:pt>
    <dgm:pt modelId="{B3E15F3D-51FF-4952-829D-A9300210362E}" type="parTrans" cxnId="{14614A2B-3B9D-4EA7-9386-CA6B427BA2AD}">
      <dgm:prSet/>
      <dgm:spPr/>
      <dgm:t>
        <a:bodyPr/>
        <a:lstStyle/>
        <a:p>
          <a:endParaRPr lang="ru-RU"/>
        </a:p>
      </dgm:t>
    </dgm:pt>
    <dgm:pt modelId="{8D1D19DA-4F53-41B9-B4D0-D2AAE882D78A}" type="sibTrans" cxnId="{14614A2B-3B9D-4EA7-9386-CA6B427BA2AD}">
      <dgm:prSet/>
      <dgm:spPr/>
      <dgm:t>
        <a:bodyPr/>
        <a:lstStyle/>
        <a:p>
          <a:endParaRPr lang="ru-RU"/>
        </a:p>
      </dgm:t>
    </dgm:pt>
    <dgm:pt modelId="{64B503D3-01B6-4B4C-943C-F9EF85B4537C}">
      <dgm:prSet/>
      <dgm:spPr/>
      <dgm:t>
        <a:bodyPr/>
        <a:lstStyle/>
        <a:p>
          <a:pPr rtl="0"/>
          <a:r>
            <a:rPr lang="ru-RU" dirty="0" err="1" smtClean="0"/>
            <a:t>комбінованому</a:t>
          </a:r>
          <a:r>
            <a:rPr lang="ru-RU" dirty="0" smtClean="0"/>
            <a:t> </a:t>
          </a:r>
          <a:r>
            <a:rPr lang="ru-RU" dirty="0" err="1" smtClean="0"/>
            <a:t>використанні</a:t>
          </a:r>
          <a:r>
            <a:rPr lang="ru-RU" dirty="0" smtClean="0"/>
            <a:t> </a:t>
          </a:r>
          <a:r>
            <a:rPr lang="ru-RU" dirty="0" err="1" smtClean="0"/>
            <a:t>зелених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</a:t>
          </a:r>
          <a:r>
            <a:rPr lang="ru-RU" dirty="0" err="1" smtClean="0"/>
            <a:t>із</a:t>
          </a:r>
          <a:r>
            <a:rPr lang="ru-RU" dirty="0" smtClean="0"/>
            <a:t> </a:t>
          </a:r>
          <a:r>
            <a:rPr lang="ru-RU" dirty="0" err="1" smtClean="0"/>
            <a:t>годівниць</a:t>
          </a:r>
          <a:r>
            <a:rPr lang="ru-RU" dirty="0" smtClean="0"/>
            <a:t> та </a:t>
          </a:r>
          <a:r>
            <a:rPr lang="ru-RU" dirty="0" err="1" smtClean="0"/>
            <a:t>випасанні</a:t>
          </a:r>
          <a:r>
            <a:rPr lang="ru-RU" dirty="0" smtClean="0"/>
            <a:t>; </a:t>
          </a:r>
          <a:endParaRPr lang="ru-RU" dirty="0"/>
        </a:p>
      </dgm:t>
    </dgm:pt>
    <dgm:pt modelId="{A07C2963-89B0-4A23-A047-46AFCDB23203}" type="parTrans" cxnId="{8F8851BB-03BB-4FF8-86C0-3478392541D7}">
      <dgm:prSet/>
      <dgm:spPr/>
      <dgm:t>
        <a:bodyPr/>
        <a:lstStyle/>
        <a:p>
          <a:endParaRPr lang="ru-RU"/>
        </a:p>
      </dgm:t>
    </dgm:pt>
    <dgm:pt modelId="{EAC36455-AFE9-4632-B7FD-E756BFDC8B7B}" type="sibTrans" cxnId="{8F8851BB-03BB-4FF8-86C0-3478392541D7}">
      <dgm:prSet/>
      <dgm:spPr/>
      <dgm:t>
        <a:bodyPr/>
        <a:lstStyle/>
        <a:p>
          <a:endParaRPr lang="ru-RU"/>
        </a:p>
      </dgm:t>
    </dgm:pt>
    <dgm:pt modelId="{59F26A07-E773-4AA6-9371-F7D3D11624A9}">
      <dgm:prSet/>
      <dgm:spPr/>
      <dgm:t>
        <a:bodyPr/>
        <a:lstStyle/>
        <a:p>
          <a:pPr rtl="0"/>
          <a:r>
            <a:rPr lang="ru-RU" dirty="0" err="1" smtClean="0"/>
            <a:t>однотиповій</a:t>
          </a:r>
          <a:r>
            <a:rPr lang="ru-RU" dirty="0" smtClean="0"/>
            <a:t> </a:t>
          </a:r>
          <a:r>
            <a:rPr lang="ru-RU" dirty="0" err="1" smtClean="0"/>
            <a:t>протягом</a:t>
          </a:r>
          <a:r>
            <a:rPr lang="ru-RU" dirty="0" smtClean="0"/>
            <a:t> року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консервованими</a:t>
          </a:r>
          <a:r>
            <a:rPr lang="ru-RU" dirty="0" smtClean="0"/>
            <a:t> кормами. </a:t>
          </a:r>
          <a:endParaRPr lang="ru-RU" dirty="0"/>
        </a:p>
      </dgm:t>
    </dgm:pt>
    <dgm:pt modelId="{C306B819-912C-47C4-A443-C6728722728C}" type="parTrans" cxnId="{DFD48EAC-CD4C-410D-9D93-E6C2E93678DA}">
      <dgm:prSet/>
      <dgm:spPr/>
      <dgm:t>
        <a:bodyPr/>
        <a:lstStyle/>
        <a:p>
          <a:endParaRPr lang="ru-RU"/>
        </a:p>
      </dgm:t>
    </dgm:pt>
    <dgm:pt modelId="{A0A57947-25F0-4B2A-AF8C-E650CAAC5BBE}" type="sibTrans" cxnId="{DFD48EAC-CD4C-410D-9D93-E6C2E93678DA}">
      <dgm:prSet/>
      <dgm:spPr/>
      <dgm:t>
        <a:bodyPr/>
        <a:lstStyle/>
        <a:p>
          <a:endParaRPr lang="ru-RU"/>
        </a:p>
      </dgm:t>
    </dgm:pt>
    <dgm:pt modelId="{C79CE076-81AE-4FED-B871-903BBD5F513F}" type="pres">
      <dgm:prSet presAssocID="{A30602FB-22A7-4B04-82EB-1FACE3D5A6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AD1A58-1FEF-4896-B8F9-AC5A8B440AB2}" type="pres">
      <dgm:prSet presAssocID="{B294DDD9-2D01-4294-9E95-FA88FB3D5AE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1E380-8ED1-49DD-B209-49A1A4B6807D}" type="pres">
      <dgm:prSet presAssocID="{F3B14EC6-923C-48E4-A442-11CD2D5A42F7}" presName="spacer" presStyleCnt="0"/>
      <dgm:spPr/>
    </dgm:pt>
    <dgm:pt modelId="{3B4E711A-AC73-4487-8F3D-D605EF5A3585}" type="pres">
      <dgm:prSet presAssocID="{639F4D21-F9C2-44C5-A624-B6878C0AB21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1EC6E-2743-4216-86A6-9DDDBA73B03C}" type="pres">
      <dgm:prSet presAssocID="{9AF39BE6-93FC-4378-8687-73839E7C9A8F}" presName="spacer" presStyleCnt="0"/>
      <dgm:spPr/>
    </dgm:pt>
    <dgm:pt modelId="{C3EFAD4E-69CB-4D63-BF66-AC4D1CD248B0}" type="pres">
      <dgm:prSet presAssocID="{3F641BDB-7A65-4187-9707-61718BB37C2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FF96A-38B2-4C18-BF49-553CB64B75E7}" type="pres">
      <dgm:prSet presAssocID="{8D1D19DA-4F53-41B9-B4D0-D2AAE882D78A}" presName="spacer" presStyleCnt="0"/>
      <dgm:spPr/>
    </dgm:pt>
    <dgm:pt modelId="{0D8D5E20-5D18-4147-B623-17777C61BF82}" type="pres">
      <dgm:prSet presAssocID="{64B503D3-01B6-4B4C-943C-F9EF85B4537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AAC79-0C2D-4097-94EB-4443FA65717D}" type="pres">
      <dgm:prSet presAssocID="{EAC36455-AFE9-4632-B7FD-E756BFDC8B7B}" presName="spacer" presStyleCnt="0"/>
      <dgm:spPr/>
    </dgm:pt>
    <dgm:pt modelId="{4671B50F-3C8E-405C-9FE2-05EA5EF34ED2}" type="pres">
      <dgm:prSet presAssocID="{59F26A07-E773-4AA6-9371-F7D3D11624A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889816-DA80-4114-8C03-3178F56499FB}" type="presOf" srcId="{B294DDD9-2D01-4294-9E95-FA88FB3D5AE7}" destId="{DCAD1A58-1FEF-4896-B8F9-AC5A8B440AB2}" srcOrd="0" destOrd="0" presId="urn:microsoft.com/office/officeart/2005/8/layout/vList2"/>
    <dgm:cxn modelId="{4EA4DC9D-ADC7-4F44-A5F3-72B0F13ACA6E}" srcId="{A30602FB-22A7-4B04-82EB-1FACE3D5A6F7}" destId="{B294DDD9-2D01-4294-9E95-FA88FB3D5AE7}" srcOrd="0" destOrd="0" parTransId="{722B01C0-EE97-4211-8EC0-9313252E57AC}" sibTransId="{F3B14EC6-923C-48E4-A442-11CD2D5A42F7}"/>
    <dgm:cxn modelId="{9E2812FA-01EA-45D4-9FB1-D8C17C96D618}" type="presOf" srcId="{3F641BDB-7A65-4187-9707-61718BB37C21}" destId="{C3EFAD4E-69CB-4D63-BF66-AC4D1CD248B0}" srcOrd="0" destOrd="0" presId="urn:microsoft.com/office/officeart/2005/8/layout/vList2"/>
    <dgm:cxn modelId="{42EC9BD7-A48A-495E-9AE1-40EFAB2630C8}" type="presOf" srcId="{A30602FB-22A7-4B04-82EB-1FACE3D5A6F7}" destId="{C79CE076-81AE-4FED-B871-903BBD5F513F}" srcOrd="0" destOrd="0" presId="urn:microsoft.com/office/officeart/2005/8/layout/vList2"/>
    <dgm:cxn modelId="{F0C7268D-53DD-48F9-802D-EEBD54CB1BDE}" type="presOf" srcId="{59F26A07-E773-4AA6-9371-F7D3D11624A9}" destId="{4671B50F-3C8E-405C-9FE2-05EA5EF34ED2}" srcOrd="0" destOrd="0" presId="urn:microsoft.com/office/officeart/2005/8/layout/vList2"/>
    <dgm:cxn modelId="{DFD48EAC-CD4C-410D-9D93-E6C2E93678DA}" srcId="{A30602FB-22A7-4B04-82EB-1FACE3D5A6F7}" destId="{59F26A07-E773-4AA6-9371-F7D3D11624A9}" srcOrd="4" destOrd="0" parTransId="{C306B819-912C-47C4-A443-C6728722728C}" sibTransId="{A0A57947-25F0-4B2A-AF8C-E650CAAC5BBE}"/>
    <dgm:cxn modelId="{8F8851BB-03BB-4FF8-86C0-3478392541D7}" srcId="{A30602FB-22A7-4B04-82EB-1FACE3D5A6F7}" destId="{64B503D3-01B6-4B4C-943C-F9EF85B4537C}" srcOrd="3" destOrd="0" parTransId="{A07C2963-89B0-4A23-A047-46AFCDB23203}" sibTransId="{EAC36455-AFE9-4632-B7FD-E756BFDC8B7B}"/>
    <dgm:cxn modelId="{4A171840-7414-4FDC-8AB8-208F4427F85F}" srcId="{A30602FB-22A7-4B04-82EB-1FACE3D5A6F7}" destId="{639F4D21-F9C2-44C5-A624-B6878C0AB215}" srcOrd="1" destOrd="0" parTransId="{9E63E123-E42F-4C22-8F69-72EB2177C425}" sibTransId="{9AF39BE6-93FC-4378-8687-73839E7C9A8F}"/>
    <dgm:cxn modelId="{DD8CBC30-B8BC-4AF4-9788-ED07DCA3E1BC}" type="presOf" srcId="{64B503D3-01B6-4B4C-943C-F9EF85B4537C}" destId="{0D8D5E20-5D18-4147-B623-17777C61BF82}" srcOrd="0" destOrd="0" presId="urn:microsoft.com/office/officeart/2005/8/layout/vList2"/>
    <dgm:cxn modelId="{4FF08DF8-D994-4649-A5F7-F39DBFF0439E}" type="presOf" srcId="{639F4D21-F9C2-44C5-A624-B6878C0AB215}" destId="{3B4E711A-AC73-4487-8F3D-D605EF5A3585}" srcOrd="0" destOrd="0" presId="urn:microsoft.com/office/officeart/2005/8/layout/vList2"/>
    <dgm:cxn modelId="{14614A2B-3B9D-4EA7-9386-CA6B427BA2AD}" srcId="{A30602FB-22A7-4B04-82EB-1FACE3D5A6F7}" destId="{3F641BDB-7A65-4187-9707-61718BB37C21}" srcOrd="2" destOrd="0" parTransId="{B3E15F3D-51FF-4952-829D-A9300210362E}" sibTransId="{8D1D19DA-4F53-41B9-B4D0-D2AAE882D78A}"/>
    <dgm:cxn modelId="{88511954-512C-4BA5-A77F-74E35917C02F}" type="presParOf" srcId="{C79CE076-81AE-4FED-B871-903BBD5F513F}" destId="{DCAD1A58-1FEF-4896-B8F9-AC5A8B440AB2}" srcOrd="0" destOrd="0" presId="urn:microsoft.com/office/officeart/2005/8/layout/vList2"/>
    <dgm:cxn modelId="{3C3CF885-F71F-494A-B3E9-2B881EE82F95}" type="presParOf" srcId="{C79CE076-81AE-4FED-B871-903BBD5F513F}" destId="{FC41E380-8ED1-49DD-B209-49A1A4B6807D}" srcOrd="1" destOrd="0" presId="urn:microsoft.com/office/officeart/2005/8/layout/vList2"/>
    <dgm:cxn modelId="{61784DBB-78B4-407E-A580-389235A399F5}" type="presParOf" srcId="{C79CE076-81AE-4FED-B871-903BBD5F513F}" destId="{3B4E711A-AC73-4487-8F3D-D605EF5A3585}" srcOrd="2" destOrd="0" presId="urn:microsoft.com/office/officeart/2005/8/layout/vList2"/>
    <dgm:cxn modelId="{9305C32F-814F-422A-ACE4-E2C9209BAADA}" type="presParOf" srcId="{C79CE076-81AE-4FED-B871-903BBD5F513F}" destId="{B721EC6E-2743-4216-86A6-9DDDBA73B03C}" srcOrd="3" destOrd="0" presId="urn:microsoft.com/office/officeart/2005/8/layout/vList2"/>
    <dgm:cxn modelId="{6686544B-CA39-4AA0-B7FE-FE1944776BFF}" type="presParOf" srcId="{C79CE076-81AE-4FED-B871-903BBD5F513F}" destId="{C3EFAD4E-69CB-4D63-BF66-AC4D1CD248B0}" srcOrd="4" destOrd="0" presId="urn:microsoft.com/office/officeart/2005/8/layout/vList2"/>
    <dgm:cxn modelId="{7C7E3C85-A1C6-4FC2-8A98-00260C302AA9}" type="presParOf" srcId="{C79CE076-81AE-4FED-B871-903BBD5F513F}" destId="{C98FF96A-38B2-4C18-BF49-553CB64B75E7}" srcOrd="5" destOrd="0" presId="urn:microsoft.com/office/officeart/2005/8/layout/vList2"/>
    <dgm:cxn modelId="{E42B6ED8-01DC-43F6-A664-11DE00D07671}" type="presParOf" srcId="{C79CE076-81AE-4FED-B871-903BBD5F513F}" destId="{0D8D5E20-5D18-4147-B623-17777C61BF82}" srcOrd="6" destOrd="0" presId="urn:microsoft.com/office/officeart/2005/8/layout/vList2"/>
    <dgm:cxn modelId="{5EF824DF-2E73-4D44-B7AD-FAA7ECE9C98A}" type="presParOf" srcId="{C79CE076-81AE-4FED-B871-903BBD5F513F}" destId="{3E4AAC79-0C2D-4097-94EB-4443FA65717D}" srcOrd="7" destOrd="0" presId="urn:microsoft.com/office/officeart/2005/8/layout/vList2"/>
    <dgm:cxn modelId="{42F08475-D283-46AE-B9A0-6F2F42D5DC3C}" type="presParOf" srcId="{C79CE076-81AE-4FED-B871-903BBD5F513F}" destId="{4671B50F-3C8E-405C-9FE2-05EA5EF34ED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964263C-20D9-4692-A9E9-DAD726749B4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E2DCEF-2BA5-4929-8C5D-AFB90D8BB1A5}">
      <dgm:prSet/>
      <dgm:spPr/>
      <dgm:t>
        <a:bodyPr/>
        <a:lstStyle/>
        <a:p>
          <a:pPr rtl="0"/>
          <a:r>
            <a:rPr lang="ru-RU" dirty="0" smtClean="0"/>
            <a:t>Для </a:t>
          </a:r>
          <a:r>
            <a:rPr lang="ru-RU" dirty="0" err="1" smtClean="0"/>
            <a:t>районів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високою</a:t>
          </a:r>
          <a:r>
            <a:rPr lang="ru-RU" dirty="0" smtClean="0"/>
            <a:t> </a:t>
          </a:r>
          <a:r>
            <a:rPr lang="ru-RU" dirty="0" err="1" smtClean="0"/>
            <a:t>розораністю</a:t>
          </a:r>
          <a:r>
            <a:rPr lang="ru-RU" dirty="0" smtClean="0"/>
            <a:t> земель типовою системою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у </a:t>
          </a:r>
          <a:r>
            <a:rPr lang="ru-RU" dirty="0" err="1" smtClean="0"/>
            <a:t>літній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 </a:t>
          </a:r>
          <a:r>
            <a:rPr lang="ru-RU" dirty="0" err="1" smtClean="0"/>
            <a:t>є</a:t>
          </a:r>
          <a:r>
            <a:rPr lang="ru-RU" dirty="0" smtClean="0"/>
            <a:t> </a:t>
          </a:r>
          <a:r>
            <a:rPr lang="ru-RU" dirty="0" err="1" smtClean="0"/>
            <a:t>використання</a:t>
          </a:r>
          <a:r>
            <a:rPr lang="ru-RU" dirty="0" smtClean="0"/>
            <a:t> </a:t>
          </a:r>
          <a:r>
            <a:rPr lang="ru-RU" dirty="0" err="1" smtClean="0"/>
            <a:t>скошеної</a:t>
          </a:r>
          <a:r>
            <a:rPr lang="ru-RU" dirty="0" smtClean="0"/>
            <a:t> </a:t>
          </a:r>
          <a:r>
            <a:rPr lang="ru-RU" dirty="0" err="1" smtClean="0"/>
            <a:t>зеленої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</a:t>
          </a:r>
          <a:r>
            <a:rPr lang="ru-RU" dirty="0" err="1" smtClean="0"/>
            <a:t>із</a:t>
          </a:r>
          <a:r>
            <a:rPr lang="ru-RU" dirty="0" smtClean="0"/>
            <a:t> </a:t>
          </a:r>
          <a:r>
            <a:rPr lang="ru-RU" dirty="0" err="1" smtClean="0"/>
            <a:t>годівниць</a:t>
          </a:r>
          <a:r>
            <a:rPr lang="ru-RU" dirty="0" smtClean="0"/>
            <a:t>.</a:t>
          </a:r>
          <a:endParaRPr lang="ru-RU" dirty="0"/>
        </a:p>
      </dgm:t>
    </dgm:pt>
    <dgm:pt modelId="{BFCBC558-4D90-4D95-B72B-D3FFDCFD275E}" type="parTrans" cxnId="{89BFF4C5-782D-40A4-99A7-C45524FE49FF}">
      <dgm:prSet/>
      <dgm:spPr/>
      <dgm:t>
        <a:bodyPr/>
        <a:lstStyle/>
        <a:p>
          <a:endParaRPr lang="ru-RU"/>
        </a:p>
      </dgm:t>
    </dgm:pt>
    <dgm:pt modelId="{2C902F29-97A4-4C98-BE81-C626058A851B}" type="sibTrans" cxnId="{89BFF4C5-782D-40A4-99A7-C45524FE49FF}">
      <dgm:prSet/>
      <dgm:spPr/>
      <dgm:t>
        <a:bodyPr/>
        <a:lstStyle/>
        <a:p>
          <a:endParaRPr lang="ru-RU"/>
        </a:p>
      </dgm:t>
    </dgm:pt>
    <dgm:pt modelId="{E1806B69-140A-446B-AF30-2938FCF4C7AC}">
      <dgm:prSet/>
      <dgm:spPr/>
      <dgm:t>
        <a:bodyPr/>
        <a:lstStyle/>
        <a:p>
          <a:pPr rtl="0"/>
          <a:r>
            <a:rPr lang="ru-RU" dirty="0" err="1" smtClean="0"/>
            <a:t>Хоча</a:t>
          </a:r>
          <a:r>
            <a:rPr lang="ru-RU" dirty="0" smtClean="0"/>
            <a:t> </a:t>
          </a:r>
          <a:r>
            <a:rPr lang="ru-RU" dirty="0" err="1" smtClean="0"/>
            <a:t>витрати</a:t>
          </a:r>
          <a:r>
            <a:rPr lang="ru-RU" dirty="0" smtClean="0"/>
            <a:t> на </a:t>
          </a:r>
          <a:r>
            <a:rPr lang="ru-RU" dirty="0" err="1" smtClean="0"/>
            <a:t>скошування</a:t>
          </a:r>
          <a:r>
            <a:rPr lang="ru-RU" dirty="0" smtClean="0"/>
            <a:t>, доставку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роздавання</a:t>
          </a:r>
          <a:r>
            <a:rPr lang="ru-RU" dirty="0" smtClean="0"/>
            <a:t> трави </a:t>
          </a:r>
          <a:r>
            <a:rPr lang="ru-RU" dirty="0" err="1" smtClean="0"/>
            <a:t>значно</a:t>
          </a:r>
          <a:r>
            <a:rPr lang="ru-RU" dirty="0" smtClean="0"/>
            <a:t> </a:t>
          </a:r>
          <a:r>
            <a:rPr lang="ru-RU" dirty="0" err="1" smtClean="0"/>
            <a:t>збільшують</a:t>
          </a:r>
          <a:r>
            <a:rPr lang="ru-RU" dirty="0" smtClean="0"/>
            <a:t> </a:t>
          </a:r>
          <a:r>
            <a:rPr lang="ru-RU" dirty="0" err="1" smtClean="0"/>
            <a:t>вартість</a:t>
          </a:r>
          <a:r>
            <a:rPr lang="ru-RU" dirty="0" smtClean="0"/>
            <a:t> </a:t>
          </a:r>
          <a:r>
            <a:rPr lang="ru-RU" dirty="0" err="1" smtClean="0"/>
            <a:t>цих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, </a:t>
          </a:r>
          <a:r>
            <a:rPr lang="ru-RU" dirty="0" err="1" smtClean="0"/>
            <a:t>але</a:t>
          </a:r>
          <a:r>
            <a:rPr lang="ru-RU" dirty="0" smtClean="0"/>
            <a:t> в такому </a:t>
          </a:r>
          <a:r>
            <a:rPr lang="ru-RU" dirty="0" err="1" smtClean="0"/>
            <a:t>випадку</a:t>
          </a:r>
          <a:r>
            <a:rPr lang="ru-RU" dirty="0" smtClean="0"/>
            <a:t> </a:t>
          </a:r>
          <a:r>
            <a:rPr lang="ru-RU" dirty="0" err="1" smtClean="0"/>
            <a:t>зростає</a:t>
          </a:r>
          <a:r>
            <a:rPr lang="ru-RU" dirty="0" smtClean="0"/>
            <a:t> </a:t>
          </a:r>
          <a:r>
            <a:rPr lang="ru-RU" dirty="0" err="1" smtClean="0"/>
            <a:t>вихід</a:t>
          </a:r>
          <a:r>
            <a:rPr lang="ru-RU" dirty="0" smtClean="0"/>
            <a:t> </a:t>
          </a:r>
          <a:r>
            <a:rPr lang="ru-RU" dirty="0" err="1" smtClean="0"/>
            <a:t>поживних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одиниці</a:t>
          </a:r>
          <a:r>
            <a:rPr lang="ru-RU" dirty="0" smtClean="0"/>
            <a:t> </a:t>
          </a:r>
          <a:r>
            <a:rPr lang="ru-RU" dirty="0" err="1" smtClean="0"/>
            <a:t>площі</a:t>
          </a:r>
          <a:r>
            <a:rPr lang="ru-RU" dirty="0" smtClean="0"/>
            <a:t> </a:t>
          </a:r>
          <a:r>
            <a:rPr lang="ru-RU" dirty="0" err="1" smtClean="0"/>
            <a:t>посіву</a:t>
          </a:r>
          <a:r>
            <a:rPr lang="ru-RU" dirty="0" smtClean="0"/>
            <a:t> та </a:t>
          </a:r>
          <a:r>
            <a:rPr lang="ru-RU" dirty="0" err="1" smtClean="0"/>
            <a:t>кількість</a:t>
          </a:r>
          <a:r>
            <a:rPr lang="ru-RU" dirty="0" smtClean="0"/>
            <a:t> </a:t>
          </a:r>
          <a:r>
            <a:rPr lang="ru-RU" dirty="0" err="1" smtClean="0"/>
            <a:t>одержаного</a:t>
          </a:r>
          <a:r>
            <a:rPr lang="ru-RU" dirty="0" smtClean="0"/>
            <a:t> молока, </a:t>
          </a:r>
          <a:r>
            <a:rPr lang="ru-RU" dirty="0" err="1" smtClean="0"/>
            <a:t>порівняно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випасанням</a:t>
          </a:r>
          <a:r>
            <a:rPr lang="ru-RU" dirty="0" smtClean="0"/>
            <a:t> </a:t>
          </a:r>
          <a:r>
            <a:rPr lang="ru-RU" dirty="0" err="1" smtClean="0"/>
            <a:t>тварин</a:t>
          </a:r>
          <a:r>
            <a:rPr lang="ru-RU" dirty="0" smtClean="0"/>
            <a:t> на </a:t>
          </a:r>
          <a:r>
            <a:rPr lang="ru-RU" dirty="0" err="1" smtClean="0"/>
            <a:t>тій</a:t>
          </a:r>
          <a:r>
            <a:rPr lang="ru-RU" dirty="0" smtClean="0"/>
            <a:t> же </a:t>
          </a:r>
          <a:r>
            <a:rPr lang="ru-RU" dirty="0" err="1" smtClean="0"/>
            <a:t>площі</a:t>
          </a:r>
          <a:r>
            <a:rPr lang="ru-RU" dirty="0" smtClean="0"/>
            <a:t> </a:t>
          </a:r>
          <a:endParaRPr lang="ru-RU" dirty="0"/>
        </a:p>
      </dgm:t>
    </dgm:pt>
    <dgm:pt modelId="{0555366C-C093-4D8B-8D94-3F79E902A824}" type="parTrans" cxnId="{9338EDC9-0080-4939-BB59-D821F1EB1DFD}">
      <dgm:prSet/>
      <dgm:spPr/>
      <dgm:t>
        <a:bodyPr/>
        <a:lstStyle/>
        <a:p>
          <a:endParaRPr lang="ru-RU"/>
        </a:p>
      </dgm:t>
    </dgm:pt>
    <dgm:pt modelId="{13BE6355-361E-4B5E-BE9D-087605CEDB95}" type="sibTrans" cxnId="{9338EDC9-0080-4939-BB59-D821F1EB1DFD}">
      <dgm:prSet/>
      <dgm:spPr/>
      <dgm:t>
        <a:bodyPr/>
        <a:lstStyle/>
        <a:p>
          <a:endParaRPr lang="ru-RU"/>
        </a:p>
      </dgm:t>
    </dgm:pt>
    <dgm:pt modelId="{0C819E6F-5A1D-4231-8033-B3C509D8DDD7}" type="pres">
      <dgm:prSet presAssocID="{2964263C-20D9-4692-A9E9-DAD726749B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C1DBDC-E678-4E95-B1AA-1F85108C0EEC}" type="pres">
      <dgm:prSet presAssocID="{77E2DCEF-2BA5-4929-8C5D-AFB90D8BB1A5}" presName="parentText" presStyleLbl="node1" presStyleIdx="0" presStyleCnt="2" custScaleY="606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E26E3-EA4A-4950-A201-0E17D5BC38E5}" type="pres">
      <dgm:prSet presAssocID="{2C902F29-97A4-4C98-BE81-C626058A851B}" presName="spacer" presStyleCnt="0"/>
      <dgm:spPr/>
    </dgm:pt>
    <dgm:pt modelId="{F449ED21-03AE-4F29-A75E-52ECF08AAC9A}" type="pres">
      <dgm:prSet presAssocID="{E1806B69-140A-446B-AF30-2938FCF4C7A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DC9FF6-09D3-4135-BFFA-B5828490918E}" type="presOf" srcId="{77E2DCEF-2BA5-4929-8C5D-AFB90D8BB1A5}" destId="{F3C1DBDC-E678-4E95-B1AA-1F85108C0EEC}" srcOrd="0" destOrd="0" presId="urn:microsoft.com/office/officeart/2005/8/layout/vList2"/>
    <dgm:cxn modelId="{9338EDC9-0080-4939-BB59-D821F1EB1DFD}" srcId="{2964263C-20D9-4692-A9E9-DAD726749B48}" destId="{E1806B69-140A-446B-AF30-2938FCF4C7AC}" srcOrd="1" destOrd="0" parTransId="{0555366C-C093-4D8B-8D94-3F79E902A824}" sibTransId="{13BE6355-361E-4B5E-BE9D-087605CEDB95}"/>
    <dgm:cxn modelId="{89BFF4C5-782D-40A4-99A7-C45524FE49FF}" srcId="{2964263C-20D9-4692-A9E9-DAD726749B48}" destId="{77E2DCEF-2BA5-4929-8C5D-AFB90D8BB1A5}" srcOrd="0" destOrd="0" parTransId="{BFCBC558-4D90-4D95-B72B-D3FFDCFD275E}" sibTransId="{2C902F29-97A4-4C98-BE81-C626058A851B}"/>
    <dgm:cxn modelId="{50140CBC-AD9E-412F-8924-5BE88304BCD7}" type="presOf" srcId="{E1806B69-140A-446B-AF30-2938FCF4C7AC}" destId="{F449ED21-03AE-4F29-A75E-52ECF08AAC9A}" srcOrd="0" destOrd="0" presId="urn:microsoft.com/office/officeart/2005/8/layout/vList2"/>
    <dgm:cxn modelId="{870ABF12-D5FA-44BE-97EF-61FDD16428C7}" type="presOf" srcId="{2964263C-20D9-4692-A9E9-DAD726749B48}" destId="{0C819E6F-5A1D-4231-8033-B3C509D8DDD7}" srcOrd="0" destOrd="0" presId="urn:microsoft.com/office/officeart/2005/8/layout/vList2"/>
    <dgm:cxn modelId="{E6F7486F-05E3-45FB-AA56-CCF884E72EB5}" type="presParOf" srcId="{0C819E6F-5A1D-4231-8033-B3C509D8DDD7}" destId="{F3C1DBDC-E678-4E95-B1AA-1F85108C0EEC}" srcOrd="0" destOrd="0" presId="urn:microsoft.com/office/officeart/2005/8/layout/vList2"/>
    <dgm:cxn modelId="{21DE0E12-3903-4FE0-AC70-2096D69130F0}" type="presParOf" srcId="{0C819E6F-5A1D-4231-8033-B3C509D8DDD7}" destId="{0CFE26E3-EA4A-4950-A201-0E17D5BC38E5}" srcOrd="1" destOrd="0" presId="urn:microsoft.com/office/officeart/2005/8/layout/vList2"/>
    <dgm:cxn modelId="{205F123D-30DF-48E9-B70F-39D25871803C}" type="presParOf" srcId="{0C819E6F-5A1D-4231-8033-B3C509D8DDD7}" destId="{F449ED21-03AE-4F29-A75E-52ECF08AAC9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407E427-84F2-4C1B-8268-F89DF9F22F5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6E033D-2A18-49A0-9833-E46F686BF6D2}">
      <dgm:prSet/>
      <dgm:spPr/>
      <dgm:t>
        <a:bodyPr/>
        <a:lstStyle/>
        <a:p>
          <a:pPr algn="ctr" rtl="0"/>
          <a:r>
            <a:rPr lang="uk-UA" b="1" dirty="0" smtClean="0">
              <a:solidFill>
                <a:srgbClr val="FF0000"/>
              </a:solidFill>
            </a:rPr>
            <a:t>2</a:t>
          </a:r>
          <a:endParaRPr lang="ru-RU" b="1" dirty="0">
            <a:solidFill>
              <a:srgbClr val="FF0000"/>
            </a:solidFill>
          </a:endParaRPr>
        </a:p>
      </dgm:t>
    </dgm:pt>
    <dgm:pt modelId="{FF6735E4-2318-46F3-B02B-1F99224F0012}" type="parTrans" cxnId="{64B5D60D-39DC-48D9-98F1-23A86FA3D504}">
      <dgm:prSet/>
      <dgm:spPr/>
      <dgm:t>
        <a:bodyPr/>
        <a:lstStyle/>
        <a:p>
          <a:endParaRPr lang="ru-RU"/>
        </a:p>
      </dgm:t>
    </dgm:pt>
    <dgm:pt modelId="{9C58A81F-EE9F-4EDB-B01F-734AA5099607}" type="sibTrans" cxnId="{64B5D60D-39DC-48D9-98F1-23A86FA3D504}">
      <dgm:prSet/>
      <dgm:spPr/>
      <dgm:t>
        <a:bodyPr/>
        <a:lstStyle/>
        <a:p>
          <a:endParaRPr lang="ru-RU"/>
        </a:p>
      </dgm:t>
    </dgm:pt>
    <dgm:pt modelId="{13BB796E-3DAA-4DED-9243-2DCFEE642257}">
      <dgm:prSet/>
      <dgm:spPr/>
      <dgm:t>
        <a:bodyPr/>
        <a:lstStyle/>
        <a:p>
          <a:pPr rtl="0"/>
          <a:r>
            <a:rPr lang="ru-RU" dirty="0" err="1" smtClean="0"/>
            <a:t>Високопродуктивні</a:t>
          </a:r>
          <a:r>
            <a:rPr lang="ru-RU" dirty="0" smtClean="0"/>
            <a:t> </a:t>
          </a:r>
          <a:r>
            <a:rPr lang="ru-RU" dirty="0" err="1" smtClean="0"/>
            <a:t>корови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річним</a:t>
          </a:r>
          <a:r>
            <a:rPr lang="ru-RU" dirty="0" smtClean="0"/>
            <a:t> </a:t>
          </a:r>
          <a:r>
            <a:rPr lang="ru-RU" dirty="0" err="1" smtClean="0"/>
            <a:t>надоєм</a:t>
          </a:r>
          <a:r>
            <a:rPr lang="ru-RU" dirty="0" smtClean="0"/>
            <a:t> 6000–8000 кг молока, як правило, </a:t>
          </a:r>
          <a:r>
            <a:rPr lang="ru-RU" dirty="0" err="1" smtClean="0"/>
            <a:t>роздоюванню</a:t>
          </a:r>
          <a:r>
            <a:rPr lang="ru-RU" dirty="0" smtClean="0"/>
            <a:t> </a:t>
          </a:r>
          <a:r>
            <a:rPr lang="ru-RU" dirty="0" err="1" smtClean="0"/>
            <a:t>піддаються</a:t>
          </a:r>
          <a:r>
            <a:rPr lang="ru-RU" dirty="0" smtClean="0"/>
            <a:t> </a:t>
          </a:r>
          <a:r>
            <a:rPr lang="ru-RU" dirty="0" err="1" smtClean="0"/>
            <a:t>дуже</a:t>
          </a:r>
          <a:r>
            <a:rPr lang="ru-RU" dirty="0" smtClean="0"/>
            <a:t> </a:t>
          </a:r>
          <a:r>
            <a:rPr lang="ru-RU" dirty="0" err="1" smtClean="0"/>
            <a:t>важко</a:t>
          </a:r>
          <a:r>
            <a:rPr lang="ru-RU" dirty="0" smtClean="0"/>
            <a:t>,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зовсім</a:t>
          </a:r>
          <a:r>
            <a:rPr lang="ru-RU" dirty="0" smtClean="0"/>
            <a:t> не </a:t>
          </a:r>
          <a:r>
            <a:rPr lang="ru-RU" dirty="0" err="1" smtClean="0"/>
            <a:t>оплачують</a:t>
          </a:r>
          <a:r>
            <a:rPr lang="ru-RU" dirty="0" smtClean="0"/>
            <a:t> </a:t>
          </a:r>
          <a:r>
            <a:rPr lang="ru-RU" dirty="0" err="1" smtClean="0"/>
            <a:t>авансову</a:t>
          </a:r>
          <a:r>
            <a:rPr lang="ru-RU" dirty="0" smtClean="0"/>
            <a:t> </a:t>
          </a:r>
          <a:r>
            <a:rPr lang="ru-RU" dirty="0" err="1" smtClean="0"/>
            <a:t>даванку</a:t>
          </a:r>
          <a:r>
            <a:rPr lang="ru-RU" dirty="0" smtClean="0"/>
            <a:t> </a:t>
          </a:r>
          <a:r>
            <a:rPr lang="ru-RU" dirty="0" err="1" smtClean="0"/>
            <a:t>поживних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. У </a:t>
          </a:r>
          <a:r>
            <a:rPr lang="ru-RU" dirty="0" err="1" smtClean="0"/>
            <a:t>період</a:t>
          </a:r>
          <a:r>
            <a:rPr lang="ru-RU" dirty="0" smtClean="0"/>
            <a:t> </a:t>
          </a:r>
          <a:r>
            <a:rPr lang="ru-RU" dirty="0" err="1" smtClean="0"/>
            <a:t>роздою</a:t>
          </a:r>
          <a:r>
            <a:rPr lang="ru-RU" dirty="0" smtClean="0"/>
            <a:t> </a:t>
          </a:r>
          <a:r>
            <a:rPr lang="ru-RU" dirty="0" err="1" smtClean="0"/>
            <a:t>авансування</a:t>
          </a:r>
          <a:r>
            <a:rPr lang="ru-RU" dirty="0" smtClean="0"/>
            <a:t> </a:t>
          </a:r>
          <a:r>
            <a:rPr lang="ru-RU" dirty="0" err="1" smtClean="0"/>
            <a:t>проводять</a:t>
          </a:r>
          <a:r>
            <a:rPr lang="ru-RU" dirty="0" smtClean="0"/>
            <a:t> шляхом </a:t>
          </a:r>
          <a:r>
            <a:rPr lang="ru-RU" dirty="0" err="1" smtClean="0"/>
            <a:t>введення</a:t>
          </a:r>
          <a:r>
            <a:rPr lang="ru-RU" dirty="0" smtClean="0"/>
            <a:t> до </a:t>
          </a:r>
          <a:r>
            <a:rPr lang="ru-RU" dirty="0" err="1" smtClean="0"/>
            <a:t>раціонів</a:t>
          </a:r>
          <a:r>
            <a:rPr lang="ru-RU" dirty="0" smtClean="0"/>
            <a:t> </a:t>
          </a:r>
          <a:r>
            <a:rPr lang="ru-RU" dirty="0" err="1" smtClean="0"/>
            <a:t>молокогінних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та </a:t>
          </a:r>
          <a:r>
            <a:rPr lang="ru-RU" dirty="0" err="1" smtClean="0"/>
            <a:t>кормів</a:t>
          </a:r>
          <a:r>
            <a:rPr lang="ru-RU" dirty="0" smtClean="0"/>
            <a:t> </a:t>
          </a:r>
          <a:r>
            <a:rPr lang="ru-RU" dirty="0" err="1" smtClean="0"/>
            <a:t>із</a:t>
          </a:r>
          <a:r>
            <a:rPr lang="ru-RU" dirty="0" smtClean="0"/>
            <a:t> </a:t>
          </a:r>
          <a:r>
            <a:rPr lang="ru-RU" dirty="0" err="1" smtClean="0"/>
            <a:t>високим</a:t>
          </a:r>
          <a:r>
            <a:rPr lang="ru-RU" dirty="0" smtClean="0"/>
            <a:t> </a:t>
          </a:r>
          <a:r>
            <a:rPr lang="ru-RU" dirty="0" err="1" smtClean="0"/>
            <a:t>вмістом</a:t>
          </a:r>
          <a:r>
            <a:rPr lang="ru-RU" dirty="0" smtClean="0"/>
            <a:t> </a:t>
          </a:r>
          <a:r>
            <a:rPr lang="ru-RU" dirty="0" err="1" smtClean="0"/>
            <a:t>енергії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поживних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 у 1 кг </a:t>
          </a:r>
          <a:r>
            <a:rPr lang="ru-RU" dirty="0" err="1" smtClean="0"/>
            <a:t>сухої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 (</a:t>
          </a:r>
          <a:r>
            <a:rPr lang="ru-RU" dirty="0" err="1" smtClean="0"/>
            <a:t>коренебульбоплоди</a:t>
          </a:r>
          <a:r>
            <a:rPr lang="ru-RU" dirty="0" smtClean="0"/>
            <a:t>, макуха, </a:t>
          </a:r>
          <a:r>
            <a:rPr lang="ru-RU" dirty="0" err="1" smtClean="0"/>
            <a:t>шроти</a:t>
          </a:r>
          <a:r>
            <a:rPr lang="ru-RU" dirty="0" smtClean="0"/>
            <a:t>, </a:t>
          </a:r>
          <a:r>
            <a:rPr lang="ru-RU" dirty="0" err="1" smtClean="0"/>
            <a:t>зернобобові</a:t>
          </a:r>
          <a:r>
            <a:rPr lang="ru-RU" dirty="0" smtClean="0"/>
            <a:t> та </a:t>
          </a:r>
          <a:r>
            <a:rPr lang="ru-RU" dirty="0" err="1" smtClean="0"/>
            <a:t>інші</a:t>
          </a:r>
          <a:r>
            <a:rPr lang="ru-RU" dirty="0" smtClean="0"/>
            <a:t>).</a:t>
          </a:r>
          <a:endParaRPr lang="ru-RU" dirty="0"/>
        </a:p>
      </dgm:t>
    </dgm:pt>
    <dgm:pt modelId="{142713FE-2F45-4D7D-BCF2-5886A35197DB}" type="parTrans" cxnId="{C64EDBB0-8535-4263-BC64-C8009B373DEC}">
      <dgm:prSet/>
      <dgm:spPr/>
      <dgm:t>
        <a:bodyPr/>
        <a:lstStyle/>
        <a:p>
          <a:endParaRPr lang="ru-RU"/>
        </a:p>
      </dgm:t>
    </dgm:pt>
    <dgm:pt modelId="{C5CA21E3-4D12-45B8-9C46-8BFD292A6E50}" type="sibTrans" cxnId="{C64EDBB0-8535-4263-BC64-C8009B373DEC}">
      <dgm:prSet/>
      <dgm:spPr/>
      <dgm:t>
        <a:bodyPr/>
        <a:lstStyle/>
        <a:p>
          <a:endParaRPr lang="ru-RU"/>
        </a:p>
      </dgm:t>
    </dgm:pt>
    <dgm:pt modelId="{6EBF0253-632A-4D03-AAD5-A7F39B2B3565}" type="pres">
      <dgm:prSet presAssocID="{6407E427-84F2-4C1B-8268-F89DF9F22F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BC77FC-1967-4591-803C-A0B52F0B2B48}" type="pres">
      <dgm:prSet presAssocID="{726E033D-2A18-49A0-9833-E46F686BF6D2}" presName="parentText" presStyleLbl="node1" presStyleIdx="0" presStyleCnt="2" custScaleY="21067" custLinFactY="-6765" custLinFactNeighborX="-19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0954D-5896-4301-A36D-EE8B1C78E793}" type="pres">
      <dgm:prSet presAssocID="{9C58A81F-EE9F-4EDB-B01F-734AA5099607}" presName="spacer" presStyleCnt="0"/>
      <dgm:spPr/>
    </dgm:pt>
    <dgm:pt modelId="{54EEED17-C9AD-43E9-984A-C10E30746B59}" type="pres">
      <dgm:prSet presAssocID="{13BB796E-3DAA-4DED-9243-2DCFEE642257}" presName="parentText" presStyleLbl="node1" presStyleIdx="1" presStyleCnt="2" custLinFactY="-93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B5D60D-39DC-48D9-98F1-23A86FA3D504}" srcId="{6407E427-84F2-4C1B-8268-F89DF9F22F57}" destId="{726E033D-2A18-49A0-9833-E46F686BF6D2}" srcOrd="0" destOrd="0" parTransId="{FF6735E4-2318-46F3-B02B-1F99224F0012}" sibTransId="{9C58A81F-EE9F-4EDB-B01F-734AA5099607}"/>
    <dgm:cxn modelId="{487FF608-12B2-467A-9112-D6B63E5F49DB}" type="presOf" srcId="{726E033D-2A18-49A0-9833-E46F686BF6D2}" destId="{73BC77FC-1967-4591-803C-A0B52F0B2B48}" srcOrd="0" destOrd="0" presId="urn:microsoft.com/office/officeart/2005/8/layout/vList2"/>
    <dgm:cxn modelId="{01ABD2EB-0952-4EC5-B934-4193E6B93463}" type="presOf" srcId="{13BB796E-3DAA-4DED-9243-2DCFEE642257}" destId="{54EEED17-C9AD-43E9-984A-C10E30746B59}" srcOrd="0" destOrd="0" presId="urn:microsoft.com/office/officeart/2005/8/layout/vList2"/>
    <dgm:cxn modelId="{C64EDBB0-8535-4263-BC64-C8009B373DEC}" srcId="{6407E427-84F2-4C1B-8268-F89DF9F22F57}" destId="{13BB796E-3DAA-4DED-9243-2DCFEE642257}" srcOrd="1" destOrd="0" parTransId="{142713FE-2F45-4D7D-BCF2-5886A35197DB}" sibTransId="{C5CA21E3-4D12-45B8-9C46-8BFD292A6E50}"/>
    <dgm:cxn modelId="{5EAE563C-2F5D-472F-ADCB-2EB8DB0FF705}" type="presOf" srcId="{6407E427-84F2-4C1B-8268-F89DF9F22F57}" destId="{6EBF0253-632A-4D03-AAD5-A7F39B2B3565}" srcOrd="0" destOrd="0" presId="urn:microsoft.com/office/officeart/2005/8/layout/vList2"/>
    <dgm:cxn modelId="{8DCC5263-4027-455B-89C5-95864BBA2BFF}" type="presParOf" srcId="{6EBF0253-632A-4D03-AAD5-A7F39B2B3565}" destId="{73BC77FC-1967-4591-803C-A0B52F0B2B48}" srcOrd="0" destOrd="0" presId="urn:microsoft.com/office/officeart/2005/8/layout/vList2"/>
    <dgm:cxn modelId="{5CE4DC95-059F-49D8-9BC6-B92F61693CAC}" type="presParOf" srcId="{6EBF0253-632A-4D03-AAD5-A7F39B2B3565}" destId="{5610954D-5896-4301-A36D-EE8B1C78E793}" srcOrd="1" destOrd="0" presId="urn:microsoft.com/office/officeart/2005/8/layout/vList2"/>
    <dgm:cxn modelId="{9D69D171-1D9B-4660-B2F1-1D01205F4B03}" type="presParOf" srcId="{6EBF0253-632A-4D03-AAD5-A7F39B2B3565}" destId="{54EEED17-C9AD-43E9-984A-C10E30746B5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5EF4C45-37C4-44C7-B660-228F2E06D6C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E7D5489-EF78-47B4-8690-3CA8DE988AC0}">
      <dgm:prSet/>
      <dgm:spPr/>
      <dgm:t>
        <a:bodyPr/>
        <a:lstStyle/>
        <a:p>
          <a:pPr rtl="0"/>
          <a:r>
            <a:rPr lang="ru-RU" dirty="0" smtClean="0"/>
            <a:t>За </a:t>
          </a:r>
          <a:r>
            <a:rPr lang="ru-RU" dirty="0" err="1" smtClean="0"/>
            <a:t>різних</a:t>
          </a:r>
          <a:r>
            <a:rPr lang="ru-RU" dirty="0" smtClean="0"/>
            <a:t> </a:t>
          </a:r>
          <a:r>
            <a:rPr lang="ru-RU" dirty="0" err="1" smtClean="0"/>
            <a:t>оцінок</a:t>
          </a:r>
          <a:r>
            <a:rPr lang="ru-RU" dirty="0" smtClean="0"/>
            <a:t>, </a:t>
          </a:r>
          <a:r>
            <a:rPr lang="ru-RU" dirty="0" err="1" smtClean="0"/>
            <a:t>високопродуктивні</a:t>
          </a:r>
          <a:r>
            <a:rPr lang="ru-RU" dirty="0" smtClean="0"/>
            <a:t> </a:t>
          </a:r>
          <a:r>
            <a:rPr lang="ru-RU" dirty="0" err="1" smtClean="0"/>
            <a:t>корови</a:t>
          </a:r>
          <a:r>
            <a:rPr lang="ru-RU" dirty="0" smtClean="0"/>
            <a:t> </a:t>
          </a:r>
          <a:r>
            <a:rPr lang="ru-RU" dirty="0" err="1" smtClean="0"/>
            <a:t>протягом</a:t>
          </a:r>
          <a:r>
            <a:rPr lang="ru-RU" dirty="0" smtClean="0"/>
            <a:t> перших </a:t>
          </a:r>
          <a:r>
            <a:rPr lang="ru-RU" dirty="0" err="1" smtClean="0"/>
            <a:t>місяців</a:t>
          </a:r>
          <a:r>
            <a:rPr lang="ru-RU" dirty="0" smtClean="0"/>
            <a:t> </a:t>
          </a:r>
          <a:r>
            <a:rPr lang="ru-RU" dirty="0" err="1" smtClean="0"/>
            <a:t>лактації</a:t>
          </a:r>
          <a:r>
            <a:rPr lang="ru-RU" dirty="0" smtClean="0"/>
            <a:t> </a:t>
          </a:r>
          <a:r>
            <a:rPr lang="ru-RU" dirty="0" err="1" smtClean="0"/>
            <a:t>здатні</a:t>
          </a:r>
          <a:r>
            <a:rPr lang="ru-RU" dirty="0" smtClean="0"/>
            <a:t> </a:t>
          </a:r>
          <a:r>
            <a:rPr lang="ru-RU" dirty="0" err="1" smtClean="0"/>
            <a:t>втрачати</a:t>
          </a:r>
          <a:r>
            <a:rPr lang="ru-RU" dirty="0" smtClean="0"/>
            <a:t> 10–30% жиру </a:t>
          </a:r>
          <a:r>
            <a:rPr lang="ru-RU" dirty="0" err="1" smtClean="0"/>
            <a:t>і</a:t>
          </a:r>
          <a:r>
            <a:rPr lang="ru-RU" dirty="0" smtClean="0"/>
            <a:t> 10–25% </a:t>
          </a:r>
          <a:r>
            <a:rPr lang="ru-RU" dirty="0" err="1" smtClean="0"/>
            <a:t>білка</a:t>
          </a:r>
          <a:r>
            <a:rPr lang="ru-RU" dirty="0" smtClean="0"/>
            <a:t> </a:t>
          </a:r>
          <a:r>
            <a:rPr lang="ru-RU" dirty="0" err="1" smtClean="0"/>
            <a:t>тіла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наступним</a:t>
          </a:r>
          <a:r>
            <a:rPr lang="ru-RU" dirty="0" smtClean="0"/>
            <a:t> </a:t>
          </a:r>
          <a:r>
            <a:rPr lang="ru-RU" dirty="0" err="1" smtClean="0"/>
            <a:t>відновленням</a:t>
          </a:r>
          <a:r>
            <a:rPr lang="ru-RU" dirty="0" smtClean="0"/>
            <a:t> у другу половину </a:t>
          </a:r>
          <a:r>
            <a:rPr lang="ru-RU" dirty="0" err="1" smtClean="0"/>
            <a:t>лактації</a:t>
          </a:r>
          <a:r>
            <a:rPr lang="ru-RU" dirty="0" smtClean="0"/>
            <a:t>. Запаси </a:t>
          </a:r>
          <a:r>
            <a:rPr lang="ru-RU" dirty="0" err="1" smtClean="0"/>
            <a:t>енергії</a:t>
          </a:r>
          <a:r>
            <a:rPr lang="ru-RU" dirty="0" smtClean="0"/>
            <a:t> у </a:t>
          </a:r>
          <a:r>
            <a:rPr lang="ru-RU" dirty="0" err="1" smtClean="0"/>
            <a:t>тілі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</a:t>
          </a:r>
          <a:r>
            <a:rPr lang="ru-RU" dirty="0" err="1" smtClean="0"/>
            <a:t>значно</a:t>
          </a:r>
          <a:r>
            <a:rPr lang="ru-RU" dirty="0" smtClean="0"/>
            <a:t> </a:t>
          </a:r>
          <a:r>
            <a:rPr lang="ru-RU" dirty="0" err="1" smtClean="0"/>
            <a:t>перевершують</a:t>
          </a:r>
          <a:r>
            <a:rPr lang="ru-RU" dirty="0" smtClean="0"/>
            <a:t> запаси </a:t>
          </a:r>
          <a:r>
            <a:rPr lang="ru-RU" dirty="0" err="1" smtClean="0"/>
            <a:t>білка</a:t>
          </a:r>
          <a:r>
            <a:rPr lang="ru-RU" dirty="0" smtClean="0"/>
            <a:t> та </a:t>
          </a:r>
          <a:r>
            <a:rPr lang="ru-RU" dirty="0" err="1" smtClean="0"/>
            <a:t>інших</a:t>
          </a:r>
          <a:r>
            <a:rPr lang="ru-RU" dirty="0" smtClean="0"/>
            <a:t> </a:t>
          </a:r>
          <a:r>
            <a:rPr lang="ru-RU" dirty="0" err="1" smtClean="0"/>
            <a:t>поживних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. </a:t>
          </a:r>
          <a:r>
            <a:rPr lang="ru-RU" dirty="0" err="1" smtClean="0"/>
            <a:t>Вважають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за </a:t>
          </a:r>
          <a:r>
            <a:rPr lang="ru-RU" dirty="0" err="1" smtClean="0"/>
            <a:t>рахунок</a:t>
          </a:r>
          <a:r>
            <a:rPr lang="ru-RU" dirty="0" smtClean="0"/>
            <a:t> жиру </a:t>
          </a:r>
          <a:r>
            <a:rPr lang="ru-RU" dirty="0" err="1" smtClean="0"/>
            <a:t>може</a:t>
          </a:r>
          <a:r>
            <a:rPr lang="ru-RU" dirty="0" smtClean="0"/>
            <a:t> </a:t>
          </a:r>
          <a:r>
            <a:rPr lang="ru-RU" dirty="0" err="1" smtClean="0"/>
            <a:t>утворитись</a:t>
          </a:r>
          <a:r>
            <a:rPr lang="ru-RU" dirty="0" smtClean="0"/>
            <a:t> </a:t>
          </a:r>
          <a:r>
            <a:rPr lang="ru-RU" dirty="0" err="1" smtClean="0"/>
            <a:t>понад</a:t>
          </a:r>
          <a:r>
            <a:rPr lang="ru-RU" dirty="0" smtClean="0"/>
            <a:t> 1000 кг молока, </a:t>
          </a:r>
          <a:r>
            <a:rPr lang="ru-RU" dirty="0" err="1" smtClean="0"/>
            <a:t>тоді</a:t>
          </a:r>
          <a:r>
            <a:rPr lang="ru-RU" dirty="0" smtClean="0"/>
            <a:t> як за </a:t>
          </a:r>
          <a:r>
            <a:rPr lang="ru-RU" dirty="0" err="1" smtClean="0"/>
            <a:t>рахунок</a:t>
          </a:r>
          <a:r>
            <a:rPr lang="ru-RU" dirty="0" smtClean="0"/>
            <a:t> </a:t>
          </a:r>
          <a:r>
            <a:rPr lang="ru-RU" dirty="0" err="1" smtClean="0"/>
            <a:t>мобільних</a:t>
          </a:r>
          <a:r>
            <a:rPr lang="ru-RU" dirty="0" smtClean="0"/>
            <a:t> </a:t>
          </a:r>
          <a:r>
            <a:rPr lang="ru-RU" dirty="0" err="1" smtClean="0"/>
            <a:t>білків</a:t>
          </a:r>
          <a:r>
            <a:rPr lang="ru-RU" dirty="0" smtClean="0"/>
            <a:t> – </a:t>
          </a:r>
          <a:r>
            <a:rPr lang="ru-RU" dirty="0" err="1" smtClean="0"/>
            <a:t>лише</a:t>
          </a:r>
          <a:r>
            <a:rPr lang="ru-RU" dirty="0" smtClean="0"/>
            <a:t> </a:t>
          </a:r>
          <a:r>
            <a:rPr lang="ru-RU" dirty="0" err="1" smtClean="0"/>
            <a:t>дещо</a:t>
          </a:r>
          <a:r>
            <a:rPr lang="ru-RU" dirty="0" smtClean="0"/>
            <a:t> </a:t>
          </a:r>
          <a:r>
            <a:rPr lang="ru-RU" dirty="0" err="1" smtClean="0"/>
            <a:t>більше</a:t>
          </a:r>
          <a:r>
            <a:rPr lang="ru-RU" dirty="0" smtClean="0"/>
            <a:t> 100 кг.</a:t>
          </a:r>
          <a:br>
            <a:rPr lang="ru-RU" dirty="0" smtClean="0"/>
          </a:br>
          <a:endParaRPr lang="en-US" dirty="0"/>
        </a:p>
      </dgm:t>
    </dgm:pt>
    <dgm:pt modelId="{CD013F0F-2CB6-49C6-B00C-AB5A406FCFC3}" type="parTrans" cxnId="{3DE59C24-D913-43DE-BF10-49B584AD4196}">
      <dgm:prSet/>
      <dgm:spPr/>
      <dgm:t>
        <a:bodyPr/>
        <a:lstStyle/>
        <a:p>
          <a:endParaRPr lang="ru-RU"/>
        </a:p>
      </dgm:t>
    </dgm:pt>
    <dgm:pt modelId="{2275E528-5B4B-4FEF-A03E-4D16C3FF6B5B}" type="sibTrans" cxnId="{3DE59C24-D913-43DE-BF10-49B584AD4196}">
      <dgm:prSet/>
      <dgm:spPr/>
      <dgm:t>
        <a:bodyPr/>
        <a:lstStyle/>
        <a:p>
          <a:endParaRPr lang="ru-RU"/>
        </a:p>
      </dgm:t>
    </dgm:pt>
    <dgm:pt modelId="{532F362D-E843-4ACB-B233-5BF8F9D6D573}" type="pres">
      <dgm:prSet presAssocID="{35EF4C45-37C4-44C7-B660-228F2E06D6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D628D-CDD9-43F8-8992-282B7F26A595}" type="pres">
      <dgm:prSet presAssocID="{5E7D5489-EF78-47B4-8690-3CA8DE988AC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E59C24-D913-43DE-BF10-49B584AD4196}" srcId="{35EF4C45-37C4-44C7-B660-228F2E06D6C1}" destId="{5E7D5489-EF78-47B4-8690-3CA8DE988AC0}" srcOrd="0" destOrd="0" parTransId="{CD013F0F-2CB6-49C6-B00C-AB5A406FCFC3}" sibTransId="{2275E528-5B4B-4FEF-A03E-4D16C3FF6B5B}"/>
    <dgm:cxn modelId="{05E41B1D-F9F5-4A23-9D88-FA0AE18344B8}" type="presOf" srcId="{5E7D5489-EF78-47B4-8690-3CA8DE988AC0}" destId="{795D628D-CDD9-43F8-8992-282B7F26A595}" srcOrd="0" destOrd="0" presId="urn:microsoft.com/office/officeart/2005/8/layout/vList2"/>
    <dgm:cxn modelId="{51E66369-BA44-4982-8173-3F1DD652DE25}" type="presOf" srcId="{35EF4C45-37C4-44C7-B660-228F2E06D6C1}" destId="{532F362D-E843-4ACB-B233-5BF8F9D6D573}" srcOrd="0" destOrd="0" presId="urn:microsoft.com/office/officeart/2005/8/layout/vList2"/>
    <dgm:cxn modelId="{5864A26A-36F6-492E-AE82-855150777F6A}" type="presParOf" srcId="{532F362D-E843-4ACB-B233-5BF8F9D6D573}" destId="{795D628D-CDD9-43F8-8992-282B7F26A5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7886008-D595-484D-87BC-80BBADCA63C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0C067BE-983C-4B29-B586-A8C558C49221}">
      <dgm:prSet/>
      <dgm:spPr/>
      <dgm:t>
        <a:bodyPr/>
        <a:lstStyle/>
        <a:p>
          <a:pPr marL="0" indent="442913" algn="just" rtl="0"/>
          <a:r>
            <a:rPr lang="ru-RU" dirty="0" err="1" smtClean="0">
              <a:latin typeface="Arial" pitchFamily="34" charset="0"/>
              <a:cs typeface="Arial" pitchFamily="34" charset="0"/>
            </a:rPr>
            <a:t>Мобілізація</a:t>
          </a:r>
          <a:r>
            <a:rPr lang="ru-RU" dirty="0" smtClean="0">
              <a:latin typeface="Arial" pitchFamily="34" charset="0"/>
              <a:cs typeface="Arial" pitchFamily="34" charset="0"/>
            </a:rPr>
            <a:t> запасного жиру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має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свої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негативні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сторони</a:t>
          </a:r>
          <a:r>
            <a:rPr lang="ru-RU" dirty="0" smtClean="0">
              <a:latin typeface="Arial" pitchFamily="34" charset="0"/>
              <a:cs typeface="Arial" pitchFamily="34" charset="0"/>
            </a:rPr>
            <a:t>: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зменшує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споживання</a:t>
          </a:r>
          <a:r>
            <a:rPr lang="ru-RU" dirty="0" smtClean="0">
              <a:latin typeface="Arial" pitchFamily="34" charset="0"/>
              <a:cs typeface="Arial" pitchFamily="34" charset="0"/>
            </a:rPr>
            <a:t> корму,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пригнічує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жиросинтетичну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функцію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молочної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залози</a:t>
          </a:r>
          <a:r>
            <a:rPr lang="ru-RU" dirty="0" smtClean="0">
              <a:latin typeface="Arial" pitchFamily="34" charset="0"/>
              <a:cs typeface="Arial" pitchFamily="34" charset="0"/>
            </a:rPr>
            <a:t>,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підвищує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захворювання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корів</a:t>
          </a:r>
          <a:r>
            <a:rPr lang="ru-RU" dirty="0" smtClean="0">
              <a:latin typeface="Arial" pitchFamily="34" charset="0"/>
              <a:cs typeface="Arial" pitchFamily="34" charset="0"/>
            </a:rPr>
            <a:t> на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кетоз</a:t>
          </a:r>
          <a:r>
            <a:rPr lang="ru-RU" dirty="0" smtClean="0">
              <a:latin typeface="Arial" pitchFamily="34" charset="0"/>
              <a:cs typeface="Arial" pitchFamily="34" charset="0"/>
            </a:rPr>
            <a:t>,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знижує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сумарну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енергетичну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ефективність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процесів</a:t>
          </a:r>
          <a:r>
            <a:rPr lang="ru-RU" dirty="0" smtClean="0">
              <a:latin typeface="Arial" pitchFamily="34" charset="0"/>
              <a:cs typeface="Arial" pitchFamily="34" charset="0"/>
            </a:rPr>
            <a:t> –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жировідкладання</a:t>
          </a:r>
          <a:r>
            <a:rPr lang="ru-RU" dirty="0" smtClean="0">
              <a:latin typeface="Arial" pitchFamily="34" charset="0"/>
              <a:cs typeface="Arial" pitchFamily="34" charset="0"/>
            </a:rPr>
            <a:t> –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мобілізація</a:t>
          </a:r>
          <a:r>
            <a:rPr lang="ru-RU" dirty="0" smtClean="0">
              <a:latin typeface="Arial" pitchFamily="34" charset="0"/>
              <a:cs typeface="Arial" pitchFamily="34" charset="0"/>
            </a:rPr>
            <a:t> –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біосинтез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компонентів</a:t>
          </a:r>
          <a:r>
            <a:rPr lang="ru-RU" dirty="0" smtClean="0">
              <a:latin typeface="Arial" pitchFamily="34" charset="0"/>
              <a:cs typeface="Arial" pitchFamily="34" charset="0"/>
            </a:rPr>
            <a:t> молока,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оскільки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ефективність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цього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процесу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значно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нижча</a:t>
          </a:r>
          <a:r>
            <a:rPr lang="ru-RU" dirty="0" smtClean="0">
              <a:latin typeface="Arial" pitchFamily="34" charset="0"/>
              <a:cs typeface="Arial" pitchFamily="34" charset="0"/>
            </a:rPr>
            <a:t>,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ніж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пряме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використання</a:t>
          </a:r>
          <a:r>
            <a:rPr lang="ru-RU" dirty="0" smtClean="0">
              <a:latin typeface="Arial" pitchFamily="34" charset="0"/>
              <a:cs typeface="Arial" pitchFamily="34" charset="0"/>
            </a:rPr>
            <a:t> корму на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утворення</a:t>
          </a:r>
          <a:r>
            <a:rPr lang="ru-RU" dirty="0" smtClean="0">
              <a:latin typeface="Arial" pitchFamily="34" charset="0"/>
              <a:cs typeface="Arial" pitchFamily="34" charset="0"/>
            </a:rPr>
            <a:t> молока.</a:t>
          </a:r>
          <a:r>
            <a:rPr lang="ru-RU" dirty="0" smtClean="0"/>
            <a:t/>
          </a:r>
          <a:br>
            <a:rPr lang="ru-RU" dirty="0" smtClean="0"/>
          </a:br>
          <a:endParaRPr lang="en-US" dirty="0"/>
        </a:p>
      </dgm:t>
    </dgm:pt>
    <dgm:pt modelId="{86A0D59F-5A9A-40CF-B2A2-4EF2F7E96FF5}" type="parTrans" cxnId="{3C63041D-14A8-43F9-8588-EB198F2E0B7F}">
      <dgm:prSet/>
      <dgm:spPr/>
      <dgm:t>
        <a:bodyPr/>
        <a:lstStyle/>
        <a:p>
          <a:endParaRPr lang="ru-RU"/>
        </a:p>
      </dgm:t>
    </dgm:pt>
    <dgm:pt modelId="{615B711B-2DFC-4F7B-B1B8-34E86BE328B9}" type="sibTrans" cxnId="{3C63041D-14A8-43F9-8588-EB198F2E0B7F}">
      <dgm:prSet/>
      <dgm:spPr/>
      <dgm:t>
        <a:bodyPr/>
        <a:lstStyle/>
        <a:p>
          <a:endParaRPr lang="ru-RU"/>
        </a:p>
      </dgm:t>
    </dgm:pt>
    <dgm:pt modelId="{75B4490C-9E09-422C-AD9C-0B52A352E561}" type="pres">
      <dgm:prSet presAssocID="{C7886008-D595-484D-87BC-80BBADCA6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4B7C6-CF10-4C56-814F-79D3781CEF4A}" type="pres">
      <dgm:prSet presAssocID="{A0C067BE-983C-4B29-B586-A8C558C4922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63041D-14A8-43F9-8588-EB198F2E0B7F}" srcId="{C7886008-D595-484D-87BC-80BBADCA63CE}" destId="{A0C067BE-983C-4B29-B586-A8C558C49221}" srcOrd="0" destOrd="0" parTransId="{86A0D59F-5A9A-40CF-B2A2-4EF2F7E96FF5}" sibTransId="{615B711B-2DFC-4F7B-B1B8-34E86BE328B9}"/>
    <dgm:cxn modelId="{FBC97181-6AE6-469D-8D9C-4E0C0BF76C98}" type="presOf" srcId="{C7886008-D595-484D-87BC-80BBADCA63CE}" destId="{75B4490C-9E09-422C-AD9C-0B52A352E561}" srcOrd="0" destOrd="0" presId="urn:microsoft.com/office/officeart/2005/8/layout/vList2"/>
    <dgm:cxn modelId="{3474C685-9864-4E8B-B8DC-96435368306B}" type="presOf" srcId="{A0C067BE-983C-4B29-B586-A8C558C49221}" destId="{9064B7C6-CF10-4C56-814F-79D3781CEF4A}" srcOrd="0" destOrd="0" presId="urn:microsoft.com/office/officeart/2005/8/layout/vList2"/>
    <dgm:cxn modelId="{60EE885F-E098-49CD-A0E3-3EA9AB47859D}" type="presParOf" srcId="{75B4490C-9E09-422C-AD9C-0B52A352E561}" destId="{9064B7C6-CF10-4C56-814F-79D3781CEF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7778D5A-0823-412F-99CC-C2E49405920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4444B55-E9A3-4A3B-8578-F4B100C7B753}">
      <dgm:prSet/>
      <dgm:spPr/>
      <dgm:t>
        <a:bodyPr/>
        <a:lstStyle/>
        <a:p>
          <a:pPr rtl="0"/>
          <a:r>
            <a:rPr lang="ru-RU" dirty="0" err="1" smtClean="0"/>
            <a:t>Ключовою</a:t>
          </a:r>
          <a:r>
            <a:rPr lang="ru-RU" dirty="0" smtClean="0"/>
            <a:t> вершиною </a:t>
          </a:r>
          <a:r>
            <a:rPr lang="ru-RU" dirty="0" err="1" smtClean="0"/>
            <a:t>лактації</a:t>
          </a:r>
          <a:r>
            <a:rPr lang="ru-RU" dirty="0" smtClean="0"/>
            <a:t> </a:t>
          </a:r>
          <a:r>
            <a:rPr lang="ru-RU" dirty="0" err="1" smtClean="0"/>
            <a:t>є</a:t>
          </a:r>
          <a:r>
            <a:rPr lang="ru-RU" dirty="0" smtClean="0"/>
            <a:t> </a:t>
          </a:r>
          <a:r>
            <a:rPr lang="ru-RU" dirty="0" err="1" smtClean="0"/>
            <a:t>пік</a:t>
          </a:r>
          <a:r>
            <a:rPr lang="ru-RU" dirty="0" smtClean="0"/>
            <a:t> </a:t>
          </a:r>
          <a:r>
            <a:rPr lang="ru-RU" dirty="0" err="1" smtClean="0"/>
            <a:t>надоїв</a:t>
          </a:r>
          <a:r>
            <a:rPr lang="ru-RU" dirty="0" smtClean="0"/>
            <a:t>. </a:t>
          </a:r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до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після</a:t>
          </a:r>
          <a:r>
            <a:rPr lang="ru-RU" dirty="0" smtClean="0"/>
            <a:t> </a:t>
          </a:r>
          <a:r>
            <a:rPr lang="ru-RU" dirty="0" err="1" smtClean="0"/>
            <a:t>отелення</a:t>
          </a:r>
          <a:r>
            <a:rPr lang="ru-RU" dirty="0" smtClean="0"/>
            <a:t> </a:t>
          </a:r>
          <a:r>
            <a:rPr lang="ru-RU" dirty="0" err="1" smtClean="0"/>
            <a:t>має</a:t>
          </a:r>
          <a:r>
            <a:rPr lang="ru-RU" dirty="0" smtClean="0"/>
            <a:t> бути таким, </a:t>
          </a:r>
          <a:r>
            <a:rPr lang="ru-RU" dirty="0" err="1" smtClean="0"/>
            <a:t>щоб</a:t>
          </a:r>
          <a:r>
            <a:rPr lang="ru-RU" dirty="0" smtClean="0"/>
            <a:t> у них </a:t>
          </a:r>
          <a:r>
            <a:rPr lang="ru-RU" dirty="0" err="1" smtClean="0"/>
            <a:t>проявився</a:t>
          </a:r>
          <a:r>
            <a:rPr lang="ru-RU" dirty="0" smtClean="0"/>
            <a:t> </a:t>
          </a:r>
          <a:r>
            <a:rPr lang="ru-RU" dirty="0" err="1" smtClean="0"/>
            <a:t>природний</a:t>
          </a:r>
          <a:r>
            <a:rPr lang="ru-RU" dirty="0" smtClean="0"/>
            <a:t>, </a:t>
          </a:r>
          <a:r>
            <a:rPr lang="ru-RU" dirty="0" err="1" smtClean="0"/>
            <a:t>генетично</a:t>
          </a:r>
          <a:r>
            <a:rPr lang="ru-RU" dirty="0" smtClean="0"/>
            <a:t> </a:t>
          </a:r>
          <a:r>
            <a:rPr lang="ru-RU" dirty="0" err="1" smtClean="0"/>
            <a:t>зумовлений</a:t>
          </a:r>
          <a:r>
            <a:rPr lang="ru-RU" dirty="0" smtClean="0"/>
            <a:t> </a:t>
          </a:r>
          <a:r>
            <a:rPr lang="ru-RU" dirty="0" err="1" smtClean="0"/>
            <a:t>пік</a:t>
          </a:r>
          <a:r>
            <a:rPr lang="ru-RU" dirty="0" smtClean="0"/>
            <a:t> </a:t>
          </a:r>
          <a:r>
            <a:rPr lang="ru-RU" dirty="0" err="1" smtClean="0"/>
            <a:t>лактації</a:t>
          </a:r>
          <a:r>
            <a:rPr lang="ru-RU" dirty="0" smtClean="0"/>
            <a:t>. </a:t>
          </a:r>
          <a:r>
            <a:rPr lang="ru-RU" dirty="0" err="1" smtClean="0"/>
            <a:t>Недобір</a:t>
          </a:r>
          <a:r>
            <a:rPr lang="ru-RU" dirty="0" smtClean="0"/>
            <a:t> на </a:t>
          </a:r>
          <a:r>
            <a:rPr lang="ru-RU" dirty="0" err="1" smtClean="0"/>
            <a:t>вершині</a:t>
          </a:r>
          <a:r>
            <a:rPr lang="ru-RU" dirty="0" smtClean="0"/>
            <a:t> </a:t>
          </a:r>
          <a:r>
            <a:rPr lang="ru-RU" dirty="0" err="1" smtClean="0"/>
            <a:t>лактації</a:t>
          </a:r>
          <a:r>
            <a:rPr lang="ru-RU" dirty="0" smtClean="0"/>
            <a:t> </a:t>
          </a:r>
          <a:r>
            <a:rPr lang="ru-RU" dirty="0" err="1" smtClean="0"/>
            <a:t>із-за</a:t>
          </a:r>
          <a:r>
            <a:rPr lang="ru-RU" dirty="0" smtClean="0"/>
            <a:t> </a:t>
          </a:r>
          <a:r>
            <a:rPr lang="ru-RU" dirty="0" err="1" smtClean="0"/>
            <a:t>недостатньої</a:t>
          </a:r>
          <a:r>
            <a:rPr lang="ru-RU" dirty="0" smtClean="0"/>
            <a:t>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лише</a:t>
          </a:r>
          <a:r>
            <a:rPr lang="ru-RU" dirty="0" smtClean="0"/>
            <a:t> 1 кг молока </a:t>
          </a:r>
          <a:r>
            <a:rPr lang="ru-RU" dirty="0" err="1" smtClean="0"/>
            <a:t>адекватний</a:t>
          </a:r>
          <a:r>
            <a:rPr lang="ru-RU" dirty="0" smtClean="0"/>
            <a:t> </a:t>
          </a:r>
          <a:r>
            <a:rPr lang="ru-RU" dirty="0" err="1" smtClean="0"/>
            <a:t>втраті</a:t>
          </a:r>
          <a:r>
            <a:rPr lang="ru-RU" dirty="0" smtClean="0"/>
            <a:t> </a:t>
          </a:r>
          <a:r>
            <a:rPr lang="ru-RU" dirty="0" err="1" smtClean="0"/>
            <a:t>майже</a:t>
          </a:r>
          <a:r>
            <a:rPr lang="ru-RU" dirty="0" smtClean="0"/>
            <a:t> 200 кг молока в </a:t>
          </a:r>
          <a:r>
            <a:rPr lang="ru-RU" dirty="0" err="1" smtClean="0"/>
            <a:t>цілому</a:t>
          </a:r>
          <a:r>
            <a:rPr lang="ru-RU" dirty="0" smtClean="0"/>
            <a:t> за </a:t>
          </a:r>
          <a:r>
            <a:rPr lang="ru-RU" dirty="0" err="1" smtClean="0"/>
            <a:t>лактацію</a:t>
          </a:r>
          <a:r>
            <a:rPr lang="ru-RU" dirty="0" smtClean="0"/>
            <a:t>.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свідчить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досить</a:t>
          </a:r>
          <a:r>
            <a:rPr lang="ru-RU" dirty="0" smtClean="0"/>
            <a:t> </a:t>
          </a:r>
          <a:r>
            <a:rPr lang="ru-RU" dirty="0" err="1" smtClean="0"/>
            <a:t>надмірна</a:t>
          </a:r>
          <a:r>
            <a:rPr lang="ru-RU" dirty="0" smtClean="0"/>
            <a:t> </a:t>
          </a:r>
          <a:r>
            <a:rPr lang="ru-RU" dirty="0" err="1" smtClean="0"/>
            <a:t>годівля</a:t>
          </a:r>
          <a:r>
            <a:rPr lang="ru-RU" dirty="0" smtClean="0"/>
            <a:t> у </a:t>
          </a:r>
          <a:r>
            <a:rPr lang="ru-RU" dirty="0" err="1" smtClean="0"/>
            <a:t>ранній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 </a:t>
          </a:r>
          <a:r>
            <a:rPr lang="ru-RU" dirty="0" err="1" smtClean="0"/>
            <a:t>лактації</a:t>
          </a:r>
          <a:r>
            <a:rPr lang="ru-RU" dirty="0" smtClean="0"/>
            <a:t> (1–10 </a:t>
          </a:r>
          <a:r>
            <a:rPr lang="ru-RU" dirty="0" err="1" smtClean="0"/>
            <a:t>тижнів</a:t>
          </a:r>
          <a:r>
            <a:rPr lang="ru-RU" dirty="0" smtClean="0"/>
            <a:t>) </a:t>
          </a:r>
          <a:r>
            <a:rPr lang="ru-RU" dirty="0" err="1" smtClean="0"/>
            <a:t>викликає</a:t>
          </a:r>
          <a:r>
            <a:rPr lang="ru-RU" dirty="0" smtClean="0"/>
            <a:t> як </a:t>
          </a:r>
          <a:r>
            <a:rPr lang="ru-RU" dirty="0" err="1" smtClean="0"/>
            <a:t>негайний</a:t>
          </a:r>
          <a:r>
            <a:rPr lang="ru-RU" dirty="0" smtClean="0"/>
            <a:t> </a:t>
          </a:r>
          <a:r>
            <a:rPr lang="ru-RU" dirty="0" err="1" smtClean="0"/>
            <a:t>ефект</a:t>
          </a:r>
          <a:r>
            <a:rPr lang="ru-RU" dirty="0" smtClean="0"/>
            <a:t> у </a:t>
          </a:r>
          <a:r>
            <a:rPr lang="ru-RU" dirty="0" err="1" smtClean="0"/>
            <a:t>продукуванні</a:t>
          </a:r>
          <a:r>
            <a:rPr lang="ru-RU" dirty="0" smtClean="0"/>
            <a:t> молока, так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послідуючий</a:t>
          </a:r>
          <a:r>
            <a:rPr lang="ru-RU" dirty="0" smtClean="0"/>
            <a:t> </a:t>
          </a:r>
          <a:r>
            <a:rPr lang="ru-RU" dirty="0" err="1" smtClean="0"/>
            <a:t>вплив</a:t>
          </a:r>
          <a:r>
            <a:rPr lang="ru-RU" dirty="0" smtClean="0"/>
            <a:t> на </a:t>
          </a:r>
          <a:r>
            <a:rPr lang="ru-RU" dirty="0" err="1" smtClean="0"/>
            <a:t>молочну</a:t>
          </a:r>
          <a:r>
            <a:rPr lang="ru-RU" dirty="0" smtClean="0"/>
            <a:t> </a:t>
          </a:r>
          <a:r>
            <a:rPr lang="ru-RU" dirty="0" err="1" smtClean="0"/>
            <a:t>продуктивність</a:t>
          </a:r>
          <a:r>
            <a:rPr lang="ru-RU" dirty="0" smtClean="0"/>
            <a:t>. </a:t>
          </a:r>
          <a:r>
            <a:rPr lang="ru-RU" dirty="0" err="1" smtClean="0"/>
            <a:t>Корови</a:t>
          </a:r>
          <a:r>
            <a:rPr lang="ru-RU" dirty="0" smtClean="0"/>
            <a:t> за таких умов </a:t>
          </a:r>
          <a:r>
            <a:rPr lang="ru-RU" dirty="0" err="1" smtClean="0"/>
            <a:t>здатні</a:t>
          </a:r>
          <a:r>
            <a:rPr lang="ru-RU" dirty="0" smtClean="0"/>
            <a:t> </a:t>
          </a:r>
          <a:r>
            <a:rPr lang="ru-RU" dirty="0" err="1" smtClean="0"/>
            <a:t>довше</a:t>
          </a:r>
          <a:r>
            <a:rPr lang="ru-RU" dirty="0" smtClean="0"/>
            <a:t> </a:t>
          </a:r>
          <a:r>
            <a:rPr lang="ru-RU" dirty="0" err="1" smtClean="0"/>
            <a:t>використовувати</a:t>
          </a:r>
          <a:r>
            <a:rPr lang="ru-RU" dirty="0" smtClean="0"/>
            <a:t> </a:t>
          </a:r>
          <a:r>
            <a:rPr lang="ru-RU" dirty="0" err="1" smtClean="0"/>
            <a:t>поживні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 корму на </a:t>
          </a:r>
          <a:r>
            <a:rPr lang="ru-RU" dirty="0" err="1" smtClean="0"/>
            <a:t>утворення</a:t>
          </a:r>
          <a:r>
            <a:rPr lang="ru-RU" dirty="0" smtClean="0"/>
            <a:t> молока, а не на </a:t>
          </a:r>
          <a:r>
            <a:rPr lang="ru-RU" dirty="0" err="1" smtClean="0"/>
            <a:t>відкладання</a:t>
          </a:r>
          <a:r>
            <a:rPr lang="ru-RU" dirty="0" smtClean="0"/>
            <a:t> в </a:t>
          </a:r>
          <a:r>
            <a:rPr lang="ru-RU" dirty="0" err="1" smtClean="0"/>
            <a:t>тілі</a:t>
          </a:r>
          <a:r>
            <a:rPr lang="ru-RU" dirty="0" smtClean="0"/>
            <a:t>. </a:t>
          </a:r>
          <a:br>
            <a:rPr lang="ru-RU" dirty="0" smtClean="0"/>
          </a:br>
          <a:endParaRPr lang="en-US" dirty="0"/>
        </a:p>
      </dgm:t>
    </dgm:pt>
    <dgm:pt modelId="{B3BEA81B-027E-4E7A-827A-4F3F868647B4}" type="parTrans" cxnId="{2B2ECE0E-D17A-452D-9112-48BBC0DA3872}">
      <dgm:prSet/>
      <dgm:spPr/>
      <dgm:t>
        <a:bodyPr/>
        <a:lstStyle/>
        <a:p>
          <a:endParaRPr lang="ru-RU"/>
        </a:p>
      </dgm:t>
    </dgm:pt>
    <dgm:pt modelId="{C3D36F92-D196-4D3F-B5A2-B458ACC3DF8E}" type="sibTrans" cxnId="{2B2ECE0E-D17A-452D-9112-48BBC0DA3872}">
      <dgm:prSet/>
      <dgm:spPr/>
      <dgm:t>
        <a:bodyPr/>
        <a:lstStyle/>
        <a:p>
          <a:endParaRPr lang="ru-RU"/>
        </a:p>
      </dgm:t>
    </dgm:pt>
    <dgm:pt modelId="{D59C723D-D03A-429A-BDE2-853AF1F18C1A}" type="pres">
      <dgm:prSet presAssocID="{A7778D5A-0823-412F-99CC-C2E4940592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1B1562-ABB1-462B-A626-5E03ECEA0F78}" type="pres">
      <dgm:prSet presAssocID="{B4444B55-E9A3-4A3B-8578-F4B100C7B753}" presName="parentText" presStyleLbl="node1" presStyleIdx="0" presStyleCnt="1" custLinFactNeighborX="-2911" custLinFactNeighborY="3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2ECE0E-D17A-452D-9112-48BBC0DA3872}" srcId="{A7778D5A-0823-412F-99CC-C2E494059206}" destId="{B4444B55-E9A3-4A3B-8578-F4B100C7B753}" srcOrd="0" destOrd="0" parTransId="{B3BEA81B-027E-4E7A-827A-4F3F868647B4}" sibTransId="{C3D36F92-D196-4D3F-B5A2-B458ACC3DF8E}"/>
    <dgm:cxn modelId="{A3620C15-6753-411A-B05C-E415D36CE0DF}" type="presOf" srcId="{A7778D5A-0823-412F-99CC-C2E494059206}" destId="{D59C723D-D03A-429A-BDE2-853AF1F18C1A}" srcOrd="0" destOrd="0" presId="urn:microsoft.com/office/officeart/2005/8/layout/vList2"/>
    <dgm:cxn modelId="{95E40699-E3C4-46D3-8A6D-31CDE7060C1A}" type="presOf" srcId="{B4444B55-E9A3-4A3B-8578-F4B100C7B753}" destId="{851B1562-ABB1-462B-A626-5E03ECEA0F78}" srcOrd="0" destOrd="0" presId="urn:microsoft.com/office/officeart/2005/8/layout/vList2"/>
    <dgm:cxn modelId="{9B37374F-2C2F-4011-AE80-E658BEAFB4C0}" type="presParOf" srcId="{D59C723D-D03A-429A-BDE2-853AF1F18C1A}" destId="{851B1562-ABB1-462B-A626-5E03ECEA0F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CD4154-4367-4BA4-BE0E-624C5AE83BF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B2EE51F-0444-4EE2-9098-A9E3F6739C34}">
      <dgm:prSet/>
      <dgm:spPr/>
      <dgm:t>
        <a:bodyPr/>
        <a:lstStyle/>
        <a:p>
          <a:pPr marL="0" indent="0" rtl="0"/>
          <a:r>
            <a:rPr lang="ru-RU" dirty="0" err="1" smtClean="0"/>
            <a:t>Корів-первісток</a:t>
          </a:r>
          <a:r>
            <a:rPr lang="ru-RU" dirty="0" smtClean="0"/>
            <a:t>, а </a:t>
          </a:r>
          <a:r>
            <a:rPr lang="ru-RU" dirty="0" err="1" smtClean="0"/>
            <a:t>також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до 5–6 </a:t>
          </a:r>
          <a:r>
            <a:rPr lang="ru-RU" dirty="0" err="1" smtClean="0"/>
            <a:t>лактації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не </a:t>
          </a:r>
          <a:r>
            <a:rPr lang="ru-RU" dirty="0" err="1" smtClean="0"/>
            <a:t>повністю</a:t>
          </a:r>
          <a:r>
            <a:rPr lang="ru-RU" dirty="0" smtClean="0"/>
            <a:t> проявили </a:t>
          </a:r>
          <a:r>
            <a:rPr lang="ru-RU" dirty="0" err="1" smtClean="0"/>
            <a:t>свій</a:t>
          </a:r>
          <a:r>
            <a:rPr lang="ru-RU" dirty="0" smtClean="0"/>
            <a:t> </a:t>
          </a:r>
          <a:r>
            <a:rPr lang="ru-RU" dirty="0" err="1" smtClean="0"/>
            <a:t>генетичний</a:t>
          </a:r>
          <a:r>
            <a:rPr lang="ru-RU" dirty="0" smtClean="0"/>
            <a:t> </a:t>
          </a:r>
          <a:r>
            <a:rPr lang="ru-RU" dirty="0" err="1" smtClean="0"/>
            <a:t>потенціал</a:t>
          </a:r>
          <a:r>
            <a:rPr lang="ru-RU" dirty="0" smtClean="0"/>
            <a:t> </a:t>
          </a:r>
          <a:r>
            <a:rPr lang="ru-RU" dirty="0" err="1" smtClean="0"/>
            <a:t>продуктивності</a:t>
          </a:r>
          <a:r>
            <a:rPr lang="ru-RU" dirty="0" smtClean="0"/>
            <a:t>, </a:t>
          </a:r>
          <a:r>
            <a:rPr lang="ru-RU" dirty="0" err="1" smtClean="0"/>
            <a:t>слід</a:t>
          </a:r>
          <a:r>
            <a:rPr lang="ru-RU" dirty="0" smtClean="0"/>
            <a:t> </a:t>
          </a:r>
          <a:r>
            <a:rPr lang="ru-RU" dirty="0" err="1" smtClean="0"/>
            <a:t>роздоювати</a:t>
          </a:r>
          <a:r>
            <a:rPr lang="ru-RU" dirty="0" smtClean="0"/>
            <a:t> у </a:t>
          </a:r>
          <a:r>
            <a:rPr lang="ru-RU" dirty="0" err="1" smtClean="0"/>
            <a:t>перші</a:t>
          </a:r>
          <a:r>
            <a:rPr lang="ru-RU" dirty="0" smtClean="0"/>
            <a:t> 100 </a:t>
          </a:r>
          <a:r>
            <a:rPr lang="ru-RU" dirty="0" err="1" smtClean="0"/>
            <a:t>днів</a:t>
          </a:r>
          <a:r>
            <a:rPr lang="ru-RU" dirty="0" smtClean="0"/>
            <a:t> </a:t>
          </a:r>
          <a:r>
            <a:rPr lang="ru-RU" dirty="0" err="1" smtClean="0"/>
            <a:t>лактації</a:t>
          </a:r>
          <a:r>
            <a:rPr lang="ru-RU" dirty="0" smtClean="0"/>
            <a:t>. Чим </a:t>
          </a:r>
          <a:r>
            <a:rPr lang="ru-RU" dirty="0" err="1" smtClean="0"/>
            <a:t>раніше</a:t>
          </a:r>
          <a:r>
            <a:rPr lang="ru-RU" dirty="0" smtClean="0"/>
            <a:t> </a:t>
          </a:r>
          <a:r>
            <a:rPr lang="ru-RU" dirty="0" err="1" smtClean="0"/>
            <a:t>почати</a:t>
          </a:r>
          <a:r>
            <a:rPr lang="ru-RU" dirty="0" smtClean="0"/>
            <a:t> </a:t>
          </a:r>
          <a:r>
            <a:rPr lang="ru-RU" dirty="0" err="1" smtClean="0"/>
            <a:t>роздоювати</a:t>
          </a:r>
          <a:r>
            <a:rPr lang="ru-RU" dirty="0" smtClean="0"/>
            <a:t> </a:t>
          </a:r>
          <a:r>
            <a:rPr lang="ru-RU" dirty="0" err="1" smtClean="0"/>
            <a:t>новотільну</a:t>
          </a:r>
          <a:r>
            <a:rPr lang="ru-RU" dirty="0" smtClean="0"/>
            <a:t> корову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чим</a:t>
          </a:r>
          <a:r>
            <a:rPr lang="ru-RU" dirty="0" smtClean="0"/>
            <a:t> </a:t>
          </a:r>
          <a:r>
            <a:rPr lang="ru-RU" dirty="0" err="1" smtClean="0"/>
            <a:t>більший</a:t>
          </a:r>
          <a:r>
            <a:rPr lang="ru-RU" dirty="0" smtClean="0"/>
            <a:t> аванс </a:t>
          </a:r>
          <a:r>
            <a:rPr lang="ru-RU" dirty="0" err="1" smtClean="0"/>
            <a:t>кормів</a:t>
          </a:r>
          <a:r>
            <a:rPr lang="ru-RU" dirty="0" smtClean="0"/>
            <a:t>, </a:t>
          </a:r>
          <a:r>
            <a:rPr lang="ru-RU" dirty="0" err="1" smtClean="0"/>
            <a:t>тим</a:t>
          </a:r>
          <a:r>
            <a:rPr lang="ru-RU" dirty="0" smtClean="0"/>
            <a:t> </a:t>
          </a:r>
          <a:r>
            <a:rPr lang="ru-RU" dirty="0" err="1" smtClean="0"/>
            <a:t>успішнішим</a:t>
          </a:r>
          <a:r>
            <a:rPr lang="ru-RU" dirty="0" smtClean="0"/>
            <a:t> буде </a:t>
          </a:r>
          <a:r>
            <a:rPr lang="ru-RU" dirty="0" err="1" smtClean="0"/>
            <a:t>роздій</a:t>
          </a:r>
          <a:r>
            <a:rPr lang="ru-RU" dirty="0" smtClean="0"/>
            <a:t>. </a:t>
          </a:r>
          <a:r>
            <a:rPr lang="ru-RU" dirty="0" err="1" smtClean="0"/>
            <a:t>Однак</a:t>
          </a:r>
          <a:r>
            <a:rPr lang="ru-RU" dirty="0" smtClean="0"/>
            <a:t> </a:t>
          </a:r>
          <a:r>
            <a:rPr lang="ru-RU" dirty="0" err="1" smtClean="0"/>
            <a:t>починати</a:t>
          </a:r>
          <a:r>
            <a:rPr lang="ru-RU" dirty="0" smtClean="0"/>
            <a:t> </a:t>
          </a:r>
          <a:r>
            <a:rPr lang="ru-RU" dirty="0" err="1" smtClean="0"/>
            <a:t>роздоювати</a:t>
          </a:r>
          <a:r>
            <a:rPr lang="ru-RU" dirty="0" smtClean="0"/>
            <a:t> </a:t>
          </a:r>
          <a:r>
            <a:rPr lang="ru-RU" dirty="0" err="1" smtClean="0"/>
            <a:t>високопродуктивних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</a:t>
          </a:r>
          <a:r>
            <a:rPr lang="ru-RU" dirty="0" err="1" smtClean="0"/>
            <a:t>раніше</a:t>
          </a:r>
          <a:r>
            <a:rPr lang="ru-RU" dirty="0" smtClean="0"/>
            <a:t> як через 14–15 </a:t>
          </a:r>
          <a:r>
            <a:rPr lang="ru-RU" dirty="0" err="1" smtClean="0"/>
            <a:t>днів</a:t>
          </a:r>
          <a:r>
            <a:rPr lang="ru-RU" dirty="0" smtClean="0"/>
            <a:t> </a:t>
          </a:r>
          <a:r>
            <a:rPr lang="ru-RU" dirty="0" err="1" smtClean="0"/>
            <a:t>після</a:t>
          </a:r>
          <a:r>
            <a:rPr lang="ru-RU" dirty="0" smtClean="0"/>
            <a:t> </a:t>
          </a:r>
          <a:r>
            <a:rPr lang="ru-RU" dirty="0" err="1" smtClean="0"/>
            <a:t>отелення</a:t>
          </a:r>
          <a:r>
            <a:rPr lang="ru-RU" dirty="0" smtClean="0"/>
            <a:t> не </a:t>
          </a:r>
          <a:r>
            <a:rPr lang="ru-RU" dirty="0" err="1" smtClean="0"/>
            <a:t>слід</a:t>
          </a:r>
          <a:r>
            <a:rPr lang="ru-RU" dirty="0" smtClean="0"/>
            <a:t>, </a:t>
          </a:r>
          <a:r>
            <a:rPr lang="ru-RU" dirty="0" err="1" smtClean="0"/>
            <a:t>оскільки</a:t>
          </a:r>
          <a:r>
            <a:rPr lang="ru-RU" dirty="0" smtClean="0"/>
            <a:t>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може</a:t>
          </a:r>
          <a:r>
            <a:rPr lang="ru-RU" dirty="0" smtClean="0"/>
            <a:t> </a:t>
          </a:r>
          <a:r>
            <a:rPr lang="ru-RU" dirty="0" err="1" smtClean="0"/>
            <a:t>призвести</a:t>
          </a:r>
          <a:r>
            <a:rPr lang="ru-RU" dirty="0" smtClean="0"/>
            <a:t> до </a:t>
          </a:r>
          <a:r>
            <a:rPr lang="ru-RU" dirty="0" err="1" smtClean="0"/>
            <a:t>небажаних</a:t>
          </a:r>
          <a:r>
            <a:rPr lang="ru-RU" dirty="0" smtClean="0"/>
            <a:t> </a:t>
          </a:r>
          <a:r>
            <a:rPr lang="ru-RU" dirty="0" err="1" smtClean="0"/>
            <a:t>ускладнень</a:t>
          </a:r>
          <a:r>
            <a:rPr lang="ru-RU" dirty="0" smtClean="0"/>
            <a:t> в органах </a:t>
          </a:r>
          <a:r>
            <a:rPr lang="ru-RU" dirty="0" err="1" smtClean="0"/>
            <a:t>травлення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молочній</a:t>
          </a:r>
          <a:r>
            <a:rPr lang="ru-RU" dirty="0" smtClean="0"/>
            <a:t> </a:t>
          </a:r>
          <a:r>
            <a:rPr lang="ru-RU" dirty="0" err="1" smtClean="0"/>
            <a:t>залозі</a:t>
          </a:r>
          <a:r>
            <a:rPr lang="ru-RU" dirty="0" smtClean="0"/>
            <a:t>.</a:t>
          </a:r>
          <a:endParaRPr lang="ru-RU" dirty="0"/>
        </a:p>
      </dgm:t>
    </dgm:pt>
    <dgm:pt modelId="{42DF524F-80D4-4F40-9681-453A50570EEA}" type="parTrans" cxnId="{E07A9596-B127-4766-915F-DD48BB63866F}">
      <dgm:prSet/>
      <dgm:spPr/>
      <dgm:t>
        <a:bodyPr/>
        <a:lstStyle/>
        <a:p>
          <a:endParaRPr lang="ru-RU"/>
        </a:p>
      </dgm:t>
    </dgm:pt>
    <dgm:pt modelId="{4281558C-74E6-46A2-9273-FBE75212843D}" type="sibTrans" cxnId="{E07A9596-B127-4766-915F-DD48BB63866F}">
      <dgm:prSet/>
      <dgm:spPr/>
      <dgm:t>
        <a:bodyPr/>
        <a:lstStyle/>
        <a:p>
          <a:endParaRPr lang="ru-RU"/>
        </a:p>
      </dgm:t>
    </dgm:pt>
    <dgm:pt modelId="{B60F1F97-69D5-4AF6-8BE4-14E9E9F73017}" type="pres">
      <dgm:prSet presAssocID="{8CCD4154-4367-4BA4-BE0E-624C5AE83B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38E2E-B0C3-4BE8-A9A3-782156F2B7E1}" type="pres">
      <dgm:prSet presAssocID="{AB2EE51F-0444-4EE2-9098-A9E3F6739C3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7A9596-B127-4766-915F-DD48BB63866F}" srcId="{8CCD4154-4367-4BA4-BE0E-624C5AE83BF4}" destId="{AB2EE51F-0444-4EE2-9098-A9E3F6739C34}" srcOrd="0" destOrd="0" parTransId="{42DF524F-80D4-4F40-9681-453A50570EEA}" sibTransId="{4281558C-74E6-46A2-9273-FBE75212843D}"/>
    <dgm:cxn modelId="{68D3DD47-1892-474F-A9CC-E43120797CE2}" type="presOf" srcId="{AB2EE51F-0444-4EE2-9098-A9E3F6739C34}" destId="{98A38E2E-B0C3-4BE8-A9A3-782156F2B7E1}" srcOrd="0" destOrd="0" presId="urn:microsoft.com/office/officeart/2005/8/layout/vList2"/>
    <dgm:cxn modelId="{08AFA71E-19D8-451B-8D6A-098BE6E709C6}" type="presOf" srcId="{8CCD4154-4367-4BA4-BE0E-624C5AE83BF4}" destId="{B60F1F97-69D5-4AF6-8BE4-14E9E9F73017}" srcOrd="0" destOrd="0" presId="urn:microsoft.com/office/officeart/2005/8/layout/vList2"/>
    <dgm:cxn modelId="{6B0EB59B-DB1A-4F3D-BCB3-5DA14672A505}" type="presParOf" srcId="{B60F1F97-69D5-4AF6-8BE4-14E9E9F73017}" destId="{98A38E2E-B0C3-4BE8-A9A3-782156F2B7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0D314C8-B782-43D0-BFB9-3F524AE66F1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13A47B9-D981-4618-BF1B-E190A1C818EA}">
      <dgm:prSet/>
      <dgm:spPr/>
      <dgm:t>
        <a:bodyPr/>
        <a:lstStyle/>
        <a:p>
          <a:pPr marL="0" indent="442913" rtl="0"/>
          <a:r>
            <a:rPr lang="ru-RU" dirty="0" smtClean="0"/>
            <a:t>При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високопродуктивних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у </a:t>
          </a:r>
          <a:r>
            <a:rPr lang="ru-RU" dirty="0" err="1" smtClean="0"/>
            <a:t>сухостійний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 </a:t>
          </a:r>
          <a:r>
            <a:rPr lang="ru-RU" dirty="0" err="1" smtClean="0"/>
            <a:t>доцільно</a:t>
          </a:r>
          <a:r>
            <a:rPr lang="ru-RU" dirty="0" smtClean="0"/>
            <a:t> </a:t>
          </a:r>
          <a:r>
            <a:rPr lang="ru-RU" dirty="0" err="1" smtClean="0"/>
            <a:t>застосовувати</a:t>
          </a:r>
          <a:r>
            <a:rPr lang="ru-RU" dirty="0" smtClean="0"/>
            <a:t> </a:t>
          </a:r>
          <a:r>
            <a:rPr lang="ru-RU" dirty="0" err="1" smtClean="0"/>
            <a:t>підвищений</a:t>
          </a:r>
          <a:r>
            <a:rPr lang="ru-RU" dirty="0" smtClean="0"/>
            <a:t> </a:t>
          </a:r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енергетичного</a:t>
          </a:r>
          <a:r>
            <a:rPr lang="ru-RU" dirty="0" smtClean="0"/>
            <a:t> </a:t>
          </a:r>
          <a:r>
            <a:rPr lang="ru-RU" dirty="0" err="1" smtClean="0"/>
            <a:t>живлення</a:t>
          </a:r>
          <a:r>
            <a:rPr lang="ru-RU" dirty="0" smtClean="0"/>
            <a:t> за 2–3 </a:t>
          </a:r>
          <a:r>
            <a:rPr lang="ru-RU" dirty="0" err="1" smtClean="0"/>
            <a:t>тижні</a:t>
          </a:r>
          <a:r>
            <a:rPr lang="ru-RU" dirty="0" smtClean="0"/>
            <a:t> до </a:t>
          </a:r>
          <a:r>
            <a:rPr lang="ru-RU" dirty="0" err="1" smtClean="0"/>
            <a:t>отелення</a:t>
          </a:r>
          <a:r>
            <a:rPr lang="ru-RU" dirty="0" smtClean="0"/>
            <a:t>. З </a:t>
          </a:r>
          <a:r>
            <a:rPr lang="ru-RU" dirty="0" err="1" smtClean="0"/>
            <a:t>цією</a:t>
          </a:r>
          <a:r>
            <a:rPr lang="ru-RU" dirty="0" smtClean="0"/>
            <a:t> метою </a:t>
          </a:r>
          <a:r>
            <a:rPr lang="ru-RU" dirty="0" err="1" smtClean="0"/>
            <a:t>кількість</a:t>
          </a:r>
          <a:r>
            <a:rPr lang="ru-RU" dirty="0" smtClean="0"/>
            <a:t> </a:t>
          </a:r>
          <a:r>
            <a:rPr lang="ru-RU" dirty="0" err="1" smtClean="0"/>
            <a:t>концкормів</a:t>
          </a:r>
          <a:r>
            <a:rPr lang="ru-RU" dirty="0" smtClean="0"/>
            <a:t> у </a:t>
          </a:r>
          <a:r>
            <a:rPr lang="ru-RU" dirty="0" err="1" smtClean="0"/>
            <a:t>раціоні</a:t>
          </a:r>
          <a:r>
            <a:rPr lang="ru-RU" dirty="0" smtClean="0"/>
            <a:t> </a:t>
          </a:r>
          <a:r>
            <a:rPr lang="ru-RU" dirty="0" err="1" smtClean="0"/>
            <a:t>підвищують</a:t>
          </a:r>
          <a:r>
            <a:rPr lang="ru-RU" dirty="0" smtClean="0"/>
            <a:t> до 5,5–6,5 кг. </a:t>
          </a:r>
          <a:r>
            <a:rPr lang="ru-RU" dirty="0" err="1" smtClean="0"/>
            <a:t>Дві</a:t>
          </a:r>
          <a:r>
            <a:rPr lang="ru-RU" dirty="0" smtClean="0"/>
            <a:t> </a:t>
          </a:r>
          <a:r>
            <a:rPr lang="ru-RU" dirty="0" err="1" smtClean="0"/>
            <a:t>третини</a:t>
          </a:r>
          <a:r>
            <a:rPr lang="ru-RU" dirty="0" smtClean="0"/>
            <a:t> </a:t>
          </a:r>
          <a:r>
            <a:rPr lang="ru-RU" dirty="0" err="1" smtClean="0"/>
            <a:t>із</a:t>
          </a:r>
          <a:r>
            <a:rPr lang="ru-RU" dirty="0" smtClean="0"/>
            <a:t> них </a:t>
          </a:r>
          <a:r>
            <a:rPr lang="ru-RU" dirty="0" err="1" smtClean="0"/>
            <a:t>мають</a:t>
          </a:r>
          <a:r>
            <a:rPr lang="ru-RU" dirty="0" smtClean="0"/>
            <a:t> </a:t>
          </a:r>
          <a:r>
            <a:rPr lang="ru-RU" dirty="0" err="1" smtClean="0"/>
            <a:t>становити</a:t>
          </a:r>
          <a:r>
            <a:rPr lang="ru-RU" dirty="0" smtClean="0"/>
            <a:t> </a:t>
          </a:r>
          <a:r>
            <a:rPr lang="ru-RU" dirty="0" err="1" smtClean="0"/>
            <a:t>зернові</a:t>
          </a:r>
          <a:r>
            <a:rPr lang="ru-RU" dirty="0" smtClean="0"/>
            <a:t> </a:t>
          </a:r>
          <a:r>
            <a:rPr lang="ru-RU" dirty="0" err="1" smtClean="0"/>
            <a:t>вуглеводисті</a:t>
          </a:r>
          <a:r>
            <a:rPr lang="ru-RU" dirty="0" smtClean="0"/>
            <a:t> корми. У </a:t>
          </a:r>
          <a:r>
            <a:rPr lang="ru-RU" dirty="0" err="1" smtClean="0"/>
            <a:t>структурі</a:t>
          </a:r>
          <a:r>
            <a:rPr lang="ru-RU" dirty="0" smtClean="0"/>
            <a:t> </a:t>
          </a:r>
          <a:r>
            <a:rPr lang="ru-RU" dirty="0" err="1" smtClean="0"/>
            <a:t>раціону</a:t>
          </a:r>
          <a:r>
            <a:rPr lang="ru-RU" dirty="0" smtClean="0"/>
            <a:t> на </a:t>
          </a:r>
          <a:r>
            <a:rPr lang="ru-RU" dirty="0" err="1" smtClean="0"/>
            <a:t>концкорми</a:t>
          </a:r>
          <a:r>
            <a:rPr lang="ru-RU" dirty="0" smtClean="0"/>
            <a:t> у </a:t>
          </a:r>
          <a:r>
            <a:rPr lang="ru-RU" dirty="0" err="1" smtClean="0"/>
            <a:t>перші</a:t>
          </a:r>
          <a:r>
            <a:rPr lang="ru-RU" dirty="0" smtClean="0"/>
            <a:t> два </a:t>
          </a:r>
          <a:r>
            <a:rPr lang="ru-RU" dirty="0" err="1" smtClean="0"/>
            <a:t>тижні</a:t>
          </a:r>
          <a:r>
            <a:rPr lang="ru-RU" dirty="0" smtClean="0"/>
            <a:t> </a:t>
          </a:r>
          <a:r>
            <a:rPr lang="ru-RU" dirty="0" err="1" smtClean="0"/>
            <a:t>після</a:t>
          </a:r>
          <a:r>
            <a:rPr lang="ru-RU" dirty="0" smtClean="0"/>
            <a:t> запуску </a:t>
          </a:r>
          <a:r>
            <a:rPr lang="ru-RU" dirty="0" err="1" smtClean="0"/>
            <a:t>припадає</a:t>
          </a:r>
          <a:r>
            <a:rPr lang="ru-RU" dirty="0" smtClean="0"/>
            <a:t> 15–17%, у </a:t>
          </a:r>
          <a:r>
            <a:rPr lang="ru-RU" dirty="0" err="1" smtClean="0"/>
            <a:t>період</a:t>
          </a:r>
          <a:r>
            <a:rPr lang="ru-RU" dirty="0" smtClean="0"/>
            <a:t> 15–40 </a:t>
          </a:r>
          <a:r>
            <a:rPr lang="ru-RU" dirty="0" err="1" smtClean="0"/>
            <a:t>днів</a:t>
          </a:r>
          <a:r>
            <a:rPr lang="ru-RU" dirty="0" smtClean="0"/>
            <a:t> – 26–28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останні</a:t>
          </a:r>
          <a:r>
            <a:rPr lang="ru-RU" dirty="0" smtClean="0"/>
            <a:t> 20днів </a:t>
          </a:r>
          <a:r>
            <a:rPr lang="ru-RU" dirty="0" err="1" smtClean="0"/>
            <a:t>сухостійного</a:t>
          </a:r>
          <a:r>
            <a:rPr lang="ru-RU" dirty="0" smtClean="0"/>
            <a:t> </a:t>
          </a:r>
          <a:r>
            <a:rPr lang="ru-RU" dirty="0" err="1" smtClean="0"/>
            <a:t>періоду</a:t>
          </a:r>
          <a:r>
            <a:rPr lang="ru-RU" dirty="0" smtClean="0"/>
            <a:t> – 43–46%, на </a:t>
          </a:r>
          <a:r>
            <a:rPr lang="ru-RU" dirty="0" err="1" smtClean="0"/>
            <a:t>сіно</a:t>
          </a:r>
          <a:r>
            <a:rPr lang="ru-RU" dirty="0" smtClean="0"/>
            <a:t> </a:t>
          </a:r>
          <a:r>
            <a:rPr lang="ru-RU" dirty="0" err="1" smtClean="0"/>
            <a:t>відповідно</a:t>
          </a:r>
          <a:r>
            <a:rPr lang="ru-RU" dirty="0" smtClean="0"/>
            <a:t> 40–45%, 26–28 </a:t>
          </a:r>
          <a:r>
            <a:rPr lang="ru-RU" dirty="0" err="1" smtClean="0"/>
            <a:t>і</a:t>
          </a:r>
          <a:r>
            <a:rPr lang="ru-RU" dirty="0" smtClean="0"/>
            <a:t> 28–32%. Силосу в </a:t>
          </a:r>
          <a:r>
            <a:rPr lang="ru-RU" dirty="0" err="1" smtClean="0"/>
            <a:t>останні</a:t>
          </a:r>
          <a:r>
            <a:rPr lang="ru-RU" dirty="0" smtClean="0"/>
            <a:t> три </a:t>
          </a:r>
          <a:r>
            <a:rPr lang="ru-RU" dirty="0" err="1" smtClean="0"/>
            <a:t>тижні</a:t>
          </a:r>
          <a:r>
            <a:rPr lang="ru-RU" dirty="0" smtClean="0"/>
            <a:t> не </a:t>
          </a:r>
          <a:r>
            <a:rPr lang="ru-RU" dirty="0" err="1" smtClean="0"/>
            <a:t>згодовують</a:t>
          </a:r>
          <a:r>
            <a:rPr lang="ru-RU" dirty="0" smtClean="0"/>
            <a:t>.</a:t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endParaRPr lang="en-US" dirty="0"/>
        </a:p>
      </dgm:t>
    </dgm:pt>
    <dgm:pt modelId="{553B245A-BDDD-455F-B177-4218F7DFFD0F}" type="parTrans" cxnId="{7144827C-D4BC-4FAB-B1AD-F4303974D181}">
      <dgm:prSet/>
      <dgm:spPr/>
      <dgm:t>
        <a:bodyPr/>
        <a:lstStyle/>
        <a:p>
          <a:endParaRPr lang="ru-RU"/>
        </a:p>
      </dgm:t>
    </dgm:pt>
    <dgm:pt modelId="{CEB35B27-0BE8-41BC-9103-8815EFE27E46}" type="sibTrans" cxnId="{7144827C-D4BC-4FAB-B1AD-F4303974D181}">
      <dgm:prSet/>
      <dgm:spPr/>
      <dgm:t>
        <a:bodyPr/>
        <a:lstStyle/>
        <a:p>
          <a:endParaRPr lang="ru-RU"/>
        </a:p>
      </dgm:t>
    </dgm:pt>
    <dgm:pt modelId="{D724FBAC-83DE-4411-8268-EACDED90041B}" type="pres">
      <dgm:prSet presAssocID="{10D314C8-B782-43D0-BFB9-3F524AE66F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03E3BB-43C2-41A8-8E70-AB7839E0E638}" type="pres">
      <dgm:prSet presAssocID="{A13A47B9-D981-4618-BF1B-E190A1C818EA}" presName="parentText" presStyleLbl="node1" presStyleIdx="0" presStyleCnt="1" custLinFactNeighborX="-833" custLinFactNeighborY="-4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08CA09-66D6-4ED6-A14F-ACBF1C3D6F8D}" type="presOf" srcId="{10D314C8-B782-43D0-BFB9-3F524AE66F13}" destId="{D724FBAC-83DE-4411-8268-EACDED90041B}" srcOrd="0" destOrd="0" presId="urn:microsoft.com/office/officeart/2005/8/layout/vList2"/>
    <dgm:cxn modelId="{811548DF-7650-44D0-A6AC-17C46C7A7430}" type="presOf" srcId="{A13A47B9-D981-4618-BF1B-E190A1C818EA}" destId="{9803E3BB-43C2-41A8-8E70-AB7839E0E638}" srcOrd="0" destOrd="0" presId="urn:microsoft.com/office/officeart/2005/8/layout/vList2"/>
    <dgm:cxn modelId="{7144827C-D4BC-4FAB-B1AD-F4303974D181}" srcId="{10D314C8-B782-43D0-BFB9-3F524AE66F13}" destId="{A13A47B9-D981-4618-BF1B-E190A1C818EA}" srcOrd="0" destOrd="0" parTransId="{553B245A-BDDD-455F-B177-4218F7DFFD0F}" sibTransId="{CEB35B27-0BE8-41BC-9103-8815EFE27E46}"/>
    <dgm:cxn modelId="{ACDC1062-7428-407B-844A-5954597BD627}" type="presParOf" srcId="{D724FBAC-83DE-4411-8268-EACDED90041B}" destId="{9803E3BB-43C2-41A8-8E70-AB7839E0E6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9D63AF1-3B22-4EE5-B717-C0761AED7CE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97B6A7-17CF-4F90-A271-E4BAA161948A}">
      <dgm:prSet/>
      <dgm:spPr/>
      <dgm:t>
        <a:bodyPr/>
        <a:lstStyle/>
        <a:p>
          <a:pPr rtl="0"/>
          <a:r>
            <a:rPr lang="ru-RU" dirty="0" smtClean="0"/>
            <a:t>За </a:t>
          </a:r>
          <a:r>
            <a:rPr lang="ru-RU" dirty="0" err="1" smtClean="0"/>
            <a:t>пасовищного</a:t>
          </a:r>
          <a:r>
            <a:rPr lang="ru-RU" dirty="0" smtClean="0"/>
            <a:t> </a:t>
          </a:r>
          <a:r>
            <a:rPr lang="ru-RU" dirty="0" err="1" smtClean="0"/>
            <a:t>утримання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на </a:t>
          </a:r>
          <a:r>
            <a:rPr lang="ru-RU" dirty="0" err="1" smtClean="0"/>
            <a:t>культурних</a:t>
          </a:r>
          <a:r>
            <a:rPr lang="ru-RU" dirty="0" smtClean="0"/>
            <a:t> </a:t>
          </a:r>
          <a:r>
            <a:rPr lang="ru-RU" dirty="0" err="1" smtClean="0"/>
            <a:t>чи</a:t>
          </a:r>
          <a:r>
            <a:rPr lang="ru-RU" dirty="0" smtClean="0"/>
            <a:t> </a:t>
          </a:r>
          <a:r>
            <a:rPr lang="ru-RU" dirty="0" err="1" smtClean="0"/>
            <a:t>природних</a:t>
          </a:r>
          <a:r>
            <a:rPr lang="ru-RU" dirty="0" smtClean="0"/>
            <a:t> </a:t>
          </a:r>
          <a:r>
            <a:rPr lang="ru-RU" dirty="0" err="1" smtClean="0"/>
            <a:t>поліпшених</a:t>
          </a:r>
          <a:r>
            <a:rPr lang="ru-RU" dirty="0" smtClean="0"/>
            <a:t> </a:t>
          </a:r>
          <a:r>
            <a:rPr lang="ru-RU" dirty="0" err="1" smtClean="0"/>
            <a:t>пасовищах</a:t>
          </a:r>
          <a:r>
            <a:rPr lang="ru-RU" dirty="0" smtClean="0"/>
            <a:t> </a:t>
          </a:r>
          <a:r>
            <a:rPr lang="ru-RU" dirty="0" err="1" smtClean="0"/>
            <a:t>необхідно</a:t>
          </a:r>
          <a:r>
            <a:rPr lang="ru-RU" dirty="0" smtClean="0"/>
            <a:t> </a:t>
          </a:r>
          <a:r>
            <a:rPr lang="ru-RU" dirty="0" err="1" smtClean="0"/>
            <a:t>дотримувати</a:t>
          </a:r>
          <a:r>
            <a:rPr lang="ru-RU" dirty="0" smtClean="0"/>
            <a:t> </a:t>
          </a:r>
          <a:r>
            <a:rPr lang="ru-RU" dirty="0" err="1" smtClean="0"/>
            <a:t>раціонального</a:t>
          </a:r>
          <a:r>
            <a:rPr lang="ru-RU" dirty="0" smtClean="0"/>
            <a:t> </a:t>
          </a:r>
          <a:r>
            <a:rPr lang="ru-RU" dirty="0" err="1" smtClean="0"/>
            <a:t>використання</a:t>
          </a:r>
          <a:r>
            <a:rPr lang="ru-RU" dirty="0" smtClean="0"/>
            <a:t> травостою через </a:t>
          </a:r>
          <a:r>
            <a:rPr lang="ru-RU" dirty="0" err="1" smtClean="0"/>
            <a:t>організацію</a:t>
          </a:r>
          <a:r>
            <a:rPr lang="ru-RU" dirty="0" smtClean="0"/>
            <a:t> </a:t>
          </a:r>
          <a:r>
            <a:rPr lang="ru-RU" dirty="0" err="1" smtClean="0"/>
            <a:t>загінної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загінно-порційної</a:t>
          </a:r>
          <a:r>
            <a:rPr lang="ru-RU" dirty="0" smtClean="0"/>
            <a:t> </a:t>
          </a:r>
          <a:r>
            <a:rPr lang="ru-RU" dirty="0" err="1" smtClean="0"/>
            <a:t>системи</a:t>
          </a:r>
          <a:r>
            <a:rPr lang="ru-RU" dirty="0" smtClean="0"/>
            <a:t> </a:t>
          </a:r>
          <a:r>
            <a:rPr lang="ru-RU" dirty="0" err="1" smtClean="0"/>
            <a:t>випасання</a:t>
          </a:r>
          <a:r>
            <a:rPr lang="ru-RU" dirty="0" smtClean="0"/>
            <a:t>. </a:t>
          </a:r>
        </a:p>
        <a:p>
          <a:pPr rtl="0"/>
          <a:r>
            <a:rPr lang="ru-RU" dirty="0" smtClean="0"/>
            <a:t>На </a:t>
          </a:r>
          <a:r>
            <a:rPr lang="ru-RU" dirty="0" err="1" smtClean="0"/>
            <a:t>пасовищі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багаторічних</a:t>
          </a:r>
          <a:r>
            <a:rPr lang="ru-RU" dirty="0" smtClean="0"/>
            <a:t> </a:t>
          </a:r>
          <a:r>
            <a:rPr lang="ru-RU" dirty="0" err="1" smtClean="0"/>
            <a:t>злакових</a:t>
          </a:r>
          <a:r>
            <a:rPr lang="ru-RU" dirty="0" smtClean="0"/>
            <a:t> трав до </a:t>
          </a:r>
          <a:r>
            <a:rPr lang="ru-RU" dirty="0" err="1" smtClean="0"/>
            <a:t>колосіння</a:t>
          </a:r>
          <a:r>
            <a:rPr lang="ru-RU" dirty="0" smtClean="0"/>
            <a:t> </a:t>
          </a:r>
          <a:r>
            <a:rPr lang="ru-RU" dirty="0" err="1" smtClean="0"/>
            <a:t>корови</a:t>
          </a:r>
          <a:r>
            <a:rPr lang="ru-RU" dirty="0" smtClean="0"/>
            <a:t> </a:t>
          </a:r>
          <a:r>
            <a:rPr lang="ru-RU" dirty="0" err="1" smtClean="0"/>
            <a:t>споживають</a:t>
          </a:r>
          <a:r>
            <a:rPr lang="ru-RU" dirty="0" smtClean="0"/>
            <a:t> 65–70 кг трави </a:t>
          </a:r>
          <a:r>
            <a:rPr lang="ru-RU" dirty="0" err="1" smtClean="0"/>
            <a:t>або</a:t>
          </a:r>
          <a:r>
            <a:rPr lang="ru-RU" dirty="0" smtClean="0"/>
            <a:t> по 2,3 кг </a:t>
          </a:r>
          <a:r>
            <a:rPr lang="ru-RU" dirty="0" err="1" smtClean="0"/>
            <a:t>сухої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 на 100 кг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, у фазу </a:t>
          </a:r>
          <a:r>
            <a:rPr lang="ru-RU" dirty="0" err="1" smtClean="0"/>
            <a:t>колосіння</a:t>
          </a:r>
          <a:r>
            <a:rPr lang="ru-RU" dirty="0" smtClean="0"/>
            <a:t> – </a:t>
          </a:r>
          <a:r>
            <a:rPr lang="ru-RU" dirty="0" err="1" smtClean="0"/>
            <a:t>відповідно</a:t>
          </a:r>
          <a:r>
            <a:rPr lang="ru-RU" dirty="0" smtClean="0"/>
            <a:t> 60 </a:t>
          </a:r>
          <a:r>
            <a:rPr lang="ru-RU" dirty="0" err="1" smtClean="0"/>
            <a:t>і</a:t>
          </a:r>
          <a:r>
            <a:rPr lang="ru-RU" dirty="0" smtClean="0"/>
            <a:t> 2,5 кг, а в </a:t>
          </a:r>
          <a:r>
            <a:rPr lang="ru-RU" dirty="0" err="1" smtClean="0"/>
            <a:t>кінці</a:t>
          </a:r>
          <a:r>
            <a:rPr lang="ru-RU" dirty="0" smtClean="0"/>
            <a:t> </a:t>
          </a:r>
          <a:r>
            <a:rPr lang="ru-RU" dirty="0" err="1" smtClean="0"/>
            <a:t>цвітіння</a:t>
          </a:r>
          <a:r>
            <a:rPr lang="ru-RU" dirty="0" smtClean="0"/>
            <a:t> – 35 кг </a:t>
          </a:r>
          <a:r>
            <a:rPr lang="ru-RU" dirty="0" err="1" smtClean="0"/>
            <a:t>і</a:t>
          </a:r>
          <a:r>
            <a:rPr lang="ru-RU" dirty="0" smtClean="0"/>
            <a:t> 1,8 кг. </a:t>
          </a:r>
          <a:r>
            <a:rPr lang="ru-RU" dirty="0" err="1" smtClean="0"/>
            <a:t>Червоної</a:t>
          </a:r>
          <a:r>
            <a:rPr lang="ru-RU" dirty="0" smtClean="0"/>
            <a:t> </a:t>
          </a:r>
          <a:r>
            <a:rPr lang="ru-RU" dirty="0" err="1" smtClean="0"/>
            <a:t>конюшини</a:t>
          </a:r>
          <a:r>
            <a:rPr lang="ru-RU" dirty="0" smtClean="0"/>
            <a:t> у фазу </a:t>
          </a:r>
          <a:r>
            <a:rPr lang="ru-RU" dirty="0" err="1" smtClean="0"/>
            <a:t>бутонізації</a:t>
          </a:r>
          <a:r>
            <a:rPr lang="ru-RU" dirty="0" smtClean="0"/>
            <a:t> </a:t>
          </a:r>
          <a:r>
            <a:rPr lang="ru-RU" dirty="0" err="1" smtClean="0"/>
            <a:t>корови</a:t>
          </a:r>
          <a:r>
            <a:rPr lang="ru-RU" dirty="0" smtClean="0"/>
            <a:t> </a:t>
          </a:r>
          <a:r>
            <a:rPr lang="ru-RU" dirty="0" err="1" smtClean="0"/>
            <a:t>зїдають</a:t>
          </a:r>
          <a:r>
            <a:rPr lang="ru-RU" dirty="0" smtClean="0"/>
            <a:t> до 80–85 кг (3 кг </a:t>
          </a:r>
          <a:r>
            <a:rPr lang="ru-RU" dirty="0" err="1" smtClean="0"/>
            <a:t>сухої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 на 100 кг </a:t>
          </a:r>
          <a:r>
            <a:rPr lang="ru-RU" dirty="0" err="1" smtClean="0"/>
            <a:t>маси</a:t>
          </a:r>
          <a:r>
            <a:rPr lang="ru-RU" dirty="0" smtClean="0"/>
            <a:t>), у </a:t>
          </a:r>
          <a:r>
            <a:rPr lang="ru-RU" dirty="0" err="1" smtClean="0"/>
            <a:t>кінці</a:t>
          </a:r>
          <a:r>
            <a:rPr lang="ru-RU" dirty="0" smtClean="0"/>
            <a:t> </a:t>
          </a:r>
          <a:r>
            <a:rPr lang="ru-RU" dirty="0" err="1" smtClean="0"/>
            <a:t>цвітіння</a:t>
          </a:r>
          <a:r>
            <a:rPr lang="ru-RU" dirty="0" smtClean="0"/>
            <a:t> – 45–50 кг (2 кг </a:t>
          </a:r>
          <a:r>
            <a:rPr lang="ru-RU" dirty="0" err="1" smtClean="0"/>
            <a:t>сухої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 на 100 кг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).</a:t>
          </a:r>
          <a:br>
            <a:rPr lang="ru-RU" dirty="0" smtClean="0"/>
          </a:br>
          <a:endParaRPr lang="en-US" dirty="0"/>
        </a:p>
      </dgm:t>
    </dgm:pt>
    <dgm:pt modelId="{56245A6C-4F0C-48EC-AB16-179FA8CB1CD1}" type="parTrans" cxnId="{9CE067C0-F837-437B-BB43-F48AB1487C00}">
      <dgm:prSet/>
      <dgm:spPr/>
      <dgm:t>
        <a:bodyPr/>
        <a:lstStyle/>
        <a:p>
          <a:endParaRPr lang="ru-RU"/>
        </a:p>
      </dgm:t>
    </dgm:pt>
    <dgm:pt modelId="{C14D7E3A-2E3C-4891-960C-D3FF5B5287C9}" type="sibTrans" cxnId="{9CE067C0-F837-437B-BB43-F48AB1487C00}">
      <dgm:prSet/>
      <dgm:spPr/>
      <dgm:t>
        <a:bodyPr/>
        <a:lstStyle/>
        <a:p>
          <a:endParaRPr lang="ru-RU"/>
        </a:p>
      </dgm:t>
    </dgm:pt>
    <dgm:pt modelId="{173004B2-7084-4323-9645-73DAF2AFA836}" type="pres">
      <dgm:prSet presAssocID="{C9D63AF1-3B22-4EE5-B717-C0761AED7C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5C7FEE-83B5-4A44-9719-8983CD50350F}" type="pres">
      <dgm:prSet presAssocID="{D597B6A7-17CF-4F90-A271-E4BAA161948A}" presName="parentText" presStyleLbl="node1" presStyleIdx="0" presStyleCnt="1" custLinFactNeighborX="-840" custLinFactNeighborY="-102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7D5BF4-954A-4A59-8861-A0A58D411274}" type="presOf" srcId="{C9D63AF1-3B22-4EE5-B717-C0761AED7CE1}" destId="{173004B2-7084-4323-9645-73DAF2AFA836}" srcOrd="0" destOrd="0" presId="urn:microsoft.com/office/officeart/2005/8/layout/vList2"/>
    <dgm:cxn modelId="{9CE067C0-F837-437B-BB43-F48AB1487C00}" srcId="{C9D63AF1-3B22-4EE5-B717-C0761AED7CE1}" destId="{D597B6A7-17CF-4F90-A271-E4BAA161948A}" srcOrd="0" destOrd="0" parTransId="{56245A6C-4F0C-48EC-AB16-179FA8CB1CD1}" sibTransId="{C14D7E3A-2E3C-4891-960C-D3FF5B5287C9}"/>
    <dgm:cxn modelId="{A4D536C8-1DD3-4493-8E5E-101F2824B477}" type="presOf" srcId="{D597B6A7-17CF-4F90-A271-E4BAA161948A}" destId="{FB5C7FEE-83B5-4A44-9719-8983CD50350F}" srcOrd="0" destOrd="0" presId="urn:microsoft.com/office/officeart/2005/8/layout/vList2"/>
    <dgm:cxn modelId="{0146E634-6B51-4C6B-B131-D33665CC495F}" type="presParOf" srcId="{173004B2-7084-4323-9645-73DAF2AFA836}" destId="{FB5C7FEE-83B5-4A44-9719-8983CD5035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DBAA858-D77A-4725-AADF-EEB0AA37BE2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38426E-EECC-48AF-A862-108F30F90455}">
      <dgm:prSet/>
      <dgm:spPr/>
      <dgm:t>
        <a:bodyPr/>
        <a:lstStyle/>
        <a:p>
          <a:pPr rtl="0"/>
          <a:r>
            <a:rPr lang="ru-RU" dirty="0" err="1" smtClean="0"/>
            <a:t>Повноцінність</a:t>
          </a:r>
          <a:r>
            <a:rPr lang="ru-RU" dirty="0" smtClean="0"/>
            <a:t>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контролюють</a:t>
          </a:r>
          <a:r>
            <a:rPr lang="ru-RU" dirty="0" smtClean="0"/>
            <a:t>: за </a:t>
          </a:r>
          <a:r>
            <a:rPr lang="ru-RU" dirty="0" err="1" smtClean="0"/>
            <a:t>тривалістю</a:t>
          </a:r>
          <a:r>
            <a:rPr lang="ru-RU" dirty="0" smtClean="0"/>
            <a:t> </a:t>
          </a:r>
          <a:r>
            <a:rPr lang="ru-RU" dirty="0" err="1" smtClean="0"/>
            <a:t>міжотельного</a:t>
          </a:r>
          <a:r>
            <a:rPr lang="ru-RU" dirty="0" smtClean="0"/>
            <a:t> </a:t>
          </a:r>
          <a:r>
            <a:rPr lang="ru-RU" dirty="0" err="1" smtClean="0"/>
            <a:t>періоду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у </a:t>
          </a:r>
          <a:r>
            <a:rPr lang="ru-RU" dirty="0" err="1" smtClean="0"/>
            <a:t>нормальних</a:t>
          </a:r>
          <a:r>
            <a:rPr lang="ru-RU" dirty="0" smtClean="0"/>
            <a:t> </a:t>
          </a:r>
          <a:r>
            <a:rPr lang="ru-RU" dirty="0" err="1" smtClean="0"/>
            <a:t>умовах</a:t>
          </a:r>
          <a:r>
            <a:rPr lang="ru-RU" dirty="0" smtClean="0"/>
            <a:t> становить 12 </a:t>
          </a:r>
          <a:r>
            <a:rPr lang="ru-RU" dirty="0" err="1" smtClean="0"/>
            <a:t>місяців</a:t>
          </a:r>
          <a:r>
            <a:rPr lang="ru-RU" dirty="0" smtClean="0"/>
            <a:t>. </a:t>
          </a:r>
        </a:p>
        <a:p>
          <a:pPr rtl="0"/>
          <a:r>
            <a:rPr lang="ru-RU" dirty="0" err="1" smtClean="0"/>
            <a:t>Збільшення</a:t>
          </a:r>
          <a:r>
            <a:rPr lang="ru-RU" dirty="0" smtClean="0"/>
            <a:t> </a:t>
          </a:r>
          <a:r>
            <a:rPr lang="ru-RU" dirty="0" err="1" smtClean="0"/>
            <a:t>цього</a:t>
          </a:r>
          <a:r>
            <a:rPr lang="ru-RU" dirty="0" smtClean="0"/>
            <a:t> </a:t>
          </a:r>
          <a:r>
            <a:rPr lang="ru-RU" dirty="0" err="1" smtClean="0"/>
            <a:t>періоду</a:t>
          </a:r>
          <a:r>
            <a:rPr lang="ru-RU" dirty="0" smtClean="0"/>
            <a:t> </a:t>
          </a:r>
          <a:r>
            <a:rPr lang="ru-RU" dirty="0" err="1" smtClean="0"/>
            <a:t>є</a:t>
          </a:r>
          <a:r>
            <a:rPr lang="ru-RU" dirty="0" smtClean="0"/>
            <a:t> результатом </a:t>
          </a:r>
          <a:r>
            <a:rPr lang="ru-RU" dirty="0" err="1" smtClean="0"/>
            <a:t>неповноцінної</a:t>
          </a:r>
          <a:r>
            <a:rPr lang="ru-RU" dirty="0" smtClean="0"/>
            <a:t>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захворювання</a:t>
          </a:r>
          <a:r>
            <a:rPr lang="ru-RU" dirty="0" smtClean="0"/>
            <a:t> </a:t>
          </a:r>
          <a:r>
            <a:rPr lang="ru-RU" dirty="0" err="1" smtClean="0"/>
            <a:t>тварин</a:t>
          </a:r>
          <a:r>
            <a:rPr lang="ru-RU" dirty="0" smtClean="0"/>
            <a:t>; - за </a:t>
          </a:r>
          <a:r>
            <a:rPr lang="ru-RU" dirty="0" err="1" smtClean="0"/>
            <a:t>коефіцієнтом</a:t>
          </a:r>
          <a:r>
            <a:rPr lang="ru-RU" dirty="0" smtClean="0"/>
            <a:t> </a:t>
          </a:r>
          <a:r>
            <a:rPr lang="ru-RU" dirty="0" err="1" smtClean="0"/>
            <a:t>постійності</a:t>
          </a:r>
          <a:r>
            <a:rPr lang="ru-RU" dirty="0" smtClean="0"/>
            <a:t> </a:t>
          </a:r>
          <a:r>
            <a:rPr lang="ru-RU" dirty="0" err="1" smtClean="0"/>
            <a:t>лактації</a:t>
          </a:r>
          <a:r>
            <a:rPr lang="ru-RU" dirty="0" smtClean="0"/>
            <a:t>,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визначають</a:t>
          </a:r>
          <a:r>
            <a:rPr lang="ru-RU" dirty="0" smtClean="0"/>
            <a:t> у </a:t>
          </a:r>
          <a:r>
            <a:rPr lang="ru-RU" dirty="0" err="1" smtClean="0"/>
            <a:t>відсотках</a:t>
          </a:r>
          <a:r>
            <a:rPr lang="ru-RU" dirty="0" smtClean="0"/>
            <a:t> за </a:t>
          </a:r>
          <a:r>
            <a:rPr lang="ru-RU" dirty="0" err="1" smtClean="0"/>
            <a:t>відношенням</a:t>
          </a:r>
          <a:r>
            <a:rPr lang="ru-RU" dirty="0" smtClean="0"/>
            <a:t> надою за </a:t>
          </a:r>
          <a:r>
            <a:rPr lang="ru-RU" dirty="0" err="1" smtClean="0"/>
            <a:t>другі</a:t>
          </a:r>
          <a:r>
            <a:rPr lang="ru-RU" dirty="0" smtClean="0"/>
            <a:t> 100 </a:t>
          </a:r>
          <a:r>
            <a:rPr lang="ru-RU" dirty="0" err="1" smtClean="0"/>
            <a:t>днів</a:t>
          </a:r>
          <a:r>
            <a:rPr lang="ru-RU" dirty="0" smtClean="0"/>
            <a:t> </a:t>
          </a:r>
          <a:r>
            <a:rPr lang="ru-RU" dirty="0" err="1" smtClean="0"/>
            <a:t>лактації</a:t>
          </a:r>
          <a:r>
            <a:rPr lang="ru-RU" dirty="0" smtClean="0"/>
            <a:t> (101–200) до перших 100 </a:t>
          </a:r>
          <a:r>
            <a:rPr lang="ru-RU" dirty="0" err="1" smtClean="0"/>
            <a:t>днів</a:t>
          </a:r>
          <a:r>
            <a:rPr lang="ru-RU" dirty="0" smtClean="0"/>
            <a:t>(1–100). </a:t>
          </a:r>
          <a:endParaRPr lang="en-US" dirty="0"/>
        </a:p>
      </dgm:t>
    </dgm:pt>
    <dgm:pt modelId="{6EA1D5EE-3824-4BCB-BF09-1C1431CBF3F3}" type="parTrans" cxnId="{4CAD9202-CC20-4857-81BB-03772D2A3B9C}">
      <dgm:prSet/>
      <dgm:spPr/>
      <dgm:t>
        <a:bodyPr/>
        <a:lstStyle/>
        <a:p>
          <a:endParaRPr lang="ru-RU"/>
        </a:p>
      </dgm:t>
    </dgm:pt>
    <dgm:pt modelId="{47AFB03D-2B17-448C-B03E-AA0DCF5A74EF}" type="sibTrans" cxnId="{4CAD9202-CC20-4857-81BB-03772D2A3B9C}">
      <dgm:prSet/>
      <dgm:spPr/>
      <dgm:t>
        <a:bodyPr/>
        <a:lstStyle/>
        <a:p>
          <a:endParaRPr lang="ru-RU"/>
        </a:p>
      </dgm:t>
    </dgm:pt>
    <dgm:pt modelId="{16E8F894-C32E-4279-84F8-C63371F714FE}" type="pres">
      <dgm:prSet presAssocID="{CDBAA858-D77A-4725-AADF-EEB0AA37BE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7EB0AD-A943-422E-A724-767A92237A73}" type="pres">
      <dgm:prSet presAssocID="{1738426E-EECC-48AF-A862-108F30F9045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AD9202-CC20-4857-81BB-03772D2A3B9C}" srcId="{CDBAA858-D77A-4725-AADF-EEB0AA37BE2A}" destId="{1738426E-EECC-48AF-A862-108F30F90455}" srcOrd="0" destOrd="0" parTransId="{6EA1D5EE-3824-4BCB-BF09-1C1431CBF3F3}" sibTransId="{47AFB03D-2B17-448C-B03E-AA0DCF5A74EF}"/>
    <dgm:cxn modelId="{F1CF42D5-27B0-4D34-ACDA-F96AA2F889B0}" type="presOf" srcId="{CDBAA858-D77A-4725-AADF-EEB0AA37BE2A}" destId="{16E8F894-C32E-4279-84F8-C63371F714FE}" srcOrd="0" destOrd="0" presId="urn:microsoft.com/office/officeart/2005/8/layout/vList2"/>
    <dgm:cxn modelId="{2622AB93-0067-4134-B412-3C43BB87B7B4}" type="presOf" srcId="{1738426E-EECC-48AF-A862-108F30F90455}" destId="{627EB0AD-A943-422E-A724-767A92237A73}" srcOrd="0" destOrd="0" presId="urn:microsoft.com/office/officeart/2005/8/layout/vList2"/>
    <dgm:cxn modelId="{17AF14FE-AB64-4006-8626-8679760B7919}" type="presParOf" srcId="{16E8F894-C32E-4279-84F8-C63371F714FE}" destId="{627EB0AD-A943-422E-A724-767A92237A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CCD330E-1D71-4C8B-B5F6-AC6E8C523AB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9ECD3F-CDA6-4ABB-ABDF-55DC45062AC9}">
      <dgm:prSet/>
      <dgm:spPr/>
      <dgm:t>
        <a:bodyPr/>
        <a:lstStyle/>
        <a:p>
          <a:pPr rtl="0"/>
          <a:r>
            <a:rPr lang="ru-RU" dirty="0" err="1" smtClean="0"/>
            <a:t>Зниження</a:t>
          </a:r>
          <a:r>
            <a:rPr lang="ru-RU" dirty="0" smtClean="0"/>
            <a:t> </a:t>
          </a:r>
          <a:r>
            <a:rPr lang="ru-RU" dirty="0" err="1" smtClean="0"/>
            <a:t>надоїв</a:t>
          </a:r>
          <a:r>
            <a:rPr lang="ru-RU" dirty="0" smtClean="0"/>
            <a:t> за </a:t>
          </a:r>
          <a:r>
            <a:rPr lang="ru-RU" dirty="0" err="1" smtClean="0"/>
            <a:t>другі</a:t>
          </a:r>
          <a:r>
            <a:rPr lang="ru-RU" dirty="0" smtClean="0"/>
            <a:t> 100 </a:t>
          </a:r>
          <a:r>
            <a:rPr lang="ru-RU" dirty="0" err="1" smtClean="0"/>
            <a:t>днів</a:t>
          </a:r>
          <a:r>
            <a:rPr lang="ru-RU" dirty="0" smtClean="0"/>
            <a:t> не повинно </a:t>
          </a:r>
          <a:r>
            <a:rPr lang="ru-RU" dirty="0" err="1" smtClean="0"/>
            <a:t>перевищувати</a:t>
          </a:r>
          <a:r>
            <a:rPr lang="ru-RU" dirty="0" smtClean="0"/>
            <a:t> 20% - за складом молока. </a:t>
          </a:r>
          <a:endParaRPr lang="ru-RU" dirty="0"/>
        </a:p>
      </dgm:t>
    </dgm:pt>
    <dgm:pt modelId="{F3A6935B-0EF1-4BBC-A81E-FB8F43E4D3C6}" type="parTrans" cxnId="{9D4D3241-502B-48B1-9083-80D5DCE8DB58}">
      <dgm:prSet/>
      <dgm:spPr/>
      <dgm:t>
        <a:bodyPr/>
        <a:lstStyle/>
        <a:p>
          <a:endParaRPr lang="ru-RU"/>
        </a:p>
      </dgm:t>
    </dgm:pt>
    <dgm:pt modelId="{CC6B0087-24ED-40C1-ACBA-FC727BC0E62B}" type="sibTrans" cxnId="{9D4D3241-502B-48B1-9083-80D5DCE8DB58}">
      <dgm:prSet/>
      <dgm:spPr/>
      <dgm:t>
        <a:bodyPr/>
        <a:lstStyle/>
        <a:p>
          <a:endParaRPr lang="ru-RU"/>
        </a:p>
      </dgm:t>
    </dgm:pt>
    <dgm:pt modelId="{0D11DD88-890D-4BFB-92CC-9C99883CA234}">
      <dgm:prSet/>
      <dgm:spPr/>
      <dgm:t>
        <a:bodyPr/>
        <a:lstStyle/>
        <a:p>
          <a:pPr rtl="0"/>
          <a:r>
            <a:rPr lang="ru-RU" dirty="0" err="1" smtClean="0"/>
            <a:t>Різкі</a:t>
          </a:r>
          <a:r>
            <a:rPr lang="ru-RU" dirty="0" smtClean="0"/>
            <a:t> </a:t>
          </a:r>
          <a:r>
            <a:rPr lang="ru-RU" dirty="0" err="1" smtClean="0"/>
            <a:t>коливання</a:t>
          </a:r>
          <a:r>
            <a:rPr lang="ru-RU" dirty="0" smtClean="0"/>
            <a:t> </a:t>
          </a:r>
          <a:r>
            <a:rPr lang="ru-RU" dirty="0" err="1" smtClean="0"/>
            <a:t>вмісту</a:t>
          </a:r>
          <a:r>
            <a:rPr lang="ru-RU" dirty="0" smtClean="0"/>
            <a:t> жиру у </a:t>
          </a:r>
          <a:r>
            <a:rPr lang="ru-RU" dirty="0" err="1" smtClean="0"/>
            <a:t>молоці</a:t>
          </a:r>
          <a:r>
            <a:rPr lang="ru-RU" dirty="0" smtClean="0"/>
            <a:t> </a:t>
          </a:r>
          <a:r>
            <a:rPr lang="ru-RU" dirty="0" err="1" smtClean="0"/>
            <a:t>відбуваються</a:t>
          </a:r>
          <a:r>
            <a:rPr lang="ru-RU" dirty="0" smtClean="0"/>
            <a:t> не </a:t>
          </a:r>
          <a:r>
            <a:rPr lang="ru-RU" dirty="0" err="1" smtClean="0"/>
            <a:t>тільки</a:t>
          </a:r>
          <a:r>
            <a:rPr lang="ru-RU" dirty="0" smtClean="0"/>
            <a:t> за </a:t>
          </a:r>
          <a:r>
            <a:rPr lang="ru-RU" dirty="0" err="1" smtClean="0"/>
            <a:t>недостатнього</a:t>
          </a:r>
          <a:r>
            <a:rPr lang="ru-RU" dirty="0" smtClean="0"/>
            <a:t> </a:t>
          </a:r>
          <a:r>
            <a:rPr lang="ru-RU" dirty="0" err="1" smtClean="0"/>
            <a:t>рівня</a:t>
          </a:r>
          <a:r>
            <a:rPr lang="ru-RU" dirty="0" smtClean="0"/>
            <a:t> </a:t>
          </a:r>
          <a:r>
            <a:rPr lang="ru-RU" dirty="0" err="1" smtClean="0"/>
            <a:t>годівлі</a:t>
          </a:r>
          <a:r>
            <a:rPr lang="ru-RU" dirty="0" smtClean="0"/>
            <a:t>, а </a:t>
          </a:r>
          <a:r>
            <a:rPr lang="ru-RU" dirty="0" err="1" smtClean="0"/>
            <a:t>й</a:t>
          </a:r>
          <a:r>
            <a:rPr lang="ru-RU" dirty="0" smtClean="0"/>
            <a:t> при:</a:t>
          </a:r>
        </a:p>
        <a:p>
          <a:pPr rtl="0"/>
          <a:r>
            <a:rPr lang="ru-RU" dirty="0" smtClean="0"/>
            <a:t>- </a:t>
          </a:r>
          <a:r>
            <a:rPr lang="ru-RU" dirty="0" err="1" smtClean="0"/>
            <a:t>збільшенні</a:t>
          </a:r>
          <a:r>
            <a:rPr lang="ru-RU" dirty="0" smtClean="0"/>
            <a:t> </a:t>
          </a:r>
          <a:r>
            <a:rPr lang="ru-RU" dirty="0" err="1" smtClean="0"/>
            <a:t>концкормів</a:t>
          </a:r>
          <a:r>
            <a:rPr lang="ru-RU" dirty="0" smtClean="0"/>
            <a:t> у </a:t>
          </a:r>
          <a:r>
            <a:rPr lang="ru-RU" dirty="0" err="1" smtClean="0"/>
            <a:t>раціоні</a:t>
          </a:r>
          <a:r>
            <a:rPr lang="ru-RU" dirty="0" smtClean="0"/>
            <a:t>, </a:t>
          </a:r>
          <a:r>
            <a:rPr lang="ru-RU" dirty="0" err="1" smtClean="0"/>
            <a:t>підвищенні</a:t>
          </a:r>
          <a:r>
            <a:rPr lang="ru-RU" dirty="0" smtClean="0"/>
            <a:t> </a:t>
          </a:r>
          <a:r>
            <a:rPr lang="ru-RU" dirty="0" err="1" smtClean="0"/>
            <a:t>вмісту</a:t>
          </a:r>
          <a:r>
            <a:rPr lang="ru-RU" dirty="0" smtClean="0"/>
            <a:t> </a:t>
          </a:r>
          <a:r>
            <a:rPr lang="ru-RU" dirty="0" err="1" smtClean="0"/>
            <a:t>протеїну</a:t>
          </a:r>
          <a:r>
            <a:rPr lang="ru-RU" dirty="0" smtClean="0"/>
            <a:t> при </a:t>
          </a:r>
          <a:r>
            <a:rPr lang="ru-RU" dirty="0" err="1" smtClean="0"/>
            <a:t>низькій</a:t>
          </a:r>
          <a:r>
            <a:rPr lang="ru-RU" dirty="0" smtClean="0"/>
            <a:t> </a:t>
          </a:r>
          <a:r>
            <a:rPr lang="ru-RU" dirty="0" err="1" smtClean="0"/>
            <a:t>кількості</a:t>
          </a:r>
          <a:r>
            <a:rPr lang="ru-RU" dirty="0" smtClean="0"/>
            <a:t> </a:t>
          </a:r>
          <a:r>
            <a:rPr lang="ru-RU" dirty="0" err="1" smtClean="0"/>
            <a:t>клітковини</a:t>
          </a:r>
          <a:r>
            <a:rPr lang="ru-RU" dirty="0" smtClean="0"/>
            <a:t> за </a:t>
          </a:r>
          <a:r>
            <a:rPr lang="ru-RU" dirty="0" err="1" smtClean="0"/>
            <a:t>рахунок</a:t>
          </a:r>
          <a:r>
            <a:rPr lang="ru-RU" dirty="0" smtClean="0"/>
            <a:t> </a:t>
          </a:r>
          <a:r>
            <a:rPr lang="ru-RU" dirty="0" err="1" smtClean="0"/>
            <a:t>грубоволокнистих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; </a:t>
          </a:r>
          <a:endParaRPr lang="ru-RU" dirty="0"/>
        </a:p>
      </dgm:t>
    </dgm:pt>
    <dgm:pt modelId="{CAA391C4-C039-40CE-B676-64CCADA60331}" type="parTrans" cxnId="{E4AD6AF9-CAF6-47AA-9519-DB1DB8AFBAEE}">
      <dgm:prSet/>
      <dgm:spPr/>
      <dgm:t>
        <a:bodyPr/>
        <a:lstStyle/>
        <a:p>
          <a:endParaRPr lang="ru-RU"/>
        </a:p>
      </dgm:t>
    </dgm:pt>
    <dgm:pt modelId="{7FF42EAB-5A5D-4854-92C8-4DFB4D6F6EE5}" type="sibTrans" cxnId="{E4AD6AF9-CAF6-47AA-9519-DB1DB8AFBAEE}">
      <dgm:prSet/>
      <dgm:spPr/>
      <dgm:t>
        <a:bodyPr/>
        <a:lstStyle/>
        <a:p>
          <a:endParaRPr lang="ru-RU"/>
        </a:p>
      </dgm:t>
    </dgm:pt>
    <dgm:pt modelId="{6CA6D58C-9F35-494D-A68A-4FF1EF317323}">
      <dgm:prSet/>
      <dgm:spPr/>
      <dgm:t>
        <a:bodyPr/>
        <a:lstStyle/>
        <a:p>
          <a:pPr rtl="0"/>
          <a:r>
            <a:rPr lang="ru-RU" dirty="0" smtClean="0"/>
            <a:t>-за </a:t>
          </a:r>
          <a:r>
            <a:rPr lang="ru-RU" dirty="0" err="1" smtClean="0"/>
            <a:t>витратою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на 1 </a:t>
          </a:r>
          <a:r>
            <a:rPr lang="ru-RU" dirty="0" err="1" smtClean="0"/>
            <a:t>ц</a:t>
          </a:r>
          <a:r>
            <a:rPr lang="ru-RU" dirty="0" smtClean="0"/>
            <a:t> молока; </a:t>
          </a:r>
          <a:endParaRPr lang="ru-RU" dirty="0"/>
        </a:p>
      </dgm:t>
    </dgm:pt>
    <dgm:pt modelId="{E20B7274-45D4-4018-82BC-B9D5073F1A23}" type="parTrans" cxnId="{23C39511-27A4-4CE7-958F-98381D012879}">
      <dgm:prSet/>
      <dgm:spPr/>
      <dgm:t>
        <a:bodyPr/>
        <a:lstStyle/>
        <a:p>
          <a:endParaRPr lang="ru-RU"/>
        </a:p>
      </dgm:t>
    </dgm:pt>
    <dgm:pt modelId="{B5F2AAB5-A115-445B-ADBF-051EF211E204}" type="sibTrans" cxnId="{23C39511-27A4-4CE7-958F-98381D012879}">
      <dgm:prSet/>
      <dgm:spPr/>
      <dgm:t>
        <a:bodyPr/>
        <a:lstStyle/>
        <a:p>
          <a:endParaRPr lang="ru-RU"/>
        </a:p>
      </dgm:t>
    </dgm:pt>
    <dgm:pt modelId="{F7AF6FF9-7691-4930-89B2-DA8CA3166DDF}">
      <dgm:prSet/>
      <dgm:spPr/>
      <dgm:t>
        <a:bodyPr/>
        <a:lstStyle/>
        <a:p>
          <a:pPr rtl="0"/>
          <a:r>
            <a:rPr lang="ru-RU" dirty="0" smtClean="0"/>
            <a:t>- за </a:t>
          </a:r>
          <a:r>
            <a:rPr lang="ru-RU" dirty="0" err="1" smtClean="0"/>
            <a:t>біохімічним</a:t>
          </a:r>
          <a:r>
            <a:rPr lang="ru-RU" dirty="0" smtClean="0"/>
            <a:t> </a:t>
          </a:r>
          <a:r>
            <a:rPr lang="ru-RU" dirty="0" err="1" smtClean="0"/>
            <a:t>аналізом</a:t>
          </a:r>
          <a:r>
            <a:rPr lang="ru-RU" dirty="0" smtClean="0"/>
            <a:t> </a:t>
          </a:r>
          <a:r>
            <a:rPr lang="ru-RU" dirty="0" err="1" smtClean="0"/>
            <a:t>крові</a:t>
          </a:r>
          <a:r>
            <a:rPr lang="ru-RU" dirty="0" smtClean="0"/>
            <a:t> та </a:t>
          </a:r>
          <a:r>
            <a:rPr lang="ru-RU" dirty="0" err="1" smtClean="0"/>
            <a:t>сечі</a:t>
          </a:r>
          <a:r>
            <a:rPr lang="ru-RU" dirty="0" smtClean="0"/>
            <a:t>.</a:t>
          </a:r>
          <a:br>
            <a:rPr lang="ru-RU" dirty="0" smtClean="0"/>
          </a:br>
          <a:endParaRPr lang="ru-RU" dirty="0"/>
        </a:p>
      </dgm:t>
    </dgm:pt>
    <dgm:pt modelId="{9B53B93A-7897-4EA1-ABFE-4FA6D1DAEF26}" type="parTrans" cxnId="{5C30C659-62E0-455B-8EE2-5B3891FD91CF}">
      <dgm:prSet/>
      <dgm:spPr/>
      <dgm:t>
        <a:bodyPr/>
        <a:lstStyle/>
        <a:p>
          <a:endParaRPr lang="ru-RU"/>
        </a:p>
      </dgm:t>
    </dgm:pt>
    <dgm:pt modelId="{4B27476C-4AE3-49F9-8AB2-5DC460FE24CF}" type="sibTrans" cxnId="{5C30C659-62E0-455B-8EE2-5B3891FD91CF}">
      <dgm:prSet/>
      <dgm:spPr/>
      <dgm:t>
        <a:bodyPr/>
        <a:lstStyle/>
        <a:p>
          <a:endParaRPr lang="ru-RU"/>
        </a:p>
      </dgm:t>
    </dgm:pt>
    <dgm:pt modelId="{CC13EEF7-A74A-4C86-94D0-50B5DB2C7C58}" type="pres">
      <dgm:prSet presAssocID="{BCCD330E-1D71-4C8B-B5F6-AC6E8C523A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AB28BB-8B8E-4875-AC8F-9995A419E406}" type="pres">
      <dgm:prSet presAssocID="{619ECD3F-CDA6-4ABB-ABDF-55DC45062AC9}" presName="parentText" presStyleLbl="node1" presStyleIdx="0" presStyleCnt="4" custLinFactNeighborY="86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7E05E-4370-4E5E-A112-6400B362E252}" type="pres">
      <dgm:prSet presAssocID="{CC6B0087-24ED-40C1-ACBA-FC727BC0E62B}" presName="spacer" presStyleCnt="0"/>
      <dgm:spPr/>
    </dgm:pt>
    <dgm:pt modelId="{688095C8-CA64-4429-A0FC-D7E6D3EA532E}" type="pres">
      <dgm:prSet presAssocID="{0D11DD88-890D-4BFB-92CC-9C99883CA23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D993A-3780-40EC-9565-64CBF945AD1F}" type="pres">
      <dgm:prSet presAssocID="{7FF42EAB-5A5D-4854-92C8-4DFB4D6F6EE5}" presName="spacer" presStyleCnt="0"/>
      <dgm:spPr/>
    </dgm:pt>
    <dgm:pt modelId="{12540642-61A1-4597-810E-83C035728E11}" type="pres">
      <dgm:prSet presAssocID="{6CA6D58C-9F35-494D-A68A-4FF1EF317323}" presName="parentText" presStyleLbl="node1" presStyleIdx="2" presStyleCnt="4" custScaleY="564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1186F-8A8B-4172-B6FD-CC8105BF6E26}" type="pres">
      <dgm:prSet presAssocID="{B5F2AAB5-A115-445B-ADBF-051EF211E204}" presName="spacer" presStyleCnt="0"/>
      <dgm:spPr/>
    </dgm:pt>
    <dgm:pt modelId="{28DF72FE-5E56-4507-82C0-4DAC2E1A2E1B}" type="pres">
      <dgm:prSet presAssocID="{F7AF6FF9-7691-4930-89B2-DA8CA3166DD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AD6AF9-CAF6-47AA-9519-DB1DB8AFBAEE}" srcId="{BCCD330E-1D71-4C8B-B5F6-AC6E8C523AB6}" destId="{0D11DD88-890D-4BFB-92CC-9C99883CA234}" srcOrd="1" destOrd="0" parTransId="{CAA391C4-C039-40CE-B676-64CCADA60331}" sibTransId="{7FF42EAB-5A5D-4854-92C8-4DFB4D6F6EE5}"/>
    <dgm:cxn modelId="{F3360222-07F0-4FEF-A411-28D6083A5049}" type="presOf" srcId="{F7AF6FF9-7691-4930-89B2-DA8CA3166DDF}" destId="{28DF72FE-5E56-4507-82C0-4DAC2E1A2E1B}" srcOrd="0" destOrd="0" presId="urn:microsoft.com/office/officeart/2005/8/layout/vList2"/>
    <dgm:cxn modelId="{934A840D-418E-4476-BE05-097AA3E869C1}" type="presOf" srcId="{BCCD330E-1D71-4C8B-B5F6-AC6E8C523AB6}" destId="{CC13EEF7-A74A-4C86-94D0-50B5DB2C7C58}" srcOrd="0" destOrd="0" presId="urn:microsoft.com/office/officeart/2005/8/layout/vList2"/>
    <dgm:cxn modelId="{BCE8258C-7C13-499F-8E81-AB4F7BC77381}" type="presOf" srcId="{0D11DD88-890D-4BFB-92CC-9C99883CA234}" destId="{688095C8-CA64-4429-A0FC-D7E6D3EA532E}" srcOrd="0" destOrd="0" presId="urn:microsoft.com/office/officeart/2005/8/layout/vList2"/>
    <dgm:cxn modelId="{5C30C659-62E0-455B-8EE2-5B3891FD91CF}" srcId="{BCCD330E-1D71-4C8B-B5F6-AC6E8C523AB6}" destId="{F7AF6FF9-7691-4930-89B2-DA8CA3166DDF}" srcOrd="3" destOrd="0" parTransId="{9B53B93A-7897-4EA1-ABFE-4FA6D1DAEF26}" sibTransId="{4B27476C-4AE3-49F9-8AB2-5DC460FE24CF}"/>
    <dgm:cxn modelId="{23C39511-27A4-4CE7-958F-98381D012879}" srcId="{BCCD330E-1D71-4C8B-B5F6-AC6E8C523AB6}" destId="{6CA6D58C-9F35-494D-A68A-4FF1EF317323}" srcOrd="2" destOrd="0" parTransId="{E20B7274-45D4-4018-82BC-B9D5073F1A23}" sibTransId="{B5F2AAB5-A115-445B-ADBF-051EF211E204}"/>
    <dgm:cxn modelId="{A57E4D52-848A-45CD-B8B7-525B23A6DBD7}" type="presOf" srcId="{6CA6D58C-9F35-494D-A68A-4FF1EF317323}" destId="{12540642-61A1-4597-810E-83C035728E11}" srcOrd="0" destOrd="0" presId="urn:microsoft.com/office/officeart/2005/8/layout/vList2"/>
    <dgm:cxn modelId="{9D4D3241-502B-48B1-9083-80D5DCE8DB58}" srcId="{BCCD330E-1D71-4C8B-B5F6-AC6E8C523AB6}" destId="{619ECD3F-CDA6-4ABB-ABDF-55DC45062AC9}" srcOrd="0" destOrd="0" parTransId="{F3A6935B-0EF1-4BBC-A81E-FB8F43E4D3C6}" sibTransId="{CC6B0087-24ED-40C1-ACBA-FC727BC0E62B}"/>
    <dgm:cxn modelId="{7FCA2BE9-90FA-4441-B90C-4A8A720AB739}" type="presOf" srcId="{619ECD3F-CDA6-4ABB-ABDF-55DC45062AC9}" destId="{2AAB28BB-8B8E-4875-AC8F-9995A419E406}" srcOrd="0" destOrd="0" presId="urn:microsoft.com/office/officeart/2005/8/layout/vList2"/>
    <dgm:cxn modelId="{5EF589A4-A731-43E1-9C7B-0A97CCA98246}" type="presParOf" srcId="{CC13EEF7-A74A-4C86-94D0-50B5DB2C7C58}" destId="{2AAB28BB-8B8E-4875-AC8F-9995A419E406}" srcOrd="0" destOrd="0" presId="urn:microsoft.com/office/officeart/2005/8/layout/vList2"/>
    <dgm:cxn modelId="{A851E2BF-C8F7-48CB-9197-223C1CF58251}" type="presParOf" srcId="{CC13EEF7-A74A-4C86-94D0-50B5DB2C7C58}" destId="{1267E05E-4370-4E5E-A112-6400B362E252}" srcOrd="1" destOrd="0" presId="urn:microsoft.com/office/officeart/2005/8/layout/vList2"/>
    <dgm:cxn modelId="{DEEFD6A3-699A-4551-AB23-53D975D80E26}" type="presParOf" srcId="{CC13EEF7-A74A-4C86-94D0-50B5DB2C7C58}" destId="{688095C8-CA64-4429-A0FC-D7E6D3EA532E}" srcOrd="2" destOrd="0" presId="urn:microsoft.com/office/officeart/2005/8/layout/vList2"/>
    <dgm:cxn modelId="{D7251382-767C-4F47-B408-1EEAE03F6D4C}" type="presParOf" srcId="{CC13EEF7-A74A-4C86-94D0-50B5DB2C7C58}" destId="{C17D993A-3780-40EC-9565-64CBF945AD1F}" srcOrd="3" destOrd="0" presId="urn:microsoft.com/office/officeart/2005/8/layout/vList2"/>
    <dgm:cxn modelId="{F2B31A54-1A7C-4DB2-B047-F05701DE21F3}" type="presParOf" srcId="{CC13EEF7-A74A-4C86-94D0-50B5DB2C7C58}" destId="{12540642-61A1-4597-810E-83C035728E11}" srcOrd="4" destOrd="0" presId="urn:microsoft.com/office/officeart/2005/8/layout/vList2"/>
    <dgm:cxn modelId="{3C20E9E4-DB1D-4CEC-BC93-61A62382DC90}" type="presParOf" srcId="{CC13EEF7-A74A-4C86-94D0-50B5DB2C7C58}" destId="{5C41186F-8A8B-4172-B6FD-CC8105BF6E26}" srcOrd="5" destOrd="0" presId="urn:microsoft.com/office/officeart/2005/8/layout/vList2"/>
    <dgm:cxn modelId="{5280ACC7-AC0D-4EE4-B1B3-91E2E85344FF}" type="presParOf" srcId="{CC13EEF7-A74A-4C86-94D0-50B5DB2C7C58}" destId="{28DF72FE-5E56-4507-82C0-4DAC2E1A2E1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4BAF5F-3941-40DD-89DE-6B7D82CDCB0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D69FD7C-8780-418A-91D6-97BD8F06E66F}">
      <dgm:prSet/>
      <dgm:spPr/>
      <dgm:t>
        <a:bodyPr/>
        <a:lstStyle/>
        <a:p>
          <a:pPr rtl="0"/>
          <a:r>
            <a:rPr lang="ru-RU" dirty="0" smtClean="0"/>
            <a:t>Суть </a:t>
          </a:r>
          <a:r>
            <a:rPr lang="ru-RU" dirty="0" err="1" smtClean="0"/>
            <a:t>роздоювання</a:t>
          </a:r>
          <a:r>
            <a:rPr lang="ru-RU" dirty="0" smtClean="0"/>
            <a:t> </a:t>
          </a:r>
          <a:r>
            <a:rPr lang="ru-RU" dirty="0" err="1" smtClean="0"/>
            <a:t>полягає</a:t>
          </a:r>
          <a:r>
            <a:rPr lang="ru-RU" dirty="0" smtClean="0"/>
            <a:t> в тому,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раціони</a:t>
          </a:r>
          <a:r>
            <a:rPr lang="ru-RU" dirty="0" smtClean="0"/>
            <a:t>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складаються</a:t>
          </a:r>
          <a:r>
            <a:rPr lang="ru-RU" dirty="0" smtClean="0"/>
            <a:t> не за </a:t>
          </a:r>
          <a:r>
            <a:rPr lang="ru-RU" dirty="0" err="1" smtClean="0"/>
            <a:t>фактичним</a:t>
          </a:r>
          <a:r>
            <a:rPr lang="ru-RU" dirty="0" smtClean="0"/>
            <a:t> </a:t>
          </a:r>
          <a:r>
            <a:rPr lang="ru-RU" dirty="0" err="1" smtClean="0"/>
            <a:t>надоєм</a:t>
          </a:r>
          <a:r>
            <a:rPr lang="ru-RU" dirty="0" smtClean="0"/>
            <a:t>, а </a:t>
          </a:r>
          <a:r>
            <a:rPr lang="ru-RU" dirty="0" err="1" smtClean="0"/>
            <a:t>з</a:t>
          </a:r>
          <a:r>
            <a:rPr lang="ru-RU" dirty="0" smtClean="0"/>
            <a:t> надбавкою (авансом) 2–3 к. од. та </a:t>
          </a:r>
          <a:r>
            <a:rPr lang="ru-RU" dirty="0" err="1" smtClean="0"/>
            <a:t>відповідною</a:t>
          </a:r>
          <a:r>
            <a:rPr lang="ru-RU" dirty="0" smtClean="0"/>
            <a:t> </a:t>
          </a:r>
          <a:r>
            <a:rPr lang="ru-RU" dirty="0" err="1" smtClean="0"/>
            <a:t>кількістю</a:t>
          </a:r>
          <a:r>
            <a:rPr lang="ru-RU" dirty="0" smtClean="0"/>
            <a:t> </a:t>
          </a:r>
          <a:r>
            <a:rPr lang="ru-RU" dirty="0" err="1" smtClean="0"/>
            <a:t>інших</a:t>
          </a:r>
          <a:r>
            <a:rPr lang="ru-RU" dirty="0" smtClean="0"/>
            <a:t> </a:t>
          </a:r>
          <a:r>
            <a:rPr lang="ru-RU" dirty="0" err="1" smtClean="0"/>
            <a:t>поживних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. </a:t>
          </a:r>
          <a:r>
            <a:rPr lang="ru-RU" dirty="0" err="1" smtClean="0"/>
            <a:t>Якщо</a:t>
          </a:r>
          <a:r>
            <a:rPr lang="ru-RU" dirty="0" smtClean="0"/>
            <a:t> на </a:t>
          </a:r>
          <a:r>
            <a:rPr lang="ru-RU" dirty="0" err="1" smtClean="0"/>
            <a:t>додатковий</a:t>
          </a:r>
          <a:r>
            <a:rPr lang="ru-RU" dirty="0" smtClean="0"/>
            <a:t> корм </a:t>
          </a:r>
          <a:r>
            <a:rPr lang="ru-RU" dirty="0" err="1" smtClean="0"/>
            <a:t>тварина</a:t>
          </a:r>
          <a:r>
            <a:rPr lang="ru-RU" dirty="0" smtClean="0"/>
            <a:t> </a:t>
          </a:r>
          <a:r>
            <a:rPr lang="ru-RU" dirty="0" err="1" smtClean="0"/>
            <a:t>відповідає</a:t>
          </a:r>
          <a:r>
            <a:rPr lang="ru-RU" dirty="0" smtClean="0"/>
            <a:t> </a:t>
          </a:r>
          <a:r>
            <a:rPr lang="ru-RU" dirty="0" err="1" smtClean="0"/>
            <a:t>адекватним</a:t>
          </a:r>
          <a:r>
            <a:rPr lang="ru-RU" dirty="0" smtClean="0"/>
            <a:t> </a:t>
          </a:r>
          <a:r>
            <a:rPr lang="ru-RU" dirty="0" err="1" smtClean="0"/>
            <a:t>підвищенням</a:t>
          </a:r>
          <a:r>
            <a:rPr lang="ru-RU" dirty="0" smtClean="0"/>
            <a:t> надою, </a:t>
          </a:r>
          <a:r>
            <a:rPr lang="ru-RU" dirty="0" err="1" smtClean="0"/>
            <a:t>прийом</a:t>
          </a:r>
          <a:r>
            <a:rPr lang="ru-RU" dirty="0" smtClean="0"/>
            <a:t> </a:t>
          </a:r>
          <a:r>
            <a:rPr lang="ru-RU" dirty="0" err="1" smtClean="0"/>
            <a:t>авансування</a:t>
          </a:r>
          <a:r>
            <a:rPr lang="ru-RU" dirty="0" smtClean="0"/>
            <a:t> </a:t>
          </a:r>
          <a:r>
            <a:rPr lang="ru-RU" dirty="0" err="1" smtClean="0"/>
            <a:t>повторюють</a:t>
          </a:r>
          <a:r>
            <a:rPr lang="ru-RU" dirty="0" smtClean="0"/>
            <a:t> </a:t>
          </a:r>
          <a:r>
            <a:rPr lang="ru-RU" dirty="0" err="1" smtClean="0"/>
            <a:t>знову</a:t>
          </a:r>
          <a:r>
            <a:rPr lang="ru-RU" dirty="0" smtClean="0"/>
            <a:t>, </a:t>
          </a:r>
          <a:r>
            <a:rPr lang="ru-RU" dirty="0" err="1" smtClean="0"/>
            <a:t>поки</a:t>
          </a:r>
          <a:r>
            <a:rPr lang="ru-RU" dirty="0" smtClean="0"/>
            <a:t> корова не </a:t>
          </a:r>
          <a:r>
            <a:rPr lang="ru-RU" dirty="0" err="1" smtClean="0"/>
            <a:t>перестане</a:t>
          </a:r>
          <a:r>
            <a:rPr lang="ru-RU" dirty="0" smtClean="0"/>
            <a:t> </a:t>
          </a:r>
          <a:r>
            <a:rPr lang="ru-RU" dirty="0" err="1" smtClean="0"/>
            <a:t>оплачувати</a:t>
          </a:r>
          <a:r>
            <a:rPr lang="ru-RU" dirty="0" smtClean="0"/>
            <a:t> аванс </a:t>
          </a:r>
          <a:r>
            <a:rPr lang="ru-RU" dirty="0" err="1" smtClean="0"/>
            <a:t>надоєм</a:t>
          </a:r>
          <a:r>
            <a:rPr lang="ru-RU" dirty="0" smtClean="0"/>
            <a:t>. Не </a:t>
          </a:r>
          <a:r>
            <a:rPr lang="ru-RU" dirty="0" err="1" smtClean="0"/>
            <a:t>слід</a:t>
          </a:r>
          <a:r>
            <a:rPr lang="ru-RU" dirty="0" smtClean="0"/>
            <a:t> </a:t>
          </a:r>
          <a:r>
            <a:rPr lang="ru-RU" dirty="0" err="1" smtClean="0"/>
            <a:t>залишати</a:t>
          </a:r>
          <a:r>
            <a:rPr lang="ru-RU" dirty="0" smtClean="0"/>
            <a:t> у </a:t>
          </a:r>
          <a:r>
            <a:rPr lang="ru-RU" dirty="0" err="1" smtClean="0"/>
            <a:t>раціоні</a:t>
          </a:r>
          <a:r>
            <a:rPr lang="ru-RU" dirty="0" smtClean="0"/>
            <a:t> </a:t>
          </a:r>
          <a:r>
            <a:rPr lang="ru-RU" dirty="0" err="1" smtClean="0"/>
            <a:t>після</a:t>
          </a:r>
          <a:r>
            <a:rPr lang="ru-RU" dirty="0" smtClean="0"/>
            <a:t> </a:t>
          </a:r>
          <a:r>
            <a:rPr lang="ru-RU" dirty="0" err="1" smtClean="0"/>
            <a:t>закінчення</a:t>
          </a:r>
          <a:r>
            <a:rPr lang="ru-RU" dirty="0" smtClean="0"/>
            <a:t> </a:t>
          </a:r>
          <a:r>
            <a:rPr lang="ru-RU" dirty="0" err="1" smtClean="0"/>
            <a:t>роздою</a:t>
          </a:r>
          <a:r>
            <a:rPr lang="ru-RU" dirty="0" smtClean="0"/>
            <a:t> не </a:t>
          </a:r>
          <a:r>
            <a:rPr lang="ru-RU" dirty="0" err="1" smtClean="0"/>
            <a:t>оплачену</a:t>
          </a:r>
          <a:r>
            <a:rPr lang="ru-RU" dirty="0" smtClean="0"/>
            <a:t> </a:t>
          </a:r>
          <a:r>
            <a:rPr lang="ru-RU" dirty="0" err="1" smtClean="0"/>
            <a:t>надоєм</a:t>
          </a:r>
          <a:r>
            <a:rPr lang="ru-RU" dirty="0" smtClean="0"/>
            <a:t> </a:t>
          </a:r>
          <a:r>
            <a:rPr lang="ru-RU" dirty="0" err="1" smtClean="0"/>
            <a:t>енергію</a:t>
          </a:r>
          <a:r>
            <a:rPr lang="ru-RU" dirty="0" smtClean="0"/>
            <a:t> авансу, </a:t>
          </a:r>
          <a:r>
            <a:rPr lang="ru-RU" dirty="0" err="1" smtClean="0"/>
            <a:t>оскільки</a:t>
          </a:r>
          <a:r>
            <a:rPr lang="ru-RU" dirty="0" smtClean="0"/>
            <a:t>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призведе</a:t>
          </a:r>
          <a:r>
            <a:rPr lang="ru-RU" dirty="0" smtClean="0"/>
            <a:t> до </a:t>
          </a:r>
          <a:r>
            <a:rPr lang="ru-RU" dirty="0" err="1" smtClean="0"/>
            <a:t>небажаного</a:t>
          </a:r>
          <a:r>
            <a:rPr lang="ru-RU" dirty="0" smtClean="0"/>
            <a:t> </a:t>
          </a:r>
          <a:r>
            <a:rPr lang="ru-RU" dirty="0" err="1" smtClean="0"/>
            <a:t>перевитрачання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ожиріння</a:t>
          </a:r>
          <a:r>
            <a:rPr lang="ru-RU" dirty="0" smtClean="0"/>
            <a:t> </a:t>
          </a:r>
          <a:r>
            <a:rPr lang="ru-RU" dirty="0" err="1" smtClean="0"/>
            <a:t>корови</a:t>
          </a:r>
          <a:r>
            <a:rPr lang="ru-RU" dirty="0" smtClean="0"/>
            <a:t>.</a:t>
          </a:r>
          <a:endParaRPr lang="ru-RU" dirty="0"/>
        </a:p>
      </dgm:t>
    </dgm:pt>
    <dgm:pt modelId="{42CD71B1-FDEA-416B-ADFC-5CA9E2CE70A6}" type="parTrans" cxnId="{699F2465-402A-4D90-92DA-58A0372B8007}">
      <dgm:prSet/>
      <dgm:spPr/>
      <dgm:t>
        <a:bodyPr/>
        <a:lstStyle/>
        <a:p>
          <a:endParaRPr lang="ru-RU"/>
        </a:p>
      </dgm:t>
    </dgm:pt>
    <dgm:pt modelId="{88A1E7DB-428B-4A63-B457-14175C65FA03}" type="sibTrans" cxnId="{699F2465-402A-4D90-92DA-58A0372B8007}">
      <dgm:prSet/>
      <dgm:spPr/>
      <dgm:t>
        <a:bodyPr/>
        <a:lstStyle/>
        <a:p>
          <a:endParaRPr lang="ru-RU"/>
        </a:p>
      </dgm:t>
    </dgm:pt>
    <dgm:pt modelId="{EF5D3F76-32D6-4609-99F7-1D3CD0300C57}" type="pres">
      <dgm:prSet presAssocID="{3B4BAF5F-3941-40DD-89DE-6B7D82CDCB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291E96-524B-481A-BB99-82E24AC2B590}" type="pres">
      <dgm:prSet presAssocID="{AD69FD7C-8780-418A-91D6-97BD8F06E66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C2BCC1-718B-4A95-9045-FF6798EA79BB}" type="presOf" srcId="{3B4BAF5F-3941-40DD-89DE-6B7D82CDCB07}" destId="{EF5D3F76-32D6-4609-99F7-1D3CD0300C57}" srcOrd="0" destOrd="0" presId="urn:microsoft.com/office/officeart/2005/8/layout/vList2"/>
    <dgm:cxn modelId="{699F2465-402A-4D90-92DA-58A0372B8007}" srcId="{3B4BAF5F-3941-40DD-89DE-6B7D82CDCB07}" destId="{AD69FD7C-8780-418A-91D6-97BD8F06E66F}" srcOrd="0" destOrd="0" parTransId="{42CD71B1-FDEA-416B-ADFC-5CA9E2CE70A6}" sibTransId="{88A1E7DB-428B-4A63-B457-14175C65FA03}"/>
    <dgm:cxn modelId="{6ABE9260-B72F-43DC-BC8D-EF9B470F8A44}" type="presOf" srcId="{AD69FD7C-8780-418A-91D6-97BD8F06E66F}" destId="{C3291E96-524B-481A-BB99-82E24AC2B590}" srcOrd="0" destOrd="0" presId="urn:microsoft.com/office/officeart/2005/8/layout/vList2"/>
    <dgm:cxn modelId="{59901D0F-7544-41D9-A98D-A45EEDE88019}" type="presParOf" srcId="{EF5D3F76-32D6-4609-99F7-1D3CD0300C57}" destId="{C3291E96-524B-481A-BB99-82E24AC2B5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A57495-B50D-4A0D-9EB7-A7E376ACF49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C598B98-7081-467A-82D6-06F669DCB847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FF0000"/>
              </a:solidFill>
            </a:rPr>
            <a:t>Годівля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корів</a:t>
          </a:r>
          <a:r>
            <a:rPr lang="ru-RU" b="1" dirty="0" smtClean="0">
              <a:solidFill>
                <a:srgbClr val="FF0000"/>
              </a:solidFill>
            </a:rPr>
            <a:t> в </a:t>
          </a:r>
          <a:r>
            <a:rPr lang="ru-RU" b="1" dirty="0" err="1" smtClean="0">
              <a:solidFill>
                <a:srgbClr val="FF0000"/>
              </a:solidFill>
            </a:rPr>
            <a:t>останні</a:t>
          </a:r>
          <a:r>
            <a:rPr lang="ru-RU" b="1" dirty="0" smtClean="0">
              <a:solidFill>
                <a:srgbClr val="FF0000"/>
              </a:solidFill>
            </a:rPr>
            <a:t> 100 </a:t>
          </a:r>
          <a:r>
            <a:rPr lang="ru-RU" b="1" dirty="0" err="1" smtClean="0">
              <a:solidFill>
                <a:srgbClr val="FF0000"/>
              </a:solidFill>
            </a:rPr>
            <a:t>днів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лактації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dirty="0" smtClean="0"/>
            <a:t>(</a:t>
          </a:r>
          <a:r>
            <a:rPr lang="ru-RU" dirty="0" err="1" smtClean="0"/>
            <a:t>період</a:t>
          </a:r>
          <a:r>
            <a:rPr lang="ru-RU" dirty="0" smtClean="0"/>
            <a:t> спаду </a:t>
          </a:r>
          <a:r>
            <a:rPr lang="ru-RU" dirty="0" err="1" smtClean="0"/>
            <a:t>лактації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запуску)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забезпечувати</a:t>
          </a:r>
          <a:r>
            <a:rPr lang="ru-RU" dirty="0" smtClean="0"/>
            <a:t> </a:t>
          </a:r>
          <a:r>
            <a:rPr lang="ru-RU" dirty="0" err="1" smtClean="0"/>
            <a:t>відкладання</a:t>
          </a:r>
          <a:r>
            <a:rPr lang="ru-RU" dirty="0" smtClean="0"/>
            <a:t> в </a:t>
          </a:r>
          <a:r>
            <a:rPr lang="ru-RU" dirty="0" err="1" smtClean="0"/>
            <a:t>організмі</a:t>
          </a:r>
          <a:r>
            <a:rPr lang="ru-RU" dirty="0" smtClean="0"/>
            <a:t> </a:t>
          </a:r>
          <a:r>
            <a:rPr lang="ru-RU" dirty="0" err="1" smtClean="0"/>
            <a:t>поживних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. З </a:t>
          </a:r>
          <a:r>
            <a:rPr lang="ru-RU" dirty="0" err="1" smtClean="0"/>
            <a:t>цією</a:t>
          </a:r>
          <a:r>
            <a:rPr lang="ru-RU" dirty="0" smtClean="0"/>
            <a:t> метою </a:t>
          </a:r>
          <a:r>
            <a:rPr lang="ru-RU" dirty="0" err="1" smtClean="0"/>
            <a:t>норми</a:t>
          </a:r>
          <a:r>
            <a:rPr lang="ru-RU" dirty="0" smtClean="0"/>
            <a:t>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тільних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в </a:t>
          </a:r>
          <a:r>
            <a:rPr lang="ru-RU" dirty="0" err="1" smtClean="0"/>
            <a:t>останні</a:t>
          </a:r>
          <a:r>
            <a:rPr lang="ru-RU" dirty="0" smtClean="0"/>
            <a:t> два </a:t>
          </a:r>
          <a:r>
            <a:rPr lang="ru-RU" dirty="0" err="1" smtClean="0"/>
            <a:t>місяці</a:t>
          </a:r>
          <a:r>
            <a:rPr lang="ru-RU" dirty="0" smtClean="0"/>
            <a:t> </a:t>
          </a:r>
          <a:r>
            <a:rPr lang="ru-RU" dirty="0" err="1" smtClean="0"/>
            <a:t>лактації</a:t>
          </a:r>
          <a:r>
            <a:rPr lang="ru-RU" dirty="0" smtClean="0"/>
            <a:t> </a:t>
          </a:r>
          <a:r>
            <a:rPr lang="ru-RU" dirty="0" err="1" smtClean="0"/>
            <a:t>доцільно</a:t>
          </a:r>
          <a:r>
            <a:rPr lang="ru-RU" dirty="0" smtClean="0"/>
            <a:t> </a:t>
          </a:r>
          <a:r>
            <a:rPr lang="ru-RU" dirty="0" err="1" smtClean="0"/>
            <a:t>збільшити</a:t>
          </a:r>
          <a:r>
            <a:rPr lang="ru-RU" dirty="0" smtClean="0"/>
            <a:t> на 5–10 %. До </a:t>
          </a:r>
          <a:r>
            <a:rPr lang="ru-RU" dirty="0" err="1" smtClean="0"/>
            <a:t>кінця</a:t>
          </a:r>
          <a:r>
            <a:rPr lang="ru-RU" dirty="0" smtClean="0"/>
            <a:t> запуску </a:t>
          </a:r>
          <a:r>
            <a:rPr lang="ru-RU" dirty="0" err="1" smtClean="0"/>
            <a:t>більшість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</a:t>
          </a:r>
          <a:r>
            <a:rPr lang="ru-RU" dirty="0" err="1" smtClean="0"/>
            <a:t>припиняють</a:t>
          </a:r>
          <a:r>
            <a:rPr lang="ru-RU" dirty="0" smtClean="0"/>
            <a:t> </a:t>
          </a:r>
          <a:r>
            <a:rPr lang="ru-RU" dirty="0" err="1" smtClean="0"/>
            <a:t>лактацію</a:t>
          </a:r>
          <a:r>
            <a:rPr lang="ru-RU" dirty="0" smtClean="0"/>
            <a:t>, </a:t>
          </a:r>
          <a:r>
            <a:rPr lang="ru-RU" dirty="0" err="1" smtClean="0"/>
            <a:t>високопродуктивних</a:t>
          </a:r>
          <a:r>
            <a:rPr lang="ru-RU" dirty="0" smtClean="0"/>
            <a:t> </a:t>
          </a:r>
          <a:r>
            <a:rPr lang="ru-RU" dirty="0" err="1" smtClean="0"/>
            <a:t>слід</a:t>
          </a:r>
          <a:r>
            <a:rPr lang="ru-RU" dirty="0" smtClean="0"/>
            <a:t> </a:t>
          </a:r>
          <a:r>
            <a:rPr lang="ru-RU" dirty="0" err="1" smtClean="0"/>
            <a:t>запускати</a:t>
          </a:r>
          <a:r>
            <a:rPr lang="ru-RU" dirty="0" smtClean="0"/>
            <a:t> </a:t>
          </a:r>
          <a:r>
            <a:rPr lang="ru-RU" dirty="0" err="1" smtClean="0"/>
            <a:t>примусово</a:t>
          </a:r>
          <a:r>
            <a:rPr lang="ru-RU" dirty="0" smtClean="0"/>
            <a:t>.</a:t>
          </a:r>
          <a:endParaRPr lang="ru-RU" dirty="0"/>
        </a:p>
      </dgm:t>
    </dgm:pt>
    <dgm:pt modelId="{77C5C46C-D178-491A-8C3C-795C6A2D874B}" type="parTrans" cxnId="{72E89162-3157-405A-91F7-FEE27C8B048C}">
      <dgm:prSet/>
      <dgm:spPr/>
      <dgm:t>
        <a:bodyPr/>
        <a:lstStyle/>
        <a:p>
          <a:endParaRPr lang="ru-RU"/>
        </a:p>
      </dgm:t>
    </dgm:pt>
    <dgm:pt modelId="{B17E4DEB-213F-4577-A9F1-96A972876A0A}" type="sibTrans" cxnId="{72E89162-3157-405A-91F7-FEE27C8B048C}">
      <dgm:prSet/>
      <dgm:spPr/>
      <dgm:t>
        <a:bodyPr/>
        <a:lstStyle/>
        <a:p>
          <a:endParaRPr lang="ru-RU"/>
        </a:p>
      </dgm:t>
    </dgm:pt>
    <dgm:pt modelId="{D83836AC-DC31-443A-8D8B-AD3BD3A8FFA1}" type="pres">
      <dgm:prSet presAssocID="{FAA57495-B50D-4A0D-9EB7-A7E376ACF4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3A580-FA35-4A81-B80E-FC5A755864A8}" type="pres">
      <dgm:prSet presAssocID="{9C598B98-7081-467A-82D6-06F669DCB847}" presName="parentText" presStyleLbl="node1" presStyleIdx="0" presStyleCnt="1" custLinFactNeighborY="-50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B23CCB-64D5-4F17-A4A1-4724DE4DE005}" type="presOf" srcId="{9C598B98-7081-467A-82D6-06F669DCB847}" destId="{DBD3A580-FA35-4A81-B80E-FC5A755864A8}" srcOrd="0" destOrd="0" presId="urn:microsoft.com/office/officeart/2005/8/layout/vList2"/>
    <dgm:cxn modelId="{72E89162-3157-405A-91F7-FEE27C8B048C}" srcId="{FAA57495-B50D-4A0D-9EB7-A7E376ACF49A}" destId="{9C598B98-7081-467A-82D6-06F669DCB847}" srcOrd="0" destOrd="0" parTransId="{77C5C46C-D178-491A-8C3C-795C6A2D874B}" sibTransId="{B17E4DEB-213F-4577-A9F1-96A972876A0A}"/>
    <dgm:cxn modelId="{F2973F1A-157B-47D6-8AA9-F73CCCD77CC9}" type="presOf" srcId="{FAA57495-B50D-4A0D-9EB7-A7E376ACF49A}" destId="{D83836AC-DC31-443A-8D8B-AD3BD3A8FFA1}" srcOrd="0" destOrd="0" presId="urn:microsoft.com/office/officeart/2005/8/layout/vList2"/>
    <dgm:cxn modelId="{AB003C0C-F670-4C80-AEBF-D38C8B58A00A}" type="presParOf" srcId="{D83836AC-DC31-443A-8D8B-AD3BD3A8FFA1}" destId="{DBD3A580-FA35-4A81-B80E-FC5A755864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92AEF4-8A9F-4886-9F1B-28F821D3A98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6D2DD0-1888-4F0A-8E6A-56663177D57E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FF0000"/>
              </a:solidFill>
            </a:rPr>
            <a:t>Норми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годівлі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дійних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корів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dirty="0" err="1" smtClean="0"/>
            <a:t>розраховані</a:t>
          </a:r>
          <a:r>
            <a:rPr lang="ru-RU" dirty="0" smtClean="0"/>
            <a:t> для </a:t>
          </a:r>
          <a:r>
            <a:rPr lang="ru-RU" dirty="0" err="1" smtClean="0"/>
            <a:t>повновікових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</a:t>
          </a:r>
          <a:r>
            <a:rPr lang="ru-RU" dirty="0" err="1" smtClean="0"/>
            <a:t>середньої</a:t>
          </a:r>
          <a:r>
            <a:rPr lang="ru-RU" dirty="0" smtClean="0"/>
            <a:t> </a:t>
          </a:r>
          <a:r>
            <a:rPr lang="ru-RU" dirty="0" err="1" smtClean="0"/>
            <a:t>вгодованості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урахуванням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та </a:t>
          </a:r>
          <a:r>
            <a:rPr lang="ru-RU" dirty="0" err="1" smtClean="0"/>
            <a:t>добових</a:t>
          </a:r>
          <a:r>
            <a:rPr lang="ru-RU" dirty="0" smtClean="0"/>
            <a:t> </a:t>
          </a:r>
          <a:r>
            <a:rPr lang="ru-RU" dirty="0" err="1" smtClean="0"/>
            <a:t>надоїв</a:t>
          </a:r>
          <a:r>
            <a:rPr lang="ru-RU" dirty="0" smtClean="0"/>
            <a:t> при 4 %-</a:t>
          </a:r>
          <a:r>
            <a:rPr lang="ru-RU" dirty="0" err="1" smtClean="0"/>
            <a:t>ій</a:t>
          </a:r>
          <a:r>
            <a:rPr lang="ru-RU" dirty="0" smtClean="0"/>
            <a:t> </a:t>
          </a:r>
          <a:r>
            <a:rPr lang="ru-RU" dirty="0" err="1" smtClean="0"/>
            <a:t>жирності</a:t>
          </a:r>
          <a:r>
            <a:rPr lang="ru-RU" dirty="0" smtClean="0"/>
            <a:t> молока. У </a:t>
          </a:r>
          <a:r>
            <a:rPr lang="ru-RU" dirty="0" err="1" smtClean="0"/>
            <a:t>зв'язку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цим</a:t>
          </a:r>
          <a:r>
            <a:rPr lang="ru-RU" dirty="0" smtClean="0"/>
            <a:t> норму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</a:t>
          </a:r>
          <a:r>
            <a:rPr lang="ru-RU" dirty="0" err="1" smtClean="0"/>
            <a:t>першої</a:t>
          </a:r>
          <a:r>
            <a:rPr lang="ru-RU" dirty="0" smtClean="0"/>
            <a:t> та </a:t>
          </a:r>
          <a:r>
            <a:rPr lang="ru-RU" dirty="0" err="1" smtClean="0"/>
            <a:t>другої</a:t>
          </a:r>
          <a:r>
            <a:rPr lang="ru-RU" dirty="0" smtClean="0"/>
            <a:t> </a:t>
          </a:r>
          <a:r>
            <a:rPr lang="ru-RU" dirty="0" err="1" smtClean="0"/>
            <a:t>лактації</a:t>
          </a:r>
          <a:r>
            <a:rPr lang="ru-RU" dirty="0" smtClean="0"/>
            <a:t>, а </a:t>
          </a:r>
          <a:r>
            <a:rPr lang="ru-RU" dirty="0" err="1" smtClean="0"/>
            <a:t>також</a:t>
          </a:r>
          <a:r>
            <a:rPr lang="ru-RU" dirty="0" smtClean="0"/>
            <a:t> </a:t>
          </a:r>
          <a:r>
            <a:rPr lang="ru-RU" dirty="0" err="1" smtClean="0"/>
            <a:t>нижче</a:t>
          </a:r>
          <a:r>
            <a:rPr lang="ru-RU" dirty="0" smtClean="0"/>
            <a:t> </a:t>
          </a:r>
          <a:r>
            <a:rPr lang="ru-RU" dirty="0" err="1" smtClean="0"/>
            <a:t>середньої</a:t>
          </a:r>
          <a:r>
            <a:rPr lang="ru-RU" dirty="0" smtClean="0"/>
            <a:t> </a:t>
          </a:r>
          <a:r>
            <a:rPr lang="ru-RU" dirty="0" err="1" smtClean="0"/>
            <a:t>вгодованості</a:t>
          </a:r>
          <a:r>
            <a:rPr lang="ru-RU" dirty="0" smtClean="0"/>
            <a:t> </a:t>
          </a:r>
          <a:r>
            <a:rPr lang="ru-RU" dirty="0" err="1" smtClean="0"/>
            <a:t>збільшують</a:t>
          </a:r>
          <a:r>
            <a:rPr lang="ru-RU" dirty="0" smtClean="0"/>
            <a:t> на 10 % </a:t>
          </a:r>
          <a:r>
            <a:rPr lang="ru-RU" dirty="0" err="1" smtClean="0"/>
            <a:t>або</a:t>
          </a:r>
          <a:r>
            <a:rPr lang="ru-RU" dirty="0" smtClean="0"/>
            <a:t> на 1–2 к. од. </a:t>
          </a:r>
          <a:r>
            <a:rPr lang="ru-RU" dirty="0" err="1" smtClean="0"/>
            <a:t>Якщо</a:t>
          </a:r>
          <a:r>
            <a:rPr lang="ru-RU" dirty="0" smtClean="0"/>
            <a:t> ж </a:t>
          </a:r>
          <a:r>
            <a:rPr lang="ru-RU" dirty="0" err="1" smtClean="0"/>
            <a:t>жирність</a:t>
          </a:r>
          <a:r>
            <a:rPr lang="ru-RU" dirty="0" smtClean="0"/>
            <a:t> молока не </a:t>
          </a:r>
          <a:r>
            <a:rPr lang="ru-RU" dirty="0" err="1" smtClean="0"/>
            <a:t>відповідає</a:t>
          </a:r>
          <a:r>
            <a:rPr lang="ru-RU" dirty="0" smtClean="0"/>
            <a:t> </a:t>
          </a:r>
          <a:r>
            <a:rPr lang="ru-RU" dirty="0" err="1" smtClean="0"/>
            <a:t>зазначеній</a:t>
          </a:r>
          <a:r>
            <a:rPr lang="ru-RU" dirty="0" smtClean="0"/>
            <a:t> у </a:t>
          </a:r>
          <a:r>
            <a:rPr lang="ru-RU" dirty="0" err="1" smtClean="0"/>
            <a:t>таблиці</a:t>
          </a:r>
          <a:r>
            <a:rPr lang="ru-RU" dirty="0" smtClean="0"/>
            <a:t>, то </a:t>
          </a:r>
          <a:r>
            <a:rPr lang="ru-RU" dirty="0" err="1" smtClean="0"/>
            <a:t>необхідно</a:t>
          </a:r>
          <a:r>
            <a:rPr lang="ru-RU" dirty="0" smtClean="0"/>
            <a:t> </a:t>
          </a:r>
          <a:r>
            <a:rPr lang="ru-RU" dirty="0" err="1" smtClean="0"/>
            <a:t>зробити</a:t>
          </a:r>
          <a:r>
            <a:rPr lang="ru-RU" dirty="0" smtClean="0"/>
            <a:t> </a:t>
          </a:r>
          <a:r>
            <a:rPr lang="ru-RU" dirty="0" err="1" smtClean="0"/>
            <a:t>перерахунок</a:t>
          </a:r>
          <a:r>
            <a:rPr lang="ru-RU" dirty="0" smtClean="0"/>
            <a:t> молока </a:t>
          </a:r>
          <a:r>
            <a:rPr lang="ru-RU" dirty="0" err="1" smtClean="0"/>
            <a:t>фактичної</a:t>
          </a:r>
          <a:r>
            <a:rPr lang="ru-RU" dirty="0" smtClean="0"/>
            <a:t> </a:t>
          </a:r>
          <a:r>
            <a:rPr lang="ru-RU" dirty="0" err="1" smtClean="0"/>
            <a:t>жирності</a:t>
          </a:r>
          <a:r>
            <a:rPr lang="ru-RU" dirty="0" smtClean="0"/>
            <a:t> у молоко 4 %-</a:t>
          </a:r>
          <a:r>
            <a:rPr lang="ru-RU" dirty="0" err="1" smtClean="0"/>
            <a:t>ої</a:t>
          </a:r>
          <a:r>
            <a:rPr lang="ru-RU" dirty="0" smtClean="0"/>
            <a:t> </a:t>
          </a:r>
          <a:r>
            <a:rPr lang="ru-RU" dirty="0" err="1" smtClean="0"/>
            <a:t>жирності</a:t>
          </a:r>
          <a:endParaRPr lang="ru-RU" dirty="0"/>
        </a:p>
      </dgm:t>
    </dgm:pt>
    <dgm:pt modelId="{2043CF6E-ECB4-4DC9-A9F9-7247500317E4}" type="parTrans" cxnId="{ED0B534B-4FF8-4410-84DE-FFE9FA1029B8}">
      <dgm:prSet/>
      <dgm:spPr/>
      <dgm:t>
        <a:bodyPr/>
        <a:lstStyle/>
        <a:p>
          <a:endParaRPr lang="ru-RU"/>
        </a:p>
      </dgm:t>
    </dgm:pt>
    <dgm:pt modelId="{D10F4364-EB8E-4E86-8799-BD87EFFAE5D1}" type="sibTrans" cxnId="{ED0B534B-4FF8-4410-84DE-FFE9FA1029B8}">
      <dgm:prSet/>
      <dgm:spPr/>
      <dgm:t>
        <a:bodyPr/>
        <a:lstStyle/>
        <a:p>
          <a:endParaRPr lang="ru-RU"/>
        </a:p>
      </dgm:t>
    </dgm:pt>
    <dgm:pt modelId="{35B8F96D-F43D-40E0-AF4D-2CAC69DD8AA4}">
      <dgm:prSet/>
      <dgm:spPr/>
      <dgm:t>
        <a:bodyPr/>
        <a:lstStyle/>
        <a:p>
          <a:pPr rtl="0"/>
          <a:r>
            <a:rPr lang="ru-RU" dirty="0" smtClean="0"/>
            <a:t>Коровам у </a:t>
          </a:r>
          <a:r>
            <a:rPr lang="ru-RU" dirty="0" err="1" smtClean="0"/>
            <a:t>перші</a:t>
          </a:r>
          <a:r>
            <a:rPr lang="ru-RU" dirty="0" smtClean="0"/>
            <a:t> 2–3 </a:t>
          </a:r>
          <a:r>
            <a:rPr lang="ru-RU" dirty="0" err="1" smtClean="0"/>
            <a:t>місяці</a:t>
          </a:r>
          <a:r>
            <a:rPr lang="ru-RU" dirty="0" smtClean="0"/>
            <a:t> </a:t>
          </a:r>
          <a:r>
            <a:rPr lang="ru-RU" dirty="0" err="1" smtClean="0"/>
            <a:t>лактації</a:t>
          </a:r>
          <a:r>
            <a:rPr lang="ru-RU" dirty="0" smtClean="0"/>
            <a:t> не </a:t>
          </a:r>
          <a:r>
            <a:rPr lang="ru-RU" dirty="0" err="1" smtClean="0"/>
            <a:t>залежно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віку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вгодованості</a:t>
          </a:r>
          <a:r>
            <a:rPr lang="ru-RU" dirty="0" smtClean="0"/>
            <a:t> </a:t>
          </a:r>
          <a:r>
            <a:rPr lang="ru-RU" dirty="0" err="1" smtClean="0"/>
            <a:t>додатково</a:t>
          </a:r>
          <a:r>
            <a:rPr lang="ru-RU" dirty="0" smtClean="0"/>
            <a:t> до </a:t>
          </a:r>
          <a:r>
            <a:rPr lang="ru-RU" dirty="0" err="1" smtClean="0"/>
            <a:t>норми</a:t>
          </a:r>
          <a:r>
            <a:rPr lang="ru-RU" dirty="0" smtClean="0"/>
            <a:t> </a:t>
          </a:r>
          <a:r>
            <a:rPr lang="ru-RU" dirty="0" err="1" smtClean="0"/>
            <a:t>дають</a:t>
          </a:r>
          <a:r>
            <a:rPr lang="ru-RU" dirty="0" smtClean="0"/>
            <a:t> надбавку на </a:t>
          </a:r>
          <a:r>
            <a:rPr lang="ru-RU" dirty="0" err="1" smtClean="0"/>
            <a:t>роздій</a:t>
          </a:r>
          <a:r>
            <a:rPr lang="ru-RU" dirty="0" smtClean="0"/>
            <a:t> у </a:t>
          </a:r>
          <a:r>
            <a:rPr lang="ru-RU" dirty="0" err="1" smtClean="0"/>
            <a:t>кількості</a:t>
          </a:r>
          <a:r>
            <a:rPr lang="ru-RU" dirty="0" smtClean="0"/>
            <a:t> 2–3 к. од. </a:t>
          </a:r>
          <a:r>
            <a:rPr lang="ru-RU" dirty="0" err="1" smtClean="0"/>
            <a:t>Всі</a:t>
          </a:r>
          <a:r>
            <a:rPr lang="ru-RU" dirty="0" smtClean="0"/>
            <a:t> надбавки до </a:t>
          </a:r>
          <a:r>
            <a:rPr lang="ru-RU" dirty="0" err="1" smtClean="0"/>
            <a:t>основної</a:t>
          </a:r>
          <a:r>
            <a:rPr lang="ru-RU" dirty="0" smtClean="0"/>
            <a:t> </a:t>
          </a:r>
          <a:r>
            <a:rPr lang="ru-RU" dirty="0" err="1" smtClean="0"/>
            <a:t>норми</a:t>
          </a:r>
          <a:r>
            <a:rPr lang="ru-RU" dirty="0" smtClean="0"/>
            <a:t>, </a:t>
          </a:r>
          <a:r>
            <a:rPr lang="ru-RU" dirty="0" err="1" smtClean="0"/>
            <a:t>поряд</a:t>
          </a:r>
          <a:r>
            <a:rPr lang="ru-RU" dirty="0" smtClean="0"/>
            <a:t> </a:t>
          </a:r>
          <a:r>
            <a:rPr lang="ru-RU" dirty="0" err="1" smtClean="0"/>
            <a:t>із</a:t>
          </a:r>
          <a:r>
            <a:rPr lang="ru-RU" dirty="0" smtClean="0"/>
            <a:t> </a:t>
          </a:r>
          <a:r>
            <a:rPr lang="ru-RU" dirty="0" err="1" smtClean="0"/>
            <a:t>певним</a:t>
          </a:r>
          <a:r>
            <a:rPr lang="ru-RU" dirty="0" smtClean="0"/>
            <a:t> </a:t>
          </a:r>
          <a:r>
            <a:rPr lang="ru-RU" dirty="0" err="1" smtClean="0"/>
            <a:t>рівнем</a:t>
          </a:r>
          <a:r>
            <a:rPr lang="ru-RU" dirty="0" smtClean="0"/>
            <a:t> </a:t>
          </a:r>
          <a:r>
            <a:rPr lang="ru-RU" dirty="0" err="1" smtClean="0"/>
            <a:t>енергії</a:t>
          </a:r>
          <a:r>
            <a:rPr lang="ru-RU" dirty="0" smtClean="0"/>
            <a:t>, </a:t>
          </a:r>
          <a:r>
            <a:rPr lang="ru-RU" dirty="0" err="1" smtClean="0"/>
            <a:t>повинні</a:t>
          </a:r>
          <a:r>
            <a:rPr lang="ru-RU" dirty="0" smtClean="0"/>
            <a:t> </a:t>
          </a:r>
          <a:r>
            <a:rPr lang="ru-RU" dirty="0" err="1" smtClean="0"/>
            <a:t>мати</a:t>
          </a:r>
          <a:r>
            <a:rPr lang="ru-RU" dirty="0" smtClean="0"/>
            <a:t> </a:t>
          </a:r>
          <a:r>
            <a:rPr lang="ru-RU" dirty="0" err="1" smtClean="0"/>
            <a:t>відповідну</a:t>
          </a:r>
          <a:r>
            <a:rPr lang="ru-RU" dirty="0" smtClean="0"/>
            <a:t> </a:t>
          </a:r>
          <a:r>
            <a:rPr lang="ru-RU" dirty="0" err="1" smtClean="0"/>
            <a:t>кількість</a:t>
          </a:r>
          <a:r>
            <a:rPr lang="ru-RU" dirty="0" smtClean="0"/>
            <a:t> </a:t>
          </a:r>
          <a:r>
            <a:rPr lang="ru-RU" dirty="0" err="1" smtClean="0"/>
            <a:t>протеїну</a:t>
          </a:r>
          <a:r>
            <a:rPr lang="ru-RU" dirty="0" smtClean="0"/>
            <a:t>, </a:t>
          </a:r>
          <a:r>
            <a:rPr lang="ru-RU" dirty="0" err="1" smtClean="0"/>
            <a:t>вуглеводів</a:t>
          </a:r>
          <a:r>
            <a:rPr lang="ru-RU" dirty="0" smtClean="0"/>
            <a:t>, </a:t>
          </a:r>
          <a:r>
            <a:rPr lang="ru-RU" dirty="0" err="1" smtClean="0"/>
            <a:t>мінеральних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 та </a:t>
          </a:r>
          <a:r>
            <a:rPr lang="ru-RU" dirty="0" err="1" smtClean="0"/>
            <a:t>вітамінів</a:t>
          </a:r>
          <a:r>
            <a:rPr lang="en-US" dirty="0" smtClean="0"/>
            <a:t>.</a:t>
          </a:r>
          <a:endParaRPr lang="ru-RU" dirty="0"/>
        </a:p>
      </dgm:t>
    </dgm:pt>
    <dgm:pt modelId="{71ABD2E9-0C9A-4D84-BC3F-781D38B04BF0}" type="parTrans" cxnId="{07E758BF-E975-40B2-95DE-39CEE680D4AB}">
      <dgm:prSet/>
      <dgm:spPr/>
      <dgm:t>
        <a:bodyPr/>
        <a:lstStyle/>
        <a:p>
          <a:endParaRPr lang="ru-RU"/>
        </a:p>
      </dgm:t>
    </dgm:pt>
    <dgm:pt modelId="{62BD7D0A-52AD-4B7E-922F-01B51EAED40F}" type="sibTrans" cxnId="{07E758BF-E975-40B2-95DE-39CEE680D4AB}">
      <dgm:prSet/>
      <dgm:spPr/>
      <dgm:t>
        <a:bodyPr/>
        <a:lstStyle/>
        <a:p>
          <a:endParaRPr lang="ru-RU"/>
        </a:p>
      </dgm:t>
    </dgm:pt>
    <dgm:pt modelId="{000C96ED-8813-4779-96A3-F48E201BAA67}" type="pres">
      <dgm:prSet presAssocID="{0E92AEF4-8A9F-4886-9F1B-28F821D3A9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FC7856-FDF7-414A-8DA3-B928A2C615EE}" type="pres">
      <dgm:prSet presAssocID="{946D2DD0-1888-4F0A-8E6A-56663177D57E}" presName="parentText" presStyleLbl="node1" presStyleIdx="0" presStyleCnt="2" custScaleY="84073" custLinFactY="-132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9FFA9-B1C9-49C7-AC90-EB52B4DE1D3D}" type="pres">
      <dgm:prSet presAssocID="{D10F4364-EB8E-4E86-8799-BD87EFFAE5D1}" presName="spacer" presStyleCnt="0"/>
      <dgm:spPr/>
    </dgm:pt>
    <dgm:pt modelId="{6FFC02A9-916B-4A43-A736-5053C8672D6D}" type="pres">
      <dgm:prSet presAssocID="{35B8F96D-F43D-40E0-AF4D-2CAC69DD8AA4}" presName="parentText" presStyleLbl="node1" presStyleIdx="1" presStyleCnt="2" custScaleX="100000" custScaleY="64763" custLinFactY="-3993" custLinFactNeighborX="-130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5D6E01-243D-4DC8-890A-3C8A6D43FEF8}" type="presOf" srcId="{0E92AEF4-8A9F-4886-9F1B-28F821D3A980}" destId="{000C96ED-8813-4779-96A3-F48E201BAA67}" srcOrd="0" destOrd="0" presId="urn:microsoft.com/office/officeart/2005/8/layout/vList2"/>
    <dgm:cxn modelId="{9D474530-9BAB-4C87-9063-E3D2716C397F}" type="presOf" srcId="{35B8F96D-F43D-40E0-AF4D-2CAC69DD8AA4}" destId="{6FFC02A9-916B-4A43-A736-5053C8672D6D}" srcOrd="0" destOrd="0" presId="urn:microsoft.com/office/officeart/2005/8/layout/vList2"/>
    <dgm:cxn modelId="{07E758BF-E975-40B2-95DE-39CEE680D4AB}" srcId="{0E92AEF4-8A9F-4886-9F1B-28F821D3A980}" destId="{35B8F96D-F43D-40E0-AF4D-2CAC69DD8AA4}" srcOrd="1" destOrd="0" parTransId="{71ABD2E9-0C9A-4D84-BC3F-781D38B04BF0}" sibTransId="{62BD7D0A-52AD-4B7E-922F-01B51EAED40F}"/>
    <dgm:cxn modelId="{8D6EADC0-753D-43F4-91A3-6ACD5638DC0A}" type="presOf" srcId="{946D2DD0-1888-4F0A-8E6A-56663177D57E}" destId="{8AFC7856-FDF7-414A-8DA3-B928A2C615EE}" srcOrd="0" destOrd="0" presId="urn:microsoft.com/office/officeart/2005/8/layout/vList2"/>
    <dgm:cxn modelId="{ED0B534B-4FF8-4410-84DE-FFE9FA1029B8}" srcId="{0E92AEF4-8A9F-4886-9F1B-28F821D3A980}" destId="{946D2DD0-1888-4F0A-8E6A-56663177D57E}" srcOrd="0" destOrd="0" parTransId="{2043CF6E-ECB4-4DC9-A9F9-7247500317E4}" sibTransId="{D10F4364-EB8E-4E86-8799-BD87EFFAE5D1}"/>
    <dgm:cxn modelId="{01C3D018-25CB-484D-A40B-5FE8F33C2827}" type="presParOf" srcId="{000C96ED-8813-4779-96A3-F48E201BAA67}" destId="{8AFC7856-FDF7-414A-8DA3-B928A2C615EE}" srcOrd="0" destOrd="0" presId="urn:microsoft.com/office/officeart/2005/8/layout/vList2"/>
    <dgm:cxn modelId="{14CECD10-29B6-4444-A60C-9193E06B6527}" type="presParOf" srcId="{000C96ED-8813-4779-96A3-F48E201BAA67}" destId="{E589FFA9-B1C9-49C7-AC90-EB52B4DE1D3D}" srcOrd="1" destOrd="0" presId="urn:microsoft.com/office/officeart/2005/8/layout/vList2"/>
    <dgm:cxn modelId="{39E5BCA6-FF8D-433B-AB68-344454CEACE5}" type="presParOf" srcId="{000C96ED-8813-4779-96A3-F48E201BAA67}" destId="{6FFC02A9-916B-4A43-A736-5053C8672D6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DEA1DB-0E89-44AB-B826-DAFFD49CBC2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89E5E8-7AF9-410E-B69C-167F72EE36F1}">
      <dgm:prSet/>
      <dgm:spPr/>
      <dgm:t>
        <a:bodyPr/>
        <a:lstStyle/>
        <a:p>
          <a:pPr rtl="0"/>
          <a:r>
            <a:rPr lang="ru-RU" dirty="0" err="1" smtClean="0"/>
            <a:t>Влітку</a:t>
          </a:r>
          <a:r>
            <a:rPr lang="ru-RU" dirty="0" smtClean="0"/>
            <a:t> коровам </a:t>
          </a:r>
          <a:r>
            <a:rPr lang="ru-RU" dirty="0" err="1" smtClean="0"/>
            <a:t>свіжоскошену</a:t>
          </a:r>
          <a:r>
            <a:rPr lang="ru-RU" dirty="0" smtClean="0"/>
            <a:t> </a:t>
          </a:r>
          <a:r>
            <a:rPr lang="ru-RU" dirty="0" err="1" smtClean="0"/>
            <a:t>зелену</a:t>
          </a:r>
          <a:r>
            <a:rPr lang="ru-RU" dirty="0" smtClean="0"/>
            <a:t> </a:t>
          </a:r>
          <a:r>
            <a:rPr lang="ru-RU" dirty="0" err="1" smtClean="0"/>
            <a:t>масу</a:t>
          </a:r>
          <a:r>
            <a:rPr lang="ru-RU" dirty="0" smtClean="0"/>
            <a:t> </a:t>
          </a:r>
          <a:r>
            <a:rPr lang="ru-RU" dirty="0" err="1" smtClean="0"/>
            <a:t>згодовують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годівниць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частково</a:t>
          </a:r>
          <a:r>
            <a:rPr lang="ru-RU" dirty="0" smtClean="0"/>
            <a:t> шляхом </a:t>
          </a:r>
          <a:r>
            <a:rPr lang="ru-RU" dirty="0" err="1" smtClean="0"/>
            <a:t>випасання</a:t>
          </a:r>
          <a:r>
            <a:rPr lang="ru-RU" dirty="0" smtClean="0"/>
            <a:t>. </a:t>
          </a:r>
          <a:r>
            <a:rPr lang="ru-RU" dirty="0" err="1" smtClean="0"/>
            <a:t>Зелених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</a:t>
          </a:r>
          <a:r>
            <a:rPr lang="ru-RU" dirty="0" err="1" smtClean="0"/>
            <a:t>дають</a:t>
          </a:r>
          <a:r>
            <a:rPr lang="ru-RU" dirty="0" smtClean="0"/>
            <a:t> на 100 кг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8–15 кг. </a:t>
          </a:r>
          <a:r>
            <a:rPr lang="ru-RU" dirty="0" err="1" smtClean="0"/>
            <a:t>Під</a:t>
          </a:r>
          <a:r>
            <a:rPr lang="ru-RU" dirty="0" smtClean="0"/>
            <a:t> час переходу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стійлового</a:t>
          </a:r>
          <a:r>
            <a:rPr lang="ru-RU" dirty="0" smtClean="0"/>
            <a:t> </a:t>
          </a:r>
          <a:r>
            <a:rPr lang="ru-RU" dirty="0" err="1" smtClean="0"/>
            <a:t>періоду</a:t>
          </a:r>
          <a:r>
            <a:rPr lang="ru-RU" dirty="0" smtClean="0"/>
            <a:t> до </a:t>
          </a:r>
          <a:r>
            <a:rPr lang="ru-RU" dirty="0" err="1" smtClean="0"/>
            <a:t>пасовищного</a:t>
          </a:r>
          <a:r>
            <a:rPr lang="ru-RU" dirty="0" smtClean="0"/>
            <a:t> у </a:t>
          </a:r>
          <a:r>
            <a:rPr lang="ru-RU" dirty="0" err="1" smtClean="0"/>
            <a:t>раціони</a:t>
          </a:r>
          <a:r>
            <a:rPr lang="ru-RU" dirty="0" smtClean="0"/>
            <a:t> </a:t>
          </a:r>
          <a:r>
            <a:rPr lang="ru-RU" dirty="0" err="1" smtClean="0"/>
            <a:t>включають</a:t>
          </a:r>
          <a:r>
            <a:rPr lang="ru-RU" dirty="0" smtClean="0"/>
            <a:t> </a:t>
          </a:r>
          <a:r>
            <a:rPr lang="ru-RU" dirty="0" err="1" smtClean="0"/>
            <a:t>поряд</a:t>
          </a:r>
          <a:r>
            <a:rPr lang="ru-RU" dirty="0" smtClean="0"/>
            <a:t> </a:t>
          </a:r>
          <a:r>
            <a:rPr lang="ru-RU" dirty="0" err="1" smtClean="0"/>
            <a:t>із</a:t>
          </a:r>
          <a:r>
            <a:rPr lang="ru-RU" dirty="0" smtClean="0"/>
            <a:t> зеленим кормом 1–2 кг </a:t>
          </a:r>
          <a:r>
            <a:rPr lang="ru-RU" dirty="0" err="1" smtClean="0"/>
            <a:t>грубих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, </a:t>
          </a:r>
          <a:r>
            <a:rPr lang="ru-RU" dirty="0" err="1" smtClean="0"/>
            <a:t>або</a:t>
          </a:r>
          <a:r>
            <a:rPr lang="ru-RU" dirty="0" smtClean="0"/>
            <a:t> 3–4 кг </a:t>
          </a:r>
          <a:r>
            <a:rPr lang="ru-RU" dirty="0" err="1" smtClean="0"/>
            <a:t>сінажу</a:t>
          </a:r>
          <a:r>
            <a:rPr lang="ru-RU" dirty="0" smtClean="0"/>
            <a:t> </a:t>
          </a:r>
          <a:r>
            <a:rPr lang="ru-RU" dirty="0" err="1" smtClean="0"/>
            <a:t>чи</a:t>
          </a:r>
          <a:r>
            <a:rPr lang="ru-RU" dirty="0" smtClean="0"/>
            <a:t> 5–6 силосу.</a:t>
          </a:r>
          <a:endParaRPr lang="ru-RU" dirty="0"/>
        </a:p>
      </dgm:t>
    </dgm:pt>
    <dgm:pt modelId="{4F54FD16-B6FF-4D7F-ADA2-2B65F31BEB7B}" type="parTrans" cxnId="{B42329A6-29A6-4C6A-ADA7-C9D1E1C62472}">
      <dgm:prSet/>
      <dgm:spPr/>
      <dgm:t>
        <a:bodyPr/>
        <a:lstStyle/>
        <a:p>
          <a:endParaRPr lang="ru-RU"/>
        </a:p>
      </dgm:t>
    </dgm:pt>
    <dgm:pt modelId="{8EEDA025-B10E-4EB2-AACD-60B21D5DDFBD}" type="sibTrans" cxnId="{B42329A6-29A6-4C6A-ADA7-C9D1E1C62472}">
      <dgm:prSet/>
      <dgm:spPr/>
      <dgm:t>
        <a:bodyPr/>
        <a:lstStyle/>
        <a:p>
          <a:endParaRPr lang="ru-RU"/>
        </a:p>
      </dgm:t>
    </dgm:pt>
    <dgm:pt modelId="{A55222C9-CED7-4BBF-B496-1761124B0B7E}">
      <dgm:prSet/>
      <dgm:spPr/>
      <dgm:t>
        <a:bodyPr/>
        <a:lstStyle/>
        <a:p>
          <a:pPr rtl="0"/>
          <a:r>
            <a:rPr lang="ru-RU" dirty="0" smtClean="0"/>
            <a:t>Для </a:t>
          </a:r>
          <a:r>
            <a:rPr lang="ru-RU" dirty="0" err="1" smtClean="0"/>
            <a:t>забезпечення</a:t>
          </a:r>
          <a:r>
            <a:rPr lang="ru-RU" dirty="0" smtClean="0"/>
            <a:t> </a:t>
          </a:r>
          <a:r>
            <a:rPr lang="ru-RU" dirty="0" err="1" smtClean="0"/>
            <a:t>енергетичного</a:t>
          </a:r>
          <a:r>
            <a:rPr lang="ru-RU" dirty="0" smtClean="0"/>
            <a:t> та </a:t>
          </a:r>
          <a:r>
            <a:rPr lang="ru-RU" dirty="0" err="1" smtClean="0"/>
            <a:t>протеїнового</a:t>
          </a:r>
          <a:r>
            <a:rPr lang="ru-RU" dirty="0" smtClean="0"/>
            <a:t> </a:t>
          </a:r>
          <a:r>
            <a:rPr lang="ru-RU" dirty="0" err="1" smtClean="0"/>
            <a:t>живлення</a:t>
          </a:r>
          <a:r>
            <a:rPr lang="ru-RU" dirty="0" smtClean="0"/>
            <a:t> до </a:t>
          </a:r>
          <a:r>
            <a:rPr lang="ru-RU" dirty="0" err="1" smtClean="0"/>
            <a:t>раціону</a:t>
          </a:r>
          <a:r>
            <a:rPr lang="ru-RU" dirty="0" smtClean="0"/>
            <a:t> </a:t>
          </a:r>
          <a:r>
            <a:rPr lang="ru-RU" dirty="0" err="1" smtClean="0"/>
            <a:t>вводять</a:t>
          </a:r>
          <a:r>
            <a:rPr lang="ru-RU" dirty="0" smtClean="0"/>
            <a:t> </a:t>
          </a:r>
          <a:r>
            <a:rPr lang="ru-RU" dirty="0" err="1" smtClean="0"/>
            <a:t>концентровані</a:t>
          </a:r>
          <a:r>
            <a:rPr lang="ru-RU" dirty="0" smtClean="0"/>
            <a:t> корми, </a:t>
          </a:r>
          <a:r>
            <a:rPr lang="ru-RU" dirty="0" err="1" smtClean="0"/>
            <a:t>даванка</a:t>
          </a:r>
          <a:r>
            <a:rPr lang="ru-RU" dirty="0" smtClean="0"/>
            <a:t> </a:t>
          </a:r>
          <a:r>
            <a:rPr lang="ru-RU" dirty="0" err="1" smtClean="0"/>
            <a:t>яких</a:t>
          </a:r>
          <a:r>
            <a:rPr lang="ru-RU" dirty="0" smtClean="0"/>
            <a:t> </a:t>
          </a:r>
          <a:r>
            <a:rPr lang="ru-RU" dirty="0" err="1" smtClean="0"/>
            <a:t>залежить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продуктивності</a:t>
          </a:r>
          <a:r>
            <a:rPr lang="ru-RU" dirty="0" smtClean="0"/>
            <a:t> </a:t>
          </a:r>
          <a:r>
            <a:rPr lang="ru-RU" dirty="0" err="1" smtClean="0"/>
            <a:t>корови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якості</a:t>
          </a:r>
          <a:r>
            <a:rPr lang="ru-RU" dirty="0" smtClean="0"/>
            <a:t> </a:t>
          </a:r>
          <a:r>
            <a:rPr lang="ru-RU" dirty="0" err="1" smtClean="0"/>
            <a:t>об'ємистих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endParaRPr lang="ru-RU" dirty="0"/>
        </a:p>
      </dgm:t>
    </dgm:pt>
    <dgm:pt modelId="{C7677228-ABC3-45C9-B634-E658466AB5FC}" type="parTrans" cxnId="{3FE25F88-DE53-4945-9F8B-688AE09816F3}">
      <dgm:prSet/>
      <dgm:spPr/>
      <dgm:t>
        <a:bodyPr/>
        <a:lstStyle/>
        <a:p>
          <a:endParaRPr lang="ru-RU"/>
        </a:p>
      </dgm:t>
    </dgm:pt>
    <dgm:pt modelId="{461EB42C-5825-4C59-BA4D-6AED2358E4C6}" type="sibTrans" cxnId="{3FE25F88-DE53-4945-9F8B-688AE09816F3}">
      <dgm:prSet/>
      <dgm:spPr/>
      <dgm:t>
        <a:bodyPr/>
        <a:lstStyle/>
        <a:p>
          <a:endParaRPr lang="ru-RU"/>
        </a:p>
      </dgm:t>
    </dgm:pt>
    <dgm:pt modelId="{6915CDEA-D10D-4A51-BB99-34B8F8D00FDB}">
      <dgm:prSet/>
      <dgm:spPr/>
      <dgm:t>
        <a:bodyPr/>
        <a:lstStyle/>
        <a:p>
          <a:pPr rtl="0"/>
          <a:r>
            <a:rPr lang="ru-RU" dirty="0" smtClean="0"/>
            <a:t>Через </a:t>
          </a:r>
          <a:r>
            <a:rPr lang="ru-RU" dirty="0" err="1" smtClean="0"/>
            <a:t>специфічну</a:t>
          </a:r>
          <a:r>
            <a:rPr lang="ru-RU" dirty="0" smtClean="0"/>
            <a:t> </a:t>
          </a:r>
          <a:r>
            <a:rPr lang="ru-RU" dirty="0" err="1" smtClean="0"/>
            <a:t>дію</a:t>
          </a:r>
          <a:r>
            <a:rPr lang="ru-RU" dirty="0" smtClean="0"/>
            <a:t> </a:t>
          </a:r>
          <a:r>
            <a:rPr lang="ru-RU" dirty="0" err="1" smtClean="0"/>
            <a:t>окремих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слід</a:t>
          </a:r>
          <a:r>
            <a:rPr lang="ru-RU" dirty="0" smtClean="0"/>
            <a:t> </a:t>
          </a:r>
          <a:r>
            <a:rPr lang="ru-RU" dirty="0" err="1" smtClean="0"/>
            <a:t>включати</a:t>
          </a:r>
          <a:r>
            <a:rPr lang="ru-RU" dirty="0" smtClean="0"/>
            <a:t> до </a:t>
          </a:r>
          <a:r>
            <a:rPr lang="ru-RU" dirty="0" err="1" smtClean="0"/>
            <a:t>раціону</a:t>
          </a:r>
          <a:r>
            <a:rPr lang="ru-RU" dirty="0" smtClean="0"/>
            <a:t> в </a:t>
          </a:r>
          <a:r>
            <a:rPr lang="ru-RU" dirty="0" err="1" smtClean="0"/>
            <a:t>обмежених</a:t>
          </a:r>
          <a:r>
            <a:rPr lang="ru-RU" dirty="0" smtClean="0"/>
            <a:t> </a:t>
          </a:r>
          <a:r>
            <a:rPr lang="ru-RU" dirty="0" err="1" smtClean="0"/>
            <a:t>кількостях</a:t>
          </a:r>
          <a:r>
            <a:rPr lang="ru-RU" dirty="0" smtClean="0"/>
            <a:t>, а </a:t>
          </a:r>
          <a:r>
            <a:rPr lang="ru-RU" dirty="0" err="1" smtClean="0"/>
            <a:t>саме</a:t>
          </a:r>
          <a:r>
            <a:rPr lang="ru-RU" dirty="0" smtClean="0"/>
            <a:t>: </a:t>
          </a:r>
          <a:r>
            <a:rPr lang="ru-RU" dirty="0" err="1" smtClean="0"/>
            <a:t>висівки</a:t>
          </a:r>
          <a:r>
            <a:rPr lang="ru-RU" dirty="0" smtClean="0"/>
            <a:t> – до 6 кг, макуха </a:t>
          </a:r>
          <a:r>
            <a:rPr lang="ru-RU" dirty="0" err="1" smtClean="0"/>
            <a:t>льонова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соняшникова</a:t>
          </a:r>
          <a:r>
            <a:rPr lang="ru-RU" dirty="0" smtClean="0"/>
            <a:t> – до 4 кг.</a:t>
          </a:r>
          <a:endParaRPr lang="ru-RU" dirty="0"/>
        </a:p>
      </dgm:t>
    </dgm:pt>
    <dgm:pt modelId="{26D6E58D-B066-4713-A524-A533D59124A6}" type="parTrans" cxnId="{3117EF69-F0E7-43A2-A43A-FB288A25F670}">
      <dgm:prSet/>
      <dgm:spPr/>
      <dgm:t>
        <a:bodyPr/>
        <a:lstStyle/>
        <a:p>
          <a:endParaRPr lang="ru-RU"/>
        </a:p>
      </dgm:t>
    </dgm:pt>
    <dgm:pt modelId="{CF97FE33-7012-4A72-BEF2-BD9AA702B70F}" type="sibTrans" cxnId="{3117EF69-F0E7-43A2-A43A-FB288A25F670}">
      <dgm:prSet/>
      <dgm:spPr/>
      <dgm:t>
        <a:bodyPr/>
        <a:lstStyle/>
        <a:p>
          <a:endParaRPr lang="ru-RU"/>
        </a:p>
      </dgm:t>
    </dgm:pt>
    <dgm:pt modelId="{30462530-8F31-41C1-9128-13E75383DB08}" type="pres">
      <dgm:prSet presAssocID="{8CDEA1DB-0E89-44AB-B826-DAFFD49CBC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39A570-82FA-4621-A47E-61E8AC3622F2}" type="pres">
      <dgm:prSet presAssocID="{3D89E5E8-7AF9-410E-B69C-167F72EE36F1}" presName="parentText" presStyleLbl="node1" presStyleIdx="0" presStyleCnt="3" custLinFactY="-84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EFEA4-9C45-4B58-8ECF-A948122C2FA3}" type="pres">
      <dgm:prSet presAssocID="{8EEDA025-B10E-4EB2-AACD-60B21D5DDFBD}" presName="spacer" presStyleCnt="0"/>
      <dgm:spPr/>
    </dgm:pt>
    <dgm:pt modelId="{31762358-2BE1-4A26-955B-1ADDC7726B1A}" type="pres">
      <dgm:prSet presAssocID="{A55222C9-CED7-4BBF-B496-1761124B0B7E}" presName="parentText" presStyleLbl="node1" presStyleIdx="1" presStyleCnt="3" custScaleY="67990" custLinFactY="-132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DFD0A-941A-4BE9-9F73-8132ED88B597}" type="pres">
      <dgm:prSet presAssocID="{461EB42C-5825-4C59-BA4D-6AED2358E4C6}" presName="spacer" presStyleCnt="0"/>
      <dgm:spPr/>
    </dgm:pt>
    <dgm:pt modelId="{07AB56A9-C485-445C-90EF-F419EEA8DF79}" type="pres">
      <dgm:prSet presAssocID="{6915CDEA-D10D-4A51-BB99-34B8F8D00FDB}" presName="parentText" presStyleLbl="node1" presStyleIdx="2" presStyleCnt="3" custScaleY="66339" custLinFactY="-279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7041D8-0666-49C3-B4F8-BA1BBD4BD1CD}" type="presOf" srcId="{8CDEA1DB-0E89-44AB-B826-DAFFD49CBC29}" destId="{30462530-8F31-41C1-9128-13E75383DB08}" srcOrd="0" destOrd="0" presId="urn:microsoft.com/office/officeart/2005/8/layout/vList2"/>
    <dgm:cxn modelId="{3F1FA833-55D3-404B-8A40-828370B9F9DF}" type="presOf" srcId="{6915CDEA-D10D-4A51-BB99-34B8F8D00FDB}" destId="{07AB56A9-C485-445C-90EF-F419EEA8DF79}" srcOrd="0" destOrd="0" presId="urn:microsoft.com/office/officeart/2005/8/layout/vList2"/>
    <dgm:cxn modelId="{3117EF69-F0E7-43A2-A43A-FB288A25F670}" srcId="{8CDEA1DB-0E89-44AB-B826-DAFFD49CBC29}" destId="{6915CDEA-D10D-4A51-BB99-34B8F8D00FDB}" srcOrd="2" destOrd="0" parTransId="{26D6E58D-B066-4713-A524-A533D59124A6}" sibTransId="{CF97FE33-7012-4A72-BEF2-BD9AA702B70F}"/>
    <dgm:cxn modelId="{B42329A6-29A6-4C6A-ADA7-C9D1E1C62472}" srcId="{8CDEA1DB-0E89-44AB-B826-DAFFD49CBC29}" destId="{3D89E5E8-7AF9-410E-B69C-167F72EE36F1}" srcOrd="0" destOrd="0" parTransId="{4F54FD16-B6FF-4D7F-ADA2-2B65F31BEB7B}" sibTransId="{8EEDA025-B10E-4EB2-AACD-60B21D5DDFBD}"/>
    <dgm:cxn modelId="{3FE25F88-DE53-4945-9F8B-688AE09816F3}" srcId="{8CDEA1DB-0E89-44AB-B826-DAFFD49CBC29}" destId="{A55222C9-CED7-4BBF-B496-1761124B0B7E}" srcOrd="1" destOrd="0" parTransId="{C7677228-ABC3-45C9-B634-E658466AB5FC}" sibTransId="{461EB42C-5825-4C59-BA4D-6AED2358E4C6}"/>
    <dgm:cxn modelId="{734F7EF1-3443-4F3A-9CBE-6393BB2564A4}" type="presOf" srcId="{3D89E5E8-7AF9-410E-B69C-167F72EE36F1}" destId="{F639A570-82FA-4621-A47E-61E8AC3622F2}" srcOrd="0" destOrd="0" presId="urn:microsoft.com/office/officeart/2005/8/layout/vList2"/>
    <dgm:cxn modelId="{A6F6A86F-3E41-4D09-9356-91CD61C0DAC8}" type="presOf" srcId="{A55222C9-CED7-4BBF-B496-1761124B0B7E}" destId="{31762358-2BE1-4A26-955B-1ADDC7726B1A}" srcOrd="0" destOrd="0" presId="urn:microsoft.com/office/officeart/2005/8/layout/vList2"/>
    <dgm:cxn modelId="{EA9DD292-7B52-451A-925C-78D2C76CCD24}" type="presParOf" srcId="{30462530-8F31-41C1-9128-13E75383DB08}" destId="{F639A570-82FA-4621-A47E-61E8AC3622F2}" srcOrd="0" destOrd="0" presId="urn:microsoft.com/office/officeart/2005/8/layout/vList2"/>
    <dgm:cxn modelId="{4CC94922-E06F-48E8-BB54-BA1F469F4E7C}" type="presParOf" srcId="{30462530-8F31-41C1-9128-13E75383DB08}" destId="{EB5EFEA4-9C45-4B58-8ECF-A948122C2FA3}" srcOrd="1" destOrd="0" presId="urn:microsoft.com/office/officeart/2005/8/layout/vList2"/>
    <dgm:cxn modelId="{28E72E9B-D6F3-4DD2-9C9D-747388C7C937}" type="presParOf" srcId="{30462530-8F31-41C1-9128-13E75383DB08}" destId="{31762358-2BE1-4A26-955B-1ADDC7726B1A}" srcOrd="2" destOrd="0" presId="urn:microsoft.com/office/officeart/2005/8/layout/vList2"/>
    <dgm:cxn modelId="{9377A34D-8C33-41D5-8BFD-A4F3D8782D14}" type="presParOf" srcId="{30462530-8F31-41C1-9128-13E75383DB08}" destId="{02ADFD0A-941A-4BE9-9F73-8132ED88B597}" srcOrd="3" destOrd="0" presId="urn:microsoft.com/office/officeart/2005/8/layout/vList2"/>
    <dgm:cxn modelId="{3529268F-1B15-4FFC-972E-F678697F3213}" type="presParOf" srcId="{30462530-8F31-41C1-9128-13E75383DB08}" destId="{07AB56A9-C485-445C-90EF-F419EEA8DF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002949-1520-4CFE-A423-5C45AAA60AD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2E22811-434F-40ED-89F7-8EF462445D50}">
      <dgm:prSet/>
      <dgm:spPr/>
      <dgm:t>
        <a:bodyPr/>
        <a:lstStyle/>
        <a:p>
          <a:pPr rtl="0"/>
          <a:r>
            <a:rPr lang="ru-RU" dirty="0" err="1" smtClean="0"/>
            <a:t>Енергетична</a:t>
          </a:r>
          <a:r>
            <a:rPr lang="ru-RU" dirty="0" smtClean="0"/>
            <a:t> </a:t>
          </a:r>
          <a:r>
            <a:rPr lang="ru-RU" dirty="0" err="1" smtClean="0"/>
            <a:t>цінність</a:t>
          </a:r>
          <a:r>
            <a:rPr lang="ru-RU" dirty="0" smtClean="0"/>
            <a:t> </a:t>
          </a:r>
          <a:r>
            <a:rPr lang="ru-RU" dirty="0" err="1" smtClean="0"/>
            <a:t>сухої</a:t>
          </a:r>
          <a:r>
            <a:rPr lang="ru-RU" dirty="0" smtClean="0"/>
            <a:t> </a:t>
          </a:r>
          <a:r>
            <a:rPr lang="ru-RU" dirty="0" err="1" smtClean="0"/>
            <a:t>речовини</a:t>
          </a:r>
          <a:r>
            <a:rPr lang="ru-RU" dirty="0" smtClean="0"/>
            <a:t> </a:t>
          </a:r>
          <a:r>
            <a:rPr lang="ru-RU" dirty="0" err="1" smtClean="0"/>
            <a:t>раціону</a:t>
          </a:r>
          <a:r>
            <a:rPr lang="ru-RU" dirty="0" smtClean="0"/>
            <a:t> за надою </a:t>
          </a:r>
          <a:r>
            <a:rPr lang="ru-RU" dirty="0" err="1" smtClean="0"/>
            <a:t>понад</a:t>
          </a:r>
          <a:r>
            <a:rPr lang="ru-RU" dirty="0" smtClean="0"/>
            <a:t> 20 кг молока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становити</a:t>
          </a:r>
          <a:r>
            <a:rPr lang="ru-RU" dirty="0" smtClean="0"/>
            <a:t> не </a:t>
          </a:r>
          <a:r>
            <a:rPr lang="ru-RU" dirty="0" err="1" smtClean="0"/>
            <a:t>менше</a:t>
          </a:r>
          <a:r>
            <a:rPr lang="ru-RU" dirty="0" smtClean="0"/>
            <a:t> 1к.од, при надоях </a:t>
          </a:r>
          <a:r>
            <a:rPr lang="ru-RU" dirty="0" err="1" smtClean="0"/>
            <a:t>понад</a:t>
          </a:r>
          <a:r>
            <a:rPr lang="ru-RU" dirty="0" smtClean="0"/>
            <a:t> 30 кг – 1.1.к.од. Тому для </a:t>
          </a:r>
          <a:r>
            <a:rPr lang="ru-RU" dirty="0" err="1" smtClean="0"/>
            <a:t>високопродуктивних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у </a:t>
          </a:r>
          <a:r>
            <a:rPr lang="ru-RU" dirty="0" err="1" smtClean="0"/>
            <a:t>перші</a:t>
          </a:r>
          <a:r>
            <a:rPr lang="ru-RU" dirty="0" smtClean="0"/>
            <a:t> 2–3 </a:t>
          </a:r>
          <a:r>
            <a:rPr lang="ru-RU" dirty="0" err="1" smtClean="0"/>
            <a:t>місяці</a:t>
          </a:r>
          <a:r>
            <a:rPr lang="ru-RU" dirty="0" smtClean="0"/>
            <a:t> </a:t>
          </a:r>
          <a:r>
            <a:rPr lang="ru-RU" dirty="0" err="1" smtClean="0"/>
            <a:t>лактації</a:t>
          </a:r>
          <a:r>
            <a:rPr lang="ru-RU" dirty="0" smtClean="0"/>
            <a:t> </a:t>
          </a:r>
          <a:r>
            <a:rPr lang="ru-RU" dirty="0" err="1" smtClean="0"/>
            <a:t>доцільно</a:t>
          </a:r>
          <a:r>
            <a:rPr lang="ru-RU" dirty="0" smtClean="0"/>
            <a:t> </a:t>
          </a:r>
          <a:r>
            <a:rPr lang="ru-RU" dirty="0" err="1" smtClean="0"/>
            <a:t>застосовувати</a:t>
          </a:r>
          <a:r>
            <a:rPr lang="ru-RU" dirty="0" smtClean="0"/>
            <a:t> </a:t>
          </a:r>
          <a:r>
            <a:rPr lang="ru-RU" dirty="0" err="1" smtClean="0"/>
            <a:t>концентратний</a:t>
          </a:r>
          <a:r>
            <a:rPr lang="ru-RU" dirty="0" smtClean="0"/>
            <a:t> тип </a:t>
          </a:r>
          <a:r>
            <a:rPr lang="ru-RU" dirty="0" err="1" smtClean="0"/>
            <a:t>годівлі</a:t>
          </a:r>
          <a:r>
            <a:rPr lang="ru-RU" dirty="0" smtClean="0"/>
            <a:t>. </a:t>
          </a:r>
          <a:r>
            <a:rPr lang="ru-RU" dirty="0" err="1" smtClean="0"/>
            <a:t>Проте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такий</a:t>
          </a:r>
          <a:r>
            <a:rPr lang="ru-RU" dirty="0" smtClean="0"/>
            <a:t> тип </a:t>
          </a:r>
          <a:r>
            <a:rPr lang="ru-RU" dirty="0" err="1" smtClean="0"/>
            <a:t>годівлі</a:t>
          </a:r>
          <a:r>
            <a:rPr lang="ru-RU" dirty="0" smtClean="0"/>
            <a:t> не </a:t>
          </a:r>
          <a:r>
            <a:rPr lang="ru-RU" dirty="0" err="1" smtClean="0"/>
            <a:t>компенсує</a:t>
          </a:r>
          <a:r>
            <a:rPr lang="ru-RU" dirty="0" smtClean="0"/>
            <a:t> </a:t>
          </a:r>
          <a:r>
            <a:rPr lang="ru-RU" dirty="0" err="1" smtClean="0"/>
            <a:t>витрат</a:t>
          </a:r>
          <a:r>
            <a:rPr lang="ru-RU" dirty="0" smtClean="0"/>
            <a:t> </a:t>
          </a:r>
          <a:r>
            <a:rPr lang="ru-RU" dirty="0" err="1" smtClean="0"/>
            <a:t>організму</a:t>
          </a:r>
          <a:r>
            <a:rPr lang="ru-RU" dirty="0" smtClean="0"/>
            <a:t> на синтез молока. </a:t>
          </a:r>
          <a:r>
            <a:rPr lang="ru-RU" dirty="0" err="1" smtClean="0"/>
            <a:t>Покриття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забезпечується</a:t>
          </a:r>
          <a:r>
            <a:rPr lang="ru-RU" dirty="0" smtClean="0"/>
            <a:t> за </a:t>
          </a:r>
          <a:r>
            <a:rPr lang="ru-RU" dirty="0" err="1" smtClean="0"/>
            <a:t>рахунок</a:t>
          </a:r>
          <a:r>
            <a:rPr lang="ru-RU" dirty="0" smtClean="0"/>
            <a:t> жиру </a:t>
          </a:r>
          <a:r>
            <a:rPr lang="ru-RU" dirty="0" err="1" smtClean="0"/>
            <a:t>тіла</a:t>
          </a:r>
          <a:r>
            <a:rPr lang="ru-RU" dirty="0" smtClean="0"/>
            <a:t>, </a:t>
          </a:r>
          <a:r>
            <a:rPr lang="ru-RU" dirty="0" err="1" smtClean="0"/>
            <a:t>білка</a:t>
          </a:r>
          <a:r>
            <a:rPr lang="ru-RU" dirty="0" smtClean="0"/>
            <a:t>, </a:t>
          </a:r>
          <a:r>
            <a:rPr lang="ru-RU" dirty="0" err="1" smtClean="0"/>
            <a:t>запасів</a:t>
          </a:r>
          <a:r>
            <a:rPr lang="ru-RU" dirty="0" smtClean="0"/>
            <a:t> </a:t>
          </a:r>
          <a:r>
            <a:rPr lang="ru-RU" dirty="0" err="1" smtClean="0"/>
            <a:t>вітамінів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мінеральних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 (</a:t>
          </a:r>
          <a:r>
            <a:rPr lang="ru-RU" dirty="0" err="1" smtClean="0"/>
            <a:t>запозичених</a:t>
          </a:r>
          <a:r>
            <a:rPr lang="ru-RU" dirty="0" smtClean="0"/>
            <a:t> </a:t>
          </a:r>
          <a:r>
            <a:rPr lang="ru-RU" dirty="0" err="1" smtClean="0"/>
            <a:t>із</a:t>
          </a:r>
          <a:r>
            <a:rPr lang="ru-RU" dirty="0" smtClean="0"/>
            <a:t> </a:t>
          </a:r>
          <a:r>
            <a:rPr lang="ru-RU" dirty="0" err="1" smtClean="0"/>
            <a:t>кістяка</a:t>
          </a:r>
          <a:r>
            <a:rPr lang="ru-RU" dirty="0" smtClean="0"/>
            <a:t>).</a:t>
          </a:r>
          <a:endParaRPr lang="ru-RU" dirty="0"/>
        </a:p>
      </dgm:t>
    </dgm:pt>
    <dgm:pt modelId="{0C46596A-A7E3-40B7-B713-1AB4A6D13833}" type="parTrans" cxnId="{E729FF92-BA42-4DCD-B8D2-290EB1BB12A4}">
      <dgm:prSet/>
      <dgm:spPr/>
      <dgm:t>
        <a:bodyPr/>
        <a:lstStyle/>
        <a:p>
          <a:endParaRPr lang="ru-RU"/>
        </a:p>
      </dgm:t>
    </dgm:pt>
    <dgm:pt modelId="{6D0287A3-86A7-4583-A487-D5FF4A4F949E}" type="sibTrans" cxnId="{E729FF92-BA42-4DCD-B8D2-290EB1BB12A4}">
      <dgm:prSet/>
      <dgm:spPr/>
      <dgm:t>
        <a:bodyPr/>
        <a:lstStyle/>
        <a:p>
          <a:endParaRPr lang="ru-RU"/>
        </a:p>
      </dgm:t>
    </dgm:pt>
    <dgm:pt modelId="{8888C089-E1C2-42F8-BE88-F778C5ADBA64}" type="pres">
      <dgm:prSet presAssocID="{39002949-1520-4CFE-A423-5C45AAA60A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6615D0-4B9C-41CC-AE44-CEB3ABFC3322}" type="pres">
      <dgm:prSet presAssocID="{52E22811-434F-40ED-89F7-8EF462445D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BEDDC9-AF05-4E9B-85B1-1EBEEA205997}" type="presOf" srcId="{52E22811-434F-40ED-89F7-8EF462445D50}" destId="{7E6615D0-4B9C-41CC-AE44-CEB3ABFC3322}" srcOrd="0" destOrd="0" presId="urn:microsoft.com/office/officeart/2005/8/layout/vList2"/>
    <dgm:cxn modelId="{E729FF92-BA42-4DCD-B8D2-290EB1BB12A4}" srcId="{39002949-1520-4CFE-A423-5C45AAA60AD2}" destId="{52E22811-434F-40ED-89F7-8EF462445D50}" srcOrd="0" destOrd="0" parTransId="{0C46596A-A7E3-40B7-B713-1AB4A6D13833}" sibTransId="{6D0287A3-86A7-4583-A487-D5FF4A4F949E}"/>
    <dgm:cxn modelId="{E1D824E9-D495-4BC7-B1CB-7309A3E64888}" type="presOf" srcId="{39002949-1520-4CFE-A423-5C45AAA60AD2}" destId="{8888C089-E1C2-42F8-BE88-F778C5ADBA64}" srcOrd="0" destOrd="0" presId="urn:microsoft.com/office/officeart/2005/8/layout/vList2"/>
    <dgm:cxn modelId="{FF3E3F06-4DF0-4CD4-B3DB-D6A05FA3FAED}" type="presParOf" srcId="{8888C089-E1C2-42F8-BE88-F778C5ADBA64}" destId="{7E6615D0-4B9C-41CC-AE44-CEB3ABFC33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505763-6662-4586-85B6-CBA5D0434FC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E2F84F8-BE52-4805-BDC5-C813129DF86A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нормі</a:t>
          </a:r>
          <a:r>
            <a:rPr lang="ru-RU" dirty="0" smtClean="0"/>
            <a:t> </a:t>
          </a:r>
          <a:r>
            <a:rPr lang="ru-RU" dirty="0" err="1" smtClean="0"/>
            <a:t>можливе</a:t>
          </a:r>
          <a:r>
            <a:rPr lang="ru-RU" dirty="0" smtClean="0"/>
            <a:t> </a:t>
          </a:r>
          <a:r>
            <a:rPr lang="ru-RU" dirty="0" err="1" smtClean="0"/>
            <a:t>середньодобове</a:t>
          </a:r>
          <a:r>
            <a:rPr lang="ru-RU" dirty="0" smtClean="0"/>
            <a:t> </a:t>
          </a:r>
          <a:r>
            <a:rPr lang="ru-RU" dirty="0" err="1" smtClean="0"/>
            <a:t>зниження</a:t>
          </a:r>
          <a:r>
            <a:rPr lang="ru-RU" dirty="0" smtClean="0"/>
            <a:t>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</a:t>
          </a:r>
          <a:r>
            <a:rPr lang="ru-RU" dirty="0" err="1" smtClean="0"/>
            <a:t>у</a:t>
          </a:r>
          <a:r>
            <a:rPr lang="ru-RU" dirty="0" smtClean="0"/>
            <a:t> </a:t>
          </a:r>
          <a:r>
            <a:rPr lang="ru-RU" dirty="0" err="1" smtClean="0"/>
            <a:t>перші</a:t>
          </a:r>
          <a:r>
            <a:rPr lang="ru-RU" dirty="0" smtClean="0"/>
            <a:t> 2-3 </a:t>
          </a:r>
          <a:r>
            <a:rPr lang="ru-RU" dirty="0" err="1" smtClean="0"/>
            <a:t>місяці</a:t>
          </a:r>
          <a:r>
            <a:rPr lang="ru-RU" dirty="0" smtClean="0"/>
            <a:t> </a:t>
          </a:r>
          <a:r>
            <a:rPr lang="ru-RU" dirty="0" err="1" smtClean="0"/>
            <a:t>лактації</a:t>
          </a:r>
          <a:r>
            <a:rPr lang="ru-RU" dirty="0" smtClean="0"/>
            <a:t>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становити</a:t>
          </a:r>
          <a:r>
            <a:rPr lang="ru-RU" dirty="0" smtClean="0"/>
            <a:t> не </a:t>
          </a:r>
          <a:r>
            <a:rPr lang="ru-RU" dirty="0" err="1" smtClean="0"/>
            <a:t>більше</a:t>
          </a:r>
          <a:r>
            <a:rPr lang="ru-RU" dirty="0" smtClean="0"/>
            <a:t> 0,5–0,6 кг. </a:t>
          </a:r>
          <a:r>
            <a:rPr lang="ru-RU" dirty="0" err="1" smtClean="0"/>
            <a:t>Допускаються</a:t>
          </a:r>
          <a:r>
            <a:rPr lang="ru-RU" dirty="0" smtClean="0"/>
            <a:t> </a:t>
          </a:r>
          <a:r>
            <a:rPr lang="ru-RU" dirty="0" err="1" smtClean="0"/>
            <a:t>втрати</a:t>
          </a:r>
          <a:r>
            <a:rPr lang="ru-RU" dirty="0" smtClean="0"/>
            <a:t> </a:t>
          </a:r>
          <a:r>
            <a:rPr lang="ru-RU" dirty="0" err="1" smtClean="0"/>
            <a:t>живої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у </a:t>
          </a:r>
          <a:r>
            <a:rPr lang="ru-RU" dirty="0" err="1" smtClean="0"/>
            <a:t>перші</a:t>
          </a:r>
          <a:r>
            <a:rPr lang="ru-RU" dirty="0" smtClean="0"/>
            <a:t> 10 </a:t>
          </a:r>
          <a:r>
            <a:rPr lang="ru-RU" dirty="0" err="1" smtClean="0"/>
            <a:t>тижнів</a:t>
          </a:r>
          <a:r>
            <a:rPr lang="ru-RU" dirty="0" smtClean="0"/>
            <a:t> </a:t>
          </a:r>
          <a:r>
            <a:rPr lang="ru-RU" dirty="0" err="1" smtClean="0"/>
            <a:t>після</a:t>
          </a:r>
          <a:r>
            <a:rPr lang="ru-RU" dirty="0" smtClean="0"/>
            <a:t> </a:t>
          </a:r>
          <a:r>
            <a:rPr lang="ru-RU" dirty="0" err="1" smtClean="0"/>
            <a:t>отелення</a:t>
          </a:r>
          <a:r>
            <a:rPr lang="ru-RU" dirty="0" smtClean="0"/>
            <a:t> до 1 кг на </a:t>
          </a:r>
          <a:r>
            <a:rPr lang="ru-RU" dirty="0" err="1" smtClean="0"/>
            <a:t>добу</a:t>
          </a:r>
          <a:r>
            <a:rPr lang="ru-RU" dirty="0" smtClean="0"/>
            <a:t>. Але </a:t>
          </a:r>
          <a:r>
            <a:rPr lang="ru-RU" dirty="0" err="1" smtClean="0"/>
            <a:t>це</a:t>
          </a:r>
          <a:r>
            <a:rPr lang="ru-RU" dirty="0" smtClean="0"/>
            <a:t> негативно </a:t>
          </a:r>
          <a:r>
            <a:rPr lang="ru-RU" dirty="0" err="1" smtClean="0"/>
            <a:t>впливає</a:t>
          </a:r>
          <a:r>
            <a:rPr lang="ru-RU" dirty="0" smtClean="0"/>
            <a:t> на </a:t>
          </a:r>
          <a:r>
            <a:rPr lang="ru-RU" dirty="0" err="1" smtClean="0"/>
            <a:t>відтворну</a:t>
          </a:r>
          <a:r>
            <a:rPr lang="ru-RU" dirty="0" smtClean="0"/>
            <a:t> </a:t>
          </a:r>
          <a:r>
            <a:rPr lang="ru-RU" dirty="0" err="1" smtClean="0"/>
            <a:t>здатність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, як </a:t>
          </a:r>
          <a:r>
            <a:rPr lang="ru-RU" dirty="0" err="1" smtClean="0"/>
            <a:t>наслідок</a:t>
          </a:r>
          <a:r>
            <a:rPr lang="ru-RU" dirty="0" smtClean="0"/>
            <a:t>, </a:t>
          </a:r>
          <a:r>
            <a:rPr lang="ru-RU" dirty="0" err="1" smtClean="0"/>
            <a:t>ймовірність</a:t>
          </a:r>
          <a:r>
            <a:rPr lang="ru-RU" dirty="0" smtClean="0"/>
            <a:t> </a:t>
          </a:r>
          <a:r>
            <a:rPr lang="ru-RU" dirty="0" err="1" smtClean="0"/>
            <a:t>запліднення</a:t>
          </a:r>
          <a:r>
            <a:rPr lang="ru-RU" dirty="0" smtClean="0"/>
            <a:t> при </a:t>
          </a:r>
          <a:r>
            <a:rPr lang="ru-RU" dirty="0" err="1" smtClean="0"/>
            <a:t>першому</a:t>
          </a:r>
          <a:r>
            <a:rPr lang="ru-RU" dirty="0" smtClean="0"/>
            <a:t> </a:t>
          </a:r>
          <a:r>
            <a:rPr lang="ru-RU" dirty="0" err="1" smtClean="0"/>
            <a:t>осіменінні</a:t>
          </a:r>
          <a:r>
            <a:rPr lang="ru-RU" dirty="0" smtClean="0"/>
            <a:t> </a:t>
          </a:r>
          <a:r>
            <a:rPr lang="ru-RU" dirty="0" err="1" smtClean="0"/>
            <a:t>значно</a:t>
          </a:r>
          <a:r>
            <a:rPr lang="ru-RU" dirty="0" smtClean="0"/>
            <a:t> </a:t>
          </a:r>
          <a:r>
            <a:rPr lang="ru-RU" dirty="0" err="1" smtClean="0"/>
            <a:t>знижується</a:t>
          </a:r>
          <a:r>
            <a:rPr lang="ru-RU" dirty="0" smtClean="0"/>
            <a:t>. При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новотільних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</a:t>
          </a:r>
          <a:r>
            <a:rPr lang="ru-RU" dirty="0" err="1" smtClean="0"/>
            <a:t>слід</a:t>
          </a:r>
          <a:r>
            <a:rPr lang="ru-RU" dirty="0" smtClean="0"/>
            <a:t> </a:t>
          </a:r>
          <a:r>
            <a:rPr lang="ru-RU" dirty="0" err="1" smtClean="0"/>
            <a:t>контролювати</a:t>
          </a:r>
          <a:r>
            <a:rPr lang="ru-RU" dirty="0" smtClean="0"/>
            <a:t> </a:t>
          </a:r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протеїну</a:t>
          </a:r>
          <a:r>
            <a:rPr lang="ru-RU" dirty="0" smtClean="0"/>
            <a:t> в </a:t>
          </a:r>
          <a:r>
            <a:rPr lang="ru-RU" dirty="0" err="1" smtClean="0"/>
            <a:t>раціонах</a:t>
          </a:r>
          <a:r>
            <a:rPr lang="ru-RU" dirty="0" smtClean="0"/>
            <a:t> та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якість</a:t>
          </a:r>
          <a:r>
            <a:rPr lang="ru-RU" dirty="0" smtClean="0"/>
            <a:t>. </a:t>
          </a:r>
          <a:endParaRPr lang="ru-RU" dirty="0"/>
        </a:p>
      </dgm:t>
    </dgm:pt>
    <dgm:pt modelId="{1AF07F30-2CD2-4096-BF4D-4BD5E7BDACA6}" type="parTrans" cxnId="{D7CE4943-5170-42C2-9A57-3AC4BE95FF59}">
      <dgm:prSet/>
      <dgm:spPr/>
      <dgm:t>
        <a:bodyPr/>
        <a:lstStyle/>
        <a:p>
          <a:endParaRPr lang="ru-RU"/>
        </a:p>
      </dgm:t>
    </dgm:pt>
    <dgm:pt modelId="{0AE90EFF-E84B-44C2-BC2A-E69E74BDC252}" type="sibTrans" cxnId="{D7CE4943-5170-42C2-9A57-3AC4BE95FF59}">
      <dgm:prSet/>
      <dgm:spPr/>
      <dgm:t>
        <a:bodyPr/>
        <a:lstStyle/>
        <a:p>
          <a:endParaRPr lang="ru-RU"/>
        </a:p>
      </dgm:t>
    </dgm:pt>
    <dgm:pt modelId="{EB393054-D3CD-4D36-B114-F39AA9EE5351}">
      <dgm:prSet/>
      <dgm:spPr/>
      <dgm:t>
        <a:bodyPr/>
        <a:lstStyle/>
        <a:p>
          <a:pPr rtl="0"/>
          <a:r>
            <a:rPr lang="ru-RU" dirty="0" err="1" smtClean="0"/>
            <a:t>Оптимальний</a:t>
          </a:r>
          <a:r>
            <a:rPr lang="ru-RU" dirty="0" smtClean="0"/>
            <a:t> </a:t>
          </a:r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небілкового</a:t>
          </a:r>
          <a:r>
            <a:rPr lang="ru-RU" dirty="0" smtClean="0"/>
            <a:t> азоту не повинен </a:t>
          </a:r>
          <a:r>
            <a:rPr lang="ru-RU" dirty="0" err="1" smtClean="0"/>
            <a:t>перевищувати</a:t>
          </a:r>
          <a:r>
            <a:rPr lang="ru-RU" dirty="0" smtClean="0"/>
            <a:t> 15, а </a:t>
          </a:r>
          <a:r>
            <a:rPr lang="ru-RU" dirty="0" err="1" smtClean="0"/>
            <a:t>легкорозчинні</a:t>
          </a:r>
          <a:r>
            <a:rPr lang="ru-RU" dirty="0" smtClean="0"/>
            <a:t> </a:t>
          </a:r>
          <a:r>
            <a:rPr lang="ru-RU" dirty="0" err="1" smtClean="0"/>
            <a:t>факції</a:t>
          </a:r>
          <a:r>
            <a:rPr lang="ru-RU" dirty="0" smtClean="0"/>
            <a:t> </a:t>
          </a:r>
          <a:r>
            <a:rPr lang="ru-RU" dirty="0" err="1" smtClean="0"/>
            <a:t>білка</a:t>
          </a:r>
          <a:r>
            <a:rPr lang="ru-RU" dirty="0" smtClean="0"/>
            <a:t> – 40–45%. </a:t>
          </a:r>
          <a:r>
            <a:rPr lang="ru-RU" dirty="0" err="1" smtClean="0"/>
            <a:t>Надлишок</a:t>
          </a:r>
          <a:r>
            <a:rPr lang="ru-RU" dirty="0" smtClean="0"/>
            <a:t> </a:t>
          </a:r>
          <a:r>
            <a:rPr lang="ru-RU" dirty="0" err="1" smtClean="0"/>
            <a:t>протеїну</a:t>
          </a:r>
          <a:r>
            <a:rPr lang="ru-RU" dirty="0" smtClean="0"/>
            <a:t> в </a:t>
          </a:r>
          <a:r>
            <a:rPr lang="ru-RU" dirty="0" err="1" smtClean="0"/>
            <a:t>цей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 </a:t>
          </a:r>
          <a:r>
            <a:rPr lang="ru-RU" dirty="0" err="1" smtClean="0"/>
            <a:t>значно</a:t>
          </a:r>
          <a:r>
            <a:rPr lang="ru-RU" dirty="0" smtClean="0"/>
            <a:t> </a:t>
          </a:r>
          <a:r>
            <a:rPr lang="ru-RU" dirty="0" err="1" smtClean="0"/>
            <a:t>погіршує</a:t>
          </a:r>
          <a:r>
            <a:rPr lang="ru-RU" dirty="0" smtClean="0"/>
            <a:t> </a:t>
          </a:r>
          <a:r>
            <a:rPr lang="ru-RU" dirty="0" err="1" smtClean="0"/>
            <a:t>відтворну</a:t>
          </a:r>
          <a:r>
            <a:rPr lang="ru-RU" dirty="0" smtClean="0"/>
            <a:t> </a:t>
          </a:r>
          <a:r>
            <a:rPr lang="ru-RU" dirty="0" err="1" smtClean="0"/>
            <a:t>здатність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(</a:t>
          </a:r>
          <a:r>
            <a:rPr lang="ru-RU" dirty="0" err="1" smtClean="0"/>
            <a:t>порушується</a:t>
          </a:r>
          <a:r>
            <a:rPr lang="ru-RU" dirty="0" smtClean="0"/>
            <a:t> </a:t>
          </a:r>
          <a:r>
            <a:rPr lang="ru-RU" dirty="0" err="1" smtClean="0"/>
            <a:t>естральний</a:t>
          </a:r>
          <a:r>
            <a:rPr lang="ru-RU" dirty="0" smtClean="0"/>
            <a:t> цикл, </a:t>
          </a:r>
          <a:r>
            <a:rPr lang="ru-RU" dirty="0" err="1" smtClean="0"/>
            <a:t>збільшується</a:t>
          </a:r>
          <a:r>
            <a:rPr lang="ru-RU" dirty="0" smtClean="0"/>
            <a:t> час до </a:t>
          </a:r>
          <a:r>
            <a:rPr lang="ru-RU" dirty="0" err="1" smtClean="0"/>
            <a:t>запліднення</a:t>
          </a:r>
          <a:r>
            <a:rPr lang="ru-RU" dirty="0" smtClean="0"/>
            <a:t>, </a:t>
          </a:r>
          <a:r>
            <a:rPr lang="ru-RU" dirty="0" err="1" smtClean="0"/>
            <a:t>можуть</a:t>
          </a:r>
          <a:r>
            <a:rPr lang="ru-RU" dirty="0" smtClean="0"/>
            <a:t> </a:t>
          </a:r>
          <a:r>
            <a:rPr lang="ru-RU" dirty="0" err="1" smtClean="0"/>
            <a:t>з’явитися</a:t>
          </a:r>
          <a:r>
            <a:rPr lang="ru-RU" dirty="0" smtClean="0"/>
            <a:t> кисти </a:t>
          </a:r>
          <a:r>
            <a:rPr lang="ru-RU" dirty="0" err="1" smtClean="0"/>
            <a:t>яєчників</a:t>
          </a:r>
          <a:r>
            <a:rPr lang="ru-RU" dirty="0" smtClean="0"/>
            <a:t> та </a:t>
          </a:r>
          <a:r>
            <a:rPr lang="ru-RU" dirty="0" err="1" smtClean="0"/>
            <a:t>інші</a:t>
          </a:r>
          <a:r>
            <a:rPr lang="ru-RU" dirty="0" smtClean="0"/>
            <a:t> </a:t>
          </a:r>
          <a:r>
            <a:rPr lang="ru-RU" dirty="0" err="1" smtClean="0"/>
            <a:t>захворювання</a:t>
          </a:r>
          <a:r>
            <a:rPr lang="ru-RU" dirty="0" smtClean="0"/>
            <a:t>).</a:t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endParaRPr lang="en-US" dirty="0"/>
        </a:p>
      </dgm:t>
    </dgm:pt>
    <dgm:pt modelId="{2600684B-24DB-4D10-A6FA-2609E46F8711}" type="parTrans" cxnId="{2A3C8E1F-B036-4683-9A71-17BA5C0D04FE}">
      <dgm:prSet/>
      <dgm:spPr/>
      <dgm:t>
        <a:bodyPr/>
        <a:lstStyle/>
        <a:p>
          <a:endParaRPr lang="ru-RU"/>
        </a:p>
      </dgm:t>
    </dgm:pt>
    <dgm:pt modelId="{2F9D81BF-47EE-4CC8-8F16-2B258B61800D}" type="sibTrans" cxnId="{2A3C8E1F-B036-4683-9A71-17BA5C0D04FE}">
      <dgm:prSet/>
      <dgm:spPr/>
      <dgm:t>
        <a:bodyPr/>
        <a:lstStyle/>
        <a:p>
          <a:endParaRPr lang="ru-RU"/>
        </a:p>
      </dgm:t>
    </dgm:pt>
    <dgm:pt modelId="{6304E72C-8EA4-47D7-85C8-44BB754C3B26}" type="pres">
      <dgm:prSet presAssocID="{0C505763-6662-4586-85B6-CBA5D0434F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9BC993-20D9-4FC5-983F-82EFE2ED6E62}" type="pres">
      <dgm:prSet presAssocID="{9E2F84F8-BE52-4805-BDC5-C813129DF86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031E6-0E94-4F01-A8A7-A75936376749}" type="pres">
      <dgm:prSet presAssocID="{0AE90EFF-E84B-44C2-BC2A-E69E74BDC252}" presName="spacer" presStyleCnt="0"/>
      <dgm:spPr/>
    </dgm:pt>
    <dgm:pt modelId="{0E836C66-CD94-4D74-97EF-DC62C3D61A5E}" type="pres">
      <dgm:prSet presAssocID="{EB393054-D3CD-4D36-B114-F39AA9EE53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B50E25-DA92-4976-852B-2ED4A0F2A6C2}" type="presOf" srcId="{9E2F84F8-BE52-4805-BDC5-C813129DF86A}" destId="{CF9BC993-20D9-4FC5-983F-82EFE2ED6E62}" srcOrd="0" destOrd="0" presId="urn:microsoft.com/office/officeart/2005/8/layout/vList2"/>
    <dgm:cxn modelId="{FE599C5B-9E58-4DA0-8314-C894DDED26A0}" type="presOf" srcId="{EB393054-D3CD-4D36-B114-F39AA9EE5351}" destId="{0E836C66-CD94-4D74-97EF-DC62C3D61A5E}" srcOrd="0" destOrd="0" presId="urn:microsoft.com/office/officeart/2005/8/layout/vList2"/>
    <dgm:cxn modelId="{D7CE4943-5170-42C2-9A57-3AC4BE95FF59}" srcId="{0C505763-6662-4586-85B6-CBA5D0434FC7}" destId="{9E2F84F8-BE52-4805-BDC5-C813129DF86A}" srcOrd="0" destOrd="0" parTransId="{1AF07F30-2CD2-4096-BF4D-4BD5E7BDACA6}" sibTransId="{0AE90EFF-E84B-44C2-BC2A-E69E74BDC252}"/>
    <dgm:cxn modelId="{2A3C8E1F-B036-4683-9A71-17BA5C0D04FE}" srcId="{0C505763-6662-4586-85B6-CBA5D0434FC7}" destId="{EB393054-D3CD-4D36-B114-F39AA9EE5351}" srcOrd="1" destOrd="0" parTransId="{2600684B-24DB-4D10-A6FA-2609E46F8711}" sibTransId="{2F9D81BF-47EE-4CC8-8F16-2B258B61800D}"/>
    <dgm:cxn modelId="{2504C7CA-AB47-4D98-A2CF-1A83F306E620}" type="presOf" srcId="{0C505763-6662-4586-85B6-CBA5D0434FC7}" destId="{6304E72C-8EA4-47D7-85C8-44BB754C3B26}" srcOrd="0" destOrd="0" presId="urn:microsoft.com/office/officeart/2005/8/layout/vList2"/>
    <dgm:cxn modelId="{2AD038EA-021C-4A52-95BA-B3CB351DC19A}" type="presParOf" srcId="{6304E72C-8EA4-47D7-85C8-44BB754C3B26}" destId="{CF9BC993-20D9-4FC5-983F-82EFE2ED6E62}" srcOrd="0" destOrd="0" presId="urn:microsoft.com/office/officeart/2005/8/layout/vList2"/>
    <dgm:cxn modelId="{1FE78F59-9B2C-4C61-B633-632FBD8B0866}" type="presParOf" srcId="{6304E72C-8EA4-47D7-85C8-44BB754C3B26}" destId="{A09031E6-0E94-4F01-A8A7-A75936376749}" srcOrd="1" destOrd="0" presId="urn:microsoft.com/office/officeart/2005/8/layout/vList2"/>
    <dgm:cxn modelId="{4C6F2F2A-463E-41B8-883A-E29CF5073C9B}" type="presParOf" srcId="{6304E72C-8EA4-47D7-85C8-44BB754C3B26}" destId="{0E836C66-CD94-4D74-97EF-DC62C3D61A5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BE7445-1A15-4F9A-8E45-418D19F0D11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F1F29DE-C59E-4868-8B19-2F21920808D2}">
      <dgm:prSet/>
      <dgm:spPr/>
      <dgm:t>
        <a:bodyPr/>
        <a:lstStyle/>
        <a:p>
          <a:pPr rtl="0"/>
          <a:r>
            <a:rPr lang="ru-RU" dirty="0" err="1" smtClean="0"/>
            <a:t>Після</a:t>
          </a:r>
          <a:r>
            <a:rPr lang="ru-RU" dirty="0" smtClean="0"/>
            <a:t> </a:t>
          </a:r>
          <a:r>
            <a:rPr lang="ru-RU" dirty="0" err="1" smtClean="0"/>
            <a:t>роздоювання</a:t>
          </a:r>
          <a:r>
            <a:rPr lang="ru-RU" dirty="0" smtClean="0"/>
            <a:t> </a:t>
          </a:r>
          <a:r>
            <a:rPr lang="ru-RU" dirty="0" err="1" smtClean="0"/>
            <a:t>корів</a:t>
          </a:r>
          <a:r>
            <a:rPr lang="ru-RU" dirty="0" smtClean="0"/>
            <a:t> до </a:t>
          </a:r>
          <a:r>
            <a:rPr lang="ru-RU" dirty="0" err="1" smtClean="0"/>
            <a:t>максимальної</a:t>
          </a:r>
          <a:r>
            <a:rPr lang="ru-RU" dirty="0" smtClean="0"/>
            <a:t> </a:t>
          </a:r>
          <a:r>
            <a:rPr lang="ru-RU" dirty="0" err="1" smtClean="0"/>
            <a:t>продуктивності</a:t>
          </a:r>
          <a:r>
            <a:rPr lang="ru-RU" dirty="0" smtClean="0"/>
            <a:t> </a:t>
          </a:r>
          <a:r>
            <a:rPr lang="ru-RU" dirty="0" err="1" smtClean="0"/>
            <a:t>починається</a:t>
          </a:r>
          <a:r>
            <a:rPr lang="ru-RU" dirty="0" smtClean="0"/>
            <a:t> </a:t>
          </a:r>
          <a:r>
            <a:rPr lang="ru-RU" dirty="0" err="1" smtClean="0"/>
            <a:t>другий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 – середина </a:t>
          </a:r>
          <a:r>
            <a:rPr lang="ru-RU" dirty="0" err="1" smtClean="0"/>
            <a:t>лактації</a:t>
          </a:r>
          <a:r>
            <a:rPr lang="ru-RU" dirty="0" smtClean="0"/>
            <a:t> </a:t>
          </a:r>
          <a:r>
            <a:rPr lang="ru-RU" dirty="0" err="1" smtClean="0"/>
            <a:t>тривалістю</a:t>
          </a:r>
          <a:r>
            <a:rPr lang="ru-RU" dirty="0" smtClean="0"/>
            <a:t> 100–120 </a:t>
          </a:r>
          <a:r>
            <a:rPr lang="ru-RU" dirty="0" err="1" smtClean="0"/>
            <a:t>діб</a:t>
          </a:r>
          <a:r>
            <a:rPr lang="ru-RU" dirty="0" smtClean="0"/>
            <a:t>. У </a:t>
          </a:r>
          <a:r>
            <a:rPr lang="ru-RU" dirty="0" err="1" smtClean="0"/>
            <a:t>цей</a:t>
          </a:r>
          <a:r>
            <a:rPr lang="ru-RU" dirty="0" smtClean="0"/>
            <a:t> </a:t>
          </a:r>
          <a:r>
            <a:rPr lang="ru-RU" dirty="0" err="1" smtClean="0"/>
            <a:t>період</a:t>
          </a:r>
          <a:r>
            <a:rPr lang="ru-RU" dirty="0" smtClean="0"/>
            <a:t> </a:t>
          </a:r>
          <a:r>
            <a:rPr lang="ru-RU" dirty="0" err="1" smtClean="0"/>
            <a:t>годівля</a:t>
          </a:r>
          <a:r>
            <a:rPr lang="ru-RU" dirty="0" smtClean="0"/>
            <a:t> </a:t>
          </a:r>
          <a:r>
            <a:rPr lang="ru-RU" dirty="0" err="1" smtClean="0"/>
            <a:t>має</a:t>
          </a:r>
          <a:r>
            <a:rPr lang="ru-RU" dirty="0" smtClean="0"/>
            <a:t> бути </a:t>
          </a:r>
          <a:r>
            <a:rPr lang="ru-RU" dirty="0" err="1" smtClean="0"/>
            <a:t>організована</a:t>
          </a:r>
          <a:r>
            <a:rPr lang="ru-RU" dirty="0" smtClean="0"/>
            <a:t> так, </a:t>
          </a:r>
          <a:r>
            <a:rPr lang="ru-RU" dirty="0" err="1" smtClean="0"/>
            <a:t>щоб</a:t>
          </a:r>
          <a:r>
            <a:rPr lang="ru-RU" dirty="0" smtClean="0"/>
            <a:t> </a:t>
          </a:r>
          <a:r>
            <a:rPr lang="ru-RU" dirty="0" err="1" smtClean="0"/>
            <a:t>досягнута</a:t>
          </a:r>
          <a:r>
            <a:rPr lang="ru-RU" dirty="0" smtClean="0"/>
            <a:t> </a:t>
          </a:r>
          <a:r>
            <a:rPr lang="ru-RU" dirty="0" err="1" smtClean="0"/>
            <a:t>продуктивність</a:t>
          </a:r>
          <a:r>
            <a:rPr lang="ru-RU" dirty="0" smtClean="0"/>
            <a:t> </a:t>
          </a:r>
          <a:r>
            <a:rPr lang="ru-RU" dirty="0" err="1" smtClean="0"/>
            <a:t>утримувалась</a:t>
          </a:r>
          <a:r>
            <a:rPr lang="ru-RU" dirty="0" smtClean="0"/>
            <a:t> </a:t>
          </a:r>
          <a:r>
            <a:rPr lang="ru-RU" dirty="0" err="1" smtClean="0"/>
            <a:t>якнайдовше</a:t>
          </a:r>
          <a:r>
            <a:rPr lang="ru-RU" dirty="0" smtClean="0"/>
            <a:t> без </a:t>
          </a:r>
          <a:r>
            <a:rPr lang="ru-RU" dirty="0" err="1" smtClean="0"/>
            <a:t>помітного</a:t>
          </a:r>
          <a:r>
            <a:rPr lang="ru-RU" dirty="0" smtClean="0"/>
            <a:t> </a:t>
          </a:r>
          <a:r>
            <a:rPr lang="ru-RU" dirty="0" err="1" smtClean="0"/>
            <a:t>зниження</a:t>
          </a:r>
          <a:r>
            <a:rPr lang="ru-RU" dirty="0" smtClean="0"/>
            <a:t>. У </a:t>
          </a:r>
          <a:r>
            <a:rPr lang="ru-RU" dirty="0" err="1" smtClean="0"/>
            <a:t>цей</a:t>
          </a:r>
          <a:r>
            <a:rPr lang="ru-RU" dirty="0" smtClean="0"/>
            <a:t> час вони </a:t>
          </a:r>
          <a:r>
            <a:rPr lang="ru-RU" dirty="0" err="1" smtClean="0"/>
            <a:t>здатні</a:t>
          </a:r>
          <a:r>
            <a:rPr lang="ru-RU" dirty="0" smtClean="0"/>
            <a:t> </a:t>
          </a:r>
          <a:r>
            <a:rPr lang="ru-RU" dirty="0" err="1" smtClean="0"/>
            <a:t>поїдати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 </a:t>
          </a:r>
          <a:r>
            <a:rPr lang="ru-RU" dirty="0" err="1" smtClean="0"/>
            <a:t>більше</a:t>
          </a:r>
          <a:r>
            <a:rPr lang="ru-RU" dirty="0" smtClean="0"/>
            <a:t>, </a:t>
          </a:r>
          <a:r>
            <a:rPr lang="ru-RU" dirty="0" err="1" smtClean="0"/>
            <a:t>ніж</a:t>
          </a:r>
          <a:r>
            <a:rPr lang="ru-RU" dirty="0" smtClean="0"/>
            <a:t> </a:t>
          </a:r>
          <a:r>
            <a:rPr lang="ru-RU" dirty="0" err="1" smtClean="0"/>
            <a:t>потрібно</a:t>
          </a:r>
          <a:r>
            <a:rPr lang="ru-RU" dirty="0" smtClean="0"/>
            <a:t> для </a:t>
          </a:r>
          <a:r>
            <a:rPr lang="ru-RU" dirty="0" err="1" smtClean="0"/>
            <a:t>утворення</a:t>
          </a:r>
          <a:r>
            <a:rPr lang="ru-RU" dirty="0" smtClean="0"/>
            <a:t> молока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частина</a:t>
          </a:r>
          <a:r>
            <a:rPr lang="ru-RU" dirty="0" smtClean="0"/>
            <a:t> </a:t>
          </a:r>
          <a:r>
            <a:rPr lang="ru-RU" dirty="0" err="1" smtClean="0"/>
            <a:t>поживних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 </a:t>
          </a:r>
          <a:r>
            <a:rPr lang="ru-RU" dirty="0" err="1" smtClean="0"/>
            <a:t>може</a:t>
          </a:r>
          <a:r>
            <a:rPr lang="ru-RU" dirty="0" smtClean="0"/>
            <a:t> </a:t>
          </a:r>
          <a:r>
            <a:rPr lang="ru-RU" dirty="0" err="1" smtClean="0"/>
            <a:t>відкладатися</a:t>
          </a:r>
          <a:r>
            <a:rPr lang="ru-RU" dirty="0" smtClean="0"/>
            <a:t> в резерв. </a:t>
          </a:r>
          <a:br>
            <a:rPr lang="ru-RU" dirty="0" smtClean="0"/>
          </a:br>
          <a:r>
            <a:rPr lang="ru-RU" dirty="0" smtClean="0"/>
            <a:t/>
          </a:r>
          <a:br>
            <a:rPr lang="ru-RU" dirty="0" smtClean="0"/>
          </a:br>
          <a:endParaRPr lang="en-US" dirty="0"/>
        </a:p>
      </dgm:t>
    </dgm:pt>
    <dgm:pt modelId="{3F9E2F37-E992-4757-80BC-1CE4DF4B13B1}" type="parTrans" cxnId="{10B2BD13-A1C3-492E-8EFF-07CFB88D4E4F}">
      <dgm:prSet/>
      <dgm:spPr/>
      <dgm:t>
        <a:bodyPr/>
        <a:lstStyle/>
        <a:p>
          <a:endParaRPr lang="ru-RU"/>
        </a:p>
      </dgm:t>
    </dgm:pt>
    <dgm:pt modelId="{0DF4B6B2-2796-419E-B51B-3EF6A1D524BB}" type="sibTrans" cxnId="{10B2BD13-A1C3-492E-8EFF-07CFB88D4E4F}">
      <dgm:prSet/>
      <dgm:spPr/>
      <dgm:t>
        <a:bodyPr/>
        <a:lstStyle/>
        <a:p>
          <a:endParaRPr lang="ru-RU"/>
        </a:p>
      </dgm:t>
    </dgm:pt>
    <dgm:pt modelId="{B82F5480-026A-4C21-887C-62B4AAB10D1C}" type="pres">
      <dgm:prSet presAssocID="{5EBE7445-1A15-4F9A-8E45-418D19F0D1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6CA9AB-D19A-4A37-89A2-150CBB1D974D}" type="pres">
      <dgm:prSet presAssocID="{DF1F29DE-C59E-4868-8B19-2F21920808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243A28-25CD-49EE-B040-122A57093229}" type="presOf" srcId="{DF1F29DE-C59E-4868-8B19-2F21920808D2}" destId="{396CA9AB-D19A-4A37-89A2-150CBB1D974D}" srcOrd="0" destOrd="0" presId="urn:microsoft.com/office/officeart/2005/8/layout/vList2"/>
    <dgm:cxn modelId="{3493A789-21EF-4582-BA48-3ECA617A51AD}" type="presOf" srcId="{5EBE7445-1A15-4F9A-8E45-418D19F0D113}" destId="{B82F5480-026A-4C21-887C-62B4AAB10D1C}" srcOrd="0" destOrd="0" presId="urn:microsoft.com/office/officeart/2005/8/layout/vList2"/>
    <dgm:cxn modelId="{10B2BD13-A1C3-492E-8EFF-07CFB88D4E4F}" srcId="{5EBE7445-1A15-4F9A-8E45-418D19F0D113}" destId="{DF1F29DE-C59E-4868-8B19-2F21920808D2}" srcOrd="0" destOrd="0" parTransId="{3F9E2F37-E992-4757-80BC-1CE4DF4B13B1}" sibTransId="{0DF4B6B2-2796-419E-B51B-3EF6A1D524BB}"/>
    <dgm:cxn modelId="{04D8DF47-4A5D-4CEF-A568-F038BD19C32C}" type="presParOf" srcId="{B82F5480-026A-4C21-887C-62B4AAB10D1C}" destId="{396CA9AB-D19A-4A37-89A2-150CBB1D97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7EFD19-E469-4DC7-8B63-FC6653AAFAFC}">
      <dsp:nvSpPr>
        <dsp:cNvPr id="0" name=""/>
        <dsp:cNvSpPr/>
      </dsp:nvSpPr>
      <dsp:spPr>
        <a:xfrm>
          <a:off x="0" y="0"/>
          <a:ext cx="9144000" cy="19467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Через 0,5 –1,5 </a:t>
          </a:r>
          <a:r>
            <a:rPr lang="ru-RU" sz="2600" kern="1200" dirty="0" err="1" smtClean="0"/>
            <a:t>години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після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отелення</a:t>
          </a:r>
          <a:r>
            <a:rPr lang="ru-RU" sz="2600" kern="1200" dirty="0" smtClean="0"/>
            <a:t> корову </a:t>
          </a:r>
          <a:r>
            <a:rPr lang="ru-RU" sz="2600" kern="1200" dirty="0" err="1" smtClean="0"/>
            <a:t>напувають</a:t>
          </a:r>
          <a:r>
            <a:rPr lang="ru-RU" sz="2600" kern="1200" dirty="0" smtClean="0"/>
            <a:t> теплим </a:t>
          </a:r>
          <a:r>
            <a:rPr lang="ru-RU" sz="2600" kern="1200" dirty="0" err="1" smtClean="0"/>
            <a:t>пійлом</a:t>
          </a:r>
          <a:r>
            <a:rPr lang="ru-RU" sz="2600" kern="1200" dirty="0" smtClean="0"/>
            <a:t> (20–30 °С), </a:t>
          </a:r>
          <a:r>
            <a:rPr lang="ru-RU" sz="2600" kern="1200" dirty="0" err="1" smtClean="0"/>
            <a:t>що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включає</a:t>
          </a:r>
          <a:r>
            <a:rPr lang="ru-RU" sz="2600" kern="1200" dirty="0" smtClean="0"/>
            <a:t> 400–500 г </a:t>
          </a:r>
          <a:r>
            <a:rPr lang="ru-RU" sz="2600" kern="1200" dirty="0" err="1" smtClean="0"/>
            <a:t>пшеничних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висівок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або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вівсянки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і</a:t>
          </a:r>
          <a:r>
            <a:rPr lang="ru-RU" sz="2600" kern="1200" dirty="0" smtClean="0"/>
            <a:t> 80–100 г </a:t>
          </a:r>
          <a:r>
            <a:rPr lang="ru-RU" sz="2600" kern="1200" dirty="0" err="1" smtClean="0"/>
            <a:t>кухонної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солі</a:t>
          </a:r>
          <a:r>
            <a:rPr lang="ru-RU" sz="2600" kern="1200" dirty="0" smtClean="0"/>
            <a:t> на </a:t>
          </a:r>
          <a:r>
            <a:rPr lang="ru-RU" sz="2600" kern="1200" dirty="0" err="1" smtClean="0"/>
            <a:t>відро</a:t>
          </a:r>
          <a:r>
            <a:rPr lang="ru-RU" sz="2600" kern="1200" dirty="0" smtClean="0"/>
            <a:t> води.</a:t>
          </a:r>
          <a:endParaRPr lang="ru-RU" sz="2600" kern="1200" dirty="0"/>
        </a:p>
      </dsp:txBody>
      <dsp:txXfrm>
        <a:off x="0" y="0"/>
        <a:ext cx="9144000" cy="1946793"/>
      </dsp:txXfrm>
    </dsp:sp>
    <dsp:sp modelId="{4F127CDE-F171-47C7-A65E-C39994F80320}">
      <dsp:nvSpPr>
        <dsp:cNvPr id="0" name=""/>
        <dsp:cNvSpPr/>
      </dsp:nvSpPr>
      <dsp:spPr>
        <a:xfrm>
          <a:off x="0" y="2131236"/>
          <a:ext cx="9144000" cy="27049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У </a:t>
          </a:r>
          <a:r>
            <a:rPr lang="ru-RU" sz="2600" kern="1200" dirty="0" err="1" smtClean="0"/>
            <a:t>перші</a:t>
          </a:r>
          <a:r>
            <a:rPr lang="ru-RU" sz="2600" kern="1200" dirty="0" smtClean="0"/>
            <a:t> 2–3 </a:t>
          </a:r>
          <a:r>
            <a:rPr lang="ru-RU" sz="2600" kern="1200" dirty="0" err="1" smtClean="0"/>
            <a:t>дні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корові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дають</a:t>
          </a:r>
          <a:r>
            <a:rPr lang="ru-RU" sz="2600" kern="1200" dirty="0" smtClean="0"/>
            <a:t> теплу воду </a:t>
          </a:r>
          <a:r>
            <a:rPr lang="ru-RU" sz="2600" kern="1200" dirty="0" err="1" smtClean="0"/>
            <a:t>або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пійло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згодовують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сіно</a:t>
          </a:r>
          <a:r>
            <a:rPr lang="ru-RU" sz="2600" kern="1200" dirty="0" smtClean="0"/>
            <a:t> вволю (</a:t>
          </a:r>
          <a:r>
            <a:rPr lang="ru-RU" sz="2600" kern="1200" dirty="0" err="1" smtClean="0"/>
            <a:t>краще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злакових</a:t>
          </a:r>
          <a:r>
            <a:rPr lang="ru-RU" sz="2600" kern="1200" dirty="0" smtClean="0"/>
            <a:t> культур) та 1–2 кг </a:t>
          </a:r>
          <a:r>
            <a:rPr lang="ru-RU" sz="2600" kern="1200" dirty="0" err="1" smtClean="0"/>
            <a:t>концентратів</a:t>
          </a:r>
          <a:r>
            <a:rPr lang="ru-RU" sz="2600" kern="1200" dirty="0" smtClean="0"/>
            <a:t> у </a:t>
          </a:r>
          <a:r>
            <a:rPr lang="ru-RU" sz="2600" kern="1200" dirty="0" err="1" smtClean="0"/>
            <a:t>вигляді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суміші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висівок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вівсянки</a:t>
          </a:r>
          <a:r>
            <a:rPr lang="ru-RU" sz="2600" kern="1200" dirty="0" smtClean="0"/>
            <a:t>, макухи. З 4–5 дня при нормальному </a:t>
          </a:r>
          <a:r>
            <a:rPr lang="ru-RU" sz="2600" kern="1200" dirty="0" err="1" smtClean="0"/>
            <a:t>стані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молочної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залози</a:t>
          </a:r>
          <a:r>
            <a:rPr lang="ru-RU" sz="2600" kern="1200" dirty="0" smtClean="0"/>
            <a:t> до </a:t>
          </a:r>
          <a:r>
            <a:rPr lang="ru-RU" sz="2600" kern="1200" dirty="0" err="1" smtClean="0"/>
            <a:t>раціону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вводять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сінаж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коренебульбоплоди</a:t>
          </a:r>
          <a:r>
            <a:rPr lang="ru-RU" sz="2600" kern="1200" dirty="0" smtClean="0"/>
            <a:t> та силос, </a:t>
          </a:r>
          <a:r>
            <a:rPr lang="ru-RU" sz="2600" kern="1200" dirty="0" err="1" smtClean="0"/>
            <a:t>поступово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збільшуючи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їх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кількість</a:t>
          </a:r>
          <a:r>
            <a:rPr lang="ru-RU" sz="2600" kern="1200" dirty="0" smtClean="0"/>
            <a:t>. </a:t>
          </a:r>
          <a:endParaRPr lang="ru-RU" sz="2600" kern="1200" dirty="0"/>
        </a:p>
      </dsp:txBody>
      <dsp:txXfrm>
        <a:off x="0" y="2131236"/>
        <a:ext cx="9144000" cy="270490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A38E2E-B0C3-4BE8-A9A3-782156F2B7E1}">
      <dsp:nvSpPr>
        <dsp:cNvPr id="0" name=""/>
        <dsp:cNvSpPr/>
      </dsp:nvSpPr>
      <dsp:spPr>
        <a:xfrm>
          <a:off x="0" y="10132"/>
          <a:ext cx="9144000" cy="33345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Корів-первісток</a:t>
          </a:r>
          <a:r>
            <a:rPr lang="ru-RU" sz="2500" kern="1200" dirty="0" smtClean="0"/>
            <a:t>, а </a:t>
          </a:r>
          <a:r>
            <a:rPr lang="ru-RU" sz="2500" kern="1200" dirty="0" err="1" smtClean="0"/>
            <a:t>також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корів</a:t>
          </a:r>
          <a:r>
            <a:rPr lang="ru-RU" sz="2500" kern="1200" dirty="0" smtClean="0"/>
            <a:t> до 5–6 </a:t>
          </a:r>
          <a:r>
            <a:rPr lang="ru-RU" sz="2500" kern="1200" dirty="0" err="1" smtClean="0"/>
            <a:t>лактації</a:t>
          </a:r>
          <a:r>
            <a:rPr lang="ru-RU" sz="2500" kern="1200" dirty="0" smtClean="0"/>
            <a:t>, </a:t>
          </a:r>
          <a:r>
            <a:rPr lang="ru-RU" sz="2500" kern="1200" dirty="0" err="1" smtClean="0"/>
            <a:t>які</a:t>
          </a:r>
          <a:r>
            <a:rPr lang="ru-RU" sz="2500" kern="1200" dirty="0" smtClean="0"/>
            <a:t> не </a:t>
          </a:r>
          <a:r>
            <a:rPr lang="ru-RU" sz="2500" kern="1200" dirty="0" err="1" smtClean="0"/>
            <a:t>повністю</a:t>
          </a:r>
          <a:r>
            <a:rPr lang="ru-RU" sz="2500" kern="1200" dirty="0" smtClean="0"/>
            <a:t> проявили </a:t>
          </a:r>
          <a:r>
            <a:rPr lang="ru-RU" sz="2500" kern="1200" dirty="0" err="1" smtClean="0"/>
            <a:t>свій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генетичний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потенціал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продуктивності</a:t>
          </a:r>
          <a:r>
            <a:rPr lang="ru-RU" sz="2500" kern="1200" dirty="0" smtClean="0"/>
            <a:t>, </a:t>
          </a:r>
          <a:r>
            <a:rPr lang="ru-RU" sz="2500" kern="1200" dirty="0" err="1" smtClean="0"/>
            <a:t>слід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роздоювати</a:t>
          </a:r>
          <a:r>
            <a:rPr lang="ru-RU" sz="2500" kern="1200" dirty="0" smtClean="0"/>
            <a:t> у </a:t>
          </a:r>
          <a:r>
            <a:rPr lang="ru-RU" sz="2500" kern="1200" dirty="0" err="1" smtClean="0"/>
            <a:t>перші</a:t>
          </a:r>
          <a:r>
            <a:rPr lang="ru-RU" sz="2500" kern="1200" dirty="0" smtClean="0"/>
            <a:t> 100 </a:t>
          </a:r>
          <a:r>
            <a:rPr lang="ru-RU" sz="2500" kern="1200" dirty="0" err="1" smtClean="0"/>
            <a:t>днів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лактації</a:t>
          </a:r>
          <a:r>
            <a:rPr lang="ru-RU" sz="2500" kern="1200" dirty="0" smtClean="0"/>
            <a:t>. Чим </a:t>
          </a:r>
          <a:r>
            <a:rPr lang="ru-RU" sz="2500" kern="1200" dirty="0" err="1" smtClean="0"/>
            <a:t>раніше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почати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роздоювати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новотільну</a:t>
          </a:r>
          <a:r>
            <a:rPr lang="ru-RU" sz="2500" kern="1200" dirty="0" smtClean="0"/>
            <a:t> корову </a:t>
          </a:r>
          <a:r>
            <a:rPr lang="ru-RU" sz="2500" kern="1200" dirty="0" err="1" smtClean="0"/>
            <a:t>і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чим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більший</a:t>
          </a:r>
          <a:r>
            <a:rPr lang="ru-RU" sz="2500" kern="1200" dirty="0" smtClean="0"/>
            <a:t> аванс </a:t>
          </a:r>
          <a:r>
            <a:rPr lang="ru-RU" sz="2500" kern="1200" dirty="0" err="1" smtClean="0"/>
            <a:t>кормів</a:t>
          </a:r>
          <a:r>
            <a:rPr lang="ru-RU" sz="2500" kern="1200" dirty="0" smtClean="0"/>
            <a:t>, </a:t>
          </a:r>
          <a:r>
            <a:rPr lang="ru-RU" sz="2500" kern="1200" dirty="0" err="1" smtClean="0"/>
            <a:t>тим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успішнішим</a:t>
          </a:r>
          <a:r>
            <a:rPr lang="ru-RU" sz="2500" kern="1200" dirty="0" smtClean="0"/>
            <a:t> буде </a:t>
          </a:r>
          <a:r>
            <a:rPr lang="ru-RU" sz="2500" kern="1200" dirty="0" err="1" smtClean="0"/>
            <a:t>роздій</a:t>
          </a:r>
          <a:r>
            <a:rPr lang="ru-RU" sz="2500" kern="1200" dirty="0" smtClean="0"/>
            <a:t>. </a:t>
          </a:r>
          <a:r>
            <a:rPr lang="ru-RU" sz="2500" kern="1200" dirty="0" err="1" smtClean="0"/>
            <a:t>Однак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починати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роздоювати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високопродуктивних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корів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раніше</a:t>
          </a:r>
          <a:r>
            <a:rPr lang="ru-RU" sz="2500" kern="1200" dirty="0" smtClean="0"/>
            <a:t> як через 14–15 </a:t>
          </a:r>
          <a:r>
            <a:rPr lang="ru-RU" sz="2500" kern="1200" dirty="0" err="1" smtClean="0"/>
            <a:t>днів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після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отелення</a:t>
          </a:r>
          <a:r>
            <a:rPr lang="ru-RU" sz="2500" kern="1200" dirty="0" smtClean="0"/>
            <a:t> не </a:t>
          </a:r>
          <a:r>
            <a:rPr lang="ru-RU" sz="2500" kern="1200" dirty="0" err="1" smtClean="0"/>
            <a:t>слід</a:t>
          </a:r>
          <a:r>
            <a:rPr lang="ru-RU" sz="2500" kern="1200" dirty="0" smtClean="0"/>
            <a:t>, </a:t>
          </a:r>
          <a:r>
            <a:rPr lang="ru-RU" sz="2500" kern="1200" dirty="0" err="1" smtClean="0"/>
            <a:t>оскільки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це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може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призвести</a:t>
          </a:r>
          <a:r>
            <a:rPr lang="ru-RU" sz="2500" kern="1200" dirty="0" smtClean="0"/>
            <a:t> до </a:t>
          </a:r>
          <a:r>
            <a:rPr lang="ru-RU" sz="2500" kern="1200" dirty="0" err="1" smtClean="0"/>
            <a:t>небажаних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ускладнень</a:t>
          </a:r>
          <a:r>
            <a:rPr lang="ru-RU" sz="2500" kern="1200" dirty="0" smtClean="0"/>
            <a:t> в органах </a:t>
          </a:r>
          <a:r>
            <a:rPr lang="ru-RU" sz="2500" kern="1200" dirty="0" err="1" smtClean="0"/>
            <a:t>травлення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і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молочній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залозі</a:t>
          </a:r>
          <a:r>
            <a:rPr lang="ru-RU" sz="2500" kern="1200" dirty="0" smtClean="0"/>
            <a:t>.</a:t>
          </a:r>
          <a:endParaRPr lang="ru-RU" sz="2500" kern="1200" dirty="0"/>
        </a:p>
      </dsp:txBody>
      <dsp:txXfrm>
        <a:off x="0" y="10132"/>
        <a:ext cx="9144000" cy="333450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291E96-524B-481A-BB99-82E24AC2B590}">
      <dsp:nvSpPr>
        <dsp:cNvPr id="0" name=""/>
        <dsp:cNvSpPr/>
      </dsp:nvSpPr>
      <dsp:spPr>
        <a:xfrm>
          <a:off x="0" y="44177"/>
          <a:ext cx="9144000" cy="4422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Суть </a:t>
          </a:r>
          <a:r>
            <a:rPr lang="ru-RU" sz="2700" kern="1200" dirty="0" err="1" smtClean="0"/>
            <a:t>роздоювання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полягає</a:t>
          </a:r>
          <a:r>
            <a:rPr lang="ru-RU" sz="2700" kern="1200" dirty="0" smtClean="0"/>
            <a:t> в тому, </a:t>
          </a:r>
          <a:r>
            <a:rPr lang="ru-RU" sz="2700" kern="1200" dirty="0" err="1" smtClean="0"/>
            <a:t>що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раціони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годівлі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складаються</a:t>
          </a:r>
          <a:r>
            <a:rPr lang="ru-RU" sz="2700" kern="1200" dirty="0" smtClean="0"/>
            <a:t> не за </a:t>
          </a:r>
          <a:r>
            <a:rPr lang="ru-RU" sz="2700" kern="1200" dirty="0" err="1" smtClean="0"/>
            <a:t>фактичним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надоєм</a:t>
          </a:r>
          <a:r>
            <a:rPr lang="ru-RU" sz="2700" kern="1200" dirty="0" smtClean="0"/>
            <a:t>, а </a:t>
          </a:r>
          <a:r>
            <a:rPr lang="ru-RU" sz="2700" kern="1200" dirty="0" err="1" smtClean="0"/>
            <a:t>з</a:t>
          </a:r>
          <a:r>
            <a:rPr lang="ru-RU" sz="2700" kern="1200" dirty="0" smtClean="0"/>
            <a:t> надбавкою (авансом) 2–3 к. од. та </a:t>
          </a:r>
          <a:r>
            <a:rPr lang="ru-RU" sz="2700" kern="1200" dirty="0" err="1" smtClean="0"/>
            <a:t>відповідною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кількістю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інших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поживних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речовин</a:t>
          </a:r>
          <a:r>
            <a:rPr lang="ru-RU" sz="2700" kern="1200" dirty="0" smtClean="0"/>
            <a:t>. </a:t>
          </a:r>
          <a:r>
            <a:rPr lang="ru-RU" sz="2700" kern="1200" dirty="0" err="1" smtClean="0"/>
            <a:t>Якщо</a:t>
          </a:r>
          <a:r>
            <a:rPr lang="ru-RU" sz="2700" kern="1200" dirty="0" smtClean="0"/>
            <a:t> на </a:t>
          </a:r>
          <a:r>
            <a:rPr lang="ru-RU" sz="2700" kern="1200" dirty="0" err="1" smtClean="0"/>
            <a:t>додатковий</a:t>
          </a:r>
          <a:r>
            <a:rPr lang="ru-RU" sz="2700" kern="1200" dirty="0" smtClean="0"/>
            <a:t> корм </a:t>
          </a:r>
          <a:r>
            <a:rPr lang="ru-RU" sz="2700" kern="1200" dirty="0" err="1" smtClean="0"/>
            <a:t>тварина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відповідає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адекватним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підвищенням</a:t>
          </a:r>
          <a:r>
            <a:rPr lang="ru-RU" sz="2700" kern="1200" dirty="0" smtClean="0"/>
            <a:t> надою, </a:t>
          </a:r>
          <a:r>
            <a:rPr lang="ru-RU" sz="2700" kern="1200" dirty="0" err="1" smtClean="0"/>
            <a:t>прийом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авансування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повторюють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знову</a:t>
          </a:r>
          <a:r>
            <a:rPr lang="ru-RU" sz="2700" kern="1200" dirty="0" smtClean="0"/>
            <a:t>, </a:t>
          </a:r>
          <a:r>
            <a:rPr lang="ru-RU" sz="2700" kern="1200" dirty="0" err="1" smtClean="0"/>
            <a:t>поки</a:t>
          </a:r>
          <a:r>
            <a:rPr lang="ru-RU" sz="2700" kern="1200" dirty="0" smtClean="0"/>
            <a:t> корова не </a:t>
          </a:r>
          <a:r>
            <a:rPr lang="ru-RU" sz="2700" kern="1200" dirty="0" err="1" smtClean="0"/>
            <a:t>перестане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оплачувати</a:t>
          </a:r>
          <a:r>
            <a:rPr lang="ru-RU" sz="2700" kern="1200" dirty="0" smtClean="0"/>
            <a:t> аванс </a:t>
          </a:r>
          <a:r>
            <a:rPr lang="ru-RU" sz="2700" kern="1200" dirty="0" err="1" smtClean="0"/>
            <a:t>надоєм</a:t>
          </a:r>
          <a:r>
            <a:rPr lang="ru-RU" sz="2700" kern="1200" dirty="0" smtClean="0"/>
            <a:t>. Не </a:t>
          </a:r>
          <a:r>
            <a:rPr lang="ru-RU" sz="2700" kern="1200" dirty="0" err="1" smtClean="0"/>
            <a:t>слід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залишати</a:t>
          </a:r>
          <a:r>
            <a:rPr lang="ru-RU" sz="2700" kern="1200" dirty="0" smtClean="0"/>
            <a:t> у </a:t>
          </a:r>
          <a:r>
            <a:rPr lang="ru-RU" sz="2700" kern="1200" dirty="0" err="1" smtClean="0"/>
            <a:t>раціоні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після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закінчення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роздою</a:t>
          </a:r>
          <a:r>
            <a:rPr lang="ru-RU" sz="2700" kern="1200" dirty="0" smtClean="0"/>
            <a:t> не </a:t>
          </a:r>
          <a:r>
            <a:rPr lang="ru-RU" sz="2700" kern="1200" dirty="0" err="1" smtClean="0"/>
            <a:t>оплачену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надоєм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енергію</a:t>
          </a:r>
          <a:r>
            <a:rPr lang="ru-RU" sz="2700" kern="1200" dirty="0" smtClean="0"/>
            <a:t> авансу, </a:t>
          </a:r>
          <a:r>
            <a:rPr lang="ru-RU" sz="2700" kern="1200" dirty="0" err="1" smtClean="0"/>
            <a:t>оскільки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це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призведе</a:t>
          </a:r>
          <a:r>
            <a:rPr lang="ru-RU" sz="2700" kern="1200" dirty="0" smtClean="0"/>
            <a:t> до </a:t>
          </a:r>
          <a:r>
            <a:rPr lang="ru-RU" sz="2700" kern="1200" dirty="0" err="1" smtClean="0"/>
            <a:t>небажаного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перевитрачання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кормів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і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ожиріння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корови</a:t>
          </a:r>
          <a:r>
            <a:rPr lang="ru-RU" sz="2700" kern="1200" dirty="0" smtClean="0"/>
            <a:t>.</a:t>
          </a:r>
          <a:endParaRPr lang="ru-RU" sz="2700" kern="1200" dirty="0"/>
        </a:p>
      </dsp:txBody>
      <dsp:txXfrm>
        <a:off x="0" y="44177"/>
        <a:ext cx="9144000" cy="44226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9CC2-50B1-4988-88CD-132B7D06031E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FE64-1BCF-4259-ABC2-F0AAA377B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492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9CC2-50B1-4988-88CD-132B7D06031E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FE64-1BCF-4259-ABC2-F0AAA377B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97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9CC2-50B1-4988-88CD-132B7D06031E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FE64-1BCF-4259-ABC2-F0AAA377B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42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9CC2-50B1-4988-88CD-132B7D06031E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FE64-1BCF-4259-ABC2-F0AAA377B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729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9CC2-50B1-4988-88CD-132B7D06031E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FE64-1BCF-4259-ABC2-F0AAA377B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908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9CC2-50B1-4988-88CD-132B7D06031E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FE64-1BCF-4259-ABC2-F0AAA377B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001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9CC2-50B1-4988-88CD-132B7D06031E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FE64-1BCF-4259-ABC2-F0AAA377B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92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9CC2-50B1-4988-88CD-132B7D06031E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FE64-1BCF-4259-ABC2-F0AAA377B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968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9CC2-50B1-4988-88CD-132B7D06031E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FE64-1BCF-4259-ABC2-F0AAA377B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550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9CC2-50B1-4988-88CD-132B7D06031E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FE64-1BCF-4259-ABC2-F0AAA377B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34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9CC2-50B1-4988-88CD-132B7D06031E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FE64-1BCF-4259-ABC2-F0AAA377B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407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A9CC2-50B1-4988-88CD-132B7D06031E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FE64-1BCF-4259-ABC2-F0AAA377B3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9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book.com.ua/index.php?route=product/manufacturer/info&amp;manufacturer_id=66" TargetMode="External"/><Relationship Id="rId2" Type="http://schemas.openxmlformats.org/officeDocument/2006/relationships/hyperlink" Target="https://profbook.com.ua/index.php?route=product/manufacturer/info&amp;manufacturer_id=9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9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30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32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186"/>
            <a:ext cx="8062664" cy="3339802"/>
          </a:xfrm>
        </p:spPr>
        <p:txBody>
          <a:bodyPr>
            <a:normAutofit/>
          </a:bodyPr>
          <a:lstStyle/>
          <a:p>
            <a:r>
              <a:rPr lang="uk-UA" dirty="0" smtClean="0"/>
              <a:t>Лекція </a:t>
            </a:r>
            <a:r>
              <a:rPr lang="en-US" dirty="0"/>
              <a:t>6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ru-RU" sz="4800" b="1" dirty="0" err="1" smtClean="0">
                <a:solidFill>
                  <a:srgbClr val="C00000"/>
                </a:solidFill>
                <a:effectLst/>
              </a:rPr>
              <a:t>Годівля</a:t>
            </a:r>
            <a:r>
              <a:rPr lang="ru-RU" sz="48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effectLst/>
              </a:rPr>
              <a:t>лактуючих</a:t>
            </a:r>
            <a:r>
              <a:rPr lang="ru-RU" sz="48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effectLst/>
              </a:rPr>
              <a:t>корів</a:t>
            </a:r>
            <a:r>
              <a:rPr lang="ru-RU" sz="4800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616861"/>
            <a:ext cx="6768752" cy="2021939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en-US" dirty="0">
              <a:effectLst/>
            </a:endParaRPr>
          </a:p>
        </p:txBody>
      </p:sp>
      <p:pic>
        <p:nvPicPr>
          <p:cNvPr id="40962" name="Picture 2" descr="&amp;Fcy;&amp;iecy;&amp;rcy;&amp;mcy;&amp;acy; &amp;zcy; &amp;iukcy;&amp;ncy;&amp;tcy;&amp;iecy;&amp;rcy;&amp;ncy;&amp;iecy;&amp;tcy;&amp;ocy;&amp;mcy;: &amp;yacy;&amp;kcy; &amp;ucy; &amp;Scy;&amp;lcy;&amp;ocy;&amp;bcy;&amp;iukcy;&amp;dcy;&amp;tscy;&amp;iukcy; &amp;tcy;&amp;iecy;&amp;khcy;&amp;ncy;&amp;ocy;&amp;lcy;&amp;ocy;&amp;gcy;&amp;iukcy;&amp;yicy; &amp;dcy;&amp;ocy;&amp;pcy;&amp;ocy;&amp;mcy;&amp;acy;&amp;gcy;&amp;acy;&amp;yucy;&amp;tcy;&amp;softcy; &amp;vcy;&amp;icy;&amp;rcy;&amp;ocy;&amp;shchcy;&amp;ucy;&amp;vcy;&amp;acy;&amp;tcy;&amp;icy; &amp;khcy;&amp;ucy;&amp;dcy;&amp;ocy;&amp;bcy;&amp;ucy;  | &amp;Kcy;&amp;acy;&amp;lcy;&amp;icy;&amp;ncy;&amp;iukcy;&amp;vcy;&amp;kcy;&amp;acy;.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7040781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500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0"/>
          <a:ext cx="8568952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62" name="Picture 2" descr="&amp;Kcy;&amp;ocy;&amp;rcy;&amp;ocy;&amp;vcy; &amp;ncy;&amp;acy; &amp;scy;&amp;acy;&amp;khcy;&amp;acy;&amp;lcy;&amp;icy;&amp;ncy;&amp;scy;&amp;kcy;&amp;ocy;&amp;jcy; &amp;fcy;&amp;iecy;&amp;rcy;&amp;mcy;&amp;iecy; &amp;bcy;&amp;ucy;&amp;dcy;&amp;ucy;&amp;tcy; &amp;kcy;&amp;acy;&amp;tcy;&amp;acy;&amp;tcy;&amp;softcy; &amp;ncy;&amp;acy; «&amp;Kcy;&amp;acy;&amp;rcy;&amp;ucy;&amp;scy;&amp;iecy;&amp;lcy;&amp;icy;» - &amp;Ncy;&amp;ocy;&amp;vcy;&amp;ocy;&amp;scy;&amp;tcy;&amp;icy; &amp;Scy;&amp;acy;&amp;khcy;&amp;acy;&amp;lcy;&amp;icy;&amp;ncy;&amp;scy;&amp;kcy;&amp;ocy;&amp;jcy;  &amp;ocy;&amp;bcy;&amp;lcy;&amp;acy;&amp;scy;&amp;tcy;&amp;icy; - astv.r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5301208"/>
            <a:ext cx="3275855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&amp;Gcy;&amp;ocy;&amp;dcy;&amp;iukcy;&amp;vcy;&amp;lcy;&amp;yacy; &amp;vcy;&amp;iecy;&amp;lcy;&amp;icy;&amp;kcy;&amp;ocy;&amp;yicy; &amp;rcy;&amp;ocy;&amp;gcy;&amp;acy;&amp;tcy;&amp;ocy;&amp;yicy; &amp;khcy;&amp;ucy;&amp;dcy;&amp;ocy;&amp;bcy;&amp;icy; - &amp;pcy;&amp;rcy;&amp;iecy;&amp;zcy;&amp;iecy;&amp;ncy;&amp;tcy;&amp;acy;&amp;tscy;&amp;icy;&amp;yacy; &amp;ocy;&amp;ncy;&amp;lcy;&amp;acy;&amp;jcy;&amp;n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b="1" dirty="0" err="1">
                <a:solidFill>
                  <a:srgbClr val="C00000"/>
                </a:solidFill>
              </a:rPr>
              <a:t>Дійним</a:t>
            </a:r>
            <a:r>
              <a:rPr lang="ru-RU" sz="2400" b="1" dirty="0">
                <a:solidFill>
                  <a:srgbClr val="C00000"/>
                </a:solidFill>
              </a:rPr>
              <a:t> коровам </a:t>
            </a:r>
            <a:r>
              <a:rPr lang="ru-RU" sz="2400" b="1" dirty="0" err="1">
                <a:solidFill>
                  <a:srgbClr val="C00000"/>
                </a:solidFill>
              </a:rPr>
              <a:t>із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розрахунку</a:t>
            </a:r>
            <a:r>
              <a:rPr lang="ru-RU" sz="2400" b="1" dirty="0">
                <a:solidFill>
                  <a:srgbClr val="C00000"/>
                </a:solidFill>
              </a:rPr>
              <a:t> на 100 кг </a:t>
            </a:r>
            <a:r>
              <a:rPr lang="ru-RU" sz="2400" b="1" dirty="0" err="1">
                <a:solidFill>
                  <a:srgbClr val="C00000"/>
                </a:solidFill>
              </a:rPr>
              <a:t>живої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маси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на </a:t>
            </a:r>
            <a:r>
              <a:rPr lang="ru-RU" sz="2400" dirty="0" err="1"/>
              <a:t>добу</a:t>
            </a:r>
            <a:r>
              <a:rPr lang="ru-RU" sz="2400" dirty="0"/>
              <a:t> </a:t>
            </a:r>
            <a:r>
              <a:rPr lang="ru-RU" sz="2400" dirty="0" err="1"/>
              <a:t>дають</a:t>
            </a:r>
            <a:r>
              <a:rPr lang="ru-RU" sz="2400" dirty="0"/>
              <a:t> 1–2 кг </a:t>
            </a:r>
            <a:r>
              <a:rPr lang="ru-RU" sz="2400" dirty="0" err="1"/>
              <a:t>грубих</a:t>
            </a:r>
            <a:r>
              <a:rPr lang="ru-RU" sz="2400" dirty="0"/>
              <a:t>, 6–10 кг </a:t>
            </a:r>
            <a:r>
              <a:rPr lang="ru-RU" sz="2400" dirty="0" err="1"/>
              <a:t>соковитих</a:t>
            </a:r>
            <a:r>
              <a:rPr lang="ru-RU" sz="2400" dirty="0"/>
              <a:t> (в тому </a:t>
            </a:r>
            <a:r>
              <a:rPr lang="ru-RU" sz="2400" dirty="0" err="1"/>
              <a:t>числі</a:t>
            </a:r>
            <a:r>
              <a:rPr lang="ru-RU" sz="2400" dirty="0"/>
              <a:t> 3–5 кг силосу). При </a:t>
            </a:r>
            <a:r>
              <a:rPr lang="ru-RU" sz="2400" dirty="0" err="1"/>
              <a:t>використанні</a:t>
            </a:r>
            <a:r>
              <a:rPr lang="ru-RU" sz="2400" dirty="0"/>
              <a:t> </a:t>
            </a:r>
            <a:r>
              <a:rPr lang="ru-RU" sz="2400" dirty="0" err="1"/>
              <a:t>сінажу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грубих</a:t>
            </a:r>
            <a:r>
              <a:rPr lang="ru-RU" sz="2400" dirty="0"/>
              <a:t> </a:t>
            </a:r>
            <a:r>
              <a:rPr lang="ru-RU" sz="2400" dirty="0" err="1"/>
              <a:t>кормів</a:t>
            </a:r>
            <a:r>
              <a:rPr lang="ru-RU" sz="2400" dirty="0"/>
              <a:t> і силосу </a:t>
            </a:r>
            <a:r>
              <a:rPr lang="ru-RU" sz="2400" dirty="0" err="1"/>
              <a:t>зменшують</a:t>
            </a:r>
            <a:r>
              <a:rPr lang="ru-RU" sz="2400" dirty="0"/>
              <a:t>. </a:t>
            </a:r>
            <a:r>
              <a:rPr lang="ru-RU" sz="2400" dirty="0" err="1"/>
              <a:t>Кормових</a:t>
            </a:r>
            <a:r>
              <a:rPr lang="ru-RU" sz="2400" dirty="0"/>
              <a:t> </a:t>
            </a:r>
            <a:r>
              <a:rPr lang="ru-RU" sz="2400" dirty="0" err="1"/>
              <a:t>буряків</a:t>
            </a:r>
            <a:r>
              <a:rPr lang="ru-RU" sz="2400" dirty="0"/>
              <a:t> </a:t>
            </a:r>
            <a:r>
              <a:rPr lang="ru-RU" sz="2400" dirty="0" err="1"/>
              <a:t>дають</a:t>
            </a:r>
            <a:r>
              <a:rPr lang="ru-RU" sz="2400" dirty="0"/>
              <a:t> 0,8–0,9 кг на 1 кг </a:t>
            </a:r>
            <a:r>
              <a:rPr lang="ru-RU" sz="2400" dirty="0" err="1"/>
              <a:t>надоєного</a:t>
            </a:r>
            <a:r>
              <a:rPr lang="ru-RU" sz="2400" dirty="0"/>
              <a:t> молока, але максимальна </a:t>
            </a:r>
            <a:r>
              <a:rPr lang="ru-RU" sz="2400" dirty="0" err="1"/>
              <a:t>добова</a:t>
            </a:r>
            <a:r>
              <a:rPr lang="ru-RU" sz="2400" dirty="0"/>
              <a:t> </a:t>
            </a:r>
            <a:r>
              <a:rPr lang="ru-RU" sz="2400" dirty="0" err="1"/>
              <a:t>даванка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досягати</a:t>
            </a:r>
            <a:r>
              <a:rPr lang="ru-RU" sz="2400" dirty="0"/>
              <a:t> до 30 кг, а </a:t>
            </a:r>
            <a:r>
              <a:rPr lang="ru-RU" sz="2400" dirty="0" err="1"/>
              <a:t>цукрових</a:t>
            </a:r>
            <a:r>
              <a:rPr lang="ru-RU" sz="2400" dirty="0"/>
              <a:t> – до 12 (при </a:t>
            </a:r>
            <a:r>
              <a:rPr lang="ru-RU" sz="2400" dirty="0" err="1"/>
              <a:t>одноразовій</a:t>
            </a:r>
            <a:r>
              <a:rPr lang="ru-RU" sz="2400" dirty="0"/>
              <a:t> </a:t>
            </a:r>
            <a:r>
              <a:rPr lang="ru-RU" sz="2400" dirty="0" err="1"/>
              <a:t>даванці</a:t>
            </a:r>
            <a:r>
              <a:rPr lang="ru-RU" sz="2400" dirty="0"/>
              <a:t> не </a:t>
            </a:r>
            <a:r>
              <a:rPr lang="ru-RU" sz="2400" dirty="0" err="1"/>
              <a:t>більше</a:t>
            </a:r>
            <a:r>
              <a:rPr lang="ru-RU" sz="2400" dirty="0"/>
              <a:t> 4), </a:t>
            </a:r>
            <a:r>
              <a:rPr lang="ru-RU" sz="2400" dirty="0" err="1"/>
              <a:t>картоплі</a:t>
            </a:r>
            <a:r>
              <a:rPr lang="ru-RU" sz="2400" dirty="0"/>
              <a:t> до 15, </a:t>
            </a:r>
            <a:r>
              <a:rPr lang="ru-RU" sz="2400" dirty="0" err="1"/>
              <a:t>меляси</a:t>
            </a:r>
            <a:r>
              <a:rPr lang="ru-RU" sz="2400" dirty="0"/>
              <a:t> – до 1,5 кг. </a:t>
            </a:r>
            <a:endParaRPr lang="en-US" sz="2400" dirty="0" smtClean="0"/>
          </a:p>
        </p:txBody>
      </p:sp>
      <p:pic>
        <p:nvPicPr>
          <p:cNvPr id="9218" name="Picture 2" descr="&amp;Ucy; &amp;Ncy;&amp;iukcy;&amp;dcy;&amp;iecy;&amp;rcy;&amp;lcy;&amp;acy;&amp;ncy;&amp;dcy;&amp;acy;&amp;khcy; &amp;ncy;&amp;acy; &amp;fcy;&amp;iecy;&amp;rcy;&amp;mcy;&amp;acy;&amp;khcy; &amp;vcy;&amp;icy;&amp;kcy;&amp;ocy;&amp;rcy;&amp;icy;&amp;scy;&amp;tcy;&amp;ocy;&amp;vcy;&amp;ucy;&amp;yucy;&amp;tcy;&amp;softcy; &amp;rcy;&amp;ocy;&amp;bcy;&amp;ocy;&amp;tcy;&amp;iukcy;&amp;vcy; &amp;dcy;&amp;lcy;&amp;yacy; &amp;dcy;&amp;ocy;&amp;yicy;&amp;ncy;&amp;ncy;&amp;yacy; &amp;kcy;&amp;ocy;&amp;rcy;&amp;iukcy;&amp;vcy;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62250"/>
            <a:ext cx="7143750" cy="4095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67083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epresentation.ru/img/tmb/1/58330/25dee662f91aef7a2d6f17ae704249d7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0" name="Picture 2" descr="&amp;Vcy; &amp;scy;&amp;iecy;&amp;lcy;&amp;iecy; &amp;Pcy;&amp;ucy;&amp;scy;&amp;tcy;&amp;ocy;&amp;shcy;&amp;softcy; &amp;SHcy;&amp;ucy;&amp;jcy;&amp;scy;&amp;kcy;&amp;ocy;&amp;gcy;&amp;ocy; &amp;rcy;&amp;acy;&amp;jcy;&amp;ocy;&amp;ncy;&amp;acy; &amp;kcy;&amp;ocy;&amp;rcy;&amp;ocy;&amp;vcy;&amp;ycy; &amp;scy;&amp;ocy;&amp;dcy;&amp;iecy;&amp;rcy;&amp;zhcy;&amp;acy;&amp;lcy;&amp;icy;&amp;scy;&amp;softcy; &amp;ncy;&amp;acy; &amp;fcy;&amp;iecy;&amp;rcy;&amp;mcy;&amp;iecy; &amp;bcy;&amp;iecy;&amp;zcy; &amp;rcy;&amp;acy;&amp;zcy;&amp;rcy;&amp;iecy;&amp;shcy;&amp;iecy;&amp;ncy;&amp;icy;&amp;yacy;  &amp;rcy;&amp;acy;&amp;jcy;&amp;ocy;&amp;ncy;&amp;ncy;&amp;ocy;&amp;gcy;&amp;ocy; &amp;vcy;&amp;iecy;&amp;tcy;&amp;vcy;&amp;rcy;&amp;acy;&amp;chcy;&amp;acy; | &amp;Kcy;&amp;scy;&amp;tcy;&amp;acy;&amp;tcy;&amp;icy;.news &amp;Icy;&amp;vcy;&amp;acy;&amp;ncy;&amp;ocy;&amp;vcy;&amp;o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921896"/>
            <a:ext cx="2915816" cy="1936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&amp;Gcy;&amp;ocy;&amp;dcy;&amp;iukcy;&amp;vcy;&amp;lcy;&amp;yacy; &amp;vcy;&amp;iecy;&amp;lcy;&amp;icy;&amp;kcy;&amp;ocy;&amp;yicy; &amp;rcy;&amp;ocy;&amp;gcy;&amp;acy;&amp;tcy;&amp;ocy;&amp;yicy; &amp;khcy;&amp;ucy;&amp;dcy;&amp;ocy;&amp;bcy;&amp;icy; - online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&amp;Gcy;&amp;ocy;&amp;dcy;&amp;iukcy;&amp;vcy;&amp;lcy;&amp;yacy; &amp;vcy;&amp;iecy;&amp;lcy;&amp;icy;&amp;kcy;&amp;ocy;&amp;yicy; &amp;rcy;&amp;ocy;&amp;gcy;&amp;acy;&amp;tcy;&amp;ocy;&amp;yicy; &amp;khcy;&amp;ucy;&amp;dcy;&amp;ocy;&amp;bcy;&amp;icy; - online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4380792"/>
            <a:chOff x="0" y="3364920"/>
            <a:chExt cx="8712968" cy="3144960"/>
          </a:xfrm>
          <a:scene3d>
            <a:camera prst="orthographicFront"/>
            <a:lightRig rig="flat" dir="t"/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3364920"/>
              <a:ext cx="8712968" cy="31449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53524" y="3518444"/>
              <a:ext cx="8405920" cy="28379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indent="530225" algn="just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На </a:t>
              </a:r>
              <a:r>
                <a:rPr lang="ru-RU" sz="2800" kern="1200" dirty="0" err="1" smtClean="0"/>
                <a:t>період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роздоювання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складають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раціони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з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обов’язковим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авансуванням</a:t>
              </a:r>
              <a:r>
                <a:rPr lang="ru-RU" sz="2800" kern="1200" dirty="0" smtClean="0"/>
                <a:t> по 2–3 к. од. на </a:t>
              </a:r>
              <a:r>
                <a:rPr lang="ru-RU" sz="2800" kern="1200" dirty="0" err="1" smtClean="0"/>
                <a:t>добу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або</a:t>
              </a:r>
              <a:r>
                <a:rPr lang="ru-RU" sz="2800" kern="1200" dirty="0" smtClean="0"/>
                <a:t> для </a:t>
              </a:r>
              <a:r>
                <a:rPr lang="ru-RU" sz="2800" kern="1200" dirty="0" err="1" smtClean="0"/>
                <a:t>визначення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норми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добовий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надій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приймають</a:t>
              </a:r>
              <a:r>
                <a:rPr lang="ru-RU" sz="2800" kern="1200" dirty="0" smtClean="0"/>
                <a:t> на 4–6 кг молока </a:t>
              </a:r>
              <a:r>
                <a:rPr lang="ru-RU" sz="2800" kern="1200" dirty="0" err="1" smtClean="0"/>
                <a:t>вищим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від</a:t>
              </a:r>
              <a:r>
                <a:rPr lang="ru-RU" sz="2800" kern="1200" dirty="0" smtClean="0"/>
                <a:t> фактичного. </a:t>
              </a:r>
              <a:r>
                <a:rPr lang="ru-RU" sz="2800" kern="1200" dirty="0" err="1" smtClean="0"/>
                <a:t>Годівлю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авансують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доти</a:t>
              </a:r>
              <a:r>
                <a:rPr lang="ru-RU" sz="2800" kern="1200" dirty="0" smtClean="0"/>
                <a:t>, </a:t>
              </a:r>
              <a:r>
                <a:rPr lang="ru-RU" sz="2800" kern="1200" dirty="0" err="1" smtClean="0"/>
                <a:t>поки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підвищується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надій</a:t>
              </a:r>
              <a:r>
                <a:rPr lang="ru-RU" sz="2800" kern="1200" dirty="0" smtClean="0"/>
                <a:t>. </a:t>
              </a:r>
              <a:r>
                <a:rPr lang="ru-RU" sz="2800" kern="1200" dirty="0" err="1" smtClean="0"/>
                <a:t>Максимальні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добові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надої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частіше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всього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бувають</a:t>
              </a:r>
              <a:r>
                <a:rPr lang="ru-RU" sz="2800" kern="1200" dirty="0" smtClean="0"/>
                <a:t> у </a:t>
              </a:r>
              <a:r>
                <a:rPr lang="ru-RU" sz="2800" kern="1200" dirty="0" err="1" smtClean="0"/>
                <a:t>кінці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першого</a:t>
              </a:r>
              <a:r>
                <a:rPr lang="ru-RU" sz="2800" kern="1200" dirty="0" smtClean="0"/>
                <a:t>–</a:t>
              </a:r>
              <a:r>
                <a:rPr lang="ru-RU" sz="2800" kern="1200" dirty="0" err="1" smtClean="0"/>
                <a:t>третього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місяця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лактації</a:t>
              </a:r>
              <a:r>
                <a:rPr lang="ru-RU" sz="2800" kern="1200" dirty="0" smtClean="0"/>
                <a:t>, а у </a:t>
              </a:r>
              <a:r>
                <a:rPr lang="ru-RU" sz="2800" kern="1200" dirty="0" err="1" smtClean="0"/>
                <a:t>високопродуктивних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тварин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навіть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пізніше</a:t>
              </a:r>
              <a:r>
                <a:rPr lang="ru-RU" sz="2800" kern="1200" dirty="0" smtClean="0"/>
                <a:t>. Для </a:t>
              </a:r>
              <a:r>
                <a:rPr lang="ru-RU" sz="2800" kern="1200" dirty="0" err="1" smtClean="0"/>
                <a:t>первісток</a:t>
              </a:r>
              <a:r>
                <a:rPr lang="ru-RU" sz="2800" kern="1200" dirty="0" smtClean="0"/>
                <a:t>, </a:t>
              </a:r>
              <a:r>
                <a:rPr lang="ru-RU" sz="2800" kern="1200" dirty="0" err="1" smtClean="0"/>
                <a:t>крім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авансування</a:t>
              </a:r>
              <a:r>
                <a:rPr lang="ru-RU" sz="2800" kern="1200" dirty="0" smtClean="0"/>
                <a:t> на </a:t>
              </a:r>
              <a:r>
                <a:rPr lang="ru-RU" sz="2800" kern="1200" dirty="0" err="1" smtClean="0"/>
                <a:t>роздоювання</a:t>
              </a:r>
              <a:r>
                <a:rPr lang="ru-RU" sz="2800" kern="1200" dirty="0" smtClean="0"/>
                <a:t>, до </a:t>
              </a:r>
              <a:r>
                <a:rPr lang="ru-RU" sz="2800" kern="1200" dirty="0" err="1" smtClean="0"/>
                <a:t>раціону</a:t>
              </a:r>
              <a:r>
                <a:rPr lang="ru-RU" sz="2800" kern="1200" dirty="0" smtClean="0"/>
                <a:t> </a:t>
              </a:r>
              <a:r>
                <a:rPr lang="ru-RU" sz="2800" kern="1200" dirty="0" err="1" smtClean="0"/>
                <a:t>додають</a:t>
              </a:r>
              <a:r>
                <a:rPr lang="ru-RU" sz="2800" kern="1200" dirty="0" smtClean="0"/>
                <a:t> 1–2 к.од на </a:t>
              </a:r>
              <a:r>
                <a:rPr lang="ru-RU" sz="2800" kern="1200" dirty="0" err="1" smtClean="0"/>
                <a:t>ріст</a:t>
              </a:r>
              <a:r>
                <a:rPr lang="ru-RU" sz="2800" kern="1200" dirty="0" smtClean="0"/>
                <a:t>.</a:t>
              </a:r>
              <a:br>
                <a:rPr lang="ru-RU" sz="2800" kern="1200" dirty="0" smtClean="0"/>
              </a:br>
              <a:r>
                <a:rPr lang="ru-RU" sz="2100" kern="1200" dirty="0" smtClean="0"/>
                <a:t/>
              </a:r>
              <a:br>
                <a:rPr lang="ru-RU" sz="2100" kern="1200" dirty="0" smtClean="0"/>
              </a:br>
              <a:endParaRPr lang="en-US" sz="2100" kern="1200" dirty="0"/>
            </a:p>
          </p:txBody>
        </p:sp>
      </p:grpSp>
      <p:sp>
        <p:nvSpPr>
          <p:cNvPr id="9218" name="AutoShape 2" descr="&amp;Ocy;&amp;pcy;&amp;rcy;&amp;icy;&amp;lcy;&amp;yucy;&amp;dcy;&amp;ncy;&amp;icy;&amp;lcy;&amp;icy; &amp;Tcy;&amp;Ocy;&amp;Pcy;-5 &amp;zcy;&amp;acy;&amp;kcy;&amp;ocy;&amp;ncy;&amp;iukcy;&amp;vcy;, &amp;pcy;&amp;rcy;&amp;icy;&amp;jcy;&amp;ncy;&amp;yacy;&amp;tcy;&amp;tcy;&amp;yacy; &amp;yacy;&amp;kcy;&amp;icy;&amp;khcy; &amp;ocy;&amp;chcy;&amp;iukcy;&amp;kcy;&amp;ucy;&amp;jukcy; &amp;tcy;&amp;vcy;&amp;acy;&amp;rcy;&amp;icy;&amp;ncy;&amp;ncy;&amp;icy;&amp;tscy;&amp;softcy;&amp;kcy;&amp;acy; &amp;gcy;&amp;acy;&amp;lcy;&amp;ucy;&amp;zcy;&amp;softcy; &amp;vcy;&amp;iukcy;&amp;dcy;  &amp;pcy;&amp;acy;&amp;rcy;&amp;lcy;&amp;acy;&amp;mcy;&amp;iecy;&amp;ncy;&amp;tcy;&amp;ucy; — &amp;Acy;&amp;Gcy;&amp;Rcy;&amp;Ocy;&amp;Pcy;&amp;Ocy;&amp;Lcy;&amp;Iuk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&amp;Mcy;&amp;iecy;&amp;tcy;&amp;ocy;&amp;dcy;&amp;icy;&amp;chcy;&amp;ncy;&amp;iukcy; &amp;rcy;&amp;iecy;&amp;kcy;&amp;ocy;&amp;mcy;&amp;iecy;&amp;ncy;&amp;dcy;&amp;acy;&amp;tscy;&amp;iukcy;&amp;yicy; &amp;zcy; &amp;kcy;&amp;ocy;&amp;ncy;&amp;tcy;&amp;rcy;&amp;ocy;&amp;lcy;&amp;softcy;&amp;ncy;&amp;icy;&amp;mcy;&amp;icy; &amp;zcy;&amp;acy;&amp;vcy;&amp;dcy;&amp;acy;&amp;ncy;&amp;ncy;&amp;yacy;&amp;mcy;&amp;icy; &amp;Dcy;&amp;Lcy;&amp;YAcy; &amp;Scy;&amp;Tcy;&amp;Ucy;&amp;Dcy;&amp;IEcy;&amp;Ncy;&amp;Tcy;&amp;Iukcy;&amp;Vcy; – &amp;Zcy;&amp;Acy;&amp;Ocy;&amp;CHcy;&amp;Ncy;&amp;Icy;&amp;Kcy;&amp;Iukcy;&amp;Vcy;  &amp;Acy;&amp;Gcy;&amp;Rcy;&amp;Acy;&amp;Rcy;&amp;Ncy;&amp;Icy;&amp;KHcy; &amp;Vcy;&amp;Icy;&amp;SHCHcy;&amp;Icy;&amp;KHcy; &amp;Ncy;&amp;Acy;&amp;Vcy;&amp;CHcy;&amp;Acy;&amp;Lcy;&amp;SOFTcy;&amp;Ncy;&amp;Icy;&amp;KHcy; &amp;Zcy;&amp;Acy;&amp;Kcy;&amp;Lcy;&amp;Acy;&amp;Dcy;&amp;Iukcy;&amp;Vcy; &amp;Iukcy;-&amp;Iukcy;&amp;Iukcy; &amp;Rcy;&amp;Iukcy;&amp;Vcy;&amp;Ncy;&amp;Iukcy;&amp;Vcy; &amp;Acy;&amp;Kcy;&amp;Rcy;&amp;IEcy;&amp;Dcy;&amp;Icy;&amp;Tcy;&amp;Acy;&amp;TScy;&amp;Iukcy;&amp;YIcy; &amp;Iukcy;&amp;Zcy; &amp;Scy;&amp;Pcy;&amp;IEcy;&amp;TScy;&amp;Iukcy;&amp;Acy;&amp;Lcy;&amp;SOFTcy;&amp;Ncy;&amp;Ocy;&amp;Scy;&amp;Tcy;&amp;Iukcy;  204 «&amp;Tcy;&amp;IEcy;&amp;KHcy;&amp;Ncy;&amp;Ocy;&amp;Lcy;&amp;Ocy;&amp;Gcy;&amp;Iukcy;&amp;YAcy; &amp;Vcy;&amp;Icy;&amp;Rcy;&amp;Ocy;&amp;Bcy;&amp;Ncy;&amp;Icy;&amp;TScy;&amp;Tcy;&amp;Vcy;&amp;Acy; &amp;Tcy;&amp;Acy; &amp;Pcy;&amp;IEcy;&amp;Rcy;&amp;IEcy;&amp;Rcy;&amp;Ocy;&amp;Bcy;&amp;Kcy;&amp;Icy; &amp;Pcy;&amp;Rcy;&amp;Ocy;&amp;Dcy;&amp;Ucy;&amp;Kcy;&amp;TScy;&amp;Iukcy;&amp;YIcy; &amp;Tcy;&amp;Vcy;&amp;Acy;&amp;Rcy;&amp;Icy;&amp;Ncy;&amp;Ncy;&amp;Icy;&amp;TScy;&amp;Tcy;&amp;Vcy;&amp;Acy;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99" y="4005064"/>
            <a:ext cx="3803915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89644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4" name="AutoShape 2" descr="&amp;Gcy;&amp;ocy;&amp;dcy;&amp;iukcy;&amp;vcy;&amp;lcy;&amp;yacy; &amp;kcy;&amp;ocy;&amp;rcy;&amp;iukcy;&amp;vcy; &amp;ucy; &amp;rcy;&amp;iukcy;&amp;zcy;&amp;ncy;&amp;iukcy; &amp;pcy;&amp;iecy;&amp;rcy;&amp;iukcy;&amp;ocy;&amp;dcy;&amp;icy; &amp;lcy;&amp;acy;&amp;kcy;&amp;tcy;&amp;acy;&amp;tscy;&amp;iukcy;&amp;yicy; — &amp;Acy;&amp;gcy;&amp;rcy;&amp;ocy;&amp;bcy;&amp;iukcy;&amp;zcy;&amp;ncy;&amp;iecy;&amp;scy; &amp;scy;&amp;softcy;&amp;ocy;&amp;gcy;&amp;ocy;&amp;d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&amp;Vcy;&amp;icy;&amp;dcy;&amp;icy; &amp;kcy;&amp;ocy;&amp;mcy;&amp;bcy;&amp;iukcy;&amp;kcy;&amp;ocy;&amp;rcy;&amp;mcy;&amp;iukcy;&amp;vcy; &amp;tcy;&amp;acy; &amp;yicy;&amp;khcy; &amp;scy;&amp;kcy;&amp;lcy;&amp;acy;&amp;dcy; &amp;acy; &amp;tcy;&amp;acy;&amp;kcy;&amp;ocy;&amp;zhcy; &amp;pcy;&amp;ocy;&amp;pcy;&amp;ucy;&amp;lcy;&amp;yacy;&amp;rcy;&amp;ncy;&amp;iukcy; &amp;dcy;&amp;ocy;&amp;bcy;&amp;acy;&amp;vcy;&amp;kcy;&amp;icy;-&amp;iecy;&amp;lcy;&amp;iecy;&amp;mcy;&amp;iecy;&amp;ncy;&amp;tcy;&amp;icy; &amp;kcy;&amp;ocy;&amp;mcy;&amp;bcy;&amp;iukcy;&amp;kcy;&amp;ocy;&amp;rcy;&amp;mcy;&amp;iukcy;&amp;v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5" y="4365104"/>
            <a:ext cx="3759775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51520" y="0"/>
          <a:ext cx="871296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0" name="Picture 2" descr="&amp;Acy;&amp;ncy;&amp;gcy;&amp;lcy;&amp;icy;&amp;jcy;&amp;scy;&amp;kcy;&amp;icy;&amp;iecy; &amp;kcy;&amp;ocy;&amp;rcy;&amp;ocy;&amp;vcy;&amp;ycy; &amp;ucy;&amp;zhcy;&amp;iecy; &amp;pcy;&amp;ocy;&amp;lcy;&amp;softcy;&amp;zcy;&amp;ucy;&amp;yucy;&amp;tcy;&amp;scy;&amp;yacy; &amp;tcy;&amp;iecy;&amp;khcy;&amp;ncy;&amp;ocy;&amp;lcy;&amp;ocy;&amp;gcy;&amp;icy;&amp;iecy;&amp;jcy; 5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706408"/>
            <a:ext cx="3867179" cy="2151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127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ПЛАН</a:t>
            </a:r>
            <a:endParaRPr lang="en-US" sz="2800" b="1" dirty="0" smtClean="0">
              <a:solidFill>
                <a:srgbClr val="FF0000"/>
              </a:solidFill>
              <a:effectLst/>
            </a:endParaRPr>
          </a:p>
          <a:p>
            <a:r>
              <a:rPr lang="en-US" sz="2800" b="1" dirty="0" smtClean="0">
                <a:effectLst/>
              </a:rPr>
              <a:t>1</a:t>
            </a:r>
            <a:r>
              <a:rPr lang="ru-RU" sz="2800" b="1" dirty="0" smtClean="0">
                <a:effectLst/>
              </a:rPr>
              <a:t>.</a:t>
            </a:r>
            <a:r>
              <a:rPr lang="ru-RU" sz="2800" b="1" dirty="0" err="1" smtClean="0">
                <a:effectLst/>
              </a:rPr>
              <a:t>Годівля</a:t>
            </a:r>
            <a:r>
              <a:rPr lang="ru-RU" sz="2800" b="1" dirty="0" smtClean="0">
                <a:effectLst/>
              </a:rPr>
              <a:t> </a:t>
            </a:r>
            <a:r>
              <a:rPr lang="ru-RU" sz="2800" b="1" dirty="0" err="1" smtClean="0">
                <a:effectLst/>
              </a:rPr>
              <a:t>дійних</a:t>
            </a:r>
            <a:r>
              <a:rPr lang="ru-RU" sz="2800" b="1" dirty="0" smtClean="0">
                <a:effectLst/>
              </a:rPr>
              <a:t> </a:t>
            </a:r>
            <a:r>
              <a:rPr lang="ru-RU" sz="2800" b="1" dirty="0" err="1" smtClean="0">
                <a:effectLst/>
              </a:rPr>
              <a:t>корів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2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Особливості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годівлі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високопродуктивних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корів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3. Контроль </a:t>
            </a:r>
            <a:r>
              <a:rPr lang="ru-RU" sz="2800" b="1" dirty="0" err="1" smtClean="0"/>
              <a:t>повноцінності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годівлі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дійних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корів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  <a:p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endParaRPr lang="en-US" sz="2800" b="1" dirty="0"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&amp;Ncy;&amp;acy;&amp;tcy;&amp;ucy;&amp;rcy;&amp;acy;&amp;lcy;&amp;softcy;&amp;ncy;&amp;icy;&amp;jcy; &amp;kcy;&amp;ocy;&amp;rcy;&amp;mcy; &amp;dcy;&amp;lcy;&amp;yacy; &amp;scy;&amp;vcy;&amp;icy;&amp;ncy;&amp;iecy;&amp;jcy; &amp;kcy;&amp;ocy;&amp;rcy;&amp;iukcy;&amp;vcy; &amp;bcy;&amp;icy;&amp;chcy;&amp;kcy;&amp;iukcy;&amp;vcy; &amp;rcy;&amp;ocy;&amp;zcy;&amp;dcy;&amp;rcy;&amp;iukcy;&amp;bcy; &amp;rcy;&amp;ocy;&amp;zcy;&amp;fcy;&amp;acy;&amp;scy;&amp;ocy;&amp;vcy;&amp;kcy;&amp;acy;, &amp;tscy;&amp;iecy;&amp;ncy;&amp;acy; 7100  &amp;gcy;&amp;rcy;&amp;ncy;., &amp;kcy;&amp;ucy;&amp;pcy;&amp;icy;&amp;tcy;&amp;softcy; &amp;vcy; &amp;Kcy;&amp;icy;&amp;iecy;&amp;vcy;&amp;iecy; — Prom.ua (ID#965461757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4077072"/>
            <a:ext cx="4737279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31032" y="188640"/>
          <a:ext cx="87129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0" name="Picture 2" descr="&amp;Kcy;&amp;acy;&amp;kcy;&amp;ocy;&amp;vcy; &amp;scy;&amp;ocy;&amp;scy;&amp;tcy;&amp;acy;&amp;vcy; &amp;kcy;&amp;ocy;&amp;mcy;&amp;bcy;&amp;icy;&amp;kcy;&amp;ocy;&amp;rcy;&amp;mcy;&amp;acy; &amp;dcy;&amp;lcy;&amp;yacy; &amp;Kcy;&amp;Rcy;&amp;Scy;?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977680"/>
            <a:ext cx="3672408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6698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4" name="Picture 2" descr="&amp;Pcy;&amp;ocy;&amp;scy;&amp;lcy;&amp;iecy;&amp;rcy;&amp;ocy;&amp;dcy;&amp;ocy;&amp;vcy;&amp;ycy;&amp;iecy; &amp;zcy;&amp;acy;&amp;bcy;&amp;ocy;&amp;lcy;&amp;iecy;&amp;vcy;&amp;acy;&amp;ncy;&amp;icy;&amp;yacy; &amp;mcy;&amp;acy;&amp;tcy;&amp;kcy;&amp;icy; &amp;ucy; &amp;mcy;&amp;ocy;&amp;lcy;&amp;ocy;&amp;chcy;&amp;ncy;&amp;ycy;&amp;khcy; &amp;kcy;&amp;ocy;&amp;rcy;&amp;ocy;&amp;v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574734"/>
            <a:ext cx="4027587" cy="2283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0"/>
          <a:ext cx="889248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2" name="AutoShape 2" descr="&amp;Ecy;&amp;ncy;&amp;iecy;&amp;rcy;&amp;gcy;&amp;iecy;&amp;tcy;&amp;icy;&amp;chcy;&amp;iecy;&amp;scy;&amp;kcy;&amp;icy;&amp;jcy; &amp;kcy;&amp;ocy;&amp;rcy;&amp;mcy; &amp;dcy;&amp;lcy;&amp;yacy; &amp;kcy;&amp;ocy;&amp;rcy;&amp;ocy;&amp;vcy; &amp;icy; &amp;rcy;&amp;iecy;&amp;kcy;&amp;ocy;&amp;mcy;&amp;iecy;&amp;ncy;&amp;dcy;&amp;acy;&amp;tscy;&amp;icy;&amp;icy; &amp;kcy; &amp;pcy;&amp;rcy;&amp;icy;&amp;mcy;&amp;iecy;&amp;ncy;&amp;iecy;&amp;ncy;&amp;icy;&amp;yucy; - &amp;Icy;&amp;zhcy;&amp;scy;&amp;icy;&amp;ncy;&amp;tcy;&amp;iecy;&amp;zcy; &amp;KHcy;&amp;icy;&amp;mcy;&amp;pcy;&amp;rcy;&amp;ocy;&amp;m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&amp;Ncy;&amp;ocy;&amp;rcy;&amp;mcy;&amp;ycy; &amp;dcy;&amp;lcy;&amp;yacy; &amp;kcy;&amp;ocy;&amp;rcy;&amp;ocy;&amp;vcy; &amp;ncy;&amp;acy; 1 &amp;kcy;&amp;gcy; &amp;scy;&amp;ucy;&amp;khcy;&amp;ocy;&amp;gcy;&amp;ocy; &amp;vcy;&amp;iecy;&amp;shchcy;&amp;iecy;&amp;scy;&amp;tcy;&amp;vcy;&amp;acy; - Agrovesti.net | &amp;Acy;&amp;Pcy;&amp;K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933056"/>
            <a:ext cx="4371520" cy="2924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9770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33413" algn="just"/>
            <a:r>
              <a:rPr lang="ru-RU" sz="2800" dirty="0" smtClean="0"/>
              <a:t>Корми </a:t>
            </a:r>
            <a:r>
              <a:rPr lang="ru-RU" sz="2800" dirty="0" err="1" smtClean="0"/>
              <a:t>багатокомпонентного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раціону</a:t>
            </a:r>
            <a:r>
              <a:rPr lang="ru-RU" sz="2800" dirty="0" smtClean="0"/>
              <a:t> </a:t>
            </a:r>
            <a:r>
              <a:rPr lang="ru-RU" sz="2800" dirty="0" err="1" smtClean="0"/>
              <a:t>задають</a:t>
            </a:r>
            <a:r>
              <a:rPr lang="ru-RU" sz="2800" dirty="0" smtClean="0"/>
              <a:t> у </a:t>
            </a:r>
            <a:r>
              <a:rPr lang="ru-RU" sz="2800" dirty="0" err="1" smtClean="0"/>
              <a:t>певній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послідовності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бажано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доїння</a:t>
            </a:r>
            <a:r>
              <a:rPr lang="ru-RU" sz="2800" dirty="0" smtClean="0"/>
              <a:t>: </a:t>
            </a:r>
          </a:p>
          <a:p>
            <a:pPr lvl="0" indent="633413" algn="just"/>
            <a:r>
              <a:rPr lang="ru-RU" sz="2800" b="1" dirty="0" err="1" smtClean="0">
                <a:solidFill>
                  <a:srgbClr val="C00000"/>
                </a:solidFill>
              </a:rPr>
              <a:t>концентровані</a:t>
            </a:r>
            <a:r>
              <a:rPr lang="ru-RU" sz="2800" b="1" dirty="0" smtClean="0">
                <a:solidFill>
                  <a:srgbClr val="C00000"/>
                </a:solidFill>
              </a:rPr>
              <a:t> – </a:t>
            </a:r>
            <a:r>
              <a:rPr lang="ru-RU" sz="2800" b="1" dirty="0" err="1" smtClean="0">
                <a:solidFill>
                  <a:srgbClr val="C00000"/>
                </a:solidFill>
              </a:rPr>
              <a:t>соковиті</a:t>
            </a:r>
            <a:r>
              <a:rPr lang="ru-RU" sz="2800" b="1" dirty="0" smtClean="0">
                <a:solidFill>
                  <a:srgbClr val="C00000"/>
                </a:solidFill>
              </a:rPr>
              <a:t> – </a:t>
            </a:r>
            <a:r>
              <a:rPr lang="ru-RU" sz="2800" b="1" dirty="0" err="1" smtClean="0">
                <a:solidFill>
                  <a:srgbClr val="C00000"/>
                </a:solidFill>
              </a:rPr>
              <a:t>грубі</a:t>
            </a:r>
            <a:r>
              <a:rPr lang="ru-RU" sz="2800" b="1" dirty="0" smtClean="0">
                <a:solidFill>
                  <a:srgbClr val="C00000"/>
                </a:solidFill>
              </a:rPr>
              <a:t>. </a:t>
            </a:r>
          </a:p>
          <a:p>
            <a:pPr lvl="0" indent="633413" algn="just"/>
            <a:endParaRPr lang="ru-RU" sz="2800" dirty="0" smtClean="0"/>
          </a:p>
          <a:p>
            <a:pPr lvl="0" indent="633413" algn="just"/>
            <a:r>
              <a:rPr lang="ru-RU" sz="2800" dirty="0" err="1" smtClean="0"/>
              <a:t>Доброякісне</a:t>
            </a:r>
            <a:r>
              <a:rPr lang="ru-RU" sz="2800" dirty="0" smtClean="0"/>
              <a:t> </a:t>
            </a:r>
            <a:r>
              <a:rPr lang="ru-RU" sz="2800" dirty="0" err="1" smtClean="0"/>
              <a:t>сіно</a:t>
            </a:r>
            <a:r>
              <a:rPr lang="ru-RU" sz="2800" dirty="0" smtClean="0"/>
              <a:t> </a:t>
            </a:r>
            <a:r>
              <a:rPr lang="ru-RU" sz="2800" dirty="0" err="1" smtClean="0"/>
              <a:t>згодовують</a:t>
            </a:r>
            <a:r>
              <a:rPr lang="ru-RU" sz="2800" dirty="0" smtClean="0"/>
              <a:t> у натуральному </a:t>
            </a:r>
            <a:r>
              <a:rPr lang="ru-RU" sz="2800" dirty="0" err="1" smtClean="0"/>
              <a:t>вигляді</a:t>
            </a:r>
            <a:r>
              <a:rPr lang="ru-RU" sz="2800" dirty="0" smtClean="0"/>
              <a:t> (без </a:t>
            </a:r>
            <a:r>
              <a:rPr lang="ru-RU" sz="2800" dirty="0" err="1" smtClean="0"/>
              <a:t>підготовки</a:t>
            </a:r>
            <a:r>
              <a:rPr lang="ru-RU" sz="2800" dirty="0" smtClean="0"/>
              <a:t>), солому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сіно</a:t>
            </a:r>
            <a:r>
              <a:rPr lang="ru-RU" sz="2800" dirty="0" smtClean="0"/>
              <a:t> </a:t>
            </a:r>
            <a:r>
              <a:rPr lang="ru-RU" sz="2800" dirty="0" err="1" smtClean="0"/>
              <a:t>низької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якості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подрібнюють</a:t>
            </a:r>
            <a:r>
              <a:rPr lang="ru-RU" sz="2800" dirty="0" smtClean="0"/>
              <a:t>, </a:t>
            </a:r>
            <a:r>
              <a:rPr lang="ru-RU" sz="2800" dirty="0" err="1" smtClean="0"/>
              <a:t>запарюють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здобрюють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розчином</a:t>
            </a:r>
            <a:r>
              <a:rPr lang="ru-RU" sz="2800" dirty="0" smtClean="0"/>
              <a:t> </a:t>
            </a:r>
            <a:r>
              <a:rPr lang="ru-RU" sz="2800" dirty="0" err="1" smtClean="0"/>
              <a:t>кухонної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солі</a:t>
            </a:r>
            <a:r>
              <a:rPr lang="ru-RU" sz="2800" dirty="0" smtClean="0"/>
              <a:t>, патоки, </a:t>
            </a:r>
            <a:r>
              <a:rPr lang="ru-RU" sz="2800" dirty="0" err="1" smtClean="0"/>
              <a:t>коренебульбоплодами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концкормами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54274" name="Picture 2" descr="&amp;Tcy;&amp;iecy;&amp;ncy;&amp;dcy;&amp;iecy;&amp;rcy;: MSDSP &amp;icy;&amp;shchcy;&amp;iecy;&amp;tcy; &amp;zcy;&amp;acy;&amp;icy;&amp;ncy;&amp;tcy;&amp;iecy;&amp;rcy;&amp;iecy;&amp;scy;&amp;ocy;&amp;vcy;&amp;acy;&amp;ncy;&amp;ncy;&amp;ycy;&amp;khcy; &amp;lcy;&amp;icy;&amp;tscy; &amp;vcy; &amp;pcy;&amp;ocy;&amp;scy;&amp;tcy;&amp;acy;&amp;vcy;&amp;kcy;&amp;iecy; &amp;kcy;&amp;ocy;&amp;mcy;&amp;bcy;&amp;icy;&amp;kcy;&amp;ocy;&amp;rcy;&amp;mcy;&amp;ocy;&amp;vcy; &amp;dcy;&amp;lcy;&amp;yacy; &amp;kcy;&amp;ocy;&amp;rcy;&amp;ocy;&amp;vcy; &amp;vcy;  &amp;Gcy;&amp;Bcy;&amp;Acy;&amp;Ocy; | &amp;Ncy;&amp;ocy;&amp;vcy;&amp;ocy;&amp;scy;&amp;tcy;&amp;icy; &amp;Tcy;&amp;acy;&amp;dcy;&amp;zhcy;&amp;icy;&amp;kcy;&amp;icy;&amp;scy;&amp;tcy;&amp;acy;&amp;ncy;&amp;acy; &amp;ncy;&amp;acy; TajWeek.t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52850"/>
            <a:ext cx="4876800" cy="310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51925" y="188641"/>
            <a:ext cx="8992075" cy="4592536"/>
            <a:chOff x="151925" y="3278881"/>
            <a:chExt cx="8992075" cy="3007429"/>
          </a:xfrm>
          <a:scene3d>
            <a:camera prst="orthographicFront"/>
            <a:lightRig rig="flat" dir="t"/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1520" y="3278881"/>
              <a:ext cx="8892480" cy="249919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51925" y="3477960"/>
              <a:ext cx="8588630" cy="28083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indent="354013" algn="just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q"/>
              </a:pPr>
              <a:r>
                <a:rPr lang="ru-RU" sz="2400" b="1" kern="1200" dirty="0" err="1" smtClean="0"/>
                <a:t>Кормовий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буряк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очищають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від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землі</a:t>
              </a:r>
              <a:r>
                <a:rPr lang="ru-RU" sz="2400" b="1" kern="1200" dirty="0" smtClean="0"/>
                <a:t>, </a:t>
              </a:r>
              <a:r>
                <a:rPr lang="ru-RU" sz="2400" b="1" kern="1200" dirty="0" err="1" smtClean="0"/>
                <a:t>миють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і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дають</a:t>
              </a:r>
              <a:r>
                <a:rPr lang="ru-RU" sz="2400" b="1" kern="1200" dirty="0" smtClean="0"/>
                <a:t> без </a:t>
              </a:r>
              <a:r>
                <a:rPr lang="ru-RU" sz="2400" b="1" kern="1200" dirty="0" err="1" smtClean="0"/>
                <a:t>подрібнення</a:t>
              </a:r>
              <a:r>
                <a:rPr lang="ru-RU" sz="2400" b="1" kern="1200" dirty="0" smtClean="0"/>
                <a:t>. </a:t>
              </a:r>
              <a:r>
                <a:rPr lang="ru-RU" sz="2400" b="1" kern="1200" dirty="0" err="1" smtClean="0"/>
                <a:t>Цукровий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буряк</a:t>
              </a:r>
              <a:r>
                <a:rPr lang="ru-RU" sz="2400" b="1" kern="1200" dirty="0" smtClean="0"/>
                <a:t>, </a:t>
              </a:r>
              <a:r>
                <a:rPr lang="ru-RU" sz="2400" b="1" kern="1200" dirty="0" err="1" smtClean="0"/>
                <a:t>дрібні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коренеплоди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і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картоплю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подрібнюють</a:t>
              </a:r>
              <a:r>
                <a:rPr lang="ru-RU" sz="2400" b="1" kern="1200" dirty="0" smtClean="0"/>
                <a:t> для </a:t>
              </a:r>
              <a:r>
                <a:rPr lang="ru-RU" sz="2400" b="1" kern="1200" dirty="0" err="1" smtClean="0"/>
                <a:t>запобігання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можливості</a:t>
              </a:r>
              <a:r>
                <a:rPr lang="ru-RU" sz="2400" b="1" kern="1200" dirty="0" smtClean="0"/>
                <a:t> закупорки </a:t>
              </a:r>
              <a:r>
                <a:rPr lang="ru-RU" sz="2400" b="1" kern="1200" dirty="0" err="1" smtClean="0"/>
                <a:t>стравоходу</a:t>
              </a:r>
              <a:r>
                <a:rPr lang="ru-RU" sz="2400" b="1" kern="1200" dirty="0" smtClean="0"/>
                <a:t>. </a:t>
              </a:r>
            </a:p>
            <a:p>
              <a:pPr lvl="0" indent="354013" algn="just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q"/>
              </a:pPr>
              <a:r>
                <a:rPr lang="ru-RU" sz="2400" b="1" kern="1200" dirty="0" err="1" smtClean="0"/>
                <a:t>Зернові</a:t>
              </a:r>
              <a:r>
                <a:rPr lang="ru-RU" sz="2400" b="1" kern="1200" dirty="0" smtClean="0"/>
                <a:t> корми </a:t>
              </a:r>
              <a:r>
                <a:rPr lang="ru-RU" sz="2400" b="1" kern="1200" dirty="0" err="1" smtClean="0"/>
                <a:t>і</a:t>
              </a:r>
              <a:r>
                <a:rPr lang="ru-RU" sz="2400" b="1" kern="1200" dirty="0" smtClean="0"/>
                <a:t> макуху </a:t>
              </a:r>
              <a:r>
                <a:rPr lang="ru-RU" sz="2400" b="1" kern="1200" dirty="0" err="1" smtClean="0"/>
                <a:t>подрібнюють</a:t>
              </a:r>
              <a:r>
                <a:rPr lang="ru-RU" sz="2400" b="1" kern="1200" dirty="0" smtClean="0"/>
                <a:t> та </a:t>
              </a:r>
              <a:r>
                <a:rPr lang="ru-RU" sz="2400" b="1" kern="1200" dirty="0" err="1" smtClean="0"/>
                <a:t>згодовують</a:t>
              </a:r>
              <a:r>
                <a:rPr lang="ru-RU" sz="2400" b="1" kern="1200" dirty="0" smtClean="0"/>
                <a:t> у сухому </a:t>
              </a:r>
              <a:r>
                <a:rPr lang="ru-RU" sz="2400" b="1" kern="1200" dirty="0" err="1" smtClean="0"/>
                <a:t>або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зволоженому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вигляді</a:t>
              </a:r>
              <a:r>
                <a:rPr lang="ru-RU" sz="2400" b="1" kern="1200" dirty="0" smtClean="0"/>
                <a:t>, </a:t>
              </a:r>
              <a:r>
                <a:rPr lang="ru-RU" sz="2400" b="1" kern="1200" dirty="0" err="1" smtClean="0"/>
                <a:t>щоб</a:t>
              </a:r>
              <a:r>
                <a:rPr lang="ru-RU" sz="2400" b="1" kern="1200" dirty="0" smtClean="0"/>
                <a:t> не </a:t>
              </a:r>
              <a:r>
                <a:rPr lang="ru-RU" sz="2400" b="1" kern="1200" dirty="0" err="1" smtClean="0"/>
                <a:t>допустити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їх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розпилювання</a:t>
              </a:r>
              <a:r>
                <a:rPr lang="ru-RU" sz="2400" b="1" kern="1200" dirty="0" smtClean="0"/>
                <a:t>. </a:t>
              </a:r>
              <a:r>
                <a:rPr lang="ru-RU" sz="2400" b="1" kern="1200" dirty="0" err="1" smtClean="0"/>
                <a:t>Суміш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концкормів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можна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запарювати</a:t>
              </a:r>
              <a:r>
                <a:rPr lang="ru-RU" sz="2400" b="1" kern="1200" dirty="0" smtClean="0"/>
                <a:t>, на </a:t>
              </a:r>
              <a:r>
                <a:rPr lang="ru-RU" sz="2400" b="1" kern="1200" dirty="0" err="1" smtClean="0"/>
                <a:t>відміну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від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комбікормів</a:t>
              </a:r>
              <a:r>
                <a:rPr lang="ru-RU" sz="2400" b="1" kern="1200" dirty="0" smtClean="0"/>
                <a:t>, </a:t>
              </a:r>
              <a:r>
                <a:rPr lang="ru-RU" sz="2400" b="1" kern="1200" dirty="0" err="1" smtClean="0"/>
                <a:t>які</a:t>
              </a:r>
              <a:r>
                <a:rPr lang="ru-RU" sz="2400" b="1" kern="1200" dirty="0" smtClean="0"/>
                <a:t> не </a:t>
              </a:r>
              <a:r>
                <a:rPr lang="ru-RU" sz="2400" b="1" kern="1200" dirty="0" err="1" smtClean="0"/>
                <a:t>запарюють</a:t>
              </a:r>
              <a:r>
                <a:rPr lang="ru-RU" sz="2400" b="1" kern="1200" dirty="0" smtClean="0"/>
                <a:t> (при </a:t>
              </a:r>
              <a:r>
                <a:rPr lang="ru-RU" sz="2400" b="1" kern="1200" dirty="0" err="1" smtClean="0"/>
                <a:t>запарюванні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інактивується</a:t>
              </a:r>
              <a:r>
                <a:rPr lang="ru-RU" sz="2400" b="1" kern="1200" dirty="0" smtClean="0"/>
                <a:t> ряд </a:t>
              </a:r>
              <a:r>
                <a:rPr lang="ru-RU" sz="2400" b="1" kern="1200" dirty="0" err="1" smtClean="0"/>
                <a:t>біологічно</a:t>
              </a:r>
              <a:r>
                <a:rPr lang="ru-RU" sz="2400" b="1" kern="1200" dirty="0" smtClean="0"/>
                <a:t> </a:t>
              </a:r>
              <a:r>
                <a:rPr lang="ru-RU" sz="2400" b="1" kern="1200" dirty="0" err="1" smtClean="0"/>
                <a:t>активних</a:t>
              </a:r>
              <a:r>
                <a:rPr lang="ru-RU" sz="2400" b="1" kern="1200" dirty="0" smtClean="0"/>
                <a:t> добавок).</a:t>
              </a:r>
              <a:br>
                <a:rPr lang="ru-RU" sz="2400" b="1" kern="1200" dirty="0" smtClean="0"/>
              </a:br>
              <a:r>
                <a:rPr lang="ru-RU" sz="2800" kern="1200" dirty="0" smtClean="0"/>
                <a:t/>
              </a:r>
              <a:br>
                <a:rPr lang="ru-RU" sz="2800" kern="1200" dirty="0" smtClean="0"/>
              </a:br>
              <a:endParaRPr lang="en-US" sz="2800" kern="1200" dirty="0"/>
            </a:p>
          </p:txBody>
        </p:sp>
      </p:grpSp>
      <p:sp>
        <p:nvSpPr>
          <p:cNvPr id="5122" name="AutoShape 2" descr="&amp;CHcy;&amp;Icy; &amp;Mcy;&amp;Ocy;&amp;ZHcy;&amp;Ncy;&amp;Acy; &amp;Gcy;&amp;Ocy;&amp;Dcy;&amp;Ucy;&amp;Vcy;&amp;Acy;&amp;Tcy;&amp;Icy; &amp;Kcy;&amp;Ocy;&amp;Rcy;&amp;Iukcy;&amp;Vcy; &amp;Vcy;&amp;Acy;&amp;Rcy;&amp;IEcy;&amp;Ncy;&amp;Ocy;&amp;YIcy; &amp;Iukcy; &amp;Scy;&amp;Icy;&amp;Rcy;&amp;Ocy;&amp;YIcy; &amp;Kcy;&amp;Acy;&amp;Rcy;&amp;Tcy;&amp;Ocy;&amp;Pcy;&amp;Lcy;&amp;IEcy;&amp;YUcy;? - &amp;Tcy;&amp;Vcy;&amp;Acy;&amp;Rcy;&amp;Icy;&amp;Ncy;&amp;Ncy;&amp;Icy;&amp;TScy;&amp;Tcy;&amp;V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POTATO AS AN ALTERNATIVE CATTLE FEED – NP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Wet feed - potato fibres - Ave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&amp;Kcy;&amp;ocy;&amp;rcy;&amp;mcy;&amp;ocy;&amp;vcy;&amp;icy;&amp;jcy; &amp;bcy;&amp;ucy;&amp;rcy;&amp;yacy;&amp;kcy; &amp;Rcy;&amp;iecy;&amp;kcy;&amp;ocy;&amp;rcy;&amp;dcy; &amp;pcy;&amp;ocy;&amp;lcy;&amp;iukcy; (&amp;rcy;&amp;ocy;&amp;zhcy;&amp;iecy;&amp;vcy;&amp;acy;) &amp;Pcy;&amp;ocy;&amp;lcy;&amp;softcy;&amp;shchcy;&amp;acy; 0,5 &amp;kcy;&amp;gcy; (&amp;ncy;&amp;acy; &amp;vcy;&amp;acy;&amp;gcy;&amp;ucy;): &amp;ocy;&amp;tcy; &amp;mcy;&amp;acy;&amp;gcy;&amp;acy;&amp;zcy;&amp;icy;&amp;ncy;&amp;acy;  &amp;tcy;&amp;ocy;&amp;vcy;&amp;acy;&amp;rcy;&amp;ocy;&amp;vcy; &amp;dcy;&amp;lcy;&amp;yacy; &amp;scy;&amp;acy;&amp;dcy;&amp;acy; &amp;icy; &amp;ocy;&amp;gcy;&amp;ocy;&amp;rcy;&amp;ocy;&amp;dcy;&amp;acy; «dimsadhorod.com.ua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05064"/>
            <a:ext cx="3087638" cy="3087638"/>
          </a:xfrm>
          <a:prstGeom prst="rect">
            <a:avLst/>
          </a:prstGeom>
          <a:noFill/>
        </p:spPr>
      </p:pic>
      <p:sp>
        <p:nvSpPr>
          <p:cNvPr id="5130" name="AutoShape 10" descr="&amp;Gcy;&amp;ocy;&amp;dcy;&amp;iukcy;&amp;vcy;&amp;lcy;&amp;yacy; &amp;kcy;&amp;ocy;&amp;rcy;&amp;iukcy;&amp;vcy; &amp;ucy; &amp;rcy;&amp;iukcy;&amp;zcy;&amp;ncy;&amp;iukcy; &amp;pcy;&amp;iecy;&amp;rcy;&amp;iukcy;&amp;ocy;&amp;dcy;&amp;icy; &amp;lcy;&amp;acy;&amp;kcy;&amp;tcy;&amp;acy;&amp;tscy;&amp;iukcy;&amp;yicy; — &amp;Acy;&amp;gcy;&amp;rcy;&amp;ocy;&amp;bcy;&amp;iukcy;&amp;zcy;&amp;ncy;&amp;iecy;&amp;scy; &amp;scy;&amp;softcy;&amp;ocy;&amp;gcy;&amp;ocy;&amp;d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95536" y="0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8" name="AutoShape 2" descr="&amp;Ocy;&amp;pcy;&amp;rcy;&amp;icy;&amp;lcy;&amp;yucy;&amp;dcy;&amp;ncy;&amp;icy;&amp;lcy;&amp;icy; &amp;Tcy;&amp;Ocy;&amp;Pcy;-5 &amp;zcy;&amp;acy;&amp;kcy;&amp;ocy;&amp;ncy;&amp;iukcy;&amp;vcy;, &amp;pcy;&amp;rcy;&amp;icy;&amp;jcy;&amp;ncy;&amp;yacy;&amp;tcy;&amp;tcy;&amp;yacy; &amp;yacy;&amp;kcy;&amp;icy;&amp;khcy; &amp;ocy;&amp;chcy;&amp;iukcy;&amp;kcy;&amp;ucy;&amp;jukcy; &amp;tcy;&amp;vcy;&amp;acy;&amp;rcy;&amp;icy;&amp;ncy;&amp;ncy;&amp;icy;&amp;tscy;&amp;softcy;&amp;kcy;&amp;acy; &amp;gcy;&amp;acy;&amp;lcy;&amp;ucy;&amp;zcy;&amp;softcy; &amp;vcy;&amp;iukcy;&amp;dcy;  &amp;pcy;&amp;acy;&amp;rcy;&amp;lcy;&amp;acy;&amp;mcy;&amp;iecy;&amp;ncy;&amp;tcy;&amp;ucy; — &amp;Acy;&amp;Gcy;&amp;Rcy;&amp;Ocy;&amp;Pcy;&amp;Ocy;&amp;Lcy;&amp;Iuk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&amp;Mcy;&amp;iecy;&amp;tcy;&amp;ocy;&amp;dcy;&amp;icy;&amp;chcy;&amp;ncy;&amp;iukcy; &amp;rcy;&amp;iecy;&amp;kcy;&amp;ocy;&amp;mcy;&amp;iecy;&amp;ncy;&amp;dcy;&amp;acy;&amp;tscy;&amp;iukcy;&amp;yicy; &amp;zcy; &amp;kcy;&amp;ocy;&amp;ncy;&amp;tcy;&amp;rcy;&amp;ocy;&amp;lcy;&amp;softcy;&amp;ncy;&amp;icy;&amp;mcy;&amp;icy; &amp;zcy;&amp;acy;&amp;vcy;&amp;dcy;&amp;acy;&amp;ncy;&amp;ncy;&amp;yacy;&amp;mcy;&amp;icy; &amp;Dcy;&amp;Lcy;&amp;YAcy; &amp;Scy;&amp;Tcy;&amp;Ucy;&amp;Dcy;&amp;IEcy;&amp;Ncy;&amp;Tcy;&amp;Iukcy;&amp;Vcy; – &amp;Zcy;&amp;Acy;&amp;Ocy;&amp;CHcy;&amp;Ncy;&amp;Icy;&amp;Kcy;&amp;Iukcy;&amp;Vcy;  &amp;Acy;&amp;Gcy;&amp;Rcy;&amp;Acy;&amp;Rcy;&amp;Ncy;&amp;Icy;&amp;KHcy; &amp;Vcy;&amp;Icy;&amp;SHCHcy;&amp;Icy;&amp;KHcy; &amp;Ncy;&amp;Acy;&amp;Vcy;&amp;CHcy;&amp;Acy;&amp;Lcy;&amp;SOFTcy;&amp;Ncy;&amp;Icy;&amp;KHcy; &amp;Zcy;&amp;Acy;&amp;Kcy;&amp;Lcy;&amp;Acy;&amp;Dcy;&amp;Iukcy;&amp;Vcy; &amp;Iukcy;-&amp;Iukcy;&amp;Iukcy; &amp;Rcy;&amp;Iukcy;&amp;Vcy;&amp;Ncy;&amp;Iukcy;&amp;Vcy; &amp;Acy;&amp;Kcy;&amp;Rcy;&amp;IEcy;&amp;Dcy;&amp;Icy;&amp;Tcy;&amp;Acy;&amp;TScy;&amp;Iukcy;&amp;YIcy; &amp;Iukcy;&amp;Zcy; &amp;Scy;&amp;Pcy;&amp;IEcy;&amp;TScy;&amp;Iukcy;&amp;Acy;&amp;Lcy;&amp;SOFTcy;&amp;Ncy;&amp;Ocy;&amp;Scy;&amp;Tcy;&amp;Iukcy;  204 «&amp;Tcy;&amp;IEcy;&amp;KHcy;&amp;Ncy;&amp;Ocy;&amp;Lcy;&amp;Ocy;&amp;Gcy;&amp;Iukcy;&amp;YAcy; &amp;Vcy;&amp;Icy;&amp;Rcy;&amp;Ocy;&amp;Bcy;&amp;Ncy;&amp;Icy;&amp;TScy;&amp;Tcy;&amp;Vcy;&amp;Acy; &amp;Tcy;&amp;Acy; &amp;Pcy;&amp;IEcy;&amp;Rcy;&amp;IEcy;&amp;Rcy;&amp;Ocy;&amp;Bcy;&amp;Kcy;&amp;Icy; &amp;Pcy;&amp;Rcy;&amp;Ocy;&amp;Dcy;&amp;Ucy;&amp;Kcy;&amp;TScy;&amp;Iukcy;&amp;YIcy; &amp;Tcy;&amp;Vcy;&amp;Acy;&amp;Rcy;&amp;Icy;&amp;Ncy;&amp;Ncy;&amp;Icy;&amp;TScy;&amp;Tcy;&amp;Vcy;&amp;Acy;»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714875"/>
            <a:ext cx="2857500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6832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4299303"/>
            <a:chOff x="0" y="352287"/>
            <a:chExt cx="9144000" cy="2261902"/>
          </a:xfrm>
          <a:scene3d>
            <a:camera prst="orthographicFront"/>
            <a:lightRig rig="flat" dir="t"/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352287"/>
              <a:ext cx="9144000" cy="226190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10417" y="462704"/>
              <a:ext cx="8923166" cy="20410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err="1" smtClean="0"/>
                <a:t>Серед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основних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вимог</a:t>
              </a:r>
              <a:r>
                <a:rPr lang="ru-RU" sz="3200" kern="1200" dirty="0" smtClean="0"/>
                <a:t> до складу </a:t>
              </a:r>
              <a:r>
                <a:rPr lang="ru-RU" sz="3200" kern="1200" dirty="0" err="1" smtClean="0"/>
                <a:t>повнораціонної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кормосуміші</a:t>
              </a:r>
              <a:r>
                <a:rPr lang="ru-RU" sz="3200" kern="1200" dirty="0" smtClean="0"/>
                <a:t> для </a:t>
              </a:r>
              <a:r>
                <a:rPr lang="ru-RU" sz="3200" kern="1200" dirty="0" err="1" smtClean="0"/>
                <a:t>корів</a:t>
              </a:r>
              <a:r>
                <a:rPr lang="ru-RU" sz="3200" kern="1200" dirty="0" smtClean="0"/>
                <a:t> – </a:t>
              </a:r>
              <a:r>
                <a:rPr lang="ru-RU" sz="3200" kern="1200" dirty="0" err="1" smtClean="0"/>
                <a:t>високий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рівень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засвоювання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поживних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речовин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і</a:t>
              </a:r>
              <a:r>
                <a:rPr lang="ru-RU" sz="3200" kern="1200" dirty="0" smtClean="0"/>
                <a:t> оптимальна </a:t>
              </a:r>
              <a:r>
                <a:rPr lang="ru-RU" sz="3200" kern="1200" dirty="0" err="1" smtClean="0"/>
                <a:t>кількість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клітковини</a:t>
              </a:r>
              <a:r>
                <a:rPr lang="ru-RU" sz="3200" kern="1200" dirty="0" smtClean="0"/>
                <a:t> у </a:t>
              </a:r>
              <a:r>
                <a:rPr lang="ru-RU" sz="3200" kern="1200" dirty="0" err="1" smtClean="0"/>
                <a:t>її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складі</a:t>
              </a:r>
              <a:r>
                <a:rPr lang="ru-RU" sz="3200" kern="1200" dirty="0" smtClean="0"/>
                <a:t>. </a:t>
              </a:r>
              <a:r>
                <a:rPr lang="ru-RU" sz="3200" kern="1200" dirty="0" err="1" smtClean="0"/>
                <a:t>Залежно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від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організації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кормової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бази</a:t>
              </a:r>
              <a:r>
                <a:rPr lang="ru-RU" sz="3200" kern="1200" dirty="0" smtClean="0"/>
                <a:t>, </a:t>
              </a:r>
              <a:r>
                <a:rPr lang="ru-RU" sz="3200" kern="1200" dirty="0" err="1" smtClean="0"/>
                <a:t>технічного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оснащення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господарства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і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прийнятої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системи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годівлі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молочних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корів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розрізняють</a:t>
              </a:r>
              <a:r>
                <a:rPr lang="ru-RU" sz="3200" kern="1200" dirty="0" smtClean="0"/>
                <a:t> три </a:t>
              </a:r>
              <a:r>
                <a:rPr lang="ru-RU" sz="3200" kern="1200" dirty="0" err="1" smtClean="0"/>
                <a:t>основних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типи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кормових</a:t>
              </a:r>
              <a:r>
                <a:rPr lang="ru-RU" sz="3200" kern="1200" dirty="0" smtClean="0"/>
                <a:t> </a:t>
              </a:r>
              <a:r>
                <a:rPr lang="ru-RU" sz="3200" kern="1200" dirty="0" err="1" smtClean="0"/>
                <a:t>сумішей</a:t>
              </a:r>
              <a:r>
                <a:rPr lang="ru-RU" sz="3200" kern="1200" dirty="0" smtClean="0"/>
                <a:t>: </a:t>
              </a:r>
              <a:r>
                <a:rPr lang="ru-RU" sz="3200" b="1" kern="1200" dirty="0" err="1" smtClean="0">
                  <a:solidFill>
                    <a:srgbClr val="FF0000"/>
                  </a:solidFill>
                </a:rPr>
                <a:t>напіввологі</a:t>
              </a:r>
              <a:r>
                <a:rPr lang="ru-RU" sz="3200" b="1" kern="1200" dirty="0" smtClean="0">
                  <a:solidFill>
                    <a:srgbClr val="FF0000"/>
                  </a:solidFill>
                </a:rPr>
                <a:t>, </a:t>
              </a:r>
              <a:r>
                <a:rPr lang="ru-RU" sz="3200" b="1" kern="1200" dirty="0" err="1" smtClean="0">
                  <a:solidFill>
                    <a:srgbClr val="FF0000"/>
                  </a:solidFill>
                </a:rPr>
                <a:t>вологі</a:t>
              </a:r>
              <a:r>
                <a:rPr lang="ru-RU" sz="3200" b="1" kern="1200" dirty="0" smtClean="0">
                  <a:solidFill>
                    <a:srgbClr val="FF0000"/>
                  </a:solidFill>
                </a:rPr>
                <a:t> </a:t>
              </a:r>
              <a:r>
                <a:rPr lang="ru-RU" sz="3200" b="1" kern="1200" dirty="0" err="1" smtClean="0">
                  <a:solidFill>
                    <a:srgbClr val="FF0000"/>
                  </a:solidFill>
                </a:rPr>
                <a:t>і</a:t>
              </a:r>
              <a:r>
                <a:rPr lang="ru-RU" sz="3200" b="1" kern="1200" dirty="0" smtClean="0">
                  <a:solidFill>
                    <a:srgbClr val="FF0000"/>
                  </a:solidFill>
                </a:rPr>
                <a:t> </a:t>
              </a:r>
              <a:r>
                <a:rPr lang="ru-RU" sz="3200" b="1" kern="1200" dirty="0" err="1" smtClean="0">
                  <a:solidFill>
                    <a:srgbClr val="FF0000"/>
                  </a:solidFill>
                </a:rPr>
                <a:t>сухі</a:t>
              </a:r>
              <a:r>
                <a:rPr lang="ru-RU" sz="3200" b="1" kern="1200" dirty="0" smtClean="0">
                  <a:solidFill>
                    <a:srgbClr val="FF0000"/>
                  </a:solidFill>
                </a:rPr>
                <a:t>. </a:t>
              </a:r>
              <a:endParaRPr lang="ru-RU" sz="3200" b="1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74" name="AutoShape 2" descr="&amp;Pcy;&amp;iukcy;&amp;dcy;&amp;gcy;&amp;ocy;&amp;tcy;&amp;ocy;&amp;vcy;&amp;kcy;&amp;acy; &amp;kcy;&amp;ocy;&amp;rcy;&amp;iukcy;&amp;vcy; &amp;dcy;&amp;ocy; &amp;vcy;&amp;icy;&amp;scy;&amp;ocy;&amp;kcy;&amp;ocy;&amp;yicy; &amp;pcy;&amp;rcy;&amp;ocy;&amp;dcy;&amp;ucy;&amp;kcy;&amp;tcy;&amp;icy;&amp;vcy;&amp;ncy;&amp;ocy;&amp;scy;&amp;tcy;&amp;iukcy;. &amp;Rcy;&amp;ocy;&amp;lcy;&amp;softcy; &amp;scy;&amp;ucy;&amp;khcy;&amp;ocy;&amp;scy;&amp;tcy;&amp;iukcy;&amp;jcy;&amp;ncy;&amp;ocy;&amp;gcy;&amp;ocy; &amp;pcy;&amp;iecy;&amp;rcy;&amp;iukcy;&amp;ocy;&amp;dcy;&amp;ucy; —  &amp;Acy;&amp;gcy;&amp;rcy;&amp;ocy;&amp;bcy;&amp;iukcy;&amp;zcy;&amp;ncy;&amp;iecy;&amp;scy; &amp;scy;&amp;softcy;&amp;ocy;&amp;gcy;&amp;ocy;&amp;d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&amp;Acy;&amp;gcy;&amp;rcy;&amp;acy;&amp;rcy;&amp;ncy;&amp;icy;&amp;jcy; &amp;lcy;&amp;acy;&amp;jcy;&amp;fcy;&amp;khcy;&amp;acy;&amp;kcy; // &amp;Kcy;&amp;ocy;&amp;ncy;&amp;tcy;&amp;rcy;&amp;ocy;&amp;lcy;&amp;softcy;&amp;ncy;&amp;iukcy; &amp;tcy;&amp;ocy;&amp;chcy;&amp;kcy;&amp;icy; &amp;mcy;&amp;iecy;&amp;ncy;&amp;iecy;&amp;dcy;&amp;zhcy;&amp;mcy;&amp;iecy;&amp;ncy;&amp;tcy;&amp;ucy; &amp;gcy;&amp;ocy;&amp;dcy;&amp;iukcy;&amp;vcy;&amp;lcy;&amp;iukcy; &amp;Vcy;&amp;Rcy;&amp;KHcy;, &amp;acy;&amp;bcy;&amp;ocy; &amp;YAcy;&amp;kcy;&amp;ocy;&amp;yucy; &amp;jukcy;  &amp;tscy;&amp;iukcy;&amp;ncy;&amp;acy; &amp;pcy;&amp;ocy;&amp;mcy;&amp;icy;&amp;lcy;&amp;kcy;&amp;icy;? | AgroPortal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250210"/>
            <a:ext cx="4027587" cy="2607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95536" y="260648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7442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&amp;Pcy;&amp;iecy;&amp;rcy;&amp;vcy;&amp;acy;&amp;yacy; &amp;vcy; &amp;mcy;&amp;icy;&amp;rcy;&amp;iecy; &amp;pcy;&amp;ocy;&amp;yacy;&amp;vcy;&amp;icy;&amp;vcy;&amp;shcy;&amp;acy;&amp;yacy;&amp;scy;&amp;yacy; &amp;vcy; &amp;rcy;&amp;iecy;&amp;zcy;&amp;ucy;&amp;lcy;&amp;softcy;&amp;tcy;&amp;acy;&amp;tcy;&amp;iecy; &amp;kcy;&amp;lcy;&amp;ocy;&amp;ncy;&amp;icy;&amp;rcy;&amp;ocy;&amp;vcy;&amp;acy;&amp;ncy;&amp;icy;&amp;yacy; &amp;kcy;&amp;ocy;&amp;rcy;&amp;ocy;&amp;vcy;&amp;acy; &amp;ucy;&amp;mcy;&amp;iecy;&amp;rcy;&amp;lcy;&amp;acy; &amp;vcy; &amp;YAcy;&amp;pcy;&amp;ocy;&amp;ncy;&amp;icy;&amp;icy;  | &amp;Ncy;&amp;ocy;&amp;vcy;&amp;ocy;&amp;scy;&amp;tcy;&amp;icy; | &amp;Icy;&amp;zcy;&amp;vcy;&amp;iecy;&amp;scy;&amp;tcy;&amp;icy;&amp;yacy; | 10.10.20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991091" flipV="1">
            <a:off x="2915424" y="4952455"/>
            <a:ext cx="3232111" cy="1817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1420813" algn="l"/>
              </a:tabLst>
            </a:pPr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РЕКОМЕНДОВАНА ЛІТЕРАТУРА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54013" algn="just">
              <a:buFont typeface="+mj-lt"/>
              <a:buAutoNum type="arabicPeriod"/>
            </a:pPr>
            <a:r>
              <a:rPr lang="uk-UA" b="1" dirty="0" err="1" smtClean="0">
                <a:latin typeface="Arial" pitchFamily="34" charset="0"/>
                <a:cs typeface="Arial" pitchFamily="34" charset="0"/>
              </a:rPr>
              <a:t>Ібатуллін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І.І.,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Жукорський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О.М. Довідник з повноцінної годівлі сільськогосподарських тварин. Аграрна наука, 2016. 336 с.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354013" algn="just">
              <a:buFont typeface="+mj-lt"/>
              <a:buAutoNum type="arabicPeriod"/>
            </a:pPr>
            <a:r>
              <a:rPr lang="uk-UA" b="1" dirty="0" err="1" smtClean="0">
                <a:latin typeface="Arial" pitchFamily="34" charset="0"/>
                <a:cs typeface="Arial" pitchFamily="34" charset="0"/>
              </a:rPr>
              <a:t>Долгая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М.М.,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Кулібаба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С.В. Використання халатних комплексів мікроелементів у годівлі корів. Харків, 2017. 138 с.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354013" algn="just">
              <a:buFont typeface="+mj-lt"/>
              <a:buAutoNum type="arabicPeriod"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Єгоров Б.В. Контроль якості та безпека продукції в галузі (комбікормова галузь).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Олді+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. 2018. 446 с.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354013" algn="just">
              <a:buFont typeface="+mj-lt"/>
              <a:buAutoNum type="arabicPeriod"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Єгоров Б.В.,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Шаповаленко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О.І. Технологія виробництва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преміксів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. Видавництво </a:t>
            </a:r>
            <a:r>
              <a:rPr lang="uk-UA" b="1" u="sng" dirty="0" smtClean="0">
                <a:latin typeface="Arial" pitchFamily="34" charset="0"/>
                <a:cs typeface="Arial" pitchFamily="34" charset="0"/>
                <a:hlinkClick r:id="rId2"/>
              </a:rPr>
              <a:t>ЦУЛ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. 2017. 288 с.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354013" algn="just">
              <a:buFont typeface="+mj-lt"/>
              <a:buAutoNum type="arabicPeriod"/>
            </a:pPr>
            <a:r>
              <a:rPr lang="uk-UA" b="1" dirty="0" err="1" smtClean="0">
                <a:latin typeface="Arial" pitchFamily="34" charset="0"/>
                <a:cs typeface="Arial" pitchFamily="34" charset="0"/>
              </a:rPr>
              <a:t>Разанова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О.П., Чудак Р. А. Ефективність використання у тваринництві біологічно-активних добавок на основі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підмору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бджіл: Монографія. Вінниця. 2018. 137с.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354013" algn="just"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Чудак Р.А.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Методичні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вказівки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практичних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робіт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дисципліни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Інноваційні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технології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годівлі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сільськогосподарських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тварин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освітньо-науковий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ступінь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– доктор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філософії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спеціальність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204 -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технології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ивиробництва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переробки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продукції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тваринництва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Вінниця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 ВЦ ВНАУ, 2020. 64с.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354013" algn="just">
              <a:buFont typeface="+mj-lt"/>
              <a:buAutoNum type="arabicPeriod"/>
            </a:pPr>
            <a:r>
              <a:rPr lang="uk-UA" b="1" dirty="0" err="1" smtClean="0">
                <a:latin typeface="Arial" pitchFamily="34" charset="0"/>
                <a:cs typeface="Arial" pitchFamily="34" charset="0"/>
              </a:rPr>
              <a:t>Michael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R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Bedford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(2016).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Nutrition Experiments in Pigs and Poultry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b="1" u="sng" dirty="0" smtClean="0">
                <a:latin typeface="Arial" pitchFamily="34" charset="0"/>
                <a:cs typeface="Arial" pitchFamily="34" charset="0"/>
                <a:hlinkClick r:id="rId3"/>
              </a:rPr>
              <a:t>CABI </a:t>
            </a:r>
            <a:r>
              <a:rPr lang="uk-UA" b="1" u="sng" dirty="0" err="1" smtClean="0">
                <a:latin typeface="Arial" pitchFamily="34" charset="0"/>
                <a:cs typeface="Arial" pitchFamily="34" charset="0"/>
                <a:hlinkClick r:id="rId3"/>
              </a:rPr>
              <a:t>Publishing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. 180 р.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1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8" name="AutoShape 2" descr="O vac&amp;abreve; a c&amp;abreve;zut în lacul de acumulare de la Florești - Cluj24.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Easy English - pets - KIDIBOT - B&amp;abreve;t&amp;abreve;liile cunoașter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Vaca | Toate Animale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Easy English - pets - KIDIBOT - B&amp;abreve;t&amp;abreve;liile cunoașter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6" name="Picture 10" descr="Glosar de anatomie - Wikipedia Tân&amp;abreve;ra de vite în corpul um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310026"/>
            <a:ext cx="4140458" cy="2547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3528" y="0"/>
          <a:ext cx="8640960" cy="440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Picture 2" descr="&amp;Dcy;&amp;ocy; 65% &amp;pcy;&amp;ocy;&amp;gcy;&amp;ocy;&amp;lcy;&amp;iukcy;&amp;vcy;'&amp;yacy; &amp;vcy;&amp;icy;&amp;scy;&amp;ocy;&amp;kcy;&amp;ocy;&amp;pcy;&amp;rcy;&amp;ocy;&amp;dcy;&amp;ucy;&amp;kcy;&amp;tcy;&amp;icy;&amp;vcy;&amp;ncy;&amp;icy;&amp;khcy; &amp;kcy;&amp;ocy;&amp;rcy;&amp;iukcy;&amp;vcy; &amp;scy;&amp;khcy;&amp;icy;&amp;lcy;&amp;softcy;&amp;ncy;&amp;iukcy; &amp;dcy;&amp;ocy; &amp;scy;&amp;ucy;&amp;bcy;&amp;kcy;&amp;lcy;&amp;iukcy;&amp;ncy;&amp;iukcy;&amp;chcy;&amp;ncy;&amp;ocy;&amp;gcy;&amp;ocy; &amp;acy;&amp;tscy;&amp;icy;&amp;dcy;&amp;ocy;&amp;zcy;&amp;ucy;  &amp;rcy;&amp;ucy;&amp;bcy;&amp;tscy;&amp;yacy; - AgroTim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3731634"/>
            <a:ext cx="5286400" cy="3126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1879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260648"/>
          <a:ext cx="91440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4" name="AutoShape 2" descr="&amp;Kcy;&amp;ocy;&amp;rcy;&amp;mcy;&amp;ocy;&amp;vcy;&amp;icy;&amp;rcy;&amp;ocy;&amp;bcy;&amp;ncy;&amp;icy;&amp;tscy;&amp;tcy;&amp;vcy;&amp;ocy;: &amp;Scy;&amp;vcy;&amp;iukcy;&amp;zhcy;&amp;acy; &amp;tcy;&amp;rcy;&amp;acy;&amp;vcy;&amp;acy; &amp;dcy;&amp;lcy;&amp;yacy; &amp;kcy;&amp;ocy;&amp;rcy;&amp;iukcy;&amp;vcy; — &amp;Acy;&amp;gcy;&amp;rcy;&amp;ocy;&amp;bcy;&amp;iukcy;&amp;zcy;&amp;ncy;&amp;iecy;&amp;scy; &amp;scy;&amp;softcy;&amp;ocy;&amp;gcy;&amp;ocy;&amp;d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&amp;Rcy;&amp;ocy;&amp;zcy;&amp;vcy;&amp;iecy;&amp;dcy;&amp;iecy;&amp;ncy;&amp;ncy;&amp;yacy; &amp;kcy;&amp;ocy;&amp;rcy;&amp;iukcy;&amp;vcy; &amp;vcy; &amp;yacy;&amp;kcy;&amp;ocy;&amp;scy;&amp;tcy;&amp;iukcy; &amp;bcy;&amp;iukcy;&amp;zcy;&amp;ncy;&amp;iecy;&amp;scy;&amp;ucy; — &amp;zcy;&amp;mcy;&amp;iukcy;&amp;scy;&amp;tcy;, &amp;rcy;&amp;iecy;&amp;ncy;&amp;tcy;&amp;acy;&amp;bcy;&amp;iecy;&amp;lcy;&amp;softcy;&amp;ncy;&amp;iukcy;&amp;scy;&amp;tcy;&amp;softcy;, &amp;zcy;&amp;bcy;&amp;ucy;&amp;tcy;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3819524"/>
            <a:ext cx="4762500" cy="3038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525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&amp;Kcy;&amp;acy;&amp;kcy; &amp;icy;&amp;zcy;&amp;bcy;&amp;iecy;&amp;zhcy;&amp;acy;&amp;tcy;&amp;softcy; &amp;pcy;&amp;rcy;&amp;ocy;&amp;bcy;&amp;lcy;&amp;iecy;&amp;mcy; &amp;scy; &amp;kcy;&amp;icy;&amp;shcy;&amp;iecy;&amp;chcy;&amp;ncy;&amp;icy;&amp;kcy;&amp;ocy;&amp;mcy; &amp;dcy;&amp;ocy;&amp;jcy;&amp;ncy;&amp;ocy;&amp;jcy; &amp;kcy;&amp;ocy;&amp;rcy;&amp;ocy;&amp;vcy;&amp;y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653136"/>
            <a:ext cx="3134876" cy="2204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9385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3528" y="260648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&amp;Kcy;&amp;ocy;&amp;rcy;&amp;ocy;&amp;vcy;&amp;acy; – &amp;ocy;&amp;pcy;&amp;icy;&amp;scy;&amp;acy;&amp;ncy;&amp;icy;&amp;iecy;, &amp;pcy;&amp;ocy;&amp;rcy;&amp;ocy;&amp;dcy;&amp;ycy;, &amp;rcy;&amp;acy;&amp;zcy;&amp;mcy;&amp;ncy;&amp;ocy;&amp;zhcy;&amp;iecy;&amp;ncy;&amp;icy;&amp;iecy;, &amp;kcy;&amp;ocy;&amp;rcy;&amp;mcy;&amp;lcy;&amp;iecy;&amp;ncy;&amp;icy;&amp;ie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4301715"/>
            <a:ext cx="5112568" cy="2556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05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&amp;Fcy;&amp;acy;&amp;kcy;&amp;tcy;&amp;icy; &amp;pcy;&amp;rcy;&amp;ocy; &amp;kcy;&amp;ocy;&amp;rcy;&amp;iukcy;&amp;v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5026" y="4077072"/>
            <a:ext cx="3953438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&amp;Vcy;&amp;zcy;&amp;yacy;&amp;lcy;&amp;icy;&amp;scy;&amp;yacy; &amp;zcy;&amp;acy; &amp;dcy;&amp;iukcy;&amp;jcy;&amp;kcy;&amp;icy;. &amp;YAcy;&amp;kcy; &amp;pcy;&amp;iukcy;&amp;dcy;&amp;vcy;&amp;icy;&amp;shchcy;&amp;icy;&amp;tcy;&amp;icy; &amp;mcy;&amp;ocy;&amp;lcy;&amp;ocy;&amp;chcy;&amp;ncy;&amp;ucy; &amp;pcy;&amp;rcy;&amp;ocy;&amp;dcy;&amp;ucy;&amp;kcy;&amp;tcy;&amp;icy;&amp;vcy;&amp;ncy;&amp;iukcy;&amp;scy;&amp;tcy;&amp;softcy; &amp;kcy;&amp;ocy;&amp;rcy;&amp;iukcy;&amp;vcy; - AgroGuide —  &amp;tcy;&amp;vcy;&amp;iukcy;&amp;jcy; &amp;pcy;&amp;rcy;&amp;ocy;&amp;vcy;&amp;iukcy;&amp;dcy;&amp;ncy;&amp;icy;&amp;kcy; &amp;vcy; &amp;acy;&amp;gcy;&amp;rcy;&amp;ocy;&amp;bcy;&amp;iukcy;&amp;zcy;&amp;ncy;&amp;iecy;&amp;scy;&amp;iu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384" y="476672"/>
            <a:ext cx="9552384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6632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Контроль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повноцінності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годівлі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дійних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корів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en-US" dirty="0">
              <a:effectLst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620688"/>
          <a:ext cx="8640960" cy="4147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&amp;Icy;&amp;rcy;&amp;acy;&amp;ncy;&amp;tscy;&amp;ycy; &amp;gcy;&amp;ocy;&amp;tcy;&amp;ocy;&amp;vcy;&amp;ycy; &amp;vcy;&amp;lcy;&amp;ocy;&amp;zhcy;&amp;icy;&amp;tcy;&amp;softcy; 5 &amp;mcy;&amp;lcy;&amp;ncy; &amp;dcy;&amp;ocy;&amp;lcy;&amp;lcy;&amp;acy;&amp;rcy;&amp;ocy;&amp;vcy; &amp;vcy; &amp;mcy;&amp;ocy;&amp;lcy;&amp;ocy;&amp;chcy;&amp;ncy;&amp;ucy;&amp;yucy; &amp;fcy;&amp;iecy;&amp;rcy;&amp;mcy;&amp;ucy; &amp;vcy; &amp;Tcy;&amp;acy;&amp;tcy;&amp;acy;&amp;rcy;&amp;scy;&amp;tcy;&amp;acy;&amp;ncy;&amp;iecy; ::  &amp;Tcy;&amp;acy;&amp;tcy;&amp;acy;&amp;rcy;&amp;scy;&amp;tcy;&amp;acy;&amp;ncy; :: &amp;Rcy;&amp;Bcy;&amp;K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431747"/>
            <a:ext cx="3240360" cy="2426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5292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99969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&amp;Scy;&amp;lcy;&amp;acy;&amp;jcy;&amp;dcy;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226757" cy="4046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ctr"/>
            <a:r>
              <a:rPr lang="ru-RU" sz="2400" b="1" dirty="0" smtClean="0">
                <a:solidFill>
                  <a:srgbClr val="FF0000"/>
                </a:solidFill>
              </a:rPr>
              <a:t>1</a:t>
            </a:r>
          </a:p>
          <a:p>
            <a:pPr indent="530225" algn="just"/>
            <a:r>
              <a:rPr lang="ru-RU" sz="2800" dirty="0" err="1" smtClean="0"/>
              <a:t>Нормувати</a:t>
            </a:r>
            <a:r>
              <a:rPr lang="ru-RU" sz="2800" dirty="0" smtClean="0"/>
              <a:t> </a:t>
            </a:r>
            <a:r>
              <a:rPr lang="ru-RU" sz="2800" dirty="0" err="1"/>
              <a:t>годівлю</a:t>
            </a:r>
            <a:r>
              <a:rPr lang="ru-RU" sz="2800" dirty="0"/>
              <a:t> </a:t>
            </a:r>
            <a:r>
              <a:rPr lang="ru-RU" sz="2800" dirty="0" err="1"/>
              <a:t>дійних</a:t>
            </a:r>
            <a:r>
              <a:rPr lang="ru-RU" sz="2800" dirty="0"/>
              <a:t> </a:t>
            </a:r>
            <a:r>
              <a:rPr lang="ru-RU" sz="2800" dirty="0" err="1"/>
              <a:t>корів</a:t>
            </a:r>
            <a:r>
              <a:rPr lang="ru-RU" sz="2800" dirty="0"/>
              <a:t> </a:t>
            </a:r>
            <a:r>
              <a:rPr lang="ru-RU" sz="2800" dirty="0" err="1"/>
              <a:t>доцільно</a:t>
            </a:r>
            <a:r>
              <a:rPr lang="ru-RU" sz="2800" dirty="0"/>
              <a:t> з </a:t>
            </a:r>
            <a:r>
              <a:rPr lang="ru-RU" sz="2800" dirty="0" err="1"/>
              <a:t>урахуванням</a:t>
            </a:r>
            <a:r>
              <a:rPr lang="ru-RU" sz="2800" dirty="0"/>
              <a:t> </a:t>
            </a:r>
            <a:r>
              <a:rPr lang="ru-RU" sz="2800" dirty="0" err="1"/>
              <a:t>стадії</a:t>
            </a:r>
            <a:r>
              <a:rPr lang="ru-RU" sz="2800" dirty="0"/>
              <a:t> </a:t>
            </a:r>
            <a:r>
              <a:rPr lang="ru-RU" sz="2800" dirty="0" err="1"/>
              <a:t>лактації</a:t>
            </a:r>
            <a:r>
              <a:rPr lang="ru-RU" sz="2800" dirty="0"/>
              <a:t>. </a:t>
            </a:r>
            <a:r>
              <a:rPr lang="ru-RU" sz="2800" dirty="0" err="1"/>
              <a:t>Лактаційний</a:t>
            </a:r>
            <a:r>
              <a:rPr lang="ru-RU" sz="2800" dirty="0"/>
              <a:t> </a:t>
            </a:r>
            <a:r>
              <a:rPr lang="ru-RU" sz="2800" dirty="0" err="1"/>
              <a:t>період</a:t>
            </a:r>
            <a:r>
              <a:rPr lang="ru-RU" sz="2800" dirty="0"/>
              <a:t> у </a:t>
            </a:r>
            <a:r>
              <a:rPr lang="ru-RU" sz="2800" dirty="0" err="1"/>
              <a:t>корів</a:t>
            </a:r>
            <a:r>
              <a:rPr lang="ru-RU" sz="2800" dirty="0"/>
              <a:t> </a:t>
            </a:r>
            <a:r>
              <a:rPr lang="ru-RU" sz="2800" dirty="0" err="1"/>
              <a:t>триває</a:t>
            </a:r>
            <a:r>
              <a:rPr lang="ru-RU" sz="2800" dirty="0"/>
              <a:t> в </a:t>
            </a:r>
            <a:r>
              <a:rPr lang="ru-RU" sz="2800" dirty="0" err="1"/>
              <a:t>середньому</a:t>
            </a:r>
            <a:r>
              <a:rPr lang="ru-RU" sz="2800" dirty="0"/>
              <a:t> 305 </a:t>
            </a:r>
            <a:r>
              <a:rPr lang="ru-RU" sz="2800" dirty="0" err="1"/>
              <a:t>днів</a:t>
            </a:r>
            <a:r>
              <a:rPr lang="ru-RU" sz="2800" dirty="0"/>
              <a:t>. </a:t>
            </a:r>
            <a:r>
              <a:rPr lang="ru-RU" sz="2800" dirty="0" err="1"/>
              <a:t>Зважаючи</a:t>
            </a:r>
            <a:r>
              <a:rPr lang="ru-RU" sz="2800" dirty="0"/>
              <a:t> на </a:t>
            </a:r>
            <a:r>
              <a:rPr lang="ru-RU" sz="2800" dirty="0" err="1"/>
              <a:t>фізіологічний</a:t>
            </a:r>
            <a:r>
              <a:rPr lang="ru-RU" sz="2800" dirty="0"/>
              <a:t> стан </a:t>
            </a:r>
            <a:r>
              <a:rPr lang="ru-RU" sz="2800" dirty="0" err="1"/>
              <a:t>корів</a:t>
            </a:r>
            <a:r>
              <a:rPr lang="ru-RU" sz="2800" dirty="0"/>
              <a:t> та </a:t>
            </a:r>
            <a:r>
              <a:rPr lang="ru-RU" sz="2800" dirty="0" err="1"/>
              <a:t>здатність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до </a:t>
            </a:r>
            <a:r>
              <a:rPr lang="ru-RU" sz="2800" dirty="0" err="1"/>
              <a:t>найбільш</a:t>
            </a:r>
            <a:r>
              <a:rPr lang="ru-RU" sz="2800" dirty="0"/>
              <a:t> </a:t>
            </a:r>
            <a:r>
              <a:rPr lang="ru-RU" sz="2800" dirty="0" err="1"/>
              <a:t>ефективного</a:t>
            </a:r>
            <a:r>
              <a:rPr lang="ru-RU" sz="2800" dirty="0"/>
              <a:t>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/>
              <a:t>кормів</a:t>
            </a:r>
            <a:r>
              <a:rPr lang="ru-RU" sz="2800" dirty="0"/>
              <a:t>, </a:t>
            </a:r>
            <a:r>
              <a:rPr lang="ru-RU" sz="2800" b="1" dirty="0" err="1">
                <a:solidFill>
                  <a:srgbClr val="0070C0"/>
                </a:solidFill>
              </a:rPr>
              <a:t>лактацію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поділяють</a:t>
            </a:r>
            <a:r>
              <a:rPr lang="ru-RU" sz="2800" b="1" dirty="0">
                <a:solidFill>
                  <a:srgbClr val="0070C0"/>
                </a:solidFill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</a:rPr>
              <a:t>такі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періоди</a:t>
            </a:r>
            <a:r>
              <a:rPr lang="ru-RU" sz="2800" b="1" dirty="0">
                <a:solidFill>
                  <a:srgbClr val="0070C0"/>
                </a:solidFill>
              </a:rPr>
              <a:t>: 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indent="530225" algn="just"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rgbClr val="C00000"/>
                </a:solidFill>
              </a:rPr>
              <a:t>новотільний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(10–15 </a:t>
            </a:r>
            <a:r>
              <a:rPr lang="ru-RU" sz="2800" b="1" dirty="0" err="1">
                <a:solidFill>
                  <a:srgbClr val="C00000"/>
                </a:solidFill>
              </a:rPr>
              <a:t>днів</a:t>
            </a:r>
            <a:r>
              <a:rPr lang="ru-RU" sz="2800" b="1" dirty="0">
                <a:solidFill>
                  <a:srgbClr val="C00000"/>
                </a:solidFill>
              </a:rPr>
              <a:t>),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indent="530225" algn="just"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rgbClr val="C00000"/>
                </a:solidFill>
              </a:rPr>
              <a:t>роздоювання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(60–90 </a:t>
            </a:r>
            <a:r>
              <a:rPr lang="ru-RU" sz="2800" b="1" dirty="0" err="1">
                <a:solidFill>
                  <a:srgbClr val="C00000"/>
                </a:solidFill>
              </a:rPr>
              <a:t>днів</a:t>
            </a:r>
            <a:r>
              <a:rPr lang="ru-RU" sz="2800" b="1" dirty="0">
                <a:solidFill>
                  <a:srgbClr val="C00000"/>
                </a:solidFill>
              </a:rPr>
              <a:t>),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indent="530225" algn="just">
              <a:buFont typeface="Arial" pitchFamily="34" charset="0"/>
              <a:buChar char="•"/>
            </a:pPr>
            <a:r>
              <a:rPr lang="ru-RU" sz="2800" b="1" dirty="0" err="1" smtClean="0">
                <a:solidFill>
                  <a:srgbClr val="C00000"/>
                </a:solidFill>
              </a:rPr>
              <a:t>розпал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лактації</a:t>
            </a:r>
            <a:r>
              <a:rPr lang="ru-RU" sz="2800" b="1" dirty="0">
                <a:solidFill>
                  <a:srgbClr val="C00000"/>
                </a:solidFill>
              </a:rPr>
              <a:t> (100–120 </a:t>
            </a:r>
            <a:r>
              <a:rPr lang="ru-RU" sz="2800" b="1" dirty="0" err="1">
                <a:solidFill>
                  <a:srgbClr val="C00000"/>
                </a:solidFill>
              </a:rPr>
              <a:t>днів</a:t>
            </a:r>
            <a:r>
              <a:rPr lang="ru-RU" sz="2800" b="1" dirty="0">
                <a:solidFill>
                  <a:srgbClr val="C00000"/>
                </a:solidFill>
              </a:rPr>
              <a:t>),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indent="530225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</a:rPr>
              <a:t>спад </a:t>
            </a:r>
            <a:r>
              <a:rPr lang="ru-RU" sz="2800" b="1" dirty="0" err="1">
                <a:solidFill>
                  <a:srgbClr val="C00000"/>
                </a:solidFill>
              </a:rPr>
              <a:t>лактації</a:t>
            </a:r>
            <a:r>
              <a:rPr lang="ru-RU" sz="2800" b="1" dirty="0">
                <a:solidFill>
                  <a:srgbClr val="C00000"/>
                </a:solidFill>
              </a:rPr>
              <a:t> (60–100 </a:t>
            </a:r>
            <a:r>
              <a:rPr lang="ru-RU" sz="2800" b="1" dirty="0" err="1">
                <a:solidFill>
                  <a:srgbClr val="C00000"/>
                </a:solidFill>
              </a:rPr>
              <a:t>днів</a:t>
            </a:r>
            <a:r>
              <a:rPr lang="ru-RU" sz="2800" b="1" dirty="0">
                <a:solidFill>
                  <a:srgbClr val="C00000"/>
                </a:solidFill>
              </a:rPr>
              <a:t>),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indent="530225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</a:rPr>
              <a:t>запуск </a:t>
            </a:r>
            <a:r>
              <a:rPr lang="ru-RU" sz="2800" b="1" dirty="0">
                <a:solidFill>
                  <a:srgbClr val="C00000"/>
                </a:solidFill>
              </a:rPr>
              <a:t>(15–30 </a:t>
            </a:r>
            <a:r>
              <a:rPr lang="ru-RU" sz="2800" b="1" dirty="0" err="1">
                <a:solidFill>
                  <a:srgbClr val="C00000"/>
                </a:solidFill>
              </a:rPr>
              <a:t>днів</a:t>
            </a:r>
            <a:r>
              <a:rPr lang="ru-RU" sz="2800" b="1" dirty="0">
                <a:solidFill>
                  <a:srgbClr val="C00000"/>
                </a:solidFill>
              </a:rPr>
              <a:t>).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indent="530225" algn="just"/>
            <a:endParaRPr lang="en-US" sz="2400" dirty="0" smtClean="0"/>
          </a:p>
          <a:p>
            <a:pPr indent="530225" algn="just"/>
            <a:endParaRPr lang="ru-RU" sz="2400" dirty="0"/>
          </a:p>
        </p:txBody>
      </p:sp>
      <p:pic>
        <p:nvPicPr>
          <p:cNvPr id="39938" name="Picture 2" descr="&amp;Zcy;&amp;acy; &amp;mcy;&amp;acy;&amp;scy;&amp;ocy;&amp;vcy;&amp;icy;&amp;khcy; &amp;ocy;&amp;tcy;&amp;rcy;&amp;ucy;&amp;jukcy;&amp;ncy;&amp;softcy; &amp;kcy;&amp;ocy;&amp;rcy;&amp;iukcy;&amp;vcy; &amp;ncy;&amp;acy;&amp;scy;&amp;acy;&amp;mcy;&amp;pcy;&amp;iecy;&amp;rcy;&amp;iecy;&amp;dcy; &amp;ucy;&amp;tcy;&amp;icy;&amp;lcy;&amp;iukcy;&amp;zcy;&amp;ucy;&amp;yucy;&amp;tcy;&amp;softcy; &amp;kcy;&amp;ocy;&amp;rcy;&amp;mcy;&amp;icy;, &amp;ucy;&amp;rcy;&amp;acy;&amp;zhcy;&amp;iecy;&amp;ncy;&amp;iukcy; &amp;pcy;&amp;lcy;&amp;iukcy;&amp;scy;&amp;ncy;&amp;yacy;&amp;vcy;&amp;ocy;&amp;yucy; -  AgroTi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1736" y="4455585"/>
            <a:ext cx="4062264" cy="2402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6980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132856"/>
            <a:ext cx="3712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Дякую за увагу!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5934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5058" name="Picture 2" descr="&amp;KHcy;&amp;ocy;&amp;zcy;&amp;yacy;&amp;jcy;&amp;scy;&amp;tcy;&amp;vcy;&amp;acy; &amp;Scy;&amp;tcy;&amp;acy;&amp;vcy;&amp;rcy;&amp;ocy;&amp;pcy;&amp;ocy;&amp;lcy;&amp;softcy;&amp;yacy; &amp;zcy;&amp;acy;&amp;gcy;&amp;ocy;&amp;tcy;&amp;ocy;&amp;vcy;&amp;icy;&amp;lcy;&amp;icy; &amp;kcy;&amp;ocy;&amp;rcy;&amp;mcy;&amp;acy; &amp;dcy;&amp;lcy;&amp;yacy; &amp;zcy;&amp;icy;&amp;mcy;&amp;ocy;&amp;vcy;&amp;kcy;&amp;icy; &amp;scy;&amp;kcy;&amp;ocy;&amp;tcy;&amp;acy; | &amp;Scy;&amp;vcy;&amp;ocy;&amp;iocy; &amp;Tcy;&amp;V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6" y="4269094"/>
            <a:ext cx="3960438" cy="2640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2996952"/>
            <a:chOff x="0" y="4293087"/>
            <a:chExt cx="9144000" cy="2448272"/>
          </a:xfrm>
          <a:scene3d>
            <a:camera prst="orthographicFront"/>
            <a:lightRig rig="flat" dir="t"/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4293087"/>
              <a:ext cx="9144000" cy="238944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00665" y="4393752"/>
              <a:ext cx="8942670" cy="23476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На </a:t>
              </a:r>
              <a:r>
                <a:rPr lang="ru-RU" sz="2400" kern="1200" dirty="0" err="1" smtClean="0"/>
                <a:t>повний</a:t>
              </a:r>
              <a:r>
                <a:rPr lang="ru-RU" sz="2400" kern="1200" dirty="0" smtClean="0"/>
                <a:t> </a:t>
              </a:r>
              <a:r>
                <a:rPr lang="ru-RU" sz="2400" kern="1200" dirty="0" err="1" smtClean="0"/>
                <a:t>раціон</a:t>
              </a:r>
              <a:r>
                <a:rPr lang="ru-RU" sz="2400" kern="1200" dirty="0" smtClean="0"/>
                <a:t> корову </a:t>
              </a:r>
              <a:r>
                <a:rPr lang="ru-RU" sz="2400" kern="1200" dirty="0" err="1" smtClean="0"/>
                <a:t>переводять</a:t>
              </a:r>
              <a:r>
                <a:rPr lang="ru-RU" sz="2400" kern="1200" dirty="0" smtClean="0"/>
                <a:t> на 10–12 день </a:t>
              </a:r>
              <a:r>
                <a:rPr lang="ru-RU" sz="2400" kern="1200" dirty="0" err="1" smtClean="0"/>
                <a:t>після</a:t>
              </a:r>
              <a:r>
                <a:rPr lang="ru-RU" sz="2400" kern="1200" dirty="0" smtClean="0"/>
                <a:t> </a:t>
              </a:r>
              <a:r>
                <a:rPr lang="ru-RU" sz="2400" kern="1200" dirty="0" err="1" smtClean="0"/>
                <a:t>отелення</a:t>
              </a:r>
              <a:r>
                <a:rPr lang="ru-RU" sz="2400" kern="1200" dirty="0" smtClean="0"/>
                <a:t>. На 2–5 день </a:t>
              </a:r>
              <a:r>
                <a:rPr lang="ru-RU" sz="2400" kern="1200" dirty="0" err="1" smtClean="0"/>
                <a:t>корів</a:t>
              </a:r>
              <a:r>
                <a:rPr lang="ru-RU" sz="2400" kern="1200" dirty="0" smtClean="0"/>
                <a:t> </a:t>
              </a:r>
              <a:r>
                <a:rPr lang="ru-RU" sz="2400" kern="1200" dirty="0" err="1" smtClean="0"/>
                <a:t>випускають</a:t>
              </a:r>
              <a:r>
                <a:rPr lang="ru-RU" sz="2400" kern="1200" dirty="0" smtClean="0"/>
                <a:t> на </a:t>
              </a:r>
              <a:r>
                <a:rPr lang="ru-RU" sz="2400" kern="1200" dirty="0" err="1" smtClean="0"/>
                <a:t>прогулянку</a:t>
              </a:r>
              <a:r>
                <a:rPr lang="ru-RU" sz="2400" kern="1200" dirty="0" smtClean="0"/>
                <a:t> </a:t>
              </a:r>
              <a:r>
                <a:rPr lang="ru-RU" sz="2400" kern="1200" dirty="0" err="1" smtClean="0"/>
                <a:t>або</a:t>
              </a:r>
              <a:r>
                <a:rPr lang="ru-RU" sz="2400" kern="1200" dirty="0" smtClean="0"/>
                <a:t> </a:t>
              </a:r>
              <a:r>
                <a:rPr lang="ru-RU" sz="2400" kern="1200" dirty="0" err="1" smtClean="0"/>
                <a:t>пасовище</a:t>
              </a:r>
              <a:r>
                <a:rPr lang="ru-RU" sz="2400" kern="1200" dirty="0" smtClean="0"/>
                <a:t>. </a:t>
              </a:r>
              <a:r>
                <a:rPr lang="ru-RU" sz="2400" kern="1200" dirty="0" err="1" smtClean="0"/>
                <a:t>Влітку</a:t>
              </a:r>
              <a:r>
                <a:rPr lang="ru-RU" sz="2400" kern="1200" dirty="0" smtClean="0"/>
                <a:t> </a:t>
              </a:r>
              <a:r>
                <a:rPr lang="ru-RU" sz="2400" kern="1200" dirty="0" err="1" smtClean="0"/>
                <a:t>новотільних</a:t>
              </a:r>
              <a:r>
                <a:rPr lang="ru-RU" sz="2400" kern="1200" dirty="0" smtClean="0"/>
                <a:t> </a:t>
              </a:r>
              <a:r>
                <a:rPr lang="ru-RU" sz="2400" kern="1200" dirty="0" err="1" smtClean="0"/>
                <a:t>корів</a:t>
              </a:r>
              <a:r>
                <a:rPr lang="ru-RU" sz="2400" kern="1200" dirty="0" smtClean="0"/>
                <a:t> </a:t>
              </a:r>
              <a:r>
                <a:rPr lang="ru-RU" sz="2400" kern="1200" dirty="0" err="1" smtClean="0"/>
                <a:t>годують</a:t>
              </a:r>
              <a:r>
                <a:rPr lang="ru-RU" sz="2400" kern="1200" dirty="0" smtClean="0"/>
                <a:t> так, як </a:t>
              </a:r>
              <a:r>
                <a:rPr lang="ru-RU" sz="2400" kern="1200" dirty="0" err="1" smtClean="0"/>
                <a:t>і</a:t>
              </a:r>
              <a:r>
                <a:rPr lang="ru-RU" sz="2400" kern="1200" dirty="0" smtClean="0"/>
                <a:t> </a:t>
              </a:r>
              <a:r>
                <a:rPr lang="ru-RU" sz="2400" kern="1200" dirty="0" err="1" smtClean="0"/>
                <a:t>взимку</a:t>
              </a:r>
              <a:r>
                <a:rPr lang="ru-RU" sz="2400" kern="1200" dirty="0" smtClean="0"/>
                <a:t> </a:t>
              </a:r>
              <a:r>
                <a:rPr lang="ru-RU" sz="2400" kern="1200" dirty="0" err="1" smtClean="0"/>
                <a:t>і</a:t>
              </a:r>
              <a:r>
                <a:rPr lang="ru-RU" sz="2400" kern="1200" dirty="0" smtClean="0"/>
                <a:t> </a:t>
              </a:r>
              <a:r>
                <a:rPr lang="ru-RU" sz="2400" kern="1200" dirty="0" err="1" smtClean="0"/>
                <a:t>поступово</a:t>
              </a:r>
              <a:r>
                <a:rPr lang="ru-RU" sz="2400" kern="1200" dirty="0" smtClean="0"/>
                <a:t> </a:t>
              </a:r>
              <a:r>
                <a:rPr lang="ru-RU" sz="2400" kern="1200" dirty="0" err="1" smtClean="0"/>
                <a:t>вводять</a:t>
              </a:r>
              <a:r>
                <a:rPr lang="ru-RU" sz="2400" kern="1200" dirty="0" smtClean="0"/>
                <a:t> до </a:t>
              </a:r>
              <a:r>
                <a:rPr lang="ru-RU" sz="2400" kern="1200" dirty="0" err="1" smtClean="0"/>
                <a:t>раціону</a:t>
              </a:r>
              <a:r>
                <a:rPr lang="ru-RU" sz="2400" kern="1200" dirty="0" smtClean="0"/>
                <a:t> </a:t>
              </a:r>
              <a:r>
                <a:rPr lang="ru-RU" sz="2400" kern="1200" dirty="0" err="1" smtClean="0"/>
                <a:t>зелені</a:t>
              </a:r>
              <a:r>
                <a:rPr lang="ru-RU" sz="2400" kern="1200" dirty="0" smtClean="0"/>
                <a:t> корми, </a:t>
              </a:r>
              <a:r>
                <a:rPr lang="ru-RU" sz="2400" kern="1200" dirty="0" err="1" smtClean="0"/>
                <a:t>починаючи</a:t>
              </a:r>
              <a:r>
                <a:rPr lang="ru-RU" sz="2400" kern="1200" dirty="0" smtClean="0"/>
                <a:t> </a:t>
              </a:r>
              <a:r>
                <a:rPr lang="ru-RU" sz="2400" kern="1200" dirty="0" err="1" smtClean="0"/>
                <a:t>з</a:t>
              </a:r>
              <a:r>
                <a:rPr lang="ru-RU" sz="2400" kern="1200" dirty="0" smtClean="0"/>
                <a:t> 10 кг на голову за </a:t>
              </a:r>
              <a:r>
                <a:rPr lang="ru-RU" sz="2400" kern="1200" dirty="0" err="1" smtClean="0"/>
                <a:t>добу</a:t>
              </a:r>
              <a:r>
                <a:rPr lang="ru-RU" sz="2400" kern="1200" dirty="0" smtClean="0"/>
                <a:t>.</a:t>
              </a:r>
              <a:endParaRPr lang="ru-RU" sz="2400" kern="1200" dirty="0"/>
            </a:p>
          </p:txBody>
        </p:sp>
      </p:grpSp>
      <p:sp>
        <p:nvSpPr>
          <p:cNvPr id="62468" name="AutoShape 4" descr="&amp;Ncy;&amp;icy;&amp;dcy;&amp;iecy;&amp;rcy;&amp;lcy;&amp;acy;&amp;ncy;&amp;dcy;&amp;scy;&amp;kcy;&amp;icy;&amp;iecy; &amp;fcy;&amp;iecy;&amp;rcy;&amp;mcy;&amp;iecy;&amp;rcy;&amp;ycy; &amp;icy;&amp;scy;&amp;pcy;&amp;ocy;&amp;lcy;&amp;softcy;&amp;zcy;&amp;ucy;&amp;yucy;&amp;tcy; &amp;mcy;&amp;acy;&amp;gcy;&amp;ncy;&amp;icy;&amp;tcy;&amp;ycy; &amp;dcy;&amp;lcy;&amp;yacy; &amp;bcy;&amp;iecy;&amp;zcy;&amp;ocy;&amp;pcy;&amp;acy;&amp;scy;&amp;ncy;&amp;ocy;&amp;gcy;&amp;ocy; &amp;kcy;&amp;ocy;&amp;rcy;&amp;mcy;&amp;lcy;&amp;iecy;&amp;ncy;&amp;icy;&amp;yacy; &amp;kcy;&amp;ocy;&amp;rcy;&amp;ocy;&amp;vcy; |  &amp;Acy;&amp;Scy;&amp;Scy;&amp;Ocy;&amp;TScy;&amp;Icy;&amp;Acy;&amp;TScy;&amp;Icy;&amp;YAcy; &amp;ZHcy;&amp;Icy;&amp;Vcy;&amp;Ocy;&amp;Tcy;&amp;Ncy;&amp;Ocy;&amp;Vcy;&amp;Ocy;&amp;Dcy;&amp;Ocy;&amp;Vcy; &amp;Ucy;&amp;Kcy;&amp;Rcy;&amp;Acy;&amp;Icy;&amp;N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70" name="Picture 6" descr="&amp;Bcy;&amp;rcy;&amp;icy;&amp;tcy;&amp;acy;&amp;ncy;&amp;scy;&amp;kcy;&amp;icy;&amp;jcy; &amp;bcy;&amp;iecy;&amp;lcy;&amp;acy;&amp;yacy; &amp;kcy;&amp;ocy;&amp;rcy;&amp;ocy;&amp;vcy;&amp;acy;: &amp;scy;&amp;kcy;&amp;acy;&amp;chcy;&amp;acy;&amp;tcy;&amp;softcy; &amp;kcy;&amp;acy;&amp;rcy;&amp;tcy;&amp;icy;&amp;ncy;&amp;kcy;&amp;icy;, &amp;scy;&amp;tcy;&amp;ocy;&amp;kcy;&amp;ocy;&amp;vcy;&amp;ycy;&amp;iecy; &amp;fcy;&amp;ocy;&amp;tcy;&amp;ocy; &amp;Bcy;&amp;rcy;&amp;icy;&amp;tcy;&amp;acy;&amp;ncy;&amp;scy;&amp;kcy;&amp;icy;&amp;jcy; &amp;bcy;&amp;iecy;&amp;lcy;&amp;acy;&amp;yacy;  &amp;kcy;&amp;ocy;&amp;rcy;&amp;ocy;&amp;vcy;&amp;acy; &amp;vcy; &amp;khcy;&amp;ocy;&amp;rcy;&amp;ocy;&amp;shcy;&amp;iecy;&amp;mcy; &amp;kcy;&amp;acy;&amp;chcy;&amp;iecy;&amp;scy;&amp;tcy;&amp;vcy;&amp;iecy; |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61158"/>
            <a:ext cx="5819662" cy="3896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3354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AutoShape 2" descr="&amp;Dcy;&amp;ocy;&amp;yicy;&amp;ncy;&amp;ncy;&amp;yacy; &amp;kcy;&amp;ocy;&amp;rcy;&amp;iukcy;&amp;vcy; — &amp;Acy;&amp;gcy;&amp;rcy;&amp;ocy;&amp;bcy;&amp;iukcy;&amp;zcy;&amp;ncy;&amp;iecy;&amp;scy; &amp;scy;&amp;softcy;&amp;ocy;&amp;gcy;&amp;ocy;&amp;d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&amp;Mcy;&amp;ocy;&amp;lcy;&amp;ocy;&amp;chcy;&amp;ncy;&amp;ucy; &amp;pcy;&amp;rcy;&amp;ocy;&amp;dcy;&amp;ucy;&amp;kcy;&amp;tcy;&amp;icy;&amp;vcy;&amp;ncy;&amp;iukcy;&amp;scy;&amp;tcy;&amp;softcy; &amp;kcy;&amp;ocy;&amp;rcy;&amp;ocy;&amp;vcy;&amp;icy; &amp;vcy;&amp;icy;&amp;zcy;&amp;ncy;&amp;acy;&amp;chcy;&amp;acy;&amp;jukcy; &amp;vcy;&amp;ncy;&amp;ucy;&amp;tcy;&amp;rcy;&amp;iukcy;&amp;shcy;&amp;ncy;&amp;yacy; &amp;bcy;&amp;ucy;&amp;dcy;&amp;ocy;&amp;vcy;&amp;acy; &amp;vcy;&amp;icy;&amp;mcy;&amp;iecy;&amp;ncy;&amp;iukcy;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3329608"/>
            <a:ext cx="4939749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859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4510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&amp;YAcy;&amp;kcy;&amp;icy;&amp;jcy; &amp;scy;&amp;iecy;&amp;rcy;&amp;iecy;&amp;dcy;&amp;ncy;&amp;iukcy;&amp;jcy; &amp;ncy;&amp;acy;&amp;dcy;&amp;iukcy;&amp;jcy; &amp;mcy;&amp;ocy;&amp;lcy;&amp;ocy;&amp;kcy;&amp;acy; &amp;ocy;&amp;dcy;&amp;ncy;&amp;iukcy;&amp;jukcy;&amp;yucy; &amp;kcy;&amp;ocy;&amp;rcy;&amp;iukcy;&amp;vcy;&amp;kcy;&amp;i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4154698"/>
            <a:ext cx="3816424" cy="2703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38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6" name="AutoShape 2" descr="&amp;Pcy;&amp;iukcy;&amp;dcy;&amp;gcy;&amp;ocy;&amp;tcy;&amp;ocy;&amp;vcy;&amp;kcy;&amp;acy; &amp;kcy;&amp;ocy;&amp;rcy;&amp;iukcy;&amp;vcy; &amp;dcy;&amp;ocy; &amp;vcy;&amp;icy;&amp;scy;&amp;ocy;&amp;kcy;&amp;ocy;&amp;yicy; &amp;pcy;&amp;rcy;&amp;ocy;&amp;dcy;&amp;ucy;&amp;kcy;&amp;tcy;&amp;icy;&amp;vcy;&amp;ncy;&amp;ocy;&amp;scy;&amp;tcy;&amp;iukcy;. &amp;Rcy;&amp;ocy;&amp;lcy;&amp;softcy; &amp;scy;&amp;ucy;&amp;khcy;&amp;ocy;&amp;scy;&amp;tcy;&amp;iukcy;&amp;jcy;&amp;ncy;&amp;ocy;&amp;gcy;&amp;ocy; &amp;pcy;&amp;iecy;&amp;rcy;&amp;iukcy;&amp;ocy;&amp;dcy;&amp;ucy; —  &amp;Acy;&amp;gcy;&amp;rcy;&amp;ocy;&amp;bcy;&amp;iukcy;&amp;zcy;&amp;ncy;&amp;iecy;&amp;scy; &amp;scy;&amp;softcy;&amp;ocy;&amp;gcy;&amp;ocy;&amp;d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8" name="Picture 4" descr="&amp;Acy;&amp;gcy;&amp;rcy;&amp;acy;&amp;rcy;&amp;ncy;&amp;icy;&amp;jcy; &amp;lcy;&amp;acy;&amp;jcy;&amp;fcy;&amp;khcy;&amp;acy;&amp;kcy; // &amp;Kcy;&amp;ocy;&amp;ncy;&amp;tcy;&amp;rcy;&amp;ocy;&amp;lcy;&amp;softcy;&amp;ncy;&amp;iukcy; &amp;tcy;&amp;ocy;&amp;chcy;&amp;kcy;&amp;icy; &amp;mcy;&amp;iecy;&amp;ncy;&amp;iecy;&amp;dcy;&amp;zhcy;&amp;mcy;&amp;iecy;&amp;ncy;&amp;tcy;&amp;ucy; &amp;gcy;&amp;ocy;&amp;dcy;&amp;iukcy;&amp;vcy;&amp;lcy;&amp;iukcy; &amp;Vcy;&amp;Rcy;&amp;KHcy;, &amp;acy;&amp;bcy;&amp;ocy; &amp;YAcy;&amp;kcy;&amp;ocy;&amp;yucy; &amp;jukcy;  &amp;tscy;&amp;iukcy;&amp;ncy;&amp;acy; &amp;pcy;&amp;ocy;&amp;mcy;&amp;icy;&amp;lcy;&amp;kcy;&amp;icy;? | AgroPortal.u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3424712"/>
            <a:ext cx="5302523" cy="3433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5923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2053</Words>
  <Application>Microsoft Office PowerPoint</Application>
  <PresentationFormat>Экран (4:3)</PresentationFormat>
  <Paragraphs>75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Лекція 6 Годівля лактуючих корів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6 Годівля лактуючих корів  </dc:title>
  <dc:creator>Sam</dc:creator>
  <cp:lastModifiedBy>Ulia</cp:lastModifiedBy>
  <cp:revision>18</cp:revision>
  <dcterms:created xsi:type="dcterms:W3CDTF">2021-03-30T08:24:36Z</dcterms:created>
  <dcterms:modified xsi:type="dcterms:W3CDTF">2021-05-28T13:18:48Z</dcterms:modified>
</cp:coreProperties>
</file>