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64" r:id="rId6"/>
    <p:sldId id="270" r:id="rId7"/>
    <p:sldId id="268" r:id="rId8"/>
    <p:sldId id="269" r:id="rId9"/>
    <p:sldId id="259" r:id="rId10"/>
    <p:sldId id="271" r:id="rId11"/>
    <p:sldId id="272" r:id="rId12"/>
    <p:sldId id="260" r:id="rId13"/>
    <p:sldId id="265" r:id="rId14"/>
    <p:sldId id="266" r:id="rId15"/>
    <p:sldId id="261" r:id="rId16"/>
    <p:sldId id="262" r:id="rId17"/>
    <p:sldId id="275" r:id="rId18"/>
    <p:sldId id="273" r:id="rId19"/>
    <p:sldId id="274" r:id="rId20"/>
    <p:sldId id="26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F1DA8D-C966-43E0-B7BD-E9161972A02F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CFADB05-90E0-4094-A106-329F52434A6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1</a:t>
          </a:r>
          <a:endParaRPr lang="ru-RU" dirty="0">
            <a:solidFill>
              <a:srgbClr val="C00000"/>
            </a:solidFill>
          </a:endParaRPr>
        </a:p>
      </dgm:t>
    </dgm:pt>
    <dgm:pt modelId="{8C3E0F2B-1865-44D9-A7EE-7FC089C8B91B}" type="parTrans" cxnId="{374F0035-524F-462A-B083-665259E86E0D}">
      <dgm:prSet/>
      <dgm:spPr/>
      <dgm:t>
        <a:bodyPr/>
        <a:lstStyle/>
        <a:p>
          <a:endParaRPr lang="ru-RU"/>
        </a:p>
      </dgm:t>
    </dgm:pt>
    <dgm:pt modelId="{AD2B8BC9-2E18-4CC6-89CB-65C95895BC79}" type="sibTrans" cxnId="{374F0035-524F-462A-B083-665259E86E0D}">
      <dgm:prSet/>
      <dgm:spPr/>
      <dgm:t>
        <a:bodyPr/>
        <a:lstStyle/>
        <a:p>
          <a:endParaRPr lang="ru-RU"/>
        </a:p>
      </dgm:t>
    </dgm:pt>
    <dgm:pt modelId="{24BBC131-6EF4-4985-A091-7F01E1D9EF78}">
      <dgm:prSet/>
      <dgm:spPr/>
      <dgm:t>
        <a:bodyPr/>
        <a:lstStyle/>
        <a:p>
          <a:pPr algn="l" rtl="0"/>
          <a:r>
            <a:rPr lang="ru-RU" b="1" dirty="0" smtClean="0"/>
            <a:t>Породи </a:t>
          </a:r>
          <a:r>
            <a:rPr lang="ru-RU" b="1" dirty="0" err="1" smtClean="0"/>
            <a:t>худоби</a:t>
          </a:r>
          <a:r>
            <a:rPr lang="ru-RU" b="1" dirty="0" smtClean="0"/>
            <a:t> </a:t>
          </a:r>
          <a:r>
            <a:rPr lang="ru-RU" b="1" dirty="0" err="1" smtClean="0"/>
            <a:t>групують</a:t>
          </a:r>
          <a:r>
            <a:rPr lang="ru-RU" b="1" dirty="0" smtClean="0"/>
            <a:t> </a:t>
          </a:r>
          <a:r>
            <a:rPr lang="ru-RU" b="1" dirty="0" err="1" smtClean="0"/>
            <a:t>залежно</a:t>
          </a:r>
          <a:r>
            <a:rPr lang="ru-RU" b="1" dirty="0" smtClean="0"/>
            <a:t> </a:t>
          </a:r>
          <a:r>
            <a:rPr lang="ru-RU" b="1" dirty="0" err="1" smtClean="0"/>
            <a:t>від</a:t>
          </a:r>
          <a:r>
            <a:rPr lang="ru-RU" b="1" dirty="0" smtClean="0"/>
            <a:t> </a:t>
          </a:r>
          <a:r>
            <a:rPr lang="ru-RU" b="1" dirty="0" err="1" smtClean="0"/>
            <a:t>спорідненості</a:t>
          </a:r>
          <a:r>
            <a:rPr lang="ru-RU" b="1" dirty="0" smtClean="0"/>
            <a:t>.</a:t>
          </a:r>
          <a:endParaRPr lang="ru-RU" dirty="0"/>
        </a:p>
      </dgm:t>
    </dgm:pt>
    <dgm:pt modelId="{FDD7DF00-2966-4807-914F-9A2C614B643F}" type="parTrans" cxnId="{AE5E7415-43FD-447F-BE29-9C954A81DDAC}">
      <dgm:prSet/>
      <dgm:spPr/>
      <dgm:t>
        <a:bodyPr/>
        <a:lstStyle/>
        <a:p>
          <a:endParaRPr lang="ru-RU"/>
        </a:p>
      </dgm:t>
    </dgm:pt>
    <dgm:pt modelId="{12EA0E82-208C-45A0-B061-7D9C519AA1FC}" type="sibTrans" cxnId="{AE5E7415-43FD-447F-BE29-9C954A81DDAC}">
      <dgm:prSet/>
      <dgm:spPr/>
      <dgm:t>
        <a:bodyPr/>
        <a:lstStyle/>
        <a:p>
          <a:endParaRPr lang="ru-RU"/>
        </a:p>
      </dgm:t>
    </dgm:pt>
    <dgm:pt modelId="{4A298411-669D-460B-AD31-089C9082F0D4}">
      <dgm:prSet/>
      <dgm:spPr/>
      <dgm:t>
        <a:bodyPr/>
        <a:lstStyle/>
        <a:p>
          <a:pPr algn="l" rtl="0"/>
          <a:r>
            <a:rPr lang="ru-RU" b="1" i="1" dirty="0" smtClean="0"/>
            <a:t>До </a:t>
          </a:r>
          <a:r>
            <a:rPr lang="ru-RU" b="1" i="1" dirty="0" err="1" smtClean="0"/>
            <a:t>групи</a:t>
          </a:r>
          <a:r>
            <a:rPr lang="ru-RU" b="1" i="1" dirty="0" smtClean="0"/>
            <a:t> </a:t>
          </a:r>
          <a:r>
            <a:rPr lang="ru-RU" b="1" i="1" dirty="0" err="1" smtClean="0"/>
            <a:t>споріднених</a:t>
          </a:r>
          <a:r>
            <a:rPr lang="ru-RU" b="1" i="1" dirty="0" smtClean="0"/>
            <a:t> </a:t>
          </a:r>
          <a:r>
            <a:rPr lang="ru-RU" b="1" i="1" dirty="0" err="1" smtClean="0"/>
            <a:t>чорно-рябих</a:t>
          </a:r>
          <a:r>
            <a:rPr lang="ru-RU" b="1" i="1" dirty="0" smtClean="0"/>
            <a:t> </a:t>
          </a:r>
          <a:r>
            <a:rPr lang="ru-RU" b="1" i="1" dirty="0" err="1" smtClean="0"/>
            <a:t>порід</a:t>
          </a:r>
          <a:r>
            <a:rPr lang="ru-RU" b="1" i="1" dirty="0" smtClean="0"/>
            <a:t> </a:t>
          </a:r>
          <a:r>
            <a:rPr lang="ru-RU" b="1" i="1" dirty="0" err="1" smtClean="0"/>
            <a:t>відносяться</a:t>
          </a:r>
          <a:r>
            <a:rPr lang="ru-RU" b="1" i="1" dirty="0" smtClean="0"/>
            <a:t> </a:t>
          </a:r>
          <a:r>
            <a:rPr lang="ru-RU" b="1" dirty="0" err="1" smtClean="0">
              <a:solidFill>
                <a:srgbClr val="C00000"/>
              </a:solidFill>
            </a:rPr>
            <a:t>українська</a:t>
          </a:r>
          <a:r>
            <a:rPr lang="ru-RU" b="1" dirty="0" smtClean="0">
              <a:solidFill>
                <a:srgbClr val="C00000"/>
              </a:solidFill>
            </a:rPr>
            <a:t> </a:t>
          </a:r>
          <a:r>
            <a:rPr lang="ru-RU" b="1" dirty="0" err="1" smtClean="0">
              <a:solidFill>
                <a:srgbClr val="C00000"/>
              </a:solidFill>
            </a:rPr>
            <a:t>чорно-ряба</a:t>
          </a:r>
          <a:r>
            <a:rPr lang="ru-RU" b="1" dirty="0" smtClean="0">
              <a:solidFill>
                <a:srgbClr val="C00000"/>
              </a:solidFill>
            </a:rPr>
            <a:t> </a:t>
          </a:r>
          <a:r>
            <a:rPr lang="ru-RU" b="1" dirty="0" err="1" smtClean="0">
              <a:solidFill>
                <a:srgbClr val="C00000"/>
              </a:solidFill>
            </a:rPr>
            <a:t>молочна</a:t>
          </a:r>
          <a:r>
            <a:rPr lang="ru-RU" b="1" dirty="0" smtClean="0">
              <a:solidFill>
                <a:srgbClr val="C00000"/>
              </a:solidFill>
            </a:rPr>
            <a:t>, </a:t>
          </a:r>
          <a:r>
            <a:rPr lang="ru-RU" b="1" dirty="0" err="1" smtClean="0">
              <a:solidFill>
                <a:srgbClr val="C00000"/>
              </a:solidFill>
            </a:rPr>
            <a:t>голиштинська</a:t>
          </a:r>
          <a:r>
            <a:rPr lang="ru-RU" b="1" dirty="0" smtClean="0">
              <a:solidFill>
                <a:srgbClr val="C00000"/>
              </a:solidFill>
            </a:rPr>
            <a:t> </a:t>
          </a:r>
          <a:r>
            <a:rPr lang="ru-RU" b="1" dirty="0" err="1" smtClean="0">
              <a:solidFill>
                <a:srgbClr val="C00000"/>
              </a:solidFill>
            </a:rPr>
            <a:t>чорно-ряба</a:t>
          </a:r>
          <a:r>
            <a:rPr lang="ru-RU" b="1" dirty="0" smtClean="0">
              <a:solidFill>
                <a:srgbClr val="C00000"/>
              </a:solidFill>
            </a:rPr>
            <a:t> США </a:t>
          </a:r>
          <a:r>
            <a:rPr lang="ru-RU" b="1" dirty="0" err="1" smtClean="0">
              <a:solidFill>
                <a:srgbClr val="C00000"/>
              </a:solidFill>
            </a:rPr>
            <a:t>і</a:t>
          </a:r>
          <a:r>
            <a:rPr lang="ru-RU" b="1" dirty="0" smtClean="0">
              <a:solidFill>
                <a:srgbClr val="C00000"/>
              </a:solidFill>
            </a:rPr>
            <a:t> </a:t>
          </a:r>
          <a:r>
            <a:rPr lang="ru-RU" b="1" dirty="0" err="1" smtClean="0">
              <a:solidFill>
                <a:srgbClr val="C00000"/>
              </a:solidFill>
            </a:rPr>
            <a:t>Канади</a:t>
          </a:r>
          <a:r>
            <a:rPr lang="ru-RU" b="1" dirty="0" smtClean="0">
              <a:solidFill>
                <a:srgbClr val="C00000"/>
              </a:solidFill>
            </a:rPr>
            <a:t>, </a:t>
          </a:r>
          <a:r>
            <a:rPr lang="ru-RU" b="1" dirty="0" err="1" smtClean="0">
              <a:solidFill>
                <a:srgbClr val="C00000"/>
              </a:solidFill>
            </a:rPr>
            <a:t>голландська</a:t>
          </a:r>
          <a:r>
            <a:rPr lang="ru-RU" b="1" dirty="0" smtClean="0">
              <a:solidFill>
                <a:srgbClr val="C00000"/>
              </a:solidFill>
            </a:rPr>
            <a:t> </a:t>
          </a:r>
          <a:r>
            <a:rPr lang="ru-RU" b="1" dirty="0" err="1" smtClean="0">
              <a:solidFill>
                <a:srgbClr val="C00000"/>
              </a:solidFill>
            </a:rPr>
            <a:t>чорно-ряба</a:t>
          </a:r>
          <a:r>
            <a:rPr lang="ru-RU" b="1" dirty="0" smtClean="0"/>
            <a:t> та </a:t>
          </a:r>
          <a:r>
            <a:rPr lang="ru-RU" b="1" dirty="0" err="1" smtClean="0"/>
            <a:t>інші</a:t>
          </a:r>
          <a:r>
            <a:rPr lang="ru-RU" b="1" dirty="0" smtClean="0"/>
            <a:t>. </a:t>
          </a:r>
          <a:r>
            <a:rPr lang="ru-RU" b="1" dirty="0" err="1" smtClean="0"/>
            <a:t>Ця</a:t>
          </a:r>
          <a:r>
            <a:rPr lang="ru-RU" b="1" dirty="0" smtClean="0"/>
            <a:t> </a:t>
          </a:r>
          <a:r>
            <a:rPr lang="ru-RU" b="1" dirty="0" err="1" smtClean="0"/>
            <a:t>група</a:t>
          </a:r>
          <a:r>
            <a:rPr lang="ru-RU" b="1" dirty="0" smtClean="0"/>
            <a:t> </a:t>
          </a:r>
          <a:r>
            <a:rPr lang="ru-RU" b="1" dirty="0" err="1" smtClean="0"/>
            <a:t>худоби</a:t>
          </a:r>
          <a:r>
            <a:rPr lang="ru-RU" b="1" dirty="0" smtClean="0"/>
            <a:t> </a:t>
          </a:r>
          <a:r>
            <a:rPr lang="ru-RU" b="1" dirty="0" err="1" smtClean="0"/>
            <a:t>найбільш</a:t>
          </a:r>
          <a:r>
            <a:rPr lang="ru-RU" b="1" dirty="0" smtClean="0"/>
            <a:t> </a:t>
          </a:r>
          <a:r>
            <a:rPr lang="ru-RU" b="1" dirty="0" err="1" smtClean="0"/>
            <a:t>розповсюджена</a:t>
          </a:r>
          <a:r>
            <a:rPr lang="ru-RU" b="1" dirty="0" smtClean="0"/>
            <a:t> у </a:t>
          </a:r>
          <a:r>
            <a:rPr lang="ru-RU" b="1" dirty="0" err="1" smtClean="0"/>
            <a:t>світі</a:t>
          </a:r>
          <a:r>
            <a:rPr lang="ru-RU" b="1" dirty="0" smtClean="0"/>
            <a:t>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займає</a:t>
          </a:r>
          <a:r>
            <a:rPr lang="ru-RU" b="1" dirty="0" smtClean="0"/>
            <a:t> перше </a:t>
          </a:r>
          <a:r>
            <a:rPr lang="ru-RU" b="1" dirty="0" err="1" smtClean="0"/>
            <a:t>місце</a:t>
          </a:r>
          <a:r>
            <a:rPr lang="ru-RU" b="1" dirty="0" smtClean="0"/>
            <a:t> за </a:t>
          </a:r>
          <a:r>
            <a:rPr lang="ru-RU" b="1" dirty="0" err="1" smtClean="0"/>
            <a:t>чисельністю</a:t>
          </a:r>
          <a:r>
            <a:rPr lang="ru-RU" b="1" dirty="0" smtClean="0"/>
            <a:t> в </a:t>
          </a:r>
          <a:r>
            <a:rPr lang="ru-RU" b="1" dirty="0" err="1" smtClean="0"/>
            <a:t>Україні</a:t>
          </a:r>
          <a:r>
            <a:rPr lang="ru-RU" b="1" dirty="0" smtClean="0"/>
            <a:t>.</a:t>
          </a:r>
          <a:endParaRPr lang="ru-RU" b="1" dirty="0"/>
        </a:p>
      </dgm:t>
    </dgm:pt>
    <dgm:pt modelId="{FFA0B2C0-F984-4CD9-8E22-4D90D3A1F4C5}" type="parTrans" cxnId="{17D503FA-AE13-4C5A-A1C9-E636E947F616}">
      <dgm:prSet/>
      <dgm:spPr/>
      <dgm:t>
        <a:bodyPr/>
        <a:lstStyle/>
        <a:p>
          <a:endParaRPr lang="ru-RU"/>
        </a:p>
      </dgm:t>
    </dgm:pt>
    <dgm:pt modelId="{71C9619D-7DA6-46B5-A44C-0300178678D5}" type="sibTrans" cxnId="{17D503FA-AE13-4C5A-A1C9-E636E947F616}">
      <dgm:prSet/>
      <dgm:spPr/>
      <dgm:t>
        <a:bodyPr/>
        <a:lstStyle/>
        <a:p>
          <a:endParaRPr lang="ru-RU"/>
        </a:p>
      </dgm:t>
    </dgm:pt>
    <dgm:pt modelId="{A8EFE10F-1376-4388-BA16-698BB85BFF5A}" type="pres">
      <dgm:prSet presAssocID="{34F1DA8D-C966-43E0-B7BD-E9161972A02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6B410F-476D-4A00-A8E7-9F79936DD583}" type="pres">
      <dgm:prSet presAssocID="{1CFADB05-90E0-4094-A106-329F52434A6F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5E7415-43FD-447F-BE29-9C954A81DDAC}" srcId="{1CFADB05-90E0-4094-A106-329F52434A6F}" destId="{24BBC131-6EF4-4985-A091-7F01E1D9EF78}" srcOrd="0" destOrd="0" parTransId="{FDD7DF00-2966-4807-914F-9A2C614B643F}" sibTransId="{12EA0E82-208C-45A0-B061-7D9C519AA1FC}"/>
    <dgm:cxn modelId="{43485213-A0F0-4782-895D-C72C5476F46B}" type="presOf" srcId="{1CFADB05-90E0-4094-A106-329F52434A6F}" destId="{2F6B410F-476D-4A00-A8E7-9F79936DD583}" srcOrd="0" destOrd="0" presId="urn:microsoft.com/office/officeart/2005/8/layout/default"/>
    <dgm:cxn modelId="{FB4531AB-7A16-4CD7-A968-FDD01B6F009D}" type="presOf" srcId="{34F1DA8D-C966-43E0-B7BD-E9161972A02F}" destId="{A8EFE10F-1376-4388-BA16-698BB85BFF5A}" srcOrd="0" destOrd="0" presId="urn:microsoft.com/office/officeart/2005/8/layout/default"/>
    <dgm:cxn modelId="{17D503FA-AE13-4C5A-A1C9-E636E947F616}" srcId="{1CFADB05-90E0-4094-A106-329F52434A6F}" destId="{4A298411-669D-460B-AD31-089C9082F0D4}" srcOrd="1" destOrd="0" parTransId="{FFA0B2C0-F984-4CD9-8E22-4D90D3A1F4C5}" sibTransId="{71C9619D-7DA6-46B5-A44C-0300178678D5}"/>
    <dgm:cxn modelId="{1B34BAEE-D594-4EA1-B306-EE1E84F5787B}" type="presOf" srcId="{4A298411-669D-460B-AD31-089C9082F0D4}" destId="{2F6B410F-476D-4A00-A8E7-9F79936DD583}" srcOrd="0" destOrd="2" presId="urn:microsoft.com/office/officeart/2005/8/layout/default"/>
    <dgm:cxn modelId="{374F0035-524F-462A-B083-665259E86E0D}" srcId="{34F1DA8D-C966-43E0-B7BD-E9161972A02F}" destId="{1CFADB05-90E0-4094-A106-329F52434A6F}" srcOrd="0" destOrd="0" parTransId="{8C3E0F2B-1865-44D9-A7EE-7FC089C8B91B}" sibTransId="{AD2B8BC9-2E18-4CC6-89CB-65C95895BC79}"/>
    <dgm:cxn modelId="{9E1E9AF4-4699-488C-A8B3-2029ED8BDA2A}" type="presOf" srcId="{24BBC131-6EF4-4985-A091-7F01E1D9EF78}" destId="{2F6B410F-476D-4A00-A8E7-9F79936DD583}" srcOrd="0" destOrd="1" presId="urn:microsoft.com/office/officeart/2005/8/layout/default"/>
    <dgm:cxn modelId="{2FC5226A-1F56-4737-81E3-904A626552D2}" type="presParOf" srcId="{A8EFE10F-1376-4388-BA16-698BB85BFF5A}" destId="{2F6B410F-476D-4A00-A8E7-9F79936DD58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47CA3A-A047-45FA-8793-0D0F954E861E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92F77A-2A94-4B79-B269-DA0F7EA41C16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C00000"/>
              </a:solidFill>
            </a:rPr>
            <a:t>3. Характеристика </a:t>
          </a:r>
          <a:r>
            <a:rPr lang="ru-RU" sz="2400" b="1" dirty="0" err="1" smtClean="0">
              <a:solidFill>
                <a:srgbClr val="C00000"/>
              </a:solidFill>
            </a:rPr>
            <a:t>м’ясних</a:t>
          </a:r>
          <a:r>
            <a:rPr lang="ru-RU" sz="2400" b="1" dirty="0" smtClean="0">
              <a:solidFill>
                <a:srgbClr val="C00000"/>
              </a:solidFill>
            </a:rPr>
            <a:t> </a:t>
          </a:r>
          <a:r>
            <a:rPr lang="ru-RU" sz="2400" b="1" dirty="0" err="1" smtClean="0">
              <a:solidFill>
                <a:srgbClr val="C00000"/>
              </a:solidFill>
            </a:rPr>
            <a:t>порід</a:t>
          </a:r>
          <a:r>
            <a:rPr lang="ru-RU" sz="2400" b="1" dirty="0" smtClean="0">
              <a:solidFill>
                <a:srgbClr val="C00000"/>
              </a:solidFill>
            </a:rPr>
            <a:t> </a:t>
          </a:r>
          <a:r>
            <a:rPr lang="ru-RU" sz="2400" b="1" dirty="0" err="1" smtClean="0">
              <a:solidFill>
                <a:srgbClr val="C00000"/>
              </a:solidFill>
            </a:rPr>
            <a:t>великої</a:t>
          </a:r>
          <a:r>
            <a:rPr lang="ru-RU" sz="2400" b="1" dirty="0" smtClean="0">
              <a:solidFill>
                <a:srgbClr val="C00000"/>
              </a:solidFill>
            </a:rPr>
            <a:t> </a:t>
          </a:r>
          <a:r>
            <a:rPr lang="ru-RU" sz="2400" b="1" dirty="0" err="1" smtClean="0">
              <a:solidFill>
                <a:srgbClr val="C00000"/>
              </a:solidFill>
            </a:rPr>
            <a:t>рогатої</a:t>
          </a:r>
          <a:r>
            <a:rPr lang="ru-RU" sz="2400" b="1" dirty="0" smtClean="0">
              <a:solidFill>
                <a:srgbClr val="C00000"/>
              </a:solidFill>
            </a:rPr>
            <a:t> </a:t>
          </a:r>
          <a:r>
            <a:rPr lang="ru-RU" sz="2400" b="1" dirty="0" err="1" smtClean="0">
              <a:solidFill>
                <a:srgbClr val="C00000"/>
              </a:solidFill>
            </a:rPr>
            <a:t>худоби</a:t>
          </a:r>
          <a:endParaRPr lang="ru-RU" sz="2400" b="1" dirty="0" smtClean="0">
            <a:solidFill>
              <a:srgbClr val="C00000"/>
            </a:solidFill>
          </a:endParaRPr>
        </a:p>
        <a:p>
          <a:pPr rtl="0"/>
          <a:endParaRPr lang="ru-RU" sz="2700" dirty="0"/>
        </a:p>
      </dgm:t>
    </dgm:pt>
    <dgm:pt modelId="{E2012FCF-4A2F-4880-9DE4-FCC628450302}" type="parTrans" cxnId="{18946481-7E74-453B-9301-0FB9303C8069}">
      <dgm:prSet/>
      <dgm:spPr/>
      <dgm:t>
        <a:bodyPr/>
        <a:lstStyle/>
        <a:p>
          <a:endParaRPr lang="ru-RU"/>
        </a:p>
      </dgm:t>
    </dgm:pt>
    <dgm:pt modelId="{22E3CAA5-7C8D-4DC1-B949-D2D4241B2178}" type="sibTrans" cxnId="{18946481-7E74-453B-9301-0FB9303C8069}">
      <dgm:prSet/>
      <dgm:spPr/>
      <dgm:t>
        <a:bodyPr/>
        <a:lstStyle/>
        <a:p>
          <a:endParaRPr lang="ru-RU"/>
        </a:p>
      </dgm:t>
    </dgm:pt>
    <dgm:pt modelId="{14B1B505-CD44-4207-A4BA-C7F7CB2BED8D}">
      <dgm:prSet custT="1"/>
      <dgm:spPr/>
      <dgm:t>
        <a:bodyPr/>
        <a:lstStyle/>
        <a:p>
          <a:pPr rtl="0"/>
          <a:r>
            <a:rPr lang="ru-RU" sz="2400" b="1" dirty="0" smtClean="0"/>
            <a:t>Зараз у </a:t>
          </a:r>
          <a:r>
            <a:rPr lang="ru-RU" sz="2400" b="1" dirty="0" err="1" smtClean="0"/>
            <a:t>світі</a:t>
          </a:r>
          <a:r>
            <a:rPr lang="ru-RU" sz="2400" b="1" dirty="0" smtClean="0"/>
            <a:t> </a:t>
          </a:r>
          <a:r>
            <a:rPr lang="ru-RU" sz="2400" b="1" dirty="0" err="1" smtClean="0"/>
            <a:t>нараховується</a:t>
          </a:r>
          <a:r>
            <a:rPr lang="ru-RU" sz="2400" b="1" dirty="0" smtClean="0"/>
            <a:t> </a:t>
          </a:r>
          <a:r>
            <a:rPr lang="ru-RU" sz="2400" b="1" dirty="0" err="1" smtClean="0"/>
            <a:t>близько</a:t>
          </a:r>
          <a:r>
            <a:rPr lang="ru-RU" sz="2400" b="1" dirty="0" smtClean="0"/>
            <a:t> 30 </a:t>
          </a:r>
          <a:r>
            <a:rPr lang="ru-RU" sz="2400" b="1" dirty="0" err="1" smtClean="0"/>
            <a:t>найбільш</a:t>
          </a:r>
          <a:r>
            <a:rPr lang="ru-RU" sz="2400" b="1" dirty="0" smtClean="0"/>
            <a:t> </a:t>
          </a:r>
          <a:r>
            <a:rPr lang="ru-RU" sz="2400" b="1" dirty="0" err="1" smtClean="0"/>
            <a:t>поширених</a:t>
          </a:r>
          <a:r>
            <a:rPr lang="ru-RU" sz="2400" b="1" dirty="0" smtClean="0"/>
            <a:t> </a:t>
          </a:r>
          <a:r>
            <a:rPr lang="ru-RU" sz="2400" b="1" dirty="0" err="1" smtClean="0"/>
            <a:t>спеціалізованих</a:t>
          </a:r>
          <a:r>
            <a:rPr lang="ru-RU" sz="2400" b="1" dirty="0" smtClean="0"/>
            <a:t> </a:t>
          </a:r>
          <a:r>
            <a:rPr lang="ru-RU" sz="2400" b="1" dirty="0" err="1" smtClean="0"/>
            <a:t>м’ясних</a:t>
          </a:r>
          <a:r>
            <a:rPr lang="ru-RU" sz="2400" b="1" dirty="0" smtClean="0"/>
            <a:t> </a:t>
          </a:r>
          <a:r>
            <a:rPr lang="ru-RU" sz="2400" b="1" dirty="0" err="1" smtClean="0"/>
            <a:t>порід</a:t>
          </a:r>
          <a:r>
            <a:rPr lang="ru-RU" sz="2400" b="1" dirty="0" smtClean="0"/>
            <a:t>. </a:t>
          </a:r>
          <a:r>
            <a:rPr lang="ru-RU" sz="2400" b="1" dirty="0" err="1" smtClean="0"/>
            <a:t>Дев’ять</a:t>
          </a:r>
          <a:r>
            <a:rPr lang="ru-RU" sz="2400" b="1" dirty="0" smtClean="0"/>
            <a:t> </a:t>
          </a:r>
          <a:r>
            <a:rPr lang="ru-RU" sz="2400" b="1" dirty="0" err="1" smtClean="0"/>
            <a:t>з</a:t>
          </a:r>
          <a:r>
            <a:rPr lang="ru-RU" sz="2400" b="1" dirty="0" smtClean="0"/>
            <a:t> них </a:t>
          </a:r>
          <a:r>
            <a:rPr lang="ru-RU" sz="2400" b="1" dirty="0" err="1" smtClean="0"/>
            <a:t>використовуються</a:t>
          </a:r>
          <a:r>
            <a:rPr lang="ru-RU" sz="2400" b="1" dirty="0" smtClean="0"/>
            <a:t> в </a:t>
          </a:r>
          <a:r>
            <a:rPr lang="ru-RU" sz="2400" b="1" dirty="0" err="1" smtClean="0"/>
            <a:t>Україні</a:t>
          </a:r>
          <a:r>
            <a:rPr lang="ru-RU" sz="2400" b="1" dirty="0" smtClean="0"/>
            <a:t>.</a:t>
          </a:r>
          <a:endParaRPr lang="ru-RU" sz="2100" dirty="0"/>
        </a:p>
      </dgm:t>
    </dgm:pt>
    <dgm:pt modelId="{1E6CB519-9717-4A03-BD0B-49AD716031DC}" type="parTrans" cxnId="{139766F2-C189-474A-83E8-69FEF3536909}">
      <dgm:prSet/>
      <dgm:spPr/>
      <dgm:t>
        <a:bodyPr/>
        <a:lstStyle/>
        <a:p>
          <a:endParaRPr lang="ru-RU"/>
        </a:p>
      </dgm:t>
    </dgm:pt>
    <dgm:pt modelId="{84C9E166-23B4-412A-BE0A-7331614EC6E2}" type="sibTrans" cxnId="{139766F2-C189-474A-83E8-69FEF3536909}">
      <dgm:prSet/>
      <dgm:spPr/>
      <dgm:t>
        <a:bodyPr/>
        <a:lstStyle/>
        <a:p>
          <a:endParaRPr lang="ru-RU"/>
        </a:p>
      </dgm:t>
    </dgm:pt>
    <dgm:pt modelId="{F0597592-5C84-45AA-A4FA-0B5BF0DB31CA}">
      <dgm:prSet custT="1"/>
      <dgm:spPr/>
      <dgm:t>
        <a:bodyPr/>
        <a:lstStyle/>
        <a:p>
          <a:pPr rtl="0"/>
          <a:r>
            <a:rPr lang="ru-RU" sz="2400" b="1" i="1" dirty="0" err="1" smtClean="0">
              <a:solidFill>
                <a:srgbClr val="FF0000"/>
              </a:solidFill>
            </a:rPr>
            <a:t>британські</a:t>
          </a:r>
          <a:r>
            <a:rPr lang="ru-RU" sz="2400" b="1" i="1" dirty="0" smtClean="0">
              <a:solidFill>
                <a:srgbClr val="FF0000"/>
              </a:solidFill>
            </a:rPr>
            <a:t> </a:t>
          </a:r>
          <a:r>
            <a:rPr lang="ru-RU" sz="2400" b="1" i="1" dirty="0" err="1" smtClean="0">
              <a:solidFill>
                <a:srgbClr val="FF0000"/>
              </a:solidFill>
            </a:rPr>
            <a:t>м’ясні</a:t>
          </a:r>
          <a:r>
            <a:rPr lang="ru-RU" sz="2400" b="1" i="1" dirty="0" smtClean="0">
              <a:solidFill>
                <a:srgbClr val="FF0000"/>
              </a:solidFill>
            </a:rPr>
            <a:t> </a:t>
          </a:r>
          <a:r>
            <a:rPr lang="ru-RU" sz="2400" b="1" i="1" dirty="0" err="1" smtClean="0">
              <a:solidFill>
                <a:srgbClr val="FF0000"/>
              </a:solidFill>
            </a:rPr>
            <a:t>скороспілі</a:t>
          </a:r>
          <a:r>
            <a:rPr lang="ru-RU" sz="2400" b="1" i="1" dirty="0" smtClean="0">
              <a:solidFill>
                <a:srgbClr val="FF0000"/>
              </a:solidFill>
            </a:rPr>
            <a:t> </a:t>
          </a:r>
          <a:r>
            <a:rPr lang="ru-RU" sz="2400" b="1" dirty="0" smtClean="0"/>
            <a:t>(</a:t>
          </a:r>
          <a:r>
            <a:rPr lang="ru-RU" sz="2400" b="1" dirty="0" err="1" smtClean="0"/>
            <a:t>шортгорнська</a:t>
          </a:r>
          <a:r>
            <a:rPr lang="ru-RU" sz="2400" b="1" dirty="0" smtClean="0"/>
            <a:t>. </a:t>
          </a:r>
          <a:r>
            <a:rPr lang="ru-RU" sz="2400" b="1" dirty="0" err="1" smtClean="0"/>
            <a:t>герефордська</a:t>
          </a:r>
          <a:r>
            <a:rPr lang="ru-RU" sz="2400" b="1" dirty="0" smtClean="0"/>
            <a:t>, </a:t>
          </a:r>
          <a:r>
            <a:rPr lang="ru-RU" sz="2400" b="1" dirty="0" err="1" smtClean="0"/>
            <a:t>абердин-ангуська</a:t>
          </a:r>
          <a:r>
            <a:rPr lang="ru-RU" sz="2400" b="1" dirty="0" smtClean="0"/>
            <a:t>, </a:t>
          </a:r>
          <a:r>
            <a:rPr lang="ru-RU" sz="2400" b="1" dirty="0" err="1" smtClean="0"/>
            <a:t>галловейська</a:t>
          </a:r>
          <a:r>
            <a:rPr lang="ru-RU" sz="2400" b="1" dirty="0" smtClean="0"/>
            <a:t>), </a:t>
          </a:r>
          <a:endParaRPr lang="ru-RU" sz="2400" b="1" dirty="0"/>
        </a:p>
      </dgm:t>
    </dgm:pt>
    <dgm:pt modelId="{BAE64A1A-940D-46E8-8822-3E8E1DBF3703}" type="parTrans" cxnId="{D56E5CDD-D5D7-48C1-B597-CA496A708A73}">
      <dgm:prSet/>
      <dgm:spPr/>
      <dgm:t>
        <a:bodyPr/>
        <a:lstStyle/>
        <a:p>
          <a:endParaRPr lang="ru-RU"/>
        </a:p>
      </dgm:t>
    </dgm:pt>
    <dgm:pt modelId="{65B43056-D355-45CB-8B30-D083F7F5EEE6}" type="sibTrans" cxnId="{D56E5CDD-D5D7-48C1-B597-CA496A708A73}">
      <dgm:prSet/>
      <dgm:spPr/>
      <dgm:t>
        <a:bodyPr/>
        <a:lstStyle/>
        <a:p>
          <a:endParaRPr lang="ru-RU"/>
        </a:p>
      </dgm:t>
    </dgm:pt>
    <dgm:pt modelId="{B1613EC2-CAE8-4FBE-A409-BBB40E0657D8}">
      <dgm:prSet custT="1"/>
      <dgm:spPr/>
      <dgm:t>
        <a:bodyPr/>
        <a:lstStyle/>
        <a:p>
          <a:pPr rtl="0"/>
          <a:r>
            <a:rPr lang="ru-RU" sz="2400" b="1" i="1" dirty="0" err="1" smtClean="0">
              <a:solidFill>
                <a:srgbClr val="FF0000"/>
              </a:solidFill>
            </a:rPr>
            <a:t>великорослі</a:t>
          </a:r>
          <a:r>
            <a:rPr lang="ru-RU" sz="2400" b="1" i="1" dirty="0" smtClean="0">
              <a:solidFill>
                <a:srgbClr val="FF0000"/>
              </a:solidFill>
            </a:rPr>
            <a:t> </a:t>
          </a:r>
          <a:r>
            <a:rPr lang="ru-RU" sz="2400" b="1" i="1" dirty="0" err="1" smtClean="0">
              <a:solidFill>
                <a:srgbClr val="FF0000"/>
              </a:solidFill>
            </a:rPr>
            <a:t>франко-італійські</a:t>
          </a:r>
          <a:r>
            <a:rPr lang="ru-RU" sz="2400" b="1" i="1" dirty="0" smtClean="0">
              <a:solidFill>
                <a:srgbClr val="FF0000"/>
              </a:solidFill>
            </a:rPr>
            <a:t> </a:t>
          </a:r>
          <a:r>
            <a:rPr lang="ru-RU" sz="2400" b="1" dirty="0" smtClean="0"/>
            <a:t>(</a:t>
          </a:r>
          <a:r>
            <a:rPr lang="ru-RU" sz="2400" b="1" dirty="0" err="1" smtClean="0"/>
            <a:t>шаролезька</a:t>
          </a:r>
          <a:r>
            <a:rPr lang="ru-RU" sz="2400" b="1" dirty="0" smtClean="0"/>
            <a:t>, </a:t>
          </a:r>
          <a:r>
            <a:rPr lang="ru-RU" sz="2400" b="1" dirty="0" err="1" smtClean="0"/>
            <a:t>лімузинська</a:t>
          </a:r>
          <a:r>
            <a:rPr lang="ru-RU" sz="2400" b="1" dirty="0" smtClean="0"/>
            <a:t>, </a:t>
          </a:r>
          <a:r>
            <a:rPr lang="ru-RU" sz="2400" b="1" dirty="0" err="1" smtClean="0"/>
            <a:t>кіанська</a:t>
          </a:r>
          <a:r>
            <a:rPr lang="ru-RU" sz="2400" b="1" dirty="0" smtClean="0"/>
            <a:t>), </a:t>
          </a:r>
          <a:endParaRPr lang="ru-RU" sz="2400" b="1" dirty="0"/>
        </a:p>
      </dgm:t>
    </dgm:pt>
    <dgm:pt modelId="{7ADEE7DD-6A0A-4898-8693-3160BDED4535}" type="parTrans" cxnId="{863126B9-F862-49E2-93CF-5776A1F81B90}">
      <dgm:prSet/>
      <dgm:spPr/>
      <dgm:t>
        <a:bodyPr/>
        <a:lstStyle/>
        <a:p>
          <a:endParaRPr lang="ru-RU"/>
        </a:p>
      </dgm:t>
    </dgm:pt>
    <dgm:pt modelId="{66C8D241-8FFC-43C2-BCF2-2373A8E62944}" type="sibTrans" cxnId="{863126B9-F862-49E2-93CF-5776A1F81B90}">
      <dgm:prSet/>
      <dgm:spPr/>
      <dgm:t>
        <a:bodyPr/>
        <a:lstStyle/>
        <a:p>
          <a:endParaRPr lang="ru-RU"/>
        </a:p>
      </dgm:t>
    </dgm:pt>
    <dgm:pt modelId="{5290A8F0-1242-4A82-B50E-463AEE13E4DC}">
      <dgm:prSet custT="1"/>
      <dgm:spPr/>
      <dgm:t>
        <a:bodyPr/>
        <a:lstStyle/>
        <a:p>
          <a:pPr rtl="0"/>
          <a:r>
            <a:rPr lang="ru-RU" sz="2400" b="1" i="1" dirty="0" err="1" smtClean="0">
              <a:solidFill>
                <a:srgbClr val="FF0000"/>
              </a:solidFill>
            </a:rPr>
            <a:t>вітчизняні</a:t>
          </a:r>
          <a:r>
            <a:rPr lang="ru-RU" sz="2400" b="1" i="1" dirty="0" smtClean="0"/>
            <a:t> </a:t>
          </a:r>
          <a:r>
            <a:rPr lang="ru-RU" sz="2400" b="1" dirty="0" smtClean="0"/>
            <a:t>(</a:t>
          </a:r>
          <a:r>
            <a:rPr lang="ru-RU" sz="2400" b="1" dirty="0" err="1" smtClean="0"/>
            <a:t>українська</a:t>
          </a:r>
          <a:r>
            <a:rPr lang="ru-RU" sz="2400" b="1" dirty="0" smtClean="0"/>
            <a:t> </a:t>
          </a:r>
          <a:r>
            <a:rPr lang="ru-RU" sz="2400" b="1" dirty="0" err="1" smtClean="0"/>
            <a:t>м’ясна</a:t>
          </a:r>
          <a:r>
            <a:rPr lang="ru-RU" sz="2400" b="1" dirty="0" smtClean="0"/>
            <a:t>, </a:t>
          </a:r>
          <a:r>
            <a:rPr lang="ru-RU" sz="2400" b="1" dirty="0" err="1" smtClean="0"/>
            <a:t>волинська</a:t>
          </a:r>
          <a:r>
            <a:rPr lang="ru-RU" sz="2400" b="1" dirty="0" smtClean="0"/>
            <a:t> </a:t>
          </a:r>
          <a:r>
            <a:rPr lang="ru-RU" sz="2400" b="1" dirty="0" err="1" smtClean="0"/>
            <a:t>м’ясна</a:t>
          </a:r>
          <a:r>
            <a:rPr lang="ru-RU" sz="2400" b="1" dirty="0" smtClean="0"/>
            <a:t> </a:t>
          </a:r>
          <a:r>
            <a:rPr lang="ru-RU" sz="2400" b="1" dirty="0" err="1" smtClean="0"/>
            <a:t>і</a:t>
          </a:r>
          <a:r>
            <a:rPr lang="ru-RU" sz="2400" b="1" dirty="0" smtClean="0"/>
            <a:t> </a:t>
          </a:r>
          <a:r>
            <a:rPr lang="ru-RU" sz="2400" b="1" dirty="0" err="1" smtClean="0"/>
            <a:t>поліська</a:t>
          </a:r>
          <a:r>
            <a:rPr lang="ru-RU" sz="2400" b="1" dirty="0" smtClean="0"/>
            <a:t> </a:t>
          </a:r>
          <a:r>
            <a:rPr lang="ru-RU" sz="2400" b="1" dirty="0" err="1" smtClean="0"/>
            <a:t>м’ясна</a:t>
          </a:r>
          <a:r>
            <a:rPr lang="ru-RU" sz="2400" b="1" dirty="0" smtClean="0"/>
            <a:t>) </a:t>
          </a:r>
          <a:endParaRPr lang="ru-RU" sz="2400" dirty="0"/>
        </a:p>
      </dgm:t>
    </dgm:pt>
    <dgm:pt modelId="{E40B3363-1FBA-4A29-9646-6189CA242019}" type="parTrans" cxnId="{E33D8A63-5167-4E5D-8DFC-988353CB4739}">
      <dgm:prSet/>
      <dgm:spPr/>
      <dgm:t>
        <a:bodyPr/>
        <a:lstStyle/>
        <a:p>
          <a:endParaRPr lang="ru-RU"/>
        </a:p>
      </dgm:t>
    </dgm:pt>
    <dgm:pt modelId="{4AE772C8-A886-49E2-8634-2F63C456A8A9}" type="sibTrans" cxnId="{E33D8A63-5167-4E5D-8DFC-988353CB4739}">
      <dgm:prSet/>
      <dgm:spPr/>
      <dgm:t>
        <a:bodyPr/>
        <a:lstStyle/>
        <a:p>
          <a:endParaRPr lang="ru-RU"/>
        </a:p>
      </dgm:t>
    </dgm:pt>
    <dgm:pt modelId="{31B0FDCB-CE00-4E4C-A3B4-942EF5377714}">
      <dgm:prSet custT="1"/>
      <dgm:spPr/>
      <dgm:t>
        <a:bodyPr/>
        <a:lstStyle/>
        <a:p>
          <a:pPr rtl="0"/>
          <a:r>
            <a:rPr lang="ru-RU" sz="2400" b="1" i="1" dirty="0" err="1" smtClean="0">
              <a:solidFill>
                <a:srgbClr val="FF0000"/>
              </a:solidFill>
            </a:rPr>
            <a:t>американські</a:t>
          </a:r>
          <a:r>
            <a:rPr lang="ru-RU" sz="2400" b="1" i="1" dirty="0" smtClean="0">
              <a:solidFill>
                <a:srgbClr val="FF0000"/>
              </a:solidFill>
            </a:rPr>
            <a:t> </a:t>
          </a:r>
          <a:r>
            <a:rPr lang="ru-RU" sz="2400" b="1" dirty="0" smtClean="0">
              <a:solidFill>
                <a:schemeClr val="tx1"/>
              </a:solidFill>
            </a:rPr>
            <a:t>(</a:t>
          </a:r>
          <a:r>
            <a:rPr lang="ru-RU" sz="2400" b="1" dirty="0" err="1" smtClean="0"/>
            <a:t>санта-гертруда</a:t>
          </a:r>
          <a:r>
            <a:rPr lang="ru-RU" sz="2400" b="1" dirty="0" smtClean="0"/>
            <a:t> </a:t>
          </a:r>
          <a:r>
            <a:rPr lang="ru-RU" sz="2400" b="1" dirty="0" err="1" smtClean="0"/>
            <a:t>й</a:t>
          </a:r>
          <a:r>
            <a:rPr lang="ru-RU" sz="2400" b="1" dirty="0" smtClean="0"/>
            <a:t> </a:t>
          </a:r>
          <a:r>
            <a:rPr lang="ru-RU" sz="2400" b="1" dirty="0" err="1" smtClean="0"/>
            <a:t>інші</a:t>
          </a:r>
          <a:r>
            <a:rPr lang="ru-RU" sz="2400" b="1" dirty="0" smtClean="0"/>
            <a:t>).</a:t>
          </a:r>
          <a:endParaRPr lang="ru-RU" sz="2400" b="1" dirty="0"/>
        </a:p>
      </dgm:t>
    </dgm:pt>
    <dgm:pt modelId="{2EDE66F5-D5C6-401D-ACF1-8C46B8A9BBCB}" type="parTrans" cxnId="{11F1682D-A481-4C87-B1A0-318E92A150A2}">
      <dgm:prSet/>
      <dgm:spPr/>
      <dgm:t>
        <a:bodyPr/>
        <a:lstStyle/>
        <a:p>
          <a:endParaRPr lang="ru-RU"/>
        </a:p>
      </dgm:t>
    </dgm:pt>
    <dgm:pt modelId="{48028616-C582-446F-8506-3D91F5E7E3AD}" type="sibTrans" cxnId="{11F1682D-A481-4C87-B1A0-318E92A150A2}">
      <dgm:prSet/>
      <dgm:spPr/>
      <dgm:t>
        <a:bodyPr/>
        <a:lstStyle/>
        <a:p>
          <a:endParaRPr lang="ru-RU"/>
        </a:p>
      </dgm:t>
    </dgm:pt>
    <dgm:pt modelId="{66CC4129-7A26-4D61-B253-B9080C1E6921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002060"/>
              </a:solidFill>
            </a:rPr>
            <a:t>За </a:t>
          </a:r>
          <a:r>
            <a:rPr lang="ru-RU" sz="2400" b="1" dirty="0" err="1" smtClean="0">
              <a:solidFill>
                <a:srgbClr val="002060"/>
              </a:solidFill>
            </a:rPr>
            <a:t>господарськими</a:t>
          </a:r>
          <a:r>
            <a:rPr lang="ru-RU" sz="2400" b="1" dirty="0" smtClean="0">
              <a:solidFill>
                <a:srgbClr val="002060"/>
              </a:solidFill>
            </a:rPr>
            <a:t> </a:t>
          </a:r>
          <a:r>
            <a:rPr lang="ru-RU" sz="2400" b="1" dirty="0" err="1" smtClean="0">
              <a:solidFill>
                <a:srgbClr val="002060"/>
              </a:solidFill>
            </a:rPr>
            <a:t>і</a:t>
          </a:r>
          <a:r>
            <a:rPr lang="ru-RU" sz="2400" b="1" dirty="0" smtClean="0">
              <a:solidFill>
                <a:srgbClr val="002060"/>
              </a:solidFill>
            </a:rPr>
            <a:t> </a:t>
          </a:r>
          <a:r>
            <a:rPr lang="ru-RU" sz="2400" b="1" dirty="0" err="1" smtClean="0">
              <a:solidFill>
                <a:srgbClr val="002060"/>
              </a:solidFill>
            </a:rPr>
            <a:t>біологічними</a:t>
          </a:r>
          <a:r>
            <a:rPr lang="ru-RU" sz="2400" b="1" dirty="0" smtClean="0">
              <a:solidFill>
                <a:srgbClr val="002060"/>
              </a:solidFill>
            </a:rPr>
            <a:t> </a:t>
          </a:r>
          <a:r>
            <a:rPr lang="ru-RU" sz="2400" b="1" dirty="0" err="1" smtClean="0">
              <a:solidFill>
                <a:srgbClr val="002060"/>
              </a:solidFill>
            </a:rPr>
            <a:t>особливостями</a:t>
          </a:r>
          <a:r>
            <a:rPr lang="ru-RU" sz="2400" b="1" dirty="0" smtClean="0">
              <a:solidFill>
                <a:srgbClr val="002060"/>
              </a:solidFill>
            </a:rPr>
            <a:t> </a:t>
          </a:r>
          <a:r>
            <a:rPr lang="ru-RU" sz="2400" b="1" dirty="0" err="1" smtClean="0">
              <a:solidFill>
                <a:srgbClr val="002060"/>
              </a:solidFill>
            </a:rPr>
            <a:t>і</a:t>
          </a:r>
          <a:r>
            <a:rPr lang="ru-RU" sz="2400" b="1" dirty="0" smtClean="0">
              <a:solidFill>
                <a:srgbClr val="002060"/>
              </a:solidFill>
            </a:rPr>
            <a:t> </a:t>
          </a:r>
          <a:r>
            <a:rPr lang="ru-RU" sz="2400" b="1" dirty="0" err="1" smtClean="0">
              <a:solidFill>
                <a:srgbClr val="002060"/>
              </a:solidFill>
            </a:rPr>
            <a:t>місцем</a:t>
          </a:r>
          <a:r>
            <a:rPr lang="ru-RU" sz="2400" b="1" dirty="0" smtClean="0">
              <a:solidFill>
                <a:srgbClr val="002060"/>
              </a:solidFill>
            </a:rPr>
            <a:t> </a:t>
          </a:r>
          <a:r>
            <a:rPr lang="ru-RU" sz="2400" b="1" dirty="0" err="1" smtClean="0">
              <a:solidFill>
                <a:srgbClr val="002060"/>
              </a:solidFill>
            </a:rPr>
            <a:t>виведення</a:t>
          </a:r>
          <a:r>
            <a:rPr lang="ru-RU" sz="2400" b="1" dirty="0" smtClean="0">
              <a:solidFill>
                <a:srgbClr val="002060"/>
              </a:solidFill>
            </a:rPr>
            <a:t> </a:t>
          </a:r>
          <a:r>
            <a:rPr lang="ru-RU" sz="2400" b="1" dirty="0" err="1" smtClean="0">
              <a:solidFill>
                <a:srgbClr val="002060"/>
              </a:solidFill>
            </a:rPr>
            <a:t>м’ясні</a:t>
          </a:r>
          <a:r>
            <a:rPr lang="ru-RU" sz="2400" b="1" dirty="0" smtClean="0">
              <a:solidFill>
                <a:srgbClr val="002060"/>
              </a:solidFill>
            </a:rPr>
            <a:t> породи </a:t>
          </a:r>
          <a:r>
            <a:rPr lang="ru-RU" sz="2400" b="1" dirty="0" err="1" smtClean="0">
              <a:solidFill>
                <a:srgbClr val="002060"/>
              </a:solidFill>
            </a:rPr>
            <a:t>поділяються</a:t>
          </a:r>
          <a:r>
            <a:rPr lang="ru-RU" sz="2400" b="1" dirty="0" smtClean="0">
              <a:solidFill>
                <a:srgbClr val="002060"/>
              </a:solidFill>
            </a:rPr>
            <a:t> на:</a:t>
          </a:r>
          <a:endParaRPr lang="ru-RU" sz="2100" dirty="0">
            <a:solidFill>
              <a:srgbClr val="002060"/>
            </a:solidFill>
          </a:endParaRPr>
        </a:p>
      </dgm:t>
    </dgm:pt>
    <dgm:pt modelId="{8F84D1D3-E80C-401D-8AD3-752163DDC1D9}" type="parTrans" cxnId="{D412173F-E450-44C6-9906-8054AC5B0AB2}">
      <dgm:prSet/>
      <dgm:spPr/>
    </dgm:pt>
    <dgm:pt modelId="{5526E6EF-1377-40FE-8C53-E46028292C0B}" type="sibTrans" cxnId="{D412173F-E450-44C6-9906-8054AC5B0AB2}">
      <dgm:prSet/>
      <dgm:spPr/>
    </dgm:pt>
    <dgm:pt modelId="{85D8EB37-675A-4EA5-AA4F-0CF6A434E7A9}" type="pres">
      <dgm:prSet presAssocID="{7747CA3A-A047-45FA-8793-0D0F954E861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6759BF-E0AC-411A-8E93-C99CAF37EA74}" type="pres">
      <dgm:prSet presAssocID="{A892F77A-2A94-4B79-B269-DA0F7EA41C16}" presName="comp" presStyleCnt="0"/>
      <dgm:spPr/>
    </dgm:pt>
    <dgm:pt modelId="{E7509183-73CF-4403-856D-70CD5B17E5F5}" type="pres">
      <dgm:prSet presAssocID="{A892F77A-2A94-4B79-B269-DA0F7EA41C16}" presName="box" presStyleLbl="node1" presStyleIdx="0" presStyleCnt="1"/>
      <dgm:spPr/>
      <dgm:t>
        <a:bodyPr/>
        <a:lstStyle/>
        <a:p>
          <a:endParaRPr lang="ru-RU"/>
        </a:p>
      </dgm:t>
    </dgm:pt>
    <dgm:pt modelId="{B92088A4-4846-4C33-8C6A-9890D69A2399}" type="pres">
      <dgm:prSet presAssocID="{A892F77A-2A94-4B79-B269-DA0F7EA41C16}" presName="img" presStyleLbl="fgImgPlace1" presStyleIdx="0" presStyleCnt="1" custScaleX="132356" custScaleY="29983" custLinFactNeighborX="-34859" custLinFactNeighborY="108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1154EE0-37EB-4D58-B8BB-84A7451D97BD}" type="pres">
      <dgm:prSet presAssocID="{A892F77A-2A94-4B79-B269-DA0F7EA41C16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35DF42-F916-4B3B-94BB-9A0BCE0C1A57}" type="presOf" srcId="{B1613EC2-CAE8-4FBE-A409-BBB40E0657D8}" destId="{21154EE0-37EB-4D58-B8BB-84A7451D97BD}" srcOrd="1" destOrd="4" presId="urn:microsoft.com/office/officeart/2005/8/layout/vList4"/>
    <dgm:cxn modelId="{7DB91A74-C2B4-4DF5-803D-2ED6A0E6484F}" type="presOf" srcId="{A892F77A-2A94-4B79-B269-DA0F7EA41C16}" destId="{21154EE0-37EB-4D58-B8BB-84A7451D97BD}" srcOrd="1" destOrd="0" presId="urn:microsoft.com/office/officeart/2005/8/layout/vList4"/>
    <dgm:cxn modelId="{5002455C-A9C6-4038-9617-49F3C3FD4E85}" type="presOf" srcId="{31B0FDCB-CE00-4E4C-A3B4-942EF5377714}" destId="{21154EE0-37EB-4D58-B8BB-84A7451D97BD}" srcOrd="1" destOrd="6" presId="urn:microsoft.com/office/officeart/2005/8/layout/vList4"/>
    <dgm:cxn modelId="{3B1DC4BF-78B0-4DFF-BCF6-1D351662A230}" type="presOf" srcId="{5290A8F0-1242-4A82-B50E-463AEE13E4DC}" destId="{21154EE0-37EB-4D58-B8BB-84A7451D97BD}" srcOrd="1" destOrd="5" presId="urn:microsoft.com/office/officeart/2005/8/layout/vList4"/>
    <dgm:cxn modelId="{D56E5CDD-D5D7-48C1-B597-CA496A708A73}" srcId="{A892F77A-2A94-4B79-B269-DA0F7EA41C16}" destId="{F0597592-5C84-45AA-A4FA-0B5BF0DB31CA}" srcOrd="2" destOrd="0" parTransId="{BAE64A1A-940D-46E8-8822-3E8E1DBF3703}" sibTransId="{65B43056-D355-45CB-8B30-D083F7F5EEE6}"/>
    <dgm:cxn modelId="{07360DC0-4573-4C09-8660-326DBDA7EB2F}" type="presOf" srcId="{A892F77A-2A94-4B79-B269-DA0F7EA41C16}" destId="{E7509183-73CF-4403-856D-70CD5B17E5F5}" srcOrd="0" destOrd="0" presId="urn:microsoft.com/office/officeart/2005/8/layout/vList4"/>
    <dgm:cxn modelId="{F8E4CF7A-6296-486D-803E-059F4E0608E6}" type="presOf" srcId="{7747CA3A-A047-45FA-8793-0D0F954E861E}" destId="{85D8EB37-675A-4EA5-AA4F-0CF6A434E7A9}" srcOrd="0" destOrd="0" presId="urn:microsoft.com/office/officeart/2005/8/layout/vList4"/>
    <dgm:cxn modelId="{87A8B617-D6AD-4EAB-893D-99E67DE091D1}" type="presOf" srcId="{F0597592-5C84-45AA-A4FA-0B5BF0DB31CA}" destId="{21154EE0-37EB-4D58-B8BB-84A7451D97BD}" srcOrd="1" destOrd="3" presId="urn:microsoft.com/office/officeart/2005/8/layout/vList4"/>
    <dgm:cxn modelId="{6F743466-01A4-48F2-9CDE-86A91BD4722F}" type="presOf" srcId="{66CC4129-7A26-4D61-B253-B9080C1E6921}" destId="{21154EE0-37EB-4D58-B8BB-84A7451D97BD}" srcOrd="1" destOrd="2" presId="urn:microsoft.com/office/officeart/2005/8/layout/vList4"/>
    <dgm:cxn modelId="{E33D8A63-5167-4E5D-8DFC-988353CB4739}" srcId="{A892F77A-2A94-4B79-B269-DA0F7EA41C16}" destId="{5290A8F0-1242-4A82-B50E-463AEE13E4DC}" srcOrd="4" destOrd="0" parTransId="{E40B3363-1FBA-4A29-9646-6189CA242019}" sibTransId="{4AE772C8-A886-49E2-8634-2F63C456A8A9}"/>
    <dgm:cxn modelId="{139766F2-C189-474A-83E8-69FEF3536909}" srcId="{A892F77A-2A94-4B79-B269-DA0F7EA41C16}" destId="{14B1B505-CD44-4207-A4BA-C7F7CB2BED8D}" srcOrd="0" destOrd="0" parTransId="{1E6CB519-9717-4A03-BD0B-49AD716031DC}" sibTransId="{84C9E166-23B4-412A-BE0A-7331614EC6E2}"/>
    <dgm:cxn modelId="{8264AF83-DC1F-4F60-B19D-D4B814E268C0}" type="presOf" srcId="{31B0FDCB-CE00-4E4C-A3B4-942EF5377714}" destId="{E7509183-73CF-4403-856D-70CD5B17E5F5}" srcOrd="0" destOrd="6" presId="urn:microsoft.com/office/officeart/2005/8/layout/vList4"/>
    <dgm:cxn modelId="{F2A7D292-842B-4C3A-8BDD-749BCA83F058}" type="presOf" srcId="{F0597592-5C84-45AA-A4FA-0B5BF0DB31CA}" destId="{E7509183-73CF-4403-856D-70CD5B17E5F5}" srcOrd="0" destOrd="3" presId="urn:microsoft.com/office/officeart/2005/8/layout/vList4"/>
    <dgm:cxn modelId="{863126B9-F862-49E2-93CF-5776A1F81B90}" srcId="{A892F77A-2A94-4B79-B269-DA0F7EA41C16}" destId="{B1613EC2-CAE8-4FBE-A409-BBB40E0657D8}" srcOrd="3" destOrd="0" parTransId="{7ADEE7DD-6A0A-4898-8693-3160BDED4535}" sibTransId="{66C8D241-8FFC-43C2-BCF2-2373A8E62944}"/>
    <dgm:cxn modelId="{420B18FD-A508-46BA-9255-836EAB5A399A}" type="presOf" srcId="{66CC4129-7A26-4D61-B253-B9080C1E6921}" destId="{E7509183-73CF-4403-856D-70CD5B17E5F5}" srcOrd="0" destOrd="2" presId="urn:microsoft.com/office/officeart/2005/8/layout/vList4"/>
    <dgm:cxn modelId="{C9E058B8-F5DD-4375-81CA-9D5A0A1B9F9F}" type="presOf" srcId="{14B1B505-CD44-4207-A4BA-C7F7CB2BED8D}" destId="{E7509183-73CF-4403-856D-70CD5B17E5F5}" srcOrd="0" destOrd="1" presId="urn:microsoft.com/office/officeart/2005/8/layout/vList4"/>
    <dgm:cxn modelId="{B479FF59-72BB-4D04-8A76-3422B52119E6}" type="presOf" srcId="{14B1B505-CD44-4207-A4BA-C7F7CB2BED8D}" destId="{21154EE0-37EB-4D58-B8BB-84A7451D97BD}" srcOrd="1" destOrd="1" presId="urn:microsoft.com/office/officeart/2005/8/layout/vList4"/>
    <dgm:cxn modelId="{D412173F-E450-44C6-9906-8054AC5B0AB2}" srcId="{A892F77A-2A94-4B79-B269-DA0F7EA41C16}" destId="{66CC4129-7A26-4D61-B253-B9080C1E6921}" srcOrd="1" destOrd="0" parTransId="{8F84D1D3-E80C-401D-8AD3-752163DDC1D9}" sibTransId="{5526E6EF-1377-40FE-8C53-E46028292C0B}"/>
    <dgm:cxn modelId="{18946481-7E74-453B-9301-0FB9303C8069}" srcId="{7747CA3A-A047-45FA-8793-0D0F954E861E}" destId="{A892F77A-2A94-4B79-B269-DA0F7EA41C16}" srcOrd="0" destOrd="0" parTransId="{E2012FCF-4A2F-4880-9DE4-FCC628450302}" sibTransId="{22E3CAA5-7C8D-4DC1-B949-D2D4241B2178}"/>
    <dgm:cxn modelId="{33F0D3FC-15DE-40BE-9BE1-E81B2B74F70A}" type="presOf" srcId="{5290A8F0-1242-4A82-B50E-463AEE13E4DC}" destId="{E7509183-73CF-4403-856D-70CD5B17E5F5}" srcOrd="0" destOrd="5" presId="urn:microsoft.com/office/officeart/2005/8/layout/vList4"/>
    <dgm:cxn modelId="{11F1682D-A481-4C87-B1A0-318E92A150A2}" srcId="{A892F77A-2A94-4B79-B269-DA0F7EA41C16}" destId="{31B0FDCB-CE00-4E4C-A3B4-942EF5377714}" srcOrd="5" destOrd="0" parTransId="{2EDE66F5-D5C6-401D-ACF1-8C46B8A9BBCB}" sibTransId="{48028616-C582-446F-8506-3D91F5E7E3AD}"/>
    <dgm:cxn modelId="{86393198-5888-4FC0-8733-ED03FF5CE0BA}" type="presOf" srcId="{B1613EC2-CAE8-4FBE-A409-BBB40E0657D8}" destId="{E7509183-73CF-4403-856D-70CD5B17E5F5}" srcOrd="0" destOrd="4" presId="urn:microsoft.com/office/officeart/2005/8/layout/vList4"/>
    <dgm:cxn modelId="{ADA6B74C-9101-4326-BB72-BC57E66513A6}" type="presParOf" srcId="{85D8EB37-675A-4EA5-AA4F-0CF6A434E7A9}" destId="{456759BF-E0AC-411A-8E93-C99CAF37EA74}" srcOrd="0" destOrd="0" presId="urn:microsoft.com/office/officeart/2005/8/layout/vList4"/>
    <dgm:cxn modelId="{DDB43FD8-AD64-48E5-A9D5-05F6EFC3A927}" type="presParOf" srcId="{456759BF-E0AC-411A-8E93-C99CAF37EA74}" destId="{E7509183-73CF-4403-856D-70CD5B17E5F5}" srcOrd="0" destOrd="0" presId="urn:microsoft.com/office/officeart/2005/8/layout/vList4"/>
    <dgm:cxn modelId="{60CFC6C0-305C-439B-BD7F-030C8220CA90}" type="presParOf" srcId="{456759BF-E0AC-411A-8E93-C99CAF37EA74}" destId="{B92088A4-4846-4C33-8C6A-9890D69A2399}" srcOrd="1" destOrd="0" presId="urn:microsoft.com/office/officeart/2005/8/layout/vList4"/>
    <dgm:cxn modelId="{48AA7032-7B7D-4674-BCB6-EC05CDA7603A}" type="presParOf" srcId="{456759BF-E0AC-411A-8E93-C99CAF37EA74}" destId="{21154EE0-37EB-4D58-B8BB-84A7451D97B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E6697D-AD3D-4E46-84B8-A11B2ECD642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97D63AE-4AF8-42F7-A6CA-04823A5383DB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4. Породи коней</a:t>
          </a:r>
          <a:endParaRPr lang="ru-RU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AAA66BA5-DBBA-40A7-B8B1-23AB7B796860}" type="parTrans" cxnId="{38589ABA-ED0E-4645-8C2E-3235649D8C74}">
      <dgm:prSet/>
      <dgm:spPr/>
      <dgm:t>
        <a:bodyPr/>
        <a:lstStyle/>
        <a:p>
          <a:endParaRPr lang="ru-RU"/>
        </a:p>
      </dgm:t>
    </dgm:pt>
    <dgm:pt modelId="{ED6A3DE4-3C38-457E-9ECB-31775F6E60EC}" type="sibTrans" cxnId="{38589ABA-ED0E-4645-8C2E-3235649D8C74}">
      <dgm:prSet/>
      <dgm:spPr/>
      <dgm:t>
        <a:bodyPr/>
        <a:lstStyle/>
        <a:p>
          <a:endParaRPr lang="ru-RU"/>
        </a:p>
      </dgm:t>
    </dgm:pt>
    <dgm:pt modelId="{03F5C5B0-D150-4DC1-B9C7-9AD1337D6288}">
      <dgm:prSet/>
      <dgm:spPr/>
      <dgm:t>
        <a:bodyPr/>
        <a:lstStyle/>
        <a:p>
          <a:pPr rtl="0"/>
          <a:r>
            <a:rPr lang="ru-RU" b="1" dirty="0" smtClean="0">
              <a:solidFill>
                <a:srgbClr val="FF0000"/>
              </a:solidFill>
            </a:rPr>
            <a:t>У </a:t>
          </a:r>
          <a:r>
            <a:rPr lang="ru-RU" b="1" dirty="0" err="1" smtClean="0">
              <a:solidFill>
                <a:srgbClr val="FF0000"/>
              </a:solidFill>
            </a:rPr>
            <a:t>кінних</a:t>
          </a:r>
          <a:r>
            <a:rPr lang="ru-RU" b="1" dirty="0" smtClean="0">
              <a:solidFill>
                <a:srgbClr val="FF0000"/>
              </a:solidFill>
            </a:rPr>
            <a:t> заводах </a:t>
          </a:r>
          <a:r>
            <a:rPr lang="ru-RU" b="1" dirty="0" err="1" smtClean="0">
              <a:solidFill>
                <a:srgbClr val="FF0000"/>
              </a:solidFill>
            </a:rPr>
            <a:t>України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від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загального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поголів’я</a:t>
          </a:r>
          <a:r>
            <a:rPr lang="ru-RU" b="1" dirty="0" smtClean="0">
              <a:solidFill>
                <a:srgbClr val="FF0000"/>
              </a:solidFill>
            </a:rPr>
            <a:t> маток 98,4% </a:t>
          </a:r>
          <a:r>
            <a:rPr lang="ru-RU" b="1" dirty="0" err="1" smtClean="0">
              <a:solidFill>
                <a:srgbClr val="FF0000"/>
              </a:solidFill>
            </a:rPr>
            <a:t>відносять</a:t>
          </a:r>
          <a:r>
            <a:rPr lang="ru-RU" b="1" dirty="0" smtClean="0">
              <a:solidFill>
                <a:srgbClr val="FF0000"/>
              </a:solidFill>
            </a:rPr>
            <a:t> до </a:t>
          </a:r>
          <a:r>
            <a:rPr lang="ru-RU" b="1" dirty="0" err="1" smtClean="0">
              <a:solidFill>
                <a:srgbClr val="FF0000"/>
              </a:solidFill>
            </a:rPr>
            <a:t>української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і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чистокровної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верхової</a:t>
          </a:r>
          <a:r>
            <a:rPr lang="ru-RU" b="1" dirty="0" smtClean="0">
              <a:solidFill>
                <a:srgbClr val="FF0000"/>
              </a:solidFill>
            </a:rPr>
            <a:t>, </a:t>
          </a:r>
          <a:r>
            <a:rPr lang="ru-RU" b="1" dirty="0" err="1" smtClean="0">
              <a:solidFill>
                <a:srgbClr val="FF0000"/>
              </a:solidFill>
            </a:rPr>
            <a:t>російської</a:t>
          </a:r>
          <a:r>
            <a:rPr lang="ru-RU" b="1" dirty="0" smtClean="0">
              <a:solidFill>
                <a:srgbClr val="FF0000"/>
              </a:solidFill>
            </a:rPr>
            <a:t> та </a:t>
          </a:r>
          <a:r>
            <a:rPr lang="ru-RU" b="1" dirty="0" err="1" smtClean="0">
              <a:solidFill>
                <a:srgbClr val="FF0000"/>
              </a:solidFill>
            </a:rPr>
            <a:t>орловської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C00000"/>
              </a:solidFill>
            </a:rPr>
            <a:t>рисистих</a:t>
          </a:r>
          <a:r>
            <a:rPr lang="ru-RU" b="1" dirty="0" smtClean="0">
              <a:solidFill>
                <a:srgbClr val="C00000"/>
              </a:solidFill>
            </a:rPr>
            <a:t> </a:t>
          </a:r>
          <a:r>
            <a:rPr lang="ru-RU" b="1" dirty="0" err="1" smtClean="0">
              <a:solidFill>
                <a:srgbClr val="C00000"/>
              </a:solidFill>
            </a:rPr>
            <a:t>та</a:t>
          </a:r>
          <a:r>
            <a:rPr lang="ru-RU" b="1" dirty="0" smtClean="0">
              <a:solidFill>
                <a:srgbClr val="C00000"/>
              </a:solidFill>
            </a:rPr>
            <a:t> </a:t>
          </a:r>
          <a:r>
            <a:rPr lang="ru-RU" b="1" dirty="0" err="1" smtClean="0">
              <a:solidFill>
                <a:srgbClr val="C00000"/>
              </a:solidFill>
            </a:rPr>
            <a:t>новоолександрівської</a:t>
          </a:r>
          <a:r>
            <a:rPr lang="ru-RU" b="1" dirty="0" smtClean="0">
              <a:solidFill>
                <a:srgbClr val="C00000"/>
              </a:solidFill>
            </a:rPr>
            <a:t> </a:t>
          </a:r>
          <a:r>
            <a:rPr lang="ru-RU" b="1" dirty="0" err="1" smtClean="0">
              <a:solidFill>
                <a:srgbClr val="C00000"/>
              </a:solidFill>
            </a:rPr>
            <a:t>ваговозної</a:t>
          </a:r>
          <a:r>
            <a:rPr lang="ru-RU" b="1" dirty="0" smtClean="0">
              <a:solidFill>
                <a:srgbClr val="C00000"/>
              </a:solidFill>
            </a:rPr>
            <a:t> </a:t>
          </a:r>
          <a:r>
            <a:rPr lang="ru-RU" b="1" dirty="0" err="1" smtClean="0">
              <a:solidFill>
                <a:srgbClr val="C00000"/>
              </a:solidFill>
            </a:rPr>
            <a:t>порід</a:t>
          </a:r>
          <a:r>
            <a:rPr lang="ru-RU" b="1" dirty="0" smtClean="0">
              <a:solidFill>
                <a:srgbClr val="C00000"/>
              </a:solidFill>
            </a:rPr>
            <a:t>.</a:t>
          </a:r>
          <a:endParaRPr lang="ru-RU" dirty="0">
            <a:solidFill>
              <a:srgbClr val="C00000"/>
            </a:solidFill>
          </a:endParaRPr>
        </a:p>
      </dgm:t>
    </dgm:pt>
    <dgm:pt modelId="{111D623B-D0BF-4C53-BBE6-A0F8C91CABC8}" type="parTrans" cxnId="{7D42025F-A969-46A1-A2DF-2D7A02B147C9}">
      <dgm:prSet/>
      <dgm:spPr/>
      <dgm:t>
        <a:bodyPr/>
        <a:lstStyle/>
        <a:p>
          <a:endParaRPr lang="ru-RU"/>
        </a:p>
      </dgm:t>
    </dgm:pt>
    <dgm:pt modelId="{A6A1A681-CD7A-493C-8850-06099CE19E3E}" type="sibTrans" cxnId="{7D42025F-A969-46A1-A2DF-2D7A02B147C9}">
      <dgm:prSet/>
      <dgm:spPr/>
      <dgm:t>
        <a:bodyPr/>
        <a:lstStyle/>
        <a:p>
          <a:endParaRPr lang="ru-RU"/>
        </a:p>
      </dgm:t>
    </dgm:pt>
    <dgm:pt modelId="{7FA063AE-0126-4812-9EA4-1E028ADE1989}" type="pres">
      <dgm:prSet presAssocID="{40E6697D-AD3D-4E46-84B8-A11B2ECD64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DCB111-15B5-459E-81C3-85BD2B5AA7BB}" type="pres">
      <dgm:prSet presAssocID="{097D63AE-4AF8-42F7-A6CA-04823A5383DB}" presName="parentText" presStyleLbl="node1" presStyleIdx="0" presStyleCnt="2" custLinFactY="-1974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37CF7B-3B8C-4E8C-9828-C14796871BBC}" type="pres">
      <dgm:prSet presAssocID="{ED6A3DE4-3C38-457E-9ECB-31775F6E60EC}" presName="spacer" presStyleCnt="0"/>
      <dgm:spPr/>
    </dgm:pt>
    <dgm:pt modelId="{C58BCE24-199B-4262-993E-D27C251047CF}" type="pres">
      <dgm:prSet presAssocID="{03F5C5B0-D150-4DC1-B9C7-9AD1337D6288}" presName="parentText" presStyleLbl="node1" presStyleIdx="1" presStyleCnt="2" custLinFactY="-820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E11B1D-0B09-4657-B813-057BE815B896}" type="presOf" srcId="{03F5C5B0-D150-4DC1-B9C7-9AD1337D6288}" destId="{C58BCE24-199B-4262-993E-D27C251047CF}" srcOrd="0" destOrd="0" presId="urn:microsoft.com/office/officeart/2005/8/layout/vList2"/>
    <dgm:cxn modelId="{34FCE8CD-1B6E-4C74-84C9-E2B6AF9FB3B1}" type="presOf" srcId="{40E6697D-AD3D-4E46-84B8-A11B2ECD642F}" destId="{7FA063AE-0126-4812-9EA4-1E028ADE1989}" srcOrd="0" destOrd="0" presId="urn:microsoft.com/office/officeart/2005/8/layout/vList2"/>
    <dgm:cxn modelId="{7D42025F-A969-46A1-A2DF-2D7A02B147C9}" srcId="{40E6697D-AD3D-4E46-84B8-A11B2ECD642F}" destId="{03F5C5B0-D150-4DC1-B9C7-9AD1337D6288}" srcOrd="1" destOrd="0" parTransId="{111D623B-D0BF-4C53-BBE6-A0F8C91CABC8}" sibTransId="{A6A1A681-CD7A-493C-8850-06099CE19E3E}"/>
    <dgm:cxn modelId="{38589ABA-ED0E-4645-8C2E-3235649D8C74}" srcId="{40E6697D-AD3D-4E46-84B8-A11B2ECD642F}" destId="{097D63AE-4AF8-42F7-A6CA-04823A5383DB}" srcOrd="0" destOrd="0" parTransId="{AAA66BA5-DBBA-40A7-B8B1-23AB7B796860}" sibTransId="{ED6A3DE4-3C38-457E-9ECB-31775F6E60EC}"/>
    <dgm:cxn modelId="{4DDD32D9-825E-47C2-9AA7-5911B28CC22F}" type="presOf" srcId="{097D63AE-4AF8-42F7-A6CA-04823A5383DB}" destId="{73DCB111-15B5-459E-81C3-85BD2B5AA7BB}" srcOrd="0" destOrd="0" presId="urn:microsoft.com/office/officeart/2005/8/layout/vList2"/>
    <dgm:cxn modelId="{95F7C813-98EA-4A83-8707-FCECCC26C9EA}" type="presParOf" srcId="{7FA063AE-0126-4812-9EA4-1E028ADE1989}" destId="{73DCB111-15B5-459E-81C3-85BD2B5AA7BB}" srcOrd="0" destOrd="0" presId="urn:microsoft.com/office/officeart/2005/8/layout/vList2"/>
    <dgm:cxn modelId="{E4499E5F-1A09-4D21-B6E6-CB805507A9CA}" type="presParOf" srcId="{7FA063AE-0126-4812-9EA4-1E028ADE1989}" destId="{6237CF7B-3B8C-4E8C-9828-C14796871BBC}" srcOrd="1" destOrd="0" presId="urn:microsoft.com/office/officeart/2005/8/layout/vList2"/>
    <dgm:cxn modelId="{D5ECE60C-DC9F-412E-B8EE-45A529D632B2}" type="presParOf" srcId="{7FA063AE-0126-4812-9EA4-1E028ADE1989}" destId="{C58BCE24-199B-4262-993E-D27C251047C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6B410F-476D-4A00-A8E7-9F79936DD583}">
      <dsp:nvSpPr>
        <dsp:cNvPr id="0" name=""/>
        <dsp:cNvSpPr/>
      </dsp:nvSpPr>
      <dsp:spPr>
        <a:xfrm>
          <a:off x="0" y="281135"/>
          <a:ext cx="9144000" cy="54864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solidFill>
                <a:srgbClr val="C00000"/>
              </a:solidFill>
            </a:rPr>
            <a:t>1</a:t>
          </a:r>
          <a:endParaRPr lang="ru-RU" sz="4200" kern="1200" dirty="0">
            <a:solidFill>
              <a:srgbClr val="C00000"/>
            </a:solidFill>
          </a:endParaRPr>
        </a:p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b="1" kern="1200" dirty="0" smtClean="0"/>
            <a:t>Породи </a:t>
          </a:r>
          <a:r>
            <a:rPr lang="ru-RU" sz="3300" b="1" kern="1200" dirty="0" err="1" smtClean="0"/>
            <a:t>худоби</a:t>
          </a:r>
          <a:r>
            <a:rPr lang="ru-RU" sz="3300" b="1" kern="1200" dirty="0" smtClean="0"/>
            <a:t> </a:t>
          </a:r>
          <a:r>
            <a:rPr lang="ru-RU" sz="3300" b="1" kern="1200" dirty="0" err="1" smtClean="0"/>
            <a:t>групують</a:t>
          </a:r>
          <a:r>
            <a:rPr lang="ru-RU" sz="3300" b="1" kern="1200" dirty="0" smtClean="0"/>
            <a:t> </a:t>
          </a:r>
          <a:r>
            <a:rPr lang="ru-RU" sz="3300" b="1" kern="1200" dirty="0" err="1" smtClean="0"/>
            <a:t>залежно</a:t>
          </a:r>
          <a:r>
            <a:rPr lang="ru-RU" sz="3300" b="1" kern="1200" dirty="0" smtClean="0"/>
            <a:t> </a:t>
          </a:r>
          <a:r>
            <a:rPr lang="ru-RU" sz="3300" b="1" kern="1200" dirty="0" err="1" smtClean="0"/>
            <a:t>від</a:t>
          </a:r>
          <a:r>
            <a:rPr lang="ru-RU" sz="3300" b="1" kern="1200" dirty="0" smtClean="0"/>
            <a:t> </a:t>
          </a:r>
          <a:r>
            <a:rPr lang="ru-RU" sz="3300" b="1" kern="1200" dirty="0" err="1" smtClean="0"/>
            <a:t>спорідненості</a:t>
          </a:r>
          <a:r>
            <a:rPr lang="ru-RU" sz="3300" b="1" kern="1200" dirty="0" smtClean="0"/>
            <a:t>.</a:t>
          </a:r>
          <a:endParaRPr lang="ru-RU" sz="3300" kern="1200" dirty="0"/>
        </a:p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b="1" i="1" kern="1200" dirty="0" smtClean="0"/>
            <a:t>До </a:t>
          </a:r>
          <a:r>
            <a:rPr lang="ru-RU" sz="3300" b="1" i="1" kern="1200" dirty="0" err="1" smtClean="0"/>
            <a:t>групи</a:t>
          </a:r>
          <a:r>
            <a:rPr lang="ru-RU" sz="3300" b="1" i="1" kern="1200" dirty="0" smtClean="0"/>
            <a:t> </a:t>
          </a:r>
          <a:r>
            <a:rPr lang="ru-RU" sz="3300" b="1" i="1" kern="1200" dirty="0" err="1" smtClean="0"/>
            <a:t>споріднених</a:t>
          </a:r>
          <a:r>
            <a:rPr lang="ru-RU" sz="3300" b="1" i="1" kern="1200" dirty="0" smtClean="0"/>
            <a:t> </a:t>
          </a:r>
          <a:r>
            <a:rPr lang="ru-RU" sz="3300" b="1" i="1" kern="1200" dirty="0" err="1" smtClean="0"/>
            <a:t>чорно-рябих</a:t>
          </a:r>
          <a:r>
            <a:rPr lang="ru-RU" sz="3300" b="1" i="1" kern="1200" dirty="0" smtClean="0"/>
            <a:t> </a:t>
          </a:r>
          <a:r>
            <a:rPr lang="ru-RU" sz="3300" b="1" i="1" kern="1200" dirty="0" err="1" smtClean="0"/>
            <a:t>порід</a:t>
          </a:r>
          <a:r>
            <a:rPr lang="ru-RU" sz="3300" b="1" i="1" kern="1200" dirty="0" smtClean="0"/>
            <a:t> </a:t>
          </a:r>
          <a:r>
            <a:rPr lang="ru-RU" sz="3300" b="1" i="1" kern="1200" dirty="0" err="1" smtClean="0"/>
            <a:t>відносяться</a:t>
          </a:r>
          <a:r>
            <a:rPr lang="ru-RU" sz="3300" b="1" i="1" kern="1200" dirty="0" smtClean="0"/>
            <a:t> </a:t>
          </a:r>
          <a:r>
            <a:rPr lang="ru-RU" sz="3300" b="1" kern="1200" dirty="0" err="1" smtClean="0">
              <a:solidFill>
                <a:srgbClr val="C00000"/>
              </a:solidFill>
            </a:rPr>
            <a:t>українська</a:t>
          </a:r>
          <a:r>
            <a:rPr lang="ru-RU" sz="3300" b="1" kern="1200" dirty="0" smtClean="0">
              <a:solidFill>
                <a:srgbClr val="C00000"/>
              </a:solidFill>
            </a:rPr>
            <a:t> </a:t>
          </a:r>
          <a:r>
            <a:rPr lang="ru-RU" sz="3300" b="1" kern="1200" dirty="0" err="1" smtClean="0">
              <a:solidFill>
                <a:srgbClr val="C00000"/>
              </a:solidFill>
            </a:rPr>
            <a:t>чорно-ряба</a:t>
          </a:r>
          <a:r>
            <a:rPr lang="ru-RU" sz="3300" b="1" kern="1200" dirty="0" smtClean="0">
              <a:solidFill>
                <a:srgbClr val="C00000"/>
              </a:solidFill>
            </a:rPr>
            <a:t> </a:t>
          </a:r>
          <a:r>
            <a:rPr lang="ru-RU" sz="3300" b="1" kern="1200" dirty="0" err="1" smtClean="0">
              <a:solidFill>
                <a:srgbClr val="C00000"/>
              </a:solidFill>
            </a:rPr>
            <a:t>молочна</a:t>
          </a:r>
          <a:r>
            <a:rPr lang="ru-RU" sz="3300" b="1" kern="1200" dirty="0" smtClean="0">
              <a:solidFill>
                <a:srgbClr val="C00000"/>
              </a:solidFill>
            </a:rPr>
            <a:t>, </a:t>
          </a:r>
          <a:r>
            <a:rPr lang="ru-RU" sz="3300" b="1" kern="1200" dirty="0" err="1" smtClean="0">
              <a:solidFill>
                <a:srgbClr val="C00000"/>
              </a:solidFill>
            </a:rPr>
            <a:t>голиштинська</a:t>
          </a:r>
          <a:r>
            <a:rPr lang="ru-RU" sz="3300" b="1" kern="1200" dirty="0" smtClean="0">
              <a:solidFill>
                <a:srgbClr val="C00000"/>
              </a:solidFill>
            </a:rPr>
            <a:t> </a:t>
          </a:r>
          <a:r>
            <a:rPr lang="ru-RU" sz="3300" b="1" kern="1200" dirty="0" err="1" smtClean="0">
              <a:solidFill>
                <a:srgbClr val="C00000"/>
              </a:solidFill>
            </a:rPr>
            <a:t>чорно-ряба</a:t>
          </a:r>
          <a:r>
            <a:rPr lang="ru-RU" sz="3300" b="1" kern="1200" dirty="0" smtClean="0">
              <a:solidFill>
                <a:srgbClr val="C00000"/>
              </a:solidFill>
            </a:rPr>
            <a:t> США </a:t>
          </a:r>
          <a:r>
            <a:rPr lang="ru-RU" sz="3300" b="1" kern="1200" dirty="0" err="1" smtClean="0">
              <a:solidFill>
                <a:srgbClr val="C00000"/>
              </a:solidFill>
            </a:rPr>
            <a:t>і</a:t>
          </a:r>
          <a:r>
            <a:rPr lang="ru-RU" sz="3300" b="1" kern="1200" dirty="0" smtClean="0">
              <a:solidFill>
                <a:srgbClr val="C00000"/>
              </a:solidFill>
            </a:rPr>
            <a:t> </a:t>
          </a:r>
          <a:r>
            <a:rPr lang="ru-RU" sz="3300" b="1" kern="1200" dirty="0" err="1" smtClean="0">
              <a:solidFill>
                <a:srgbClr val="C00000"/>
              </a:solidFill>
            </a:rPr>
            <a:t>Канади</a:t>
          </a:r>
          <a:r>
            <a:rPr lang="ru-RU" sz="3300" b="1" kern="1200" dirty="0" smtClean="0">
              <a:solidFill>
                <a:srgbClr val="C00000"/>
              </a:solidFill>
            </a:rPr>
            <a:t>, </a:t>
          </a:r>
          <a:r>
            <a:rPr lang="ru-RU" sz="3300" b="1" kern="1200" dirty="0" err="1" smtClean="0">
              <a:solidFill>
                <a:srgbClr val="C00000"/>
              </a:solidFill>
            </a:rPr>
            <a:t>голландська</a:t>
          </a:r>
          <a:r>
            <a:rPr lang="ru-RU" sz="3300" b="1" kern="1200" dirty="0" smtClean="0">
              <a:solidFill>
                <a:srgbClr val="C00000"/>
              </a:solidFill>
            </a:rPr>
            <a:t> </a:t>
          </a:r>
          <a:r>
            <a:rPr lang="ru-RU" sz="3300" b="1" kern="1200" dirty="0" err="1" smtClean="0">
              <a:solidFill>
                <a:srgbClr val="C00000"/>
              </a:solidFill>
            </a:rPr>
            <a:t>чорно-ряба</a:t>
          </a:r>
          <a:r>
            <a:rPr lang="ru-RU" sz="3300" b="1" kern="1200" dirty="0" smtClean="0"/>
            <a:t> та </a:t>
          </a:r>
          <a:r>
            <a:rPr lang="ru-RU" sz="3300" b="1" kern="1200" dirty="0" err="1" smtClean="0"/>
            <a:t>інші</a:t>
          </a:r>
          <a:r>
            <a:rPr lang="ru-RU" sz="3300" b="1" kern="1200" dirty="0" smtClean="0"/>
            <a:t>. </a:t>
          </a:r>
          <a:r>
            <a:rPr lang="ru-RU" sz="3300" b="1" kern="1200" dirty="0" err="1" smtClean="0"/>
            <a:t>Ця</a:t>
          </a:r>
          <a:r>
            <a:rPr lang="ru-RU" sz="3300" b="1" kern="1200" dirty="0" smtClean="0"/>
            <a:t> </a:t>
          </a:r>
          <a:r>
            <a:rPr lang="ru-RU" sz="3300" b="1" kern="1200" dirty="0" err="1" smtClean="0"/>
            <a:t>група</a:t>
          </a:r>
          <a:r>
            <a:rPr lang="ru-RU" sz="3300" b="1" kern="1200" dirty="0" smtClean="0"/>
            <a:t> </a:t>
          </a:r>
          <a:r>
            <a:rPr lang="ru-RU" sz="3300" b="1" kern="1200" dirty="0" err="1" smtClean="0"/>
            <a:t>худоби</a:t>
          </a:r>
          <a:r>
            <a:rPr lang="ru-RU" sz="3300" b="1" kern="1200" dirty="0" smtClean="0"/>
            <a:t> </a:t>
          </a:r>
          <a:r>
            <a:rPr lang="ru-RU" sz="3300" b="1" kern="1200" dirty="0" err="1" smtClean="0"/>
            <a:t>найбільш</a:t>
          </a:r>
          <a:r>
            <a:rPr lang="ru-RU" sz="3300" b="1" kern="1200" dirty="0" smtClean="0"/>
            <a:t> </a:t>
          </a:r>
          <a:r>
            <a:rPr lang="ru-RU" sz="3300" b="1" kern="1200" dirty="0" err="1" smtClean="0"/>
            <a:t>розповсюджена</a:t>
          </a:r>
          <a:r>
            <a:rPr lang="ru-RU" sz="3300" b="1" kern="1200" dirty="0" smtClean="0"/>
            <a:t> у </a:t>
          </a:r>
          <a:r>
            <a:rPr lang="ru-RU" sz="3300" b="1" kern="1200" dirty="0" err="1" smtClean="0"/>
            <a:t>світі</a:t>
          </a:r>
          <a:r>
            <a:rPr lang="ru-RU" sz="3300" b="1" kern="1200" dirty="0" smtClean="0"/>
            <a:t> </a:t>
          </a:r>
          <a:r>
            <a:rPr lang="ru-RU" sz="3300" b="1" kern="1200" dirty="0" err="1" smtClean="0"/>
            <a:t>і</a:t>
          </a:r>
          <a:r>
            <a:rPr lang="ru-RU" sz="3300" b="1" kern="1200" dirty="0" smtClean="0"/>
            <a:t> </a:t>
          </a:r>
          <a:r>
            <a:rPr lang="ru-RU" sz="3300" b="1" kern="1200" dirty="0" err="1" smtClean="0"/>
            <a:t>займає</a:t>
          </a:r>
          <a:r>
            <a:rPr lang="ru-RU" sz="3300" b="1" kern="1200" dirty="0" smtClean="0"/>
            <a:t> перше </a:t>
          </a:r>
          <a:r>
            <a:rPr lang="ru-RU" sz="3300" b="1" kern="1200" dirty="0" err="1" smtClean="0"/>
            <a:t>місце</a:t>
          </a:r>
          <a:r>
            <a:rPr lang="ru-RU" sz="3300" b="1" kern="1200" dirty="0" smtClean="0"/>
            <a:t> за </a:t>
          </a:r>
          <a:r>
            <a:rPr lang="ru-RU" sz="3300" b="1" kern="1200" dirty="0" err="1" smtClean="0"/>
            <a:t>чисельністю</a:t>
          </a:r>
          <a:r>
            <a:rPr lang="ru-RU" sz="3300" b="1" kern="1200" dirty="0" smtClean="0"/>
            <a:t> в </a:t>
          </a:r>
          <a:r>
            <a:rPr lang="ru-RU" sz="3300" b="1" kern="1200" dirty="0" err="1" smtClean="0"/>
            <a:t>Україні</a:t>
          </a:r>
          <a:r>
            <a:rPr lang="ru-RU" sz="3300" b="1" kern="1200" dirty="0" smtClean="0"/>
            <a:t>.</a:t>
          </a:r>
          <a:endParaRPr lang="ru-RU" sz="3300" b="1" kern="1200" dirty="0"/>
        </a:p>
      </dsp:txBody>
      <dsp:txXfrm>
        <a:off x="0" y="281135"/>
        <a:ext cx="9144000" cy="54864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0239-21D1-40C5-8F86-FD0F7E7CB873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33284-A3D9-4438-ADAA-CA10582EB8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0604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0239-21D1-40C5-8F86-FD0F7E7CB873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33284-A3D9-4438-ADAA-CA10582EB8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273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0239-21D1-40C5-8F86-FD0F7E7CB873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33284-A3D9-4438-ADAA-CA10582EB8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922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0239-21D1-40C5-8F86-FD0F7E7CB873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33284-A3D9-4438-ADAA-CA10582EB8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185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0239-21D1-40C5-8F86-FD0F7E7CB873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33284-A3D9-4438-ADAA-CA10582EB8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6633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0239-21D1-40C5-8F86-FD0F7E7CB873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33284-A3D9-4438-ADAA-CA10582EB8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181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0239-21D1-40C5-8F86-FD0F7E7CB873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33284-A3D9-4438-ADAA-CA10582EB8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888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0239-21D1-40C5-8F86-FD0F7E7CB873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33284-A3D9-4438-ADAA-CA10582EB8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3797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0239-21D1-40C5-8F86-FD0F7E7CB873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33284-A3D9-4438-ADAA-CA10582EB8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1963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0239-21D1-40C5-8F86-FD0F7E7CB873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33284-A3D9-4438-ADAA-CA10582EB8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4894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0239-21D1-40C5-8F86-FD0F7E7CB873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33284-A3D9-4438-ADAA-CA10582EB8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2076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E0239-21D1-40C5-8F86-FD0F7E7CB873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33284-A3D9-4438-ADAA-CA10582EB8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953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31073/abg.59.07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Генетичні ресурси великих  тварин.</a:t>
            </a:r>
            <a:br>
              <a:rPr lang="uk-UA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&amp;TScy;&amp;iukcy;&amp;kcy;&amp;acy;&amp;vcy;&amp;acy; &amp;acy;&amp;rcy;&amp;icy;&amp;fcy;&amp;mcy;&amp;iecy;&amp;tcy;&amp;icy;&amp;kcy;&amp;acy; &amp;mcy;'&amp;yacy;&amp;scy;&amp;ncy;&amp;ocy;&amp;gcy;&amp;ocy; &amp;scy;&amp;kcy;&amp;ocy;&amp;tcy;&amp;acy;&amp;rcy;&amp;scy;&amp;tcy;&amp;vcy;&amp;acy; » &amp;Pcy;&amp;ocy;&amp;rcy;&amp;tcy;&amp;acy;&amp;lcy; &quot;&amp;Acy;&amp;gcy;&amp;rcy;&amp;acy;&amp;rcy;&amp;ncy;&amp;icy;&amp;jcy; &amp;tcy;&amp;icy;&amp;zhcy;&amp;dcy;&amp;iecy;&amp;ncy;&amp;softcy;. &amp;Ucy;&amp;kcy;&amp;rcy;&amp;acy;&amp;yicy;&amp;ncy;&amp;acy;&quot;  www.a7d.com.ua &amp;Acy;&amp;gcy;&amp;rcy;&amp;ocy;&amp;pcy;&amp;ocy;&amp;lcy;&amp;iukcy;&amp;tcy;&amp;icy;&amp;kcy;&amp;acy;, &amp;ncy;&amp;ocy;&amp;vcy;&amp;icy;&amp;ncy;&amp;icy;, &amp;tcy;&amp;iecy;&amp;khcy;&amp;ncy;&amp;ocy;&amp;lcy;&amp;ocy;&amp;gcy;&amp;iukcy;&amp;yicy;, &amp;tcy;&amp;iecy;&amp;khcy;&amp;ncy;&amp;iukcy;&amp;kcy;&amp;acy;, &amp;acy;&amp;gcy;&amp;rcy;&amp;ocy;&amp;khcy;&amp;iukcy;&amp;mcy;&amp;iukcy;&amp;yacy; &amp;tcy;&amp;acy; &amp;vcy;&amp;scy;&amp;iecy;  &amp;pcy;&amp;rcy;&amp;ocy; &amp;acy;&amp;gcy;&amp;rcy;&amp;ocy;&amp;bcy;&amp;iukcy;&amp;zcy;&amp;ncy;&amp;iecy;&amp;s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852936"/>
            <a:ext cx="5332860" cy="3573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90319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&amp;Pcy;&amp;ocy;&amp;rcy;&amp;ocy;&amp;dcy;&amp;icy; &amp;Vcy;&amp;Rcy;&amp;KHcy; - &amp;pcy;&amp;rcy;&amp;iecy;&amp;zcy;&amp;iecy;&amp;ncy;&amp;tcy;&amp;acy;&amp;tscy;&amp;iukcy;&amp;yacy; &amp;zcy; &amp;rcy;&amp;iukcy;&amp;zcy;&amp;n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9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&amp;Pcy;&amp;ocy;&amp;rcy;&amp;ocy;&amp;dcy;&amp;icy; &amp;Vcy;&amp;Rcy;&amp;KHcy; - &amp;pcy;&amp;rcy;&amp;iecy;&amp;zcy;&amp;iecy;&amp;ncy;&amp;tcy;&amp;acy;&amp;tscy;&amp;iukcy;&amp;yacy; &amp;zcy; &amp;rcy;&amp;iukcy;&amp;zcy;&amp;n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8" cy="6717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71296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2</a:t>
            </a:r>
            <a:r>
              <a:rPr lang="ru-RU" sz="2800" b="1" i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Характеристика </a:t>
            </a:r>
            <a:r>
              <a:rPr lang="ru-RU" sz="2800" b="1" dirty="0" err="1">
                <a:solidFill>
                  <a:srgbClr val="FF0000"/>
                </a:solidFill>
              </a:rPr>
              <a:t>комбінованих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порід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великої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рогатої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худоби</a:t>
            </a:r>
            <a:endParaRPr lang="ru-RU" sz="2800" dirty="0">
              <a:solidFill>
                <a:srgbClr val="FF0000"/>
              </a:solidFill>
            </a:endParaRPr>
          </a:p>
          <a:p>
            <a:pPr algn="just"/>
            <a:endParaRPr lang="ru-RU" sz="2800" b="1" i="1" dirty="0" smtClean="0"/>
          </a:p>
          <a:p>
            <a:pPr algn="just"/>
            <a:r>
              <a:rPr lang="ru-RU" sz="2800" b="1" i="1" dirty="0" err="1" smtClean="0">
                <a:solidFill>
                  <a:srgbClr val="C00000"/>
                </a:solidFill>
              </a:rPr>
              <a:t>Комбіновані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>
                <a:solidFill>
                  <a:srgbClr val="C00000"/>
                </a:solidFill>
              </a:rPr>
              <a:t>породи </a:t>
            </a:r>
            <a:r>
              <a:rPr lang="ru-RU" sz="2800" b="1" dirty="0"/>
              <a:t>– </a:t>
            </a:r>
            <a:r>
              <a:rPr lang="ru-RU" sz="2800" b="1" dirty="0" err="1"/>
              <a:t>це</a:t>
            </a:r>
            <a:r>
              <a:rPr lang="ru-RU" sz="2800" b="1" dirty="0"/>
              <a:t> </a:t>
            </a:r>
            <a:r>
              <a:rPr lang="ru-RU" sz="2800" b="1" dirty="0" err="1"/>
              <a:t>група</a:t>
            </a:r>
            <a:r>
              <a:rPr lang="ru-RU" sz="2800" b="1" dirty="0"/>
              <a:t> </a:t>
            </a:r>
            <a:r>
              <a:rPr lang="ru-RU" sz="2800" b="1" dirty="0" err="1"/>
              <a:t>споріднених</a:t>
            </a:r>
            <a:r>
              <a:rPr lang="ru-RU" sz="2800" b="1" dirty="0"/>
              <a:t> </a:t>
            </a:r>
            <a:r>
              <a:rPr lang="ru-RU" sz="2800" b="1" dirty="0" err="1"/>
              <a:t>сименталізованих</a:t>
            </a:r>
            <a:r>
              <a:rPr lang="ru-RU" sz="2800" b="1" dirty="0"/>
              <a:t> </a:t>
            </a:r>
            <a:r>
              <a:rPr lang="ru-RU" sz="2800" b="1" dirty="0" err="1"/>
              <a:t>порід</a:t>
            </a:r>
            <a:r>
              <a:rPr lang="ru-RU" sz="2800" b="1" dirty="0"/>
              <a:t>, до </a:t>
            </a:r>
            <a:r>
              <a:rPr lang="ru-RU" sz="2800" b="1" dirty="0" err="1"/>
              <a:t>якої</a:t>
            </a:r>
            <a:r>
              <a:rPr lang="ru-RU" sz="2800" b="1" dirty="0"/>
              <a:t> </a:t>
            </a:r>
            <a:r>
              <a:rPr lang="ru-RU" sz="2800" b="1" dirty="0" err="1"/>
              <a:t>відносяться</a:t>
            </a:r>
            <a:r>
              <a:rPr lang="ru-RU" sz="2800" b="1" dirty="0"/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симентальська</a:t>
            </a:r>
            <a:r>
              <a:rPr lang="ru-RU" sz="2800" b="1" i="1" dirty="0">
                <a:solidFill>
                  <a:srgbClr val="0070C0"/>
                </a:solidFill>
              </a:rPr>
              <a:t>, </a:t>
            </a:r>
            <a:r>
              <a:rPr lang="ru-RU" sz="2800" b="1" dirty="0" err="1">
                <a:solidFill>
                  <a:srgbClr val="0070C0"/>
                </a:solidFill>
              </a:rPr>
              <a:t>монбеліардська</a:t>
            </a:r>
            <a:r>
              <a:rPr lang="ru-RU" sz="2800" b="1" i="1" dirty="0">
                <a:solidFill>
                  <a:srgbClr val="0070C0"/>
                </a:solidFill>
              </a:rPr>
              <a:t>, </a:t>
            </a:r>
            <a:r>
              <a:rPr lang="ru-RU" sz="2800" b="1" dirty="0" err="1">
                <a:solidFill>
                  <a:srgbClr val="0070C0"/>
                </a:solidFill>
              </a:rPr>
              <a:t>сичівська</a:t>
            </a:r>
            <a:r>
              <a:rPr lang="ru-RU" sz="2800" b="1" dirty="0">
                <a:solidFill>
                  <a:srgbClr val="0070C0"/>
                </a:solidFill>
              </a:rPr>
              <a:t> й </a:t>
            </a:r>
            <a:r>
              <a:rPr lang="ru-RU" sz="2800" b="1" dirty="0" err="1">
                <a:solidFill>
                  <a:srgbClr val="0070C0"/>
                </a:solidFill>
              </a:rPr>
              <a:t>інші</a:t>
            </a:r>
            <a:r>
              <a:rPr lang="ru-RU" sz="2800" b="1" dirty="0">
                <a:solidFill>
                  <a:srgbClr val="0070C0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6146" name="AutoShape 2" descr="&amp;Scy;&amp;icy;&amp;mcy;&amp;iecy;&amp;ncy;&amp;tcy;&amp;acy;&amp;lcy;&amp;softcy;&amp;scy;&amp;softcy;&amp;kcy;&amp;acy; &amp;pcy;&amp;ocy;&amp;rcy;&amp;ocy;&amp;dcy;&amp;acy; &amp;kcy;&amp;ocy;&amp;rcy;&amp;iukcy;&amp;vcy; &amp;tcy;&amp;acy; &amp;bcy;&amp;icy;&amp;kcy;&amp;iukcy;&amp;vcy;: &amp;khcy;&amp;acy;&amp;rcy;&amp;acy;&amp;kcy;&amp;tcy;&amp;iecy;&amp;rcy;&amp;icy;&amp;scy;&amp;tcy;&amp;icy;&amp;kcy;&amp;acy;, &amp;fcy;&amp;ocy;&amp;tcy;&amp;ocy;, &amp;tscy;&amp;iukcy;&amp;ncy;&amp;acy;, &amp;vcy;&amp;iukcy;&amp;dcy;&amp;gcy;&amp;ucy;&amp;k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&amp;Scy;&amp;icy;&amp;mcy;&amp;iecy;&amp;ncy;&amp;tcy;&amp;acy;&amp;lcy;&amp;softcy;&amp;scy;&amp;softcy;&amp;kcy;&amp;acy; &amp;pcy;&amp;ocy;&amp;rcy;&amp;ocy;&amp;dcy;&amp;acy; &amp;kcy;&amp;ocy;&amp;rcy;&amp;iukcy;&amp;vcy; &amp;tcy;&amp;acy; &amp;bcy;&amp;icy;&amp;kcy;&amp;iukcy;&amp;vcy;: &amp;khcy;&amp;acy;&amp;rcy;&amp;acy;&amp;kcy;&amp;tcy;&amp;iecy;&amp;rcy;&amp;icy;&amp;scy;&amp;tcy;&amp;icy;&amp;kcy;&amp;acy;, &amp;fcy;&amp;ocy;&amp;tcy;&amp;ocy;, &amp;tscy;&amp;iukcy;&amp;ncy;&amp;acy;, &amp;vcy;&amp;iukcy;&amp;dcy;&amp;gcy;&amp;ucy;&amp;k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&amp;Scy;&amp;icy;&amp;mcy;&amp;mcy;&amp;iecy;&amp;ncy;&amp;tcy;&amp;acy;&amp;lcy;&amp;softcy;&amp;scy;&amp;kcy;&amp;acy;&amp;yacy; &amp;kcy;&amp;ocy;&amp;rcy;&amp;ocy;&amp;vcy;&amp;acy; — &amp;khcy;&amp;acy;&amp;rcy;&amp;acy;&amp;kcy;&amp;tcy;&amp;iecy;&amp;rcy;&amp;icy;&amp;scy;&amp;tcy;&amp;icy;&amp;kcy;&amp;acy;, &amp;ocy;&amp;tcy;&amp;zcy;&amp;ycy;&amp;vcy;&amp;ycy;, &amp;pcy;&amp;lcy;&amp;yucy;&amp;scy;&amp;ycy; &amp;icy; &amp;mcy;&amp;icy;&amp;ncy;&amp;ucy;&amp;scy;&amp;ycy;, &amp;ucy;&amp;scy;&amp;lcy;&amp;ocy;&amp;vcy;&amp;icy;&amp;yacy;  &amp;scy;&amp;ocy;&amp;dcy;&amp;iecy;&amp;rcy;&amp;zhcy;&amp;acy;&amp;ncy;&amp;icy;&amp;yacy; &amp;icy; &amp;rcy;&amp;acy;&amp;tscy;&amp;icy;&amp;ocy;&amp;ncy;. | C&amp;iecy;&amp;lcy;&amp;softcy;&amp;khcy;&amp;ocy;&amp;zcy;&amp;pcy;&amp;ocy;&amp;rcy;&amp;tcy;&amp;acy;&amp;l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&amp;Scy;&amp;icy;&amp;mcy;&amp;mcy;&amp;iecy;&amp;ncy;&amp;tcy;&amp;acy;&amp;lcy;&amp;softcy;&amp;scy;&amp;kcy;&amp;acy;&amp;yacy; &amp;kcy;&amp;ocy;&amp;rcy;&amp;ocy;&amp;vcy;&amp;acy; — &amp;khcy;&amp;acy;&amp;rcy;&amp;acy;&amp;kcy;&amp;tcy;&amp;iecy;&amp;rcy;&amp;icy;&amp;scy;&amp;tcy;&amp;icy;&amp;kcy;&amp;acy;, &amp;ocy;&amp;tcy;&amp;zcy;&amp;ycy;&amp;vcy;&amp;ycy;, &amp;pcy;&amp;lcy;&amp;yucy;&amp;scy;&amp;ycy; &amp;icy; &amp;mcy;&amp;icy;&amp;ncy;&amp;ucy;&amp;scy;&amp;ycy;, &amp;ucy;&amp;scy;&amp;lcy;&amp;ocy;&amp;vcy;&amp;icy;&amp;yacy;  &amp;scy;&amp;ocy;&amp;dcy;&amp;iecy;&amp;rcy;&amp;zhcy;&amp;acy;&amp;ncy;&amp;icy;&amp;yacy; &amp;icy; &amp;rcy;&amp;acy;&amp;tscy;&amp;icy;&amp;ocy;&amp;ncy;. | C&amp;iecy;&amp;lcy;&amp;softcy;&amp;khcy;&amp;ocy;&amp;zcy;&amp;pcy;&amp;ocy;&amp;rcy;&amp;tcy;&amp;acy;&amp;l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4" name="AutoShape 10" descr="&amp;Scy;&amp;icy;&amp;mcy;&amp;mcy;&amp;iecy;&amp;ncy;&amp;tcy;&amp;acy;&amp;lcy;&amp;softcy;&amp;scy;&amp;kcy;&amp;acy;&amp;yacy; &amp;kcy;&amp;ocy;&amp;rcy;&amp;ocy;&amp;vcy;&amp;acy; — &amp;khcy;&amp;acy;&amp;rcy;&amp;acy;&amp;kcy;&amp;tcy;&amp;iecy;&amp;rcy;&amp;icy;&amp;scy;&amp;tcy;&amp;icy;&amp;kcy;&amp;acy;, &amp;ocy;&amp;tcy;&amp;zcy;&amp;ycy;&amp;vcy;&amp;ycy;, &amp;pcy;&amp;lcy;&amp;yucy;&amp;scy;&amp;ycy; &amp;icy; &amp;mcy;&amp;icy;&amp;ncy;&amp;ucy;&amp;scy;&amp;ycy;, &amp;ucy;&amp;scy;&amp;lcy;&amp;ocy;&amp;vcy;&amp;icy;&amp;yacy;  &amp;scy;&amp;ocy;&amp;dcy;&amp;iecy;&amp;rcy;&amp;zhcy;&amp;acy;&amp;ncy;&amp;icy;&amp;yacy; &amp;icy; &amp;rcy;&amp;acy;&amp;tscy;&amp;icy;&amp;ocy;&amp;ncy;. | C&amp;iecy;&amp;lcy;&amp;softcy;&amp;khcy;&amp;ocy;&amp;zcy;&amp;pcy;&amp;ocy;&amp;rcy;&amp;tcy;&amp;acy;&amp;l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6" name="Picture 12" descr="&amp;YAcy;&amp;kcy; &amp;vcy;&amp;icy;&amp;gcy;&amp;lcy;&amp;yacy;&amp;dcy;&amp;acy;&amp;jukcy; &amp;scy;&amp;icy;&amp;mcy;&amp;iecy;&amp;ncy;&amp;tcy;&amp;acy;&amp;lcy;&amp;softcy;&amp;scy;&amp;softcy;&amp;kcy;&amp;acy; &amp;pcy;&amp;ocy;&amp;rcy;&amp;ocy;&amp;dcy;&amp;acy; &amp;kcy;&amp;ocy;&amp;rcy;&amp;iukcy;&amp;vcy;, &amp;fcy;&amp;ocy;&amp;tcy;&amp;o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645024"/>
            <a:ext cx="3688215" cy="201622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11560" y="5949280"/>
            <a:ext cx="1690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0070C0"/>
                </a:solidFill>
              </a:rPr>
              <a:t>симентальська</a:t>
            </a:r>
            <a:endParaRPr lang="ru-RU" dirty="0"/>
          </a:p>
        </p:txBody>
      </p:sp>
      <p:sp>
        <p:nvSpPr>
          <p:cNvPr id="6158" name="AutoShape 14" descr="&amp;Mcy;&amp;ocy;&amp;ncy;&amp;bcy;&amp;iecy;&amp;lcy;&amp;softcy;&amp;yacy;&amp;rcy;&amp;dcy;&amp;scy;&amp;softcy;&amp;kcy;&amp;acy; &amp;pcy;&amp;ocy;&amp;rcy;&amp;ocy;&amp;dcy;&amp;acy; — &amp;Vcy;&amp;iukcy;&amp;kcy;&amp;iukcy;&amp;pcy;&amp;iecy;&amp;dcy;&amp;iukcy;&amp;y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60" name="AutoShape 16" descr="Montbéliarde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62" name="Picture 18" descr="Montbeliard dairy cow, side view Stock Photo - Alamy"/>
          <p:cNvPicPr>
            <a:picLocks noChangeAspect="1" noChangeArrowheads="1"/>
          </p:cNvPicPr>
          <p:nvPr/>
        </p:nvPicPr>
        <p:blipFill>
          <a:blip r:embed="rId3" cstate="print"/>
          <a:srcRect b="15188"/>
          <a:stretch>
            <a:fillRect/>
          </a:stretch>
        </p:blipFill>
        <p:spPr bwMode="auto">
          <a:xfrm>
            <a:off x="3275856" y="3068960"/>
            <a:ext cx="3690663" cy="230425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067944" y="5301208"/>
            <a:ext cx="1813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0070C0"/>
                </a:solidFill>
              </a:rPr>
              <a:t>монбеліардська</a:t>
            </a:r>
            <a:endParaRPr lang="ru-RU" dirty="0"/>
          </a:p>
        </p:txBody>
      </p:sp>
      <p:pic>
        <p:nvPicPr>
          <p:cNvPr id="6164" name="Picture 20" descr="&amp;Scy;&amp;ycy;&amp;chcy;&amp;iecy;&amp;vcy;&amp;scy;&amp;kcy;&amp;acy;&amp;yacy; &amp;pcy;&amp;ocy;&amp;rcy;&amp;ocy;&amp;dcy;&amp;acy; &amp;Kcy;&amp;Rcy;&amp;S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599045"/>
            <a:ext cx="2987824" cy="199188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6228184" y="6488668"/>
            <a:ext cx="1125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0070C0"/>
                </a:solidFill>
              </a:rPr>
              <a:t>сичівська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1040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9144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0225" algn="just"/>
            <a:r>
              <a:rPr lang="ru-RU" sz="2800" b="1" i="1" dirty="0" err="1"/>
              <a:t>Група</a:t>
            </a:r>
            <a:r>
              <a:rPr lang="ru-RU" sz="2800" b="1" i="1" dirty="0"/>
              <a:t> </a:t>
            </a:r>
            <a:r>
              <a:rPr lang="ru-RU" sz="2800" b="1" i="1" dirty="0" err="1">
                <a:solidFill>
                  <a:srgbClr val="C00000"/>
                </a:solidFill>
              </a:rPr>
              <a:t>споріднених</a:t>
            </a:r>
            <a:r>
              <a:rPr lang="ru-RU" sz="2800" b="1" i="1" dirty="0">
                <a:solidFill>
                  <a:srgbClr val="C00000"/>
                </a:solidFill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</a:rPr>
              <a:t>бурих</a:t>
            </a:r>
            <a:r>
              <a:rPr lang="ru-RU" sz="2800" b="1" i="1" dirty="0">
                <a:solidFill>
                  <a:srgbClr val="C00000"/>
                </a:solidFill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</a:rPr>
              <a:t>порід</a:t>
            </a:r>
            <a:r>
              <a:rPr lang="ru-RU" sz="2800" b="1" i="1" dirty="0" smtClean="0"/>
              <a:t>.</a:t>
            </a:r>
          </a:p>
          <a:p>
            <a:pPr indent="530225" algn="just"/>
            <a:r>
              <a:rPr lang="ru-RU" sz="2800" b="1" i="1" dirty="0" smtClean="0"/>
              <a:t> </a:t>
            </a:r>
            <a:r>
              <a:rPr lang="ru-RU" sz="2800" b="1" dirty="0" err="1"/>
              <a:t>Бурі</a:t>
            </a:r>
            <a:r>
              <a:rPr lang="ru-RU" sz="2800" b="1" dirty="0"/>
              <a:t> породи в </a:t>
            </a:r>
            <a:r>
              <a:rPr lang="ru-RU" sz="2800" b="1" dirty="0" err="1"/>
              <a:t>світі</a:t>
            </a:r>
            <a:r>
              <a:rPr lang="ru-RU" sz="2800" b="1" dirty="0"/>
              <a:t> </a:t>
            </a:r>
            <a:r>
              <a:rPr lang="ru-RU" sz="2800" b="1" dirty="0" err="1"/>
              <a:t>започатковані</a:t>
            </a:r>
            <a:r>
              <a:rPr lang="ru-RU" sz="2800" b="1" dirty="0"/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від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швіцької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худоби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сформованої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Середземноморському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центрі</a:t>
            </a:r>
            <a:r>
              <a:rPr lang="ru-RU" sz="2800" b="1" dirty="0" smtClean="0"/>
              <a:t>.</a:t>
            </a:r>
          </a:p>
          <a:p>
            <a:endParaRPr lang="ru-RU" dirty="0"/>
          </a:p>
        </p:txBody>
      </p:sp>
      <p:pic>
        <p:nvPicPr>
          <p:cNvPr id="5122" name="Picture 2" descr="&amp;SHcy;&amp;vcy;&amp;iukcy;&amp;tscy; (&amp;SHcy;&amp;vcy;&amp;iukcy;&amp;tscy;&amp;softcy;&amp;kcy;&amp;acy;) | AgroMega.in.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44824"/>
            <a:ext cx="3995936" cy="2452506"/>
          </a:xfrm>
          <a:prstGeom prst="rect">
            <a:avLst/>
          </a:prstGeom>
          <a:noFill/>
        </p:spPr>
      </p:pic>
      <p:pic>
        <p:nvPicPr>
          <p:cNvPr id="5124" name="Picture 4" descr="&amp;Fcy;&amp;acy;&amp;khcy;&amp;iukcy;&amp;vcy;&amp;tscy;&amp;iukcy; &amp;Fcy;&amp;Acy;&amp;Ocy; &amp;dcy;&amp;ocy;&amp;pcy;&amp;ocy;&amp;mcy;&amp;ocy;&amp;gcy;&amp;lcy;&amp;icy; &amp;zcy;&amp;bcy;&amp;iecy;&amp;rcy;&amp;iecy;&amp;gcy;&amp;tcy;&amp;icy; &amp;bcy;&amp;ucy;&amp;rcy;&amp;ucy; &amp;kcy;&amp;acy;&amp;rcy;&amp;pcy;&amp;acy;&amp;tcy;&amp;scy;&amp;softcy;&amp;kcy;&amp;ucy; &amp;pcy;&amp;ocy;&amp;rcy;&amp;ocy;&amp;dcy;&amp;ucy; &amp;kcy;&amp;ocy;&amp;rcy;&amp;iukcy;&amp;vcy; &amp;ncy;&amp;acy; &amp;Zcy;&amp;acy;&amp;kcy;&amp;acy;&amp;rcy;&amp;pcy;&amp;acy;&amp;tcy;&amp;tcy;&amp;iuk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838575"/>
            <a:ext cx="4876800" cy="30194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4581128"/>
            <a:ext cx="1029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0070C0"/>
                </a:solidFill>
              </a:rPr>
              <a:t>Швіцька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6093296"/>
            <a:ext cx="659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бура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716" y="404665"/>
            <a:ext cx="858276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err="1">
                <a:solidFill>
                  <a:srgbClr val="C00000"/>
                </a:solidFill>
              </a:rPr>
              <a:t>Інші</a:t>
            </a:r>
            <a:r>
              <a:rPr lang="ru-RU" sz="2800" b="1" i="1" dirty="0">
                <a:solidFill>
                  <a:srgbClr val="C00000"/>
                </a:solidFill>
              </a:rPr>
              <a:t>  </a:t>
            </a:r>
            <a:r>
              <a:rPr lang="ru-RU" sz="2800" b="1" i="1" dirty="0" err="1">
                <a:solidFill>
                  <a:srgbClr val="C00000"/>
                </a:solidFill>
              </a:rPr>
              <a:t>комбіновані</a:t>
            </a:r>
            <a:r>
              <a:rPr lang="ru-RU" sz="2800" b="1" i="1" dirty="0">
                <a:solidFill>
                  <a:srgbClr val="C00000"/>
                </a:solidFill>
              </a:rPr>
              <a:t>  породи</a:t>
            </a:r>
            <a:r>
              <a:rPr lang="ru-RU" sz="2800" b="1" i="1" dirty="0" smtClean="0">
                <a:solidFill>
                  <a:srgbClr val="C00000"/>
                </a:solidFill>
              </a:rPr>
              <a:t>.</a:t>
            </a:r>
          </a:p>
          <a:p>
            <a:pPr algn="just"/>
            <a:r>
              <a:rPr lang="ru-RU" sz="2800" b="1" i="1" dirty="0" smtClean="0"/>
              <a:t>  </a:t>
            </a:r>
            <a:r>
              <a:rPr lang="ru-RU" sz="2800" b="1" dirty="0"/>
              <a:t>В  </a:t>
            </a:r>
            <a:r>
              <a:rPr lang="ru-RU" sz="2800" b="1" dirty="0" err="1"/>
              <a:t>Україні</a:t>
            </a:r>
            <a:r>
              <a:rPr lang="ru-RU" sz="2800" b="1" dirty="0"/>
              <a:t>  </a:t>
            </a:r>
            <a:r>
              <a:rPr lang="ru-RU" sz="2800" b="1" dirty="0" err="1"/>
              <a:t>серед</a:t>
            </a:r>
            <a:r>
              <a:rPr lang="ru-RU" sz="2800" b="1" dirty="0"/>
              <a:t>  </a:t>
            </a:r>
            <a:r>
              <a:rPr lang="ru-RU" sz="2800" b="1" dirty="0" err="1"/>
              <a:t>інших</a:t>
            </a:r>
            <a:r>
              <a:rPr lang="ru-RU" sz="2800" b="1" dirty="0"/>
              <a:t>  </a:t>
            </a:r>
            <a:r>
              <a:rPr lang="ru-RU" sz="2800" b="1" dirty="0" err="1"/>
              <a:t>комбінованих</a:t>
            </a:r>
            <a:r>
              <a:rPr lang="ru-RU" sz="2800" b="1" dirty="0"/>
              <a:t>  </a:t>
            </a:r>
            <a:r>
              <a:rPr lang="ru-RU" sz="2800" b="1" dirty="0" err="1" smtClean="0"/>
              <a:t>порід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розводять</a:t>
            </a:r>
            <a:r>
              <a:rPr lang="ru-RU" sz="2800" b="1" dirty="0" smtClean="0"/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пінцгау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і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сіру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українську</a:t>
            </a:r>
            <a:r>
              <a:rPr lang="ru-RU" sz="2800" b="1" dirty="0" smtClean="0">
                <a:solidFill>
                  <a:srgbClr val="0070C0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4098" name="AutoShape 2" descr="&amp;Scy;&amp;iukcy;&amp;rcy;&amp;acy; &amp;ucy;&amp;kcy;&amp;rcy;&amp;acy;&amp;yicy;&amp;ncy;&amp;scy;&amp;softcy;&amp;kcy;&amp;acy; &amp;pcy;&amp;ocy;&amp;rcy;&amp;ocy;&amp;dcy;&amp;acy;: &amp;ncy;&amp;acy;&amp;tscy;&amp;iukcy;&amp;ocy;&amp;ncy;&amp;acy;&amp;lcy;&amp;softcy;&amp;ncy;&amp;iecy; &amp;ncy;&amp;acy;&amp;dcy;&amp;bcy;&amp;acy;&amp;ncy;&amp;ncy;&amp;yacy; &amp;ncy;&amp;acy; &amp;mcy;&amp;iecy;&amp;zhcy;&amp;iukcy; &amp;zcy;&amp;ncy;&amp;icy;&amp;kcy;&amp;ncy;&amp;iecy;&amp;ncy;&amp;ncy;&amp;yacy; — &amp;Acy;&amp;gcy;&amp;rcy;&amp;ocy;&amp;bcy;&amp;iukcy;&amp;zcy;&amp;ncy;&amp;iecy;&amp;scy;  &amp;scy;&amp;softcy;&amp;ocy;&amp;gcy;&amp;ocy;&amp;dcy;&amp;ncy;&amp;iuk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&amp;SHcy;&amp;vcy;&amp;iukcy;&amp;tscy;&amp;kcy;&amp;acy;&amp;yacy; &amp;pcy;&amp;ocy;&amp;rcy;&amp;ocy;&amp;dcy;&amp;acy; &amp;kcy;&amp;ocy;&amp;rcy;&amp;iukcy;&amp;vcy;: &amp;khcy;&amp;acy;&amp;rcy;&amp;acy;&amp;kcy;&amp;tcy;&amp;iecy;&amp;rcy;&amp;icy;&amp;scy;&amp;tcy;&amp;icy;&amp;k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276872"/>
            <a:ext cx="4953000" cy="31908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20072" y="5661248"/>
            <a:ext cx="1704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0070C0"/>
                </a:solidFill>
              </a:rPr>
              <a:t>сіра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українська</a:t>
            </a:r>
            <a:endParaRPr lang="ru-RU" dirty="0"/>
          </a:p>
        </p:txBody>
      </p:sp>
      <p:sp>
        <p:nvSpPr>
          <p:cNvPr id="4102" name="AutoShape 6" descr="&amp;Pcy;&amp;iukcy;&amp;ncy;&amp;tscy;&amp;gcy;&amp;acy;&amp;ucy; — &amp;Vcy;&amp;iukcy;&amp;kcy;&amp;iukcy;&amp;pcy;&amp;iecy;&amp;dcy;&amp;iukcy;&amp;y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Pinzgauer Cattle - Google Search | Cattle, Cow, Pig farm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4428492" cy="295232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331640" y="5157192"/>
            <a:ext cx="921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0070C0"/>
                </a:solidFill>
              </a:rPr>
              <a:t>пінцгау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0"/>
          <a:ext cx="9144000" cy="7173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65603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188640"/>
          <a:ext cx="9144000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2" name="Picture 4" descr="vide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2924944"/>
            <a:ext cx="6590889" cy="3933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30868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cy;&amp;ucy;&amp;chcy;&amp;acy;&amp;scy;&amp;ncy;&amp;icy;&amp;jcy; &amp;scy;&amp;tcy;&amp;acy;&amp;ncy; &amp;tcy;&amp;acy; &amp;pcy;&amp;iecy;&amp;rcy;&amp;scy;&amp;pcy;&amp;iecy;&amp;kcy;&amp;tcy;&amp;icy;&amp;vcy;&amp;icy; &amp;rcy;&amp;ocy;&amp;zcy;&amp;vcy;&amp;icy;&amp;tcy;&amp;kcy;&amp;ucy; &amp;kcy;&amp;ocy;&amp;ncy;&amp;yacy;&amp;rcy;&amp;scy;&amp;tcy;&amp;vcy;&amp;acy; &amp;Ucy;&amp;kcy;&amp;rcy;&amp;acy;&amp;yicy;&amp;ncy;&amp;icy;"/>
          <p:cNvPicPr>
            <a:picLocks noChangeAspect="1" noChangeArrowheads="1"/>
          </p:cNvPicPr>
          <p:nvPr/>
        </p:nvPicPr>
        <p:blipFill>
          <a:blip r:embed="rId2" cstate="print"/>
          <a:srcRect l="2579" r="6250" b="43563"/>
          <a:stretch>
            <a:fillRect/>
          </a:stretch>
        </p:blipFill>
        <p:spPr bwMode="auto">
          <a:xfrm>
            <a:off x="0" y="0"/>
            <a:ext cx="9144000" cy="3183923"/>
          </a:xfrm>
          <a:prstGeom prst="rect">
            <a:avLst/>
          </a:prstGeom>
          <a:noFill/>
        </p:spPr>
      </p:pic>
      <p:sp>
        <p:nvSpPr>
          <p:cNvPr id="32770" name="AutoShape 2" descr="&amp;Kcy;&amp;ocy;&amp;ncy;&amp;yacy;&amp;rcy;&amp;scy;&amp;tcy;&amp;vcy;&amp;ocy; — &amp;IEcy;&amp;ncy;&amp;tscy;&amp;icy;&amp;kcy;&amp;lcy;&amp;ocy;&amp;pcy;&amp;iecy;&amp;dcy;&amp;iukcy;&amp;yacy; &amp;Scy;&amp;ucy;&amp;chcy;&amp;acy;&amp;scy;&amp;ncy;&amp;ocy;&amp;yicy; &amp;Ucy;&amp;kcy;&amp;rcy;&amp;acy;&amp;yicy;&amp;n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&amp;Kcy;&amp;ocy;&amp;ncy;&amp;yacy;&amp;rcy;&amp;scy;&amp;tcy;&amp;vcy;&amp;ocy; — &amp;IEcy;&amp;ncy;&amp;tscy;&amp;icy;&amp;kcy;&amp;lcy;&amp;ocy;&amp;pcy;&amp;iecy;&amp;dcy;&amp;iukcy;&amp;yacy; &amp;Scy;&amp;ucy;&amp;chcy;&amp;acy;&amp;scy;&amp;ncy;&amp;ocy;&amp;yicy; &amp;Ucy;&amp;kcy;&amp;rcy;&amp;acy;&amp;yicy;&amp;n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4" name="Picture 6" descr="vide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116691"/>
            <a:ext cx="2858641" cy="37413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&amp;Kcy;&amp;ocy;&amp;ncy;&amp;yacy;&amp;rcy;&amp;scy;&amp;tcy;&amp;vcy;&amp;ocy;. &amp;Kcy;&amp;ocy;&amp;ncy;&amp;yacy;&amp;rcy;&amp;scy;&amp;tcy;&amp;vcy;&amp;ocy; &amp;vcy; &amp;Ucy;&amp;kcy;&amp;rcy;&amp;acy;&amp;yicy;&amp;ncy;&amp;iukcy; - &amp;pcy;&amp;rcy;&amp;iecy;&amp;zcy;&amp;iecy;&amp;ncy;&amp;tcy;&amp;acy;&amp;tscy;&amp;icy;&amp;yacy; &amp;ocy;&amp;ncy;&amp;lcy;&amp;acy;&amp;jcy;&amp;n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7536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&amp;Scy;&amp;iecy;&amp;lcy;&amp;iecy;&amp;kcy;&amp;tscy;&amp;icy;&amp;yacy; &amp;kcy;&amp;ocy;&amp;ncy;&amp;iecy;&amp;jcy;&quot; - &amp;pcy;&amp;rcy;&amp;iecy;&amp;zcy;&amp;iecy;&amp;ncy;&amp;tcy;&amp;acy;&amp;tscy;&amp;iukcy;&amp;yacy; &amp;zcy; &amp;bcy;&amp;iukcy;&amp;ocy;&amp;lcy;&amp;ocy;&amp;gcy;&amp;iukcy;&amp;y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9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04664"/>
            <a:ext cx="81369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sz="3200" b="1" dirty="0" smtClean="0">
                <a:solidFill>
                  <a:srgbClr val="FF0000"/>
                </a:solidFill>
              </a:rPr>
              <a:t>План:</a:t>
            </a:r>
          </a:p>
          <a:p>
            <a:endParaRPr lang="ru-RU" sz="3200" dirty="0"/>
          </a:p>
          <a:p>
            <a:pPr marL="514350" indent="-514350">
              <a:buFont typeface="+mj-lt"/>
              <a:buAutoNum type="arabicPeriod"/>
            </a:pPr>
            <a:r>
              <a:rPr lang="ru-RU" sz="3200" b="1" dirty="0"/>
              <a:t>Характеристика </a:t>
            </a:r>
            <a:r>
              <a:rPr lang="ru-RU" sz="3200" b="1" dirty="0" err="1"/>
              <a:t>молочних</a:t>
            </a:r>
            <a:r>
              <a:rPr lang="ru-RU" sz="3200" b="1" dirty="0"/>
              <a:t> </a:t>
            </a:r>
            <a:r>
              <a:rPr lang="ru-RU" sz="3200" b="1" dirty="0" err="1"/>
              <a:t>порід</a:t>
            </a:r>
            <a:r>
              <a:rPr lang="ru-RU" sz="3200" b="1" dirty="0"/>
              <a:t> </a:t>
            </a:r>
            <a:r>
              <a:rPr lang="ru-RU" sz="3200" b="1" dirty="0" err="1"/>
              <a:t>великої</a:t>
            </a:r>
            <a:r>
              <a:rPr lang="ru-RU" sz="3200" b="1" dirty="0"/>
              <a:t> </a:t>
            </a:r>
            <a:r>
              <a:rPr lang="ru-RU" sz="3200" b="1" dirty="0" err="1"/>
              <a:t>рогатої</a:t>
            </a:r>
            <a:r>
              <a:rPr lang="ru-RU" sz="3200" b="1" dirty="0"/>
              <a:t> </a:t>
            </a:r>
            <a:r>
              <a:rPr lang="ru-RU" sz="3200" b="1" dirty="0" err="1"/>
              <a:t>худоби</a:t>
            </a:r>
            <a:endParaRPr lang="ru-RU" sz="3200" dirty="0"/>
          </a:p>
          <a:p>
            <a:pPr marL="514350" indent="-514350">
              <a:buFont typeface="+mj-lt"/>
              <a:buAutoNum type="arabicPeriod"/>
            </a:pPr>
            <a:r>
              <a:rPr lang="ru-RU" sz="3200" b="1" dirty="0"/>
              <a:t>Характеристика </a:t>
            </a:r>
            <a:r>
              <a:rPr lang="ru-RU" sz="3200" b="1" dirty="0" err="1"/>
              <a:t>комбінованих</a:t>
            </a:r>
            <a:r>
              <a:rPr lang="ru-RU" sz="3200" b="1" dirty="0"/>
              <a:t> </a:t>
            </a:r>
            <a:r>
              <a:rPr lang="ru-RU" sz="3200" b="1" dirty="0" err="1"/>
              <a:t>порід</a:t>
            </a:r>
            <a:r>
              <a:rPr lang="ru-RU" sz="3200" b="1" dirty="0"/>
              <a:t> </a:t>
            </a:r>
            <a:r>
              <a:rPr lang="ru-RU" sz="3200" b="1" dirty="0" err="1"/>
              <a:t>великої</a:t>
            </a:r>
            <a:r>
              <a:rPr lang="ru-RU" sz="3200" b="1" dirty="0"/>
              <a:t> </a:t>
            </a:r>
            <a:r>
              <a:rPr lang="ru-RU" sz="3200" b="1" dirty="0" err="1"/>
              <a:t>рогатої</a:t>
            </a:r>
            <a:r>
              <a:rPr lang="ru-RU" sz="3200" b="1" dirty="0"/>
              <a:t> </a:t>
            </a:r>
            <a:r>
              <a:rPr lang="ru-RU" sz="3200" b="1" dirty="0" err="1"/>
              <a:t>худоби</a:t>
            </a:r>
            <a:endParaRPr lang="ru-RU" sz="3200" dirty="0"/>
          </a:p>
          <a:p>
            <a:pPr marL="514350" indent="-514350">
              <a:buFont typeface="+mj-lt"/>
              <a:buAutoNum type="arabicPeriod"/>
            </a:pPr>
            <a:r>
              <a:rPr lang="ru-RU" sz="3200" b="1" dirty="0"/>
              <a:t>Характеристика </a:t>
            </a:r>
            <a:r>
              <a:rPr lang="ru-RU" sz="3200" b="1" dirty="0" err="1"/>
              <a:t>м’ясних</a:t>
            </a:r>
            <a:r>
              <a:rPr lang="ru-RU" sz="3200" b="1" dirty="0"/>
              <a:t> </a:t>
            </a:r>
            <a:r>
              <a:rPr lang="ru-RU" sz="3200" b="1" dirty="0" err="1"/>
              <a:t>порід</a:t>
            </a:r>
            <a:r>
              <a:rPr lang="ru-RU" sz="3200" b="1" dirty="0"/>
              <a:t> </a:t>
            </a:r>
            <a:r>
              <a:rPr lang="ru-RU" sz="3200" b="1" dirty="0" err="1"/>
              <a:t>великої</a:t>
            </a:r>
            <a:r>
              <a:rPr lang="ru-RU" sz="3200" b="1" dirty="0"/>
              <a:t> </a:t>
            </a:r>
            <a:r>
              <a:rPr lang="ru-RU" sz="3200" b="1" dirty="0" err="1"/>
              <a:t>рогатої</a:t>
            </a:r>
            <a:r>
              <a:rPr lang="ru-RU" sz="3200" b="1" dirty="0"/>
              <a:t> </a:t>
            </a:r>
            <a:r>
              <a:rPr lang="ru-RU" sz="3200" b="1" dirty="0" err="1"/>
              <a:t>худоби</a:t>
            </a:r>
            <a:endParaRPr lang="ru-RU" sz="3200" dirty="0"/>
          </a:p>
          <a:p>
            <a:pPr marL="514350" indent="-514350">
              <a:buFont typeface="+mj-lt"/>
              <a:buAutoNum type="arabicPeriod"/>
            </a:pPr>
            <a:r>
              <a:rPr lang="ru-RU" sz="3200" b="1" dirty="0"/>
              <a:t>Породи коней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18595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2204864"/>
            <a:ext cx="3357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Дякую за увагу!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8591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РЕКОМЕНДОВАНА ЛІТЕРАТУРА</a:t>
            </a:r>
          </a:p>
          <a:p>
            <a:pPr lvl="0">
              <a:buFont typeface="+mj-lt"/>
              <a:buAutoNum type="arabicPeriod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Базишина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І. В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Формування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господарськи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корисних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ознак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молочної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худоби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залежно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від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походження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за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батьком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лінії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спорідненої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групи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Розведення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генетика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тварин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Київ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2017.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Вип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53. С. 69–78. DOI: https://doi.org/10.31073/abg.53.09.</a:t>
            </a:r>
          </a:p>
          <a:p>
            <a:pPr lvl="0">
              <a:buFont typeface="+mj-lt"/>
              <a:buAutoNum type="arabicPeriod"/>
            </a:pPr>
            <a:r>
              <a:rPr lang="uk-UA" dirty="0" err="1" smtClean="0">
                <a:latin typeface="Arial" pitchFamily="34" charset="0"/>
                <a:cs typeface="Arial" pitchFamily="34" charset="0"/>
              </a:rPr>
              <a:t>Бащенко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М. І., Кваша М. М.,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Жукорський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О. М. та інші Сучасний світовий досвід міжпородного схрещування у молочному скотарстві та його використання в Україні / за ред. М. І.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Бащенка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 Київ :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Аграр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 наука, 2017. 48 с.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+mj-lt"/>
              <a:buAutoNum type="arabicPeriod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Бондаренко О.В.,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Гетя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А.А.,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Ільницька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Т.Є. Методика оцінки та добору племінного матеріалу з використання генетичних та біологічних особливостей коней різних напрямів використання за сучасними методами.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Чубинське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, 2017. 34 с.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+mj-lt"/>
              <a:buAutoNum type="arabicPeriod"/>
            </a:pPr>
            <a:r>
              <a:rPr lang="uk-UA" dirty="0" err="1" smtClean="0">
                <a:latin typeface="Arial" pitchFamily="34" charset="0"/>
                <a:cs typeface="Arial" pitchFamily="34" charset="0"/>
              </a:rPr>
              <a:t>Любинський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О.І.,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Каспров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Р.В. Продуктивні якості корів різних селекційних груп буковинського заводського типу української червоно-рябої молочної породи.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Розведення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генетика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тварин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Вип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59.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Київ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2020. С. 60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66. DOI: </a:t>
            </a:r>
            <a:r>
              <a:rPr lang="ru-RU" u="sng" dirty="0" smtClean="0">
                <a:latin typeface="Arial" pitchFamily="34" charset="0"/>
                <a:cs typeface="Arial" pitchFamily="34" charset="0"/>
                <a:hlinkClick r:id="rId2"/>
              </a:rPr>
              <a:t>https://doi.org/10.31073/abg.59.07</a:t>
            </a:r>
            <a:r>
              <a:rPr lang="uk-UA" u="sng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+mj-lt"/>
              <a:buAutoNum type="arabicPeriod"/>
            </a:pPr>
            <a:r>
              <a:rPr lang="uk-UA" dirty="0" err="1" smtClean="0">
                <a:latin typeface="Arial" pitchFamily="34" charset="0"/>
                <a:cs typeface="Arial" pitchFamily="34" charset="0"/>
              </a:rPr>
              <a:t>Хмельничий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Л. М.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Успадковуваність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та кореляційна мінливість лінійних ознак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екс-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тер’єру корів-первісток української червоно-рябої молочної породи Черкащини.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Науково-ін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формаційний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вісник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Херсонського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державного аграрного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університету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Херсон, 2018.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Вип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11. С. 73–75. 15.</a:t>
            </a:r>
          </a:p>
          <a:p>
            <a:pPr lvl="0"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Чудак Р. А.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Програма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авчальної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дисципліни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«Інноваційні методи використання генетичних ресурсів тварин» для підготовки магістрів за спеціальністю 204 «Технологія виробництва та переробки продукції тваринництва» для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аграрних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вищих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навчальних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закладів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ІІІ-ІV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рівнів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акредитації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, 2018. 12 С.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0"/>
          <a:ext cx="914400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18441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0225" algn="just"/>
            <a:r>
              <a:rPr lang="ru-RU" sz="2400" b="1" i="1" dirty="0" err="1">
                <a:solidFill>
                  <a:srgbClr val="C00000"/>
                </a:solidFill>
              </a:rPr>
              <a:t>Група</a:t>
            </a:r>
            <a:r>
              <a:rPr lang="ru-RU" sz="2400" b="1" i="1" dirty="0">
                <a:solidFill>
                  <a:srgbClr val="C00000"/>
                </a:solidFill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</a:rPr>
              <a:t>споріднених</a:t>
            </a:r>
            <a:r>
              <a:rPr lang="ru-RU" sz="2400" b="1" i="1" dirty="0">
                <a:solidFill>
                  <a:srgbClr val="C00000"/>
                </a:solidFill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</a:rPr>
              <a:t>червоних</a:t>
            </a:r>
            <a:r>
              <a:rPr lang="ru-RU" sz="2400" b="1" i="1" dirty="0">
                <a:solidFill>
                  <a:srgbClr val="C00000"/>
                </a:solidFill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</a:rPr>
              <a:t>порід</a:t>
            </a:r>
            <a:r>
              <a:rPr lang="ru-RU" sz="2400" b="1" i="1" dirty="0">
                <a:solidFill>
                  <a:srgbClr val="C00000"/>
                </a:solidFill>
              </a:rPr>
              <a:t>. 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pPr indent="530225" algn="just"/>
            <a:endParaRPr lang="ru-RU" sz="2400" b="1" dirty="0" smtClean="0"/>
          </a:p>
          <a:p>
            <a:pPr indent="530225" algn="just"/>
            <a:r>
              <a:rPr lang="ru-RU" sz="2400" b="1" dirty="0" err="1" smtClean="0"/>
              <a:t>Червоні</a:t>
            </a:r>
            <a:r>
              <a:rPr lang="ru-RU" sz="2400" b="1" dirty="0" smtClean="0"/>
              <a:t> </a:t>
            </a:r>
            <a:r>
              <a:rPr lang="ru-RU" sz="2400" b="1" dirty="0"/>
              <a:t>породи в </a:t>
            </a:r>
            <a:r>
              <a:rPr lang="ru-RU" sz="2400" b="1" dirty="0" err="1"/>
              <a:t>Україні</a:t>
            </a:r>
            <a:r>
              <a:rPr lang="ru-RU" sz="2400" b="1" dirty="0"/>
              <a:t> </a:t>
            </a:r>
            <a:r>
              <a:rPr lang="ru-RU" sz="2400" b="1" dirty="0" err="1" smtClean="0"/>
              <a:t>представлені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червоною</a:t>
            </a:r>
            <a:r>
              <a:rPr lang="ru-RU" sz="2400" b="1" dirty="0" smtClean="0">
                <a:solidFill>
                  <a:srgbClr val="002060"/>
                </a:solidFill>
              </a:rPr>
              <a:t>     </a:t>
            </a:r>
            <a:r>
              <a:rPr lang="ru-RU" sz="2400" b="1" dirty="0" err="1">
                <a:solidFill>
                  <a:srgbClr val="002060"/>
                </a:solidFill>
              </a:rPr>
              <a:t>степовою</a:t>
            </a:r>
            <a:r>
              <a:rPr lang="ru-RU" sz="2400" b="1" dirty="0">
                <a:solidFill>
                  <a:srgbClr val="002060"/>
                </a:solidFill>
              </a:rPr>
              <a:t>,     </a:t>
            </a:r>
            <a:r>
              <a:rPr lang="ru-RU" sz="2400" b="1" dirty="0" err="1">
                <a:solidFill>
                  <a:srgbClr val="002060"/>
                </a:solidFill>
              </a:rPr>
              <a:t>червоною</a:t>
            </a:r>
            <a:r>
              <a:rPr lang="ru-RU" sz="2400" b="1" dirty="0">
                <a:solidFill>
                  <a:srgbClr val="002060"/>
                </a:solidFill>
              </a:rPr>
              <a:t>     </a:t>
            </a:r>
            <a:r>
              <a:rPr lang="ru-RU" sz="2400" b="1" dirty="0" err="1">
                <a:solidFill>
                  <a:srgbClr val="002060"/>
                </a:solidFill>
              </a:rPr>
              <a:t>польською</a:t>
            </a:r>
            <a:r>
              <a:rPr lang="ru-RU" sz="2400" b="1" dirty="0">
                <a:solidFill>
                  <a:srgbClr val="002060"/>
                </a:solidFill>
              </a:rPr>
              <a:t>,     </a:t>
            </a:r>
            <a:r>
              <a:rPr lang="ru-RU" sz="2400" b="1" dirty="0" err="1">
                <a:solidFill>
                  <a:srgbClr val="002060"/>
                </a:solidFill>
              </a:rPr>
              <a:t>червоною</a:t>
            </a:r>
            <a:r>
              <a:rPr lang="ru-RU" sz="2400" b="1" dirty="0">
                <a:solidFill>
                  <a:srgbClr val="002060"/>
                </a:solidFill>
              </a:rPr>
              <a:t>     </a:t>
            </a:r>
            <a:r>
              <a:rPr lang="ru-RU" sz="2400" b="1" dirty="0" err="1">
                <a:solidFill>
                  <a:srgbClr val="002060"/>
                </a:solidFill>
              </a:rPr>
              <a:t>датською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англерською</a:t>
            </a:r>
            <a:r>
              <a:rPr lang="ru-RU" sz="2400" b="1" dirty="0"/>
              <a:t>. За </a:t>
            </a:r>
            <a:r>
              <a:rPr lang="ru-RU" sz="2400" b="1" dirty="0" err="1"/>
              <a:t>чисельністю</a:t>
            </a:r>
            <a:r>
              <a:rPr lang="ru-RU" sz="2400" b="1" dirty="0"/>
              <a:t> вони </a:t>
            </a:r>
            <a:r>
              <a:rPr lang="ru-RU" sz="2400" b="1" dirty="0" err="1"/>
              <a:t>займають</a:t>
            </a:r>
            <a:r>
              <a:rPr lang="ru-RU" sz="2400" b="1" dirty="0"/>
              <a:t> друге </a:t>
            </a:r>
            <a:r>
              <a:rPr lang="ru-RU" sz="2400" b="1" dirty="0" err="1"/>
              <a:t>місце</a:t>
            </a:r>
            <a:r>
              <a:rPr lang="ru-RU" sz="2400" b="1" dirty="0"/>
              <a:t> </a:t>
            </a:r>
            <a:r>
              <a:rPr lang="ru-RU" sz="2400" b="1" dirty="0" err="1"/>
              <a:t>після</a:t>
            </a:r>
            <a:r>
              <a:rPr lang="ru-RU" sz="2400" b="1" dirty="0"/>
              <a:t> </a:t>
            </a:r>
            <a:r>
              <a:rPr lang="ru-RU" sz="2400" b="1" dirty="0" err="1" smtClean="0"/>
              <a:t>чорно-рябої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8194" name="Picture 2" descr="&amp;KHcy;&amp;acy;&amp;rcy;&amp;acy;&amp;kcy;&amp;tcy;&amp;iecy;&amp;rcy;&amp;icy;&amp;scy;&amp;tcy;&amp;icy;&amp;kcy;&amp;acy; &amp;gcy;&amp;iecy;&amp;ncy;&amp;iecy;&amp;tcy;&amp;icy;&amp;chcy;&amp;ncy;&amp;icy;&amp;khcy; &amp;rcy;&amp;iecy;&amp;scy;&amp;ucy;&amp;rcy;&amp;scy;&amp;iukcy;&amp;vcy; &amp;tcy;&amp;vcy;&amp;acy;&amp;rcy;&amp;icy;&amp;ncy;&amp;ncy;&amp;icy;&amp;tscy;&amp;tcy;&amp;vcy;&amp;acy; &amp;Ucy;&amp;kcy;&amp;rcy;&amp;acy;&amp;yicy;&amp;ncy;&amp;icy; — &amp;Pcy;&amp;rcy;&amp;ocy;&amp;dcy;&amp;acy;&amp;zhcy;, &amp;kcy;&amp;ucy;&amp;pcy;&amp;iukcy;&amp;vcy;&amp;lcy;&amp;yacy; &amp;vcy;  &amp;acy;&amp;gcy;&amp;rcy;&amp;ocy;&amp;scy;&amp;iecy;&amp;kcy;&amp;tcy;&amp;ocy;&amp;rcy;&amp;iuk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7"/>
            <a:ext cx="4109138" cy="2592288"/>
          </a:xfrm>
          <a:prstGeom prst="rect">
            <a:avLst/>
          </a:prstGeom>
          <a:noFill/>
        </p:spPr>
      </p:pic>
      <p:pic>
        <p:nvPicPr>
          <p:cNvPr id="8196" name="Picture 4" descr="AgroUA | &amp;Scy;&amp;kcy;&amp;ocy;&amp;tcy;&amp;acy;&amp;rcy;&amp;scy;&amp;tcy;&amp;vcy;&amp;ocy; - &amp;mcy;&amp;ocy;&amp;lcy;&amp;ocy;&amp;chcy;&amp;ncy;&amp;iecy;, &amp;pcy;&amp;ocy;&amp;rcy;&amp;ocy;&amp;dcy;&amp;acy; &amp;chcy;&amp;iecy;&amp;rcy;&amp;vcy;&amp;ocy;&amp;ncy;&amp;acy; &amp;scy;&amp;tcy;&amp;iecy;&amp;pcy;&amp;ocy;&amp;vcy;&amp;acy; / &amp;kcy;&amp;rcy;&amp;acy;&amp;scy;&amp;ncy;&amp;acy;&amp;yacy; &amp;scy;&amp;tcy;&amp;iecy;&amp;pcy;&amp;ncy;&amp;acy;&amp;yacy; -  &amp;ocy;&amp;pcy;&amp;icy;&amp;scy;, &amp;fcy;&amp;ocy;&amp;tcy;&amp;o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36912"/>
            <a:ext cx="3810000" cy="2857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48064" y="5661248"/>
            <a:ext cx="2052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червона</a:t>
            </a:r>
            <a:r>
              <a:rPr lang="ru-RU" b="1" dirty="0" smtClean="0">
                <a:solidFill>
                  <a:srgbClr val="002060"/>
                </a:solidFill>
              </a:rPr>
              <a:t>     </a:t>
            </a:r>
            <a:r>
              <a:rPr lang="ru-RU" b="1" dirty="0" err="1" smtClean="0">
                <a:solidFill>
                  <a:srgbClr val="002060"/>
                </a:solidFill>
              </a:rPr>
              <a:t>степова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5517232"/>
            <a:ext cx="2191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червона</a:t>
            </a:r>
            <a:r>
              <a:rPr lang="ru-RU" b="1" dirty="0" smtClean="0">
                <a:solidFill>
                  <a:srgbClr val="002060"/>
                </a:solidFill>
              </a:rPr>
              <a:t>     </a:t>
            </a:r>
            <a:r>
              <a:rPr lang="ru-RU" b="1" dirty="0" err="1" smtClean="0">
                <a:solidFill>
                  <a:srgbClr val="002060"/>
                </a:solidFill>
              </a:rPr>
              <a:t>польська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&amp;Pcy;&amp;ocy;&amp;rcy;&amp;ocy;&amp;dcy;&amp;icy; &amp;Vcy;&amp;Rcy;&amp;KHcy; - online presen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&amp;Pcy;&amp;ocy;&amp;rcy;&amp;ocy;&amp;dcy;&amp;icy; &amp;Vcy;&amp;Rcy;&amp;KHcy; - &amp;pcy;&amp;rcy;&amp;iecy;&amp;zcy;&amp;iecy;&amp;ncy;&amp;tcy;&amp;acy;&amp;tscy;&amp;iukcy;&amp;yacy; &amp;zcy; &amp;rcy;&amp;iukcy;&amp;zcy;&amp;n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&amp;Pcy;&amp;ocy;&amp;rcy;&amp;ocy;&amp;dcy;&amp;icy; &amp;Vcy;&amp;Rcy;&amp;KHcy; - &amp;pcy;&amp;rcy;&amp;iecy;&amp;zcy;&amp;iecy;&amp;ncy;&amp;tcy;&amp;acy;&amp;tscy;&amp;iukcy;&amp;yacy; &amp;zcy; &amp;rcy;&amp;iukcy;&amp;zcy;&amp;n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9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ru-RU" sz="2400" b="1" i="1" dirty="0" err="1"/>
              <a:t>Серед</a:t>
            </a:r>
            <a:r>
              <a:rPr lang="ru-RU" sz="2400" b="1" i="1" dirty="0"/>
              <a:t> </a:t>
            </a:r>
            <a:r>
              <a:rPr lang="ru-RU" sz="2400" b="1" i="1" dirty="0" err="1"/>
              <a:t>інших</a:t>
            </a:r>
            <a:r>
              <a:rPr lang="ru-RU" sz="2400" b="1" i="1" dirty="0"/>
              <a:t> </a:t>
            </a:r>
            <a:r>
              <a:rPr lang="ru-RU" sz="2400" b="1" i="1" dirty="0" err="1"/>
              <a:t>молочних</a:t>
            </a:r>
            <a:r>
              <a:rPr lang="ru-RU" sz="2400" b="1" i="1" dirty="0"/>
              <a:t> </a:t>
            </a:r>
            <a:r>
              <a:rPr lang="ru-RU" sz="2400" b="1" i="1" dirty="0" err="1"/>
              <a:t>порід</a:t>
            </a:r>
            <a:r>
              <a:rPr lang="ru-RU" sz="2400" b="1" i="1" dirty="0"/>
              <a:t> в </a:t>
            </a:r>
            <a:r>
              <a:rPr lang="ru-RU" sz="2400" b="1" i="1" dirty="0" err="1"/>
              <a:t>Україні</a:t>
            </a:r>
            <a:r>
              <a:rPr lang="ru-RU" sz="2400" b="1" i="1" dirty="0"/>
              <a:t> </a:t>
            </a:r>
            <a:r>
              <a:rPr lang="ru-RU" sz="2400" b="1" i="1" dirty="0" err="1"/>
              <a:t>розводять</a:t>
            </a:r>
            <a:r>
              <a:rPr lang="ru-RU" sz="2400" b="1" i="1" dirty="0"/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українську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червоно-рябу</a:t>
            </a:r>
            <a:r>
              <a:rPr lang="ru-RU" sz="2400" b="1" dirty="0" smtClean="0">
                <a:solidFill>
                  <a:srgbClr val="C00000"/>
                </a:solidFill>
              </a:rPr>
              <a:t>   </a:t>
            </a:r>
            <a:r>
              <a:rPr lang="ru-RU" sz="2400" b="1" dirty="0" err="1">
                <a:solidFill>
                  <a:srgbClr val="C00000"/>
                </a:solidFill>
              </a:rPr>
              <a:t>молочну</a:t>
            </a:r>
            <a:r>
              <a:rPr lang="ru-RU" sz="2400" b="1" dirty="0">
                <a:solidFill>
                  <a:srgbClr val="C00000"/>
                </a:solidFill>
              </a:rPr>
              <a:t>,   </a:t>
            </a:r>
            <a:r>
              <a:rPr lang="ru-RU" sz="2400" b="1" dirty="0" err="1">
                <a:solidFill>
                  <a:srgbClr val="C00000"/>
                </a:solidFill>
              </a:rPr>
              <a:t>білоголову</a:t>
            </a:r>
            <a:r>
              <a:rPr lang="ru-RU" sz="2400" b="1" dirty="0">
                <a:solidFill>
                  <a:srgbClr val="C00000"/>
                </a:solidFill>
              </a:rPr>
              <a:t>   </a:t>
            </a:r>
            <a:r>
              <a:rPr lang="ru-RU" sz="2400" b="1" dirty="0" err="1">
                <a:solidFill>
                  <a:srgbClr val="C00000"/>
                </a:solidFill>
              </a:rPr>
              <a:t>українську</a:t>
            </a:r>
            <a:r>
              <a:rPr lang="ru-RU" sz="2400" b="1" dirty="0">
                <a:solidFill>
                  <a:srgbClr val="C00000"/>
                </a:solidFill>
              </a:rPr>
              <a:t>,   </a:t>
            </a:r>
            <a:r>
              <a:rPr lang="ru-RU" sz="2400" b="1" dirty="0" err="1">
                <a:solidFill>
                  <a:srgbClr val="C00000"/>
                </a:solidFill>
              </a:rPr>
              <a:t>використовують</a:t>
            </a:r>
            <a:r>
              <a:rPr lang="ru-RU" sz="2400" b="1" dirty="0">
                <a:solidFill>
                  <a:srgbClr val="C00000"/>
                </a:solidFill>
              </a:rPr>
              <a:t>   </a:t>
            </a:r>
            <a:r>
              <a:rPr lang="ru-RU" sz="2400" b="1" dirty="0" err="1">
                <a:solidFill>
                  <a:srgbClr val="C00000"/>
                </a:solidFill>
              </a:rPr>
              <a:t>айрширську</a:t>
            </a:r>
            <a:r>
              <a:rPr lang="ru-RU" sz="2400" b="1" dirty="0">
                <a:solidFill>
                  <a:srgbClr val="C00000"/>
                </a:solidFill>
              </a:rPr>
              <a:t>, </a:t>
            </a:r>
            <a:r>
              <a:rPr lang="ru-RU" sz="2400" b="1" dirty="0" err="1">
                <a:solidFill>
                  <a:srgbClr val="C00000"/>
                </a:solidFill>
              </a:rPr>
              <a:t>джерсейську</a:t>
            </a:r>
            <a:r>
              <a:rPr lang="ru-RU" sz="2400" b="1" dirty="0">
                <a:solidFill>
                  <a:srgbClr val="C00000"/>
                </a:solidFill>
              </a:rPr>
              <a:t> та </a:t>
            </a:r>
            <a:r>
              <a:rPr lang="ru-RU" sz="2400" b="1" dirty="0" err="1">
                <a:solidFill>
                  <a:srgbClr val="C00000"/>
                </a:solidFill>
              </a:rPr>
              <a:t>інші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&amp;Tcy;&amp;Ocy;&amp;Pcy;-10 &amp;pcy;&amp;ocy;&amp;pcy;&amp;ucy;&amp;lcy;&amp;yacy;&amp;rcy;&amp;ncy;&amp;icy;&amp;khcy; &amp;pcy;&amp;ocy;&amp;rcy;&amp;iukcy;&amp;dcy; &amp;Vcy;&amp;Rcy;&amp;KHcy; &amp;vcy; &amp;Ucy;&amp;kcy;&amp;rcy;&amp;acy;&amp;yicy;&amp;ncy;&amp;iuk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4606020" cy="28083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5805264"/>
            <a:ext cx="3727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Українська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червоно-ряба</a:t>
            </a:r>
            <a:r>
              <a:rPr lang="ru-RU" b="1" dirty="0" smtClean="0">
                <a:solidFill>
                  <a:srgbClr val="C00000"/>
                </a:solidFill>
              </a:rPr>
              <a:t>   </a:t>
            </a:r>
            <a:r>
              <a:rPr lang="ru-RU" b="1" dirty="0" err="1" smtClean="0">
                <a:solidFill>
                  <a:srgbClr val="C00000"/>
                </a:solidFill>
              </a:rPr>
              <a:t>молочна</a:t>
            </a:r>
            <a:endParaRPr lang="ru-RU" dirty="0"/>
          </a:p>
        </p:txBody>
      </p:sp>
      <p:sp>
        <p:nvSpPr>
          <p:cNvPr id="7172" name="AutoShape 4" descr="&amp;Acy;&amp;jcy;&amp;rcy;&amp;shcy;&amp;icy;&amp;rcy;&amp;scy;&amp;softcy;&amp;kcy;&amp;acy; &amp;pcy;&amp;ocy;&amp;rcy;&amp;ocy;&amp;dcy;&amp;acy; — &amp;Vcy;&amp;iukcy;&amp;kcy;&amp;iukcy;&amp;pcy;&amp;iecy;&amp;dcy;&amp;iukcy;&amp;y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&amp;Acy;&amp;jcy;&amp;rcy;&amp;shcy;&amp;icy;&amp;rcy;&amp;scy;&amp;softcy;&amp;kcy;&amp;acy; &amp;pcy;&amp;ocy;&amp;rcy;&amp;ocy;&amp;dcy;&amp;acy; — &amp;Vcy;&amp;iukcy;&amp;kcy;&amp;iukcy;&amp;pcy;&amp;iecy;&amp;dcy;&amp;iukcy;&amp;y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&amp;Acy;&amp;jcy;&amp;rcy;&amp;shcy;&amp;icy;&amp;rcy;&amp;scy;&amp;softcy;&amp;kcy;&amp;acy; | AgroMega.in.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72816"/>
            <a:ext cx="4667672" cy="310983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4048" y="5229200"/>
            <a:ext cx="1412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айрширська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72585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581</Words>
  <Application>Microsoft Office PowerPoint</Application>
  <PresentationFormat>Экран (4:3)</PresentationFormat>
  <Paragraphs>53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Генетичні ресурси великих  тварин.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Генетичні ресурси великих  тварин</dc:title>
  <dc:creator>Sam</dc:creator>
  <cp:lastModifiedBy>Ulia</cp:lastModifiedBy>
  <cp:revision>14</cp:revision>
  <dcterms:created xsi:type="dcterms:W3CDTF">2018-03-01T07:42:56Z</dcterms:created>
  <dcterms:modified xsi:type="dcterms:W3CDTF">2021-05-26T11:57:47Z</dcterms:modified>
</cp:coreProperties>
</file>