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0" r:id="rId3"/>
    <p:sldId id="301" r:id="rId4"/>
    <p:sldId id="289" r:id="rId5"/>
    <p:sldId id="290" r:id="rId6"/>
    <p:sldId id="292" r:id="rId7"/>
    <p:sldId id="303" r:id="rId8"/>
    <p:sldId id="314" r:id="rId9"/>
    <p:sldId id="315" r:id="rId10"/>
    <p:sldId id="304" r:id="rId11"/>
    <p:sldId id="310" r:id="rId12"/>
    <p:sldId id="305" r:id="rId13"/>
    <p:sldId id="316" r:id="rId14"/>
    <p:sldId id="317" r:id="rId15"/>
    <p:sldId id="308" r:id="rId16"/>
    <p:sldId id="306" r:id="rId17"/>
    <p:sldId id="307" r:id="rId18"/>
    <p:sldId id="318" r:id="rId19"/>
    <p:sldId id="311" r:id="rId20"/>
    <p:sldId id="319" r:id="rId21"/>
    <p:sldId id="313" r:id="rId22"/>
    <p:sldId id="312" r:id="rId23"/>
    <p:sldId id="293" r:id="rId24"/>
    <p:sldId id="321" r:id="rId25"/>
    <p:sldId id="294" r:id="rId26"/>
    <p:sldId id="320" r:id="rId27"/>
    <p:sldId id="295" r:id="rId28"/>
    <p:sldId id="322" r:id="rId29"/>
    <p:sldId id="284" r:id="rId30"/>
    <p:sldId id="324" r:id="rId31"/>
    <p:sldId id="285" r:id="rId32"/>
    <p:sldId id="325" r:id="rId33"/>
    <p:sldId id="326" r:id="rId34"/>
    <p:sldId id="286" r:id="rId35"/>
    <p:sldId id="327" r:id="rId36"/>
    <p:sldId id="287" r:id="rId37"/>
    <p:sldId id="328" r:id="rId38"/>
    <p:sldId id="32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32A79-A408-4265-B3DB-740E373EFFC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2AD9E5D-B5FC-4302-A96F-EBBB3348E3CC}">
      <dgm:prSet/>
      <dgm:spPr/>
      <dgm:t>
        <a:bodyPr/>
        <a:lstStyle/>
        <a:p>
          <a:pPr rtl="0"/>
          <a:r>
            <a:rPr lang="ru-RU" b="1" dirty="0" err="1" smtClean="0"/>
            <a:t>Коні</a:t>
          </a:r>
          <a:r>
            <a:rPr lang="ru-RU" b="1" dirty="0" smtClean="0"/>
            <a:t> </a:t>
          </a:r>
          <a:r>
            <a:rPr lang="ru-RU" b="1" dirty="0" err="1" smtClean="0"/>
            <a:t>відносяться</a:t>
          </a:r>
          <a:r>
            <a:rPr lang="ru-RU" b="1" dirty="0" smtClean="0"/>
            <a:t> до </a:t>
          </a:r>
          <a:r>
            <a:rPr lang="ru-RU" b="1" dirty="0" err="1" smtClean="0"/>
            <a:t>травоїдних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однокамерним</a:t>
          </a:r>
          <a:r>
            <a:rPr lang="ru-RU" b="1" dirty="0" smtClean="0"/>
            <a:t> </a:t>
          </a:r>
          <a:r>
            <a:rPr lang="ru-RU" b="1" dirty="0" err="1" smtClean="0"/>
            <a:t>шлунком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тому </a:t>
          </a:r>
          <a:r>
            <a:rPr lang="ru-RU" b="1" dirty="0" err="1" smtClean="0"/>
            <a:t>травлення</a:t>
          </a:r>
          <a:r>
            <a:rPr lang="ru-RU" b="1" dirty="0" smtClean="0"/>
            <a:t> у них </a:t>
          </a:r>
          <a:r>
            <a:rPr lang="ru-RU" b="1" dirty="0" err="1" smtClean="0"/>
            <a:t>більш</a:t>
          </a:r>
          <a:r>
            <a:rPr lang="ru-RU" b="1" dirty="0" smtClean="0"/>
            <a:t> </a:t>
          </a:r>
          <a:r>
            <a:rPr lang="ru-RU" b="1" dirty="0" err="1" smtClean="0"/>
            <a:t>подібне</a:t>
          </a:r>
          <a:r>
            <a:rPr lang="ru-RU" b="1" dirty="0" smtClean="0"/>
            <a:t> до свиней, </a:t>
          </a:r>
          <a:r>
            <a:rPr lang="ru-RU" b="1" dirty="0" err="1" smtClean="0"/>
            <a:t>ніж</a:t>
          </a:r>
          <a:r>
            <a:rPr lang="ru-RU" b="1" dirty="0" smtClean="0"/>
            <a:t> до </a:t>
          </a:r>
          <a:r>
            <a:rPr lang="ru-RU" b="1" dirty="0" err="1" smtClean="0"/>
            <a:t>жуйних</a:t>
          </a:r>
          <a:r>
            <a:rPr lang="ru-RU" b="1" dirty="0" smtClean="0"/>
            <a:t>. </a:t>
          </a:r>
          <a:endParaRPr lang="ru-RU" b="1" dirty="0"/>
        </a:p>
      </dgm:t>
    </dgm:pt>
    <dgm:pt modelId="{B2FD82C9-F7E5-47AD-89CA-B4EF3FEC4DAD}" type="parTrans" cxnId="{6939A2AA-7F69-435D-B987-7B089E94F6CF}">
      <dgm:prSet/>
      <dgm:spPr/>
      <dgm:t>
        <a:bodyPr/>
        <a:lstStyle/>
        <a:p>
          <a:endParaRPr lang="ru-RU" b="1"/>
        </a:p>
      </dgm:t>
    </dgm:pt>
    <dgm:pt modelId="{F2324633-44BE-49D4-AD98-9F8E0E52D31E}" type="sibTrans" cxnId="{6939A2AA-7F69-435D-B987-7B089E94F6CF}">
      <dgm:prSet/>
      <dgm:spPr/>
      <dgm:t>
        <a:bodyPr/>
        <a:lstStyle/>
        <a:p>
          <a:endParaRPr lang="ru-RU" b="1"/>
        </a:p>
      </dgm:t>
    </dgm:pt>
    <dgm:pt modelId="{584A6B8E-50C6-4ECC-A3B5-09B106E2C84B}">
      <dgm:prSet/>
      <dgm:spPr/>
      <dgm:t>
        <a:bodyPr/>
        <a:lstStyle/>
        <a:p>
          <a:pPr rtl="0"/>
          <a:r>
            <a:rPr lang="ru-RU" b="1" dirty="0" smtClean="0"/>
            <a:t>У коней </a:t>
          </a:r>
          <a:r>
            <a:rPr lang="ru-RU" b="1" dirty="0" err="1" smtClean="0"/>
            <a:t>дуже</a:t>
          </a:r>
          <a:r>
            <a:rPr lang="ru-RU" b="1" dirty="0" smtClean="0"/>
            <a:t> </a:t>
          </a:r>
          <a:r>
            <a:rPr lang="ru-RU" b="1" dirty="0" err="1" smtClean="0"/>
            <a:t>чутливі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рухомі</a:t>
          </a:r>
          <a:r>
            <a:rPr lang="ru-RU" b="1" dirty="0" smtClean="0"/>
            <a:t> губи, </a:t>
          </a:r>
          <a:r>
            <a:rPr lang="ru-RU" b="1" dirty="0" err="1" smtClean="0"/>
            <a:t>розвинутий</a:t>
          </a:r>
          <a:r>
            <a:rPr lang="ru-RU" b="1" dirty="0" smtClean="0"/>
            <a:t> нюх, вони </a:t>
          </a:r>
          <a:r>
            <a:rPr lang="ru-RU" b="1" dirty="0" err="1" smtClean="0"/>
            <a:t>здатні</a:t>
          </a:r>
          <a:r>
            <a:rPr lang="ru-RU" b="1" dirty="0" smtClean="0"/>
            <a:t> </a:t>
          </a:r>
          <a:r>
            <a:rPr lang="ru-RU" b="1" dirty="0" err="1" smtClean="0"/>
            <a:t>вибирати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годівниці</a:t>
          </a:r>
          <a:r>
            <a:rPr lang="ru-RU" b="1" dirty="0" smtClean="0"/>
            <a:t> </a:t>
          </a:r>
          <a:r>
            <a:rPr lang="ru-RU" b="1" dirty="0" err="1" smtClean="0"/>
            <a:t>їстівні</a:t>
          </a:r>
          <a:r>
            <a:rPr lang="ru-RU" b="1" dirty="0" smtClean="0"/>
            <a:t> </a:t>
          </a:r>
          <a:r>
            <a:rPr lang="ru-RU" b="1" dirty="0" err="1" smtClean="0"/>
            <a:t>частини</a:t>
          </a:r>
          <a:r>
            <a:rPr lang="ru-RU" b="1" dirty="0" smtClean="0"/>
            <a:t>, </a:t>
          </a:r>
          <a:r>
            <a:rPr lang="ru-RU" b="1" dirty="0" err="1" smtClean="0"/>
            <a:t>залишаючи</a:t>
          </a:r>
          <a:r>
            <a:rPr lang="ru-RU" b="1" dirty="0" smtClean="0"/>
            <a:t> </a:t>
          </a:r>
          <a:r>
            <a:rPr lang="ru-RU" b="1" dirty="0" err="1" smtClean="0"/>
            <a:t>непридатні</a:t>
          </a:r>
          <a:r>
            <a:rPr lang="ru-RU" b="1" dirty="0" smtClean="0"/>
            <a:t> для </a:t>
          </a:r>
          <a:r>
            <a:rPr lang="ru-RU" b="1" dirty="0" err="1" smtClean="0"/>
            <a:t>поїдання</a:t>
          </a:r>
          <a:r>
            <a:rPr lang="ru-RU" b="1" dirty="0" smtClean="0"/>
            <a:t> </a:t>
          </a:r>
          <a:r>
            <a:rPr lang="ru-RU" b="1" dirty="0" err="1" smtClean="0"/>
            <a:t>рештки</a:t>
          </a:r>
          <a:r>
            <a:rPr lang="ru-RU" b="1" dirty="0" smtClean="0"/>
            <a:t> (</a:t>
          </a:r>
          <a:r>
            <a:rPr lang="ru-RU" b="1" dirty="0" err="1" smtClean="0"/>
            <a:t>грудочки</a:t>
          </a:r>
          <a:r>
            <a:rPr lang="ru-RU" b="1" dirty="0" smtClean="0"/>
            <a:t> </a:t>
          </a:r>
          <a:r>
            <a:rPr lang="ru-RU" b="1" dirty="0" err="1" smtClean="0"/>
            <a:t>землі</a:t>
          </a:r>
          <a:r>
            <a:rPr lang="ru-RU" b="1" dirty="0" smtClean="0"/>
            <a:t>, </a:t>
          </a:r>
          <a:r>
            <a:rPr lang="ru-RU" b="1" dirty="0" err="1" smtClean="0"/>
            <a:t>насіння</a:t>
          </a:r>
          <a:r>
            <a:rPr lang="ru-RU" b="1" dirty="0" smtClean="0"/>
            <a:t> </a:t>
          </a:r>
          <a:r>
            <a:rPr lang="ru-RU" b="1" dirty="0" err="1" smtClean="0"/>
            <a:t>отруйних</a:t>
          </a:r>
          <a:r>
            <a:rPr lang="ru-RU" b="1" dirty="0" smtClean="0"/>
            <a:t> </a:t>
          </a:r>
          <a:r>
            <a:rPr lang="ru-RU" b="1" dirty="0" err="1" smtClean="0"/>
            <a:t>рослин</a:t>
          </a:r>
          <a:r>
            <a:rPr lang="ru-RU" b="1" dirty="0" smtClean="0"/>
            <a:t>). </a:t>
          </a:r>
          <a:endParaRPr lang="ru-RU" b="1" dirty="0"/>
        </a:p>
      </dgm:t>
    </dgm:pt>
    <dgm:pt modelId="{4D5B8C0A-3F05-4B42-A133-A1044C8F0698}" type="parTrans" cxnId="{B135CAC5-93D5-491F-A3E6-80931FBDC158}">
      <dgm:prSet/>
      <dgm:spPr/>
      <dgm:t>
        <a:bodyPr/>
        <a:lstStyle/>
        <a:p>
          <a:endParaRPr lang="ru-RU" b="1"/>
        </a:p>
      </dgm:t>
    </dgm:pt>
    <dgm:pt modelId="{92F1A7F3-E8C2-4682-B3EC-7CAAAC32871F}" type="sibTrans" cxnId="{B135CAC5-93D5-491F-A3E6-80931FBDC158}">
      <dgm:prSet/>
      <dgm:spPr/>
      <dgm:t>
        <a:bodyPr/>
        <a:lstStyle/>
        <a:p>
          <a:endParaRPr lang="ru-RU" b="1"/>
        </a:p>
      </dgm:t>
    </dgm:pt>
    <dgm:pt modelId="{39C93EDE-5FAE-4245-8A38-E0D484129BF3}">
      <dgm:prSet/>
      <dgm:spPr/>
      <dgm:t>
        <a:bodyPr/>
        <a:lstStyle/>
        <a:p>
          <a:pPr rtl="0"/>
          <a:r>
            <a:rPr lang="ru-RU" b="1" dirty="0" smtClean="0"/>
            <a:t>Вони </a:t>
          </a:r>
          <a:r>
            <a:rPr lang="ru-RU" b="1" dirty="0" err="1" smtClean="0"/>
            <a:t>мають</a:t>
          </a:r>
          <a:r>
            <a:rPr lang="ru-RU" b="1" dirty="0" smtClean="0"/>
            <a:t> </a:t>
          </a:r>
          <a:r>
            <a:rPr lang="ru-RU" b="1" dirty="0" err="1" smtClean="0"/>
            <a:t>міцні</a:t>
          </a:r>
          <a:r>
            <a:rPr lang="ru-RU" b="1" dirty="0" smtClean="0"/>
            <a:t> </a:t>
          </a:r>
          <a:r>
            <a:rPr lang="ru-RU" b="1" dirty="0" err="1" smtClean="0"/>
            <a:t>зуби</a:t>
          </a:r>
          <a:r>
            <a:rPr lang="ru-RU" b="1" dirty="0" smtClean="0"/>
            <a:t> та добре </a:t>
          </a:r>
          <a:r>
            <a:rPr lang="ru-RU" b="1" dirty="0" err="1" smtClean="0"/>
            <a:t>розвинені</a:t>
          </a:r>
          <a:r>
            <a:rPr lang="ru-RU" b="1" dirty="0" smtClean="0"/>
            <a:t> </a:t>
          </a:r>
          <a:r>
            <a:rPr lang="ru-RU" b="1" dirty="0" err="1" smtClean="0"/>
            <a:t>жувальні</a:t>
          </a:r>
          <a:r>
            <a:rPr lang="ru-RU" b="1" dirty="0" smtClean="0"/>
            <a:t> </a:t>
          </a:r>
          <a:r>
            <a:rPr lang="ru-RU" b="1" dirty="0" err="1" smtClean="0"/>
            <a:t>м'язи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забезпечує</a:t>
          </a:r>
          <a:r>
            <a:rPr lang="ru-RU" b="1" dirty="0" smtClean="0"/>
            <a:t> </a:t>
          </a:r>
          <a:r>
            <a:rPr lang="ru-RU" b="1" dirty="0" err="1" smtClean="0"/>
            <a:t>швидке</a:t>
          </a:r>
          <a:r>
            <a:rPr lang="ru-RU" b="1" dirty="0" smtClean="0"/>
            <a:t> </a:t>
          </a:r>
          <a:r>
            <a:rPr lang="ru-RU" b="1" dirty="0" err="1" smtClean="0"/>
            <a:t>пережовування</a:t>
          </a:r>
          <a:r>
            <a:rPr lang="ru-RU" b="1" dirty="0" smtClean="0"/>
            <a:t> </a:t>
          </a:r>
          <a:r>
            <a:rPr lang="ru-RU" b="1" dirty="0" err="1" smtClean="0"/>
            <a:t>грубих</a:t>
          </a:r>
          <a:r>
            <a:rPr lang="ru-RU" b="1" dirty="0" smtClean="0"/>
            <a:t>, </a:t>
          </a:r>
          <a:r>
            <a:rPr lang="ru-RU" b="1" dirty="0" err="1" smtClean="0"/>
            <a:t>зернових</a:t>
          </a:r>
          <a:r>
            <a:rPr lang="ru-RU" b="1" dirty="0" smtClean="0"/>
            <a:t> та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, у них </a:t>
          </a:r>
          <a:r>
            <a:rPr lang="ru-RU" b="1" dirty="0" err="1" smtClean="0"/>
            <a:t>відносно</a:t>
          </a:r>
          <a:r>
            <a:rPr lang="ru-RU" b="1" dirty="0" smtClean="0"/>
            <a:t> невеликий за </a:t>
          </a:r>
          <a:r>
            <a:rPr lang="ru-RU" b="1" dirty="0" err="1" smtClean="0"/>
            <a:t>об'ємом</a:t>
          </a:r>
          <a:r>
            <a:rPr lang="ru-RU" b="1" dirty="0" smtClean="0"/>
            <a:t> </a:t>
          </a:r>
          <a:r>
            <a:rPr lang="ru-RU" b="1" dirty="0" err="1" smtClean="0"/>
            <a:t>шлунок</a:t>
          </a:r>
          <a:r>
            <a:rPr lang="ru-RU" b="1" dirty="0" smtClean="0"/>
            <a:t>, тому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слід</a:t>
          </a:r>
          <a:r>
            <a:rPr lang="ru-RU" b="1" dirty="0" smtClean="0"/>
            <a:t> часто </a:t>
          </a:r>
          <a:r>
            <a:rPr lang="ru-RU" b="1" dirty="0" err="1" smtClean="0"/>
            <a:t>годувати</a:t>
          </a:r>
          <a:r>
            <a:rPr lang="ru-RU" b="1" dirty="0" smtClean="0"/>
            <a:t> (4–8 </a:t>
          </a:r>
          <a:r>
            <a:rPr lang="ru-RU" b="1" dirty="0" err="1" smtClean="0"/>
            <a:t>разів</a:t>
          </a:r>
          <a:r>
            <a:rPr lang="ru-RU" b="1" dirty="0" smtClean="0"/>
            <a:t> за </a:t>
          </a:r>
          <a:r>
            <a:rPr lang="ru-RU" b="1" dirty="0" err="1" smtClean="0"/>
            <a:t>добу</a:t>
          </a:r>
          <a:r>
            <a:rPr lang="ru-RU" b="1" dirty="0" smtClean="0"/>
            <a:t>). </a:t>
          </a:r>
          <a:endParaRPr lang="ru-RU" b="1" dirty="0"/>
        </a:p>
      </dgm:t>
    </dgm:pt>
    <dgm:pt modelId="{8EAD4E72-9EB8-4A93-AC3B-59DACBE619CB}" type="parTrans" cxnId="{D9381C8A-15A1-4F5F-9171-BAD6F3B20184}">
      <dgm:prSet/>
      <dgm:spPr/>
      <dgm:t>
        <a:bodyPr/>
        <a:lstStyle/>
        <a:p>
          <a:endParaRPr lang="ru-RU" b="1"/>
        </a:p>
      </dgm:t>
    </dgm:pt>
    <dgm:pt modelId="{88468F4E-418E-42C8-A146-9DAE281A58A7}" type="sibTrans" cxnId="{D9381C8A-15A1-4F5F-9171-BAD6F3B20184}">
      <dgm:prSet/>
      <dgm:spPr/>
      <dgm:t>
        <a:bodyPr/>
        <a:lstStyle/>
        <a:p>
          <a:endParaRPr lang="ru-RU" b="1"/>
        </a:p>
      </dgm:t>
    </dgm:pt>
    <dgm:pt modelId="{9408475A-95BD-4B16-A93A-5B2358AD6C5D}" type="pres">
      <dgm:prSet presAssocID="{FEE32A79-A408-4265-B3DB-740E373EFF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6CE4B-5B3E-4249-98AF-7EEBC42DD3BE}" type="pres">
      <dgm:prSet presAssocID="{A2AD9E5D-B5FC-4302-A96F-EBBB3348E3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A72CA-1BB1-4E27-B602-0AC92A8C9EE2}" type="pres">
      <dgm:prSet presAssocID="{F2324633-44BE-49D4-AD98-9F8E0E52D31E}" presName="spacer" presStyleCnt="0"/>
      <dgm:spPr/>
    </dgm:pt>
    <dgm:pt modelId="{C683433E-BB0C-4CF1-A396-A49457DB1142}" type="pres">
      <dgm:prSet presAssocID="{584A6B8E-50C6-4ECC-A3B5-09B106E2C8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50BBC-A013-48C5-BD72-0CD9EA4B5832}" type="pres">
      <dgm:prSet presAssocID="{92F1A7F3-E8C2-4682-B3EC-7CAAAC32871F}" presName="spacer" presStyleCnt="0"/>
      <dgm:spPr/>
    </dgm:pt>
    <dgm:pt modelId="{E1D6217C-C078-41C8-A98B-16D1B1E27984}" type="pres">
      <dgm:prSet presAssocID="{39C93EDE-5FAE-4245-8A38-E0D484129B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39A2AA-7F69-435D-B987-7B089E94F6CF}" srcId="{FEE32A79-A408-4265-B3DB-740E373EFFC7}" destId="{A2AD9E5D-B5FC-4302-A96F-EBBB3348E3CC}" srcOrd="0" destOrd="0" parTransId="{B2FD82C9-F7E5-47AD-89CA-B4EF3FEC4DAD}" sibTransId="{F2324633-44BE-49D4-AD98-9F8E0E52D31E}"/>
    <dgm:cxn modelId="{EA2BEDF5-38B7-4F79-BE77-6931E3137041}" type="presOf" srcId="{584A6B8E-50C6-4ECC-A3B5-09B106E2C84B}" destId="{C683433E-BB0C-4CF1-A396-A49457DB1142}" srcOrd="0" destOrd="0" presId="urn:microsoft.com/office/officeart/2005/8/layout/vList2"/>
    <dgm:cxn modelId="{D9381C8A-15A1-4F5F-9171-BAD6F3B20184}" srcId="{FEE32A79-A408-4265-B3DB-740E373EFFC7}" destId="{39C93EDE-5FAE-4245-8A38-E0D484129BF3}" srcOrd="2" destOrd="0" parTransId="{8EAD4E72-9EB8-4A93-AC3B-59DACBE619CB}" sibTransId="{88468F4E-418E-42C8-A146-9DAE281A58A7}"/>
    <dgm:cxn modelId="{B135CAC5-93D5-491F-A3E6-80931FBDC158}" srcId="{FEE32A79-A408-4265-B3DB-740E373EFFC7}" destId="{584A6B8E-50C6-4ECC-A3B5-09B106E2C84B}" srcOrd="1" destOrd="0" parTransId="{4D5B8C0A-3F05-4B42-A133-A1044C8F0698}" sibTransId="{92F1A7F3-E8C2-4682-B3EC-7CAAAC32871F}"/>
    <dgm:cxn modelId="{D1DFEBA9-97F2-497C-A775-8342BEA3F006}" type="presOf" srcId="{FEE32A79-A408-4265-B3DB-740E373EFFC7}" destId="{9408475A-95BD-4B16-A93A-5B2358AD6C5D}" srcOrd="0" destOrd="0" presId="urn:microsoft.com/office/officeart/2005/8/layout/vList2"/>
    <dgm:cxn modelId="{137193D3-1D59-4063-81C3-8B223DC1862E}" type="presOf" srcId="{A2AD9E5D-B5FC-4302-A96F-EBBB3348E3CC}" destId="{CAE6CE4B-5B3E-4249-98AF-7EEBC42DD3BE}" srcOrd="0" destOrd="0" presId="urn:microsoft.com/office/officeart/2005/8/layout/vList2"/>
    <dgm:cxn modelId="{603659DA-0424-4A15-8E92-9EEE3F73160F}" type="presOf" srcId="{39C93EDE-5FAE-4245-8A38-E0D484129BF3}" destId="{E1D6217C-C078-41C8-A98B-16D1B1E27984}" srcOrd="0" destOrd="0" presId="urn:microsoft.com/office/officeart/2005/8/layout/vList2"/>
    <dgm:cxn modelId="{587A890F-C88A-47CE-A1C2-17BC06D5CCFF}" type="presParOf" srcId="{9408475A-95BD-4B16-A93A-5B2358AD6C5D}" destId="{CAE6CE4B-5B3E-4249-98AF-7EEBC42DD3BE}" srcOrd="0" destOrd="0" presId="urn:microsoft.com/office/officeart/2005/8/layout/vList2"/>
    <dgm:cxn modelId="{4F586F51-1B68-4312-A06E-DAFC830C596A}" type="presParOf" srcId="{9408475A-95BD-4B16-A93A-5B2358AD6C5D}" destId="{FEFA72CA-1BB1-4E27-B602-0AC92A8C9EE2}" srcOrd="1" destOrd="0" presId="urn:microsoft.com/office/officeart/2005/8/layout/vList2"/>
    <dgm:cxn modelId="{2B343094-1735-4444-A4E5-B93D9ABF44DC}" type="presParOf" srcId="{9408475A-95BD-4B16-A93A-5B2358AD6C5D}" destId="{C683433E-BB0C-4CF1-A396-A49457DB1142}" srcOrd="2" destOrd="0" presId="urn:microsoft.com/office/officeart/2005/8/layout/vList2"/>
    <dgm:cxn modelId="{17ED856F-2947-46CF-9A0C-A7A9E46C6C3C}" type="presParOf" srcId="{9408475A-95BD-4B16-A93A-5B2358AD6C5D}" destId="{E4C50BBC-A013-48C5-BD72-0CD9EA4B5832}" srcOrd="3" destOrd="0" presId="urn:microsoft.com/office/officeart/2005/8/layout/vList2"/>
    <dgm:cxn modelId="{C60ACE77-CC67-41D5-BB29-4C4687644D80}" type="presParOf" srcId="{9408475A-95BD-4B16-A93A-5B2358AD6C5D}" destId="{E1D6217C-C078-41C8-A98B-16D1B1E279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0B5FEB-C004-44E0-910D-A8110AE993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32EEC-3588-4D62-91B2-06AC5BB83EED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За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сприятливих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родів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лоша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самостійно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знаходить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вим’я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матері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споживає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молозиво.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Проте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деяких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випадках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через не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спроможність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перші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дві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години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після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народження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самостійно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ссати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кобилу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йому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допомагають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відшукати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сосок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або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здоюють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молозиво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напувають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пляшки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272C8B7-E92A-44C6-BCD5-FB18D7E9E1C9}" type="parTrans" cxnId="{FBBAC2DB-2EAD-4B00-BDAC-101AF16B5F3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F991BC7-5F3C-4DC0-8B5D-9F843DF5F0C1}" type="sibTrans" cxnId="{FBBAC2DB-2EAD-4B00-BDAC-101AF16B5F3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27CE68E-0628-4673-BE00-B44D8CB9B172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Лошата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ссуть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матір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40–60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разів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добу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по 2–3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хв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кожного разу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упродовж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чотирьох-пяти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місяців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Середньодобовий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приріст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живої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маси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лошати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у перший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місяць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життя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дрібних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порід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досягає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800, великих – 1300–1600 г.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CA8EF61-1005-475C-A95E-C930077326FA}" type="parTrans" cxnId="{F8E3BC8C-5794-40E0-8D0C-DA481859424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D68104B-E43B-4E15-B53C-F03B80926853}" type="sibTrans" cxnId="{F8E3BC8C-5794-40E0-8D0C-DA481859424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1618FFEA-761A-4371-985A-C5FCFC275024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Висока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інтенсивність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росту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зумовлює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підвищену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потребу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лошат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в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енергії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та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поживних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речовинах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111AEC7-D486-4328-ADE0-E2FA3B1B8D73}" type="parTrans" cxnId="{0683DC4C-7EEE-4B6B-A327-7D3827E4933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1B92F97-0EF1-47CB-9204-A60B6EC99A4E}" type="sibTrans" cxnId="{0683DC4C-7EEE-4B6B-A327-7D3827E49336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ECB6D8F-F716-4DB1-A861-643D10B3DEE0}">
      <dgm:prSet/>
      <dgm:spPr/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До 2–3-тижневому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віку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єдиним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кормом для них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слугує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молоко. З 12–15-добового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віку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їх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починають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привчати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до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концентрованих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кормів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(плющений овес,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висівки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),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добавок (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кісткове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борошно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крейда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сіль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кухонна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).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80FC824-D14F-4D16-87E9-2EF37A9A2C75}" type="parTrans" cxnId="{C4AA41A1-C56E-487E-8621-A3481B49C31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3EBEF9B-03F0-43C1-8F6E-4507A9A14CC3}" type="sibTrans" cxnId="{C4AA41A1-C56E-487E-8621-A3481B49C315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255889F-2DEF-4A3B-BDD5-45E1406EB965}" type="pres">
      <dgm:prSet presAssocID="{E40B5FEB-C004-44E0-910D-A8110AE99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83623B-634E-44AD-A8B6-F7FE8E5FA78D}" type="pres">
      <dgm:prSet presAssocID="{95632EEC-3588-4D62-91B2-06AC5BB83EED}" presName="parentText" presStyleLbl="node1" presStyleIdx="0" presStyleCnt="4" custScaleY="137541" custLinFactY="-28885" custLinFactNeighborX="20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B41A4-531E-4F30-837E-CB3546C86DF8}" type="pres">
      <dgm:prSet presAssocID="{DF991BC7-5F3C-4DC0-8B5D-9F843DF5F0C1}" presName="spacer" presStyleCnt="0"/>
      <dgm:spPr/>
    </dgm:pt>
    <dgm:pt modelId="{5FC95835-6630-4ADC-80DD-4ADD8EE8116C}" type="pres">
      <dgm:prSet presAssocID="{C27CE68E-0628-4673-BE00-B44D8CB9B172}" presName="parentText" presStyleLbl="node1" presStyleIdx="1" presStyleCnt="4" custLinFactY="-432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E3F0-99B6-4B42-A958-1DAA277875A7}" type="pres">
      <dgm:prSet presAssocID="{FD68104B-E43B-4E15-B53C-F03B80926853}" presName="spacer" presStyleCnt="0"/>
      <dgm:spPr/>
    </dgm:pt>
    <dgm:pt modelId="{FEEC6F84-9753-46CA-84B4-4E4DFDF891E6}" type="pres">
      <dgm:prSet presAssocID="{1618FFEA-761A-4371-985A-C5FCFC275024}" presName="parentText" presStyleLbl="node1" presStyleIdx="2" presStyleCnt="4" custLinFactY="-531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D588-D949-4573-A115-62958A84937E}" type="pres">
      <dgm:prSet presAssocID="{A1B92F97-0EF1-47CB-9204-A60B6EC99A4E}" presName="spacer" presStyleCnt="0"/>
      <dgm:spPr/>
    </dgm:pt>
    <dgm:pt modelId="{5AEBB639-EB58-461B-A32C-9D136F552005}" type="pres">
      <dgm:prSet presAssocID="{8ECB6D8F-F716-4DB1-A861-643D10B3DEE0}" presName="parentText" presStyleLbl="node1" presStyleIdx="3" presStyleCnt="4" custScaleY="147597" custLinFactY="-57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AA41A1-C56E-487E-8621-A3481B49C315}" srcId="{E40B5FEB-C004-44E0-910D-A8110AE9934E}" destId="{8ECB6D8F-F716-4DB1-A861-643D10B3DEE0}" srcOrd="3" destOrd="0" parTransId="{180FC824-D14F-4D16-87E9-2EF37A9A2C75}" sibTransId="{F3EBEF9B-03F0-43C1-8F6E-4507A9A14CC3}"/>
    <dgm:cxn modelId="{FBBAC2DB-2EAD-4B00-BDAC-101AF16B5F35}" srcId="{E40B5FEB-C004-44E0-910D-A8110AE9934E}" destId="{95632EEC-3588-4D62-91B2-06AC5BB83EED}" srcOrd="0" destOrd="0" parTransId="{0272C8B7-E92A-44C6-BCD5-FB18D7E9E1C9}" sibTransId="{DF991BC7-5F3C-4DC0-8B5D-9F843DF5F0C1}"/>
    <dgm:cxn modelId="{E5901E04-5107-4604-B7C5-D1C625E98477}" type="presOf" srcId="{E40B5FEB-C004-44E0-910D-A8110AE9934E}" destId="{9255889F-2DEF-4A3B-BDD5-45E1406EB965}" srcOrd="0" destOrd="0" presId="urn:microsoft.com/office/officeart/2005/8/layout/vList2"/>
    <dgm:cxn modelId="{0683DC4C-7EEE-4B6B-A327-7D3827E49336}" srcId="{E40B5FEB-C004-44E0-910D-A8110AE9934E}" destId="{1618FFEA-761A-4371-985A-C5FCFC275024}" srcOrd="2" destOrd="0" parTransId="{8111AEC7-D486-4328-ADE0-E2FA3B1B8D73}" sibTransId="{A1B92F97-0EF1-47CB-9204-A60B6EC99A4E}"/>
    <dgm:cxn modelId="{C5648EF2-EB46-4503-9E4E-91D01B49422F}" type="presOf" srcId="{8ECB6D8F-F716-4DB1-A861-643D10B3DEE0}" destId="{5AEBB639-EB58-461B-A32C-9D136F552005}" srcOrd="0" destOrd="0" presId="urn:microsoft.com/office/officeart/2005/8/layout/vList2"/>
    <dgm:cxn modelId="{59E11421-9154-42D8-8C4D-AE4786D37F5D}" type="presOf" srcId="{C27CE68E-0628-4673-BE00-B44D8CB9B172}" destId="{5FC95835-6630-4ADC-80DD-4ADD8EE8116C}" srcOrd="0" destOrd="0" presId="urn:microsoft.com/office/officeart/2005/8/layout/vList2"/>
    <dgm:cxn modelId="{F8E3BC8C-5794-40E0-8D0C-DA4818594245}" srcId="{E40B5FEB-C004-44E0-910D-A8110AE9934E}" destId="{C27CE68E-0628-4673-BE00-B44D8CB9B172}" srcOrd="1" destOrd="0" parTransId="{2CA8EF61-1005-475C-A95E-C930077326FA}" sibTransId="{FD68104B-E43B-4E15-B53C-F03B80926853}"/>
    <dgm:cxn modelId="{AFB5CC9C-167A-4009-91AC-08716C116963}" type="presOf" srcId="{95632EEC-3588-4D62-91B2-06AC5BB83EED}" destId="{C183623B-634E-44AD-A8B6-F7FE8E5FA78D}" srcOrd="0" destOrd="0" presId="urn:microsoft.com/office/officeart/2005/8/layout/vList2"/>
    <dgm:cxn modelId="{367AA183-43E5-45A2-8D0B-5E33C0C06120}" type="presOf" srcId="{1618FFEA-761A-4371-985A-C5FCFC275024}" destId="{FEEC6F84-9753-46CA-84B4-4E4DFDF891E6}" srcOrd="0" destOrd="0" presId="urn:microsoft.com/office/officeart/2005/8/layout/vList2"/>
    <dgm:cxn modelId="{C62AB21D-F7A4-4701-90C6-5BD96D513F5A}" type="presParOf" srcId="{9255889F-2DEF-4A3B-BDD5-45E1406EB965}" destId="{C183623B-634E-44AD-A8B6-F7FE8E5FA78D}" srcOrd="0" destOrd="0" presId="urn:microsoft.com/office/officeart/2005/8/layout/vList2"/>
    <dgm:cxn modelId="{4E298689-06A2-4B40-8956-4CB53E974FF3}" type="presParOf" srcId="{9255889F-2DEF-4A3B-BDD5-45E1406EB965}" destId="{5C3B41A4-531E-4F30-837E-CB3546C86DF8}" srcOrd="1" destOrd="0" presId="urn:microsoft.com/office/officeart/2005/8/layout/vList2"/>
    <dgm:cxn modelId="{2A772674-3730-4A5A-B8A5-7113DD778132}" type="presParOf" srcId="{9255889F-2DEF-4A3B-BDD5-45E1406EB965}" destId="{5FC95835-6630-4ADC-80DD-4ADD8EE8116C}" srcOrd="2" destOrd="0" presId="urn:microsoft.com/office/officeart/2005/8/layout/vList2"/>
    <dgm:cxn modelId="{FFE0369F-E70C-4667-B4E4-03B063D0916D}" type="presParOf" srcId="{9255889F-2DEF-4A3B-BDD5-45E1406EB965}" destId="{5B81E3F0-99B6-4B42-A958-1DAA277875A7}" srcOrd="3" destOrd="0" presId="urn:microsoft.com/office/officeart/2005/8/layout/vList2"/>
    <dgm:cxn modelId="{AC9C9B59-8854-4A28-894A-871297940948}" type="presParOf" srcId="{9255889F-2DEF-4A3B-BDD5-45E1406EB965}" destId="{FEEC6F84-9753-46CA-84B4-4E4DFDF891E6}" srcOrd="4" destOrd="0" presId="urn:microsoft.com/office/officeart/2005/8/layout/vList2"/>
    <dgm:cxn modelId="{0F846F59-BFED-45F5-A9E6-AAAA1531B2F2}" type="presParOf" srcId="{9255889F-2DEF-4A3B-BDD5-45E1406EB965}" destId="{A7E3D588-D949-4573-A115-62958A84937E}" srcOrd="5" destOrd="0" presId="urn:microsoft.com/office/officeart/2005/8/layout/vList2"/>
    <dgm:cxn modelId="{3C3A519A-2221-4745-9AA8-7C07D1E909FD}" type="presParOf" srcId="{9255889F-2DEF-4A3B-BDD5-45E1406EB965}" destId="{5AEBB639-EB58-461B-A32C-9D136F5520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EEDC1F-C50B-402E-BB74-008C9394C2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FB296-C06F-43F9-AA23-D2E8067D35E7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робочих</a:t>
          </a:r>
          <a:r>
            <a:rPr lang="ru-RU" b="1" dirty="0" smtClean="0">
              <a:solidFill>
                <a:srgbClr val="FF0000"/>
              </a:solidFill>
            </a:rPr>
            <a:t> коней. </a:t>
          </a:r>
          <a:endParaRPr lang="ru-RU" b="1" dirty="0">
            <a:solidFill>
              <a:srgbClr val="FF0000"/>
            </a:solidFill>
          </a:endParaRPr>
        </a:p>
      </dgm:t>
    </dgm:pt>
    <dgm:pt modelId="{9FAB0E04-0B57-4B44-9ACE-A86AA26623B0}" type="parTrans" cxnId="{A4AE53A9-F654-44B8-942D-2567A17C5B7B}">
      <dgm:prSet/>
      <dgm:spPr/>
      <dgm:t>
        <a:bodyPr/>
        <a:lstStyle/>
        <a:p>
          <a:endParaRPr lang="ru-RU" b="1"/>
        </a:p>
      </dgm:t>
    </dgm:pt>
    <dgm:pt modelId="{99421130-3510-4F50-9578-BC69CBB7EB2D}" type="sibTrans" cxnId="{A4AE53A9-F654-44B8-942D-2567A17C5B7B}">
      <dgm:prSet/>
      <dgm:spPr/>
      <dgm:t>
        <a:bodyPr/>
        <a:lstStyle/>
        <a:p>
          <a:endParaRPr lang="ru-RU" b="1"/>
        </a:p>
      </dgm:t>
    </dgm:pt>
    <dgm:pt modelId="{4B88746F-88A7-4746-9FD3-7D08FD5034D7}">
      <dgm:prSet/>
      <dgm:spPr/>
      <dgm:t>
        <a:bodyPr/>
        <a:lstStyle/>
        <a:p>
          <a:pPr rtl="0"/>
          <a:r>
            <a:rPr lang="ru-RU" b="1" dirty="0" smtClean="0"/>
            <a:t>Потреба </a:t>
          </a:r>
          <a:r>
            <a:rPr lang="ru-RU" b="1" dirty="0" err="1" smtClean="0"/>
            <a:t>робочих</a:t>
          </a:r>
          <a:r>
            <a:rPr lang="ru-RU" b="1" dirty="0" smtClean="0"/>
            <a:t> коней у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речовинах</a:t>
          </a:r>
          <a:r>
            <a:rPr lang="ru-RU" b="1" dirty="0" smtClean="0"/>
            <a:t> </a:t>
          </a:r>
          <a:r>
            <a:rPr lang="ru-RU" b="1" dirty="0" err="1" smtClean="0"/>
            <a:t>залежить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, </a:t>
          </a:r>
          <a:r>
            <a:rPr lang="ru-RU" b="1" dirty="0" err="1" smtClean="0"/>
            <a:t>виконуваної</a:t>
          </a:r>
          <a:r>
            <a:rPr lang="ru-RU" b="1" dirty="0" smtClean="0"/>
            <a:t> </a:t>
          </a:r>
          <a:r>
            <a:rPr lang="ru-RU" b="1" dirty="0" err="1" smtClean="0"/>
            <a:t>роботи</a:t>
          </a:r>
          <a:r>
            <a:rPr lang="ru-RU" b="1" dirty="0" smtClean="0"/>
            <a:t>, </a:t>
          </a:r>
          <a:r>
            <a:rPr lang="ru-RU" b="1" dirty="0" err="1" smtClean="0"/>
            <a:t>віку</a:t>
          </a:r>
          <a:r>
            <a:rPr lang="ru-RU" b="1" dirty="0" smtClean="0"/>
            <a:t>, </a:t>
          </a:r>
          <a:r>
            <a:rPr lang="ru-RU" b="1" dirty="0" err="1" smtClean="0"/>
            <a:t>вгодованості</a:t>
          </a:r>
          <a:r>
            <a:rPr lang="ru-RU" b="1" dirty="0" smtClean="0"/>
            <a:t>, </a:t>
          </a:r>
          <a:r>
            <a:rPr lang="ru-RU" b="1" dirty="0" err="1" smtClean="0"/>
            <a:t>фізіологічного</a:t>
          </a:r>
          <a:r>
            <a:rPr lang="ru-RU" b="1" dirty="0" smtClean="0"/>
            <a:t> стану (</a:t>
          </a:r>
          <a:r>
            <a:rPr lang="ru-RU" b="1" dirty="0" err="1" smtClean="0"/>
            <a:t>кобил</a:t>
          </a:r>
          <a:r>
            <a:rPr lang="ru-RU" b="1" dirty="0" smtClean="0"/>
            <a:t>), породи. </a:t>
          </a:r>
          <a:endParaRPr lang="ru-RU" b="1" dirty="0"/>
        </a:p>
      </dgm:t>
    </dgm:pt>
    <dgm:pt modelId="{F0B0EF0B-338E-45AC-A970-5D81639AE0B8}" type="parTrans" cxnId="{2DB9CAFB-D900-4BAF-B82C-873269B42039}">
      <dgm:prSet/>
      <dgm:spPr/>
      <dgm:t>
        <a:bodyPr/>
        <a:lstStyle/>
        <a:p>
          <a:endParaRPr lang="ru-RU" b="1"/>
        </a:p>
      </dgm:t>
    </dgm:pt>
    <dgm:pt modelId="{C172B7B5-4AC6-4696-A117-EAEC992D09C4}" type="sibTrans" cxnId="{2DB9CAFB-D900-4BAF-B82C-873269B42039}">
      <dgm:prSet/>
      <dgm:spPr/>
      <dgm:t>
        <a:bodyPr/>
        <a:lstStyle/>
        <a:p>
          <a:endParaRPr lang="ru-RU" b="1"/>
        </a:p>
      </dgm:t>
    </dgm:pt>
    <dgm:pt modelId="{CC30F386-3B14-4379-94D6-1EDD3AEF8407}">
      <dgm:prSet/>
      <dgm:spPr/>
      <dgm:t>
        <a:bodyPr/>
        <a:lstStyle/>
        <a:p>
          <a:pPr rtl="0"/>
          <a:r>
            <a:rPr lang="ru-RU" b="1" dirty="0" smtClean="0"/>
            <a:t>При </a:t>
          </a:r>
          <a:r>
            <a:rPr lang="ru-RU" b="1" dirty="0" err="1" smtClean="0"/>
            <a:t>нижче</a:t>
          </a:r>
          <a:r>
            <a:rPr lang="ru-RU" b="1" dirty="0" smtClean="0"/>
            <a:t> </a:t>
          </a:r>
          <a:r>
            <a:rPr lang="ru-RU" b="1" dirty="0" err="1" smtClean="0"/>
            <a:t>середньої</a:t>
          </a:r>
          <a:r>
            <a:rPr lang="ru-RU" b="1" dirty="0" smtClean="0"/>
            <a:t> </a:t>
          </a:r>
          <a:r>
            <a:rPr lang="ru-RU" b="1" dirty="0" err="1" smtClean="0"/>
            <a:t>вгодованості</a:t>
          </a:r>
          <a:r>
            <a:rPr lang="ru-RU" b="1" dirty="0" smtClean="0"/>
            <a:t> коней, норму </a:t>
          </a:r>
          <a:r>
            <a:rPr lang="ru-RU" b="1" dirty="0" err="1" smtClean="0"/>
            <a:t>їм</a:t>
          </a:r>
          <a:r>
            <a:rPr lang="ru-RU" b="1" dirty="0" smtClean="0"/>
            <a:t> </a:t>
          </a:r>
          <a:r>
            <a:rPr lang="ru-RU" b="1" dirty="0" err="1" smtClean="0"/>
            <a:t>збільшують</a:t>
          </a:r>
          <a:r>
            <a:rPr lang="ru-RU" b="1" dirty="0" smtClean="0"/>
            <a:t> на 3–4 к. од.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вмістом</a:t>
          </a:r>
          <a:r>
            <a:rPr lang="ru-RU" b="1" dirty="0" smtClean="0"/>
            <a:t> на </a:t>
          </a:r>
          <a:r>
            <a:rPr lang="ru-RU" b="1" dirty="0" err="1" smtClean="0"/>
            <a:t>кожну</a:t>
          </a:r>
          <a:r>
            <a:rPr lang="ru-RU" b="1" dirty="0" smtClean="0"/>
            <a:t> 150 г </a:t>
          </a:r>
          <a:r>
            <a:rPr lang="ru-RU" b="1" dirty="0" err="1" smtClean="0"/>
            <a:t>перетравного</a:t>
          </a:r>
          <a:r>
            <a:rPr lang="ru-RU" b="1" dirty="0" smtClean="0"/>
            <a:t> </a:t>
          </a:r>
          <a:r>
            <a:rPr lang="ru-RU" b="1" dirty="0" err="1" smtClean="0"/>
            <a:t>протеїну</a:t>
          </a:r>
          <a:r>
            <a:rPr lang="ru-RU" b="1" dirty="0" smtClean="0"/>
            <a:t> та </a:t>
          </a:r>
          <a:r>
            <a:rPr lang="ru-RU" b="1" dirty="0" err="1" smtClean="0"/>
            <a:t>відповідною</a:t>
          </a:r>
          <a:r>
            <a:rPr lang="ru-RU" b="1" dirty="0" smtClean="0"/>
            <a:t> </a:t>
          </a:r>
          <a:r>
            <a:rPr lang="ru-RU" b="1" dirty="0" err="1" smtClean="0"/>
            <a:t>кількістю</a:t>
          </a:r>
          <a:r>
            <a:rPr lang="ru-RU" b="1" dirty="0" smtClean="0"/>
            <a:t> </a:t>
          </a:r>
          <a:r>
            <a:rPr lang="ru-RU" b="1" dirty="0" err="1" smtClean="0"/>
            <a:t>інших</a:t>
          </a:r>
          <a:r>
            <a:rPr lang="ru-RU" b="1" dirty="0" smtClean="0"/>
            <a:t>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</a:t>
          </a:r>
          <a:r>
            <a:rPr lang="ru-RU" b="1" dirty="0" smtClean="0"/>
            <a:t>. </a:t>
          </a:r>
          <a:endParaRPr lang="ru-RU" b="1" dirty="0"/>
        </a:p>
      </dgm:t>
    </dgm:pt>
    <dgm:pt modelId="{97456E04-BFEC-430E-A37C-1D5F28B121C0}" type="parTrans" cxnId="{0581D7ED-1EA5-45D9-A94D-699785094236}">
      <dgm:prSet/>
      <dgm:spPr/>
      <dgm:t>
        <a:bodyPr/>
        <a:lstStyle/>
        <a:p>
          <a:endParaRPr lang="ru-RU" b="1"/>
        </a:p>
      </dgm:t>
    </dgm:pt>
    <dgm:pt modelId="{FAB8A525-5CB4-4571-A037-EDC7CAE305CD}" type="sibTrans" cxnId="{0581D7ED-1EA5-45D9-A94D-699785094236}">
      <dgm:prSet/>
      <dgm:spPr/>
      <dgm:t>
        <a:bodyPr/>
        <a:lstStyle/>
        <a:p>
          <a:endParaRPr lang="ru-RU" b="1"/>
        </a:p>
      </dgm:t>
    </dgm:pt>
    <dgm:pt modelId="{E62281DA-597A-48E0-AA50-F60406E64A93}">
      <dgm:prSet/>
      <dgm:spPr/>
      <dgm:t>
        <a:bodyPr/>
        <a:lstStyle/>
        <a:p>
          <a:pPr rtl="0"/>
          <a:r>
            <a:rPr lang="ru-RU" b="1" dirty="0" err="1" smtClean="0"/>
            <a:t>Коні</a:t>
          </a:r>
          <a:r>
            <a:rPr lang="ru-RU" b="1" dirty="0" smtClean="0"/>
            <a:t> у </a:t>
          </a:r>
          <a:r>
            <a:rPr lang="ru-RU" b="1" dirty="0" err="1" smtClean="0"/>
            <a:t>залежності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виконуваної</a:t>
          </a:r>
          <a:r>
            <a:rPr lang="ru-RU" b="1" dirty="0" smtClean="0"/>
            <a:t> </a:t>
          </a:r>
          <a:r>
            <a:rPr lang="ru-RU" b="1" dirty="0" err="1" smtClean="0"/>
            <a:t>роботи</a:t>
          </a:r>
          <a:r>
            <a:rPr lang="ru-RU" b="1" dirty="0" smtClean="0"/>
            <a:t> </a:t>
          </a:r>
          <a:r>
            <a:rPr lang="ru-RU" b="1" dirty="0" err="1" smtClean="0"/>
            <a:t>споживають</a:t>
          </a:r>
          <a:r>
            <a:rPr lang="ru-RU" b="1" dirty="0" smtClean="0"/>
            <a:t> на 100 кг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1,3 кг </a:t>
          </a:r>
          <a:r>
            <a:rPr lang="ru-RU" b="1" dirty="0" err="1" smtClean="0"/>
            <a:t>сухої</a:t>
          </a:r>
          <a:r>
            <a:rPr lang="ru-RU" b="1" dirty="0" smtClean="0"/>
            <a:t> </a:t>
          </a:r>
          <a:r>
            <a:rPr lang="ru-RU" b="1" dirty="0" err="1" smtClean="0"/>
            <a:t>речовини</a:t>
          </a:r>
          <a:r>
            <a:rPr lang="ru-RU" b="1" dirty="0" smtClean="0"/>
            <a:t> – без </a:t>
          </a:r>
          <a:r>
            <a:rPr lang="ru-RU" b="1" dirty="0" err="1" smtClean="0"/>
            <a:t>роботи</a:t>
          </a:r>
          <a:r>
            <a:rPr lang="ru-RU" b="1" dirty="0" smtClean="0"/>
            <a:t> до 3 кг – при </a:t>
          </a:r>
          <a:r>
            <a:rPr lang="ru-RU" b="1" dirty="0" err="1" smtClean="0"/>
            <a:t>важкій</a:t>
          </a:r>
          <a:r>
            <a:rPr lang="ru-RU" b="1" dirty="0" smtClean="0"/>
            <a:t> </a:t>
          </a:r>
          <a:r>
            <a:rPr lang="ru-RU" b="1" dirty="0" err="1" smtClean="0"/>
            <a:t>роботі</a:t>
          </a:r>
          <a:r>
            <a:rPr lang="ru-RU" b="1" dirty="0" smtClean="0"/>
            <a:t>.</a:t>
          </a:r>
          <a:endParaRPr lang="en-US" b="1" dirty="0"/>
        </a:p>
      </dgm:t>
    </dgm:pt>
    <dgm:pt modelId="{0D29E46D-AABD-429F-AF14-A9DF4AAF0BDF}" type="parTrans" cxnId="{1E64A58E-FFA9-48A9-BB45-D8DFD3C2977D}">
      <dgm:prSet/>
      <dgm:spPr/>
      <dgm:t>
        <a:bodyPr/>
        <a:lstStyle/>
        <a:p>
          <a:endParaRPr lang="ru-RU" b="1"/>
        </a:p>
      </dgm:t>
    </dgm:pt>
    <dgm:pt modelId="{331F280A-B2F7-4B65-8D7A-54417FE931B5}" type="sibTrans" cxnId="{1E64A58E-FFA9-48A9-BB45-D8DFD3C2977D}">
      <dgm:prSet/>
      <dgm:spPr/>
      <dgm:t>
        <a:bodyPr/>
        <a:lstStyle/>
        <a:p>
          <a:endParaRPr lang="ru-RU" b="1"/>
        </a:p>
      </dgm:t>
    </dgm:pt>
    <dgm:pt modelId="{5E926B17-1F64-42D6-A3B4-698837B3947B}" type="pres">
      <dgm:prSet presAssocID="{D5EEDC1F-C50B-402E-BB74-008C9394C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FFAE0-4198-41C4-B6CA-F79E8B4F7E30}" type="pres">
      <dgm:prSet presAssocID="{490FB296-C06F-43F9-AA23-D2E8067D35E7}" presName="parentText" presStyleLbl="node1" presStyleIdx="0" presStyleCnt="4" custScaleY="30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6B3FE-E169-4D46-85CF-EEEF06CCBD27}" type="pres">
      <dgm:prSet presAssocID="{99421130-3510-4F50-9578-BC69CBB7EB2D}" presName="spacer" presStyleCnt="0"/>
      <dgm:spPr/>
    </dgm:pt>
    <dgm:pt modelId="{1A28B65A-8DCE-4767-BD88-48FE9406EFA8}" type="pres">
      <dgm:prSet presAssocID="{4B88746F-88A7-4746-9FD3-7D08FD5034D7}" presName="parentText" presStyleLbl="node1" presStyleIdx="1" presStyleCnt="4" custScaleY="55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45BC-AEE9-458A-AC61-D7D5B476E4BD}" type="pres">
      <dgm:prSet presAssocID="{C172B7B5-4AC6-4696-A117-EAEC992D09C4}" presName="spacer" presStyleCnt="0"/>
      <dgm:spPr/>
    </dgm:pt>
    <dgm:pt modelId="{6AC5382B-5E02-4691-B5CA-E5CFAC889DF8}" type="pres">
      <dgm:prSet presAssocID="{CC30F386-3B14-4379-94D6-1EDD3AEF8407}" presName="parentText" presStyleLbl="node1" presStyleIdx="2" presStyleCnt="4" custScaleY="62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0AB7D-830D-4359-A093-2BBAFB2F71F0}" type="pres">
      <dgm:prSet presAssocID="{FAB8A525-5CB4-4571-A037-EDC7CAE305CD}" presName="spacer" presStyleCnt="0"/>
      <dgm:spPr/>
    </dgm:pt>
    <dgm:pt modelId="{45E30532-A94B-437A-886F-C5EC635BD9F5}" type="pres">
      <dgm:prSet presAssocID="{E62281DA-597A-48E0-AA50-F60406E64A93}" presName="parentText" presStyleLbl="node1" presStyleIdx="3" presStyleCnt="4" custScaleY="41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4A58E-FFA9-48A9-BB45-D8DFD3C2977D}" srcId="{D5EEDC1F-C50B-402E-BB74-008C9394C2EA}" destId="{E62281DA-597A-48E0-AA50-F60406E64A93}" srcOrd="3" destOrd="0" parTransId="{0D29E46D-AABD-429F-AF14-A9DF4AAF0BDF}" sibTransId="{331F280A-B2F7-4B65-8D7A-54417FE931B5}"/>
    <dgm:cxn modelId="{FF312528-555C-4CD0-AEFA-A793C06A2414}" type="presOf" srcId="{D5EEDC1F-C50B-402E-BB74-008C9394C2EA}" destId="{5E926B17-1F64-42D6-A3B4-698837B3947B}" srcOrd="0" destOrd="0" presId="urn:microsoft.com/office/officeart/2005/8/layout/vList2"/>
    <dgm:cxn modelId="{CA0628F1-7D2C-4FFE-82D6-D9FC0D3C1DE3}" type="presOf" srcId="{4B88746F-88A7-4746-9FD3-7D08FD5034D7}" destId="{1A28B65A-8DCE-4767-BD88-48FE9406EFA8}" srcOrd="0" destOrd="0" presId="urn:microsoft.com/office/officeart/2005/8/layout/vList2"/>
    <dgm:cxn modelId="{A2F8A88D-8382-4890-AA2F-F217401DC8DC}" type="presOf" srcId="{E62281DA-597A-48E0-AA50-F60406E64A93}" destId="{45E30532-A94B-437A-886F-C5EC635BD9F5}" srcOrd="0" destOrd="0" presId="urn:microsoft.com/office/officeart/2005/8/layout/vList2"/>
    <dgm:cxn modelId="{E2B3E13E-00E3-402A-8C19-EB19E853DE60}" type="presOf" srcId="{CC30F386-3B14-4379-94D6-1EDD3AEF8407}" destId="{6AC5382B-5E02-4691-B5CA-E5CFAC889DF8}" srcOrd="0" destOrd="0" presId="urn:microsoft.com/office/officeart/2005/8/layout/vList2"/>
    <dgm:cxn modelId="{2DB9CAFB-D900-4BAF-B82C-873269B42039}" srcId="{D5EEDC1F-C50B-402E-BB74-008C9394C2EA}" destId="{4B88746F-88A7-4746-9FD3-7D08FD5034D7}" srcOrd="1" destOrd="0" parTransId="{F0B0EF0B-338E-45AC-A970-5D81639AE0B8}" sibTransId="{C172B7B5-4AC6-4696-A117-EAEC992D09C4}"/>
    <dgm:cxn modelId="{0581D7ED-1EA5-45D9-A94D-699785094236}" srcId="{D5EEDC1F-C50B-402E-BB74-008C9394C2EA}" destId="{CC30F386-3B14-4379-94D6-1EDD3AEF8407}" srcOrd="2" destOrd="0" parTransId="{97456E04-BFEC-430E-A37C-1D5F28B121C0}" sibTransId="{FAB8A525-5CB4-4571-A037-EDC7CAE305CD}"/>
    <dgm:cxn modelId="{A4AE53A9-F654-44B8-942D-2567A17C5B7B}" srcId="{D5EEDC1F-C50B-402E-BB74-008C9394C2EA}" destId="{490FB296-C06F-43F9-AA23-D2E8067D35E7}" srcOrd="0" destOrd="0" parTransId="{9FAB0E04-0B57-4B44-9ACE-A86AA26623B0}" sibTransId="{99421130-3510-4F50-9578-BC69CBB7EB2D}"/>
    <dgm:cxn modelId="{F2AF02B9-004C-4DE3-A427-0734C1E3F8DC}" type="presOf" srcId="{490FB296-C06F-43F9-AA23-D2E8067D35E7}" destId="{550FFAE0-4198-41C4-B6CA-F79E8B4F7E30}" srcOrd="0" destOrd="0" presId="urn:microsoft.com/office/officeart/2005/8/layout/vList2"/>
    <dgm:cxn modelId="{3F810701-A196-486A-AAB4-96CCA7800F88}" type="presParOf" srcId="{5E926B17-1F64-42D6-A3B4-698837B3947B}" destId="{550FFAE0-4198-41C4-B6CA-F79E8B4F7E30}" srcOrd="0" destOrd="0" presId="urn:microsoft.com/office/officeart/2005/8/layout/vList2"/>
    <dgm:cxn modelId="{49FF38DB-0CE8-4665-B96B-CB264652EF3F}" type="presParOf" srcId="{5E926B17-1F64-42D6-A3B4-698837B3947B}" destId="{DFC6B3FE-E169-4D46-85CF-EEEF06CCBD27}" srcOrd="1" destOrd="0" presId="urn:microsoft.com/office/officeart/2005/8/layout/vList2"/>
    <dgm:cxn modelId="{467DC372-AD4C-4505-9B1C-D6CD47FA3C63}" type="presParOf" srcId="{5E926B17-1F64-42D6-A3B4-698837B3947B}" destId="{1A28B65A-8DCE-4767-BD88-48FE9406EFA8}" srcOrd="2" destOrd="0" presId="urn:microsoft.com/office/officeart/2005/8/layout/vList2"/>
    <dgm:cxn modelId="{46F72BFE-3FEE-4279-9E34-70B1DFB799DD}" type="presParOf" srcId="{5E926B17-1F64-42D6-A3B4-698837B3947B}" destId="{391745BC-AEE9-458A-AC61-D7D5B476E4BD}" srcOrd="3" destOrd="0" presId="urn:microsoft.com/office/officeart/2005/8/layout/vList2"/>
    <dgm:cxn modelId="{D04E29AC-823F-43D1-AC08-DDA5728A0B69}" type="presParOf" srcId="{5E926B17-1F64-42D6-A3B4-698837B3947B}" destId="{6AC5382B-5E02-4691-B5CA-E5CFAC889DF8}" srcOrd="4" destOrd="0" presId="urn:microsoft.com/office/officeart/2005/8/layout/vList2"/>
    <dgm:cxn modelId="{74C229A4-AD7B-4EB0-B7B2-9AB54DC95989}" type="presParOf" srcId="{5E926B17-1F64-42D6-A3B4-698837B3947B}" destId="{B1D0AB7D-830D-4359-A093-2BBAFB2F71F0}" srcOrd="5" destOrd="0" presId="urn:microsoft.com/office/officeart/2005/8/layout/vList2"/>
    <dgm:cxn modelId="{029DA90C-21CF-4DA6-80BD-EE63E0F34EE3}" type="presParOf" srcId="{5E926B17-1F64-42D6-A3B4-698837B3947B}" destId="{45E30532-A94B-437A-886F-C5EC635BD9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D2309A-4FA8-4832-AF76-9217518A5B6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3293E-1E98-4982-870D-067F2D7A38C4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конярстві</a:t>
          </a:r>
          <a:r>
            <a:rPr lang="ru-RU" b="1" dirty="0" smtClean="0"/>
            <a:t> для </a:t>
          </a:r>
          <a:r>
            <a:rPr lang="ru-RU" b="1" dirty="0" err="1" smtClean="0"/>
            <a:t>виробництва</a:t>
          </a:r>
          <a:r>
            <a:rPr lang="ru-RU" b="1" dirty="0" smtClean="0"/>
            <a:t> </a:t>
          </a:r>
          <a:r>
            <a:rPr lang="ru-RU" b="1" dirty="0" err="1" smtClean="0"/>
            <a:t>м’яса</a:t>
          </a:r>
          <a:r>
            <a:rPr lang="ru-RU" b="1" dirty="0" smtClean="0"/>
            <a:t> </a:t>
          </a:r>
          <a:r>
            <a:rPr lang="ru-RU" b="1" dirty="0" err="1" smtClean="0"/>
            <a:t>використовують</a:t>
          </a:r>
          <a:r>
            <a:rPr lang="ru-RU" b="1" dirty="0" smtClean="0"/>
            <a:t> </a:t>
          </a:r>
          <a:r>
            <a:rPr lang="ru-RU" b="1" dirty="0" err="1" smtClean="0"/>
            <a:t>надремонтний</a:t>
          </a:r>
          <a:r>
            <a:rPr lang="ru-RU" b="1" dirty="0" smtClean="0"/>
            <a:t> молодняк, </a:t>
          </a:r>
          <a:r>
            <a:rPr lang="ru-RU" b="1" dirty="0" err="1" smtClean="0"/>
            <a:t>який</a:t>
          </a:r>
          <a:r>
            <a:rPr lang="ru-RU" b="1" dirty="0" smtClean="0"/>
            <a:t> </a:t>
          </a:r>
          <a:r>
            <a:rPr lang="ru-RU" b="1" dirty="0" err="1" smtClean="0"/>
            <a:t>відлучають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конематок у 6–7-місячному </a:t>
          </a:r>
          <a:r>
            <a:rPr lang="ru-RU" b="1" dirty="0" err="1" smtClean="0"/>
            <a:t>віці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вирощують</a:t>
          </a:r>
          <a:r>
            <a:rPr lang="ru-RU" b="1" dirty="0" smtClean="0"/>
            <a:t> на </a:t>
          </a:r>
          <a:r>
            <a:rPr lang="ru-RU" b="1" dirty="0" err="1" smtClean="0"/>
            <a:t>м’ясо</a:t>
          </a:r>
          <a:r>
            <a:rPr lang="ru-RU" b="1" dirty="0" smtClean="0"/>
            <a:t>. </a:t>
          </a:r>
          <a:endParaRPr lang="ru-RU" b="1" dirty="0"/>
        </a:p>
      </dgm:t>
    </dgm:pt>
    <dgm:pt modelId="{DB6CF539-756D-4A05-9984-6D0AD785B94A}" type="parTrans" cxnId="{4FC83969-890C-4847-89B4-6FC8EDABE559}">
      <dgm:prSet/>
      <dgm:spPr/>
      <dgm:t>
        <a:bodyPr/>
        <a:lstStyle/>
        <a:p>
          <a:endParaRPr lang="ru-RU"/>
        </a:p>
      </dgm:t>
    </dgm:pt>
    <dgm:pt modelId="{906B331E-09F8-48A9-815F-887FB2783F16}" type="sibTrans" cxnId="{4FC83969-890C-4847-89B4-6FC8EDABE559}">
      <dgm:prSet/>
      <dgm:spPr/>
      <dgm:t>
        <a:bodyPr/>
        <a:lstStyle/>
        <a:p>
          <a:endParaRPr lang="ru-RU"/>
        </a:p>
      </dgm:t>
    </dgm:pt>
    <dgm:pt modelId="{377A312E-B8AD-48EB-8EBC-090DF29A7368}">
      <dgm:prSet/>
      <dgm:spPr/>
      <dgm:t>
        <a:bodyPr/>
        <a:lstStyle/>
        <a:p>
          <a:pPr rtl="0"/>
          <a:r>
            <a:rPr lang="ru-RU" b="1" dirty="0" smtClean="0"/>
            <a:t>Жива </a:t>
          </a:r>
          <a:r>
            <a:rPr lang="ru-RU" b="1" dirty="0" err="1" smtClean="0"/>
            <a:t>маса</a:t>
          </a:r>
          <a:r>
            <a:rPr lang="ru-RU" b="1" dirty="0" smtClean="0"/>
            <a:t> </a:t>
          </a:r>
          <a:r>
            <a:rPr lang="ru-RU" b="1" dirty="0" err="1" smtClean="0"/>
            <a:t>лошат</a:t>
          </a:r>
          <a:r>
            <a:rPr lang="ru-RU" b="1" dirty="0" smtClean="0"/>
            <a:t> </a:t>
          </a:r>
          <a:r>
            <a:rPr lang="ru-RU" b="1" dirty="0" err="1" smtClean="0"/>
            <a:t>легкоупряжних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 </a:t>
          </a:r>
          <a:r>
            <a:rPr lang="ru-RU" b="1" dirty="0" err="1" smtClean="0"/>
            <a:t>під</a:t>
          </a:r>
          <a:r>
            <a:rPr lang="ru-RU" b="1" dirty="0" smtClean="0"/>
            <a:t> час </a:t>
          </a:r>
          <a:r>
            <a:rPr lang="ru-RU" b="1" dirty="0" err="1" smtClean="0"/>
            <a:t>відлучення</a:t>
          </a:r>
          <a:r>
            <a:rPr lang="ru-RU" b="1" dirty="0" smtClean="0"/>
            <a:t> становить </a:t>
          </a:r>
          <a:r>
            <a:rPr lang="ru-RU" b="1" dirty="0" smtClean="0">
              <a:solidFill>
                <a:srgbClr val="C00000"/>
              </a:solidFill>
            </a:rPr>
            <a:t>170–200, а </a:t>
          </a:r>
          <a:r>
            <a:rPr lang="ru-RU" b="1" dirty="0" err="1" smtClean="0">
              <a:solidFill>
                <a:srgbClr val="C00000"/>
              </a:solidFill>
            </a:rPr>
            <a:t>великовагових</a:t>
          </a:r>
          <a:r>
            <a:rPr lang="ru-RU" b="1" dirty="0" smtClean="0">
              <a:solidFill>
                <a:srgbClr val="C00000"/>
              </a:solidFill>
            </a:rPr>
            <a:t> – 300 кг </a:t>
          </a:r>
          <a:r>
            <a:rPr lang="ru-RU" b="1" dirty="0" err="1" smtClean="0">
              <a:solidFill>
                <a:srgbClr val="C00000"/>
              </a:solidFill>
            </a:rPr>
            <a:t>і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більше</a:t>
          </a:r>
          <a:r>
            <a:rPr lang="ru-RU" b="1" dirty="0" smtClean="0">
              <a:solidFill>
                <a:srgbClr val="C00000"/>
              </a:solidFill>
            </a:rPr>
            <a:t>. </a:t>
          </a:r>
          <a:endParaRPr lang="ru-RU" b="1" dirty="0">
            <a:solidFill>
              <a:srgbClr val="C00000"/>
            </a:solidFill>
          </a:endParaRPr>
        </a:p>
      </dgm:t>
    </dgm:pt>
    <dgm:pt modelId="{131B8756-A78D-45A5-9768-3CC3787FA156}" type="parTrans" cxnId="{8E608E72-CD0D-4005-9D0D-95FE27969A0E}">
      <dgm:prSet/>
      <dgm:spPr/>
      <dgm:t>
        <a:bodyPr/>
        <a:lstStyle/>
        <a:p>
          <a:endParaRPr lang="ru-RU"/>
        </a:p>
      </dgm:t>
    </dgm:pt>
    <dgm:pt modelId="{2F8C3521-634E-4498-9548-A367F38CF308}" type="sibTrans" cxnId="{8E608E72-CD0D-4005-9D0D-95FE27969A0E}">
      <dgm:prSet/>
      <dgm:spPr/>
      <dgm:t>
        <a:bodyPr/>
        <a:lstStyle/>
        <a:p>
          <a:endParaRPr lang="ru-RU"/>
        </a:p>
      </dgm:t>
    </dgm:pt>
    <dgm:pt modelId="{296B10FA-786D-4F23-98AF-CA59DC147B05}">
      <dgm:prSet/>
      <dgm:spPr/>
      <dgm:t>
        <a:bodyPr/>
        <a:lstStyle/>
        <a:p>
          <a:pPr rtl="0"/>
          <a:r>
            <a:rPr lang="ru-RU" b="1" dirty="0" err="1" smtClean="0"/>
            <a:t>Залежно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господарських</a:t>
          </a:r>
          <a:r>
            <a:rPr lang="ru-RU" b="1" dirty="0" smtClean="0"/>
            <a:t> умов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вгодованості</a:t>
          </a:r>
          <a:r>
            <a:rPr lang="ru-RU" b="1" dirty="0" smtClean="0"/>
            <a:t> </a:t>
          </a:r>
          <a:r>
            <a:rPr lang="ru-RU" b="1" dirty="0" err="1" smtClean="0"/>
            <a:t>надремонтний</a:t>
          </a:r>
          <a:r>
            <a:rPr lang="ru-RU" b="1" dirty="0" smtClean="0"/>
            <a:t> молодняк </a:t>
          </a:r>
          <a:r>
            <a:rPr lang="ru-RU" b="1" dirty="0" err="1" smtClean="0"/>
            <a:t>можна</a:t>
          </a:r>
          <a:r>
            <a:rPr lang="ru-RU" b="1" dirty="0" smtClean="0"/>
            <a:t> зразу ж </a:t>
          </a:r>
          <a:r>
            <a:rPr lang="ru-RU" b="1" dirty="0" err="1" smtClean="0"/>
            <a:t>після</a:t>
          </a:r>
          <a:r>
            <a:rPr lang="ru-RU" b="1" dirty="0" smtClean="0"/>
            <a:t> </a:t>
          </a:r>
          <a:r>
            <a:rPr lang="ru-RU" b="1" dirty="0" err="1" smtClean="0"/>
            <a:t>відлучення</a:t>
          </a:r>
          <a:r>
            <a:rPr lang="ru-RU" b="1" dirty="0" smtClean="0"/>
            <a:t> </a:t>
          </a:r>
          <a:r>
            <a:rPr lang="ru-RU" b="1" dirty="0" err="1" smtClean="0"/>
            <a:t>здавати</a:t>
          </a:r>
          <a:r>
            <a:rPr lang="ru-RU" b="1" dirty="0" smtClean="0"/>
            <a:t> на </a:t>
          </a:r>
          <a:r>
            <a:rPr lang="ru-RU" b="1" dirty="0" err="1" smtClean="0"/>
            <a:t>м’ясо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ставити</a:t>
          </a:r>
          <a:r>
            <a:rPr lang="ru-RU" b="1" dirty="0" smtClean="0"/>
            <a:t> </a:t>
          </a:r>
          <a:r>
            <a:rPr lang="ru-RU" b="1" dirty="0" err="1" smtClean="0"/>
            <a:t>на</a:t>
          </a:r>
          <a:r>
            <a:rPr lang="ru-RU" b="1" dirty="0" smtClean="0"/>
            <a:t> </a:t>
          </a:r>
          <a:r>
            <a:rPr lang="ru-RU" b="1" dirty="0" err="1" smtClean="0"/>
            <a:t>інтенсивну</a:t>
          </a:r>
          <a:r>
            <a:rPr lang="ru-RU" b="1" dirty="0" smtClean="0"/>
            <a:t> </a:t>
          </a:r>
          <a:r>
            <a:rPr lang="ru-RU" b="1" dirty="0" err="1" smtClean="0"/>
            <a:t>відгодівлю</a:t>
          </a:r>
          <a:r>
            <a:rPr lang="ru-RU" b="1" dirty="0" smtClean="0"/>
            <a:t>, за </a:t>
          </a:r>
          <a:r>
            <a:rPr lang="ru-RU" b="1" dirty="0" err="1" smtClean="0"/>
            <a:t>якої</a:t>
          </a:r>
          <a:r>
            <a:rPr lang="ru-RU" b="1" dirty="0" smtClean="0"/>
            <a:t> </a:t>
          </a:r>
          <a:r>
            <a:rPr lang="ru-RU" b="1" dirty="0" err="1" smtClean="0"/>
            <a:t>середньодобовий</a:t>
          </a:r>
          <a:r>
            <a:rPr lang="ru-RU" b="1" dirty="0" smtClean="0"/>
            <a:t> </a:t>
          </a:r>
          <a:r>
            <a:rPr lang="ru-RU" b="1" dirty="0" err="1" smtClean="0"/>
            <a:t>приріст</a:t>
          </a:r>
          <a:r>
            <a:rPr lang="ru-RU" b="1" dirty="0" smtClean="0"/>
            <a:t> </a:t>
          </a:r>
          <a:r>
            <a:rPr lang="ru-RU" b="1" dirty="0" err="1" smtClean="0"/>
            <a:t>лошат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</a:t>
          </a:r>
          <a:r>
            <a:rPr lang="ru-RU" b="1" dirty="0" err="1" smtClean="0"/>
            <a:t>досягати</a:t>
          </a:r>
          <a:r>
            <a:rPr lang="ru-RU" b="1" dirty="0" smtClean="0"/>
            <a:t> </a:t>
          </a:r>
          <a:r>
            <a:rPr lang="ru-RU" b="1" dirty="0" smtClean="0">
              <a:solidFill>
                <a:srgbClr val="C00000"/>
              </a:solidFill>
            </a:rPr>
            <a:t>1100–1300 г. </a:t>
          </a:r>
          <a:endParaRPr lang="ru-RU" b="1" dirty="0">
            <a:solidFill>
              <a:srgbClr val="C00000"/>
            </a:solidFill>
          </a:endParaRPr>
        </a:p>
      </dgm:t>
    </dgm:pt>
    <dgm:pt modelId="{CDFAEA0F-E36C-403D-869E-FEAF3AA1D8A5}" type="parTrans" cxnId="{4CB6BD07-D05E-467C-A733-2AF2B7097A85}">
      <dgm:prSet/>
      <dgm:spPr/>
      <dgm:t>
        <a:bodyPr/>
        <a:lstStyle/>
        <a:p>
          <a:endParaRPr lang="ru-RU"/>
        </a:p>
      </dgm:t>
    </dgm:pt>
    <dgm:pt modelId="{80417F45-0FBD-40EA-9380-1AA33B234166}" type="sibTrans" cxnId="{4CB6BD07-D05E-467C-A733-2AF2B7097A85}">
      <dgm:prSet/>
      <dgm:spPr/>
      <dgm:t>
        <a:bodyPr/>
        <a:lstStyle/>
        <a:p>
          <a:endParaRPr lang="ru-RU"/>
        </a:p>
      </dgm:t>
    </dgm:pt>
    <dgm:pt modelId="{D9FABCAA-18A6-4231-B103-E327E9209A32}" type="pres">
      <dgm:prSet presAssocID="{ADD2309A-4FA8-4832-AF76-9217518A5B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AA4AAD-7E62-487B-9F56-28DB58C3185E}" type="pres">
      <dgm:prSet presAssocID="{5323293E-1E98-4982-870D-067F2D7A38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8964B-F04F-48B6-97D2-A0AFA4D4E108}" type="pres">
      <dgm:prSet presAssocID="{906B331E-09F8-48A9-815F-887FB2783F16}" presName="spacer" presStyleCnt="0"/>
      <dgm:spPr/>
    </dgm:pt>
    <dgm:pt modelId="{2FF35950-2051-480F-8ACE-056C2F9B7F9D}" type="pres">
      <dgm:prSet presAssocID="{377A312E-B8AD-48EB-8EBC-090DF29A73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EE001-A23C-4277-97FF-72F151CF7A55}" type="pres">
      <dgm:prSet presAssocID="{2F8C3521-634E-4498-9548-A367F38CF308}" presName="spacer" presStyleCnt="0"/>
      <dgm:spPr/>
    </dgm:pt>
    <dgm:pt modelId="{97AB0D26-A023-44AE-A9DF-27D549759179}" type="pres">
      <dgm:prSet presAssocID="{296B10FA-786D-4F23-98AF-CA59DC147B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83969-890C-4847-89B4-6FC8EDABE559}" srcId="{ADD2309A-4FA8-4832-AF76-9217518A5B6A}" destId="{5323293E-1E98-4982-870D-067F2D7A38C4}" srcOrd="0" destOrd="0" parTransId="{DB6CF539-756D-4A05-9984-6D0AD785B94A}" sibTransId="{906B331E-09F8-48A9-815F-887FB2783F16}"/>
    <dgm:cxn modelId="{22458B5E-0E32-4571-BC97-2F1C6DA21C44}" type="presOf" srcId="{ADD2309A-4FA8-4832-AF76-9217518A5B6A}" destId="{D9FABCAA-18A6-4231-B103-E327E9209A32}" srcOrd="0" destOrd="0" presId="urn:microsoft.com/office/officeart/2005/8/layout/vList2"/>
    <dgm:cxn modelId="{DF0A0541-0C62-43E7-8762-714FEF60E900}" type="presOf" srcId="{296B10FA-786D-4F23-98AF-CA59DC147B05}" destId="{97AB0D26-A023-44AE-A9DF-27D549759179}" srcOrd="0" destOrd="0" presId="urn:microsoft.com/office/officeart/2005/8/layout/vList2"/>
    <dgm:cxn modelId="{4CB6BD07-D05E-467C-A733-2AF2B7097A85}" srcId="{ADD2309A-4FA8-4832-AF76-9217518A5B6A}" destId="{296B10FA-786D-4F23-98AF-CA59DC147B05}" srcOrd="2" destOrd="0" parTransId="{CDFAEA0F-E36C-403D-869E-FEAF3AA1D8A5}" sibTransId="{80417F45-0FBD-40EA-9380-1AA33B234166}"/>
    <dgm:cxn modelId="{4556D0B2-9FCE-4585-AAD6-C4996550C344}" type="presOf" srcId="{5323293E-1E98-4982-870D-067F2D7A38C4}" destId="{84AA4AAD-7E62-487B-9F56-28DB58C3185E}" srcOrd="0" destOrd="0" presId="urn:microsoft.com/office/officeart/2005/8/layout/vList2"/>
    <dgm:cxn modelId="{C02762A6-53CA-4444-BE91-21472237F9F4}" type="presOf" srcId="{377A312E-B8AD-48EB-8EBC-090DF29A7368}" destId="{2FF35950-2051-480F-8ACE-056C2F9B7F9D}" srcOrd="0" destOrd="0" presId="urn:microsoft.com/office/officeart/2005/8/layout/vList2"/>
    <dgm:cxn modelId="{8E608E72-CD0D-4005-9D0D-95FE27969A0E}" srcId="{ADD2309A-4FA8-4832-AF76-9217518A5B6A}" destId="{377A312E-B8AD-48EB-8EBC-090DF29A7368}" srcOrd="1" destOrd="0" parTransId="{131B8756-A78D-45A5-9768-3CC3787FA156}" sibTransId="{2F8C3521-634E-4498-9548-A367F38CF308}"/>
    <dgm:cxn modelId="{C9000E25-413E-4B2D-8452-1CB43A4D2ED0}" type="presParOf" srcId="{D9FABCAA-18A6-4231-B103-E327E9209A32}" destId="{84AA4AAD-7E62-487B-9F56-28DB58C3185E}" srcOrd="0" destOrd="0" presId="urn:microsoft.com/office/officeart/2005/8/layout/vList2"/>
    <dgm:cxn modelId="{23BB77E4-F86B-480E-B411-988480A93BB1}" type="presParOf" srcId="{D9FABCAA-18A6-4231-B103-E327E9209A32}" destId="{C218964B-F04F-48B6-97D2-A0AFA4D4E108}" srcOrd="1" destOrd="0" presId="urn:microsoft.com/office/officeart/2005/8/layout/vList2"/>
    <dgm:cxn modelId="{0532638D-B915-44C6-A561-ED6A3951C984}" type="presParOf" srcId="{D9FABCAA-18A6-4231-B103-E327E9209A32}" destId="{2FF35950-2051-480F-8ACE-056C2F9B7F9D}" srcOrd="2" destOrd="0" presId="urn:microsoft.com/office/officeart/2005/8/layout/vList2"/>
    <dgm:cxn modelId="{7701ED7D-068F-481A-A536-E6F93E334143}" type="presParOf" srcId="{D9FABCAA-18A6-4231-B103-E327E9209A32}" destId="{56CEE001-A23C-4277-97FF-72F151CF7A55}" srcOrd="3" destOrd="0" presId="urn:microsoft.com/office/officeart/2005/8/layout/vList2"/>
    <dgm:cxn modelId="{46248EF6-CC52-402A-9145-71FB567654F7}" type="presParOf" srcId="{D9FABCAA-18A6-4231-B103-E327E9209A32}" destId="{97AB0D26-A023-44AE-A9DF-27D5497591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43DE73-3DCE-44CF-A2EB-EAF683A6B2F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3B816E-B21D-4A12-9D5A-ABE207ACF637}">
      <dgm:prSet/>
      <dgm:spPr/>
      <dgm:t>
        <a:bodyPr/>
        <a:lstStyle/>
        <a:p>
          <a:pPr rtl="0"/>
          <a:r>
            <a:rPr lang="ru-RU" b="1" dirty="0" err="1" smtClean="0"/>
            <a:t>Кількість</a:t>
          </a:r>
          <a:r>
            <a:rPr lang="ru-RU" b="1" dirty="0" smtClean="0"/>
            <a:t> </a:t>
          </a:r>
          <a:r>
            <a:rPr lang="ru-RU" b="1" dirty="0" err="1" smtClean="0"/>
            <a:t>грубих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соковитих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у </a:t>
          </a:r>
          <a:r>
            <a:rPr lang="ru-RU" b="1" dirty="0" err="1" smtClean="0"/>
            <a:t>раціонах</a:t>
          </a:r>
          <a:r>
            <a:rPr lang="ru-RU" b="1" dirty="0" smtClean="0"/>
            <a:t> </a:t>
          </a:r>
          <a:r>
            <a:rPr lang="ru-RU" b="1" dirty="0" err="1" smtClean="0"/>
            <a:t>майже</a:t>
          </a:r>
          <a:r>
            <a:rPr lang="ru-RU" b="1" dirty="0" smtClean="0"/>
            <a:t> не </a:t>
          </a:r>
          <a:r>
            <a:rPr lang="ru-RU" b="1" dirty="0" err="1" smtClean="0"/>
            <a:t>змінюють</a:t>
          </a:r>
          <a:r>
            <a:rPr lang="ru-RU" b="1" dirty="0" smtClean="0"/>
            <a:t>, а </a:t>
          </a:r>
          <a:r>
            <a:rPr lang="ru-RU" b="1" dirty="0" err="1" smtClean="0"/>
            <a:t>загальний</a:t>
          </a:r>
          <a:r>
            <a:rPr lang="ru-RU" b="1" dirty="0" smtClean="0"/>
            <a:t> </a:t>
          </a:r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енергії</a:t>
          </a:r>
          <a:r>
            <a:rPr lang="ru-RU" b="1" dirty="0" smtClean="0"/>
            <a:t> </a:t>
          </a:r>
          <a:r>
            <a:rPr lang="ru-RU" b="1" dirty="0" err="1" smtClean="0"/>
            <a:t>збільшують</a:t>
          </a:r>
          <a:r>
            <a:rPr lang="ru-RU" b="1" dirty="0" smtClean="0"/>
            <a:t> за </a:t>
          </a:r>
          <a:r>
            <a:rPr lang="ru-RU" b="1" dirty="0" err="1" smtClean="0"/>
            <a:t>рахунок</a:t>
          </a:r>
          <a:r>
            <a:rPr lang="ru-RU" b="1" dirty="0" smtClean="0"/>
            <a:t> </a:t>
          </a:r>
          <a:r>
            <a:rPr lang="ru-RU" b="1" dirty="0" err="1" smtClean="0"/>
            <a:t>концентрованих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. Тому в </a:t>
          </a:r>
          <a:r>
            <a:rPr lang="ru-RU" b="1" dirty="0" err="1" smtClean="0"/>
            <a:t>структурі</a:t>
          </a:r>
          <a:r>
            <a:rPr lang="ru-RU" b="1" dirty="0" smtClean="0"/>
            <a:t> </a:t>
          </a:r>
          <a:r>
            <a:rPr lang="ru-RU" b="1" dirty="0" err="1" smtClean="0"/>
            <a:t>раціону</a:t>
          </a:r>
          <a:r>
            <a:rPr lang="ru-RU" b="1" dirty="0" smtClean="0"/>
            <a:t> молодняку </a:t>
          </a:r>
          <a:r>
            <a:rPr lang="ru-RU" b="1" dirty="0" err="1" smtClean="0"/>
            <a:t>віком</a:t>
          </a:r>
          <a:r>
            <a:rPr lang="ru-RU" b="1" dirty="0" smtClean="0"/>
            <a:t> 6–7 </a:t>
          </a:r>
          <a:r>
            <a:rPr lang="ru-RU" b="1" dirty="0" err="1" smtClean="0"/>
            <a:t>міс</a:t>
          </a:r>
          <a:r>
            <a:rPr lang="ru-RU" b="1" dirty="0" smtClean="0"/>
            <a:t> на </a:t>
          </a:r>
          <a:r>
            <a:rPr lang="ru-RU" b="1" dirty="0" err="1" smtClean="0"/>
            <a:t>концкорми</a:t>
          </a:r>
          <a:r>
            <a:rPr lang="ru-RU" b="1" dirty="0" smtClean="0"/>
            <a:t> </a:t>
          </a:r>
          <a:r>
            <a:rPr lang="ru-RU" b="1" dirty="0" err="1" smtClean="0"/>
            <a:t>припадає</a:t>
          </a:r>
          <a:r>
            <a:rPr lang="ru-RU" b="1" dirty="0" smtClean="0"/>
            <a:t> 45–48, </a:t>
          </a:r>
          <a:r>
            <a:rPr lang="ru-RU" b="1" dirty="0" err="1" smtClean="0"/>
            <a:t>віком</a:t>
          </a:r>
          <a:r>
            <a:rPr lang="ru-RU" b="1" dirty="0" smtClean="0"/>
            <a:t> 8–9 </a:t>
          </a:r>
          <a:r>
            <a:rPr lang="ru-RU" b="1" dirty="0" err="1" smtClean="0"/>
            <a:t>міс</a:t>
          </a:r>
          <a:r>
            <a:rPr lang="ru-RU" b="1" dirty="0" smtClean="0"/>
            <a:t> – 55–60%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більше</a:t>
          </a:r>
          <a:r>
            <a:rPr lang="ru-RU" b="1" dirty="0" smtClean="0"/>
            <a:t>. </a:t>
          </a:r>
          <a:endParaRPr lang="ru-RU" b="1" dirty="0"/>
        </a:p>
      </dgm:t>
    </dgm:pt>
    <dgm:pt modelId="{9F945BA8-5E7E-463A-923D-1E2AFC8C0120}" type="parTrans" cxnId="{80276838-0BDA-4271-89C0-028AEED1E1D6}">
      <dgm:prSet/>
      <dgm:spPr/>
      <dgm:t>
        <a:bodyPr/>
        <a:lstStyle/>
        <a:p>
          <a:endParaRPr lang="ru-RU"/>
        </a:p>
      </dgm:t>
    </dgm:pt>
    <dgm:pt modelId="{EDCC066B-CC3A-42C9-9761-2A2DB1DD6B9D}" type="sibTrans" cxnId="{80276838-0BDA-4271-89C0-028AEED1E1D6}">
      <dgm:prSet/>
      <dgm:spPr/>
      <dgm:t>
        <a:bodyPr/>
        <a:lstStyle/>
        <a:p>
          <a:endParaRPr lang="ru-RU"/>
        </a:p>
      </dgm:t>
    </dgm:pt>
    <dgm:pt modelId="{F106A6C6-742B-45AB-B045-526B818D3091}">
      <dgm:prSet/>
      <dgm:spPr/>
      <dgm:t>
        <a:bodyPr/>
        <a:lstStyle/>
        <a:p>
          <a:pPr rtl="0"/>
          <a:r>
            <a:rPr lang="ru-RU" b="1" dirty="0" err="1" smtClean="0"/>
            <a:t>Концкорми</a:t>
          </a:r>
          <a:r>
            <a:rPr lang="ru-RU" b="1" dirty="0" smtClean="0"/>
            <a:t>, за </a:t>
          </a:r>
          <a:r>
            <a:rPr lang="ru-RU" b="1" dirty="0" err="1" smtClean="0"/>
            <a:t>винятком</a:t>
          </a:r>
          <a:r>
            <a:rPr lang="ru-RU" b="1" dirty="0" smtClean="0"/>
            <a:t> </a:t>
          </a:r>
          <a:r>
            <a:rPr lang="ru-RU" b="1" dirty="0" err="1" smtClean="0"/>
            <a:t>вівса</a:t>
          </a:r>
          <a:r>
            <a:rPr lang="ru-RU" b="1" dirty="0" smtClean="0"/>
            <a:t>, </a:t>
          </a:r>
          <a:r>
            <a:rPr lang="ru-RU" b="1" dirty="0" err="1" smtClean="0"/>
            <a:t>краще</a:t>
          </a:r>
          <a:r>
            <a:rPr lang="ru-RU" b="1" dirty="0" smtClean="0"/>
            <a:t> </a:t>
          </a:r>
          <a:r>
            <a:rPr lang="ru-RU" b="1" dirty="0" err="1" smtClean="0"/>
            <a:t>згодовувати</a:t>
          </a:r>
          <a:r>
            <a:rPr lang="ru-RU" b="1" dirty="0" smtClean="0"/>
            <a:t> у </a:t>
          </a:r>
          <a:r>
            <a:rPr lang="ru-RU" b="1" dirty="0" err="1" smtClean="0"/>
            <a:t>вигляді</a:t>
          </a:r>
          <a:r>
            <a:rPr lang="ru-RU" b="1" dirty="0" smtClean="0"/>
            <a:t> </a:t>
          </a:r>
          <a:r>
            <a:rPr lang="ru-RU" b="1" dirty="0" err="1" smtClean="0"/>
            <a:t>комбікормів-концентратів</a:t>
          </a:r>
          <a:r>
            <a:rPr lang="ru-RU" b="1" dirty="0" smtClean="0"/>
            <a:t>. </a:t>
          </a:r>
          <a:endParaRPr lang="ru-RU" b="1" dirty="0"/>
        </a:p>
      </dgm:t>
    </dgm:pt>
    <dgm:pt modelId="{5FB66BE8-24FE-4F09-ADC4-78DE12461A4C}" type="parTrans" cxnId="{1640A306-303E-49FF-BF95-1B652891A5C2}">
      <dgm:prSet/>
      <dgm:spPr/>
      <dgm:t>
        <a:bodyPr/>
        <a:lstStyle/>
        <a:p>
          <a:endParaRPr lang="ru-RU"/>
        </a:p>
      </dgm:t>
    </dgm:pt>
    <dgm:pt modelId="{7F856F69-3A62-4A7A-A3FB-82237768C618}" type="sibTrans" cxnId="{1640A306-303E-49FF-BF95-1B652891A5C2}">
      <dgm:prSet/>
      <dgm:spPr/>
      <dgm:t>
        <a:bodyPr/>
        <a:lstStyle/>
        <a:p>
          <a:endParaRPr lang="ru-RU"/>
        </a:p>
      </dgm:t>
    </dgm:pt>
    <dgm:pt modelId="{85ED477C-C32A-4046-A6A7-1837C2390FF7}">
      <dgm:prSet/>
      <dgm:spPr/>
      <dgm:t>
        <a:bodyPr/>
        <a:lstStyle/>
        <a:p>
          <a:pPr rtl="0"/>
          <a:r>
            <a:rPr lang="ru-RU" b="1" dirty="0" smtClean="0"/>
            <a:t>На </a:t>
          </a:r>
          <a:r>
            <a:rPr lang="ru-RU" b="1" dirty="0" err="1" smtClean="0"/>
            <a:t>м’ясо</a:t>
          </a:r>
          <a:r>
            <a:rPr lang="ru-RU" b="1" dirty="0" smtClean="0"/>
            <a:t> </a:t>
          </a:r>
          <a:r>
            <a:rPr lang="ru-RU" b="1" dirty="0" err="1" smtClean="0"/>
            <a:t>використовують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дорослих</a:t>
          </a:r>
          <a:r>
            <a:rPr lang="ru-RU" b="1" dirty="0" smtClean="0"/>
            <a:t> коней, </a:t>
          </a:r>
          <a:r>
            <a:rPr lang="ru-RU" b="1" dirty="0" err="1" smtClean="0"/>
            <a:t>відгодівля</a:t>
          </a:r>
          <a:r>
            <a:rPr lang="ru-RU" b="1" dirty="0" smtClean="0"/>
            <a:t> </a:t>
          </a:r>
          <a:r>
            <a:rPr lang="ru-RU" b="1" dirty="0" err="1" smtClean="0"/>
            <a:t>яких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</a:t>
          </a:r>
          <a:r>
            <a:rPr lang="ru-RU" b="1" dirty="0" err="1" smtClean="0"/>
            <a:t>тривати</a:t>
          </a:r>
          <a:r>
            <a:rPr lang="ru-RU" b="1" dirty="0" smtClean="0"/>
            <a:t> 2,5–3 </a:t>
          </a:r>
          <a:r>
            <a:rPr lang="ru-RU" b="1" dirty="0" err="1" smtClean="0"/>
            <a:t>міс</a:t>
          </a:r>
          <a:r>
            <a:rPr lang="ru-RU" b="1" dirty="0" smtClean="0"/>
            <a:t>, а 2–3-річного молодняку – 4–5 </a:t>
          </a:r>
          <a:r>
            <a:rPr lang="ru-RU" b="1" dirty="0" err="1" smtClean="0"/>
            <a:t>міс</a:t>
          </a:r>
          <a:r>
            <a:rPr lang="ru-RU" b="1" dirty="0" smtClean="0"/>
            <a:t> нагулу на </a:t>
          </a:r>
          <a:r>
            <a:rPr lang="ru-RU" b="1" dirty="0" err="1" smtClean="0"/>
            <a:t>пасовищі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стійлової</a:t>
          </a:r>
          <a:r>
            <a:rPr lang="ru-RU" b="1" dirty="0" smtClean="0"/>
            <a:t> </a:t>
          </a:r>
          <a:r>
            <a:rPr lang="ru-RU" b="1" dirty="0" err="1" smtClean="0"/>
            <a:t>відгодівлі</a:t>
          </a:r>
          <a:r>
            <a:rPr lang="ru-RU" b="1" dirty="0" smtClean="0"/>
            <a:t>. </a:t>
          </a:r>
          <a:br>
            <a:rPr lang="ru-RU" b="1" dirty="0" smtClean="0"/>
          </a:br>
          <a:endParaRPr lang="en-US" b="1" dirty="0"/>
        </a:p>
      </dgm:t>
    </dgm:pt>
    <dgm:pt modelId="{6E681146-DC7B-4487-A205-5C1E86772F48}" type="parTrans" cxnId="{115E797D-D054-41AF-AA69-9B0F4B795BF6}">
      <dgm:prSet/>
      <dgm:spPr/>
      <dgm:t>
        <a:bodyPr/>
        <a:lstStyle/>
        <a:p>
          <a:endParaRPr lang="ru-RU"/>
        </a:p>
      </dgm:t>
    </dgm:pt>
    <dgm:pt modelId="{AAACEFA0-86DC-4A56-8509-F1BE66C8CCA0}" type="sibTrans" cxnId="{115E797D-D054-41AF-AA69-9B0F4B795BF6}">
      <dgm:prSet/>
      <dgm:spPr/>
      <dgm:t>
        <a:bodyPr/>
        <a:lstStyle/>
        <a:p>
          <a:endParaRPr lang="ru-RU"/>
        </a:p>
      </dgm:t>
    </dgm:pt>
    <dgm:pt modelId="{F4D4D9D6-53DE-466F-ADB7-7312E10DF170}" type="pres">
      <dgm:prSet presAssocID="{B443DE73-3DCE-44CF-A2EB-EAF683A6B2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FCDE62-0ABA-49E9-80A9-EA5112C6AE7D}" type="pres">
      <dgm:prSet presAssocID="{613B816E-B21D-4A12-9D5A-ABE207ACF6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DA6A1-D997-421A-BA80-DD02C36AE55D}" type="pres">
      <dgm:prSet presAssocID="{EDCC066B-CC3A-42C9-9761-2A2DB1DD6B9D}" presName="spacer" presStyleCnt="0"/>
      <dgm:spPr/>
    </dgm:pt>
    <dgm:pt modelId="{DBCDE191-DDA9-4D37-9A4A-B17AE56DD69E}" type="pres">
      <dgm:prSet presAssocID="{F106A6C6-742B-45AB-B045-526B818D30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033E7-4EC3-4100-A13F-0DDDB39B6DC0}" type="pres">
      <dgm:prSet presAssocID="{7F856F69-3A62-4A7A-A3FB-82237768C618}" presName="spacer" presStyleCnt="0"/>
      <dgm:spPr/>
    </dgm:pt>
    <dgm:pt modelId="{95E0A268-9D35-4C02-8819-A5FB379B6FA2}" type="pres">
      <dgm:prSet presAssocID="{85ED477C-C32A-4046-A6A7-1837C2390F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D4F1E-C0C3-4081-9D27-9D2D35D8289B}" type="presOf" srcId="{85ED477C-C32A-4046-A6A7-1837C2390FF7}" destId="{95E0A268-9D35-4C02-8819-A5FB379B6FA2}" srcOrd="0" destOrd="0" presId="urn:microsoft.com/office/officeart/2005/8/layout/vList2"/>
    <dgm:cxn modelId="{CA7B9D80-C161-4AB6-84DF-CDAA1D2EA40F}" type="presOf" srcId="{B443DE73-3DCE-44CF-A2EB-EAF683A6B2FE}" destId="{F4D4D9D6-53DE-466F-ADB7-7312E10DF170}" srcOrd="0" destOrd="0" presId="urn:microsoft.com/office/officeart/2005/8/layout/vList2"/>
    <dgm:cxn modelId="{BBCE7670-B866-478B-9A63-F53A822A1A0A}" type="presOf" srcId="{613B816E-B21D-4A12-9D5A-ABE207ACF637}" destId="{96FCDE62-0ABA-49E9-80A9-EA5112C6AE7D}" srcOrd="0" destOrd="0" presId="urn:microsoft.com/office/officeart/2005/8/layout/vList2"/>
    <dgm:cxn modelId="{1640A306-303E-49FF-BF95-1B652891A5C2}" srcId="{B443DE73-3DCE-44CF-A2EB-EAF683A6B2FE}" destId="{F106A6C6-742B-45AB-B045-526B818D3091}" srcOrd="1" destOrd="0" parTransId="{5FB66BE8-24FE-4F09-ADC4-78DE12461A4C}" sibTransId="{7F856F69-3A62-4A7A-A3FB-82237768C618}"/>
    <dgm:cxn modelId="{80276838-0BDA-4271-89C0-028AEED1E1D6}" srcId="{B443DE73-3DCE-44CF-A2EB-EAF683A6B2FE}" destId="{613B816E-B21D-4A12-9D5A-ABE207ACF637}" srcOrd="0" destOrd="0" parTransId="{9F945BA8-5E7E-463A-923D-1E2AFC8C0120}" sibTransId="{EDCC066B-CC3A-42C9-9761-2A2DB1DD6B9D}"/>
    <dgm:cxn modelId="{581CA6B5-5804-4775-B34C-3173EA370023}" type="presOf" srcId="{F106A6C6-742B-45AB-B045-526B818D3091}" destId="{DBCDE191-DDA9-4D37-9A4A-B17AE56DD69E}" srcOrd="0" destOrd="0" presId="urn:microsoft.com/office/officeart/2005/8/layout/vList2"/>
    <dgm:cxn modelId="{115E797D-D054-41AF-AA69-9B0F4B795BF6}" srcId="{B443DE73-3DCE-44CF-A2EB-EAF683A6B2FE}" destId="{85ED477C-C32A-4046-A6A7-1837C2390FF7}" srcOrd="2" destOrd="0" parTransId="{6E681146-DC7B-4487-A205-5C1E86772F48}" sibTransId="{AAACEFA0-86DC-4A56-8509-F1BE66C8CCA0}"/>
    <dgm:cxn modelId="{1F2C3640-FBE9-4B13-A77E-D50C4DF5DE62}" type="presParOf" srcId="{F4D4D9D6-53DE-466F-ADB7-7312E10DF170}" destId="{96FCDE62-0ABA-49E9-80A9-EA5112C6AE7D}" srcOrd="0" destOrd="0" presId="urn:microsoft.com/office/officeart/2005/8/layout/vList2"/>
    <dgm:cxn modelId="{517ED3F0-9AB4-4ABE-AB2D-73A712343552}" type="presParOf" srcId="{F4D4D9D6-53DE-466F-ADB7-7312E10DF170}" destId="{EB2DA6A1-D997-421A-BA80-DD02C36AE55D}" srcOrd="1" destOrd="0" presId="urn:microsoft.com/office/officeart/2005/8/layout/vList2"/>
    <dgm:cxn modelId="{C45154EF-6520-487D-BFA0-0A691607B2C7}" type="presParOf" srcId="{F4D4D9D6-53DE-466F-ADB7-7312E10DF170}" destId="{DBCDE191-DDA9-4D37-9A4A-B17AE56DD69E}" srcOrd="2" destOrd="0" presId="urn:microsoft.com/office/officeart/2005/8/layout/vList2"/>
    <dgm:cxn modelId="{BC1B780B-A4C3-4FD1-BA42-0FB490FE371F}" type="presParOf" srcId="{F4D4D9D6-53DE-466F-ADB7-7312E10DF170}" destId="{1B0033E7-4EC3-4100-A13F-0DDDB39B6DC0}" srcOrd="3" destOrd="0" presId="urn:microsoft.com/office/officeart/2005/8/layout/vList2"/>
    <dgm:cxn modelId="{CF8FA240-B675-42EC-A3B6-9F174A89C3DA}" type="presParOf" srcId="{F4D4D9D6-53DE-466F-ADB7-7312E10DF170}" destId="{95E0A268-9D35-4C02-8819-A5FB379B6F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27364E-49CD-45E1-9FE7-FD24E9C9EE7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A329CB3-73D6-4547-866B-BDBB73F19493}">
      <dgm:prSet/>
      <dgm:spPr/>
      <dgm:t>
        <a:bodyPr/>
        <a:lstStyle/>
        <a:p>
          <a:pPr rtl="0"/>
          <a:r>
            <a:rPr lang="ru-RU" b="1" dirty="0" err="1" smtClean="0"/>
            <a:t>Найефективнішим</a:t>
          </a:r>
          <a:r>
            <a:rPr lang="ru-RU" b="1" dirty="0" smtClean="0"/>
            <a:t> </a:t>
          </a:r>
          <a:r>
            <a:rPr lang="ru-RU" b="1" dirty="0" err="1" smtClean="0"/>
            <a:t>вважається</a:t>
          </a:r>
          <a:r>
            <a:rPr lang="ru-RU" b="1" dirty="0" smtClean="0"/>
            <a:t> </a:t>
          </a:r>
          <a:r>
            <a:rPr lang="ru-RU" b="1" dirty="0" err="1" smtClean="0"/>
            <a:t>короткотривала</a:t>
          </a:r>
          <a:r>
            <a:rPr lang="ru-RU" b="1" dirty="0" smtClean="0"/>
            <a:t> </a:t>
          </a:r>
          <a:r>
            <a:rPr lang="ru-RU" b="1" dirty="0" err="1" smtClean="0"/>
            <a:t>інтенсивна</a:t>
          </a:r>
          <a:r>
            <a:rPr lang="ru-RU" b="1" dirty="0" smtClean="0"/>
            <a:t> </a:t>
          </a:r>
          <a:r>
            <a:rPr lang="ru-RU" b="1" dirty="0" err="1" smtClean="0"/>
            <a:t>відгодівля</a:t>
          </a:r>
          <a:r>
            <a:rPr lang="ru-RU" b="1" dirty="0" smtClean="0"/>
            <a:t> коней </a:t>
          </a:r>
          <a:r>
            <a:rPr lang="ru-RU" b="1" dirty="0" err="1" smtClean="0"/>
            <a:t>середньої</a:t>
          </a:r>
          <a:r>
            <a:rPr lang="ru-RU" b="1" dirty="0" smtClean="0"/>
            <a:t> </a:t>
          </a:r>
          <a:r>
            <a:rPr lang="ru-RU" b="1" dirty="0" err="1" smtClean="0"/>
            <a:t>вгодованості</a:t>
          </a:r>
          <a:r>
            <a:rPr lang="ru-RU" b="1" dirty="0" smtClean="0"/>
            <a:t> 35–45 </a:t>
          </a:r>
          <a:r>
            <a:rPr lang="ru-RU" b="1" dirty="0" err="1" smtClean="0"/>
            <a:t>днів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нижчесередньої</a:t>
          </a:r>
          <a:r>
            <a:rPr lang="ru-RU" b="1" dirty="0" smtClean="0"/>
            <a:t> – 50–60 </a:t>
          </a:r>
          <a:r>
            <a:rPr lang="ru-RU" b="1" dirty="0" err="1" smtClean="0"/>
            <a:t>днів</a:t>
          </a:r>
          <a:r>
            <a:rPr lang="ru-RU" b="1" dirty="0" smtClean="0"/>
            <a:t>. </a:t>
          </a:r>
          <a:endParaRPr lang="ru-RU" b="1" dirty="0"/>
        </a:p>
      </dgm:t>
    </dgm:pt>
    <dgm:pt modelId="{967556C7-AEAD-4BD3-A182-5835216E4F84}" type="parTrans" cxnId="{86279D76-3242-44E9-BFD6-B114CE57E184}">
      <dgm:prSet/>
      <dgm:spPr/>
      <dgm:t>
        <a:bodyPr/>
        <a:lstStyle/>
        <a:p>
          <a:endParaRPr lang="ru-RU"/>
        </a:p>
      </dgm:t>
    </dgm:pt>
    <dgm:pt modelId="{F87BD2E5-2911-4509-B085-D9458C2FD98C}" type="sibTrans" cxnId="{86279D76-3242-44E9-BFD6-B114CE57E184}">
      <dgm:prSet/>
      <dgm:spPr/>
      <dgm:t>
        <a:bodyPr/>
        <a:lstStyle/>
        <a:p>
          <a:endParaRPr lang="ru-RU"/>
        </a:p>
      </dgm:t>
    </dgm:pt>
    <dgm:pt modelId="{18EE55D0-F3F6-40FC-AD55-996656DB6A39}">
      <dgm:prSet/>
      <dgm:spPr/>
      <dgm:t>
        <a:bodyPr/>
        <a:lstStyle/>
        <a:p>
          <a:pPr rtl="0"/>
          <a:r>
            <a:rPr lang="ru-RU" b="1" dirty="0" smtClean="0"/>
            <a:t>За </a:t>
          </a:r>
          <a:r>
            <a:rPr lang="ru-RU" b="1" dirty="0" err="1" smtClean="0"/>
            <a:t>середньодобових</a:t>
          </a:r>
          <a:r>
            <a:rPr lang="ru-RU" b="1" dirty="0" smtClean="0"/>
            <a:t> </a:t>
          </a:r>
          <a:r>
            <a:rPr lang="ru-RU" b="1" dirty="0" err="1" smtClean="0"/>
            <a:t>приростів</a:t>
          </a:r>
          <a:r>
            <a:rPr lang="ru-RU" b="1" dirty="0" smtClean="0"/>
            <a:t> 1000–1500 г </a:t>
          </a:r>
          <a:r>
            <a:rPr lang="ru-RU" b="1" dirty="0" err="1" smtClean="0"/>
            <a:t>витрати</a:t>
          </a:r>
          <a:r>
            <a:rPr lang="ru-RU" b="1" dirty="0" smtClean="0"/>
            <a:t> </a:t>
          </a:r>
          <a:r>
            <a:rPr lang="ru-RU" b="1" dirty="0" err="1" smtClean="0"/>
            <a:t>енергії</a:t>
          </a:r>
          <a:r>
            <a:rPr lang="ru-RU" b="1" dirty="0" smtClean="0"/>
            <a:t> на 1 кг приросту </a:t>
          </a:r>
          <a:r>
            <a:rPr lang="ru-RU" b="1" dirty="0" err="1" smtClean="0"/>
            <a:t>становлять</a:t>
          </a:r>
          <a:r>
            <a:rPr lang="ru-RU" b="1" dirty="0" smtClean="0"/>
            <a:t> 5–6 к.од. </a:t>
          </a:r>
          <a:endParaRPr lang="ru-RU" b="1" dirty="0"/>
        </a:p>
      </dgm:t>
    </dgm:pt>
    <dgm:pt modelId="{26693AC7-34FD-4211-A8DD-284C4DA53332}" type="parTrans" cxnId="{F003A926-69AD-4C5A-89E0-7BF0BBDE94B3}">
      <dgm:prSet/>
      <dgm:spPr/>
      <dgm:t>
        <a:bodyPr/>
        <a:lstStyle/>
        <a:p>
          <a:endParaRPr lang="ru-RU"/>
        </a:p>
      </dgm:t>
    </dgm:pt>
    <dgm:pt modelId="{597256BB-5E53-45A6-8C45-B98664B90231}" type="sibTrans" cxnId="{F003A926-69AD-4C5A-89E0-7BF0BBDE94B3}">
      <dgm:prSet/>
      <dgm:spPr/>
      <dgm:t>
        <a:bodyPr/>
        <a:lstStyle/>
        <a:p>
          <a:endParaRPr lang="ru-RU"/>
        </a:p>
      </dgm:t>
    </dgm:pt>
    <dgm:pt modelId="{793B7C54-1374-4A69-972D-5FCEBEC8E19C}" type="pres">
      <dgm:prSet presAssocID="{1827364E-49CD-45E1-9FE7-FD24E9C9EE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14DE9-1E47-4BA0-B100-E2B7296B36C6}" type="pres">
      <dgm:prSet presAssocID="{CA329CB3-73D6-4547-866B-BDBB73F194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9F24-7843-4B18-876B-38B3D513C8DA}" type="pres">
      <dgm:prSet presAssocID="{F87BD2E5-2911-4509-B085-D9458C2FD98C}" presName="spacer" presStyleCnt="0"/>
      <dgm:spPr/>
    </dgm:pt>
    <dgm:pt modelId="{352FC29C-560B-4EBB-B97E-BB7707F3791E}" type="pres">
      <dgm:prSet presAssocID="{18EE55D0-F3F6-40FC-AD55-996656DB6A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79D76-3242-44E9-BFD6-B114CE57E184}" srcId="{1827364E-49CD-45E1-9FE7-FD24E9C9EE75}" destId="{CA329CB3-73D6-4547-866B-BDBB73F19493}" srcOrd="0" destOrd="0" parTransId="{967556C7-AEAD-4BD3-A182-5835216E4F84}" sibTransId="{F87BD2E5-2911-4509-B085-D9458C2FD98C}"/>
    <dgm:cxn modelId="{1A3FEE64-AFF5-41B1-85F4-01407ABF904B}" type="presOf" srcId="{1827364E-49CD-45E1-9FE7-FD24E9C9EE75}" destId="{793B7C54-1374-4A69-972D-5FCEBEC8E19C}" srcOrd="0" destOrd="0" presId="urn:microsoft.com/office/officeart/2005/8/layout/vList2"/>
    <dgm:cxn modelId="{F003A926-69AD-4C5A-89E0-7BF0BBDE94B3}" srcId="{1827364E-49CD-45E1-9FE7-FD24E9C9EE75}" destId="{18EE55D0-F3F6-40FC-AD55-996656DB6A39}" srcOrd="1" destOrd="0" parTransId="{26693AC7-34FD-4211-A8DD-284C4DA53332}" sibTransId="{597256BB-5E53-45A6-8C45-B98664B90231}"/>
    <dgm:cxn modelId="{5149828F-1B07-4CC9-8FEB-B6A922FCF41B}" type="presOf" srcId="{18EE55D0-F3F6-40FC-AD55-996656DB6A39}" destId="{352FC29C-560B-4EBB-B97E-BB7707F3791E}" srcOrd="0" destOrd="0" presId="urn:microsoft.com/office/officeart/2005/8/layout/vList2"/>
    <dgm:cxn modelId="{CCA4DC39-7BD7-4EE3-9FD1-D0EBCFF40BAF}" type="presOf" srcId="{CA329CB3-73D6-4547-866B-BDBB73F19493}" destId="{4C014DE9-1E47-4BA0-B100-E2B7296B36C6}" srcOrd="0" destOrd="0" presId="urn:microsoft.com/office/officeart/2005/8/layout/vList2"/>
    <dgm:cxn modelId="{88AE703A-9CBA-4274-A48A-C3B4FCA675D1}" type="presParOf" srcId="{793B7C54-1374-4A69-972D-5FCEBEC8E19C}" destId="{4C014DE9-1E47-4BA0-B100-E2B7296B36C6}" srcOrd="0" destOrd="0" presId="urn:microsoft.com/office/officeart/2005/8/layout/vList2"/>
    <dgm:cxn modelId="{A9ACF7C7-358C-48C9-AD07-DADD1150C6B1}" type="presParOf" srcId="{793B7C54-1374-4A69-972D-5FCEBEC8E19C}" destId="{33C79F24-7843-4B18-876B-38B3D513C8DA}" srcOrd="1" destOrd="0" presId="urn:microsoft.com/office/officeart/2005/8/layout/vList2"/>
    <dgm:cxn modelId="{9CA86139-9728-4C0A-87D4-977BBA1548BC}" type="presParOf" srcId="{793B7C54-1374-4A69-972D-5FCEBEC8E19C}" destId="{352FC29C-560B-4EBB-B97E-BB7707F379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B9F5FD-43B6-4DD7-B1EB-9881666492B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D5C7E57-B969-487D-BDA5-F8BBD24F2D34}">
      <dgm:prSet/>
      <dgm:spPr/>
      <dgm:t>
        <a:bodyPr/>
        <a:lstStyle/>
        <a:p>
          <a:pPr rtl="0"/>
          <a:r>
            <a:rPr lang="ru-RU" b="1" i="0" dirty="0" err="1" smtClean="0"/>
            <a:t>Повноцінність</a:t>
          </a:r>
          <a:r>
            <a:rPr lang="ru-RU" b="1" i="0" dirty="0" smtClean="0"/>
            <a:t> </a:t>
          </a:r>
          <a:r>
            <a:rPr lang="ru-RU" b="1" i="0" dirty="0" err="1" smtClean="0"/>
            <a:t>годівлі</a:t>
          </a:r>
          <a:r>
            <a:rPr lang="ru-RU" b="1" i="0" dirty="0" smtClean="0"/>
            <a:t> коней </a:t>
          </a:r>
          <a:r>
            <a:rPr lang="ru-RU" b="1" i="0" dirty="0" err="1" smtClean="0"/>
            <a:t>контролюють</a:t>
          </a:r>
          <a:r>
            <a:rPr lang="ru-RU" b="1" i="0" dirty="0" smtClean="0"/>
            <a:t> на </a:t>
          </a:r>
          <a:r>
            <a:rPr lang="ru-RU" b="1" i="0" dirty="0" err="1" smtClean="0"/>
            <a:t>основі</a:t>
          </a:r>
          <a:r>
            <a:rPr lang="ru-RU" b="1" i="0" dirty="0" smtClean="0"/>
            <a:t> </a:t>
          </a:r>
          <a:r>
            <a:rPr lang="ru-RU" b="1" i="0" dirty="0" err="1" smtClean="0"/>
            <a:t>показників</a:t>
          </a:r>
          <a:r>
            <a:rPr lang="ru-RU" b="1" i="0" dirty="0" smtClean="0"/>
            <a:t> </a:t>
          </a:r>
          <a:r>
            <a:rPr lang="ru-RU" b="1" i="0" dirty="0" err="1" smtClean="0"/>
            <a:t>живої</a:t>
          </a:r>
          <a:r>
            <a:rPr lang="ru-RU" b="1" i="0" dirty="0" smtClean="0"/>
            <a:t> </a:t>
          </a:r>
          <a:r>
            <a:rPr lang="ru-RU" b="1" i="0" dirty="0" err="1" smtClean="0"/>
            <a:t>маси</a:t>
          </a:r>
          <a:r>
            <a:rPr lang="ru-RU" b="1" i="0" dirty="0" smtClean="0"/>
            <a:t>, </a:t>
          </a:r>
          <a:r>
            <a:rPr lang="ru-RU" b="1" i="0" dirty="0" err="1" smtClean="0"/>
            <a:t>вгодованості</a:t>
          </a:r>
          <a:r>
            <a:rPr lang="ru-RU" b="1" i="0" dirty="0" smtClean="0"/>
            <a:t>, </a:t>
          </a:r>
          <a:r>
            <a:rPr lang="ru-RU" b="1" i="0" dirty="0" err="1" smtClean="0"/>
            <a:t>відтворення</a:t>
          </a:r>
          <a:r>
            <a:rPr lang="ru-RU" b="1" i="0" dirty="0" smtClean="0"/>
            <a:t> (</a:t>
          </a:r>
          <a:r>
            <a:rPr lang="ru-RU" b="1" i="0" dirty="0" err="1" smtClean="0"/>
            <a:t>запліднюваність</a:t>
          </a:r>
          <a:r>
            <a:rPr lang="ru-RU" b="1" i="0" dirty="0" smtClean="0"/>
            <a:t> </a:t>
          </a:r>
          <a:r>
            <a:rPr lang="ru-RU" b="1" i="0" dirty="0" err="1" smtClean="0"/>
            <a:t>кобил</a:t>
          </a:r>
          <a:r>
            <a:rPr lang="ru-RU" b="1" i="0" dirty="0" smtClean="0"/>
            <a:t>, </a:t>
          </a:r>
          <a:r>
            <a:rPr lang="ru-RU" b="1" i="0" dirty="0" err="1" smtClean="0"/>
            <a:t>життєздатність</a:t>
          </a:r>
          <a:r>
            <a:rPr lang="ru-RU" b="1" i="0" dirty="0" smtClean="0"/>
            <a:t> </a:t>
          </a:r>
          <a:r>
            <a:rPr lang="ru-RU" b="1" i="0" dirty="0" err="1" smtClean="0"/>
            <a:t>новонароджених</a:t>
          </a:r>
          <a:r>
            <a:rPr lang="ru-RU" b="1" i="0" dirty="0" smtClean="0"/>
            <a:t> </a:t>
          </a:r>
          <a:r>
            <a:rPr lang="ru-RU" b="1" i="0" dirty="0" err="1" smtClean="0"/>
            <a:t>лошат</a:t>
          </a:r>
          <a:r>
            <a:rPr lang="ru-RU" b="1" i="0" dirty="0" smtClean="0"/>
            <a:t>, </a:t>
          </a:r>
          <a:r>
            <a:rPr lang="ru-RU" b="1" i="0" dirty="0" err="1" smtClean="0"/>
            <a:t>обєм</a:t>
          </a:r>
          <a:r>
            <a:rPr lang="ru-RU" b="1" i="0" dirty="0" smtClean="0"/>
            <a:t> </a:t>
          </a:r>
          <a:r>
            <a:rPr lang="ru-RU" b="1" i="0" dirty="0" err="1" smtClean="0"/>
            <a:t>еякуляту</a:t>
          </a:r>
          <a:r>
            <a:rPr lang="ru-RU" b="1" i="0" dirty="0" smtClean="0"/>
            <a:t> </a:t>
          </a:r>
          <a:r>
            <a:rPr lang="ru-RU" b="1" i="0" dirty="0" err="1" smtClean="0"/>
            <a:t>і</a:t>
          </a:r>
          <a:r>
            <a:rPr lang="ru-RU" b="1" i="0" dirty="0" smtClean="0"/>
            <a:t> </a:t>
          </a:r>
          <a:r>
            <a:rPr lang="ru-RU" b="1" i="0" dirty="0" err="1" smtClean="0"/>
            <a:t>якість</a:t>
          </a:r>
          <a:r>
            <a:rPr lang="ru-RU" b="1" i="0" dirty="0" smtClean="0"/>
            <a:t> </a:t>
          </a:r>
          <a:r>
            <a:rPr lang="ru-RU" b="1" i="0" dirty="0" err="1" smtClean="0"/>
            <a:t>сперми</a:t>
          </a:r>
          <a:r>
            <a:rPr lang="ru-RU" b="1" i="0" dirty="0" smtClean="0"/>
            <a:t> у </a:t>
          </a:r>
          <a:r>
            <a:rPr lang="ru-RU" b="1" i="0" dirty="0" err="1" smtClean="0"/>
            <a:t>жеребців</a:t>
          </a:r>
          <a:r>
            <a:rPr lang="ru-RU" b="1" i="0" dirty="0" smtClean="0"/>
            <a:t>), за </a:t>
          </a:r>
          <a:r>
            <a:rPr lang="ru-RU" b="1" i="0" dirty="0" err="1" smtClean="0"/>
            <a:t>інтесивністю</a:t>
          </a:r>
          <a:r>
            <a:rPr lang="ru-RU" b="1" i="0" dirty="0" smtClean="0"/>
            <a:t> росту </a:t>
          </a:r>
          <a:r>
            <a:rPr lang="ru-RU" b="1" i="0" dirty="0" err="1" smtClean="0"/>
            <a:t>і</a:t>
          </a:r>
          <a:r>
            <a:rPr lang="ru-RU" b="1" i="0" dirty="0" smtClean="0"/>
            <a:t> </a:t>
          </a:r>
          <a:r>
            <a:rPr lang="ru-RU" b="1" i="0" dirty="0" err="1" smtClean="0"/>
            <a:t>розвитку</a:t>
          </a:r>
          <a:r>
            <a:rPr lang="ru-RU" b="1" i="0" dirty="0" smtClean="0"/>
            <a:t> молодняку. </a:t>
          </a:r>
          <a:endParaRPr lang="ru-RU" b="1" i="0" dirty="0"/>
        </a:p>
      </dgm:t>
    </dgm:pt>
    <dgm:pt modelId="{09F25274-FDBC-44E0-A7D6-8F0DC2A61FD4}" type="parTrans" cxnId="{B714D1A0-1144-4C37-9CB6-A77D728E066C}">
      <dgm:prSet/>
      <dgm:spPr/>
      <dgm:t>
        <a:bodyPr/>
        <a:lstStyle/>
        <a:p>
          <a:endParaRPr lang="ru-RU" i="0"/>
        </a:p>
      </dgm:t>
    </dgm:pt>
    <dgm:pt modelId="{84898F10-8EE3-4C4E-A3C4-24BB535BFAD4}" type="sibTrans" cxnId="{B714D1A0-1144-4C37-9CB6-A77D728E066C}">
      <dgm:prSet/>
      <dgm:spPr/>
      <dgm:t>
        <a:bodyPr/>
        <a:lstStyle/>
        <a:p>
          <a:endParaRPr lang="ru-RU" i="0"/>
        </a:p>
      </dgm:t>
    </dgm:pt>
    <dgm:pt modelId="{CF8644B7-1243-4F49-95FC-48D5940820B1}">
      <dgm:prSet/>
      <dgm:spPr/>
      <dgm:t>
        <a:bodyPr/>
        <a:lstStyle/>
        <a:p>
          <a:pPr rtl="0"/>
          <a:r>
            <a:rPr lang="ru-RU" b="1" i="0" dirty="0" smtClean="0"/>
            <a:t>При </a:t>
          </a:r>
          <a:r>
            <a:rPr lang="ru-RU" b="1" i="0" dirty="0" err="1" smtClean="0"/>
            <a:t>цьому</a:t>
          </a:r>
          <a:r>
            <a:rPr lang="ru-RU" b="1" i="0" dirty="0" smtClean="0"/>
            <a:t> </a:t>
          </a:r>
          <a:r>
            <a:rPr lang="ru-RU" b="1" i="0" dirty="0" err="1" smtClean="0"/>
            <a:t>встановлюється</a:t>
          </a:r>
          <a:r>
            <a:rPr lang="ru-RU" b="1" i="0" dirty="0" smtClean="0"/>
            <a:t> </a:t>
          </a:r>
          <a:r>
            <a:rPr lang="ru-RU" b="1" i="0" dirty="0" err="1" smtClean="0"/>
            <a:t>відповідність</a:t>
          </a:r>
          <a:r>
            <a:rPr lang="ru-RU" b="1" i="0" dirty="0" smtClean="0"/>
            <a:t> фактичного </a:t>
          </a:r>
          <a:r>
            <a:rPr lang="ru-RU" b="1" i="0" dirty="0" err="1" smtClean="0"/>
            <a:t>вмісту</a:t>
          </a:r>
          <a:r>
            <a:rPr lang="ru-RU" b="1" i="0" dirty="0" smtClean="0"/>
            <a:t> </a:t>
          </a:r>
          <a:r>
            <a:rPr lang="ru-RU" b="1" i="0" dirty="0" err="1" smtClean="0"/>
            <a:t>енергії</a:t>
          </a:r>
          <a:r>
            <a:rPr lang="ru-RU" b="1" i="0" dirty="0" smtClean="0"/>
            <a:t> </a:t>
          </a:r>
          <a:r>
            <a:rPr lang="ru-RU" b="1" i="0" dirty="0" err="1" smtClean="0"/>
            <a:t>і</a:t>
          </a:r>
          <a:r>
            <a:rPr lang="ru-RU" b="1" i="0" dirty="0" smtClean="0"/>
            <a:t> </a:t>
          </a:r>
          <a:r>
            <a:rPr lang="ru-RU" b="1" i="0" dirty="0" err="1" smtClean="0"/>
            <a:t>поживних</a:t>
          </a:r>
          <a:r>
            <a:rPr lang="ru-RU" b="1" i="0" dirty="0" smtClean="0"/>
            <a:t> </a:t>
          </a:r>
          <a:r>
            <a:rPr lang="ru-RU" b="1" i="0" dirty="0" err="1" smtClean="0"/>
            <a:t>речовин</a:t>
          </a:r>
          <a:r>
            <a:rPr lang="ru-RU" b="1" i="0" dirty="0" smtClean="0"/>
            <a:t> у </a:t>
          </a:r>
          <a:r>
            <a:rPr lang="ru-RU" b="1" i="0" dirty="0" err="1" smtClean="0"/>
            <a:t>раціоні</a:t>
          </a:r>
          <a:r>
            <a:rPr lang="ru-RU" b="1" i="0" dirty="0" smtClean="0"/>
            <a:t> </a:t>
          </a:r>
          <a:r>
            <a:rPr lang="ru-RU" b="1" i="0" dirty="0" err="1" smtClean="0"/>
            <a:t>прийнятим</a:t>
          </a:r>
          <a:r>
            <a:rPr lang="ru-RU" b="1" i="0" dirty="0" smtClean="0"/>
            <a:t> нормам </a:t>
          </a:r>
          <a:r>
            <a:rPr lang="ru-RU" b="1" i="0" dirty="0" err="1" smtClean="0"/>
            <a:t>годівлі</a:t>
          </a:r>
          <a:r>
            <a:rPr lang="ru-RU" b="1" i="0" dirty="0" smtClean="0"/>
            <a:t>. </a:t>
          </a:r>
          <a:br>
            <a:rPr lang="ru-RU" b="1" i="0" dirty="0" smtClean="0"/>
          </a:br>
          <a:r>
            <a:rPr lang="ru-RU" b="1" i="0" dirty="0" smtClean="0"/>
            <a:t/>
          </a:r>
          <a:br>
            <a:rPr lang="ru-RU" b="1" i="0" dirty="0" smtClean="0"/>
          </a:br>
          <a:endParaRPr lang="en-US" b="1" i="0" dirty="0"/>
        </a:p>
      </dgm:t>
    </dgm:pt>
    <dgm:pt modelId="{1E0258C7-A45E-45FC-9801-7E8119A421A6}" type="parTrans" cxnId="{D285E452-99C2-446C-A9B2-5EF7AEBC58A2}">
      <dgm:prSet/>
      <dgm:spPr/>
      <dgm:t>
        <a:bodyPr/>
        <a:lstStyle/>
        <a:p>
          <a:endParaRPr lang="ru-RU" i="0"/>
        </a:p>
      </dgm:t>
    </dgm:pt>
    <dgm:pt modelId="{0F709783-3237-4378-8D64-90B5EEECD32B}" type="sibTrans" cxnId="{D285E452-99C2-446C-A9B2-5EF7AEBC58A2}">
      <dgm:prSet/>
      <dgm:spPr/>
      <dgm:t>
        <a:bodyPr/>
        <a:lstStyle/>
        <a:p>
          <a:endParaRPr lang="ru-RU" i="0"/>
        </a:p>
      </dgm:t>
    </dgm:pt>
    <dgm:pt modelId="{D9F817D3-6309-4E42-8552-F11C59012858}" type="pres">
      <dgm:prSet presAssocID="{BBB9F5FD-43B6-4DD7-B1EB-988166649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EA1702-F0C9-430A-82F8-3C614A333CB4}" type="pres">
      <dgm:prSet presAssocID="{CD5C7E57-B969-487D-BDA5-F8BBD24F2D34}" presName="parentText" presStyleLbl="node1" presStyleIdx="0" presStyleCnt="2" custLinFactY="-119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CC4E0-9830-439A-B200-157C36CB6DBD}" type="pres">
      <dgm:prSet presAssocID="{84898F10-8EE3-4C4E-A3C4-24BB535BFAD4}" presName="spacer" presStyleCnt="0"/>
      <dgm:spPr/>
    </dgm:pt>
    <dgm:pt modelId="{94889A12-20F0-4B7D-AFF9-B6D7EDE8160B}" type="pres">
      <dgm:prSet presAssocID="{CF8644B7-1243-4F49-95FC-48D5940820B1}" presName="parentText" presStyleLbl="node1" presStyleIdx="1" presStyleCnt="2" custLinFactY="-195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30F91-F7C5-4D5A-8C02-9EBC812B7D17}" type="presOf" srcId="{CF8644B7-1243-4F49-95FC-48D5940820B1}" destId="{94889A12-20F0-4B7D-AFF9-B6D7EDE8160B}" srcOrd="0" destOrd="0" presId="urn:microsoft.com/office/officeart/2005/8/layout/vList2"/>
    <dgm:cxn modelId="{770CDE06-3E7A-44E6-8E09-325C3F2B45AF}" type="presOf" srcId="{CD5C7E57-B969-487D-BDA5-F8BBD24F2D34}" destId="{8DEA1702-F0C9-430A-82F8-3C614A333CB4}" srcOrd="0" destOrd="0" presId="urn:microsoft.com/office/officeart/2005/8/layout/vList2"/>
    <dgm:cxn modelId="{D285E452-99C2-446C-A9B2-5EF7AEBC58A2}" srcId="{BBB9F5FD-43B6-4DD7-B1EB-9881666492BB}" destId="{CF8644B7-1243-4F49-95FC-48D5940820B1}" srcOrd="1" destOrd="0" parTransId="{1E0258C7-A45E-45FC-9801-7E8119A421A6}" sibTransId="{0F709783-3237-4378-8D64-90B5EEECD32B}"/>
    <dgm:cxn modelId="{B714D1A0-1144-4C37-9CB6-A77D728E066C}" srcId="{BBB9F5FD-43B6-4DD7-B1EB-9881666492BB}" destId="{CD5C7E57-B969-487D-BDA5-F8BBD24F2D34}" srcOrd="0" destOrd="0" parTransId="{09F25274-FDBC-44E0-A7D6-8F0DC2A61FD4}" sibTransId="{84898F10-8EE3-4C4E-A3C4-24BB535BFAD4}"/>
    <dgm:cxn modelId="{DCA08C9C-3197-41AC-82C8-8660968CFA21}" type="presOf" srcId="{BBB9F5FD-43B6-4DD7-B1EB-9881666492BB}" destId="{D9F817D3-6309-4E42-8552-F11C59012858}" srcOrd="0" destOrd="0" presId="urn:microsoft.com/office/officeart/2005/8/layout/vList2"/>
    <dgm:cxn modelId="{D63B71FB-5D4F-4A48-BF15-DCA21A310B86}" type="presParOf" srcId="{D9F817D3-6309-4E42-8552-F11C59012858}" destId="{8DEA1702-F0C9-430A-82F8-3C614A333CB4}" srcOrd="0" destOrd="0" presId="urn:microsoft.com/office/officeart/2005/8/layout/vList2"/>
    <dgm:cxn modelId="{B7CBAC13-1B1A-4DDD-BC0C-794DA0D1EF21}" type="presParOf" srcId="{D9F817D3-6309-4E42-8552-F11C59012858}" destId="{200CC4E0-9830-439A-B200-157C36CB6DBD}" srcOrd="1" destOrd="0" presId="urn:microsoft.com/office/officeart/2005/8/layout/vList2"/>
    <dgm:cxn modelId="{385FCF85-4E54-4790-9754-675F7FEEDD1B}" type="presParOf" srcId="{D9F817D3-6309-4E42-8552-F11C59012858}" destId="{94889A12-20F0-4B7D-AFF9-B6D7EDE816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759139-3E9D-4217-B5DF-9AC268ECA0D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BF4C4CD-4D92-4694-AD9F-CB6265F5F4E0}">
      <dgm:prSet/>
      <dgm:spPr/>
      <dgm:t>
        <a:bodyPr/>
        <a:lstStyle/>
        <a:p>
          <a:pPr rtl="0"/>
          <a:r>
            <a:rPr lang="ru-RU" b="1" dirty="0" err="1" smtClean="0"/>
            <a:t>Під</a:t>
          </a:r>
          <a:r>
            <a:rPr lang="ru-RU" b="1" dirty="0" smtClean="0"/>
            <a:t> час контролю за </a:t>
          </a:r>
          <a:r>
            <a:rPr lang="ru-RU" b="1" dirty="0" err="1" smtClean="0"/>
            <a:t>годівлею</a:t>
          </a:r>
          <a:r>
            <a:rPr lang="ru-RU" b="1" dirty="0" smtClean="0"/>
            <a:t> </a:t>
          </a:r>
          <a:r>
            <a:rPr lang="ru-RU" b="1" dirty="0" err="1" smtClean="0"/>
            <a:t>підсисних</a:t>
          </a:r>
          <a:r>
            <a:rPr lang="ru-RU" b="1" dirty="0" smtClean="0"/>
            <a:t> </a:t>
          </a:r>
          <a:r>
            <a:rPr lang="ru-RU" b="1" dirty="0" err="1" smtClean="0"/>
            <a:t>кобил</a:t>
          </a:r>
          <a:r>
            <a:rPr lang="ru-RU" b="1" dirty="0" smtClean="0"/>
            <a:t> </a:t>
          </a:r>
          <a:r>
            <a:rPr lang="ru-RU" b="1" dirty="0" err="1" smtClean="0"/>
            <a:t>крім</a:t>
          </a:r>
          <a:r>
            <a:rPr lang="ru-RU" b="1" dirty="0" smtClean="0"/>
            <a:t> </a:t>
          </a:r>
          <a:r>
            <a:rPr lang="ru-RU" b="1" dirty="0" err="1" smtClean="0"/>
            <a:t>зазначених</a:t>
          </a:r>
          <a:r>
            <a:rPr lang="ru-RU" b="1" dirty="0" smtClean="0"/>
            <a:t> </a:t>
          </a:r>
          <a:r>
            <a:rPr lang="ru-RU" b="1" dirty="0" err="1" smtClean="0"/>
            <a:t>показників</a:t>
          </a:r>
          <a:r>
            <a:rPr lang="ru-RU" b="1" dirty="0" smtClean="0"/>
            <a:t>, </a:t>
          </a:r>
          <a:r>
            <a:rPr lang="ru-RU" b="1" dirty="0" err="1" smtClean="0"/>
            <a:t>враховують</a:t>
          </a:r>
          <a:r>
            <a:rPr lang="ru-RU" b="1" dirty="0" smtClean="0"/>
            <a:t> </a:t>
          </a:r>
          <a:r>
            <a:rPr lang="ru-RU" b="1" dirty="0" err="1" smtClean="0"/>
            <a:t>кількість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склад молока. </a:t>
          </a:r>
          <a:endParaRPr lang="ru-RU" b="1" dirty="0"/>
        </a:p>
      </dgm:t>
    </dgm:pt>
    <dgm:pt modelId="{EBF51702-6C72-414B-AE0C-070CBD243423}" type="parTrans" cxnId="{954D3F54-7B98-436C-BAD9-F96096462C00}">
      <dgm:prSet/>
      <dgm:spPr/>
      <dgm:t>
        <a:bodyPr/>
        <a:lstStyle/>
        <a:p>
          <a:endParaRPr lang="ru-RU"/>
        </a:p>
      </dgm:t>
    </dgm:pt>
    <dgm:pt modelId="{80FC6E80-E787-4452-AB5C-3F7C3827172E}" type="sibTrans" cxnId="{954D3F54-7B98-436C-BAD9-F96096462C00}">
      <dgm:prSet/>
      <dgm:spPr/>
      <dgm:t>
        <a:bodyPr/>
        <a:lstStyle/>
        <a:p>
          <a:endParaRPr lang="ru-RU"/>
        </a:p>
      </dgm:t>
    </dgm:pt>
    <dgm:pt modelId="{06069262-581C-4DBA-A178-E35C9B98585D}">
      <dgm:prSet/>
      <dgm:spPr/>
      <dgm:t>
        <a:bodyPr/>
        <a:lstStyle/>
        <a:p>
          <a:pPr rtl="0"/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молочності</a:t>
          </a:r>
          <a:r>
            <a:rPr lang="ru-RU" b="1" dirty="0" smtClean="0"/>
            <a:t> </a:t>
          </a:r>
          <a:r>
            <a:rPr lang="ru-RU" b="1" dirty="0" err="1" smtClean="0"/>
            <a:t>оцінюють</a:t>
          </a:r>
          <a:r>
            <a:rPr lang="ru-RU" b="1" dirty="0" smtClean="0"/>
            <a:t> за </a:t>
          </a:r>
          <a:r>
            <a:rPr lang="ru-RU" b="1" dirty="0" err="1" smtClean="0"/>
            <a:t>середньодобовим</a:t>
          </a:r>
          <a:r>
            <a:rPr lang="ru-RU" b="1" dirty="0" smtClean="0"/>
            <a:t> приростом </a:t>
          </a:r>
          <a:r>
            <a:rPr lang="ru-RU" b="1" dirty="0" err="1" smtClean="0"/>
            <a:t>лошат</a:t>
          </a:r>
          <a:r>
            <a:rPr lang="ru-RU" b="1" dirty="0" smtClean="0"/>
            <a:t> за перший </a:t>
          </a:r>
          <a:r>
            <a:rPr lang="ru-RU" b="1" dirty="0" err="1" smtClean="0"/>
            <a:t>місяць</a:t>
          </a:r>
          <a:r>
            <a:rPr lang="ru-RU" b="1" dirty="0" smtClean="0"/>
            <a:t> </a:t>
          </a:r>
          <a:r>
            <a:rPr lang="ru-RU" b="1" dirty="0" err="1" smtClean="0"/>
            <a:t>життя</a:t>
          </a:r>
          <a:r>
            <a:rPr lang="ru-RU" b="1" dirty="0" smtClean="0"/>
            <a:t>. Живу </a:t>
          </a:r>
          <a:r>
            <a:rPr lang="ru-RU" b="1" dirty="0" err="1" smtClean="0"/>
            <a:t>масу</a:t>
          </a:r>
          <a:r>
            <a:rPr lang="ru-RU" b="1" dirty="0" smtClean="0"/>
            <a:t> молодняку коней </a:t>
          </a:r>
          <a:r>
            <a:rPr lang="ru-RU" b="1" dirty="0" err="1" smtClean="0"/>
            <a:t>прийнято</a:t>
          </a:r>
          <a:r>
            <a:rPr lang="ru-RU" b="1" dirty="0" smtClean="0"/>
            <a:t> </a:t>
          </a:r>
          <a:r>
            <a:rPr lang="ru-RU" b="1" dirty="0" err="1" smtClean="0"/>
            <a:t>визначати</a:t>
          </a:r>
          <a:r>
            <a:rPr lang="ru-RU" b="1" dirty="0" smtClean="0"/>
            <a:t> в 2, 6, 12-місячному </a:t>
          </a:r>
          <a:r>
            <a:rPr lang="ru-RU" b="1" dirty="0" err="1" smtClean="0"/>
            <a:t>віці</a:t>
          </a:r>
          <a:r>
            <a:rPr lang="ru-RU" b="1" dirty="0" smtClean="0"/>
            <a:t>, а </a:t>
          </a:r>
          <a:r>
            <a:rPr lang="ru-RU" b="1" dirty="0" err="1" smtClean="0"/>
            <a:t>також</a:t>
          </a:r>
          <a:r>
            <a:rPr lang="ru-RU" b="1" dirty="0" smtClean="0"/>
            <a:t> у 1,5; 2; 2,5 </a:t>
          </a:r>
          <a:r>
            <a:rPr lang="ru-RU" b="1" dirty="0" err="1" smtClean="0"/>
            <a:t>і</a:t>
          </a:r>
          <a:r>
            <a:rPr lang="ru-RU" b="1" dirty="0" smtClean="0"/>
            <a:t> 3 роки; </a:t>
          </a:r>
          <a:r>
            <a:rPr lang="ru-RU" b="1" dirty="0" err="1" smtClean="0"/>
            <a:t>дорослих</a:t>
          </a:r>
          <a:r>
            <a:rPr lang="ru-RU" b="1" dirty="0" smtClean="0"/>
            <a:t> коней – у </a:t>
          </a:r>
          <a:r>
            <a:rPr lang="ru-RU" b="1" dirty="0" err="1" smtClean="0"/>
            <a:t>міру</a:t>
          </a:r>
          <a:r>
            <a:rPr lang="ru-RU" b="1" dirty="0" smtClean="0"/>
            <a:t> </a:t>
          </a:r>
          <a:r>
            <a:rPr lang="ru-RU" b="1" dirty="0" err="1" smtClean="0"/>
            <a:t>необхідності</a:t>
          </a:r>
          <a:r>
            <a:rPr lang="ru-RU" b="1" dirty="0" smtClean="0"/>
            <a:t>, </a:t>
          </a:r>
          <a:r>
            <a:rPr lang="ru-RU" b="1" dirty="0" err="1" smtClean="0"/>
            <a:t>але</a:t>
          </a:r>
          <a:r>
            <a:rPr lang="ru-RU" b="1" dirty="0" smtClean="0"/>
            <a:t> не </a:t>
          </a:r>
          <a:r>
            <a:rPr lang="ru-RU" b="1" dirty="0" err="1" smtClean="0"/>
            <a:t>рідше</a:t>
          </a:r>
          <a:r>
            <a:rPr lang="ru-RU" b="1" dirty="0" smtClean="0"/>
            <a:t>, </a:t>
          </a:r>
          <a:r>
            <a:rPr lang="ru-RU" b="1" dirty="0" err="1" smtClean="0"/>
            <a:t>ніж</a:t>
          </a:r>
          <a:r>
            <a:rPr lang="ru-RU" b="1" dirty="0" smtClean="0"/>
            <a:t> один раз у три </a:t>
          </a:r>
          <a:r>
            <a:rPr lang="ru-RU" b="1" dirty="0" err="1" smtClean="0"/>
            <a:t>місяці</a:t>
          </a:r>
          <a:r>
            <a:rPr lang="ru-RU" b="1" dirty="0" smtClean="0"/>
            <a:t>. </a:t>
          </a:r>
          <a:endParaRPr lang="ru-RU" b="1" dirty="0"/>
        </a:p>
      </dgm:t>
    </dgm:pt>
    <dgm:pt modelId="{2C69279F-84AD-43F7-9AD8-BC1ED3224108}" type="parTrans" cxnId="{B869919A-BFB9-4C50-98EF-0FF0ACC81630}">
      <dgm:prSet/>
      <dgm:spPr/>
      <dgm:t>
        <a:bodyPr/>
        <a:lstStyle/>
        <a:p>
          <a:endParaRPr lang="ru-RU"/>
        </a:p>
      </dgm:t>
    </dgm:pt>
    <dgm:pt modelId="{D737814A-53A4-41E1-8E56-DE114AB38D48}" type="sibTrans" cxnId="{B869919A-BFB9-4C50-98EF-0FF0ACC81630}">
      <dgm:prSet/>
      <dgm:spPr/>
      <dgm:t>
        <a:bodyPr/>
        <a:lstStyle/>
        <a:p>
          <a:endParaRPr lang="ru-RU"/>
        </a:p>
      </dgm:t>
    </dgm:pt>
    <dgm:pt modelId="{930BA4F1-20D6-4EFC-B233-A777C691EAA9}">
      <dgm:prSet/>
      <dgm:spPr/>
      <dgm:t>
        <a:bodyPr/>
        <a:lstStyle/>
        <a:p>
          <a:pPr rtl="0"/>
          <a:r>
            <a:rPr lang="ru-RU" b="1" dirty="0" err="1" smtClean="0"/>
            <a:t>Одержані</a:t>
          </a:r>
          <a:r>
            <a:rPr lang="ru-RU" b="1" dirty="0" smtClean="0"/>
            <a:t> </a:t>
          </a:r>
          <a:r>
            <a:rPr lang="ru-RU" b="1" dirty="0" err="1" smtClean="0"/>
            <a:t>показники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та </a:t>
          </a:r>
          <a:r>
            <a:rPr lang="ru-RU" b="1" dirty="0" err="1" smtClean="0"/>
            <a:t>результати</a:t>
          </a:r>
          <a:r>
            <a:rPr lang="ru-RU" b="1" dirty="0" smtClean="0"/>
            <a:t> </a:t>
          </a:r>
          <a:r>
            <a:rPr lang="ru-RU" b="1" dirty="0" err="1" smtClean="0"/>
            <a:t>лінійних</a:t>
          </a:r>
          <a:r>
            <a:rPr lang="ru-RU" b="1" dirty="0" smtClean="0"/>
            <a:t> </a:t>
          </a:r>
          <a:r>
            <a:rPr lang="ru-RU" b="1" dirty="0" err="1" smtClean="0"/>
            <a:t>промірів</a:t>
          </a:r>
          <a:r>
            <a:rPr lang="ru-RU" b="1" dirty="0" smtClean="0"/>
            <a:t> </a:t>
          </a:r>
          <a:r>
            <a:rPr lang="ru-RU" b="1" dirty="0" err="1" smtClean="0"/>
            <a:t>лошат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молодняку </a:t>
          </a:r>
          <a:r>
            <a:rPr lang="ru-RU" b="1" dirty="0" err="1" smtClean="0"/>
            <a:t>порівнюють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контрольними</a:t>
          </a:r>
          <a:r>
            <a:rPr lang="ru-RU" b="1" dirty="0" smtClean="0"/>
            <a:t> шкалами </a:t>
          </a:r>
          <a:r>
            <a:rPr lang="ru-RU" b="1" dirty="0" err="1" smtClean="0"/>
            <a:t>їх</a:t>
          </a:r>
          <a:r>
            <a:rPr lang="ru-RU" b="1" dirty="0" smtClean="0"/>
            <a:t> росту, </a:t>
          </a:r>
          <a:r>
            <a:rPr lang="ru-RU" b="1" dirty="0" err="1" smtClean="0"/>
            <a:t>розробленими</a:t>
          </a:r>
          <a:r>
            <a:rPr lang="ru-RU" b="1" dirty="0" smtClean="0"/>
            <a:t> для коней </a:t>
          </a:r>
          <a:r>
            <a:rPr lang="ru-RU" b="1" dirty="0" err="1" smtClean="0"/>
            <a:t>різних</a:t>
          </a:r>
          <a:r>
            <a:rPr lang="ru-RU" b="1" dirty="0" smtClean="0"/>
            <a:t> </a:t>
          </a:r>
          <a:r>
            <a:rPr lang="ru-RU" b="1" dirty="0" err="1" smtClean="0"/>
            <a:t>порід</a:t>
          </a:r>
          <a:r>
            <a:rPr lang="ru-RU" b="1" dirty="0" smtClean="0"/>
            <a:t>.</a:t>
          </a:r>
          <a:endParaRPr lang="ru-RU" dirty="0"/>
        </a:p>
      </dgm:t>
    </dgm:pt>
    <dgm:pt modelId="{B2FC4632-0FEE-4F06-A4D3-50A9C1CFED15}" type="parTrans" cxnId="{16B49C05-17A0-4BF1-81C2-B91D1417E6CB}">
      <dgm:prSet/>
      <dgm:spPr/>
      <dgm:t>
        <a:bodyPr/>
        <a:lstStyle/>
        <a:p>
          <a:endParaRPr lang="ru-RU"/>
        </a:p>
      </dgm:t>
    </dgm:pt>
    <dgm:pt modelId="{13B49DB3-5E40-44C7-824E-6C10BC49382F}" type="sibTrans" cxnId="{16B49C05-17A0-4BF1-81C2-B91D1417E6CB}">
      <dgm:prSet/>
      <dgm:spPr/>
      <dgm:t>
        <a:bodyPr/>
        <a:lstStyle/>
        <a:p>
          <a:endParaRPr lang="ru-RU"/>
        </a:p>
      </dgm:t>
    </dgm:pt>
    <dgm:pt modelId="{A1CF2AA3-F109-4D3A-9923-C7292717B4A6}" type="pres">
      <dgm:prSet presAssocID="{61759139-3E9D-4217-B5DF-9AC268ECA0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F862F-E621-4E90-9BDB-BBF2CF7AD95F}" type="pres">
      <dgm:prSet presAssocID="{4BF4C4CD-4D92-4694-AD9F-CB6265F5F4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8DBBF-5390-4E41-9C9E-F5BDDAA33AC1}" type="pres">
      <dgm:prSet presAssocID="{80FC6E80-E787-4452-AB5C-3F7C3827172E}" presName="spacer" presStyleCnt="0"/>
      <dgm:spPr/>
    </dgm:pt>
    <dgm:pt modelId="{A6559D60-4E65-4CDC-827D-3BCAA9520F3A}" type="pres">
      <dgm:prSet presAssocID="{06069262-581C-4DBA-A178-E35C9B9858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93729-15FD-46BC-BF7B-35D6FA7114A0}" type="pres">
      <dgm:prSet presAssocID="{D737814A-53A4-41E1-8E56-DE114AB38D48}" presName="spacer" presStyleCnt="0"/>
      <dgm:spPr/>
    </dgm:pt>
    <dgm:pt modelId="{C2D2B484-8607-468A-8377-AAF24EFF9F66}" type="pres">
      <dgm:prSet presAssocID="{930BA4F1-20D6-4EFC-B233-A777C691EA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0E253-E953-446E-900D-5B4F41525714}" type="presOf" srcId="{06069262-581C-4DBA-A178-E35C9B98585D}" destId="{A6559D60-4E65-4CDC-827D-3BCAA9520F3A}" srcOrd="0" destOrd="0" presId="urn:microsoft.com/office/officeart/2005/8/layout/vList2"/>
    <dgm:cxn modelId="{B869919A-BFB9-4C50-98EF-0FF0ACC81630}" srcId="{61759139-3E9D-4217-B5DF-9AC268ECA0D0}" destId="{06069262-581C-4DBA-A178-E35C9B98585D}" srcOrd="1" destOrd="0" parTransId="{2C69279F-84AD-43F7-9AD8-BC1ED3224108}" sibTransId="{D737814A-53A4-41E1-8E56-DE114AB38D48}"/>
    <dgm:cxn modelId="{14EF82FA-EC91-460E-8828-BECBA490B68B}" type="presOf" srcId="{930BA4F1-20D6-4EFC-B233-A777C691EAA9}" destId="{C2D2B484-8607-468A-8377-AAF24EFF9F66}" srcOrd="0" destOrd="0" presId="urn:microsoft.com/office/officeart/2005/8/layout/vList2"/>
    <dgm:cxn modelId="{16B49C05-17A0-4BF1-81C2-B91D1417E6CB}" srcId="{61759139-3E9D-4217-B5DF-9AC268ECA0D0}" destId="{930BA4F1-20D6-4EFC-B233-A777C691EAA9}" srcOrd="2" destOrd="0" parTransId="{B2FC4632-0FEE-4F06-A4D3-50A9C1CFED15}" sibTransId="{13B49DB3-5E40-44C7-824E-6C10BC49382F}"/>
    <dgm:cxn modelId="{701C03FF-AFE1-4494-BEF4-6BC4CD947030}" type="presOf" srcId="{4BF4C4CD-4D92-4694-AD9F-CB6265F5F4E0}" destId="{C04F862F-E621-4E90-9BDB-BBF2CF7AD95F}" srcOrd="0" destOrd="0" presId="urn:microsoft.com/office/officeart/2005/8/layout/vList2"/>
    <dgm:cxn modelId="{954D3F54-7B98-436C-BAD9-F96096462C00}" srcId="{61759139-3E9D-4217-B5DF-9AC268ECA0D0}" destId="{4BF4C4CD-4D92-4694-AD9F-CB6265F5F4E0}" srcOrd="0" destOrd="0" parTransId="{EBF51702-6C72-414B-AE0C-070CBD243423}" sibTransId="{80FC6E80-E787-4452-AB5C-3F7C3827172E}"/>
    <dgm:cxn modelId="{847A2FE9-3423-4498-827B-A3DA3C013CB6}" type="presOf" srcId="{61759139-3E9D-4217-B5DF-9AC268ECA0D0}" destId="{A1CF2AA3-F109-4D3A-9923-C7292717B4A6}" srcOrd="0" destOrd="0" presId="urn:microsoft.com/office/officeart/2005/8/layout/vList2"/>
    <dgm:cxn modelId="{2DC4B355-D316-4DA3-A20A-EE3416FDD533}" type="presParOf" srcId="{A1CF2AA3-F109-4D3A-9923-C7292717B4A6}" destId="{C04F862F-E621-4E90-9BDB-BBF2CF7AD95F}" srcOrd="0" destOrd="0" presId="urn:microsoft.com/office/officeart/2005/8/layout/vList2"/>
    <dgm:cxn modelId="{78DFF00A-7394-47A7-8839-91EF49FB3D85}" type="presParOf" srcId="{A1CF2AA3-F109-4D3A-9923-C7292717B4A6}" destId="{7508DBBF-5390-4E41-9C9E-F5BDDAA33AC1}" srcOrd="1" destOrd="0" presId="urn:microsoft.com/office/officeart/2005/8/layout/vList2"/>
    <dgm:cxn modelId="{9850D9EA-1555-42A9-8747-A83FFF4F2357}" type="presParOf" srcId="{A1CF2AA3-F109-4D3A-9923-C7292717B4A6}" destId="{A6559D60-4E65-4CDC-827D-3BCAA9520F3A}" srcOrd="2" destOrd="0" presId="urn:microsoft.com/office/officeart/2005/8/layout/vList2"/>
    <dgm:cxn modelId="{9930A5D1-B867-454E-8DD9-C68799C53B9A}" type="presParOf" srcId="{A1CF2AA3-F109-4D3A-9923-C7292717B4A6}" destId="{2C293729-15FD-46BC-BF7B-35D6FA7114A0}" srcOrd="3" destOrd="0" presId="urn:microsoft.com/office/officeart/2005/8/layout/vList2"/>
    <dgm:cxn modelId="{09C3948B-2C0C-4025-B9C6-12C54D797006}" type="presParOf" srcId="{A1CF2AA3-F109-4D3A-9923-C7292717B4A6}" destId="{C2D2B484-8607-468A-8377-AAF24EFF9F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A1BD45-D9CA-40FF-95B3-4020FBCE34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7001C0-0C4D-438B-BE4C-90D8808D9F70}">
      <dgm:prSet/>
      <dgm:spPr/>
      <dgm:t>
        <a:bodyPr/>
        <a:lstStyle/>
        <a:p>
          <a:pPr rtl="0"/>
          <a:r>
            <a:rPr lang="ru-RU" b="1" dirty="0" err="1" smtClean="0"/>
            <a:t>Прийнято</a:t>
          </a:r>
          <a:r>
            <a:rPr lang="ru-RU" b="1" dirty="0" smtClean="0"/>
            <a:t> </a:t>
          </a:r>
          <a:r>
            <a:rPr lang="ru-RU" b="1" dirty="0" err="1" smtClean="0"/>
            <a:t>вважати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годівля</a:t>
          </a:r>
          <a:r>
            <a:rPr lang="ru-RU" b="1" dirty="0" smtClean="0"/>
            <a:t> молодняку коней </a:t>
          </a:r>
          <a:r>
            <a:rPr lang="ru-RU" b="1" dirty="0" err="1" smtClean="0"/>
            <a:t>забезпечує</a:t>
          </a:r>
          <a:r>
            <a:rPr lang="ru-RU" b="1" dirty="0" smtClean="0"/>
            <a:t> потребу в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речовинах</a:t>
          </a:r>
          <a:r>
            <a:rPr lang="ru-RU" b="1" dirty="0" smtClean="0"/>
            <a:t>, </a:t>
          </a:r>
          <a:r>
            <a:rPr lang="ru-RU" b="1" dirty="0" err="1" smtClean="0"/>
            <a:t>якщо</a:t>
          </a:r>
          <a:r>
            <a:rPr lang="ru-RU" b="1" dirty="0" smtClean="0"/>
            <a:t> жива </a:t>
          </a:r>
          <a:r>
            <a:rPr lang="ru-RU" b="1" dirty="0" err="1" smtClean="0"/>
            <a:t>маса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становить: в 2-місячному </a:t>
          </a:r>
          <a:r>
            <a:rPr lang="ru-RU" b="1" dirty="0" err="1" smtClean="0"/>
            <a:t>віці</a:t>
          </a:r>
          <a:r>
            <a:rPr lang="ru-RU" b="1" dirty="0" smtClean="0"/>
            <a:t> – 22–25%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</a:t>
          </a:r>
          <a:r>
            <a:rPr lang="ru-RU" b="1" dirty="0" err="1" smtClean="0"/>
            <a:t>дорослого</a:t>
          </a:r>
          <a:r>
            <a:rPr lang="ru-RU" b="1" dirty="0" smtClean="0"/>
            <a:t> коня, в 6-місячному – 40–45, в 12-місячному – 50–60, в 1,5 року – 70–75, в 2 роки – 75–85, в 2,5 року – 90–92 </a:t>
          </a:r>
          <a:r>
            <a:rPr lang="ru-RU" b="1" dirty="0" err="1" smtClean="0"/>
            <a:t>і</a:t>
          </a:r>
          <a:r>
            <a:rPr lang="ru-RU" b="1" dirty="0" smtClean="0"/>
            <a:t> в 3 роки – 100%.</a:t>
          </a:r>
          <a:endParaRPr lang="ru-RU" dirty="0"/>
        </a:p>
      </dgm:t>
    </dgm:pt>
    <dgm:pt modelId="{FE7A338E-971B-464D-BC87-A3A2339928F3}" type="parTrans" cxnId="{44E4FAAB-F518-4309-95D9-5AE4DDDF2161}">
      <dgm:prSet/>
      <dgm:spPr/>
      <dgm:t>
        <a:bodyPr/>
        <a:lstStyle/>
        <a:p>
          <a:endParaRPr lang="ru-RU"/>
        </a:p>
      </dgm:t>
    </dgm:pt>
    <dgm:pt modelId="{FBF05933-3A40-4073-B220-DF61071E5BB3}" type="sibTrans" cxnId="{44E4FAAB-F518-4309-95D9-5AE4DDDF2161}">
      <dgm:prSet/>
      <dgm:spPr/>
      <dgm:t>
        <a:bodyPr/>
        <a:lstStyle/>
        <a:p>
          <a:endParaRPr lang="ru-RU"/>
        </a:p>
      </dgm:t>
    </dgm:pt>
    <dgm:pt modelId="{C7EA3915-7D91-46BF-9897-7480406200E9}">
      <dgm:prSet/>
      <dgm:spPr/>
      <dgm:t>
        <a:bodyPr/>
        <a:lstStyle/>
        <a:p>
          <a:pPr rtl="0"/>
          <a:r>
            <a:rPr lang="ru-RU" b="1" dirty="0" err="1" smtClean="0"/>
            <a:t>Водночас</a:t>
          </a:r>
          <a:r>
            <a:rPr lang="ru-RU" b="1" dirty="0" smtClean="0"/>
            <a:t> </a:t>
          </a:r>
          <a:r>
            <a:rPr lang="ru-RU" b="1" dirty="0" err="1" smtClean="0"/>
            <a:t>враховують</a:t>
          </a:r>
          <a:r>
            <a:rPr lang="ru-RU" b="1" dirty="0" smtClean="0"/>
            <a:t> </a:t>
          </a:r>
          <a:r>
            <a:rPr lang="ru-RU" b="1" dirty="0" err="1" smtClean="0"/>
            <a:t>апетит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, стан </a:t>
          </a:r>
          <a:r>
            <a:rPr lang="ru-RU" b="1" dirty="0" err="1" smtClean="0"/>
            <a:t>шкірного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волосяного </a:t>
          </a:r>
          <a:r>
            <a:rPr lang="ru-RU" b="1" dirty="0" err="1" smtClean="0"/>
            <a:t>покриву</a:t>
          </a:r>
          <a:r>
            <a:rPr lang="ru-RU" b="1" dirty="0" smtClean="0"/>
            <a:t> (</a:t>
          </a:r>
          <a:r>
            <a:rPr lang="ru-RU" b="1" dirty="0" err="1" smtClean="0"/>
            <a:t>блиск</a:t>
          </a:r>
          <a:r>
            <a:rPr lang="ru-RU" b="1" dirty="0" smtClean="0"/>
            <a:t>, дерматит </a:t>
          </a:r>
          <a:r>
            <a:rPr lang="ru-RU" b="1" dirty="0" err="1" smtClean="0"/>
            <a:t>тощо</a:t>
          </a:r>
          <a:r>
            <a:rPr lang="ru-RU" b="1" dirty="0" smtClean="0"/>
            <a:t>), </a:t>
          </a:r>
          <a:r>
            <a:rPr lang="ru-RU" b="1" dirty="0" err="1" smtClean="0"/>
            <a:t>копитного</a:t>
          </a:r>
          <a:r>
            <a:rPr lang="ru-RU" b="1" dirty="0" smtClean="0"/>
            <a:t> рогу (</a:t>
          </a:r>
          <a:r>
            <a:rPr lang="ru-RU" b="1" dirty="0" err="1" smtClean="0"/>
            <a:t>блиск</a:t>
          </a:r>
          <a:r>
            <a:rPr lang="ru-RU" b="1" dirty="0" smtClean="0"/>
            <a:t>, </a:t>
          </a:r>
          <a:r>
            <a:rPr lang="ru-RU" b="1" dirty="0" err="1" smtClean="0"/>
            <a:t>тріщини</a:t>
          </a:r>
          <a:r>
            <a:rPr lang="ru-RU" b="1" dirty="0" smtClean="0"/>
            <a:t>), очей </a:t>
          </a:r>
          <a:r>
            <a:rPr lang="ru-RU" b="1" dirty="0" err="1" smtClean="0"/>
            <a:t>і</a:t>
          </a:r>
          <a:r>
            <a:rPr lang="ru-RU" b="1" dirty="0" smtClean="0"/>
            <a:t> носа (</a:t>
          </a:r>
          <a:r>
            <a:rPr lang="ru-RU" b="1" dirty="0" err="1" smtClean="0"/>
            <a:t>наявність</a:t>
          </a:r>
          <a:r>
            <a:rPr lang="ru-RU" b="1" dirty="0" smtClean="0"/>
            <a:t> </a:t>
          </a:r>
          <a:r>
            <a:rPr lang="ru-RU" b="1" dirty="0" err="1" smtClean="0"/>
            <a:t>серозних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гнійних</a:t>
          </a:r>
          <a:r>
            <a:rPr lang="ru-RU" b="1" dirty="0" smtClean="0"/>
            <a:t> </a:t>
          </a:r>
          <a:r>
            <a:rPr lang="ru-RU" b="1" dirty="0" err="1" smtClean="0"/>
            <a:t>виділень</a:t>
          </a:r>
          <a:r>
            <a:rPr lang="ru-RU" b="1" dirty="0" smtClean="0"/>
            <a:t>).</a:t>
          </a:r>
          <a:endParaRPr lang="ru-RU" dirty="0"/>
        </a:p>
      </dgm:t>
    </dgm:pt>
    <dgm:pt modelId="{81953799-E363-49C7-927E-246C623B95AF}" type="parTrans" cxnId="{AD0DFDAE-F79B-4AF2-8537-01EBEF1FDA71}">
      <dgm:prSet/>
      <dgm:spPr/>
      <dgm:t>
        <a:bodyPr/>
        <a:lstStyle/>
        <a:p>
          <a:endParaRPr lang="ru-RU"/>
        </a:p>
      </dgm:t>
    </dgm:pt>
    <dgm:pt modelId="{1B22ACD6-F84D-4BB3-96C3-FD6A0FEDCE0A}" type="sibTrans" cxnId="{AD0DFDAE-F79B-4AF2-8537-01EBEF1FDA71}">
      <dgm:prSet/>
      <dgm:spPr/>
      <dgm:t>
        <a:bodyPr/>
        <a:lstStyle/>
        <a:p>
          <a:endParaRPr lang="ru-RU"/>
        </a:p>
      </dgm:t>
    </dgm:pt>
    <dgm:pt modelId="{B55780A2-EE66-48B7-9189-6ACFBDCB9DA4}" type="pres">
      <dgm:prSet presAssocID="{0FA1BD45-D9CA-40FF-95B3-4020FBCE3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C8490-D339-4F3F-AB74-AE30BA0434EF}" type="pres">
      <dgm:prSet presAssocID="{8A7001C0-0C4D-438B-BE4C-90D8808D9F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717AC-4B2E-4BC2-B915-8FC987B17072}" type="pres">
      <dgm:prSet presAssocID="{FBF05933-3A40-4073-B220-DF61071E5BB3}" presName="spacer" presStyleCnt="0"/>
      <dgm:spPr/>
    </dgm:pt>
    <dgm:pt modelId="{0126B72E-3749-4E7E-8CB3-F225138AD41C}" type="pres">
      <dgm:prSet presAssocID="{C7EA3915-7D91-46BF-9897-7480406200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4FAAB-F518-4309-95D9-5AE4DDDF2161}" srcId="{0FA1BD45-D9CA-40FF-95B3-4020FBCE3491}" destId="{8A7001C0-0C4D-438B-BE4C-90D8808D9F70}" srcOrd="0" destOrd="0" parTransId="{FE7A338E-971B-464D-BC87-A3A2339928F3}" sibTransId="{FBF05933-3A40-4073-B220-DF61071E5BB3}"/>
    <dgm:cxn modelId="{0925F040-3D39-4F32-8539-C09B48FFBC9C}" type="presOf" srcId="{C7EA3915-7D91-46BF-9897-7480406200E9}" destId="{0126B72E-3749-4E7E-8CB3-F225138AD41C}" srcOrd="0" destOrd="0" presId="urn:microsoft.com/office/officeart/2005/8/layout/vList2"/>
    <dgm:cxn modelId="{BE4E7B92-FCB1-4360-97DD-41321FD3E828}" type="presOf" srcId="{8A7001C0-0C4D-438B-BE4C-90D8808D9F70}" destId="{694C8490-D339-4F3F-AB74-AE30BA0434EF}" srcOrd="0" destOrd="0" presId="urn:microsoft.com/office/officeart/2005/8/layout/vList2"/>
    <dgm:cxn modelId="{03B6A474-8CD6-429C-8A03-781C65531592}" type="presOf" srcId="{0FA1BD45-D9CA-40FF-95B3-4020FBCE3491}" destId="{B55780A2-EE66-48B7-9189-6ACFBDCB9DA4}" srcOrd="0" destOrd="0" presId="urn:microsoft.com/office/officeart/2005/8/layout/vList2"/>
    <dgm:cxn modelId="{AD0DFDAE-F79B-4AF2-8537-01EBEF1FDA71}" srcId="{0FA1BD45-D9CA-40FF-95B3-4020FBCE3491}" destId="{C7EA3915-7D91-46BF-9897-7480406200E9}" srcOrd="1" destOrd="0" parTransId="{81953799-E363-49C7-927E-246C623B95AF}" sibTransId="{1B22ACD6-F84D-4BB3-96C3-FD6A0FEDCE0A}"/>
    <dgm:cxn modelId="{B0BA0755-418D-44D0-805D-DFDEE8555856}" type="presParOf" srcId="{B55780A2-EE66-48B7-9189-6ACFBDCB9DA4}" destId="{694C8490-D339-4F3F-AB74-AE30BA0434EF}" srcOrd="0" destOrd="0" presId="urn:microsoft.com/office/officeart/2005/8/layout/vList2"/>
    <dgm:cxn modelId="{661568E3-FF5D-409F-8301-74F022212534}" type="presParOf" srcId="{B55780A2-EE66-48B7-9189-6ACFBDCB9DA4}" destId="{A0A717AC-4B2E-4BC2-B915-8FC987B17072}" srcOrd="1" destOrd="0" presId="urn:microsoft.com/office/officeart/2005/8/layout/vList2"/>
    <dgm:cxn modelId="{613FC384-2F15-4C72-95BF-0B8440E34FE8}" type="presParOf" srcId="{B55780A2-EE66-48B7-9189-6ACFBDCB9DA4}" destId="{0126B72E-3749-4E7E-8CB3-F225138AD4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F3D8F8-A5A0-4935-8D01-E3B05B724A8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0FBD1A-564B-4B12-95B2-ECE86FD159FA}">
      <dgm:prSet/>
      <dgm:spPr/>
      <dgm:t>
        <a:bodyPr/>
        <a:lstStyle/>
        <a:p>
          <a:pPr rtl="0"/>
          <a:r>
            <a:rPr lang="ru-RU" b="1" i="1" dirty="0" err="1" smtClean="0"/>
            <a:t>Функціональний</a:t>
          </a:r>
          <a:r>
            <a:rPr lang="ru-RU" b="1" i="1" dirty="0" smtClean="0"/>
            <a:t> стан </a:t>
          </a:r>
          <a:r>
            <a:rPr lang="ru-RU" b="1" i="1" dirty="0" err="1" smtClean="0"/>
            <a:t>органів</a:t>
          </a:r>
          <a:r>
            <a:rPr lang="ru-RU" b="1" i="1" dirty="0" smtClean="0"/>
            <a:t> </a:t>
          </a:r>
          <a:r>
            <a:rPr lang="ru-RU" b="1" i="1" dirty="0" err="1" smtClean="0"/>
            <a:t>травлення</a:t>
          </a:r>
          <a:r>
            <a:rPr lang="ru-RU" b="1" i="1" dirty="0" smtClean="0"/>
            <a:t> </a:t>
          </a:r>
          <a:r>
            <a:rPr lang="ru-RU" b="1" i="1" dirty="0" err="1" smtClean="0"/>
            <a:t>контролюють</a:t>
          </a:r>
          <a:r>
            <a:rPr lang="ru-RU" b="1" i="1" dirty="0" smtClean="0"/>
            <a:t> за </a:t>
          </a:r>
          <a:r>
            <a:rPr lang="ru-RU" b="1" i="1" dirty="0" err="1" smtClean="0"/>
            <a:t>кольором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запахом калу, </a:t>
          </a:r>
          <a:r>
            <a:rPr lang="ru-RU" b="1" i="1" dirty="0" err="1" smtClean="0"/>
            <a:t>наявністю</a:t>
          </a:r>
          <a:r>
            <a:rPr lang="ru-RU" b="1" i="1" dirty="0" smtClean="0"/>
            <a:t> у </a:t>
          </a:r>
          <a:r>
            <a:rPr lang="ru-RU" b="1" i="1" dirty="0" err="1" smtClean="0"/>
            <a:t>ньому</a:t>
          </a:r>
          <a:r>
            <a:rPr lang="ru-RU" b="1" i="1" dirty="0" smtClean="0"/>
            <a:t> </a:t>
          </a:r>
          <a:r>
            <a:rPr lang="ru-RU" b="1" i="1" dirty="0" err="1" smtClean="0"/>
            <a:t>слизу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слідів</a:t>
          </a:r>
          <a:r>
            <a:rPr lang="ru-RU" b="1" i="1" dirty="0" smtClean="0"/>
            <a:t> </a:t>
          </a:r>
          <a:r>
            <a:rPr lang="ru-RU" b="1" i="1" dirty="0" err="1" smtClean="0"/>
            <a:t>крові</a:t>
          </a:r>
          <a:r>
            <a:rPr lang="ru-RU" b="1" i="1" dirty="0" smtClean="0"/>
            <a:t>, </a:t>
          </a:r>
          <a:r>
            <a:rPr lang="ru-RU" b="1" i="1" dirty="0" err="1" smtClean="0"/>
            <a:t>неретравленого</a:t>
          </a:r>
          <a:r>
            <a:rPr lang="ru-RU" b="1" i="1" dirty="0" smtClean="0"/>
            <a:t> зерна </a:t>
          </a:r>
          <a:r>
            <a:rPr lang="ru-RU" b="1" i="1" dirty="0" err="1" smtClean="0"/>
            <a:t>тощо</a:t>
          </a:r>
          <a:r>
            <a:rPr lang="ru-RU" b="1" i="1" dirty="0" smtClean="0"/>
            <a:t>. У </a:t>
          </a:r>
          <a:r>
            <a:rPr lang="ru-RU" b="1" i="1" dirty="0" err="1" smtClean="0"/>
            <a:t>випадку</a:t>
          </a:r>
          <a:r>
            <a:rPr lang="ru-RU" b="1" i="1" dirty="0" smtClean="0"/>
            <a:t> </a:t>
          </a:r>
          <a:r>
            <a:rPr lang="ru-RU" b="1" i="1" dirty="0" err="1" smtClean="0"/>
            <a:t>порушення</a:t>
          </a:r>
          <a:r>
            <a:rPr lang="ru-RU" b="1" i="1" dirty="0" smtClean="0"/>
            <a:t> </a:t>
          </a:r>
          <a:r>
            <a:rPr lang="ru-RU" b="1" i="1" dirty="0" err="1" smtClean="0"/>
            <a:t>травлення</a:t>
          </a:r>
          <a:r>
            <a:rPr lang="ru-RU" b="1" i="1" dirty="0" smtClean="0"/>
            <a:t> </a:t>
          </a:r>
          <a:r>
            <a:rPr lang="ru-RU" b="1" i="1" dirty="0" err="1" smtClean="0"/>
            <a:t>він</a:t>
          </a:r>
          <a:r>
            <a:rPr lang="ru-RU" b="1" i="1" dirty="0" smtClean="0"/>
            <a:t> </a:t>
          </a:r>
          <a:r>
            <a:rPr lang="ru-RU" b="1" i="1" dirty="0" err="1" smtClean="0"/>
            <a:t>стає</a:t>
          </a:r>
          <a:r>
            <a:rPr lang="ru-RU" b="1" i="1" dirty="0" smtClean="0"/>
            <a:t> не в </a:t>
          </a:r>
          <a:r>
            <a:rPr lang="ru-RU" b="1" i="1" dirty="0" err="1" smtClean="0"/>
            <a:t>міру</a:t>
          </a:r>
          <a:r>
            <a:rPr lang="ru-RU" b="1" i="1" dirty="0" smtClean="0"/>
            <a:t> твердим </a:t>
          </a:r>
          <a:r>
            <a:rPr lang="ru-RU" b="1" i="1" dirty="0" err="1" smtClean="0"/>
            <a:t>або</a:t>
          </a:r>
          <a:r>
            <a:rPr lang="ru-RU" b="1" i="1" dirty="0" smtClean="0"/>
            <a:t>, </a:t>
          </a:r>
          <a:r>
            <a:rPr lang="ru-RU" b="1" i="1" dirty="0" err="1" smtClean="0"/>
            <a:t>навпаки</a:t>
          </a:r>
          <a:r>
            <a:rPr lang="ru-RU" b="1" i="1" dirty="0" smtClean="0"/>
            <a:t>, </a:t>
          </a:r>
          <a:r>
            <a:rPr lang="ru-RU" b="1" i="1" dirty="0" err="1" smtClean="0"/>
            <a:t>мяким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навіть</a:t>
          </a:r>
          <a:r>
            <a:rPr lang="ru-RU" b="1" i="1" dirty="0" smtClean="0"/>
            <a:t> </a:t>
          </a:r>
          <a:r>
            <a:rPr lang="ru-RU" b="1" i="1" dirty="0" err="1" smtClean="0"/>
            <a:t>рідким</a:t>
          </a:r>
          <a:r>
            <a:rPr lang="ru-RU" b="1" i="1" dirty="0" smtClean="0"/>
            <a:t>.</a:t>
          </a:r>
          <a:endParaRPr lang="ru-RU" dirty="0"/>
        </a:p>
      </dgm:t>
    </dgm:pt>
    <dgm:pt modelId="{AABCD429-4DEA-47D3-9396-E39C4D5871A8}" type="parTrans" cxnId="{AB3B88A0-8A6C-4748-AC81-73F2CD033A03}">
      <dgm:prSet/>
      <dgm:spPr/>
      <dgm:t>
        <a:bodyPr/>
        <a:lstStyle/>
        <a:p>
          <a:endParaRPr lang="ru-RU"/>
        </a:p>
      </dgm:t>
    </dgm:pt>
    <dgm:pt modelId="{FBB1AC37-BCF2-403D-97F9-247B2F0066AE}" type="sibTrans" cxnId="{AB3B88A0-8A6C-4748-AC81-73F2CD033A03}">
      <dgm:prSet/>
      <dgm:spPr/>
      <dgm:t>
        <a:bodyPr/>
        <a:lstStyle/>
        <a:p>
          <a:endParaRPr lang="ru-RU"/>
        </a:p>
      </dgm:t>
    </dgm:pt>
    <dgm:pt modelId="{BE2DD4C8-21F1-425C-BAA5-CD2279FDFF0C}">
      <dgm:prSet/>
      <dgm:spPr/>
      <dgm:t>
        <a:bodyPr/>
        <a:lstStyle/>
        <a:p>
          <a:pPr rtl="0"/>
          <a:r>
            <a:rPr lang="ru-RU" b="1" dirty="0" err="1" smtClean="0"/>
            <a:t>Наслідком</a:t>
          </a:r>
          <a:r>
            <a:rPr lang="ru-RU" b="1" dirty="0" smtClean="0"/>
            <a:t> </a:t>
          </a:r>
          <a:r>
            <a:rPr lang="ru-RU" b="1" dirty="0" err="1" smtClean="0"/>
            <a:t>неповноцінної</a:t>
          </a:r>
          <a:r>
            <a:rPr lang="ru-RU" b="1" dirty="0" smtClean="0"/>
            <a:t> </a:t>
          </a:r>
          <a:r>
            <a:rPr lang="ru-RU" b="1" dirty="0" err="1" smtClean="0"/>
            <a:t>годівлі</a:t>
          </a:r>
          <a:r>
            <a:rPr lang="ru-RU" b="1" dirty="0" smtClean="0"/>
            <a:t> коней </a:t>
          </a:r>
          <a:r>
            <a:rPr lang="ru-RU" b="1" dirty="0" err="1" smtClean="0"/>
            <a:t>можуть</a:t>
          </a:r>
          <a:r>
            <a:rPr lang="ru-RU" b="1" dirty="0" smtClean="0"/>
            <a:t> бути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відхилення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норми</a:t>
          </a:r>
          <a:r>
            <a:rPr lang="ru-RU" b="1" dirty="0" smtClean="0"/>
            <a:t> у </a:t>
          </a:r>
          <a:r>
            <a:rPr lang="ru-RU" b="1" dirty="0" err="1" smtClean="0"/>
            <a:t>складі</a:t>
          </a:r>
          <a:r>
            <a:rPr lang="ru-RU" b="1" dirty="0" smtClean="0"/>
            <a:t> </a:t>
          </a:r>
          <a:r>
            <a:rPr lang="ru-RU" b="1" dirty="0" err="1" smtClean="0"/>
            <a:t>крові</a:t>
          </a:r>
          <a:r>
            <a:rPr lang="ru-RU" b="1" dirty="0" smtClean="0"/>
            <a:t>, </a:t>
          </a:r>
          <a:r>
            <a:rPr lang="ru-RU" b="1" dirty="0" err="1" smtClean="0"/>
            <a:t>сечі</a:t>
          </a:r>
          <a:r>
            <a:rPr lang="ru-RU" b="1" dirty="0" smtClean="0"/>
            <a:t>, </a:t>
          </a:r>
          <a:r>
            <a:rPr lang="ru-RU" b="1" dirty="0" err="1" smtClean="0"/>
            <a:t>слини</a:t>
          </a:r>
          <a:r>
            <a:rPr lang="ru-RU" b="1" dirty="0" smtClean="0"/>
            <a:t>. </a:t>
          </a:r>
          <a:r>
            <a:rPr lang="ru-RU" b="1" dirty="0" err="1" smtClean="0"/>
            <a:t>Зокрема</a:t>
          </a:r>
          <a:r>
            <a:rPr lang="ru-RU" b="1" dirty="0" smtClean="0"/>
            <a:t>, </a:t>
          </a:r>
          <a:r>
            <a:rPr lang="ru-RU" b="1" dirty="0" err="1" smtClean="0"/>
            <a:t>низький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у </a:t>
          </a:r>
          <a:r>
            <a:rPr lang="ru-RU" b="1" dirty="0" err="1" smtClean="0"/>
            <a:t>крові</a:t>
          </a:r>
          <a:r>
            <a:rPr lang="ru-RU" b="1" dirty="0" smtClean="0"/>
            <a:t> </a:t>
          </a:r>
          <a:r>
            <a:rPr lang="ru-RU" b="1" dirty="0" err="1" smtClean="0"/>
            <a:t>білка</a:t>
          </a:r>
          <a:r>
            <a:rPr lang="ru-RU" b="1" dirty="0" smtClean="0"/>
            <a:t>, </a:t>
          </a:r>
          <a:r>
            <a:rPr lang="ru-RU" b="1" dirty="0" err="1" smtClean="0"/>
            <a:t>кальцію</a:t>
          </a:r>
          <a:r>
            <a:rPr lang="ru-RU" b="1" dirty="0" smtClean="0"/>
            <a:t>, фосфору, </a:t>
          </a:r>
          <a:r>
            <a:rPr lang="ru-RU" b="1" dirty="0" err="1" smtClean="0"/>
            <a:t>мікроелементів</a:t>
          </a:r>
          <a:r>
            <a:rPr lang="ru-RU" b="1" dirty="0" smtClean="0"/>
            <a:t>, каротину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вітаміну</a:t>
          </a:r>
          <a:r>
            <a:rPr lang="ru-RU" b="1" dirty="0" smtClean="0"/>
            <a:t> А, </a:t>
          </a:r>
          <a:r>
            <a:rPr lang="ru-RU" b="1" dirty="0" err="1" smtClean="0"/>
            <a:t>зменшення</a:t>
          </a:r>
          <a:r>
            <a:rPr lang="ru-RU" b="1" dirty="0" smtClean="0"/>
            <a:t> </a:t>
          </a:r>
          <a:r>
            <a:rPr lang="ru-RU" b="1" dirty="0" err="1" smtClean="0"/>
            <a:t>резервної</a:t>
          </a:r>
          <a:r>
            <a:rPr lang="ru-RU" b="1" dirty="0" smtClean="0"/>
            <a:t> </a:t>
          </a:r>
          <a:r>
            <a:rPr lang="ru-RU" b="1" dirty="0" err="1" smtClean="0"/>
            <a:t>лужності</a:t>
          </a:r>
          <a:r>
            <a:rPr lang="ru-RU" b="1" dirty="0" smtClean="0"/>
            <a:t>. </a:t>
          </a:r>
          <a:endParaRPr lang="ru-RU" dirty="0"/>
        </a:p>
      </dgm:t>
    </dgm:pt>
    <dgm:pt modelId="{E4EF47AD-6827-4A8E-A3F8-39A6D1AD4ACA}" type="parTrans" cxnId="{46A63B6A-0417-4F37-8A85-6EE8384D10DA}">
      <dgm:prSet/>
      <dgm:spPr/>
      <dgm:t>
        <a:bodyPr/>
        <a:lstStyle/>
        <a:p>
          <a:endParaRPr lang="ru-RU"/>
        </a:p>
      </dgm:t>
    </dgm:pt>
    <dgm:pt modelId="{078DAA83-CA31-489D-B2F7-3A25F1188CAB}" type="sibTrans" cxnId="{46A63B6A-0417-4F37-8A85-6EE8384D10DA}">
      <dgm:prSet/>
      <dgm:spPr/>
      <dgm:t>
        <a:bodyPr/>
        <a:lstStyle/>
        <a:p>
          <a:endParaRPr lang="ru-RU"/>
        </a:p>
      </dgm:t>
    </dgm:pt>
    <dgm:pt modelId="{81BB0AD2-3C46-4DBC-8824-68173069285B}">
      <dgm:prSet/>
      <dgm:spPr/>
      <dgm:t>
        <a:bodyPr/>
        <a:lstStyle/>
        <a:p>
          <a:pPr rtl="0"/>
          <a:r>
            <a:rPr lang="ru-RU" b="1" dirty="0" smtClean="0"/>
            <a:t>З </a:t>
          </a:r>
          <a:r>
            <a:rPr lang="ru-RU" b="1" dirty="0" err="1" smtClean="0"/>
            <a:t>цією</a:t>
          </a:r>
          <a:r>
            <a:rPr lang="ru-RU" b="1" dirty="0" smtClean="0"/>
            <a:t> метою </a:t>
          </a:r>
          <a:r>
            <a:rPr lang="ru-RU" b="1" dirty="0" err="1" smtClean="0"/>
            <a:t>визначають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реакцію</a:t>
          </a:r>
          <a:r>
            <a:rPr lang="ru-RU" b="1" dirty="0" smtClean="0"/>
            <a:t> </a:t>
          </a:r>
          <a:r>
            <a:rPr lang="ru-RU" b="1" dirty="0" err="1" smtClean="0"/>
            <a:t>сечі</a:t>
          </a:r>
          <a:r>
            <a:rPr lang="ru-RU" b="1" dirty="0" smtClean="0"/>
            <a:t> та </a:t>
          </a:r>
          <a:r>
            <a:rPr lang="ru-RU" b="1" dirty="0" err="1" smtClean="0"/>
            <a:t>вміст</a:t>
          </a:r>
          <a:r>
            <a:rPr lang="ru-RU" b="1" dirty="0" smtClean="0"/>
            <a:t> у </a:t>
          </a:r>
          <a:r>
            <a:rPr lang="ru-RU" b="1" dirty="0" err="1" smtClean="0"/>
            <a:t>ній</a:t>
          </a:r>
          <a:r>
            <a:rPr lang="ru-RU" b="1" dirty="0" smtClean="0"/>
            <a:t> </a:t>
          </a:r>
          <a:r>
            <a:rPr lang="ru-RU" b="1" dirty="0" err="1" smtClean="0"/>
            <a:t>ацетонових</a:t>
          </a:r>
          <a:r>
            <a:rPr lang="ru-RU" b="1" dirty="0" smtClean="0"/>
            <a:t> </a:t>
          </a:r>
          <a:r>
            <a:rPr lang="ru-RU" b="1" dirty="0" err="1" smtClean="0"/>
            <a:t>тіл</a:t>
          </a:r>
          <a:r>
            <a:rPr lang="ru-RU" b="1" dirty="0" smtClean="0"/>
            <a:t>; </a:t>
          </a:r>
          <a:r>
            <a:rPr lang="ru-RU" b="1" dirty="0" err="1" smtClean="0"/>
            <a:t>у</a:t>
          </a:r>
          <a:r>
            <a:rPr lang="ru-RU" b="1" dirty="0" smtClean="0"/>
            <a:t> </a:t>
          </a:r>
          <a:r>
            <a:rPr lang="ru-RU" b="1" dirty="0" err="1" smtClean="0"/>
            <a:t>слині</a:t>
          </a:r>
          <a:r>
            <a:rPr lang="ru-RU" b="1" dirty="0" smtClean="0"/>
            <a:t>–</a:t>
          </a:r>
          <a:r>
            <a:rPr lang="ru-RU" b="1" dirty="0" err="1" smtClean="0"/>
            <a:t>кількість</a:t>
          </a:r>
          <a:r>
            <a:rPr lang="ru-RU" b="1" dirty="0" smtClean="0"/>
            <a:t> </a:t>
          </a:r>
          <a:r>
            <a:rPr lang="ru-RU" b="1" dirty="0" err="1" smtClean="0"/>
            <a:t>калію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натрію</a:t>
          </a:r>
          <a:r>
            <a:rPr lang="ru-RU" b="1" dirty="0" smtClean="0"/>
            <a:t>. У </a:t>
          </a:r>
          <a:r>
            <a:rPr lang="ru-RU" b="1" dirty="0" err="1" smtClean="0"/>
            <a:t>разі</a:t>
          </a:r>
          <a:r>
            <a:rPr lang="ru-RU" b="1" dirty="0" smtClean="0"/>
            <a:t> </a:t>
          </a:r>
          <a:r>
            <a:rPr lang="ru-RU" b="1" dirty="0" err="1" smtClean="0"/>
            <a:t>відхилення</a:t>
          </a:r>
          <a:r>
            <a:rPr lang="ru-RU" b="1" dirty="0" smtClean="0"/>
            <a:t> </a:t>
          </a:r>
          <a:r>
            <a:rPr lang="ru-RU" b="1" dirty="0" err="1" smtClean="0"/>
            <a:t>наведених</a:t>
          </a:r>
          <a:r>
            <a:rPr lang="ru-RU" b="1" dirty="0" smtClean="0"/>
            <a:t> </a:t>
          </a:r>
          <a:r>
            <a:rPr lang="ru-RU" b="1" dirty="0" err="1" smtClean="0"/>
            <a:t>показників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норми</a:t>
          </a:r>
          <a:r>
            <a:rPr lang="ru-RU" b="1" dirty="0" smtClean="0"/>
            <a:t> </a:t>
          </a:r>
          <a:r>
            <a:rPr lang="ru-RU" b="1" dirty="0" err="1" smtClean="0"/>
            <a:t>у</a:t>
          </a:r>
          <a:r>
            <a:rPr lang="ru-RU" b="1" dirty="0" smtClean="0"/>
            <a:t> </a:t>
          </a:r>
          <a:r>
            <a:rPr lang="ru-RU" b="1" dirty="0" err="1" smtClean="0"/>
            <a:t>годівлю</a:t>
          </a:r>
          <a:r>
            <a:rPr lang="ru-RU" b="1" dirty="0" smtClean="0"/>
            <a:t> коней </a:t>
          </a:r>
          <a:r>
            <a:rPr lang="ru-RU" b="1" dirty="0" err="1" smtClean="0"/>
            <a:t>вносять</a:t>
          </a:r>
          <a:r>
            <a:rPr lang="ru-RU" b="1" dirty="0" smtClean="0"/>
            <a:t> </a:t>
          </a:r>
          <a:r>
            <a:rPr lang="ru-RU" b="1" dirty="0" err="1" smtClean="0"/>
            <a:t>відповідні</a:t>
          </a:r>
          <a:r>
            <a:rPr lang="ru-RU" b="1" dirty="0" smtClean="0"/>
            <a:t> </a:t>
          </a:r>
          <a:r>
            <a:rPr lang="ru-RU" b="1" dirty="0" err="1" smtClean="0"/>
            <a:t>корективи</a:t>
          </a:r>
          <a:r>
            <a:rPr lang="ru-RU" b="1" dirty="0" smtClean="0"/>
            <a:t>.</a:t>
          </a:r>
          <a:endParaRPr lang="ru-RU" dirty="0"/>
        </a:p>
      </dgm:t>
    </dgm:pt>
    <dgm:pt modelId="{22136831-AD35-4620-8786-822DA6625E72}" type="parTrans" cxnId="{C3132746-CF37-47E8-AD83-788FA85270F6}">
      <dgm:prSet/>
      <dgm:spPr/>
      <dgm:t>
        <a:bodyPr/>
        <a:lstStyle/>
        <a:p>
          <a:endParaRPr lang="ru-RU"/>
        </a:p>
      </dgm:t>
    </dgm:pt>
    <dgm:pt modelId="{E4E431D7-D8A0-43E6-8E54-7FB14252F4E1}" type="sibTrans" cxnId="{C3132746-CF37-47E8-AD83-788FA85270F6}">
      <dgm:prSet/>
      <dgm:spPr/>
      <dgm:t>
        <a:bodyPr/>
        <a:lstStyle/>
        <a:p>
          <a:endParaRPr lang="ru-RU"/>
        </a:p>
      </dgm:t>
    </dgm:pt>
    <dgm:pt modelId="{D1F90213-295E-4D91-B6B3-E8FE3EEAA614}" type="pres">
      <dgm:prSet presAssocID="{2BF3D8F8-A5A0-4935-8D01-E3B05B724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B9177-9A8F-4CA3-A38E-150941D387D8}" type="pres">
      <dgm:prSet presAssocID="{430FBD1A-564B-4B12-95B2-ECE86FD159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3727B-6847-4B05-8447-16EAD5752B76}" type="pres">
      <dgm:prSet presAssocID="{FBB1AC37-BCF2-403D-97F9-247B2F0066AE}" presName="spacer" presStyleCnt="0"/>
      <dgm:spPr/>
    </dgm:pt>
    <dgm:pt modelId="{311A152D-F795-492F-B969-900D32D1629D}" type="pres">
      <dgm:prSet presAssocID="{BE2DD4C8-21F1-425C-BAA5-CD2279FDFF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2C5FB-7373-4BB4-8D94-C6A2CF92DFEE}" type="pres">
      <dgm:prSet presAssocID="{078DAA83-CA31-489D-B2F7-3A25F1188CAB}" presName="spacer" presStyleCnt="0"/>
      <dgm:spPr/>
    </dgm:pt>
    <dgm:pt modelId="{E6AB8077-7FC0-44ED-B9D1-B5DBB60899E3}" type="pres">
      <dgm:prSet presAssocID="{81BB0AD2-3C46-4DBC-8824-6817306928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E9AF8-AE3B-4A85-8D4D-0A6666E6C247}" type="presOf" srcId="{2BF3D8F8-A5A0-4935-8D01-E3B05B724A8B}" destId="{D1F90213-295E-4D91-B6B3-E8FE3EEAA614}" srcOrd="0" destOrd="0" presId="urn:microsoft.com/office/officeart/2005/8/layout/vList2"/>
    <dgm:cxn modelId="{ACCBA1B7-DFBB-49E0-84FB-3C8E6812239C}" type="presOf" srcId="{81BB0AD2-3C46-4DBC-8824-68173069285B}" destId="{E6AB8077-7FC0-44ED-B9D1-B5DBB60899E3}" srcOrd="0" destOrd="0" presId="urn:microsoft.com/office/officeart/2005/8/layout/vList2"/>
    <dgm:cxn modelId="{46A63B6A-0417-4F37-8A85-6EE8384D10DA}" srcId="{2BF3D8F8-A5A0-4935-8D01-E3B05B724A8B}" destId="{BE2DD4C8-21F1-425C-BAA5-CD2279FDFF0C}" srcOrd="1" destOrd="0" parTransId="{E4EF47AD-6827-4A8E-A3F8-39A6D1AD4ACA}" sibTransId="{078DAA83-CA31-489D-B2F7-3A25F1188CAB}"/>
    <dgm:cxn modelId="{C3132746-CF37-47E8-AD83-788FA85270F6}" srcId="{2BF3D8F8-A5A0-4935-8D01-E3B05B724A8B}" destId="{81BB0AD2-3C46-4DBC-8824-68173069285B}" srcOrd="2" destOrd="0" parTransId="{22136831-AD35-4620-8786-822DA6625E72}" sibTransId="{E4E431D7-D8A0-43E6-8E54-7FB14252F4E1}"/>
    <dgm:cxn modelId="{AB3B88A0-8A6C-4748-AC81-73F2CD033A03}" srcId="{2BF3D8F8-A5A0-4935-8D01-E3B05B724A8B}" destId="{430FBD1A-564B-4B12-95B2-ECE86FD159FA}" srcOrd="0" destOrd="0" parTransId="{AABCD429-4DEA-47D3-9396-E39C4D5871A8}" sibTransId="{FBB1AC37-BCF2-403D-97F9-247B2F0066AE}"/>
    <dgm:cxn modelId="{4F0C52F8-F491-4985-BDAD-25773836C7F8}" type="presOf" srcId="{BE2DD4C8-21F1-425C-BAA5-CD2279FDFF0C}" destId="{311A152D-F795-492F-B969-900D32D1629D}" srcOrd="0" destOrd="0" presId="urn:microsoft.com/office/officeart/2005/8/layout/vList2"/>
    <dgm:cxn modelId="{5E9D0F4A-BDCF-42C1-B703-01DBCCCF19E8}" type="presOf" srcId="{430FBD1A-564B-4B12-95B2-ECE86FD159FA}" destId="{394B9177-9A8F-4CA3-A38E-150941D387D8}" srcOrd="0" destOrd="0" presId="urn:microsoft.com/office/officeart/2005/8/layout/vList2"/>
    <dgm:cxn modelId="{E0E2C3B7-1C29-46CE-B084-196FC2D0A3E1}" type="presParOf" srcId="{D1F90213-295E-4D91-B6B3-E8FE3EEAA614}" destId="{394B9177-9A8F-4CA3-A38E-150941D387D8}" srcOrd="0" destOrd="0" presId="urn:microsoft.com/office/officeart/2005/8/layout/vList2"/>
    <dgm:cxn modelId="{F724DB71-6D8C-470A-B393-CC99972E4E4D}" type="presParOf" srcId="{D1F90213-295E-4D91-B6B3-E8FE3EEAA614}" destId="{FB33727B-6847-4B05-8447-16EAD5752B76}" srcOrd="1" destOrd="0" presId="urn:microsoft.com/office/officeart/2005/8/layout/vList2"/>
    <dgm:cxn modelId="{2E92154E-E876-4A0F-82AA-59FE06242654}" type="presParOf" srcId="{D1F90213-295E-4D91-B6B3-E8FE3EEAA614}" destId="{311A152D-F795-492F-B969-900D32D1629D}" srcOrd="2" destOrd="0" presId="urn:microsoft.com/office/officeart/2005/8/layout/vList2"/>
    <dgm:cxn modelId="{62C8797B-0E59-49FD-ADB7-1B5CE4DA5A8F}" type="presParOf" srcId="{D1F90213-295E-4D91-B6B3-E8FE3EEAA614}" destId="{E3C2C5FB-7373-4BB4-8D94-C6A2CF92DFEE}" srcOrd="3" destOrd="0" presId="urn:microsoft.com/office/officeart/2005/8/layout/vList2"/>
    <dgm:cxn modelId="{1064E75E-FD8D-414E-9E42-4BF78EA03876}" type="presParOf" srcId="{D1F90213-295E-4D91-B6B3-E8FE3EEAA614}" destId="{E6AB8077-7FC0-44ED-B9D1-B5DBB60899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490AC-1496-42DF-BE42-2045C33B15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A7F28D-EDC9-4DFD-B96C-AF17362275CE}">
      <dgm:prSet/>
      <dgm:spPr/>
      <dgm:t>
        <a:bodyPr/>
        <a:lstStyle/>
        <a:p>
          <a:pPr rtl="0"/>
          <a:r>
            <a:rPr lang="ru-RU" b="1" dirty="0" err="1" smtClean="0"/>
            <a:t>Основна</a:t>
          </a:r>
          <a:r>
            <a:rPr lang="ru-RU" b="1" dirty="0" smtClean="0"/>
            <a:t> роль в </a:t>
          </a:r>
          <a:r>
            <a:rPr lang="ru-RU" b="1" dirty="0" err="1" smtClean="0"/>
            <a:t>перетравленні</a:t>
          </a:r>
          <a:r>
            <a:rPr lang="ru-RU" b="1" dirty="0" smtClean="0"/>
            <a:t>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</a:t>
          </a:r>
          <a:r>
            <a:rPr lang="ru-RU" b="1" dirty="0" smtClean="0"/>
            <a:t> </a:t>
          </a:r>
          <a:r>
            <a:rPr lang="ru-RU" b="1" dirty="0" err="1" smtClean="0"/>
            <a:t>належить</a:t>
          </a:r>
          <a:r>
            <a:rPr lang="ru-RU" b="1" dirty="0" smtClean="0"/>
            <a:t> тонкому </a:t>
          </a:r>
          <a:r>
            <a:rPr lang="ru-RU" b="1" dirty="0" err="1" smtClean="0"/>
            <a:t>відділу</a:t>
          </a:r>
          <a:r>
            <a:rPr lang="ru-RU" b="1" dirty="0" smtClean="0"/>
            <a:t> кишечнику, де </a:t>
          </a:r>
          <a:r>
            <a:rPr lang="ru-RU" b="1" dirty="0" err="1" smtClean="0"/>
            <a:t>перетравлюються</a:t>
          </a:r>
          <a:r>
            <a:rPr lang="ru-RU" b="1" dirty="0" smtClean="0"/>
            <a:t> </a:t>
          </a:r>
          <a:r>
            <a:rPr lang="ru-RU" b="1" dirty="0" err="1" smtClean="0"/>
            <a:t>легкоперетравні</a:t>
          </a:r>
          <a:r>
            <a:rPr lang="ru-RU" b="1" dirty="0" smtClean="0"/>
            <a:t> </a:t>
          </a:r>
          <a:r>
            <a:rPr lang="ru-RU" b="1" dirty="0" err="1" smtClean="0"/>
            <a:t>вуглеводи</a:t>
          </a:r>
          <a:r>
            <a:rPr lang="ru-RU" b="1" dirty="0" smtClean="0"/>
            <a:t>, </a:t>
          </a:r>
          <a:r>
            <a:rPr lang="ru-RU" b="1" dirty="0" err="1" smtClean="0"/>
            <a:t>протеїн</a:t>
          </a:r>
          <a:r>
            <a:rPr lang="ru-RU" b="1" dirty="0" smtClean="0"/>
            <a:t> та </a:t>
          </a:r>
          <a:r>
            <a:rPr lang="ru-RU" b="1" dirty="0" err="1" smtClean="0"/>
            <a:t>жири</a:t>
          </a:r>
          <a:r>
            <a:rPr lang="ru-RU" b="1" dirty="0" smtClean="0"/>
            <a:t>. </a:t>
          </a:r>
          <a:endParaRPr lang="ru-RU" b="1" dirty="0"/>
        </a:p>
      </dgm:t>
    </dgm:pt>
    <dgm:pt modelId="{899353DD-A0BA-4699-BE0C-790AF2BDF6A6}" type="parTrans" cxnId="{029285B9-7899-4085-9C74-76644D0BFED5}">
      <dgm:prSet/>
      <dgm:spPr/>
      <dgm:t>
        <a:bodyPr/>
        <a:lstStyle/>
        <a:p>
          <a:endParaRPr lang="ru-RU" b="1"/>
        </a:p>
      </dgm:t>
    </dgm:pt>
    <dgm:pt modelId="{A2E41FB2-6C3F-4620-8B8C-2A1AD4C97000}" type="sibTrans" cxnId="{029285B9-7899-4085-9C74-76644D0BFED5}">
      <dgm:prSet/>
      <dgm:spPr/>
      <dgm:t>
        <a:bodyPr/>
        <a:lstStyle/>
        <a:p>
          <a:endParaRPr lang="ru-RU" b="1"/>
        </a:p>
      </dgm:t>
    </dgm:pt>
    <dgm:pt modelId="{D32885C0-330A-4D01-BDF5-358BDFC7B6A3}">
      <dgm:prSet/>
      <dgm:spPr/>
      <dgm:t>
        <a:bodyPr/>
        <a:lstStyle/>
        <a:p>
          <a:pPr rtl="0"/>
          <a:r>
            <a:rPr lang="ru-RU" b="1" dirty="0" err="1" smtClean="0"/>
            <a:t>Клітковина</a:t>
          </a:r>
          <a:r>
            <a:rPr lang="ru-RU" b="1" dirty="0" smtClean="0"/>
            <a:t> </a:t>
          </a:r>
          <a:r>
            <a:rPr lang="ru-RU" b="1" dirty="0" err="1" smtClean="0"/>
            <a:t>перетравлюється</a:t>
          </a:r>
          <a:r>
            <a:rPr lang="ru-RU" b="1" dirty="0" smtClean="0"/>
            <a:t>, в основному, в </a:t>
          </a:r>
          <a:r>
            <a:rPr lang="ru-RU" b="1" dirty="0" err="1" smtClean="0"/>
            <a:t>товстому</a:t>
          </a:r>
          <a:r>
            <a:rPr lang="ru-RU" b="1" dirty="0" smtClean="0"/>
            <a:t> </a:t>
          </a:r>
          <a:r>
            <a:rPr lang="ru-RU" b="1" dirty="0" err="1" smtClean="0"/>
            <a:t>відділі</a:t>
          </a:r>
          <a:r>
            <a:rPr lang="ru-RU" b="1" dirty="0" smtClean="0"/>
            <a:t> кишечнику, </a:t>
          </a:r>
          <a:r>
            <a:rPr lang="ru-RU" b="1" dirty="0" err="1" smtClean="0"/>
            <a:t>який</a:t>
          </a:r>
          <a:r>
            <a:rPr lang="ru-RU" b="1" dirty="0" smtClean="0"/>
            <a:t> </a:t>
          </a:r>
          <a:r>
            <a:rPr lang="ru-RU" b="1" dirty="0" err="1" smtClean="0"/>
            <a:t>має</a:t>
          </a:r>
          <a:r>
            <a:rPr lang="ru-RU" b="1" dirty="0" smtClean="0"/>
            <a:t> </a:t>
          </a:r>
          <a:r>
            <a:rPr lang="ru-RU" b="1" dirty="0" err="1" smtClean="0"/>
            <a:t>значний</a:t>
          </a:r>
          <a:r>
            <a:rPr lang="ru-RU" b="1" dirty="0" smtClean="0"/>
            <a:t> </a:t>
          </a:r>
          <a:r>
            <a:rPr lang="ru-RU" b="1" dirty="0" err="1" smtClean="0"/>
            <a:t>об'єм</a:t>
          </a:r>
          <a:r>
            <a:rPr lang="ru-RU" b="1" dirty="0" smtClean="0"/>
            <a:t> (до 100 л), </a:t>
          </a:r>
          <a:r>
            <a:rPr lang="ru-RU" b="1" dirty="0" err="1" smtClean="0"/>
            <a:t>але</a:t>
          </a:r>
          <a:r>
            <a:rPr lang="ru-RU" b="1" dirty="0" smtClean="0"/>
            <a:t> </a:t>
          </a:r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її</a:t>
          </a:r>
          <a:r>
            <a:rPr lang="ru-RU" b="1" dirty="0" smtClean="0"/>
            <a:t> </a:t>
          </a:r>
          <a:r>
            <a:rPr lang="ru-RU" b="1" dirty="0" err="1" smtClean="0"/>
            <a:t>перетравності</a:t>
          </a:r>
          <a:r>
            <a:rPr lang="ru-RU" b="1" dirty="0" smtClean="0"/>
            <a:t> </a:t>
          </a:r>
          <a:r>
            <a:rPr lang="ru-RU" b="1" dirty="0" err="1" smtClean="0"/>
            <a:t>нижчий</a:t>
          </a:r>
          <a:r>
            <a:rPr lang="ru-RU" b="1" dirty="0" smtClean="0"/>
            <a:t>, </a:t>
          </a:r>
          <a:r>
            <a:rPr lang="ru-RU" b="1" dirty="0" err="1" smtClean="0"/>
            <a:t>ніж</a:t>
          </a:r>
          <a:r>
            <a:rPr lang="ru-RU" b="1" dirty="0" smtClean="0"/>
            <a:t> у </a:t>
          </a:r>
          <a:r>
            <a:rPr lang="ru-RU" b="1" dirty="0" err="1" smtClean="0"/>
            <a:t>худоби</a:t>
          </a:r>
          <a:r>
            <a:rPr lang="ru-RU" b="1" dirty="0" smtClean="0"/>
            <a:t>. </a:t>
          </a:r>
          <a:endParaRPr lang="ru-RU" b="1" dirty="0"/>
        </a:p>
      </dgm:t>
    </dgm:pt>
    <dgm:pt modelId="{12FFC7BC-602D-43B5-B2AD-9519CD1E9888}" type="parTrans" cxnId="{992D33ED-6EF9-4755-B102-E09E31165E4A}">
      <dgm:prSet/>
      <dgm:spPr/>
      <dgm:t>
        <a:bodyPr/>
        <a:lstStyle/>
        <a:p>
          <a:endParaRPr lang="ru-RU" b="1"/>
        </a:p>
      </dgm:t>
    </dgm:pt>
    <dgm:pt modelId="{0BC10E02-A0C7-4C52-A546-7D4E250782BD}" type="sibTrans" cxnId="{992D33ED-6EF9-4755-B102-E09E31165E4A}">
      <dgm:prSet/>
      <dgm:spPr/>
      <dgm:t>
        <a:bodyPr/>
        <a:lstStyle/>
        <a:p>
          <a:endParaRPr lang="ru-RU" b="1"/>
        </a:p>
      </dgm:t>
    </dgm:pt>
    <dgm:pt modelId="{5997559E-B227-406E-A109-961D1BBF0C97}">
      <dgm:prSet/>
      <dgm:spPr/>
      <dgm:t>
        <a:bodyPr/>
        <a:lstStyle/>
        <a:p>
          <a:pPr rtl="0"/>
          <a:r>
            <a:rPr lang="ru-RU" b="1" dirty="0" smtClean="0"/>
            <a:t>Тому потреба коней у </a:t>
          </a:r>
          <a:r>
            <a:rPr lang="ru-RU" b="1" dirty="0" err="1" smtClean="0"/>
            <a:t>клітковині</a:t>
          </a:r>
          <a:r>
            <a:rPr lang="ru-RU" b="1" dirty="0" smtClean="0"/>
            <a:t> </a:t>
          </a:r>
          <a:r>
            <a:rPr lang="ru-RU" b="1" dirty="0" err="1" smtClean="0"/>
            <a:t>менша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не повинна </a:t>
          </a:r>
          <a:r>
            <a:rPr lang="ru-RU" b="1" dirty="0" err="1" smtClean="0"/>
            <a:t>перевищувати</a:t>
          </a:r>
          <a:r>
            <a:rPr lang="ru-RU" b="1" dirty="0" smtClean="0"/>
            <a:t> 16 %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сухої</a:t>
          </a:r>
          <a:r>
            <a:rPr lang="ru-RU" b="1" dirty="0" smtClean="0"/>
            <a:t> </a:t>
          </a:r>
          <a:r>
            <a:rPr lang="ru-RU" b="1" dirty="0" err="1" smtClean="0"/>
            <a:t>речовини</a:t>
          </a:r>
          <a:r>
            <a:rPr lang="ru-RU" b="1" dirty="0" smtClean="0"/>
            <a:t> </a:t>
          </a:r>
          <a:r>
            <a:rPr lang="ru-RU" b="1" dirty="0" err="1" smtClean="0"/>
            <a:t>раціону</a:t>
          </a:r>
          <a:r>
            <a:rPr lang="ru-RU" b="1" dirty="0" smtClean="0"/>
            <a:t>. </a:t>
          </a:r>
          <a:endParaRPr lang="ru-RU" b="1" dirty="0"/>
        </a:p>
      </dgm:t>
    </dgm:pt>
    <dgm:pt modelId="{01983225-960A-4F47-BDE2-4B7BBEFBC1B8}" type="parTrans" cxnId="{65AD8A65-6E06-4B30-8257-E81BFB5C4340}">
      <dgm:prSet/>
      <dgm:spPr/>
      <dgm:t>
        <a:bodyPr/>
        <a:lstStyle/>
        <a:p>
          <a:endParaRPr lang="ru-RU" b="1"/>
        </a:p>
      </dgm:t>
    </dgm:pt>
    <dgm:pt modelId="{3781A14E-9AB6-4620-B9BE-948DDB64C852}" type="sibTrans" cxnId="{65AD8A65-6E06-4B30-8257-E81BFB5C4340}">
      <dgm:prSet/>
      <dgm:spPr/>
      <dgm:t>
        <a:bodyPr/>
        <a:lstStyle/>
        <a:p>
          <a:endParaRPr lang="ru-RU" b="1"/>
        </a:p>
      </dgm:t>
    </dgm:pt>
    <dgm:pt modelId="{BAB01833-3D25-4150-BE4C-A63DE6FC6ED7}" type="pres">
      <dgm:prSet presAssocID="{36E490AC-1496-42DF-BE42-2045C33B15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6A071-E0B8-4D8C-B500-E82D79EF1619}" type="pres">
      <dgm:prSet presAssocID="{A5A7F28D-EDC9-4DFD-B96C-AF17362275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DAEE2-A84C-4CCB-97AB-8FE7AFF76F83}" type="pres">
      <dgm:prSet presAssocID="{A2E41FB2-6C3F-4620-8B8C-2A1AD4C97000}" presName="spacer" presStyleCnt="0"/>
      <dgm:spPr/>
    </dgm:pt>
    <dgm:pt modelId="{54A557FC-6661-4654-B285-008C703E5BD9}" type="pres">
      <dgm:prSet presAssocID="{D32885C0-330A-4D01-BDF5-358BDFC7B6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F11E6-E1B2-46FB-8287-96A206D87AF8}" type="pres">
      <dgm:prSet presAssocID="{0BC10E02-A0C7-4C52-A546-7D4E250782BD}" presName="spacer" presStyleCnt="0"/>
      <dgm:spPr/>
    </dgm:pt>
    <dgm:pt modelId="{6DB0A5CB-38D0-441B-BB6D-CB968187C912}" type="pres">
      <dgm:prSet presAssocID="{5997559E-B227-406E-A109-961D1BBF0C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D33ED-6EF9-4755-B102-E09E31165E4A}" srcId="{36E490AC-1496-42DF-BE42-2045C33B155F}" destId="{D32885C0-330A-4D01-BDF5-358BDFC7B6A3}" srcOrd="1" destOrd="0" parTransId="{12FFC7BC-602D-43B5-B2AD-9519CD1E9888}" sibTransId="{0BC10E02-A0C7-4C52-A546-7D4E250782BD}"/>
    <dgm:cxn modelId="{FDE8F2E3-1552-4AD2-A9CE-F038CC05451F}" type="presOf" srcId="{A5A7F28D-EDC9-4DFD-B96C-AF17362275CE}" destId="{8566A071-E0B8-4D8C-B500-E82D79EF1619}" srcOrd="0" destOrd="0" presId="urn:microsoft.com/office/officeart/2005/8/layout/vList2"/>
    <dgm:cxn modelId="{E4DF1FAB-16BD-4170-B3A5-5E09FB01BC72}" type="presOf" srcId="{5997559E-B227-406E-A109-961D1BBF0C97}" destId="{6DB0A5CB-38D0-441B-BB6D-CB968187C912}" srcOrd="0" destOrd="0" presId="urn:microsoft.com/office/officeart/2005/8/layout/vList2"/>
    <dgm:cxn modelId="{D280120B-B78A-414D-9BAB-0E02EC127B58}" type="presOf" srcId="{36E490AC-1496-42DF-BE42-2045C33B155F}" destId="{BAB01833-3D25-4150-BE4C-A63DE6FC6ED7}" srcOrd="0" destOrd="0" presId="urn:microsoft.com/office/officeart/2005/8/layout/vList2"/>
    <dgm:cxn modelId="{65AD8A65-6E06-4B30-8257-E81BFB5C4340}" srcId="{36E490AC-1496-42DF-BE42-2045C33B155F}" destId="{5997559E-B227-406E-A109-961D1BBF0C97}" srcOrd="2" destOrd="0" parTransId="{01983225-960A-4F47-BDE2-4B7BBEFBC1B8}" sibTransId="{3781A14E-9AB6-4620-B9BE-948DDB64C852}"/>
    <dgm:cxn modelId="{4222410D-B687-48DD-B16D-D396D1044391}" type="presOf" srcId="{D32885C0-330A-4D01-BDF5-358BDFC7B6A3}" destId="{54A557FC-6661-4654-B285-008C703E5BD9}" srcOrd="0" destOrd="0" presId="urn:microsoft.com/office/officeart/2005/8/layout/vList2"/>
    <dgm:cxn modelId="{029285B9-7899-4085-9C74-76644D0BFED5}" srcId="{36E490AC-1496-42DF-BE42-2045C33B155F}" destId="{A5A7F28D-EDC9-4DFD-B96C-AF17362275CE}" srcOrd="0" destOrd="0" parTransId="{899353DD-A0BA-4699-BE0C-790AF2BDF6A6}" sibTransId="{A2E41FB2-6C3F-4620-8B8C-2A1AD4C97000}"/>
    <dgm:cxn modelId="{E2C0E6E0-7174-492E-9B45-10B2D513C89F}" type="presParOf" srcId="{BAB01833-3D25-4150-BE4C-A63DE6FC6ED7}" destId="{8566A071-E0B8-4D8C-B500-E82D79EF1619}" srcOrd="0" destOrd="0" presId="urn:microsoft.com/office/officeart/2005/8/layout/vList2"/>
    <dgm:cxn modelId="{FE2F18F9-0394-4CDC-B75C-E3B1AF9418B5}" type="presParOf" srcId="{BAB01833-3D25-4150-BE4C-A63DE6FC6ED7}" destId="{5A9DAEE2-A84C-4CCB-97AB-8FE7AFF76F83}" srcOrd="1" destOrd="0" presId="urn:microsoft.com/office/officeart/2005/8/layout/vList2"/>
    <dgm:cxn modelId="{DA9442DD-FBD5-44DD-BA5F-84D7E548E34E}" type="presParOf" srcId="{BAB01833-3D25-4150-BE4C-A63DE6FC6ED7}" destId="{54A557FC-6661-4654-B285-008C703E5BD9}" srcOrd="2" destOrd="0" presId="urn:microsoft.com/office/officeart/2005/8/layout/vList2"/>
    <dgm:cxn modelId="{E55FF27A-0B6E-4020-BD69-2BE3F9D7B41B}" type="presParOf" srcId="{BAB01833-3D25-4150-BE4C-A63DE6FC6ED7}" destId="{9A2F11E6-E1B2-46FB-8287-96A206D87AF8}" srcOrd="3" destOrd="0" presId="urn:microsoft.com/office/officeart/2005/8/layout/vList2"/>
    <dgm:cxn modelId="{FF276581-1D58-4D4F-8EA3-9BE6422234BC}" type="presParOf" srcId="{BAB01833-3D25-4150-BE4C-A63DE6FC6ED7}" destId="{6DB0A5CB-38D0-441B-BB6D-CB968187C9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3444F-17C9-4339-8627-F09110C52C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E0FA6-4082-4D8D-8AA7-9D599ADD9AFA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жеребців</a:t>
          </a:r>
          <a:r>
            <a:rPr lang="ru-RU" b="1" dirty="0" smtClean="0">
              <a:solidFill>
                <a:srgbClr val="FF0000"/>
              </a:solidFill>
            </a:rPr>
            <a:t> </a:t>
          </a:r>
          <a:r>
            <a:rPr lang="ru-RU" dirty="0" smtClean="0"/>
            <a:t>повинна </a:t>
          </a:r>
          <a:r>
            <a:rPr lang="ru-RU" dirty="0" err="1" smtClean="0"/>
            <a:t>забезпечувати</a:t>
          </a:r>
          <a:r>
            <a:rPr lang="ru-RU" dirty="0" smtClean="0"/>
            <a:t> </a:t>
          </a:r>
          <a:r>
            <a:rPr lang="ru-RU" dirty="0" err="1" smtClean="0"/>
            <a:t>заводську</a:t>
          </a:r>
          <a:r>
            <a:rPr lang="ru-RU" dirty="0" smtClean="0"/>
            <a:t> </a:t>
          </a:r>
          <a:r>
            <a:rPr lang="ru-RU" dirty="0" err="1" smtClean="0"/>
            <a:t>вгодованість</a:t>
          </a:r>
          <a:r>
            <a:rPr lang="ru-RU" dirty="0" smtClean="0"/>
            <a:t>, </a:t>
          </a:r>
          <a:r>
            <a:rPr lang="ru-RU" dirty="0" err="1" smtClean="0"/>
            <a:t>високу</a:t>
          </a:r>
          <a:r>
            <a:rPr lang="ru-RU" dirty="0" smtClean="0"/>
            <a:t> </a:t>
          </a:r>
          <a:r>
            <a:rPr lang="ru-RU" dirty="0" err="1" smtClean="0"/>
            <a:t>статеву</a:t>
          </a:r>
          <a:r>
            <a:rPr lang="ru-RU" dirty="0" smtClean="0"/>
            <a:t> </a:t>
          </a:r>
          <a:r>
            <a:rPr lang="ru-RU" dirty="0" err="1" smtClean="0"/>
            <a:t>активність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тривале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. Потреба </a:t>
          </a:r>
          <a:r>
            <a:rPr lang="ru-RU" dirty="0" err="1" smtClean="0"/>
            <a:t>жеребців</a:t>
          </a:r>
          <a:r>
            <a:rPr lang="ru-RU" dirty="0" smtClean="0"/>
            <a:t> у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речовинах</a:t>
          </a:r>
          <a:r>
            <a:rPr lang="ru-RU" dirty="0" smtClean="0"/>
            <a:t> </a:t>
          </a:r>
          <a:r>
            <a:rPr lang="ru-RU" dirty="0" err="1" smtClean="0"/>
            <a:t>залежить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, </a:t>
          </a:r>
          <a:r>
            <a:rPr lang="ru-RU" dirty="0" err="1" smtClean="0"/>
            <a:t>статевого</a:t>
          </a:r>
          <a:r>
            <a:rPr lang="ru-RU" dirty="0" smtClean="0"/>
            <a:t> </a:t>
          </a:r>
          <a:r>
            <a:rPr lang="ru-RU" dirty="0" err="1" smtClean="0"/>
            <a:t>навантаження</a:t>
          </a:r>
          <a:r>
            <a:rPr lang="ru-RU" dirty="0" smtClean="0"/>
            <a:t> (</a:t>
          </a:r>
          <a:r>
            <a:rPr lang="ru-RU" dirty="0" err="1" smtClean="0"/>
            <a:t>непарувальний</a:t>
          </a:r>
          <a:r>
            <a:rPr lang="ru-RU" dirty="0" smtClean="0"/>
            <a:t>, </a:t>
          </a:r>
          <a:r>
            <a:rPr lang="ru-RU" dirty="0" err="1" smtClean="0"/>
            <a:t>передпарувальний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парувальний</a:t>
          </a:r>
          <a:r>
            <a:rPr lang="ru-RU" dirty="0" smtClean="0"/>
            <a:t> </a:t>
          </a:r>
          <a:r>
            <a:rPr lang="ru-RU" dirty="0" err="1" smtClean="0"/>
            <a:t>періоди</a:t>
          </a:r>
          <a:r>
            <a:rPr lang="ru-RU" dirty="0" smtClean="0"/>
            <a:t>) та породи.</a:t>
          </a:r>
          <a:endParaRPr lang="ru-RU" dirty="0"/>
        </a:p>
      </dgm:t>
    </dgm:pt>
    <dgm:pt modelId="{9462A884-AD0C-4214-A2B3-489E5D439072}" type="parTrans" cxnId="{3EBE7393-16AC-40E6-9DE1-531C4241FBD3}">
      <dgm:prSet/>
      <dgm:spPr/>
      <dgm:t>
        <a:bodyPr/>
        <a:lstStyle/>
        <a:p>
          <a:endParaRPr lang="ru-RU"/>
        </a:p>
      </dgm:t>
    </dgm:pt>
    <dgm:pt modelId="{0BC129A9-6D23-4423-A212-067984B175F0}" type="sibTrans" cxnId="{3EBE7393-16AC-40E6-9DE1-531C4241FBD3}">
      <dgm:prSet/>
      <dgm:spPr/>
      <dgm:t>
        <a:bodyPr/>
        <a:lstStyle/>
        <a:p>
          <a:endParaRPr lang="ru-RU"/>
        </a:p>
      </dgm:t>
    </dgm:pt>
    <dgm:pt modelId="{17128480-25A2-46EE-A928-DBBE903BE02B}">
      <dgm:prSet/>
      <dgm:spPr/>
      <dgm:t>
        <a:bodyPr/>
        <a:lstStyle/>
        <a:p>
          <a:pPr rtl="0"/>
          <a:r>
            <a:rPr lang="ru-RU" dirty="0" smtClean="0"/>
            <a:t>До складу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жеребців</a:t>
          </a:r>
          <a:r>
            <a:rPr lang="ru-RU" dirty="0" smtClean="0"/>
            <a:t> у </a:t>
          </a:r>
          <a:r>
            <a:rPr lang="ru-RU" dirty="0" err="1" smtClean="0"/>
            <a:t>парувальний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вводять</a:t>
          </a:r>
          <a:r>
            <a:rPr lang="ru-RU" dirty="0" smtClean="0"/>
            <a:t> корми, </a:t>
          </a:r>
          <a:r>
            <a:rPr lang="ru-RU" dirty="0" err="1" smtClean="0"/>
            <a:t>які</a:t>
          </a:r>
          <a:r>
            <a:rPr lang="ru-RU" dirty="0" smtClean="0"/>
            <a:t> позитивно </a:t>
          </a:r>
          <a:r>
            <a:rPr lang="ru-RU" dirty="0" err="1" smtClean="0"/>
            <a:t>впливають</a:t>
          </a:r>
          <a:r>
            <a:rPr lang="ru-RU" dirty="0" smtClean="0"/>
            <a:t> на </a:t>
          </a:r>
          <a:r>
            <a:rPr lang="ru-RU" dirty="0" err="1" smtClean="0"/>
            <a:t>спермопродукцію</a:t>
          </a:r>
          <a:r>
            <a:rPr lang="ru-RU" dirty="0" smtClean="0"/>
            <a:t> – просо, </a:t>
          </a:r>
          <a:r>
            <a:rPr lang="ru-RU" dirty="0" err="1" smtClean="0"/>
            <a:t>ячмінь</a:t>
          </a:r>
          <a:r>
            <a:rPr lang="ru-RU" dirty="0" smtClean="0"/>
            <a:t>, овес, </a:t>
          </a:r>
          <a:r>
            <a:rPr lang="ru-RU" dirty="0" err="1" smtClean="0"/>
            <a:t>збиране</a:t>
          </a:r>
          <a:r>
            <a:rPr lang="ru-RU" dirty="0" smtClean="0"/>
            <a:t> молоко (5–7 кг), </a:t>
          </a:r>
          <a:r>
            <a:rPr lang="ru-RU" dirty="0" err="1" smtClean="0"/>
            <a:t>яйця</a:t>
          </a:r>
          <a:r>
            <a:rPr lang="ru-RU" dirty="0" smtClean="0"/>
            <a:t> </a:t>
          </a:r>
          <a:r>
            <a:rPr lang="ru-RU" dirty="0" err="1" smtClean="0"/>
            <a:t>курячі</a:t>
          </a:r>
          <a:r>
            <a:rPr lang="ru-RU" dirty="0" smtClean="0"/>
            <a:t> (3–5 шт.), </a:t>
          </a:r>
          <a:r>
            <a:rPr lang="ru-RU" dirty="0" err="1" smtClean="0"/>
            <a:t>м’ясо-кісткове</a:t>
          </a:r>
          <a:r>
            <a:rPr lang="ru-RU" dirty="0" smtClean="0"/>
            <a:t> </a:t>
          </a:r>
          <a:r>
            <a:rPr lang="ru-RU" dirty="0" err="1" smtClean="0"/>
            <a:t>борошно</a:t>
          </a:r>
          <a:r>
            <a:rPr lang="ru-RU" dirty="0" smtClean="0"/>
            <a:t> (0,2–0,3 кг) та </a:t>
          </a:r>
          <a:r>
            <a:rPr lang="ru-RU" dirty="0" err="1" smtClean="0"/>
            <a:t>інші</a:t>
          </a:r>
          <a:r>
            <a:rPr lang="ru-RU" dirty="0" smtClean="0"/>
            <a:t>. </a:t>
          </a:r>
          <a:r>
            <a:rPr lang="ru-RU" dirty="0" err="1" smtClean="0"/>
            <a:t>Годують</a:t>
          </a:r>
          <a:r>
            <a:rPr lang="ru-RU" dirty="0" smtClean="0"/>
            <a:t> </a:t>
          </a:r>
          <a:r>
            <a:rPr lang="ru-RU" dirty="0" err="1" smtClean="0"/>
            <a:t>жеребців</a:t>
          </a:r>
          <a:r>
            <a:rPr lang="ru-RU" dirty="0" smtClean="0"/>
            <a:t> 4–5 </a:t>
          </a:r>
          <a:r>
            <a:rPr lang="ru-RU" dirty="0" err="1" smtClean="0"/>
            <a:t>разів</a:t>
          </a:r>
          <a:r>
            <a:rPr lang="ru-RU" dirty="0" smtClean="0"/>
            <a:t> на </a:t>
          </a:r>
          <a:r>
            <a:rPr lang="ru-RU" dirty="0" err="1" smtClean="0"/>
            <a:t>добу</a:t>
          </a:r>
          <a:r>
            <a:rPr lang="ru-RU" dirty="0" smtClean="0"/>
            <a:t>. </a:t>
          </a:r>
          <a:r>
            <a:rPr lang="ru-RU" dirty="0" err="1" smtClean="0"/>
            <a:t>Напувають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перед </a:t>
          </a:r>
          <a:r>
            <a:rPr lang="ru-RU" dirty="0" err="1" smtClean="0"/>
            <a:t>годівлею</a:t>
          </a:r>
          <a:r>
            <a:rPr lang="ru-RU" dirty="0" smtClean="0"/>
            <a:t>.</a:t>
          </a:r>
        </a:p>
        <a:p>
          <a:pPr rtl="0"/>
          <a:r>
            <a:rPr lang="ru-RU" dirty="0" smtClean="0"/>
            <a:t>У </a:t>
          </a:r>
          <a:r>
            <a:rPr lang="ru-RU" dirty="0" err="1" smtClean="0"/>
            <a:t>непарувальний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жеребців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містити</a:t>
          </a:r>
          <a:r>
            <a:rPr lang="ru-RU" dirty="0" smtClean="0"/>
            <a:t> 40–45 % </a:t>
          </a:r>
          <a:r>
            <a:rPr lang="ru-RU" dirty="0" err="1" smtClean="0"/>
            <a:t>концентратів</a:t>
          </a:r>
          <a:r>
            <a:rPr lang="ru-RU" dirty="0" smtClean="0"/>
            <a:t>, 40–45 % </a:t>
          </a:r>
          <a:r>
            <a:rPr lang="ru-RU" dirty="0" err="1" smtClean="0"/>
            <a:t>грубих</a:t>
          </a:r>
          <a:r>
            <a:rPr lang="ru-RU" dirty="0" smtClean="0"/>
            <a:t> та 5–15 % </a:t>
          </a:r>
          <a:r>
            <a:rPr lang="ru-RU" dirty="0" err="1" smtClean="0"/>
            <a:t>соковитих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а в </a:t>
          </a:r>
          <a:r>
            <a:rPr lang="ru-RU" dirty="0" err="1" smtClean="0"/>
            <a:t>парувальний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50–65, 30–40 та 5–10 %. </a:t>
          </a:r>
          <a:endParaRPr lang="ru-RU" dirty="0"/>
        </a:p>
      </dgm:t>
    </dgm:pt>
    <dgm:pt modelId="{E15B4B6C-41DE-4ADF-8643-4E02C31E57D3}" type="parTrans" cxnId="{C506E7A4-FB79-4499-B595-0ED1EF4EB66D}">
      <dgm:prSet/>
      <dgm:spPr/>
      <dgm:t>
        <a:bodyPr/>
        <a:lstStyle/>
        <a:p>
          <a:endParaRPr lang="ru-RU"/>
        </a:p>
      </dgm:t>
    </dgm:pt>
    <dgm:pt modelId="{78A51920-2718-48AB-ACC9-DE98755D01BB}" type="sibTrans" cxnId="{C506E7A4-FB79-4499-B595-0ED1EF4EB66D}">
      <dgm:prSet/>
      <dgm:spPr/>
      <dgm:t>
        <a:bodyPr/>
        <a:lstStyle/>
        <a:p>
          <a:endParaRPr lang="ru-RU"/>
        </a:p>
      </dgm:t>
    </dgm:pt>
    <dgm:pt modelId="{710F5ACC-C4FD-48AF-A860-BB1EBA41B2F0}" type="pres">
      <dgm:prSet presAssocID="{E363444F-17C9-4339-8627-F09110C52C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7FCC77-9FEB-40AD-8F54-57686463FAFD}" type="pres">
      <dgm:prSet presAssocID="{3B8E0FA6-4082-4D8D-8AA7-9D599ADD9A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6548-B0F7-4BFE-8215-0DB0229B29FC}" type="pres">
      <dgm:prSet presAssocID="{0BC129A9-6D23-4423-A212-067984B175F0}" presName="spacer" presStyleCnt="0"/>
      <dgm:spPr/>
    </dgm:pt>
    <dgm:pt modelId="{FBC93782-BFAB-407F-B616-B9E2738F2186}" type="pres">
      <dgm:prSet presAssocID="{17128480-25A2-46EE-A928-DBBE903BE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6E7A4-FB79-4499-B595-0ED1EF4EB66D}" srcId="{E363444F-17C9-4339-8627-F09110C52CC3}" destId="{17128480-25A2-46EE-A928-DBBE903BE02B}" srcOrd="1" destOrd="0" parTransId="{E15B4B6C-41DE-4ADF-8643-4E02C31E57D3}" sibTransId="{78A51920-2718-48AB-ACC9-DE98755D01BB}"/>
    <dgm:cxn modelId="{C51C5FA0-8658-412F-BA0E-1AFE7EBC98BF}" type="presOf" srcId="{E363444F-17C9-4339-8627-F09110C52CC3}" destId="{710F5ACC-C4FD-48AF-A860-BB1EBA41B2F0}" srcOrd="0" destOrd="0" presId="urn:microsoft.com/office/officeart/2005/8/layout/vList2"/>
    <dgm:cxn modelId="{754E311F-7C06-4A7F-95AD-471073D0E7FD}" type="presOf" srcId="{3B8E0FA6-4082-4D8D-8AA7-9D599ADD9AFA}" destId="{287FCC77-9FEB-40AD-8F54-57686463FAFD}" srcOrd="0" destOrd="0" presId="urn:microsoft.com/office/officeart/2005/8/layout/vList2"/>
    <dgm:cxn modelId="{4DD65E30-0FBA-4DC3-9542-C160FEBF2E43}" type="presOf" srcId="{17128480-25A2-46EE-A928-DBBE903BE02B}" destId="{FBC93782-BFAB-407F-B616-B9E2738F2186}" srcOrd="0" destOrd="0" presId="urn:microsoft.com/office/officeart/2005/8/layout/vList2"/>
    <dgm:cxn modelId="{3EBE7393-16AC-40E6-9DE1-531C4241FBD3}" srcId="{E363444F-17C9-4339-8627-F09110C52CC3}" destId="{3B8E0FA6-4082-4D8D-8AA7-9D599ADD9AFA}" srcOrd="0" destOrd="0" parTransId="{9462A884-AD0C-4214-A2B3-489E5D439072}" sibTransId="{0BC129A9-6D23-4423-A212-067984B175F0}"/>
    <dgm:cxn modelId="{7CBBC848-3216-4C08-9445-E1BC3DF077F2}" type="presParOf" srcId="{710F5ACC-C4FD-48AF-A860-BB1EBA41B2F0}" destId="{287FCC77-9FEB-40AD-8F54-57686463FAFD}" srcOrd="0" destOrd="0" presId="urn:microsoft.com/office/officeart/2005/8/layout/vList2"/>
    <dgm:cxn modelId="{5A5676E9-C9DA-41F2-9582-B676399C478C}" type="presParOf" srcId="{710F5ACC-C4FD-48AF-A860-BB1EBA41B2F0}" destId="{E3226548-B0F7-4BFE-8215-0DB0229B29FC}" srcOrd="1" destOrd="0" presId="urn:microsoft.com/office/officeart/2005/8/layout/vList2"/>
    <dgm:cxn modelId="{02F26147-D2B7-450C-8B45-D9CBFF52D723}" type="presParOf" srcId="{710F5ACC-C4FD-48AF-A860-BB1EBA41B2F0}" destId="{FBC93782-BFAB-407F-B616-B9E2738F21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23314-CBCB-4830-881A-EBF9333BDD4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05FB54-BCC2-4C80-9664-62B5361623CA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кобил</a:t>
          </a:r>
          <a:r>
            <a:rPr lang="ru-RU" b="1" dirty="0" smtClean="0">
              <a:solidFill>
                <a:srgbClr val="FF0000"/>
              </a:solidFill>
            </a:rPr>
            <a:t>. </a:t>
          </a:r>
          <a:r>
            <a:rPr lang="ru-RU" dirty="0" err="1" smtClean="0"/>
            <a:t>Розрізняють</a:t>
          </a:r>
          <a:r>
            <a:rPr lang="ru-RU" dirty="0" smtClean="0"/>
            <a:t> три </a:t>
          </a:r>
          <a:r>
            <a:rPr lang="ru-RU" dirty="0" err="1" smtClean="0"/>
            <a:t>періоди</a:t>
          </a:r>
          <a:r>
            <a:rPr lang="ru-RU" dirty="0" smtClean="0"/>
            <a:t> </a:t>
          </a:r>
          <a:r>
            <a:rPr lang="ru-RU" dirty="0" err="1" smtClean="0"/>
            <a:t>фізіологічного</a:t>
          </a:r>
          <a:r>
            <a:rPr lang="ru-RU" dirty="0" smtClean="0"/>
            <a:t> стану </a:t>
          </a:r>
          <a:r>
            <a:rPr lang="ru-RU" dirty="0" err="1" smtClean="0"/>
            <a:t>кобили</a:t>
          </a:r>
          <a:r>
            <a:rPr lang="ru-RU" dirty="0" smtClean="0"/>
            <a:t>: </a:t>
          </a:r>
          <a:r>
            <a:rPr lang="ru-RU" b="1" dirty="0" smtClean="0">
              <a:solidFill>
                <a:srgbClr val="C00000"/>
              </a:solidFill>
            </a:rPr>
            <a:t>холоста, </a:t>
          </a:r>
          <a:r>
            <a:rPr lang="ru-RU" b="1" dirty="0" err="1" smtClean="0">
              <a:solidFill>
                <a:srgbClr val="C00000"/>
              </a:solidFill>
            </a:rPr>
            <a:t>жеребна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лактуюча</a:t>
          </a:r>
          <a:r>
            <a:rPr lang="ru-RU" b="1" dirty="0" smtClean="0">
              <a:solidFill>
                <a:srgbClr val="C00000"/>
              </a:solidFill>
            </a:rPr>
            <a:t>. </a:t>
          </a:r>
          <a:r>
            <a:rPr lang="ru-RU" dirty="0" err="1" smtClean="0"/>
            <a:t>Холостих</a:t>
          </a:r>
          <a:r>
            <a:rPr lang="ru-RU" dirty="0" smtClean="0"/>
            <a:t> </a:t>
          </a:r>
          <a:r>
            <a:rPr lang="ru-RU" dirty="0" err="1" smtClean="0"/>
            <a:t>кобил</a:t>
          </a:r>
          <a:r>
            <a:rPr lang="ru-RU" dirty="0" smtClean="0"/>
            <a:t> </a:t>
          </a:r>
          <a:r>
            <a:rPr lang="ru-RU" dirty="0" err="1" smtClean="0"/>
            <a:t>годують</a:t>
          </a:r>
          <a:r>
            <a:rPr lang="ru-RU" dirty="0" smtClean="0"/>
            <a:t> за нормами </a:t>
          </a:r>
          <a:r>
            <a:rPr lang="ru-RU" dirty="0" err="1" smtClean="0"/>
            <a:t>робочих</a:t>
          </a:r>
          <a:r>
            <a:rPr lang="ru-RU" dirty="0" smtClean="0"/>
            <a:t> коней. </a:t>
          </a:r>
          <a:endParaRPr lang="ru-RU" dirty="0"/>
        </a:p>
      </dgm:t>
    </dgm:pt>
    <dgm:pt modelId="{14E191A1-0A04-4140-8B87-AA1D97E1CF46}" type="parTrans" cxnId="{4CBED818-753C-45C7-AFEE-DF9EFEDB6F66}">
      <dgm:prSet/>
      <dgm:spPr/>
      <dgm:t>
        <a:bodyPr/>
        <a:lstStyle/>
        <a:p>
          <a:endParaRPr lang="ru-RU"/>
        </a:p>
      </dgm:t>
    </dgm:pt>
    <dgm:pt modelId="{CD6E0FF0-5CE1-4234-9D90-4BF70D502B24}" type="sibTrans" cxnId="{4CBED818-753C-45C7-AFEE-DF9EFEDB6F66}">
      <dgm:prSet/>
      <dgm:spPr/>
      <dgm:t>
        <a:bodyPr/>
        <a:lstStyle/>
        <a:p>
          <a:endParaRPr lang="ru-RU"/>
        </a:p>
      </dgm:t>
    </dgm:pt>
    <dgm:pt modelId="{97E9827E-0AF3-4BF4-8F28-9B9859C0EFAD}">
      <dgm:prSet/>
      <dgm:spPr/>
      <dgm:t>
        <a:bodyPr/>
        <a:lstStyle/>
        <a:p>
          <a:pPr rtl="0"/>
          <a:r>
            <a:rPr lang="ru-RU" dirty="0" err="1" smtClean="0"/>
            <a:t>Жеребні</a:t>
          </a:r>
          <a:r>
            <a:rPr lang="ru-RU" dirty="0" smtClean="0"/>
            <a:t> </a:t>
          </a:r>
          <a:r>
            <a:rPr lang="ru-RU" dirty="0" err="1" smtClean="0"/>
            <a:t>кобили</a:t>
          </a:r>
          <a:r>
            <a:rPr lang="ru-RU" dirty="0" smtClean="0"/>
            <a:t> </a:t>
          </a:r>
          <a:r>
            <a:rPr lang="ru-RU" dirty="0" err="1" smtClean="0"/>
            <a:t>значну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</a:t>
          </a:r>
          <a:r>
            <a:rPr lang="ru-RU" dirty="0" err="1" smtClean="0"/>
            <a:t>витрачають</a:t>
          </a:r>
          <a:r>
            <a:rPr lang="ru-RU" dirty="0" smtClean="0"/>
            <a:t> на </a:t>
          </a:r>
          <a:r>
            <a:rPr lang="ru-RU" dirty="0" err="1" smtClean="0"/>
            <a:t>ріст</a:t>
          </a:r>
          <a:r>
            <a:rPr lang="ru-RU" dirty="0" smtClean="0"/>
            <a:t> плода та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запасів</a:t>
          </a:r>
          <a:r>
            <a:rPr lang="ru-RU" dirty="0" smtClean="0"/>
            <a:t> у </a:t>
          </a:r>
          <a:r>
            <a:rPr lang="ru-RU" dirty="0" err="1" smtClean="0"/>
            <a:t>організмі</a:t>
          </a:r>
          <a:r>
            <a:rPr lang="ru-RU" dirty="0" smtClean="0"/>
            <a:t>. Тому, </a:t>
          </a:r>
          <a:r>
            <a:rPr lang="ru-RU" dirty="0" err="1" smtClean="0"/>
            <a:t>починаючи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9-го </a:t>
          </a:r>
          <a:r>
            <a:rPr lang="ru-RU" dirty="0" err="1" smtClean="0"/>
            <a:t>місяця</a:t>
          </a:r>
          <a:r>
            <a:rPr lang="ru-RU" dirty="0" smtClean="0"/>
            <a:t> </a:t>
          </a:r>
          <a:r>
            <a:rPr lang="ru-RU" dirty="0" err="1" smtClean="0"/>
            <a:t>жеребності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у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раціонах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 до 2–3 кг.</a:t>
          </a:r>
          <a:endParaRPr lang="ru-RU" dirty="0"/>
        </a:p>
      </dgm:t>
    </dgm:pt>
    <dgm:pt modelId="{F8AB4BE3-A615-4488-959E-FDC1366B1A8D}" type="parTrans" cxnId="{026F34D2-5BE3-4420-9CEE-BBC59FA59266}">
      <dgm:prSet/>
      <dgm:spPr/>
      <dgm:t>
        <a:bodyPr/>
        <a:lstStyle/>
        <a:p>
          <a:endParaRPr lang="ru-RU"/>
        </a:p>
      </dgm:t>
    </dgm:pt>
    <dgm:pt modelId="{7E296C3D-56AF-4F7E-BC79-FD4C2928B5E8}" type="sibTrans" cxnId="{026F34D2-5BE3-4420-9CEE-BBC59FA59266}">
      <dgm:prSet/>
      <dgm:spPr/>
      <dgm:t>
        <a:bodyPr/>
        <a:lstStyle/>
        <a:p>
          <a:endParaRPr lang="ru-RU"/>
        </a:p>
      </dgm:t>
    </dgm:pt>
    <dgm:pt modelId="{8AB47395-BAAD-44A2-82FD-D2EA03DA36FC}">
      <dgm:prSet/>
      <dgm:spPr/>
      <dgm:t>
        <a:bodyPr/>
        <a:lstStyle/>
        <a:p>
          <a:pPr rtl="0"/>
          <a:r>
            <a:rPr lang="ru-RU" dirty="0" err="1" smtClean="0"/>
            <a:t>Годують</a:t>
          </a:r>
          <a:r>
            <a:rPr lang="ru-RU" dirty="0" smtClean="0"/>
            <a:t>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кобил</a:t>
          </a:r>
          <a:r>
            <a:rPr lang="ru-RU" dirty="0" smtClean="0"/>
            <a:t> 4–5 </a:t>
          </a:r>
          <a:r>
            <a:rPr lang="ru-RU" dirty="0" err="1" smtClean="0"/>
            <a:t>разів</a:t>
          </a:r>
          <a:r>
            <a:rPr lang="ru-RU" dirty="0" smtClean="0"/>
            <a:t> на </a:t>
          </a:r>
          <a:r>
            <a:rPr lang="ru-RU" dirty="0" err="1" smtClean="0"/>
            <a:t>добу</a:t>
          </a:r>
          <a:r>
            <a:rPr lang="ru-RU" dirty="0" smtClean="0"/>
            <a:t>. У </a:t>
          </a:r>
          <a:r>
            <a:rPr lang="ru-RU" dirty="0" err="1" smtClean="0"/>
            <a:t>структурі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концентрати</a:t>
          </a:r>
          <a:r>
            <a:rPr lang="ru-RU" dirty="0" smtClean="0"/>
            <a:t> </a:t>
          </a:r>
          <a:r>
            <a:rPr lang="ru-RU" dirty="0" err="1" smtClean="0"/>
            <a:t>займають</a:t>
          </a:r>
          <a:r>
            <a:rPr lang="ru-RU" dirty="0" smtClean="0"/>
            <a:t> 30–40 %, </a:t>
          </a:r>
          <a:r>
            <a:rPr lang="ru-RU" dirty="0" err="1" smtClean="0"/>
            <a:t>грубі</a:t>
          </a:r>
          <a:r>
            <a:rPr lang="ru-RU" dirty="0" smtClean="0"/>
            <a:t> – 50–55, </a:t>
          </a:r>
          <a:r>
            <a:rPr lang="ru-RU" dirty="0" err="1" smtClean="0"/>
            <a:t>соковиті</a:t>
          </a:r>
          <a:r>
            <a:rPr lang="ru-RU" dirty="0" smtClean="0"/>
            <a:t> – 5–15. За два </a:t>
          </a:r>
          <a:r>
            <a:rPr lang="ru-RU" dirty="0" err="1" smtClean="0"/>
            <a:t>місяці</a:t>
          </a:r>
          <a:r>
            <a:rPr lang="ru-RU" dirty="0" smtClean="0"/>
            <a:t> до </a:t>
          </a:r>
          <a:r>
            <a:rPr lang="ru-RU" dirty="0" err="1" smtClean="0"/>
            <a:t>вижеребки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15 </a:t>
          </a:r>
          <a:r>
            <a:rPr lang="ru-RU" dirty="0" err="1" smtClean="0"/>
            <a:t>днів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, </a:t>
          </a:r>
          <a:r>
            <a:rPr lang="ru-RU" dirty="0" err="1" smtClean="0"/>
            <a:t>кобил</a:t>
          </a:r>
          <a:r>
            <a:rPr lang="ru-RU" dirty="0" smtClean="0"/>
            <a:t> не </a:t>
          </a:r>
          <a:r>
            <a:rPr lang="ru-RU" dirty="0" err="1" smtClean="0"/>
            <a:t>використовують</a:t>
          </a:r>
          <a:r>
            <a:rPr lang="ru-RU" dirty="0" smtClean="0"/>
            <a:t> на роботах. </a:t>
          </a:r>
          <a:endParaRPr lang="ru-RU" dirty="0"/>
        </a:p>
      </dgm:t>
    </dgm:pt>
    <dgm:pt modelId="{6CC65620-7311-4386-BFB2-32D8A375E1F0}" type="parTrans" cxnId="{39694C7D-66A7-43ED-AF4C-F87AA4716595}">
      <dgm:prSet/>
      <dgm:spPr/>
      <dgm:t>
        <a:bodyPr/>
        <a:lstStyle/>
        <a:p>
          <a:endParaRPr lang="ru-RU"/>
        </a:p>
      </dgm:t>
    </dgm:pt>
    <dgm:pt modelId="{382300E1-4216-48C4-9FBD-61363AEDC8E3}" type="sibTrans" cxnId="{39694C7D-66A7-43ED-AF4C-F87AA4716595}">
      <dgm:prSet/>
      <dgm:spPr/>
      <dgm:t>
        <a:bodyPr/>
        <a:lstStyle/>
        <a:p>
          <a:endParaRPr lang="ru-RU"/>
        </a:p>
      </dgm:t>
    </dgm:pt>
    <dgm:pt modelId="{F313E3B2-56BA-4959-A2D0-20C1BF4A6A5F}" type="pres">
      <dgm:prSet presAssocID="{A2823314-CBCB-4830-881A-EBF9333BDD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B2BC5-A54E-48C8-913D-5FDDC84E7B55}" type="pres">
      <dgm:prSet presAssocID="{0905FB54-BCC2-4C80-9664-62B5361623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6D092-06DF-4AD4-8576-8226794DFE4E}" type="pres">
      <dgm:prSet presAssocID="{CD6E0FF0-5CE1-4234-9D90-4BF70D502B24}" presName="spacer" presStyleCnt="0"/>
      <dgm:spPr/>
    </dgm:pt>
    <dgm:pt modelId="{13C198A3-0494-4C30-88EE-8C90833EA244}" type="pres">
      <dgm:prSet presAssocID="{97E9827E-0AF3-4BF4-8F28-9B9859C0EF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1BA0-5513-48E9-80B4-802974BEE6B9}" type="pres">
      <dgm:prSet presAssocID="{7E296C3D-56AF-4F7E-BC79-FD4C2928B5E8}" presName="spacer" presStyleCnt="0"/>
      <dgm:spPr/>
    </dgm:pt>
    <dgm:pt modelId="{8862A1EA-DBA6-4D08-BB36-503B5FC9BC5C}" type="pres">
      <dgm:prSet presAssocID="{8AB47395-BAAD-44A2-82FD-D2EA03DA36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27321-5EEC-4D78-966A-DD171E41140D}" type="presOf" srcId="{8AB47395-BAAD-44A2-82FD-D2EA03DA36FC}" destId="{8862A1EA-DBA6-4D08-BB36-503B5FC9BC5C}" srcOrd="0" destOrd="0" presId="urn:microsoft.com/office/officeart/2005/8/layout/vList2"/>
    <dgm:cxn modelId="{39694C7D-66A7-43ED-AF4C-F87AA4716595}" srcId="{A2823314-CBCB-4830-881A-EBF9333BDD45}" destId="{8AB47395-BAAD-44A2-82FD-D2EA03DA36FC}" srcOrd="2" destOrd="0" parTransId="{6CC65620-7311-4386-BFB2-32D8A375E1F0}" sibTransId="{382300E1-4216-48C4-9FBD-61363AEDC8E3}"/>
    <dgm:cxn modelId="{795033F1-49FD-4910-8ADC-1B0A480E7837}" type="presOf" srcId="{97E9827E-0AF3-4BF4-8F28-9B9859C0EFAD}" destId="{13C198A3-0494-4C30-88EE-8C90833EA244}" srcOrd="0" destOrd="0" presId="urn:microsoft.com/office/officeart/2005/8/layout/vList2"/>
    <dgm:cxn modelId="{026F34D2-5BE3-4420-9CEE-BBC59FA59266}" srcId="{A2823314-CBCB-4830-881A-EBF9333BDD45}" destId="{97E9827E-0AF3-4BF4-8F28-9B9859C0EFAD}" srcOrd="1" destOrd="0" parTransId="{F8AB4BE3-A615-4488-959E-FDC1366B1A8D}" sibTransId="{7E296C3D-56AF-4F7E-BC79-FD4C2928B5E8}"/>
    <dgm:cxn modelId="{91109022-CA49-4217-853C-7544FA74938D}" type="presOf" srcId="{0905FB54-BCC2-4C80-9664-62B5361623CA}" destId="{BA5B2BC5-A54E-48C8-913D-5FDDC84E7B55}" srcOrd="0" destOrd="0" presId="urn:microsoft.com/office/officeart/2005/8/layout/vList2"/>
    <dgm:cxn modelId="{4CBED818-753C-45C7-AFEE-DF9EFEDB6F66}" srcId="{A2823314-CBCB-4830-881A-EBF9333BDD45}" destId="{0905FB54-BCC2-4C80-9664-62B5361623CA}" srcOrd="0" destOrd="0" parTransId="{14E191A1-0A04-4140-8B87-AA1D97E1CF46}" sibTransId="{CD6E0FF0-5CE1-4234-9D90-4BF70D502B24}"/>
    <dgm:cxn modelId="{9C05023B-1236-4C89-82AA-1B108DE0F48E}" type="presOf" srcId="{A2823314-CBCB-4830-881A-EBF9333BDD45}" destId="{F313E3B2-56BA-4959-A2D0-20C1BF4A6A5F}" srcOrd="0" destOrd="0" presId="urn:microsoft.com/office/officeart/2005/8/layout/vList2"/>
    <dgm:cxn modelId="{43E3B8C6-E16E-4F02-8C9F-13078349D79E}" type="presParOf" srcId="{F313E3B2-56BA-4959-A2D0-20C1BF4A6A5F}" destId="{BA5B2BC5-A54E-48C8-913D-5FDDC84E7B55}" srcOrd="0" destOrd="0" presId="urn:microsoft.com/office/officeart/2005/8/layout/vList2"/>
    <dgm:cxn modelId="{0E2F7498-E7F5-46EA-A14B-25651625E3A7}" type="presParOf" srcId="{F313E3B2-56BA-4959-A2D0-20C1BF4A6A5F}" destId="{0F76D092-06DF-4AD4-8576-8226794DFE4E}" srcOrd="1" destOrd="0" presId="urn:microsoft.com/office/officeart/2005/8/layout/vList2"/>
    <dgm:cxn modelId="{F414C6B2-EE8C-420C-9D0E-0C173C98D92B}" type="presParOf" srcId="{F313E3B2-56BA-4959-A2D0-20C1BF4A6A5F}" destId="{13C198A3-0494-4C30-88EE-8C90833EA244}" srcOrd="2" destOrd="0" presId="urn:microsoft.com/office/officeart/2005/8/layout/vList2"/>
    <dgm:cxn modelId="{D9B73768-E0D1-4821-84DB-A42367574D56}" type="presParOf" srcId="{F313E3B2-56BA-4959-A2D0-20C1BF4A6A5F}" destId="{11E61BA0-5513-48E9-80B4-802974BEE6B9}" srcOrd="3" destOrd="0" presId="urn:microsoft.com/office/officeart/2005/8/layout/vList2"/>
    <dgm:cxn modelId="{512B984D-522D-434B-82B9-8425FA6A7B38}" type="presParOf" srcId="{F313E3B2-56BA-4959-A2D0-20C1BF4A6A5F}" destId="{8862A1EA-DBA6-4D08-BB36-503B5FC9BC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5AE584-9C6F-4844-BF73-F8CD5FE1252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C7BED4F-A5D1-4CCB-9877-64624B3B4689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Годівля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жеребних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кобил.</a:t>
          </a:r>
          <a:r>
            <a:rPr lang="ru-RU" dirty="0" err="1" smtClean="0"/>
            <a:t>Тривалість</a:t>
          </a:r>
          <a:r>
            <a:rPr lang="ru-RU" dirty="0" smtClean="0"/>
            <a:t> </a:t>
          </a:r>
          <a:r>
            <a:rPr lang="ru-RU" dirty="0" err="1" smtClean="0"/>
            <a:t>жеребності</a:t>
          </a:r>
          <a:r>
            <a:rPr lang="ru-RU" dirty="0" smtClean="0"/>
            <a:t> у </a:t>
          </a:r>
          <a:r>
            <a:rPr lang="ru-RU" dirty="0" err="1" smtClean="0"/>
            <a:t>кобил</a:t>
          </a:r>
          <a:r>
            <a:rPr lang="ru-RU" dirty="0" smtClean="0"/>
            <a:t> становить 11 </a:t>
          </a:r>
          <a:r>
            <a:rPr lang="ru-RU" dirty="0" err="1" smtClean="0"/>
            <a:t>міс</a:t>
          </a:r>
          <a:r>
            <a:rPr lang="ru-RU" dirty="0" smtClean="0"/>
            <a:t>. </a:t>
          </a:r>
          <a:r>
            <a:rPr lang="ru-RU" dirty="0" err="1" smtClean="0"/>
            <a:t>Починаючи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4–5-го </a:t>
          </a:r>
          <a:r>
            <a:rPr lang="ru-RU" dirty="0" err="1" smtClean="0"/>
            <a:t>місяця</a:t>
          </a:r>
          <a:r>
            <a:rPr lang="ru-RU" dirty="0" smtClean="0"/>
            <a:t>, у </a:t>
          </a:r>
          <a:r>
            <a:rPr lang="ru-RU" dirty="0" err="1" smtClean="0"/>
            <a:t>тварин</a:t>
          </a:r>
          <a:r>
            <a:rPr lang="ru-RU" dirty="0" smtClean="0"/>
            <a:t> </a:t>
          </a:r>
          <a:r>
            <a:rPr lang="ru-RU" dirty="0" err="1" smtClean="0"/>
            <a:t>помітно</a:t>
          </a:r>
          <a:r>
            <a:rPr lang="ru-RU" dirty="0" smtClean="0"/>
            <a:t> </a:t>
          </a:r>
          <a:r>
            <a:rPr lang="ru-RU" dirty="0" err="1" smtClean="0"/>
            <a:t>посилюється</a:t>
          </a:r>
          <a:r>
            <a:rPr lang="ru-RU" dirty="0" smtClean="0"/>
            <a:t> </a:t>
          </a:r>
          <a:r>
            <a:rPr lang="ru-RU" dirty="0" err="1" smtClean="0"/>
            <a:t>обмін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 </a:t>
          </a:r>
          <a:r>
            <a:rPr lang="ru-RU" dirty="0" err="1" smtClean="0"/>
            <a:t>Теплопродукція</a:t>
          </a:r>
          <a:r>
            <a:rPr lang="ru-RU" dirty="0" smtClean="0"/>
            <a:t> в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зростає</a:t>
          </a:r>
          <a:r>
            <a:rPr lang="ru-RU" dirty="0" smtClean="0"/>
            <a:t> на 15-18%, а до </a:t>
          </a:r>
          <a:r>
            <a:rPr lang="ru-RU" dirty="0" err="1" smtClean="0"/>
            <a:t>кінця</a:t>
          </a:r>
          <a:r>
            <a:rPr lang="ru-RU" dirty="0" smtClean="0"/>
            <a:t> </a:t>
          </a:r>
          <a:r>
            <a:rPr lang="ru-RU" dirty="0" err="1" smtClean="0"/>
            <a:t>вагітності</a:t>
          </a:r>
          <a:r>
            <a:rPr lang="ru-RU" dirty="0" smtClean="0"/>
            <a:t> – на 28–35% </a:t>
          </a:r>
          <a:r>
            <a:rPr lang="ru-RU" dirty="0" err="1" smtClean="0"/>
            <a:t>порівняно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холостими</a:t>
          </a:r>
          <a:r>
            <a:rPr lang="ru-RU" dirty="0" smtClean="0"/>
            <a:t> конематками. </a:t>
          </a:r>
          <a:endParaRPr lang="ru-RU" dirty="0"/>
        </a:p>
      </dgm:t>
    </dgm:pt>
    <dgm:pt modelId="{92B1538B-0F3D-46E6-A9F2-311A6BCCAD21}" type="parTrans" cxnId="{C720407D-3FE3-45A3-99E3-8E9564DBCAF8}">
      <dgm:prSet/>
      <dgm:spPr/>
      <dgm:t>
        <a:bodyPr/>
        <a:lstStyle/>
        <a:p>
          <a:endParaRPr lang="ru-RU"/>
        </a:p>
      </dgm:t>
    </dgm:pt>
    <dgm:pt modelId="{9A883D13-08FE-4B8B-B810-B22CCD50D864}" type="sibTrans" cxnId="{C720407D-3FE3-45A3-99E3-8E9564DBCAF8}">
      <dgm:prSet/>
      <dgm:spPr/>
      <dgm:t>
        <a:bodyPr/>
        <a:lstStyle/>
        <a:p>
          <a:endParaRPr lang="ru-RU"/>
        </a:p>
      </dgm:t>
    </dgm:pt>
    <dgm:pt modelId="{AA92207A-E756-4391-9E39-6FE7A6CC2EE0}">
      <dgm:prSet/>
      <dgm:spPr/>
      <dgm:t>
        <a:bodyPr/>
        <a:lstStyle/>
        <a:p>
          <a:pPr rtl="0"/>
          <a:r>
            <a:rPr lang="ru-RU" dirty="0" err="1" smtClean="0"/>
            <a:t>Найвища</a:t>
          </a:r>
          <a:r>
            <a:rPr lang="ru-RU" dirty="0" smtClean="0"/>
            <a:t> </a:t>
          </a:r>
          <a:r>
            <a:rPr lang="ru-RU" dirty="0" err="1" smtClean="0"/>
            <a:t>інтенсивність</a:t>
          </a:r>
          <a:r>
            <a:rPr lang="ru-RU" dirty="0" smtClean="0"/>
            <a:t> </a:t>
          </a:r>
          <a:r>
            <a:rPr lang="ru-RU" dirty="0" err="1" smtClean="0"/>
            <a:t>обміну</a:t>
          </a:r>
          <a:r>
            <a:rPr lang="ru-RU" dirty="0" smtClean="0"/>
            <a:t> </a:t>
          </a:r>
          <a:r>
            <a:rPr lang="ru-RU" dirty="0" err="1" smtClean="0"/>
            <a:t>спостерігається</a:t>
          </a:r>
          <a:r>
            <a:rPr lang="ru-RU" dirty="0" smtClean="0"/>
            <a:t> в </a:t>
          </a:r>
          <a:r>
            <a:rPr lang="ru-RU" dirty="0" err="1" smtClean="0"/>
            <a:t>останні</a:t>
          </a:r>
          <a:r>
            <a:rPr lang="ru-RU" dirty="0" smtClean="0"/>
            <a:t> 3 </a:t>
          </a:r>
          <a:r>
            <a:rPr lang="ru-RU" dirty="0" err="1" smtClean="0"/>
            <a:t>міс</a:t>
          </a:r>
          <a:r>
            <a:rPr lang="ru-RU" dirty="0" smtClean="0"/>
            <a:t> </a:t>
          </a:r>
          <a:r>
            <a:rPr lang="ru-RU" dirty="0" err="1" smtClean="0"/>
            <a:t>жеребності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зумовлено</a:t>
          </a:r>
          <a:r>
            <a:rPr lang="ru-RU" dirty="0" smtClean="0"/>
            <a:t> </a:t>
          </a:r>
          <a:r>
            <a:rPr lang="ru-RU" dirty="0" err="1" smtClean="0"/>
            <a:t>інтенсивним</a:t>
          </a:r>
          <a:r>
            <a:rPr lang="ru-RU" dirty="0" smtClean="0"/>
            <a:t> ростом плода. Так, жива </a:t>
          </a:r>
          <a:r>
            <a:rPr lang="ru-RU" dirty="0" err="1" smtClean="0"/>
            <a:t>маса</a:t>
          </a:r>
          <a:r>
            <a:rPr lang="ru-RU" dirty="0" smtClean="0"/>
            <a:t> </a:t>
          </a:r>
          <a:r>
            <a:rPr lang="ru-RU" dirty="0" err="1" smtClean="0"/>
            <a:t>останнього</a:t>
          </a:r>
          <a:r>
            <a:rPr lang="ru-RU" dirty="0" smtClean="0"/>
            <a:t> у 6–7 </a:t>
          </a:r>
          <a:r>
            <a:rPr lang="ru-RU" dirty="0" err="1" smtClean="0"/>
            <a:t>міс</a:t>
          </a:r>
          <a:r>
            <a:rPr lang="ru-RU" dirty="0" smtClean="0"/>
            <a:t> становить 4,5–5,0 кг, у 9 – 16 кг, у 10 – 28–30 кг, а </a:t>
          </a:r>
          <a:r>
            <a:rPr lang="ru-RU" dirty="0" err="1" smtClean="0"/>
            <a:t>народжується</a:t>
          </a:r>
          <a:r>
            <a:rPr lang="ru-RU" dirty="0" smtClean="0"/>
            <a:t> </a:t>
          </a:r>
          <a:r>
            <a:rPr lang="ru-RU" dirty="0" err="1" smtClean="0"/>
            <a:t>воно</a:t>
          </a:r>
          <a:r>
            <a:rPr lang="ru-RU" dirty="0" smtClean="0"/>
            <a:t> </a:t>
          </a:r>
          <a:r>
            <a:rPr lang="ru-RU" dirty="0" err="1" smtClean="0"/>
            <a:t>масою</a:t>
          </a:r>
          <a:r>
            <a:rPr lang="ru-RU" dirty="0" smtClean="0"/>
            <a:t> 40–50 кг, </a:t>
          </a:r>
          <a:r>
            <a:rPr lang="ru-RU" dirty="0" err="1" smtClean="0"/>
            <a:t>що</a:t>
          </a:r>
          <a:r>
            <a:rPr lang="ru-RU" dirty="0" smtClean="0"/>
            <a:t> становить 10–12%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матері</a:t>
          </a:r>
          <a:r>
            <a:rPr lang="ru-RU" dirty="0" smtClean="0"/>
            <a:t>. </a:t>
          </a:r>
          <a:endParaRPr lang="ru-RU" dirty="0"/>
        </a:p>
      </dgm:t>
    </dgm:pt>
    <dgm:pt modelId="{C1F06EBF-5219-4EE0-96AD-F168E9F64032}" type="parTrans" cxnId="{B93EFE47-65EA-4F29-B827-24A374E32891}">
      <dgm:prSet/>
      <dgm:spPr/>
      <dgm:t>
        <a:bodyPr/>
        <a:lstStyle/>
        <a:p>
          <a:endParaRPr lang="ru-RU"/>
        </a:p>
      </dgm:t>
    </dgm:pt>
    <dgm:pt modelId="{1F409991-1438-472C-80A5-A752A8182BC6}" type="sibTrans" cxnId="{B93EFE47-65EA-4F29-B827-24A374E32891}">
      <dgm:prSet/>
      <dgm:spPr/>
      <dgm:t>
        <a:bodyPr/>
        <a:lstStyle/>
        <a:p>
          <a:endParaRPr lang="ru-RU"/>
        </a:p>
      </dgm:t>
    </dgm:pt>
    <dgm:pt modelId="{91894C4B-1314-4AD1-92B2-9094E3E7415B}" type="pres">
      <dgm:prSet presAssocID="{915AE584-9C6F-4844-BF73-F8CD5FE125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188379-B965-4D02-BC86-F1079DBECF95}" type="pres">
      <dgm:prSet presAssocID="{FC7BED4F-A5D1-4CCB-9877-64624B3B46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7E05D-2308-4939-8364-F7FB92BA64D7}" type="pres">
      <dgm:prSet presAssocID="{9A883D13-08FE-4B8B-B810-B22CCD50D864}" presName="spacer" presStyleCnt="0"/>
      <dgm:spPr/>
    </dgm:pt>
    <dgm:pt modelId="{D0E254C1-1E5A-4041-B8CC-F8A38FE4114F}" type="pres">
      <dgm:prSet presAssocID="{AA92207A-E756-4391-9E39-6FE7A6CC2E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0407D-3FE3-45A3-99E3-8E9564DBCAF8}" srcId="{915AE584-9C6F-4844-BF73-F8CD5FE12520}" destId="{FC7BED4F-A5D1-4CCB-9877-64624B3B4689}" srcOrd="0" destOrd="0" parTransId="{92B1538B-0F3D-46E6-A9F2-311A6BCCAD21}" sibTransId="{9A883D13-08FE-4B8B-B810-B22CCD50D864}"/>
    <dgm:cxn modelId="{B93EFE47-65EA-4F29-B827-24A374E32891}" srcId="{915AE584-9C6F-4844-BF73-F8CD5FE12520}" destId="{AA92207A-E756-4391-9E39-6FE7A6CC2EE0}" srcOrd="1" destOrd="0" parTransId="{C1F06EBF-5219-4EE0-96AD-F168E9F64032}" sibTransId="{1F409991-1438-472C-80A5-A752A8182BC6}"/>
    <dgm:cxn modelId="{C2E32331-0D01-4562-93E4-872E069BC121}" type="presOf" srcId="{915AE584-9C6F-4844-BF73-F8CD5FE12520}" destId="{91894C4B-1314-4AD1-92B2-9094E3E7415B}" srcOrd="0" destOrd="0" presId="urn:microsoft.com/office/officeart/2005/8/layout/vList2"/>
    <dgm:cxn modelId="{1C4E3EBC-B2CD-4C0E-9E34-7B202CBEAD13}" type="presOf" srcId="{FC7BED4F-A5D1-4CCB-9877-64624B3B4689}" destId="{44188379-B965-4D02-BC86-F1079DBECF95}" srcOrd="0" destOrd="0" presId="urn:microsoft.com/office/officeart/2005/8/layout/vList2"/>
    <dgm:cxn modelId="{02D9885A-B3DB-430B-8C82-7AD6666EEBDD}" type="presOf" srcId="{AA92207A-E756-4391-9E39-6FE7A6CC2EE0}" destId="{D0E254C1-1E5A-4041-B8CC-F8A38FE4114F}" srcOrd="0" destOrd="0" presId="urn:microsoft.com/office/officeart/2005/8/layout/vList2"/>
    <dgm:cxn modelId="{C5F9ED01-6508-4142-ACAA-1A1A47C2F72B}" type="presParOf" srcId="{91894C4B-1314-4AD1-92B2-9094E3E7415B}" destId="{44188379-B965-4D02-BC86-F1079DBECF95}" srcOrd="0" destOrd="0" presId="urn:microsoft.com/office/officeart/2005/8/layout/vList2"/>
    <dgm:cxn modelId="{51D70E4E-8492-47E4-A6F6-87077D6F778A}" type="presParOf" srcId="{91894C4B-1314-4AD1-92B2-9094E3E7415B}" destId="{D4A7E05D-2308-4939-8364-F7FB92BA64D7}" srcOrd="1" destOrd="0" presId="urn:microsoft.com/office/officeart/2005/8/layout/vList2"/>
    <dgm:cxn modelId="{6CEA3D81-E9BA-4B62-8988-2D03DAC09A93}" type="presParOf" srcId="{91894C4B-1314-4AD1-92B2-9094E3E7415B}" destId="{D0E254C1-1E5A-4041-B8CC-F8A38FE411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90FEE3-06D6-406C-90ED-6EC4586860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F04FA1E-6150-4CAE-A0B8-FB395A26DB13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перші</a:t>
          </a:r>
          <a:r>
            <a:rPr lang="ru-RU" dirty="0" smtClean="0"/>
            <a:t> 3–4 </a:t>
          </a:r>
          <a:r>
            <a:rPr lang="ru-RU" dirty="0" err="1" smtClean="0"/>
            <a:t>міс</a:t>
          </a:r>
          <a:r>
            <a:rPr lang="ru-RU" dirty="0" smtClean="0"/>
            <a:t> </a:t>
          </a:r>
          <a:r>
            <a:rPr lang="ru-RU" dirty="0" err="1" smtClean="0"/>
            <a:t>жеребності</a:t>
          </a:r>
          <a:r>
            <a:rPr lang="ru-RU" dirty="0" smtClean="0"/>
            <a:t> </a:t>
          </a:r>
          <a:r>
            <a:rPr lang="ru-RU" dirty="0" err="1" smtClean="0"/>
            <a:t>кобилам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в основному </a:t>
          </a:r>
          <a:r>
            <a:rPr lang="ru-RU" dirty="0" err="1" smtClean="0"/>
            <a:t>грубі</a:t>
          </a:r>
          <a:r>
            <a:rPr lang="ru-RU" dirty="0" smtClean="0"/>
            <a:t> (</a:t>
          </a:r>
          <a:r>
            <a:rPr lang="ru-RU" dirty="0" err="1" smtClean="0"/>
            <a:t>сіно</a:t>
          </a:r>
          <a:r>
            <a:rPr lang="ru-RU" dirty="0" smtClean="0"/>
            <a:t>, солому)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соковиті</a:t>
          </a:r>
          <a:r>
            <a:rPr lang="ru-RU" dirty="0" smtClean="0"/>
            <a:t> (</a:t>
          </a:r>
          <a:r>
            <a:rPr lang="ru-RU" dirty="0" err="1" smtClean="0"/>
            <a:t>кормові</a:t>
          </a:r>
          <a:r>
            <a:rPr lang="ru-RU" dirty="0" smtClean="0"/>
            <a:t> </a:t>
          </a:r>
          <a:r>
            <a:rPr lang="ru-RU" dirty="0" err="1" smtClean="0"/>
            <a:t>буряки</a:t>
          </a:r>
          <a:r>
            <a:rPr lang="ru-RU" dirty="0" smtClean="0"/>
            <a:t>, </a:t>
          </a:r>
          <a:r>
            <a:rPr lang="ru-RU" dirty="0" err="1" smtClean="0"/>
            <a:t>бруква</a:t>
          </a:r>
          <a:r>
            <a:rPr lang="ru-RU" dirty="0" smtClean="0"/>
            <a:t>, турнепс, </a:t>
          </a:r>
          <a:r>
            <a:rPr lang="ru-RU" dirty="0" err="1" smtClean="0"/>
            <a:t>морква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) корми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додаванням</a:t>
          </a:r>
          <a:r>
            <a:rPr lang="ru-RU" dirty="0" smtClean="0"/>
            <a:t> 15–20% </a:t>
          </a:r>
          <a:r>
            <a:rPr lang="ru-RU" dirty="0" err="1" smtClean="0"/>
            <a:t>концентрованих</a:t>
          </a:r>
          <a:r>
            <a:rPr lang="ru-RU" dirty="0" smtClean="0"/>
            <a:t>. </a:t>
          </a:r>
          <a:r>
            <a:rPr lang="ru-RU" dirty="0" err="1" smtClean="0"/>
            <a:t>Літом</a:t>
          </a:r>
          <a:r>
            <a:rPr lang="ru-RU" dirty="0" smtClean="0"/>
            <a:t> </a:t>
          </a:r>
          <a:r>
            <a:rPr lang="ru-RU" dirty="0" err="1" smtClean="0"/>
            <a:t>кобил</a:t>
          </a:r>
          <a:r>
            <a:rPr lang="ru-RU" dirty="0" smtClean="0"/>
            <a:t> </a:t>
          </a:r>
          <a:r>
            <a:rPr lang="ru-RU" dirty="0" err="1" smtClean="0"/>
            <a:t>утримують</a:t>
          </a:r>
          <a:r>
            <a:rPr lang="ru-RU" dirty="0" smtClean="0"/>
            <a:t> на </a:t>
          </a:r>
          <a:r>
            <a:rPr lang="ru-RU" dirty="0" err="1" smtClean="0"/>
            <a:t>пасовищі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підгодовують</a:t>
          </a:r>
          <a:r>
            <a:rPr lang="ru-RU" dirty="0" smtClean="0"/>
            <a:t> </a:t>
          </a:r>
          <a:r>
            <a:rPr lang="ru-RU" dirty="0" err="1" smtClean="0"/>
            <a:t>концкормами</a:t>
          </a:r>
          <a:r>
            <a:rPr lang="ru-RU" dirty="0" smtClean="0"/>
            <a:t> (</a:t>
          </a:r>
          <a:r>
            <a:rPr lang="ru-RU" dirty="0" err="1" smtClean="0"/>
            <a:t>вівсом</a:t>
          </a:r>
          <a:r>
            <a:rPr lang="ru-RU" dirty="0" smtClean="0"/>
            <a:t>), </a:t>
          </a:r>
          <a:r>
            <a:rPr lang="ru-RU" dirty="0" err="1" smtClean="0"/>
            <a:t>підв’яленою</a:t>
          </a:r>
          <a:r>
            <a:rPr lang="ru-RU" dirty="0" smtClean="0"/>
            <a:t> травою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сіном</a:t>
          </a:r>
          <a:r>
            <a:rPr lang="ru-RU" dirty="0" smtClean="0"/>
            <a:t>. </a:t>
          </a:r>
          <a:endParaRPr lang="en-US" dirty="0"/>
        </a:p>
      </dgm:t>
    </dgm:pt>
    <dgm:pt modelId="{B14ED4D0-69B7-44FE-B798-27939FDCEC29}" type="parTrans" cxnId="{A8190071-B2B3-4663-BB1A-A1C12F49CBE1}">
      <dgm:prSet/>
      <dgm:spPr/>
      <dgm:t>
        <a:bodyPr/>
        <a:lstStyle/>
        <a:p>
          <a:endParaRPr lang="ru-RU"/>
        </a:p>
      </dgm:t>
    </dgm:pt>
    <dgm:pt modelId="{BC6DCF38-B8C9-4693-A445-FBAB3AD5A685}" type="sibTrans" cxnId="{A8190071-B2B3-4663-BB1A-A1C12F49CBE1}">
      <dgm:prSet/>
      <dgm:spPr/>
      <dgm:t>
        <a:bodyPr/>
        <a:lstStyle/>
        <a:p>
          <a:endParaRPr lang="ru-RU"/>
        </a:p>
      </dgm:t>
    </dgm:pt>
    <dgm:pt modelId="{482A8138-D331-4824-BF5A-9DBE1708523A}" type="pres">
      <dgm:prSet presAssocID="{4F90FEE3-06D6-406C-90ED-6EC4586860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3139B-A0CA-4E08-BDF0-F8DB42ACE4EE}" type="pres">
      <dgm:prSet presAssocID="{6F04FA1E-6150-4CAE-A0B8-FB395A26DB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3D608-1C84-4E86-AF8E-9C5AA7C68F07}" type="presOf" srcId="{4F90FEE3-06D6-406C-90ED-6EC458686046}" destId="{482A8138-D331-4824-BF5A-9DBE1708523A}" srcOrd="0" destOrd="0" presId="urn:microsoft.com/office/officeart/2005/8/layout/vList2"/>
    <dgm:cxn modelId="{A8190071-B2B3-4663-BB1A-A1C12F49CBE1}" srcId="{4F90FEE3-06D6-406C-90ED-6EC458686046}" destId="{6F04FA1E-6150-4CAE-A0B8-FB395A26DB13}" srcOrd="0" destOrd="0" parTransId="{B14ED4D0-69B7-44FE-B798-27939FDCEC29}" sibTransId="{BC6DCF38-B8C9-4693-A445-FBAB3AD5A685}"/>
    <dgm:cxn modelId="{A028F518-F2A8-4FE2-92E7-F368C8C3DBF5}" type="presOf" srcId="{6F04FA1E-6150-4CAE-A0B8-FB395A26DB13}" destId="{FCA3139B-A0CA-4E08-BDF0-F8DB42ACE4EE}" srcOrd="0" destOrd="0" presId="urn:microsoft.com/office/officeart/2005/8/layout/vList2"/>
    <dgm:cxn modelId="{D1FE6AC8-18F3-49A1-B655-EE2DE2D8394E}" type="presParOf" srcId="{482A8138-D331-4824-BF5A-9DBE1708523A}" destId="{FCA3139B-A0CA-4E08-BDF0-F8DB42ACE4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1D51BC-43FE-4260-A377-07057939468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39A4A8-9E0F-440A-88EF-6ABD54762D0F}">
      <dgm:prSet/>
      <dgm:spPr/>
      <dgm:t>
        <a:bodyPr/>
        <a:lstStyle/>
        <a:p>
          <a:pPr rtl="0"/>
          <a:r>
            <a:rPr lang="ru-RU" dirty="0" err="1" smtClean="0">
              <a:latin typeface="Arial" pitchFamily="34" charset="0"/>
              <a:cs typeface="Arial" pitchFamily="34" charset="0"/>
            </a:rPr>
            <a:t>Починаючи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dirty="0" smtClean="0">
              <a:latin typeface="Arial" pitchFamily="34" charset="0"/>
              <a:cs typeface="Arial" pitchFamily="34" charset="0"/>
            </a:rPr>
            <a:t> 5-го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місяця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жеребності</a:t>
          </a:r>
          <a:r>
            <a:rPr lang="ru-RU" dirty="0" smtClean="0">
              <a:latin typeface="Arial" pitchFamily="34" charset="0"/>
              <a:cs typeface="Arial" pitchFamily="34" charset="0"/>
            </a:rPr>
            <a:t>,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раціонах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кобил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частку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концентрованих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збільшують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до 25–35%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загальної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поживності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грубих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кормів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згодовують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переважно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доброякісне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сіно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(2–2,5 кг на 100 кг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живої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маси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),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соковитих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–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червону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моркву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кормові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буряки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силос,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сінаж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Даванки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силосу в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останню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третину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жеребності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небажан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dirty="0" smtClean="0">
              <a:latin typeface="Arial" pitchFamily="34" charset="0"/>
              <a:cs typeface="Arial" pitchFamily="34" charset="0"/>
            </a:rPr>
            <a:t>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DB63F7D-6FC5-4B20-99AD-BDAB1AD5F45D}" type="parTrans" cxnId="{F34CBE0B-0E73-4E07-A8ED-8167AB2D5ED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B7EDE4-F57C-4345-8CA8-3EB7D12F2E77}" type="sibTrans" cxnId="{F34CBE0B-0E73-4E07-A8ED-8167AB2D5ED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D006B1-7C5F-42DA-B2F1-79F9BCF386FC}">
      <dgm:prSet/>
      <dgm:spPr/>
      <dgm:t>
        <a:bodyPr/>
        <a:lstStyle/>
        <a:p>
          <a:pPr rtl="0"/>
          <a:r>
            <a:rPr lang="ru-RU" dirty="0" err="1" smtClean="0">
              <a:latin typeface="Arial" pitchFamily="34" charset="0"/>
              <a:cs typeface="Arial" pitchFamily="34" charset="0"/>
            </a:rPr>
            <a:t>Коренеплодів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згодовують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dirty="0" smtClean="0">
              <a:latin typeface="Arial" pitchFamily="34" charset="0"/>
              <a:cs typeface="Arial" pitchFamily="34" charset="0"/>
            </a:rPr>
            <a:t> 3–6 до 11–12 кг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залежно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від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живої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маси</a:t>
          </a:r>
          <a:r>
            <a:rPr lang="ru-RU" dirty="0" smtClean="0">
              <a:latin typeface="Arial" pitchFamily="34" charset="0"/>
              <a:cs typeface="Arial" pitchFamily="34" charset="0"/>
            </a:rPr>
            <a:t>. За 1,5–2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тижні</a:t>
          </a:r>
          <a:r>
            <a:rPr lang="ru-RU" dirty="0" smtClean="0">
              <a:latin typeface="Arial" pitchFamily="34" charset="0"/>
              <a:cs typeface="Arial" pitchFamily="34" charset="0"/>
            </a:rPr>
            <a:t> до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вижереблення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кобил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переводять</a:t>
          </a:r>
          <a:r>
            <a:rPr lang="ru-RU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раціон</a:t>
          </a:r>
          <a:r>
            <a:rPr lang="ru-RU" dirty="0" smtClean="0">
              <a:latin typeface="Arial" pitchFamily="34" charset="0"/>
              <a:cs typeface="Arial" pitchFamily="34" charset="0"/>
            </a:rPr>
            <a:t> для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лактуючих</a:t>
          </a:r>
          <a:r>
            <a:rPr lang="ru-RU" dirty="0" smtClean="0">
              <a:latin typeface="Arial" pitchFamily="34" charset="0"/>
              <a:cs typeface="Arial" pitchFamily="34" charset="0"/>
            </a:rPr>
            <a:t> конематок, а за 7–10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днів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об’єм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раціону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зменшують</a:t>
          </a:r>
          <a:r>
            <a:rPr lang="ru-RU" dirty="0" smtClean="0">
              <a:latin typeface="Arial" pitchFamily="34" charset="0"/>
              <a:cs typeface="Arial" pitchFamily="34" charset="0"/>
            </a:rPr>
            <a:t> в основному за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рахунок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сіна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і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соковитих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кормів</a:t>
          </a:r>
          <a:r>
            <a:rPr lang="ru-RU" dirty="0" smtClean="0">
              <a:latin typeface="Arial" pitchFamily="34" charset="0"/>
              <a:cs typeface="Arial" pitchFamily="34" charset="0"/>
            </a:rPr>
            <a:t> на 20–25%,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бобове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сіно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виводять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раціонів</a:t>
          </a:r>
          <a:r>
            <a:rPr lang="ru-RU" dirty="0" smtClean="0">
              <a:latin typeface="Arial" pitchFamily="34" charset="0"/>
              <a:cs typeface="Arial" pitchFamily="34" charset="0"/>
            </a:rPr>
            <a:t>.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C06C370-88F9-47DD-BB80-2003EFEB1137}" type="parTrans" cxnId="{7D25E6EA-25B0-4699-A6E4-90709B490C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70A7470-B087-40B1-82C2-FBA2770910AD}" type="sibTrans" cxnId="{7D25E6EA-25B0-4699-A6E4-90709B490C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49E0CF-17C2-4EEB-8BDB-86BB0F277AB5}" type="pres">
      <dgm:prSet presAssocID="{041D51BC-43FE-4260-A377-0705793946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1C30C-8452-4421-BBC8-DD30B640E151}" type="pres">
      <dgm:prSet presAssocID="{9039A4A8-9E0F-440A-88EF-6ABD54762D0F}" presName="parentText" presStyleLbl="node1" presStyleIdx="0" presStyleCnt="2" custLinFactY="-156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373B1-7254-42ED-A209-0C5F3AE44CE9}" type="pres">
      <dgm:prSet presAssocID="{2EB7EDE4-F57C-4345-8CA8-3EB7D12F2E77}" presName="spacer" presStyleCnt="0"/>
      <dgm:spPr/>
    </dgm:pt>
    <dgm:pt modelId="{F8724522-9695-4641-ADE2-A9F05D5FCF44}" type="pres">
      <dgm:prSet presAssocID="{44D006B1-7C5F-42DA-B2F1-79F9BCF386FC}" presName="parentText" presStyleLbl="node1" presStyleIdx="1" presStyleCnt="2" custLinFactY="-18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ACD8C-3764-46B9-B402-5F6B745F77D6}" type="presOf" srcId="{44D006B1-7C5F-42DA-B2F1-79F9BCF386FC}" destId="{F8724522-9695-4641-ADE2-A9F05D5FCF44}" srcOrd="0" destOrd="0" presId="urn:microsoft.com/office/officeart/2005/8/layout/vList2"/>
    <dgm:cxn modelId="{7D25E6EA-25B0-4699-A6E4-90709B490C87}" srcId="{041D51BC-43FE-4260-A377-070579394684}" destId="{44D006B1-7C5F-42DA-B2F1-79F9BCF386FC}" srcOrd="1" destOrd="0" parTransId="{CC06C370-88F9-47DD-BB80-2003EFEB1137}" sibTransId="{B70A7470-B087-40B1-82C2-FBA2770910AD}"/>
    <dgm:cxn modelId="{F34CBE0B-0E73-4E07-A8ED-8167AB2D5ED6}" srcId="{041D51BC-43FE-4260-A377-070579394684}" destId="{9039A4A8-9E0F-440A-88EF-6ABD54762D0F}" srcOrd="0" destOrd="0" parTransId="{1DB63F7D-6FC5-4B20-99AD-BDAB1AD5F45D}" sibTransId="{2EB7EDE4-F57C-4345-8CA8-3EB7D12F2E77}"/>
    <dgm:cxn modelId="{76DDBF3B-43CD-400E-A7A6-9402EB7F3088}" type="presOf" srcId="{9039A4A8-9E0F-440A-88EF-6ABD54762D0F}" destId="{B421C30C-8452-4421-BBC8-DD30B640E151}" srcOrd="0" destOrd="0" presId="urn:microsoft.com/office/officeart/2005/8/layout/vList2"/>
    <dgm:cxn modelId="{4DA3EDD0-C49C-43D8-92CA-AF61B4B82C4A}" type="presOf" srcId="{041D51BC-43FE-4260-A377-070579394684}" destId="{F249E0CF-17C2-4EEB-8BDB-86BB0F277AB5}" srcOrd="0" destOrd="0" presId="urn:microsoft.com/office/officeart/2005/8/layout/vList2"/>
    <dgm:cxn modelId="{9497A5AA-FEBB-4E3A-8DD7-6C62AA935A4B}" type="presParOf" srcId="{F249E0CF-17C2-4EEB-8BDB-86BB0F277AB5}" destId="{B421C30C-8452-4421-BBC8-DD30B640E151}" srcOrd="0" destOrd="0" presId="urn:microsoft.com/office/officeart/2005/8/layout/vList2"/>
    <dgm:cxn modelId="{A133B22A-B8E1-4B8E-AB12-F2563CFC9C52}" type="presParOf" srcId="{F249E0CF-17C2-4EEB-8BDB-86BB0F277AB5}" destId="{E44373B1-7254-42ED-A209-0C5F3AE44CE9}" srcOrd="1" destOrd="0" presId="urn:microsoft.com/office/officeart/2005/8/layout/vList2"/>
    <dgm:cxn modelId="{5C3D7374-679B-4D4D-B0D9-CD8383810940}" type="presParOf" srcId="{F249E0CF-17C2-4EEB-8BDB-86BB0F277AB5}" destId="{F8724522-9695-4641-ADE2-A9F05D5FCF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4B7F0A-0E75-4F40-8035-B65A9CECAB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7714BC-E283-43C0-B710-23068679D9BF}">
      <dgm:prSet/>
      <dgm:spPr/>
      <dgm:t>
        <a:bodyPr/>
        <a:lstStyle/>
        <a:p>
          <a:pPr rtl="0"/>
          <a:r>
            <a:rPr lang="ru-RU" b="1" dirty="0" smtClean="0"/>
            <a:t>На 6-му </a:t>
          </a:r>
          <a:r>
            <a:rPr lang="ru-RU" b="1" dirty="0" err="1" smtClean="0"/>
            <a:t>місяці</a:t>
          </a:r>
          <a:r>
            <a:rPr lang="ru-RU" b="1" dirty="0" smtClean="0"/>
            <a:t> </a:t>
          </a:r>
          <a:r>
            <a:rPr lang="ru-RU" b="1" dirty="0" err="1" smtClean="0"/>
            <a:t>жеребності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</a:t>
          </a:r>
          <a:r>
            <a:rPr lang="ru-RU" b="1" dirty="0" err="1" smtClean="0"/>
            <a:t>задіюють</a:t>
          </a:r>
          <a:r>
            <a:rPr lang="ru-RU" b="1" dirty="0" smtClean="0"/>
            <a:t> на легких роботах, а за 2 </a:t>
          </a:r>
          <a:r>
            <a:rPr lang="ru-RU" b="1" dirty="0" err="1" smtClean="0"/>
            <a:t>міс</a:t>
          </a:r>
          <a:r>
            <a:rPr lang="ru-RU" b="1" dirty="0" smtClean="0"/>
            <a:t> до </a:t>
          </a:r>
          <a:r>
            <a:rPr lang="ru-RU" b="1" dirty="0" err="1" smtClean="0"/>
            <a:t>вижереблення</a:t>
          </a:r>
          <a:r>
            <a:rPr lang="ru-RU" b="1" dirty="0" smtClean="0"/>
            <a:t> – </a:t>
          </a:r>
          <a:r>
            <a:rPr lang="ru-RU" b="1" dirty="0" err="1" smtClean="0"/>
            <a:t>організовують</a:t>
          </a:r>
          <a:r>
            <a:rPr lang="ru-RU" b="1" dirty="0" smtClean="0"/>
            <a:t> </a:t>
          </a:r>
          <a:r>
            <a:rPr lang="ru-RU" b="1" dirty="0" err="1" smtClean="0"/>
            <a:t>спокійний</a:t>
          </a:r>
          <a:r>
            <a:rPr lang="ru-RU" b="1" dirty="0" smtClean="0"/>
            <a:t> легкий </a:t>
          </a:r>
          <a:r>
            <a:rPr lang="ru-RU" b="1" dirty="0" err="1" smtClean="0"/>
            <a:t>моціон</a:t>
          </a:r>
          <a:r>
            <a:rPr lang="ru-RU" dirty="0" smtClean="0"/>
            <a:t>. </a:t>
          </a:r>
          <a:endParaRPr lang="ru-RU" dirty="0"/>
        </a:p>
      </dgm:t>
    </dgm:pt>
    <dgm:pt modelId="{8C684E8C-E516-4990-827D-400284E8EFF3}" type="parTrans" cxnId="{28FC58E1-B6E9-4447-882F-975A0147F2FA}">
      <dgm:prSet/>
      <dgm:spPr/>
      <dgm:t>
        <a:bodyPr/>
        <a:lstStyle/>
        <a:p>
          <a:endParaRPr lang="ru-RU"/>
        </a:p>
      </dgm:t>
    </dgm:pt>
    <dgm:pt modelId="{3F126DE1-4A7B-454F-BEC0-EFCC58853B6D}" type="sibTrans" cxnId="{28FC58E1-B6E9-4447-882F-975A0147F2FA}">
      <dgm:prSet/>
      <dgm:spPr/>
      <dgm:t>
        <a:bodyPr/>
        <a:lstStyle/>
        <a:p>
          <a:endParaRPr lang="ru-RU"/>
        </a:p>
      </dgm:t>
    </dgm:pt>
    <dgm:pt modelId="{B103219F-B2C0-4386-AF06-E865CA999789}">
      <dgm:prSet/>
      <dgm:spPr/>
      <dgm:t>
        <a:bodyPr/>
        <a:lstStyle/>
        <a:p>
          <a:pPr rtl="0"/>
          <a:r>
            <a:rPr lang="ru-RU" b="1" dirty="0" err="1" smtClean="0"/>
            <a:t>Забороняється</a:t>
          </a:r>
          <a:r>
            <a:rPr lang="ru-RU" b="1" dirty="0" smtClean="0"/>
            <a:t> </a:t>
          </a:r>
          <a:r>
            <a:rPr lang="ru-RU" b="1" dirty="0" err="1" smtClean="0"/>
            <a:t>згодовувати</a:t>
          </a:r>
          <a:r>
            <a:rPr lang="ru-RU" b="1" dirty="0" smtClean="0"/>
            <a:t> </a:t>
          </a:r>
          <a:r>
            <a:rPr lang="ru-RU" b="1" dirty="0" err="1" smtClean="0"/>
            <a:t>вагітним</a:t>
          </a:r>
          <a:r>
            <a:rPr lang="ru-RU" b="1" dirty="0" smtClean="0"/>
            <a:t> конематкам </a:t>
          </a:r>
          <a:r>
            <a:rPr lang="ru-RU" b="1" dirty="0" err="1" smtClean="0"/>
            <a:t>запліснявілих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викликають</a:t>
          </a:r>
          <a:r>
            <a:rPr lang="ru-RU" b="1" dirty="0" smtClean="0"/>
            <a:t> </a:t>
          </a:r>
          <a:r>
            <a:rPr lang="ru-RU" b="1" dirty="0" err="1" smtClean="0"/>
            <a:t>розлад</a:t>
          </a:r>
          <a:r>
            <a:rPr lang="ru-RU" b="1" dirty="0" smtClean="0"/>
            <a:t> </a:t>
          </a:r>
          <a:r>
            <a:rPr lang="ru-RU" b="1" dirty="0" err="1" smtClean="0"/>
            <a:t>травлення</a:t>
          </a:r>
          <a:r>
            <a:rPr lang="ru-RU" b="1" dirty="0" smtClean="0"/>
            <a:t>, </a:t>
          </a:r>
          <a:r>
            <a:rPr lang="ru-RU" b="1" dirty="0" err="1" smtClean="0"/>
            <a:t>бо</a:t>
          </a:r>
          <a:r>
            <a:rPr lang="ru-RU" b="1" dirty="0" smtClean="0"/>
            <a:t>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</a:t>
          </a:r>
          <a:r>
            <a:rPr lang="ru-RU" b="1" dirty="0" err="1" smtClean="0"/>
            <a:t>призвести</a:t>
          </a:r>
          <a:r>
            <a:rPr lang="ru-RU" b="1" dirty="0" smtClean="0"/>
            <a:t> до аборту, а </a:t>
          </a:r>
          <a:r>
            <a:rPr lang="ru-RU" b="1" dirty="0" err="1" smtClean="0"/>
            <a:t>також</a:t>
          </a:r>
          <a:r>
            <a:rPr lang="ru-RU" b="1" dirty="0" smtClean="0"/>
            <a:t> макухи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шротів</a:t>
          </a:r>
          <a:r>
            <a:rPr lang="ru-RU" b="1" dirty="0" smtClean="0"/>
            <a:t> </a:t>
          </a:r>
          <a:r>
            <a:rPr lang="ru-RU" b="1" dirty="0" err="1" smtClean="0"/>
            <a:t>капустяних</a:t>
          </a:r>
          <a:r>
            <a:rPr lang="ru-RU" b="1" dirty="0" smtClean="0"/>
            <a:t>, </a:t>
          </a:r>
          <a:r>
            <a:rPr lang="ru-RU" b="1" dirty="0" err="1" smtClean="0"/>
            <a:t>бавовникових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.</a:t>
          </a:r>
          <a:br>
            <a:rPr lang="ru-RU" b="1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75D336B1-E8D6-42D6-97D6-6F887F4A4096}" type="parTrans" cxnId="{2B67CF13-87CC-42C6-A7B4-C31402B1412F}">
      <dgm:prSet/>
      <dgm:spPr/>
      <dgm:t>
        <a:bodyPr/>
        <a:lstStyle/>
        <a:p>
          <a:endParaRPr lang="ru-RU"/>
        </a:p>
      </dgm:t>
    </dgm:pt>
    <dgm:pt modelId="{2FA71B94-374F-469B-B2BF-E936B982F5AF}" type="sibTrans" cxnId="{2B67CF13-87CC-42C6-A7B4-C31402B1412F}">
      <dgm:prSet/>
      <dgm:spPr/>
      <dgm:t>
        <a:bodyPr/>
        <a:lstStyle/>
        <a:p>
          <a:endParaRPr lang="ru-RU"/>
        </a:p>
      </dgm:t>
    </dgm:pt>
    <dgm:pt modelId="{2D5501CC-6EA1-488B-9D32-A9B693874839}" type="pres">
      <dgm:prSet presAssocID="{EC4B7F0A-0E75-4F40-8035-B65A9CECAB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24EAC-F708-430B-9DD6-E9472142DB19}" type="pres">
      <dgm:prSet presAssocID="{BE7714BC-E283-43C0-B710-23068679D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7112A-B1A6-416F-8DAF-8A6D67A2A4ED}" type="pres">
      <dgm:prSet presAssocID="{3F126DE1-4A7B-454F-BEC0-EFCC58853B6D}" presName="spacer" presStyleCnt="0"/>
      <dgm:spPr/>
    </dgm:pt>
    <dgm:pt modelId="{5B439525-FF6D-4698-B1AE-F1E28609BA71}" type="pres">
      <dgm:prSet presAssocID="{B103219F-B2C0-4386-AF06-E865CA9997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CACE2-9627-4ADB-92CD-13BB3E1FD22A}" type="presOf" srcId="{B103219F-B2C0-4386-AF06-E865CA999789}" destId="{5B439525-FF6D-4698-B1AE-F1E28609BA71}" srcOrd="0" destOrd="0" presId="urn:microsoft.com/office/officeart/2005/8/layout/vList2"/>
    <dgm:cxn modelId="{28FC58E1-B6E9-4447-882F-975A0147F2FA}" srcId="{EC4B7F0A-0E75-4F40-8035-B65A9CECABAA}" destId="{BE7714BC-E283-43C0-B710-23068679D9BF}" srcOrd="0" destOrd="0" parTransId="{8C684E8C-E516-4990-827D-400284E8EFF3}" sibTransId="{3F126DE1-4A7B-454F-BEC0-EFCC58853B6D}"/>
    <dgm:cxn modelId="{2B67CF13-87CC-42C6-A7B4-C31402B1412F}" srcId="{EC4B7F0A-0E75-4F40-8035-B65A9CECABAA}" destId="{B103219F-B2C0-4386-AF06-E865CA999789}" srcOrd="1" destOrd="0" parTransId="{75D336B1-E8D6-42D6-97D6-6F887F4A4096}" sibTransId="{2FA71B94-374F-469B-B2BF-E936B982F5AF}"/>
    <dgm:cxn modelId="{AB4BD0B5-A53D-4F29-B57E-51C5F970E26C}" type="presOf" srcId="{EC4B7F0A-0E75-4F40-8035-B65A9CECABAA}" destId="{2D5501CC-6EA1-488B-9D32-A9B693874839}" srcOrd="0" destOrd="0" presId="urn:microsoft.com/office/officeart/2005/8/layout/vList2"/>
    <dgm:cxn modelId="{AF7E921F-6E68-4155-95FF-7DC51BE24260}" type="presOf" srcId="{BE7714BC-E283-43C0-B710-23068679D9BF}" destId="{C1F24EAC-F708-430B-9DD6-E9472142DB19}" srcOrd="0" destOrd="0" presId="urn:microsoft.com/office/officeart/2005/8/layout/vList2"/>
    <dgm:cxn modelId="{8F651B97-E199-46E9-AEC3-2FE260249AFB}" type="presParOf" srcId="{2D5501CC-6EA1-488B-9D32-A9B693874839}" destId="{C1F24EAC-F708-430B-9DD6-E9472142DB19}" srcOrd="0" destOrd="0" presId="urn:microsoft.com/office/officeart/2005/8/layout/vList2"/>
    <dgm:cxn modelId="{43D00A35-140A-43AB-9DA1-D8D6BBE3B9CD}" type="presParOf" srcId="{2D5501CC-6EA1-488B-9D32-A9B693874839}" destId="{FCE7112A-B1A6-416F-8DAF-8A6D67A2A4ED}" srcOrd="1" destOrd="0" presId="urn:microsoft.com/office/officeart/2005/8/layout/vList2"/>
    <dgm:cxn modelId="{5951D72F-44F9-4E94-9736-306015596EA0}" type="presParOf" srcId="{2D5501CC-6EA1-488B-9D32-A9B693874839}" destId="{5B439525-FF6D-4698-B1AE-F1E28609BA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42F7A4-49EA-49EC-9238-D6DD1C4EF47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30644-64C3-4C13-AF71-246EB4E6DD99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лошат-сисунів</a:t>
          </a:r>
          <a:r>
            <a:rPr lang="ru-RU" dirty="0" err="1" smtClean="0"/>
            <a:t>.Нормальний</a:t>
          </a:r>
          <a:r>
            <a:rPr lang="ru-RU" dirty="0" smtClean="0"/>
            <a:t> </a:t>
          </a:r>
          <a:r>
            <a:rPr lang="ru-RU" dirty="0" err="1" smtClean="0"/>
            <a:t>розвиток</a:t>
          </a:r>
          <a:r>
            <a:rPr lang="ru-RU" dirty="0" smtClean="0"/>
            <a:t>,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робочих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спортивних</a:t>
          </a:r>
          <a:r>
            <a:rPr lang="ru-RU" dirty="0" smtClean="0"/>
            <a:t> </a:t>
          </a:r>
          <a:r>
            <a:rPr lang="ru-RU" dirty="0" err="1" smtClean="0"/>
            <a:t>якостей</a:t>
          </a:r>
          <a:r>
            <a:rPr lang="ru-RU" dirty="0" smtClean="0"/>
            <a:t> у </a:t>
          </a:r>
          <a:r>
            <a:rPr lang="ru-RU" dirty="0" err="1" smtClean="0"/>
            <a:t>лошат</a:t>
          </a:r>
          <a:r>
            <a:rPr lang="ru-RU" dirty="0" smtClean="0"/>
            <a:t> </a:t>
          </a:r>
          <a:r>
            <a:rPr lang="ru-RU" dirty="0" err="1" smtClean="0"/>
            <a:t>залежать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повноцінності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та активного </a:t>
          </a:r>
          <a:r>
            <a:rPr lang="ru-RU" dirty="0" err="1" smtClean="0"/>
            <a:t>моціону</a:t>
          </a:r>
          <a:r>
            <a:rPr lang="ru-RU" dirty="0" smtClean="0"/>
            <a:t> у </a:t>
          </a:r>
          <a:r>
            <a:rPr lang="ru-RU" dirty="0" err="1" smtClean="0"/>
            <a:t>період</a:t>
          </a:r>
          <a:r>
            <a:rPr lang="ru-RU" dirty="0" smtClean="0"/>
            <a:t> росту. </a:t>
          </a:r>
          <a:endParaRPr lang="ru-RU" dirty="0"/>
        </a:p>
      </dgm:t>
    </dgm:pt>
    <dgm:pt modelId="{100F7480-2550-4FAF-90B8-B93412E08F2C}" type="parTrans" cxnId="{5F44E197-466B-41E6-80F8-148F3A4628AF}">
      <dgm:prSet/>
      <dgm:spPr/>
      <dgm:t>
        <a:bodyPr/>
        <a:lstStyle/>
        <a:p>
          <a:endParaRPr lang="ru-RU"/>
        </a:p>
      </dgm:t>
    </dgm:pt>
    <dgm:pt modelId="{E9649F76-2132-4F31-A454-8DFAD6AFEEF9}" type="sibTrans" cxnId="{5F44E197-466B-41E6-80F8-148F3A4628AF}">
      <dgm:prSet/>
      <dgm:spPr/>
      <dgm:t>
        <a:bodyPr/>
        <a:lstStyle/>
        <a:p>
          <a:endParaRPr lang="ru-RU"/>
        </a:p>
      </dgm:t>
    </dgm:pt>
    <dgm:pt modelId="{7442790B-9F59-4A62-BF54-7EE81A290AF9}">
      <dgm:prSet/>
      <dgm:spPr/>
      <dgm:t>
        <a:bodyPr/>
        <a:lstStyle/>
        <a:p>
          <a:pPr rtl="0"/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народження</a:t>
          </a:r>
          <a:r>
            <a:rPr lang="ru-RU" dirty="0" smtClean="0"/>
            <a:t> молодняк у </a:t>
          </a:r>
          <a:r>
            <a:rPr lang="ru-RU" dirty="0" err="1" smtClean="0"/>
            <a:t>перші</a:t>
          </a:r>
          <a:r>
            <a:rPr lang="ru-RU" dirty="0" smtClean="0"/>
            <a:t> </a:t>
          </a:r>
          <a:r>
            <a:rPr lang="ru-RU" dirty="0" err="1" smtClean="0"/>
            <a:t>місяці</a:t>
          </a:r>
          <a:r>
            <a:rPr lang="ru-RU" dirty="0" smtClean="0"/>
            <a:t> </a:t>
          </a:r>
          <a:r>
            <a:rPr lang="ru-RU" dirty="0" err="1" smtClean="0"/>
            <a:t>життя</a:t>
          </a:r>
          <a:r>
            <a:rPr lang="ru-RU" dirty="0" smtClean="0"/>
            <a:t> </a:t>
          </a:r>
          <a:r>
            <a:rPr lang="ru-RU" dirty="0" err="1" smtClean="0"/>
            <a:t>інтенсивно</a:t>
          </a:r>
          <a:r>
            <a:rPr lang="ru-RU" dirty="0" smtClean="0"/>
            <a:t> росте. </a:t>
          </a:r>
          <a:r>
            <a:rPr lang="ru-RU" b="1" dirty="0" err="1" smtClean="0"/>
            <a:t>Якщо</a:t>
          </a:r>
          <a:r>
            <a:rPr lang="ru-RU" b="1" dirty="0" smtClean="0"/>
            <a:t> жива </a:t>
          </a:r>
          <a:r>
            <a:rPr lang="ru-RU" b="1" dirty="0" err="1" smtClean="0"/>
            <a:t>маса</a:t>
          </a:r>
          <a:r>
            <a:rPr lang="ru-RU" b="1" dirty="0" smtClean="0"/>
            <a:t> </a:t>
          </a:r>
          <a:r>
            <a:rPr lang="ru-RU" b="1" dirty="0" err="1" smtClean="0"/>
            <a:t>новонародженого</a:t>
          </a:r>
          <a:r>
            <a:rPr lang="ru-RU" b="1" dirty="0" smtClean="0"/>
            <a:t> </a:t>
          </a:r>
          <a:r>
            <a:rPr lang="ru-RU" b="1" dirty="0" err="1" smtClean="0"/>
            <a:t>лошати</a:t>
          </a:r>
          <a:r>
            <a:rPr lang="ru-RU" b="1" dirty="0" smtClean="0"/>
            <a:t> становить 40–50 кг (10–12%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</a:t>
          </a:r>
          <a:r>
            <a:rPr lang="ru-RU" b="1" dirty="0" err="1" smtClean="0"/>
            <a:t>матері</a:t>
          </a:r>
          <a:r>
            <a:rPr lang="ru-RU" b="1" dirty="0" smtClean="0"/>
            <a:t>), то </a:t>
          </a:r>
          <a:r>
            <a:rPr lang="ru-RU" b="1" dirty="0" err="1" smtClean="0"/>
            <a:t>протягом</a:t>
          </a:r>
          <a:r>
            <a:rPr lang="ru-RU" b="1" dirty="0" smtClean="0"/>
            <a:t> </a:t>
          </a:r>
          <a:r>
            <a:rPr lang="ru-RU" b="1" dirty="0" err="1" smtClean="0"/>
            <a:t>першого</a:t>
          </a:r>
          <a:r>
            <a:rPr lang="ru-RU" b="1" dirty="0" smtClean="0"/>
            <a:t> </a:t>
          </a:r>
          <a:r>
            <a:rPr lang="ru-RU" b="1" dirty="0" err="1" smtClean="0"/>
            <a:t>місяця</a:t>
          </a:r>
          <a:r>
            <a:rPr lang="ru-RU" b="1" dirty="0" smtClean="0"/>
            <a:t> </a:t>
          </a:r>
          <a:r>
            <a:rPr lang="ru-RU" b="1" dirty="0" err="1" smtClean="0"/>
            <a:t>життя</a:t>
          </a:r>
          <a:r>
            <a:rPr lang="ru-RU" b="1" dirty="0" smtClean="0"/>
            <a:t> вона </a:t>
          </a:r>
          <a:r>
            <a:rPr lang="ru-RU" b="1" dirty="0" err="1" smtClean="0"/>
            <a:t>подвоюється</a:t>
          </a:r>
          <a:r>
            <a:rPr lang="ru-RU" b="1" dirty="0" smtClean="0"/>
            <a:t>, а у 6-місячному </a:t>
          </a:r>
          <a:r>
            <a:rPr lang="ru-RU" b="1" dirty="0" err="1" smtClean="0"/>
            <a:t>віці</a:t>
          </a:r>
          <a:r>
            <a:rPr lang="ru-RU" b="1" dirty="0" smtClean="0"/>
            <a:t> </a:t>
          </a:r>
          <a:r>
            <a:rPr lang="ru-RU" b="1" dirty="0" err="1" smtClean="0"/>
            <a:t>досягає</a:t>
          </a:r>
          <a:r>
            <a:rPr lang="ru-RU" b="1" dirty="0" smtClean="0"/>
            <a:t> </a:t>
          </a:r>
          <a:r>
            <a:rPr lang="ru-RU" b="1" dirty="0" err="1" smtClean="0"/>
            <a:t>половини</a:t>
          </a:r>
          <a:r>
            <a:rPr lang="ru-RU" b="1" dirty="0" smtClean="0"/>
            <a:t>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 </a:t>
          </a:r>
          <a:r>
            <a:rPr lang="ru-RU" b="1" dirty="0" err="1" smtClean="0"/>
            <a:t>дорослого</a:t>
          </a:r>
          <a:r>
            <a:rPr lang="ru-RU" b="1" dirty="0" smtClean="0"/>
            <a:t> коня. </a:t>
          </a:r>
          <a:br>
            <a:rPr lang="ru-RU" b="1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C63F4DD7-0AEB-4041-91CD-994FE41EF6AC}" type="parTrans" cxnId="{A1A64FD2-3F42-43E2-9294-D1C60E7B3FB1}">
      <dgm:prSet/>
      <dgm:spPr/>
      <dgm:t>
        <a:bodyPr/>
        <a:lstStyle/>
        <a:p>
          <a:endParaRPr lang="ru-RU"/>
        </a:p>
      </dgm:t>
    </dgm:pt>
    <dgm:pt modelId="{CA2C1FCD-675C-4CF2-9715-752F48B37908}" type="sibTrans" cxnId="{A1A64FD2-3F42-43E2-9294-D1C60E7B3FB1}">
      <dgm:prSet/>
      <dgm:spPr/>
      <dgm:t>
        <a:bodyPr/>
        <a:lstStyle/>
        <a:p>
          <a:endParaRPr lang="ru-RU"/>
        </a:p>
      </dgm:t>
    </dgm:pt>
    <dgm:pt modelId="{01853BD0-86F1-442B-AFD0-6B3B52AD6154}" type="pres">
      <dgm:prSet presAssocID="{BD42F7A4-49EA-49EC-9238-D6DD1C4EF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FFC8A2-D357-4C3A-A55D-DDCBCFEC0D79}" type="pres">
      <dgm:prSet presAssocID="{E3130644-64C3-4C13-AF71-246EB4E6DD99}" presName="parentText" presStyleLbl="node1" presStyleIdx="0" presStyleCnt="2" custScaleY="40283" custLinFactY="-12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862D6-9014-4E0D-BBFB-7F0DEEDF5E5B}" type="pres">
      <dgm:prSet presAssocID="{E9649F76-2132-4F31-A454-8DFAD6AFEEF9}" presName="spacer" presStyleCnt="0"/>
      <dgm:spPr/>
    </dgm:pt>
    <dgm:pt modelId="{74F113B2-95C5-49A3-A256-56DC016C19CB}" type="pres">
      <dgm:prSet presAssocID="{7442790B-9F59-4A62-BF54-7EE81A290AF9}" presName="parentText" presStyleLbl="node1" presStyleIdx="1" presStyleCnt="2" custScaleY="67655" custLinFactY="-93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280F8-FEBE-4CB3-8B4E-3954174245A9}" type="presOf" srcId="{BD42F7A4-49EA-49EC-9238-D6DD1C4EF479}" destId="{01853BD0-86F1-442B-AFD0-6B3B52AD6154}" srcOrd="0" destOrd="0" presId="urn:microsoft.com/office/officeart/2005/8/layout/vList2"/>
    <dgm:cxn modelId="{5F44E197-466B-41E6-80F8-148F3A4628AF}" srcId="{BD42F7A4-49EA-49EC-9238-D6DD1C4EF479}" destId="{E3130644-64C3-4C13-AF71-246EB4E6DD99}" srcOrd="0" destOrd="0" parTransId="{100F7480-2550-4FAF-90B8-B93412E08F2C}" sibTransId="{E9649F76-2132-4F31-A454-8DFAD6AFEEF9}"/>
    <dgm:cxn modelId="{FCD8EE2E-DFDE-4CE5-BB61-DE66832EE569}" type="presOf" srcId="{E3130644-64C3-4C13-AF71-246EB4E6DD99}" destId="{63FFC8A2-D357-4C3A-A55D-DDCBCFEC0D79}" srcOrd="0" destOrd="0" presId="urn:microsoft.com/office/officeart/2005/8/layout/vList2"/>
    <dgm:cxn modelId="{A1A64FD2-3F42-43E2-9294-D1C60E7B3FB1}" srcId="{BD42F7A4-49EA-49EC-9238-D6DD1C4EF479}" destId="{7442790B-9F59-4A62-BF54-7EE81A290AF9}" srcOrd="1" destOrd="0" parTransId="{C63F4DD7-0AEB-4041-91CD-994FE41EF6AC}" sibTransId="{CA2C1FCD-675C-4CF2-9715-752F48B37908}"/>
    <dgm:cxn modelId="{4E24DF61-71AC-4CA0-8483-D54DEB1F88D6}" type="presOf" srcId="{7442790B-9F59-4A62-BF54-7EE81A290AF9}" destId="{74F113B2-95C5-49A3-A256-56DC016C19CB}" srcOrd="0" destOrd="0" presId="urn:microsoft.com/office/officeart/2005/8/layout/vList2"/>
    <dgm:cxn modelId="{CA495C3D-CC2D-4045-9F83-03821AF313D4}" type="presParOf" srcId="{01853BD0-86F1-442B-AFD0-6B3B52AD6154}" destId="{63FFC8A2-D357-4C3A-A55D-DDCBCFEC0D79}" srcOrd="0" destOrd="0" presId="urn:microsoft.com/office/officeart/2005/8/layout/vList2"/>
    <dgm:cxn modelId="{E2674B27-BD17-4A68-9742-2EB1FD1CFB57}" type="presParOf" srcId="{01853BD0-86F1-442B-AFD0-6B3B52AD6154}" destId="{477862D6-9014-4E0D-BBFB-7F0DEEDF5E5B}" srcOrd="1" destOrd="0" presId="urn:microsoft.com/office/officeart/2005/8/layout/vList2"/>
    <dgm:cxn modelId="{4695C7F8-C4B3-430B-9595-8EC3C5ED28BB}" type="presParOf" srcId="{01853BD0-86F1-442B-AFD0-6B3B52AD6154}" destId="{74F113B2-95C5-49A3-A256-56DC016C19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6CE4B-5B3E-4249-98AF-7EEBC42DD3BE}">
      <dsp:nvSpPr>
        <dsp:cNvPr id="0" name=""/>
        <dsp:cNvSpPr/>
      </dsp:nvSpPr>
      <dsp:spPr>
        <a:xfrm>
          <a:off x="0" y="157007"/>
          <a:ext cx="9144000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Коні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відносяться</a:t>
          </a:r>
          <a:r>
            <a:rPr lang="ru-RU" sz="2000" b="1" kern="1200" dirty="0" smtClean="0"/>
            <a:t> до </a:t>
          </a:r>
          <a:r>
            <a:rPr lang="ru-RU" sz="2000" b="1" kern="1200" dirty="0" err="1" smtClean="0"/>
            <a:t>травоїдних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тварин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однокамерним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шлунком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</a:t>
          </a:r>
          <a:r>
            <a:rPr lang="ru-RU" sz="2000" b="1" kern="1200" dirty="0" smtClean="0"/>
            <a:t> тому </a:t>
          </a:r>
          <a:r>
            <a:rPr lang="ru-RU" sz="2000" b="1" kern="1200" dirty="0" err="1" smtClean="0"/>
            <a:t>травлення</a:t>
          </a:r>
          <a:r>
            <a:rPr lang="ru-RU" sz="2000" b="1" kern="1200" dirty="0" smtClean="0"/>
            <a:t> у них </a:t>
          </a:r>
          <a:r>
            <a:rPr lang="ru-RU" sz="2000" b="1" kern="1200" dirty="0" err="1" smtClean="0"/>
            <a:t>більш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подібне</a:t>
          </a:r>
          <a:r>
            <a:rPr lang="ru-RU" sz="2000" b="1" kern="1200" dirty="0" smtClean="0"/>
            <a:t> до свиней, </a:t>
          </a:r>
          <a:r>
            <a:rPr lang="ru-RU" sz="2000" b="1" kern="1200" dirty="0" err="1" smtClean="0"/>
            <a:t>ніж</a:t>
          </a:r>
          <a:r>
            <a:rPr lang="ru-RU" sz="2000" b="1" kern="1200" dirty="0" smtClean="0"/>
            <a:t> до </a:t>
          </a:r>
          <a:r>
            <a:rPr lang="ru-RU" sz="2000" b="1" kern="1200" dirty="0" err="1" smtClean="0"/>
            <a:t>жуйних</a:t>
          </a:r>
          <a:r>
            <a:rPr lang="ru-RU" sz="2000" b="1" kern="1200" dirty="0" smtClean="0"/>
            <a:t>. </a:t>
          </a:r>
          <a:endParaRPr lang="ru-RU" sz="2000" b="1" kern="1200" dirty="0"/>
        </a:p>
      </dsp:txBody>
      <dsp:txXfrm>
        <a:off x="0" y="157007"/>
        <a:ext cx="9144000" cy="1118812"/>
      </dsp:txXfrm>
    </dsp:sp>
    <dsp:sp modelId="{C683433E-BB0C-4CF1-A396-A49457DB1142}">
      <dsp:nvSpPr>
        <dsp:cNvPr id="0" name=""/>
        <dsp:cNvSpPr/>
      </dsp:nvSpPr>
      <dsp:spPr>
        <a:xfrm>
          <a:off x="0" y="1333419"/>
          <a:ext cx="9144000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 коней </a:t>
          </a:r>
          <a:r>
            <a:rPr lang="ru-RU" sz="2000" b="1" kern="1200" dirty="0" err="1" smtClean="0"/>
            <a:t>дуже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чутливі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рухомі</a:t>
          </a:r>
          <a:r>
            <a:rPr lang="ru-RU" sz="2000" b="1" kern="1200" dirty="0" smtClean="0"/>
            <a:t> губи, </a:t>
          </a:r>
          <a:r>
            <a:rPr lang="ru-RU" sz="2000" b="1" kern="1200" dirty="0" err="1" smtClean="0"/>
            <a:t>розвинутий</a:t>
          </a:r>
          <a:r>
            <a:rPr lang="ru-RU" sz="2000" b="1" kern="1200" dirty="0" smtClean="0"/>
            <a:t> нюх, вони </a:t>
          </a:r>
          <a:r>
            <a:rPr lang="ru-RU" sz="2000" b="1" kern="1200" dirty="0" err="1" smtClean="0"/>
            <a:t>здатні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вибирати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годівниці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їстівні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частини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залишаючи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непридатні</a:t>
          </a:r>
          <a:r>
            <a:rPr lang="ru-RU" sz="2000" b="1" kern="1200" dirty="0" smtClean="0"/>
            <a:t> для </a:t>
          </a:r>
          <a:r>
            <a:rPr lang="ru-RU" sz="2000" b="1" kern="1200" dirty="0" err="1" smtClean="0"/>
            <a:t>поїдання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рештки</a:t>
          </a:r>
          <a:r>
            <a:rPr lang="ru-RU" sz="2000" b="1" kern="1200" dirty="0" smtClean="0"/>
            <a:t> (</a:t>
          </a:r>
          <a:r>
            <a:rPr lang="ru-RU" sz="2000" b="1" kern="1200" dirty="0" err="1" smtClean="0"/>
            <a:t>грудочки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землі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насіння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отруйних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рослин</a:t>
          </a:r>
          <a:r>
            <a:rPr lang="ru-RU" sz="2000" b="1" kern="1200" dirty="0" smtClean="0"/>
            <a:t>). </a:t>
          </a:r>
          <a:endParaRPr lang="ru-RU" sz="2000" b="1" kern="1200" dirty="0"/>
        </a:p>
      </dsp:txBody>
      <dsp:txXfrm>
        <a:off x="0" y="1333419"/>
        <a:ext cx="9144000" cy="1118812"/>
      </dsp:txXfrm>
    </dsp:sp>
    <dsp:sp modelId="{E1D6217C-C078-41C8-A98B-16D1B1E27984}">
      <dsp:nvSpPr>
        <dsp:cNvPr id="0" name=""/>
        <dsp:cNvSpPr/>
      </dsp:nvSpPr>
      <dsp:spPr>
        <a:xfrm>
          <a:off x="0" y="2509832"/>
          <a:ext cx="9144000" cy="11188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Вони </a:t>
          </a:r>
          <a:r>
            <a:rPr lang="ru-RU" sz="2000" b="1" kern="1200" dirty="0" err="1" smtClean="0"/>
            <a:t>мають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міцні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зуби</a:t>
          </a:r>
          <a:r>
            <a:rPr lang="ru-RU" sz="2000" b="1" kern="1200" dirty="0" smtClean="0"/>
            <a:t> та добре </a:t>
          </a:r>
          <a:r>
            <a:rPr lang="ru-RU" sz="2000" b="1" kern="1200" dirty="0" err="1" smtClean="0"/>
            <a:t>розвинені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жувальні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м'язи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що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забезпечує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швидке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пережовування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грубих</a:t>
          </a:r>
          <a:r>
            <a:rPr lang="ru-RU" sz="2000" b="1" kern="1200" dirty="0" smtClean="0"/>
            <a:t>, </a:t>
          </a:r>
          <a:r>
            <a:rPr lang="ru-RU" sz="2000" b="1" kern="1200" dirty="0" err="1" smtClean="0"/>
            <a:t>зернових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інших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кормів</a:t>
          </a:r>
          <a:r>
            <a:rPr lang="ru-RU" sz="2000" b="1" kern="1200" dirty="0" smtClean="0"/>
            <a:t>, у них </a:t>
          </a:r>
          <a:r>
            <a:rPr lang="ru-RU" sz="2000" b="1" kern="1200" dirty="0" err="1" smtClean="0"/>
            <a:t>відносно</a:t>
          </a:r>
          <a:r>
            <a:rPr lang="ru-RU" sz="2000" b="1" kern="1200" dirty="0" smtClean="0"/>
            <a:t> невеликий за </a:t>
          </a:r>
          <a:r>
            <a:rPr lang="ru-RU" sz="2000" b="1" kern="1200" dirty="0" err="1" smtClean="0"/>
            <a:t>об'ємом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шлунок</a:t>
          </a:r>
          <a:r>
            <a:rPr lang="ru-RU" sz="2000" b="1" kern="1200" dirty="0" smtClean="0"/>
            <a:t>, тому </a:t>
          </a:r>
          <a:r>
            <a:rPr lang="ru-RU" sz="2000" b="1" kern="1200" dirty="0" err="1" smtClean="0"/>
            <a:t>їх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слід</a:t>
          </a:r>
          <a:r>
            <a:rPr lang="ru-RU" sz="2000" b="1" kern="1200" dirty="0" smtClean="0"/>
            <a:t> часто </a:t>
          </a:r>
          <a:r>
            <a:rPr lang="ru-RU" sz="2000" b="1" kern="1200" dirty="0" err="1" smtClean="0"/>
            <a:t>годувати</a:t>
          </a:r>
          <a:r>
            <a:rPr lang="ru-RU" sz="2000" b="1" kern="1200" dirty="0" smtClean="0"/>
            <a:t> (4–8 </a:t>
          </a:r>
          <a:r>
            <a:rPr lang="ru-RU" sz="2000" b="1" kern="1200" dirty="0" err="1" smtClean="0"/>
            <a:t>разів</a:t>
          </a:r>
          <a:r>
            <a:rPr lang="ru-RU" sz="2000" b="1" kern="1200" dirty="0" smtClean="0"/>
            <a:t> за </a:t>
          </a:r>
          <a:r>
            <a:rPr lang="ru-RU" sz="2000" b="1" kern="1200" dirty="0" err="1" smtClean="0"/>
            <a:t>добу</a:t>
          </a:r>
          <a:r>
            <a:rPr lang="ru-RU" sz="2000" b="1" kern="1200" dirty="0" smtClean="0"/>
            <a:t>). </a:t>
          </a:r>
          <a:endParaRPr lang="ru-RU" sz="2000" b="1" kern="1200" dirty="0"/>
        </a:p>
      </dsp:txBody>
      <dsp:txXfrm>
        <a:off x="0" y="2509832"/>
        <a:ext cx="9144000" cy="11188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66A071-E0B8-4D8C-B500-E82D79EF1619}">
      <dsp:nvSpPr>
        <dsp:cNvPr id="0" name=""/>
        <dsp:cNvSpPr/>
      </dsp:nvSpPr>
      <dsp:spPr>
        <a:xfrm>
          <a:off x="0" y="21763"/>
          <a:ext cx="9144000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Основна</a:t>
          </a:r>
          <a:r>
            <a:rPr lang="ru-RU" sz="2300" b="1" kern="1200" dirty="0" smtClean="0"/>
            <a:t> роль в </a:t>
          </a:r>
          <a:r>
            <a:rPr lang="ru-RU" sz="2300" b="1" kern="1200" dirty="0" err="1" smtClean="0"/>
            <a:t>перетравленні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поживних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речовин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належить</a:t>
          </a:r>
          <a:r>
            <a:rPr lang="ru-RU" sz="2300" b="1" kern="1200" dirty="0" smtClean="0"/>
            <a:t> тонкому </a:t>
          </a:r>
          <a:r>
            <a:rPr lang="ru-RU" sz="2300" b="1" kern="1200" dirty="0" err="1" smtClean="0"/>
            <a:t>відділу</a:t>
          </a:r>
          <a:r>
            <a:rPr lang="ru-RU" sz="2300" b="1" kern="1200" dirty="0" smtClean="0"/>
            <a:t> кишечнику, де </a:t>
          </a:r>
          <a:r>
            <a:rPr lang="ru-RU" sz="2300" b="1" kern="1200" dirty="0" err="1" smtClean="0"/>
            <a:t>перетравлюються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легкоперетравні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вуглеводи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протеїн</a:t>
          </a:r>
          <a:r>
            <a:rPr lang="ru-RU" sz="2300" b="1" kern="1200" dirty="0" smtClean="0"/>
            <a:t> та </a:t>
          </a:r>
          <a:r>
            <a:rPr lang="ru-RU" sz="2300" b="1" kern="1200" dirty="0" err="1" smtClean="0"/>
            <a:t>жири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21763"/>
        <a:ext cx="9144000" cy="1264770"/>
      </dsp:txXfrm>
    </dsp:sp>
    <dsp:sp modelId="{54A557FC-6661-4654-B285-008C703E5BD9}">
      <dsp:nvSpPr>
        <dsp:cNvPr id="0" name=""/>
        <dsp:cNvSpPr/>
      </dsp:nvSpPr>
      <dsp:spPr>
        <a:xfrm>
          <a:off x="0" y="1352774"/>
          <a:ext cx="9144000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Клітковина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перетравлюється</a:t>
          </a:r>
          <a:r>
            <a:rPr lang="ru-RU" sz="2300" b="1" kern="1200" dirty="0" smtClean="0"/>
            <a:t>, в основному, в </a:t>
          </a:r>
          <a:r>
            <a:rPr lang="ru-RU" sz="2300" b="1" kern="1200" dirty="0" err="1" smtClean="0"/>
            <a:t>товстому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відділі</a:t>
          </a:r>
          <a:r>
            <a:rPr lang="ru-RU" sz="2300" b="1" kern="1200" dirty="0" smtClean="0"/>
            <a:t> кишечнику, </a:t>
          </a:r>
          <a:r>
            <a:rPr lang="ru-RU" sz="2300" b="1" kern="1200" dirty="0" err="1" smtClean="0"/>
            <a:t>який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має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значний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об'єм</a:t>
          </a:r>
          <a:r>
            <a:rPr lang="ru-RU" sz="2300" b="1" kern="1200" dirty="0" smtClean="0"/>
            <a:t> (до 100 л), </a:t>
          </a:r>
          <a:r>
            <a:rPr lang="ru-RU" sz="2300" b="1" kern="1200" dirty="0" err="1" smtClean="0"/>
            <a:t>але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рівень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її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перетравності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нижчий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ніж</a:t>
          </a:r>
          <a:r>
            <a:rPr lang="ru-RU" sz="2300" b="1" kern="1200" dirty="0" smtClean="0"/>
            <a:t> у </a:t>
          </a:r>
          <a:r>
            <a:rPr lang="ru-RU" sz="2300" b="1" kern="1200" dirty="0" err="1" smtClean="0"/>
            <a:t>худоби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1352774"/>
        <a:ext cx="9144000" cy="1264770"/>
      </dsp:txXfrm>
    </dsp:sp>
    <dsp:sp modelId="{6DB0A5CB-38D0-441B-BB6D-CB968187C912}">
      <dsp:nvSpPr>
        <dsp:cNvPr id="0" name=""/>
        <dsp:cNvSpPr/>
      </dsp:nvSpPr>
      <dsp:spPr>
        <a:xfrm>
          <a:off x="0" y="2683784"/>
          <a:ext cx="9144000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Тому потреба коней у </a:t>
          </a:r>
          <a:r>
            <a:rPr lang="ru-RU" sz="2300" b="1" kern="1200" dirty="0" err="1" smtClean="0"/>
            <a:t>клітковині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менша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</a:t>
          </a:r>
          <a:r>
            <a:rPr lang="ru-RU" sz="2300" b="1" kern="1200" dirty="0" smtClean="0"/>
            <a:t> не повинна </a:t>
          </a:r>
          <a:r>
            <a:rPr lang="ru-RU" sz="2300" b="1" kern="1200" dirty="0" err="1" smtClean="0"/>
            <a:t>перевищувати</a:t>
          </a:r>
          <a:r>
            <a:rPr lang="ru-RU" sz="2300" b="1" kern="1200" dirty="0" smtClean="0"/>
            <a:t> 16 % </a:t>
          </a:r>
          <a:r>
            <a:rPr lang="ru-RU" sz="2300" b="1" kern="1200" dirty="0" err="1" smtClean="0"/>
            <a:t>від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сухої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речовини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раціону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2683784"/>
        <a:ext cx="9144000" cy="12647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C77-9FEB-40AD-8F54-57686463FAFD}">
      <dsp:nvSpPr>
        <dsp:cNvPr id="0" name=""/>
        <dsp:cNvSpPr/>
      </dsp:nvSpPr>
      <dsp:spPr>
        <a:xfrm>
          <a:off x="0" y="80833"/>
          <a:ext cx="9144000" cy="30421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FF0000"/>
              </a:solidFill>
            </a:rPr>
            <a:t>Годівля</a:t>
          </a:r>
          <a:r>
            <a:rPr lang="ru-RU" sz="2200" b="1" kern="1200" dirty="0" smtClean="0">
              <a:solidFill>
                <a:srgbClr val="FF0000"/>
              </a:solidFill>
            </a:rPr>
            <a:t> </a:t>
          </a:r>
          <a:r>
            <a:rPr lang="ru-RU" sz="2200" b="1" kern="1200" dirty="0" err="1" smtClean="0">
              <a:solidFill>
                <a:srgbClr val="FF0000"/>
              </a:solidFill>
            </a:rPr>
            <a:t>жеребців</a:t>
          </a:r>
          <a:r>
            <a:rPr lang="ru-RU" sz="2200" b="1" kern="1200" dirty="0" smtClean="0">
              <a:solidFill>
                <a:srgbClr val="FF0000"/>
              </a:solidFill>
            </a:rPr>
            <a:t> </a:t>
          </a:r>
          <a:r>
            <a:rPr lang="ru-RU" sz="2200" kern="1200" dirty="0" smtClean="0"/>
            <a:t>повинна </a:t>
          </a:r>
          <a:r>
            <a:rPr lang="ru-RU" sz="2200" kern="1200" dirty="0" err="1" smtClean="0"/>
            <a:t>забезпечувати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заводську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вгодованість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високу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статеву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активність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тривале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їх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використання</a:t>
          </a:r>
          <a:r>
            <a:rPr lang="ru-RU" sz="2200" kern="1200" dirty="0" smtClean="0"/>
            <a:t>. Потреба </a:t>
          </a:r>
          <a:r>
            <a:rPr lang="ru-RU" sz="2200" kern="1200" dirty="0" err="1" smtClean="0"/>
            <a:t>жеребців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поживних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речовинах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залежить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живої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маси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статевого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навантаження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непарувальний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передпарувальний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парувальний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періоди</a:t>
          </a:r>
          <a:r>
            <a:rPr lang="ru-RU" sz="2200" kern="1200" dirty="0" smtClean="0"/>
            <a:t>) та породи.</a:t>
          </a:r>
          <a:endParaRPr lang="ru-RU" sz="2200" kern="1200" dirty="0"/>
        </a:p>
      </dsp:txBody>
      <dsp:txXfrm>
        <a:off x="0" y="80833"/>
        <a:ext cx="9144000" cy="3042146"/>
      </dsp:txXfrm>
    </dsp:sp>
    <dsp:sp modelId="{FBC93782-BFAB-407F-B616-B9E2738F2186}">
      <dsp:nvSpPr>
        <dsp:cNvPr id="0" name=""/>
        <dsp:cNvSpPr/>
      </dsp:nvSpPr>
      <dsp:spPr>
        <a:xfrm>
          <a:off x="0" y="3186340"/>
          <a:ext cx="9144000" cy="30421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 складу </a:t>
          </a:r>
          <a:r>
            <a:rPr lang="ru-RU" sz="2200" kern="1200" dirty="0" err="1" smtClean="0"/>
            <a:t>раціонів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жеребців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парувальний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вводять</a:t>
          </a:r>
          <a:r>
            <a:rPr lang="ru-RU" sz="2200" kern="1200" dirty="0" smtClean="0"/>
            <a:t> корми, </a:t>
          </a:r>
          <a:r>
            <a:rPr lang="ru-RU" sz="2200" kern="1200" dirty="0" err="1" smtClean="0"/>
            <a:t>які</a:t>
          </a:r>
          <a:r>
            <a:rPr lang="ru-RU" sz="2200" kern="1200" dirty="0" smtClean="0"/>
            <a:t> позитивно </a:t>
          </a:r>
          <a:r>
            <a:rPr lang="ru-RU" sz="2200" kern="1200" dirty="0" err="1" smtClean="0"/>
            <a:t>впливають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спермопродукцію</a:t>
          </a:r>
          <a:r>
            <a:rPr lang="ru-RU" sz="2200" kern="1200" dirty="0" smtClean="0"/>
            <a:t> – просо, </a:t>
          </a:r>
          <a:r>
            <a:rPr lang="ru-RU" sz="2200" kern="1200" dirty="0" err="1" smtClean="0"/>
            <a:t>ячмінь</a:t>
          </a:r>
          <a:r>
            <a:rPr lang="ru-RU" sz="2200" kern="1200" dirty="0" smtClean="0"/>
            <a:t>, овес, </a:t>
          </a:r>
          <a:r>
            <a:rPr lang="ru-RU" sz="2200" kern="1200" dirty="0" err="1" smtClean="0"/>
            <a:t>збиране</a:t>
          </a:r>
          <a:r>
            <a:rPr lang="ru-RU" sz="2200" kern="1200" dirty="0" smtClean="0"/>
            <a:t> молоко (5–7 кг), </a:t>
          </a:r>
          <a:r>
            <a:rPr lang="ru-RU" sz="2200" kern="1200" dirty="0" err="1" smtClean="0"/>
            <a:t>яйця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курячі</a:t>
          </a:r>
          <a:r>
            <a:rPr lang="ru-RU" sz="2200" kern="1200" dirty="0" smtClean="0"/>
            <a:t> (3–5 шт.), </a:t>
          </a:r>
          <a:r>
            <a:rPr lang="ru-RU" sz="2200" kern="1200" dirty="0" err="1" smtClean="0"/>
            <a:t>м’ясо-кісткове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борошно</a:t>
          </a:r>
          <a:r>
            <a:rPr lang="ru-RU" sz="2200" kern="1200" dirty="0" smtClean="0"/>
            <a:t> (0,2–0,3 кг) та </a:t>
          </a:r>
          <a:r>
            <a:rPr lang="ru-RU" sz="2200" kern="1200" dirty="0" err="1" smtClean="0"/>
            <a:t>інші</a:t>
          </a:r>
          <a:r>
            <a:rPr lang="ru-RU" sz="2200" kern="1200" dirty="0" smtClean="0"/>
            <a:t>. </a:t>
          </a:r>
          <a:r>
            <a:rPr lang="ru-RU" sz="2200" kern="1200" dirty="0" err="1" smtClean="0"/>
            <a:t>Годують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жеребців</a:t>
          </a:r>
          <a:r>
            <a:rPr lang="ru-RU" sz="2200" kern="1200" dirty="0" smtClean="0"/>
            <a:t> 4–5 </a:t>
          </a:r>
          <a:r>
            <a:rPr lang="ru-RU" sz="2200" kern="1200" dirty="0" err="1" smtClean="0"/>
            <a:t>разів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добу</a:t>
          </a:r>
          <a:r>
            <a:rPr lang="ru-RU" sz="2200" kern="1200" dirty="0" smtClean="0"/>
            <a:t>. </a:t>
          </a:r>
          <a:r>
            <a:rPr lang="ru-RU" sz="2200" kern="1200" dirty="0" err="1" smtClean="0"/>
            <a:t>Напувають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їх</a:t>
          </a:r>
          <a:r>
            <a:rPr lang="ru-RU" sz="2200" kern="1200" dirty="0" smtClean="0"/>
            <a:t> перед </a:t>
          </a:r>
          <a:r>
            <a:rPr lang="ru-RU" sz="2200" kern="1200" dirty="0" err="1" smtClean="0"/>
            <a:t>годівлею</a:t>
          </a:r>
          <a:r>
            <a:rPr lang="ru-RU" sz="2200" kern="1200" dirty="0" smtClean="0"/>
            <a:t>.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 </a:t>
          </a:r>
          <a:r>
            <a:rPr lang="ru-RU" sz="2200" kern="1200" dirty="0" err="1" smtClean="0"/>
            <a:t>непарувальний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раціони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жеребців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повинні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містити</a:t>
          </a:r>
          <a:r>
            <a:rPr lang="ru-RU" sz="2200" kern="1200" dirty="0" smtClean="0"/>
            <a:t> 40–45 % </a:t>
          </a:r>
          <a:r>
            <a:rPr lang="ru-RU" sz="2200" kern="1200" dirty="0" err="1" smtClean="0"/>
            <a:t>концентратів</a:t>
          </a:r>
          <a:r>
            <a:rPr lang="ru-RU" sz="2200" kern="1200" dirty="0" smtClean="0"/>
            <a:t>, 40–45 % </a:t>
          </a:r>
          <a:r>
            <a:rPr lang="ru-RU" sz="2200" kern="1200" dirty="0" err="1" smtClean="0"/>
            <a:t>грубих</a:t>
          </a:r>
          <a:r>
            <a:rPr lang="ru-RU" sz="2200" kern="1200" dirty="0" smtClean="0"/>
            <a:t> та 5–15 % </a:t>
          </a:r>
          <a:r>
            <a:rPr lang="ru-RU" sz="2200" kern="1200" dirty="0" err="1" smtClean="0"/>
            <a:t>соковитих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кормів</a:t>
          </a:r>
          <a:r>
            <a:rPr lang="ru-RU" sz="2200" kern="1200" dirty="0" smtClean="0"/>
            <a:t>, а в </a:t>
          </a:r>
          <a:r>
            <a:rPr lang="ru-RU" sz="2200" kern="1200" dirty="0" err="1" smtClean="0"/>
            <a:t>парувальний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період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відповідно</a:t>
          </a:r>
          <a:r>
            <a:rPr lang="ru-RU" sz="2200" kern="1200" dirty="0" smtClean="0"/>
            <a:t> 50–65, 30–40 та 5–10 %. </a:t>
          </a:r>
          <a:endParaRPr lang="ru-RU" sz="2200" kern="1200" dirty="0"/>
        </a:p>
      </dsp:txBody>
      <dsp:txXfrm>
        <a:off x="0" y="3186340"/>
        <a:ext cx="9144000" cy="30421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13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10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0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98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12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89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7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15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64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8F36-EB4F-4532-BE51-DA44D883C49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31F2-6603-44AD-A189-5E6A2AE85D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4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18001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FFFF00"/>
                </a:solidFill>
              </a:rPr>
              <a:t>Годівля</a:t>
            </a:r>
            <a:r>
              <a:rPr lang="ru-RU" sz="5400" dirty="0" smtClean="0">
                <a:solidFill>
                  <a:srgbClr val="FFFF00"/>
                </a:solidFill>
              </a:rPr>
              <a:t> коней</a:t>
            </a:r>
            <a:r>
              <a:rPr lang="ru-RU" sz="5400" dirty="0">
                <a:solidFill>
                  <a:srgbClr val="FFFF00"/>
                </a:solidFill>
              </a:rPr>
              <a:t/>
            </a:r>
            <a:br>
              <a:rPr lang="ru-RU" sz="5400" dirty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6388" name="AutoShape 4" descr="&amp;YAcy;&amp;kcy; &amp;gcy;&amp;ocy;&amp;dcy;&amp;ucy;&amp;vcy;&amp;acy;&amp;tcy;&amp;icy; &amp;rcy;&amp;ocy;&amp;bcy;&amp;ocy;&amp;chcy;&amp;icy;&amp;khcy; &amp;kcy;&amp;ocy;&amp;ncy;&amp;iecy;&amp;jcy;? - «&amp;Vcy;&amp;ocy;&amp;lcy;&amp;icy;&amp;ncy;&amp;softcy;» — &amp;ncy;&amp;iecy;&amp;zcy;&amp;acy;&amp;lcy;&amp;iecy;&amp;zhcy;&amp;ncy;&amp;acy; &amp;gcy;&amp;rcy;&amp;ocy;&amp;mcy;&amp;acy;&amp;dcy;&amp;scy;&amp;softcy;&amp;kcy;&amp;o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&amp;YAcy;&amp;kcy; &amp;scy;&amp;kcy;&amp;lcy;&amp;acy;&amp;scy;&amp;tcy;&amp;icy; &amp;rcy;&amp;acy;&amp;tscy;&amp;iukcy;&amp;ocy;&amp;ncy; &amp;dcy;&amp;lcy;&amp;yacy; &amp;kcy;&amp;ocy;&amp;ncy;&amp;iecy;&amp;jcy; &amp;tcy;&amp;acy; &amp;yacy;&amp;kcy;&amp;iukcy; &amp;pcy;&amp;ocy;&amp;tcy;&amp;rcy;&amp;iukcy;&amp;bcy;&amp;ncy;&amp;iukcy; &amp;kcy;&amp;ocy;&amp;rcy;&amp;mcy;&amp;icy;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&amp;Pcy;&amp;rcy;&amp;icy;&amp;tcy;&amp;chcy;&amp;acy; &amp;ocy; &amp;lcy;&amp;ocy;&amp;shcy;&amp;acy;&amp;dcy;&amp;i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1394"/>
            <a:ext cx="9144000" cy="390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213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/>
            <a:r>
              <a:rPr lang="ru-RU" sz="2400" b="1" dirty="0" smtClean="0">
                <a:solidFill>
                  <a:srgbClr val="C00000"/>
                </a:solidFill>
              </a:rPr>
              <a:t>На 100 кг </a:t>
            </a:r>
            <a:r>
              <a:rPr lang="ru-RU" sz="2400" b="1" dirty="0" err="1" smtClean="0">
                <a:solidFill>
                  <a:srgbClr val="C00000"/>
                </a:solidFill>
              </a:rPr>
              <a:t>живої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маси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жеребцям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необхідно</a:t>
            </a:r>
            <a:r>
              <a:rPr lang="ru-RU" sz="2400" b="1" dirty="0" smtClean="0">
                <a:solidFill>
                  <a:srgbClr val="C00000"/>
                </a:solidFill>
              </a:rPr>
              <a:t>:  2,2–2,5 кг </a:t>
            </a:r>
            <a:r>
              <a:rPr lang="ru-RU" sz="2400" b="1" dirty="0" err="1" smtClean="0">
                <a:solidFill>
                  <a:srgbClr val="C00000"/>
                </a:solidFill>
              </a:rPr>
              <a:t>сухої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речовини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</a:p>
          <a:p>
            <a:pPr indent="530225" algn="ctr"/>
            <a:r>
              <a:rPr lang="ru-RU" sz="2400" b="1" dirty="0" err="1" smtClean="0">
                <a:solidFill>
                  <a:srgbClr val="002060"/>
                </a:solidFill>
              </a:rPr>
              <a:t>Концентрація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енергії</a:t>
            </a:r>
            <a:r>
              <a:rPr lang="ru-RU" sz="2400" b="1" dirty="0" smtClean="0">
                <a:solidFill>
                  <a:srgbClr val="002060"/>
                </a:solidFill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поживних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речовин</a:t>
            </a:r>
            <a:r>
              <a:rPr lang="ru-RU" sz="2400" b="1" dirty="0" smtClean="0">
                <a:solidFill>
                  <a:srgbClr val="002060"/>
                </a:solidFill>
              </a:rPr>
              <a:t> в 1 кг сухого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залишку</a:t>
            </a:r>
            <a:r>
              <a:rPr lang="ru-RU" sz="2400" b="1" dirty="0" smtClean="0">
                <a:solidFill>
                  <a:srgbClr val="002060"/>
                </a:solidFill>
              </a:rPr>
              <a:t> корму </a:t>
            </a:r>
            <a:r>
              <a:rPr lang="ru-RU" sz="2400" b="1" dirty="0" err="1" smtClean="0">
                <a:solidFill>
                  <a:srgbClr val="002060"/>
                </a:solidFill>
              </a:rPr>
              <a:t>раціонів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жеребців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непарувальний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парувальний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періоди</a:t>
            </a:r>
            <a:r>
              <a:rPr lang="ru-RU" sz="2400" b="1" dirty="0" smtClean="0">
                <a:solidFill>
                  <a:srgbClr val="002060"/>
                </a:solidFill>
              </a:rPr>
              <a:t> повинна </a:t>
            </a:r>
            <a:r>
              <a:rPr lang="ru-RU" sz="2400" b="1" dirty="0" err="1" smtClean="0">
                <a:solidFill>
                  <a:srgbClr val="002060"/>
                </a:solidFill>
              </a:rPr>
              <a:t>становити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0,7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0,8 к. од. (7,5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8,4 МДж </a:t>
            </a:r>
            <a:r>
              <a:rPr lang="ru-RU" sz="2000" b="1" dirty="0" err="1" smtClean="0"/>
              <a:t>обмінної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енергії</a:t>
            </a:r>
            <a:r>
              <a:rPr lang="ru-RU" sz="2000" b="1" dirty="0" smtClean="0"/>
              <a:t>),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70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95 г </a:t>
            </a:r>
            <a:r>
              <a:rPr lang="ru-RU" sz="2000" b="1" dirty="0" err="1" smtClean="0"/>
              <a:t>перетравного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протеїну</a:t>
            </a:r>
            <a:r>
              <a:rPr lang="ru-RU" sz="2000" b="1" dirty="0" smtClean="0"/>
              <a:t>, 18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16 % </a:t>
            </a:r>
            <a:r>
              <a:rPr lang="ru-RU" sz="2000" b="1" dirty="0" err="1" smtClean="0"/>
              <a:t>клітковини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2,0–2,5 г </a:t>
            </a:r>
            <a:r>
              <a:rPr lang="ru-RU" sz="2000" b="1" dirty="0" err="1" smtClean="0"/>
              <a:t>кухонної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солі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4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5 г </a:t>
            </a:r>
            <a:r>
              <a:rPr lang="ru-RU" sz="2000" b="1" dirty="0" err="1" smtClean="0"/>
              <a:t>кальцію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3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4 г фосфору,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1 г </a:t>
            </a:r>
            <a:r>
              <a:rPr lang="ru-RU" sz="2000" b="1" dirty="0" err="1" smtClean="0"/>
              <a:t>магнію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80 мг </a:t>
            </a:r>
            <a:r>
              <a:rPr lang="ru-RU" sz="2000" b="1" dirty="0" err="1" smtClean="0"/>
              <a:t>заліза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0,5 мг </a:t>
            </a:r>
            <a:r>
              <a:rPr lang="ru-RU" sz="2000" b="1" dirty="0" err="1" smtClean="0"/>
              <a:t>міді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32 мг цинку,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30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40 мг </a:t>
            </a:r>
            <a:r>
              <a:rPr lang="ru-RU" sz="2000" b="1" dirty="0" err="1" smtClean="0"/>
              <a:t>марганцю</a:t>
            </a:r>
            <a:r>
              <a:rPr lang="ru-RU" sz="2000" b="1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по 0,2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0,5 мг кобальту та йоду,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8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10 мг каротину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та </a:t>
            </a:r>
            <a:r>
              <a:rPr lang="ru-RU" sz="2000" b="1" dirty="0" err="1" smtClean="0"/>
              <a:t>вітамінів</a:t>
            </a:r>
            <a:r>
              <a:rPr lang="ru-RU" sz="2000" b="1" dirty="0" smtClean="0"/>
              <a:t>: D – 360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380 МО, Е – 30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35 мг, В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 та В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 – по 2,5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3,5 мг, В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 –5 мг, В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 – 150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160 мг, В</a:t>
            </a:r>
            <a:r>
              <a:rPr lang="ru-RU" sz="2000" b="1" baseline="-25000" dirty="0" smtClean="0"/>
              <a:t>5</a:t>
            </a:r>
            <a:r>
              <a:rPr lang="ru-RU" sz="2000" b="1" dirty="0" smtClean="0"/>
              <a:t> – 7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8 мг, В</a:t>
            </a:r>
            <a:r>
              <a:rPr lang="ru-RU" sz="2000" b="1" baseline="-25000" dirty="0" smtClean="0"/>
              <a:t>6</a:t>
            </a:r>
            <a:r>
              <a:rPr lang="ru-RU" sz="2000" b="1" dirty="0" smtClean="0"/>
              <a:t> – 1,5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2,5 мг, </a:t>
            </a:r>
            <a:r>
              <a:rPr lang="ru-RU" sz="2000" b="1" dirty="0" err="1" smtClean="0"/>
              <a:t>В</a:t>
            </a:r>
            <a:r>
              <a:rPr lang="ru-RU" sz="2000" b="1" baseline="-25000" dirty="0" err="1" smtClean="0"/>
              <a:t>с</a:t>
            </a:r>
            <a:r>
              <a:rPr lang="ru-RU" sz="2000" b="1" dirty="0" smtClean="0"/>
              <a:t> – 1,4 мг, В</a:t>
            </a:r>
            <a:r>
              <a:rPr lang="ru-RU" sz="2000" b="1" baseline="-25000" dirty="0" smtClean="0"/>
              <a:t>12</a:t>
            </a:r>
            <a:r>
              <a:rPr lang="ru-RU" sz="2000" b="1" dirty="0" smtClean="0"/>
              <a:t> – 5,0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5,5 мкг.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Vcy;&amp;iukcy;&amp;dcy;&amp;gcy;&amp;ocy;&amp;dcy;&amp;iukcy;&amp;vcy;&amp;lcy;&amp;yacy; &amp;kcy;&amp;ocy;&amp;ncy;&amp;iecy;&amp;jcy; &amp;ncy;&amp;acy; &amp;mcy;'&amp;yacy;&amp;scy;&amp;ocy;: &amp;tcy;&amp;iecy;&amp;khcy;&amp;ncy;&amp;ocy;&amp;lcy;&amp;ocy;&amp;gcy;&amp;iukcy;&amp;yacy; &amp;vcy;&amp;icy;&amp;rcy;&amp;ocy;&amp;shchcy;&amp;ucy;&amp;vcy;&amp;acy;&amp;ncy;&amp;ncy;&amp;yacy; | &amp;Pcy;&amp;ocy;&amp;rcy;&amp;acy;&amp;dcy;&amp;icy; &amp;Fcy;&amp;iukcy;&amp;dcy;&amp;lcy;&amp;acy;&amp;jcy;&amp;f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7481" y="5256943"/>
            <a:ext cx="4366519" cy="1601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255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0"/>
          <a:ext cx="849694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&amp;Kcy;&amp;iukcy;&amp;lcy;&amp;softcy;&amp;kcy;&amp;acy; &amp;pcy;&amp;ocy;&amp;rcy;&amp;acy;&amp;dcy; &amp;zcy; &amp;gcy;&amp;ocy;&amp;dcy;&amp;iukcy;&amp;vcy;&amp;lcy;&amp;iukcy; &amp;kcy;&amp;ocy;&amp;ncy;&amp;iecy;&amp;jcy; - &amp;Kcy;&amp;ocy;&amp;ncy;&amp;ncy;&amp;ocy;-&amp;scy;&amp;pcy;&amp;ocy;&amp;rcy;&amp;tcy;&amp;icy;&amp;vcy;&amp;ncy;&amp;ycy;&amp;jcy; &amp;kcy;&amp;lcy;&amp;ucy;&amp;bcy; &quot;&amp;SHcy;&amp;ocy;&amp;scy;&amp;tcy;&amp;kcy;&amp;acy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57703">
            <a:off x="2771799" y="4614053"/>
            <a:ext cx="2861153" cy="2145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728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.ppt-online.org/files/slide/j/jqAlPB8yF4MouxDI1hrndbNCi3cpGet90wT7mU/slide-23.jpg"/>
          <p:cNvPicPr>
            <a:picLocks noChangeAspect="1" noChangeArrowheads="1"/>
          </p:cNvPicPr>
          <p:nvPr/>
        </p:nvPicPr>
        <p:blipFill>
          <a:blip r:embed="rId2" cstate="print"/>
          <a:srcRect t="5978"/>
          <a:stretch>
            <a:fillRect/>
          </a:stretch>
        </p:blipFill>
        <p:spPr bwMode="auto">
          <a:xfrm>
            <a:off x="0" y="404664"/>
            <a:ext cx="9036769" cy="636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j/jqAlPB8yF4MouxDI1hrndbNCi3cpGet90wT7mU/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41" y="0"/>
            <a:ext cx="9229041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2996952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0" y="260648"/>
            <a:ext cx="9144000" cy="2520280"/>
            <a:chOff x="0" y="4418223"/>
            <a:chExt cx="8496944" cy="2051887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4418223"/>
              <a:ext cx="8496944" cy="205188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00165" y="4518388"/>
              <a:ext cx="8296614" cy="18515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Середньодобовий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приріст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плоду в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останні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місяці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перед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народженням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досягає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500 г.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Годують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жеребних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кобил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за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диференційованими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нормами, в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яких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враховується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період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kern="1200" dirty="0" err="1" smtClean="0">
                  <a:latin typeface="Arial" pitchFamily="34" charset="0"/>
                  <a:cs typeface="Arial" pitchFamily="34" charset="0"/>
                </a:rPr>
                <a:t>жеребності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Потреба таких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кобил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у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поживних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речовинах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зростає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9-го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місяця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жеребності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у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зв’язку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великими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витратами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їх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на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ріст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розвиток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плода,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відкладання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резервів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у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тілі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які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будуть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використані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на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утворення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молока у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перші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дні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після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kern="1200" dirty="0" err="1" smtClean="0">
                  <a:latin typeface="Arial" pitchFamily="34" charset="0"/>
                  <a:cs typeface="Arial" pitchFamily="34" charset="0"/>
                </a:rPr>
                <a:t>вижеребки</a:t>
              </a:r>
              <a:r>
                <a:rPr lang="ru-RU" sz="2000" kern="12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US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&amp;Ocy;&amp;tcy;&amp;kcy;&amp;ocy;&amp;rcy;&amp;mcy; &amp;lcy;&amp;ocy;&amp;shcy;&amp;acy;&amp;dcy;&amp;icy; / &amp;Ecy;&amp;ncy;&amp;tscy;&amp;icy;&amp;kcy;&amp;lcy;&amp;ocy;&amp;pcy;&amp;iecy;&amp;dcy;&amp;icy;&amp;yacy; / FoodbayBl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121696"/>
            <a:ext cx="410445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358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0"/>
          <a:ext cx="8964488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&amp;Ocy;&amp;tcy;&amp;kcy;&amp;ocy;&amp;rcy;&amp;mcy; &amp;lcy;&amp;ocy;&amp;shcy;&amp;acy;&amp;dcy;&amp;iecy;&amp;jcy; &amp;ncy;&amp;acy; &amp;mcy;&amp;yacy;&amp;scy;&amp;ocy;: &amp;tcy;&amp;iecy;&amp;khcy;&amp;ncy;&amp;ocy;&amp;lcy;&amp;ocy;&amp;gcy;&amp;icy;&amp;yacy; &amp;vcy;&amp;ycy;&amp;rcy;&amp;acy;&amp;shchcy;&amp;icy;&amp;vcy;&amp;acy;&amp;ncy;&amp;icy;&amp;yacy; | &amp;Scy;&amp;ocy;&amp;vcy;&amp;iecy;&amp;tcy;&amp;ycy; &amp;Fcy;&amp;icy;&amp;dcy;&amp;lcy;&amp;acy;&amp;jcy;&amp;fcy;"/>
          <p:cNvPicPr>
            <a:picLocks noChangeAspect="1" noChangeArrowheads="1"/>
          </p:cNvPicPr>
          <p:nvPr/>
        </p:nvPicPr>
        <p:blipFill>
          <a:blip r:embed="rId7" cstate="print"/>
          <a:srcRect l="18357"/>
          <a:stretch>
            <a:fillRect/>
          </a:stretch>
        </p:blipFill>
        <p:spPr bwMode="auto">
          <a:xfrm>
            <a:off x="2195736" y="4077072"/>
            <a:ext cx="4452388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79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f.ppt-online.org/files/slide/j/jqAlPB8yF4MouxDI1hrndbNCi3cpGet90wT7mU/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0633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548680"/>
          <a:ext cx="89644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&amp;Kcy;&amp;acy;&amp;kcy; &amp;rcy;&amp;acy;&amp;zcy;&amp;vcy;&amp;ocy;&amp;dcy;&amp;icy;&amp;tcy;&amp;softcy; &amp;lcy;&amp;ocy;&amp;shcy;&amp;acy;&amp;dcy;&amp;iecy;&amp;jcy;: &amp;ocy;&amp;scy;&amp;ocy;&amp;bcy;&amp;iecy;&amp;ncy;&amp;ncy;&amp;ocy;&amp;scy;&amp;tcy;&amp;icy; &amp;scy;&amp;ocy;&amp;dcy;&amp;iecy;&amp;rcy;&amp;zhcy;&amp;acy;&amp;ncy;&amp;icy;&amp;yacy;, &amp;mcy;&amp;iecy;&amp;tcy;&amp;ocy;&amp;dcy;&amp;ycy;, &amp;kcy;&amp;acy;&amp;kcy;&amp;icy;&amp;iecy; &amp;pcy;&amp;ocy;&amp;rcy;&amp;ocy;&amp;dcy;&amp;ycy;  &amp;rcy;&amp;acy;&amp;zcy;&amp;vcy;&amp;ocy;&amp;dcy;&amp;yacy;&amp;tcy; &amp;vcy; &amp;Rcy;&amp;ocy;&amp;scy;&amp;scy;&amp;i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45024"/>
            <a:ext cx="4819464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517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51520" y="1196752"/>
            <a:ext cx="8892480" cy="444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1.Годівля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жеребців-плідників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кобил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2.Годівля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лошат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молодняку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3.Годівля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робочих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коней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4.Відгодівля коней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5.Контроль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повноцінності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годівлі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коней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cf.ppt-online.org/files/slide/j/jqAlPB8yF4MouxDI1hrndbNCi3cpGet90wT7mU/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964488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&amp;Vcy; &amp;Scy;&amp;SHcy;&amp;Acy; &amp;kcy;&amp;lcy;&amp;ocy;&amp;ncy;&amp;icy;&amp;rcy;&amp;ocy;&amp;vcy;&amp;acy;&amp;lcy;&amp;icy; &amp;ucy;&amp;mcy;&amp;iecy;&amp;rcy;&amp;shcy;&amp;ucy;&amp;yucy; 22 &amp;gcy;&amp;ocy;&amp;dcy;&amp;acy; &amp;ncy;&amp;acy;&amp;zcy;&amp;acy;&amp;dcy; &amp;lcy;&amp;ocy;&amp;shcy;&amp;acy;&amp;dcy;&amp;softcy; &amp;Pcy;&amp;rcy;&amp;zhcy;&amp;iecy;&amp;vcy;&amp;acy;&amp;lcy;&amp;softcy;&amp;scy;&amp;kcy;&amp;ocy;&amp;gcy;&amp;ocy; | &amp;Ncy;&amp;ocy;&amp;vcy;&amp;ocy;&amp;scy;&amp;tcy;&amp;icy; |  &amp;Icy;&amp;zcy;&amp;vcy;&amp;iecy;&amp;scy;&amp;tcy;&amp;icy;&amp;yacy; | 07.09.2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872265"/>
            <a:ext cx="3531940" cy="1985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92D050"/>
                </a:solidFill>
              </a:rPr>
              <a:t>У </a:t>
            </a:r>
            <a:r>
              <a:rPr lang="ru-RU" sz="2000" i="1" dirty="0" err="1">
                <a:solidFill>
                  <a:srgbClr val="92D050"/>
                </a:solidFill>
              </a:rPr>
              <a:t>маломолочних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кобил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лошат</a:t>
            </a:r>
            <a:r>
              <a:rPr lang="ru-RU" sz="2000" i="1" dirty="0">
                <a:solidFill>
                  <a:srgbClr val="92D050"/>
                </a:solidFill>
              </a:rPr>
              <a:t> з 15-добового </a:t>
            </a:r>
            <a:r>
              <a:rPr lang="ru-RU" sz="2000" i="1" dirty="0" err="1">
                <a:solidFill>
                  <a:srgbClr val="92D050"/>
                </a:solidFill>
              </a:rPr>
              <a:t>віку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підгодовують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коров’ячим</a:t>
            </a:r>
            <a:r>
              <a:rPr lang="ru-RU" sz="2000" i="1" dirty="0">
                <a:solidFill>
                  <a:srgbClr val="92D050"/>
                </a:solidFill>
              </a:rPr>
              <a:t> молоком, </a:t>
            </a:r>
            <a:r>
              <a:rPr lang="ru-RU" sz="2000" i="1" dirty="0" err="1">
                <a:solidFill>
                  <a:srgbClr val="92D050"/>
                </a:solidFill>
              </a:rPr>
              <a:t>розбавленим</a:t>
            </a:r>
            <a:r>
              <a:rPr lang="ru-RU" sz="2000" i="1" dirty="0">
                <a:solidFill>
                  <a:srgbClr val="92D050"/>
                </a:solidFill>
              </a:rPr>
              <a:t> наполовину </a:t>
            </a:r>
            <a:r>
              <a:rPr lang="ru-RU" sz="2000" i="1" dirty="0" err="1">
                <a:solidFill>
                  <a:srgbClr val="92D050"/>
                </a:solidFill>
              </a:rPr>
              <a:t>перевареною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охолодженою</a:t>
            </a:r>
            <a:r>
              <a:rPr lang="ru-RU" sz="2000" i="1" dirty="0">
                <a:solidFill>
                  <a:srgbClr val="92D050"/>
                </a:solidFill>
              </a:rPr>
              <a:t> водою, </a:t>
            </a:r>
            <a:r>
              <a:rPr lang="ru-RU" sz="2000" i="1" dirty="0" err="1">
                <a:solidFill>
                  <a:srgbClr val="92D050"/>
                </a:solidFill>
              </a:rPr>
              <a:t>додаючи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цукор</a:t>
            </a:r>
            <a:r>
              <a:rPr lang="ru-RU" sz="2000" i="1" dirty="0">
                <a:solidFill>
                  <a:srgbClr val="92D050"/>
                </a:solidFill>
              </a:rPr>
              <a:t> з </a:t>
            </a:r>
            <a:r>
              <a:rPr lang="ru-RU" sz="2000" i="1" dirty="0" err="1">
                <a:solidFill>
                  <a:srgbClr val="92D050"/>
                </a:solidFill>
              </a:rPr>
              <a:t>розрахунку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дві</a:t>
            </a:r>
            <a:r>
              <a:rPr lang="ru-RU" sz="2000" i="1" dirty="0">
                <a:solidFill>
                  <a:srgbClr val="92D050"/>
                </a:solidFill>
              </a:rPr>
              <a:t> </a:t>
            </a:r>
            <a:r>
              <a:rPr lang="ru-RU" sz="2000" i="1" dirty="0" err="1">
                <a:solidFill>
                  <a:srgbClr val="92D050"/>
                </a:solidFill>
              </a:rPr>
              <a:t>столові</a:t>
            </a:r>
            <a:r>
              <a:rPr lang="ru-RU" sz="2000" i="1" dirty="0">
                <a:solidFill>
                  <a:srgbClr val="92D050"/>
                </a:solidFill>
              </a:rPr>
              <a:t> ложки на 1 л молока.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До </a:t>
            </a:r>
            <a:r>
              <a:rPr lang="ru-RU" sz="2000" dirty="0" err="1">
                <a:solidFill>
                  <a:srgbClr val="FF0000"/>
                </a:solidFill>
              </a:rPr>
              <a:t>коров’ячого</a:t>
            </a:r>
            <a:r>
              <a:rPr lang="ru-RU" sz="2000" dirty="0">
                <a:solidFill>
                  <a:srgbClr val="FF0000"/>
                </a:solidFill>
              </a:rPr>
              <a:t> молока </a:t>
            </a:r>
            <a:r>
              <a:rPr lang="ru-RU" sz="2000" dirty="0" err="1">
                <a:solidFill>
                  <a:srgbClr val="FF0000"/>
                </a:solidFill>
              </a:rPr>
              <a:t>їх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привчають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поступово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доводячи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даванку</a:t>
            </a:r>
            <a:r>
              <a:rPr lang="ru-RU" sz="2000" dirty="0">
                <a:solidFill>
                  <a:srgbClr val="FF0000"/>
                </a:solidFill>
              </a:rPr>
              <a:t> до 2–3 л за </a:t>
            </a:r>
            <a:r>
              <a:rPr lang="ru-RU" sz="2000" dirty="0" err="1">
                <a:solidFill>
                  <a:srgbClr val="FF0000"/>
                </a:solidFill>
              </a:rPr>
              <a:t>добу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b="1" dirty="0" err="1">
                <a:solidFill>
                  <a:srgbClr val="00B0F0"/>
                </a:solidFill>
              </a:rPr>
              <a:t>Спочатку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коровяче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молоко </a:t>
            </a:r>
            <a:r>
              <a:rPr lang="ru-RU" sz="2000" b="1" dirty="0" err="1">
                <a:solidFill>
                  <a:srgbClr val="00B0F0"/>
                </a:solidFill>
              </a:rPr>
              <a:t>випоюють</a:t>
            </a:r>
            <a:r>
              <a:rPr lang="ru-RU" sz="2000" b="1" dirty="0">
                <a:solidFill>
                  <a:srgbClr val="00B0F0"/>
                </a:solidFill>
              </a:rPr>
              <a:t> з </a:t>
            </a:r>
            <a:r>
              <a:rPr lang="ru-RU" sz="2000" b="1" dirty="0" err="1">
                <a:solidFill>
                  <a:srgbClr val="00B0F0"/>
                </a:solidFill>
              </a:rPr>
              <a:t>соскової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напувалки</a:t>
            </a:r>
            <a:r>
              <a:rPr lang="ru-RU" sz="2000" b="1" dirty="0">
                <a:solidFill>
                  <a:srgbClr val="00B0F0"/>
                </a:solidFill>
              </a:rPr>
              <a:t>, а </a:t>
            </a:r>
            <a:r>
              <a:rPr lang="ru-RU" sz="2000" b="1" dirty="0" err="1">
                <a:solidFill>
                  <a:srgbClr val="00B0F0"/>
                </a:solidFill>
              </a:rPr>
              <a:t>потім</a:t>
            </a:r>
            <a:r>
              <a:rPr lang="ru-RU" sz="2000" b="1" dirty="0">
                <a:solidFill>
                  <a:srgbClr val="00B0F0"/>
                </a:solidFill>
              </a:rPr>
              <a:t> – з </a:t>
            </a:r>
            <a:r>
              <a:rPr lang="ru-RU" sz="2000" b="1" dirty="0" err="1">
                <a:solidFill>
                  <a:srgbClr val="00B0F0"/>
                </a:solidFill>
              </a:rPr>
              <a:t>відра</a:t>
            </a:r>
            <a:r>
              <a:rPr lang="ru-RU" sz="2000" b="1" dirty="0">
                <a:solidFill>
                  <a:srgbClr val="00B0F0"/>
                </a:solidFill>
              </a:rPr>
              <a:t>.</a:t>
            </a:r>
            <a:r>
              <a:rPr lang="ru-RU" sz="2000" dirty="0"/>
              <a:t> </a:t>
            </a:r>
            <a:r>
              <a:rPr lang="ru-RU" sz="2000" dirty="0" err="1"/>
              <a:t>Планомірну</a:t>
            </a:r>
            <a:r>
              <a:rPr lang="ru-RU" sz="2000" dirty="0"/>
              <a:t> </a:t>
            </a:r>
            <a:r>
              <a:rPr lang="ru-RU" sz="2000" dirty="0" err="1"/>
              <a:t>підгодівлю</a:t>
            </a:r>
            <a:r>
              <a:rPr lang="ru-RU" sz="2000" dirty="0"/>
              <a:t> </a:t>
            </a:r>
            <a:r>
              <a:rPr lang="ru-RU" sz="2000" dirty="0" err="1"/>
              <a:t>розпочинають</a:t>
            </a:r>
            <a:r>
              <a:rPr lang="ru-RU" sz="2000" dirty="0"/>
              <a:t> з </a:t>
            </a:r>
            <a:r>
              <a:rPr lang="ru-RU" sz="2000" dirty="0" err="1"/>
              <a:t>кінця</a:t>
            </a:r>
            <a:r>
              <a:rPr lang="ru-RU" sz="2000" dirty="0"/>
              <a:t> другого </a:t>
            </a:r>
            <a:r>
              <a:rPr lang="ru-RU" sz="2000" dirty="0" err="1"/>
              <a:t>місяця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лошат</a:t>
            </a:r>
            <a:r>
              <a:rPr lang="ru-RU" sz="2000" dirty="0"/>
              <a:t>. </a:t>
            </a:r>
            <a:r>
              <a:rPr lang="ru-RU" sz="2000" dirty="0" err="1"/>
              <a:t>Добрим</a:t>
            </a:r>
            <a:r>
              <a:rPr lang="ru-RU" sz="2000" dirty="0"/>
              <a:t>, </a:t>
            </a:r>
            <a:r>
              <a:rPr lang="ru-RU" sz="2000" dirty="0" err="1"/>
              <a:t>легкоперетравним</a:t>
            </a:r>
            <a:r>
              <a:rPr lang="ru-RU" sz="2000" dirty="0"/>
              <a:t> кормом для них є </a:t>
            </a:r>
            <a:r>
              <a:rPr lang="ru-RU" sz="2000" dirty="0" err="1"/>
              <a:t>суміш</a:t>
            </a:r>
            <a:r>
              <a:rPr lang="ru-RU" sz="2000" dirty="0"/>
              <a:t> плющеного </a:t>
            </a:r>
            <a:r>
              <a:rPr lang="ru-RU" sz="2000" dirty="0" err="1"/>
              <a:t>вівса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ячменю з </a:t>
            </a:r>
            <a:r>
              <a:rPr lang="ru-RU" sz="2000" dirty="0" err="1"/>
              <a:t>висівками</a:t>
            </a:r>
            <a:r>
              <a:rPr lang="ru-RU" sz="2000" dirty="0"/>
              <a:t>, </a:t>
            </a:r>
            <a:r>
              <a:rPr lang="ru-RU" sz="2000" dirty="0" err="1"/>
              <a:t>змоченими</a:t>
            </a:r>
            <a:r>
              <a:rPr lang="ru-RU" sz="2000" dirty="0"/>
              <a:t> водою. </a:t>
            </a:r>
            <a:r>
              <a:rPr lang="ru-RU" sz="2000" b="1" dirty="0" err="1">
                <a:solidFill>
                  <a:srgbClr val="FF0000"/>
                </a:solidFill>
              </a:rPr>
              <a:t>Спочатку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їм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згодовують</a:t>
            </a:r>
            <a:r>
              <a:rPr lang="ru-RU" sz="2000" b="1" dirty="0">
                <a:solidFill>
                  <a:srgbClr val="FF0000"/>
                </a:solidFill>
              </a:rPr>
              <a:t> по 200–300 г на одну голову за </a:t>
            </a:r>
            <a:r>
              <a:rPr lang="ru-RU" sz="2000" b="1" dirty="0" err="1">
                <a:solidFill>
                  <a:srgbClr val="FF0000"/>
                </a:solidFill>
              </a:rPr>
              <a:t>добу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поступово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збільшують</a:t>
            </a:r>
            <a:r>
              <a:rPr lang="ru-RU" sz="2000" b="1" dirty="0">
                <a:solidFill>
                  <a:srgbClr val="FF0000"/>
                </a:solidFill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</a:rPr>
              <a:t>доводять</a:t>
            </a:r>
            <a:r>
              <a:rPr lang="ru-RU" sz="2000" b="1" dirty="0">
                <a:solidFill>
                  <a:srgbClr val="FF0000"/>
                </a:solidFill>
              </a:rPr>
              <a:t> на час </a:t>
            </a:r>
            <a:r>
              <a:rPr lang="ru-RU" sz="2000" b="1" dirty="0" err="1">
                <a:solidFill>
                  <a:srgbClr val="FF0000"/>
                </a:solidFill>
              </a:rPr>
              <a:t>відлучення</a:t>
            </a:r>
            <a:r>
              <a:rPr lang="ru-RU" sz="2000" b="1" dirty="0">
                <a:solidFill>
                  <a:srgbClr val="FF0000"/>
                </a:solidFill>
              </a:rPr>
              <a:t> до 3,5–5 кг. </a:t>
            </a:r>
            <a:r>
              <a:rPr lang="ru-RU" sz="2000" b="1" dirty="0">
                <a:solidFill>
                  <a:srgbClr val="00B050"/>
                </a:solidFill>
              </a:rPr>
              <a:t>На 1 </a:t>
            </a:r>
            <a:r>
              <a:rPr lang="ru-RU" sz="2000" b="1" dirty="0" err="1">
                <a:solidFill>
                  <a:srgbClr val="00B050"/>
                </a:solidFill>
              </a:rPr>
              <a:t>к.од</a:t>
            </a:r>
            <a:r>
              <a:rPr lang="ru-RU" sz="2000" b="1" dirty="0">
                <a:solidFill>
                  <a:srgbClr val="00B050"/>
                </a:solidFill>
              </a:rPr>
              <a:t>. </a:t>
            </a:r>
            <a:r>
              <a:rPr lang="ru-RU" sz="2000" b="1" dirty="0" err="1">
                <a:solidFill>
                  <a:srgbClr val="00B050"/>
                </a:solidFill>
              </a:rPr>
              <a:t>кормової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суміші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необхідно</a:t>
            </a:r>
            <a:r>
              <a:rPr lang="ru-RU" sz="2000" b="1" dirty="0">
                <a:solidFill>
                  <a:srgbClr val="00B050"/>
                </a:solidFill>
              </a:rPr>
              <a:t> 110–120 г </a:t>
            </a:r>
            <a:r>
              <a:rPr lang="ru-RU" sz="2000" b="1" dirty="0" err="1">
                <a:solidFill>
                  <a:srgbClr val="00B050"/>
                </a:solidFill>
              </a:rPr>
              <a:t>перетравного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протеїну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  <a:r>
              <a:rPr lang="ru-RU" sz="2000" dirty="0"/>
              <a:t> </a:t>
            </a:r>
            <a:r>
              <a:rPr lang="ru-RU" sz="2000" dirty="0" err="1"/>
              <a:t>Висоякісне</a:t>
            </a:r>
            <a:r>
              <a:rPr lang="ru-RU" sz="2000" dirty="0"/>
              <a:t> </a:t>
            </a:r>
            <a:r>
              <a:rPr lang="ru-RU" sz="2000" dirty="0" err="1"/>
              <a:t>дрібностеблове</a:t>
            </a:r>
            <a:r>
              <a:rPr lang="ru-RU" sz="2000" dirty="0"/>
              <a:t> </a:t>
            </a:r>
            <a:r>
              <a:rPr lang="ru-RU" sz="2000" dirty="0" err="1"/>
              <a:t>сіно</a:t>
            </a:r>
            <a:r>
              <a:rPr lang="ru-RU" sz="2000" dirty="0"/>
              <a:t> </a:t>
            </a:r>
            <a:r>
              <a:rPr lang="ru-RU" sz="2000" dirty="0" err="1"/>
              <a:t>згодовують</a:t>
            </a:r>
            <a:r>
              <a:rPr lang="ru-RU" sz="2000" dirty="0"/>
              <a:t> вдосталь.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en-US" sz="2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95536" y="407707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вирощуванню</a:t>
            </a:r>
            <a:r>
              <a:rPr lang="ru-RU" dirty="0"/>
              <a:t> </a:t>
            </a:r>
            <a:r>
              <a:rPr lang="ru-RU" dirty="0" err="1"/>
              <a:t>лошат</a:t>
            </a:r>
            <a:r>
              <a:rPr lang="ru-RU" dirty="0"/>
              <a:t> на </a:t>
            </a:r>
            <a:r>
              <a:rPr lang="ru-RU" b="1" dirty="0" err="1">
                <a:solidFill>
                  <a:srgbClr val="00B050"/>
                </a:solidFill>
              </a:rPr>
              <a:t>кумисних</a:t>
            </a:r>
            <a:r>
              <a:rPr lang="ru-RU" b="1" dirty="0">
                <a:solidFill>
                  <a:srgbClr val="00B050"/>
                </a:solidFill>
              </a:rPr>
              <a:t> фермах</a:t>
            </a:r>
            <a:r>
              <a:rPr lang="ru-RU" dirty="0"/>
              <a:t>. За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доїння</a:t>
            </a:r>
            <a:r>
              <a:rPr lang="ru-RU" dirty="0"/>
              <a:t> </a:t>
            </a:r>
            <a:r>
              <a:rPr lang="ru-RU" dirty="0" err="1"/>
              <a:t>кобил</a:t>
            </a:r>
            <a:r>
              <a:rPr lang="ru-RU" dirty="0"/>
              <a:t>, коли </a:t>
            </a:r>
            <a:r>
              <a:rPr lang="ru-RU" b="1" dirty="0" err="1">
                <a:solidFill>
                  <a:srgbClr val="FF0000"/>
                </a:solidFill>
              </a:rPr>
              <a:t>видоюють</a:t>
            </a:r>
            <a:r>
              <a:rPr lang="ru-RU" b="1" dirty="0">
                <a:solidFill>
                  <a:srgbClr val="FF0000"/>
                </a:solidFill>
              </a:rPr>
              <a:t> до 65–75% молока</a:t>
            </a:r>
            <a:r>
              <a:rPr lang="ru-RU" dirty="0"/>
              <a:t>,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лошатам</a:t>
            </a:r>
            <a:r>
              <a:rPr lang="ru-RU" dirty="0"/>
              <a:t> </a:t>
            </a:r>
            <a:r>
              <a:rPr lang="ru-RU" dirty="0" err="1"/>
              <a:t>компенсують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підгодівлею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знежиреного</a:t>
            </a:r>
            <a:r>
              <a:rPr lang="ru-RU" dirty="0"/>
              <a:t> </a:t>
            </a:r>
            <a:r>
              <a:rPr lang="ru-RU" dirty="0" err="1" smtClean="0"/>
              <a:t>коровячого</a:t>
            </a:r>
            <a:r>
              <a:rPr lang="ru-RU" dirty="0" smtClean="0"/>
              <a:t> </a:t>
            </a:r>
            <a:r>
              <a:rPr lang="ru-RU" dirty="0"/>
              <a:t>молока,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концкормів</a:t>
            </a:r>
            <a:r>
              <a:rPr lang="ru-RU" dirty="0"/>
              <a:t>, </a:t>
            </a:r>
            <a:r>
              <a:rPr lang="ru-RU" dirty="0" err="1"/>
              <a:t>моркви</a:t>
            </a:r>
            <a:r>
              <a:rPr lang="ru-RU" dirty="0"/>
              <a:t>, </a:t>
            </a:r>
            <a:r>
              <a:rPr lang="ru-RU" dirty="0" err="1"/>
              <a:t>буряків</a:t>
            </a:r>
            <a:r>
              <a:rPr lang="ru-RU" dirty="0"/>
              <a:t>, </a:t>
            </a:r>
            <a:r>
              <a:rPr lang="ru-RU" dirty="0" err="1"/>
              <a:t>влітку</a:t>
            </a:r>
            <a:r>
              <a:rPr lang="ru-RU" dirty="0"/>
              <a:t> – трави. До складу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замінника</a:t>
            </a:r>
            <a:r>
              <a:rPr lang="ru-RU" dirty="0"/>
              <a:t> </a:t>
            </a:r>
            <a:r>
              <a:rPr lang="ru-RU" dirty="0" err="1"/>
              <a:t>кобилячого</a:t>
            </a:r>
            <a:r>
              <a:rPr lang="ru-RU" dirty="0"/>
              <a:t> молока у </a:t>
            </a:r>
            <a:r>
              <a:rPr lang="ru-RU" dirty="0" err="1">
                <a:solidFill>
                  <a:srgbClr val="FF0000"/>
                </a:solidFill>
              </a:rPr>
              <a:t>гранульованому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вигляді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входять</a:t>
            </a:r>
            <a:r>
              <a:rPr lang="ru-RU" dirty="0">
                <a:solidFill>
                  <a:srgbClr val="FF0000"/>
                </a:solidFill>
              </a:rPr>
              <a:t>,%: овес – 60, </a:t>
            </a:r>
            <a:r>
              <a:rPr lang="ru-RU" dirty="0" err="1">
                <a:solidFill>
                  <a:srgbClr val="FF0000"/>
                </a:solidFill>
              </a:rPr>
              <a:t>ячмінь</a:t>
            </a:r>
            <a:r>
              <a:rPr lang="ru-RU" dirty="0">
                <a:solidFill>
                  <a:srgbClr val="FF0000"/>
                </a:solidFill>
              </a:rPr>
              <a:t> – 10, </a:t>
            </a:r>
            <a:r>
              <a:rPr lang="ru-RU" dirty="0" err="1">
                <a:solidFill>
                  <a:srgbClr val="FF0000"/>
                </a:solidFill>
              </a:rPr>
              <a:t>висівки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пшеничні</a:t>
            </a:r>
            <a:r>
              <a:rPr lang="ru-RU" dirty="0">
                <a:solidFill>
                  <a:srgbClr val="FF0000"/>
                </a:solidFill>
              </a:rPr>
              <a:t> – 18, </a:t>
            </a:r>
            <a:r>
              <a:rPr lang="ru-RU" dirty="0" err="1">
                <a:solidFill>
                  <a:srgbClr val="FF0000"/>
                </a:solidFill>
              </a:rPr>
              <a:t>дріжджі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кормові</a:t>
            </a:r>
            <a:r>
              <a:rPr lang="ru-RU" dirty="0">
                <a:solidFill>
                  <a:srgbClr val="FF0000"/>
                </a:solidFill>
              </a:rPr>
              <a:t> – 5, </a:t>
            </a:r>
            <a:r>
              <a:rPr lang="ru-RU" dirty="0" err="1">
                <a:solidFill>
                  <a:srgbClr val="FF0000"/>
                </a:solidFill>
              </a:rPr>
              <a:t>меляса</a:t>
            </a:r>
            <a:r>
              <a:rPr lang="ru-RU" dirty="0">
                <a:solidFill>
                  <a:srgbClr val="FF0000"/>
                </a:solidFill>
              </a:rPr>
              <a:t> – 4,8, </a:t>
            </a:r>
            <a:r>
              <a:rPr lang="ru-RU" dirty="0" err="1">
                <a:solidFill>
                  <a:srgbClr val="FF0000"/>
                </a:solidFill>
              </a:rPr>
              <a:t>кісткове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борошно</a:t>
            </a:r>
            <a:r>
              <a:rPr lang="ru-RU" dirty="0">
                <a:solidFill>
                  <a:srgbClr val="FF0000"/>
                </a:solidFill>
              </a:rPr>
              <a:t> – 1,5, </a:t>
            </a:r>
            <a:r>
              <a:rPr lang="ru-RU" dirty="0" err="1">
                <a:solidFill>
                  <a:srgbClr val="FF0000"/>
                </a:solidFill>
              </a:rPr>
              <a:t>сіль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кухонна</a:t>
            </a:r>
            <a:r>
              <a:rPr lang="ru-RU" dirty="0">
                <a:solidFill>
                  <a:srgbClr val="FF0000"/>
                </a:solidFill>
              </a:rPr>
              <a:t> –0,4 і </a:t>
            </a:r>
            <a:r>
              <a:rPr lang="ru-RU" dirty="0" err="1">
                <a:solidFill>
                  <a:srgbClr val="FF0000"/>
                </a:solidFill>
              </a:rPr>
              <a:t>пшеничне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борошно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мікродобавками</a:t>
            </a:r>
            <a:r>
              <a:rPr lang="ru-RU" dirty="0">
                <a:solidFill>
                  <a:srgbClr val="FF0000"/>
                </a:solidFill>
              </a:rPr>
              <a:t> – 0,3. </a:t>
            </a:r>
            <a:r>
              <a:rPr lang="ru-RU" b="1" dirty="0" err="1">
                <a:solidFill>
                  <a:srgbClr val="00B050"/>
                </a:solidFill>
              </a:rPr>
              <a:t>Відлучають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лошат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від</a:t>
            </a:r>
            <a:r>
              <a:rPr lang="ru-RU" b="1" dirty="0">
                <a:solidFill>
                  <a:srgbClr val="00B050"/>
                </a:solidFill>
              </a:rPr>
              <a:t> конематок у </a:t>
            </a:r>
            <a:r>
              <a:rPr lang="ru-RU" b="1" dirty="0" err="1">
                <a:solidFill>
                  <a:srgbClr val="00B050"/>
                </a:solidFill>
              </a:rPr>
              <a:t>звичайних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господарствах</a:t>
            </a:r>
            <a:r>
              <a:rPr lang="ru-RU" b="1" dirty="0">
                <a:solidFill>
                  <a:srgbClr val="00B050"/>
                </a:solidFill>
              </a:rPr>
              <a:t> у </a:t>
            </a:r>
            <a:r>
              <a:rPr lang="ru-RU" b="1" dirty="0" err="1">
                <a:solidFill>
                  <a:srgbClr val="00B050"/>
                </a:solidFill>
              </a:rPr>
              <a:t>віці</a:t>
            </a:r>
            <a:r>
              <a:rPr lang="ru-RU" b="1" dirty="0">
                <a:solidFill>
                  <a:srgbClr val="00B050"/>
                </a:solidFill>
              </a:rPr>
              <a:t> 5–6, а на </a:t>
            </a:r>
            <a:r>
              <a:rPr lang="ru-RU" b="1" dirty="0" err="1">
                <a:solidFill>
                  <a:srgbClr val="00B050"/>
                </a:solidFill>
              </a:rPr>
              <a:t>племінних</a:t>
            </a:r>
            <a:r>
              <a:rPr lang="ru-RU" b="1" dirty="0">
                <a:solidFill>
                  <a:srgbClr val="00B050"/>
                </a:solidFill>
              </a:rPr>
              <a:t> фермах і </a:t>
            </a:r>
            <a:r>
              <a:rPr lang="ru-RU" b="1" dirty="0" err="1">
                <a:solidFill>
                  <a:srgbClr val="00B050"/>
                </a:solidFill>
              </a:rPr>
              <a:t>кінних</a:t>
            </a:r>
            <a:r>
              <a:rPr lang="ru-RU" b="1" dirty="0">
                <a:solidFill>
                  <a:srgbClr val="00B050"/>
                </a:solidFill>
              </a:rPr>
              <a:t> заводах – у 7–8 </a:t>
            </a:r>
            <a:r>
              <a:rPr lang="ru-RU" b="1" dirty="0" err="1">
                <a:solidFill>
                  <a:srgbClr val="00B050"/>
                </a:solidFill>
              </a:rPr>
              <a:t>міс</a:t>
            </a:r>
            <a:r>
              <a:rPr lang="ru-RU" b="1" dirty="0">
                <a:solidFill>
                  <a:srgbClr val="00B050"/>
                </a:solidFill>
              </a:rPr>
              <a:t>.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27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620688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&amp;Dcy;&amp;ocy;&amp;ncy;&amp;scy;&amp;kcy;&amp;acy;&amp;yacy; &amp;pcy;&amp;ocy;&amp;rcy;&amp;ocy;&amp;dcy;&amp;acy; &amp;lcy;&amp;ocy;&amp;shcy;&amp;acy;&amp;dcy;&amp;iecy;&amp;j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273824"/>
            <a:ext cx="2376264" cy="1584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63888" y="0"/>
            <a:ext cx="779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4013" algn="ctr"/>
            <a:r>
              <a:rPr lang="ru-RU" sz="2400" b="1" dirty="0" smtClean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="" xmlns:p14="http://schemas.microsoft.com/office/powerpoint/2010/main" val="2842743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Рівень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енергії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поживних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b="1" dirty="0" smtClean="0">
                <a:solidFill>
                  <a:srgbClr val="FF0000"/>
                </a:solidFill>
              </a:rPr>
              <a:t> у 1 кг сухого </a:t>
            </a:r>
            <a:r>
              <a:rPr lang="ru-RU" sz="2400" b="1" dirty="0" err="1" smtClean="0">
                <a:solidFill>
                  <a:srgbClr val="FF0000"/>
                </a:solidFill>
              </a:rPr>
              <a:t>залишку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раціону</a:t>
            </a:r>
            <a:r>
              <a:rPr lang="ru-RU" sz="2400" b="1" dirty="0" smtClean="0">
                <a:solidFill>
                  <a:srgbClr val="FF0000"/>
                </a:solidFill>
              </a:rPr>
              <a:t> коней без </a:t>
            </a:r>
            <a:r>
              <a:rPr lang="ru-RU" sz="2400" b="1" dirty="0" err="1" smtClean="0">
                <a:solidFill>
                  <a:srgbClr val="FF0000"/>
                </a:solidFill>
              </a:rPr>
              <a:t>роботи</a:t>
            </a:r>
            <a:r>
              <a:rPr lang="ru-RU" sz="2400" b="1" dirty="0" smtClean="0">
                <a:solidFill>
                  <a:srgbClr val="FF0000"/>
                </a:solidFill>
              </a:rPr>
              <a:t> та при </a:t>
            </a:r>
            <a:r>
              <a:rPr lang="ru-RU" sz="2400" b="1" dirty="0" err="1" smtClean="0">
                <a:solidFill>
                  <a:srgbClr val="FF0000"/>
                </a:solidFill>
              </a:rPr>
              <a:t>важкій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роботі</a:t>
            </a:r>
            <a:r>
              <a:rPr lang="ru-RU" sz="2400" b="1" dirty="0" smtClean="0">
                <a:solidFill>
                  <a:srgbClr val="FF0000"/>
                </a:solidFill>
              </a:rPr>
              <a:t> становить </a:t>
            </a:r>
            <a:r>
              <a:rPr lang="ru-RU" sz="2400" b="1" dirty="0" err="1" smtClean="0">
                <a:solidFill>
                  <a:srgbClr val="FF00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0,6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0,9 к. од. (6,3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9,8 МДж </a:t>
            </a:r>
            <a:r>
              <a:rPr lang="ru-RU" sz="2400" b="1" dirty="0" err="1" smtClean="0"/>
              <a:t>обмінної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енергії</a:t>
            </a:r>
            <a:r>
              <a:rPr lang="ru-RU" sz="2400" b="1" dirty="0" smtClean="0"/>
              <a:t>),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60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80 г </a:t>
            </a:r>
            <a:r>
              <a:rPr lang="ru-RU" sz="2400" b="1" dirty="0" err="1" smtClean="0"/>
              <a:t>перетравного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протеїну</a:t>
            </a:r>
            <a:r>
              <a:rPr lang="ru-RU" sz="2400" b="1" dirty="0" smtClean="0"/>
              <a:t>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18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16 % </a:t>
            </a:r>
            <a:r>
              <a:rPr lang="ru-RU" sz="2400" b="1" dirty="0" err="1" smtClean="0"/>
              <a:t>сирої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клітковини</a:t>
            </a:r>
            <a:r>
              <a:rPr lang="ru-RU" sz="2400" b="1" dirty="0" smtClean="0"/>
              <a:t>, 2,5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3,0 г </a:t>
            </a:r>
            <a:r>
              <a:rPr lang="ru-RU" sz="2400" b="1" dirty="0" err="1" smtClean="0"/>
              <a:t>кухонної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солі</a:t>
            </a:r>
            <a:r>
              <a:rPr lang="ru-RU" sz="2400" b="1" dirty="0" smtClean="0"/>
              <a:t>,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 2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4 г </a:t>
            </a:r>
            <a:r>
              <a:rPr lang="ru-RU" sz="2400" b="1" dirty="0" err="1" smtClean="0"/>
              <a:t>кальцію</a:t>
            </a:r>
            <a:r>
              <a:rPr lang="ru-RU" sz="2400" b="1" dirty="0" smtClean="0"/>
              <a:t>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1,5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30 г фосфору,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30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40 мг </a:t>
            </a:r>
            <a:r>
              <a:rPr lang="ru-RU" sz="2400" b="1" dirty="0" err="1" smtClean="0"/>
              <a:t>заліза</a:t>
            </a:r>
            <a:r>
              <a:rPr lang="ru-RU" sz="2400" b="1" dirty="0" smtClean="0"/>
              <a:t>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7,0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8,5 мг </a:t>
            </a:r>
            <a:r>
              <a:rPr lang="ru-RU" sz="2400" b="1" dirty="0" err="1" smtClean="0"/>
              <a:t>міді</a:t>
            </a:r>
            <a:r>
              <a:rPr lang="ru-RU" sz="2400" b="1" dirty="0" smtClean="0"/>
              <a:t>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25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32 мг цинку,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0,5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0,6 мг кобальту, 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0,35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0,45 мг йоду</a:t>
            </a:r>
          </a:p>
          <a:p>
            <a:pPr indent="354013" algn="just">
              <a:buFont typeface="Wingdings" pitchFamily="2" charset="2"/>
              <a:buChar char="Ø"/>
            </a:pPr>
            <a:r>
              <a:rPr lang="ru-RU" sz="2400" b="1" dirty="0" smtClean="0"/>
              <a:t>5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12 мг каротину.</a:t>
            </a:r>
            <a:endParaRPr lang="ru-RU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Ncy;&amp;ocy;&amp;rcy;&amp;mcy;&amp;ocy;&amp;vcy;&amp;acy;&amp;ncy;&amp;acy; &amp;gcy;&amp;ocy;&amp;dcy;&amp;iukcy;&amp;vcy;&amp;lcy;&amp;yacy; &amp;kcy;&amp;ocy;&amp;ncy;&amp;iecy;&amp;jcy; - online presentation"/>
          <p:cNvPicPr>
            <a:picLocks noChangeAspect="1" noChangeArrowheads="1"/>
          </p:cNvPicPr>
          <p:nvPr/>
        </p:nvPicPr>
        <p:blipFill>
          <a:blip r:embed="rId2" cstate="print"/>
          <a:srcRect t="7359"/>
          <a:stretch>
            <a:fillRect/>
          </a:stretch>
        </p:blipFill>
        <p:spPr bwMode="auto">
          <a:xfrm>
            <a:off x="0" y="512985"/>
            <a:ext cx="9144000" cy="634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.ppt-online.org/files/slide/j/jqAlPB8yF4MouxDI1hrndbNCi3cpGet90wT7mU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48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Коням без </a:t>
            </a:r>
            <a:r>
              <a:rPr lang="ru-RU" sz="2800" dirty="0" err="1" smtClean="0">
                <a:solidFill>
                  <a:srgbClr val="002060"/>
                </a:solidFill>
              </a:rPr>
              <a:t>роботи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можна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згодовувати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лише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об'ємисті</a:t>
            </a:r>
            <a:r>
              <a:rPr lang="ru-RU" sz="2800" dirty="0" smtClean="0">
                <a:solidFill>
                  <a:srgbClr val="002060"/>
                </a:solidFill>
              </a:rPr>
              <a:t> корми – 50–80 % </a:t>
            </a:r>
            <a:r>
              <a:rPr lang="ru-RU" sz="2800" dirty="0" err="1" smtClean="0">
                <a:solidFill>
                  <a:srgbClr val="002060"/>
                </a:solidFill>
              </a:rPr>
              <a:t>грубих</a:t>
            </a:r>
            <a:r>
              <a:rPr lang="ru-RU" sz="2800" dirty="0" smtClean="0">
                <a:solidFill>
                  <a:srgbClr val="002060"/>
                </a:solidFill>
              </a:rPr>
              <a:t> та 20–50 % </a:t>
            </a:r>
            <a:r>
              <a:rPr lang="ru-RU" sz="2800" dirty="0" err="1" smtClean="0">
                <a:solidFill>
                  <a:srgbClr val="002060"/>
                </a:solidFill>
              </a:rPr>
              <a:t>соковитих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pPr indent="530225"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При </a:t>
            </a:r>
            <a:r>
              <a:rPr lang="ru-RU" sz="2800" dirty="0" err="1" smtClean="0">
                <a:solidFill>
                  <a:srgbClr val="002060"/>
                </a:solidFill>
              </a:rPr>
              <a:t>легкій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роботі</a:t>
            </a:r>
            <a:r>
              <a:rPr lang="ru-RU" sz="2800" dirty="0" smtClean="0">
                <a:solidFill>
                  <a:srgbClr val="002060"/>
                </a:solidFill>
              </a:rPr>
              <a:t> коням </a:t>
            </a:r>
            <a:r>
              <a:rPr lang="ru-RU" sz="2800" dirty="0" err="1" smtClean="0">
                <a:solidFill>
                  <a:srgbClr val="002060"/>
                </a:solidFill>
              </a:rPr>
              <a:t>згодовують</a:t>
            </a:r>
            <a:r>
              <a:rPr lang="ru-RU" sz="2800" dirty="0" smtClean="0">
                <a:solidFill>
                  <a:srgbClr val="002060"/>
                </a:solidFill>
              </a:rPr>
              <a:t> 20–30 % </a:t>
            </a:r>
            <a:r>
              <a:rPr lang="ru-RU" sz="2800" dirty="0" err="1" smtClean="0">
                <a:solidFill>
                  <a:srgbClr val="002060"/>
                </a:solidFill>
              </a:rPr>
              <a:t>концентратів</a:t>
            </a:r>
            <a:r>
              <a:rPr lang="ru-RU" sz="2800" dirty="0" smtClean="0">
                <a:solidFill>
                  <a:srgbClr val="002060"/>
                </a:solidFill>
              </a:rPr>
              <a:t>, 40–60 % </a:t>
            </a:r>
            <a:r>
              <a:rPr lang="ru-RU" sz="2800" dirty="0" err="1" smtClean="0">
                <a:solidFill>
                  <a:srgbClr val="002060"/>
                </a:solidFill>
              </a:rPr>
              <a:t>грубих</a:t>
            </a:r>
            <a:r>
              <a:rPr lang="ru-RU" sz="2800" dirty="0" smtClean="0">
                <a:solidFill>
                  <a:srgbClr val="002060"/>
                </a:solidFill>
              </a:rPr>
              <a:t> та 10–40 % </a:t>
            </a:r>
            <a:r>
              <a:rPr lang="ru-RU" sz="2800" dirty="0" err="1" smtClean="0">
                <a:solidFill>
                  <a:srgbClr val="002060"/>
                </a:solidFill>
              </a:rPr>
              <a:t>соковитих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кормів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</a:p>
          <a:p>
            <a:pPr indent="530225"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При </a:t>
            </a:r>
            <a:r>
              <a:rPr lang="ru-RU" sz="2800" dirty="0" err="1" smtClean="0">
                <a:solidFill>
                  <a:srgbClr val="002060"/>
                </a:solidFill>
              </a:rPr>
              <a:t>середній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роботі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концентратів</a:t>
            </a:r>
            <a:r>
              <a:rPr lang="ru-RU" sz="2800" dirty="0" smtClean="0">
                <a:solidFill>
                  <a:srgbClr val="002060"/>
                </a:solidFill>
              </a:rPr>
              <a:t> – 35–45 %, </a:t>
            </a:r>
            <a:r>
              <a:rPr lang="ru-RU" sz="2800" dirty="0" err="1" smtClean="0">
                <a:solidFill>
                  <a:srgbClr val="002060"/>
                </a:solidFill>
              </a:rPr>
              <a:t>грубих</a:t>
            </a:r>
            <a:r>
              <a:rPr lang="ru-RU" sz="2800" dirty="0" smtClean="0">
                <a:solidFill>
                  <a:srgbClr val="002060"/>
                </a:solidFill>
              </a:rPr>
              <a:t> – 35–50 % 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соковитих</a:t>
            </a:r>
            <a:r>
              <a:rPr lang="ru-RU" sz="2800" dirty="0" smtClean="0">
                <a:solidFill>
                  <a:srgbClr val="002060"/>
                </a:solidFill>
              </a:rPr>
              <a:t> 5–30 %, а при </a:t>
            </a:r>
            <a:r>
              <a:rPr lang="ru-RU" sz="2800" dirty="0" err="1" smtClean="0">
                <a:solidFill>
                  <a:srgbClr val="002060"/>
                </a:solidFill>
              </a:rPr>
              <a:t>важкій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роботі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відповідно</a:t>
            </a:r>
            <a:r>
              <a:rPr lang="ru-RU" sz="2800" dirty="0" smtClean="0">
                <a:solidFill>
                  <a:srgbClr val="002060"/>
                </a:solidFill>
              </a:rPr>
              <a:t> 50–55 %, 25–40 % та 5–25 %.</a:t>
            </a:r>
          </a:p>
          <a:p>
            <a:pPr indent="530225"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У </a:t>
            </a:r>
            <a:r>
              <a:rPr lang="ru-RU" sz="2800" dirty="0" err="1" smtClean="0">
                <a:solidFill>
                  <a:srgbClr val="002060"/>
                </a:solidFill>
              </a:rPr>
              <a:t>літній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період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єдиним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об'ємистим</a:t>
            </a:r>
            <a:r>
              <a:rPr lang="ru-RU" sz="2800" dirty="0" smtClean="0">
                <a:solidFill>
                  <a:srgbClr val="002060"/>
                </a:solidFill>
              </a:rPr>
              <a:t> кормом </a:t>
            </a:r>
            <a:r>
              <a:rPr lang="ru-RU" sz="2800" dirty="0" err="1" smtClean="0">
                <a:solidFill>
                  <a:srgbClr val="002060"/>
                </a:solidFill>
              </a:rPr>
              <a:t>є</a:t>
            </a:r>
            <a:r>
              <a:rPr lang="ru-RU" sz="2800" dirty="0" smtClean="0">
                <a:solidFill>
                  <a:srgbClr val="002060"/>
                </a:solidFill>
              </a:rPr>
              <a:t> зелена </a:t>
            </a:r>
            <a:r>
              <a:rPr lang="ru-RU" sz="2800" dirty="0" err="1" smtClean="0">
                <a:solidFill>
                  <a:srgbClr val="002060"/>
                </a:solidFill>
              </a:rPr>
              <a:t>маса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770" name="AutoShape 2" descr="&amp;YAcy;&amp;kcy; &amp;gcy;&amp;ocy;&amp;dcy;&amp;ucy;&amp;vcy;&amp;acy;&amp;tcy;&amp;icy; &amp;rcy;&amp;ocy;&amp;bcy;&amp;ocy;&amp;chcy;&amp;icy;&amp;khcy; &amp;kcy;&amp;ocy;&amp;ncy;&amp;iecy;&amp;jcy;? - «&amp;Vcy;&amp;ocy;&amp;lcy;&amp;icy;&amp;ncy;&amp;softcy;» — &amp;ncy;&amp;iecy;&amp;zcy;&amp;acy;&amp;lcy;&amp;iecy;&amp;zhcy;&amp;ncy;&amp;acy; &amp;gcy;&amp;rcy;&amp;ocy;&amp;mcy;&amp;acy;&amp;dcy;&amp;scy;&amp;softcy;&amp;kcy;&amp;ocy;–&amp;pcy;&amp;ocy;&amp;lcy;&amp;iukcy;&amp;tcy;&amp;icy;&amp;chcy;&amp;ncy;&amp;acy;  &amp;gcy;&amp;acy;&amp;zcy;&amp;iecy;&amp;t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&amp;Acy;&amp;rcy;&amp;acy;&amp;bcy;&amp;scy;&amp;softcy;&amp;kcy;&amp;iukcy; &amp;ncy;&amp;iecy;&amp;pcy;&amp;acy;&amp;rcy;&amp;ncy;&amp;ocy;&amp;kcy;&amp;ocy;&amp;pcy;&amp;icy;&amp;tcy;&amp;ncy;&amp;iukcy; &amp;yicy;&amp;scy;&amp;tcy;&amp;icy;&amp;mcy;&amp;ucy;&amp;tcy;&amp;softcy; &amp;chcy;&amp;acy;&amp;pcy;&amp;lcy;&amp;icy;&amp;ncy;&amp;scy;&amp;softcy;&amp;kcy;&amp;iecy; &amp;scy;&amp;iukcy;&amp;ncy;&amp;ocy; » &amp;Ncy;&amp;acy;&amp;bcy;&amp;iecy;&amp;rcy;&amp;iecy;&amp;zhcy;&amp;n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10355"/>
            <a:ext cx="4271467" cy="2847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cf.ppt-online.org/files/slide/j/jqAlPB8yF4MouxDI1hrndbNCi3cpGet90wT7mU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4.Відгодівля </a:t>
            </a:r>
            <a:r>
              <a:rPr lang="ru-RU" sz="3600" b="1" dirty="0">
                <a:solidFill>
                  <a:srgbClr val="FF0000"/>
                </a:solidFill>
              </a:rPr>
              <a:t>коней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en-US" sz="3600" dirty="0"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764704"/>
          <a:ext cx="871296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6162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313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Долгая</a:t>
            </a:r>
            <a:r>
              <a:rPr lang="uk-UA" sz="2000" b="1" dirty="0" smtClean="0"/>
              <a:t> М.М., </a:t>
            </a:r>
            <a:r>
              <a:rPr lang="uk-UA" sz="2000" b="1" dirty="0" err="1" smtClean="0"/>
              <a:t>Кулібаба</a:t>
            </a:r>
            <a:r>
              <a:rPr lang="uk-UA" sz="2000" b="1" dirty="0" smtClean="0"/>
              <a:t> С.В. Використання халатних комплексів мікроелементів у годівлі корів. Харків, 2017. 138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smtClean="0"/>
              <a:t>Разанова</a:t>
            </a:r>
            <a:r>
              <a:rPr lang="uk-UA" sz="2000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/>
            <a:r>
              <a:rPr lang="ru-RU" sz="2800" b="1" dirty="0" smtClean="0">
                <a:solidFill>
                  <a:srgbClr val="002060"/>
                </a:solidFill>
              </a:rPr>
              <a:t>На 1 кг приросту </a:t>
            </a:r>
            <a:r>
              <a:rPr lang="ru-RU" sz="2800" b="1" dirty="0" err="1" smtClean="0">
                <a:solidFill>
                  <a:srgbClr val="002060"/>
                </a:solidFill>
              </a:rPr>
              <a:t>живої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маси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лошат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цей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період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витрачається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6–7,0 к.од. </a:t>
            </a:r>
          </a:p>
          <a:p>
            <a:pPr indent="633413" algn="just"/>
            <a:r>
              <a:rPr lang="ru-RU" sz="2800" b="1" dirty="0" smtClean="0">
                <a:solidFill>
                  <a:srgbClr val="002060"/>
                </a:solidFill>
              </a:rPr>
              <a:t>Молодняку коней при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вирощуванні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м’ясо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</a:rPr>
              <a:t> 6–7-місячного до 8-9-місячного </a:t>
            </a:r>
            <a:r>
              <a:rPr lang="ru-RU" sz="2800" b="1" dirty="0" err="1" smtClean="0">
                <a:solidFill>
                  <a:srgbClr val="002060"/>
                </a:solidFill>
              </a:rPr>
              <a:t>віку</a:t>
            </a:r>
            <a:r>
              <a:rPr lang="ru-RU" sz="2800" b="1" dirty="0" smtClean="0">
                <a:solidFill>
                  <a:srgbClr val="002060"/>
                </a:solidFill>
              </a:rPr>
              <a:t> на одну голову за </a:t>
            </a:r>
            <a:r>
              <a:rPr lang="ru-RU" sz="2800" b="1" dirty="0" err="1" smtClean="0">
                <a:solidFill>
                  <a:srgbClr val="002060"/>
                </a:solidFill>
              </a:rPr>
              <a:t>добу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згодовують</a:t>
            </a:r>
            <a:r>
              <a:rPr lang="ru-RU" sz="2800" b="1" dirty="0" smtClean="0">
                <a:solidFill>
                  <a:srgbClr val="002060"/>
                </a:solidFill>
              </a:rPr>
              <a:t>, кг: </a:t>
            </a: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002060"/>
                </a:solidFill>
              </a:rPr>
              <a:t>сіно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бобово-злакове</a:t>
            </a:r>
            <a:r>
              <a:rPr lang="ru-RU" sz="2800" b="1" dirty="0" smtClean="0">
                <a:solidFill>
                  <a:srgbClr val="002060"/>
                </a:solidFill>
              </a:rPr>
              <a:t> – 4, </a:t>
            </a: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</a:rPr>
              <a:t>яра солома – 0,5–1,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коренеплоди</a:t>
            </a:r>
            <a:r>
              <a:rPr lang="ru-RU" sz="2800" b="1" dirty="0" smtClean="0">
                <a:solidFill>
                  <a:srgbClr val="002060"/>
                </a:solidFill>
              </a:rPr>
              <a:t> – 1,5–2,5, </a:t>
            </a: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</a:rPr>
              <a:t>овес – 1–1,5, </a:t>
            </a: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002060"/>
                </a:solidFill>
              </a:rPr>
              <a:t>ячмінна</a:t>
            </a:r>
            <a:r>
              <a:rPr lang="ru-RU" sz="2800" b="1" dirty="0" smtClean="0">
                <a:solidFill>
                  <a:srgbClr val="002060"/>
                </a:solidFill>
              </a:rPr>
              <a:t> дерть – 1–1,5, </a:t>
            </a: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002060"/>
                </a:solidFill>
              </a:rPr>
              <a:t>пшеничні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висівки</a:t>
            </a:r>
            <a:r>
              <a:rPr lang="ru-RU" sz="2800" b="1" dirty="0" smtClean="0">
                <a:solidFill>
                  <a:srgbClr val="002060"/>
                </a:solidFill>
              </a:rPr>
              <a:t> – 0,3–0,5, </a:t>
            </a: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</a:rPr>
              <a:t>макуха </a:t>
            </a:r>
            <a:r>
              <a:rPr lang="ru-RU" sz="2800" b="1" dirty="0" err="1" smtClean="0">
                <a:solidFill>
                  <a:srgbClr val="002060"/>
                </a:solidFill>
              </a:rPr>
              <a:t>соняшникова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indent="633413"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трав’яне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борошно</a:t>
            </a:r>
            <a:r>
              <a:rPr lang="ru-RU" sz="2800" b="1" dirty="0" smtClean="0">
                <a:solidFill>
                  <a:srgbClr val="002060"/>
                </a:solidFill>
              </a:rPr>
              <a:t> – 0,3–0,4, а </a:t>
            </a:r>
            <a:r>
              <a:rPr lang="ru-RU" sz="28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необхідні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мінеральні</a:t>
            </a:r>
            <a:r>
              <a:rPr lang="ru-RU" sz="2800" b="1" dirty="0" smtClean="0">
                <a:solidFill>
                  <a:srgbClr val="002060"/>
                </a:solidFill>
              </a:rPr>
              <a:t> добавки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премікси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</a:p>
          <a:p>
            <a:pPr indent="633413" algn="just"/>
            <a:r>
              <a:rPr lang="ru-RU" sz="2800" b="1" dirty="0" err="1" smtClean="0">
                <a:solidFill>
                  <a:srgbClr val="002060"/>
                </a:solidFill>
              </a:rPr>
              <a:t>Енергетична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поживність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добових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раціонів</a:t>
            </a:r>
            <a:r>
              <a:rPr lang="ru-RU" sz="2800" b="1" dirty="0" smtClean="0">
                <a:solidFill>
                  <a:srgbClr val="002060"/>
                </a:solidFill>
              </a:rPr>
              <a:t> становить </a:t>
            </a:r>
            <a:r>
              <a:rPr lang="ru-RU" sz="2800" b="1" dirty="0" smtClean="0">
                <a:solidFill>
                  <a:srgbClr val="FF0000"/>
                </a:solidFill>
              </a:rPr>
              <a:t>5–5,5 к на початку </a:t>
            </a:r>
            <a:r>
              <a:rPr lang="ru-RU" sz="2800" b="1" dirty="0" err="1" smtClean="0">
                <a:solidFill>
                  <a:srgbClr val="FF0000"/>
                </a:solidFill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</a:rPr>
              <a:t> 9–9,5 к.од</a:t>
            </a:r>
            <a:r>
              <a:rPr lang="ru-RU" sz="2800" b="1" dirty="0" smtClean="0">
                <a:solidFill>
                  <a:srgbClr val="002060"/>
                </a:solidFill>
              </a:rPr>
              <a:t>. у </a:t>
            </a:r>
            <a:r>
              <a:rPr lang="ru-RU" sz="2800" b="1" dirty="0" err="1" smtClean="0">
                <a:solidFill>
                  <a:srgbClr val="002060"/>
                </a:solidFill>
              </a:rPr>
              <a:t>кінці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вирощування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&amp;Pcy;&amp;rcy;&amp;icy;&amp;ncy;&amp;tscy;&amp;icy;&amp;pcy;&amp;ycy; &amp;pcy;&amp;rcy;&amp;acy;&amp;vcy;&amp;icy;&amp;lcy;&amp;softcy;&amp;ncy;&amp;ocy;&amp;gcy;&amp;ocy; &amp;pcy;&amp;icy;&amp;tcy;&amp;acy;&amp;ncy;&amp;icy;&amp;yacy; &amp;lcy;&amp;ocy;&amp;shcy;&amp;acy;&amp;d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248277"/>
            <a:ext cx="4948808" cy="2609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97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-243408"/>
          <a:ext cx="9144000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4" name="Picture 2" descr="&amp;Vcy;&amp;iukcy;&amp;dcy;&amp;gcy;&amp;ocy;&amp;dcy;&amp;iukcy;&amp;vcy;&amp;lcy;&amp;yacy; &amp;kcy;&amp;ocy;&amp;ncy;&amp;iecy;&amp;jcy; &amp;ncy;&amp;acy; &amp;mcy;'&amp;yacy;&amp;scy;&amp;ocy;: &amp;tcy;&amp;iecy;&amp;khcy;&amp;ncy;&amp;ocy;&amp;lcy;&amp;ocy;&amp;gcy;&amp;iukcy;&amp;yacy; &amp;vcy;&amp;icy;&amp;rcy;&amp;ocy;&amp;shchcy;&amp;ucy;&amp;vcy;&amp;acy;&amp;ncy;&amp;ncy;&amp;yacy; | &amp;Pcy;&amp;ocy;&amp;rcy;&amp;acy;&amp;dcy;&amp;icy; &amp;Fcy;&amp;iukcy;&amp;dcy;&amp;lcy;&amp;acy;&amp;jcy;&amp;f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914400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812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Відгодовують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дорослих</a:t>
            </a:r>
            <a:r>
              <a:rPr lang="ru-RU" sz="2800" b="1" dirty="0" smtClean="0">
                <a:solidFill>
                  <a:srgbClr val="C00000"/>
                </a:solidFill>
              </a:rPr>
              <a:t> коней на тих же кормах, </a:t>
            </a:r>
            <a:r>
              <a:rPr lang="ru-RU" sz="2800" b="1" dirty="0" err="1" smtClean="0">
                <a:solidFill>
                  <a:srgbClr val="C00000"/>
                </a:solidFill>
              </a:rPr>
              <a:t>що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велику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рогату</a:t>
            </a:r>
            <a:r>
              <a:rPr lang="ru-RU" sz="2800" b="1" dirty="0" smtClean="0">
                <a:solidFill>
                  <a:srgbClr val="C00000"/>
                </a:solidFill>
              </a:rPr>
              <a:t> худобу. У </a:t>
            </a:r>
            <a:r>
              <a:rPr lang="ru-RU" sz="2800" b="1" dirty="0" err="1" smtClean="0">
                <a:solidFill>
                  <a:srgbClr val="C00000"/>
                </a:solidFill>
              </a:rPr>
              <a:t>середньому</a:t>
            </a:r>
            <a:r>
              <a:rPr lang="ru-RU" sz="2800" b="1" dirty="0" smtClean="0">
                <a:solidFill>
                  <a:srgbClr val="C00000"/>
                </a:solidFill>
              </a:rPr>
              <a:t> на одну голову коня живою </a:t>
            </a:r>
            <a:r>
              <a:rPr lang="ru-RU" sz="2800" b="1" dirty="0" err="1" smtClean="0">
                <a:solidFill>
                  <a:srgbClr val="C00000"/>
                </a:solidFill>
              </a:rPr>
              <a:t>масою</a:t>
            </a:r>
            <a:r>
              <a:rPr lang="ru-RU" sz="2800" b="1" dirty="0" smtClean="0">
                <a:solidFill>
                  <a:srgbClr val="C00000"/>
                </a:solidFill>
              </a:rPr>
              <a:t> 400–500 кг </a:t>
            </a:r>
            <a:r>
              <a:rPr lang="ru-RU" sz="2800" b="1" dirty="0" err="1" smtClean="0">
                <a:solidFill>
                  <a:srgbClr val="C00000"/>
                </a:solidFill>
              </a:rPr>
              <a:t>згодовують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кг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злаково-бобове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сіно</a:t>
            </a:r>
            <a:r>
              <a:rPr lang="ru-RU" sz="2800" b="1" dirty="0" smtClean="0">
                <a:solidFill>
                  <a:srgbClr val="002060"/>
                </a:solidFill>
              </a:rPr>
              <a:t> – 8,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яра солома – 2,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силос </a:t>
            </a:r>
            <a:r>
              <a:rPr lang="ru-RU" sz="2800" b="1" dirty="0" err="1" smtClean="0">
                <a:solidFill>
                  <a:srgbClr val="002060"/>
                </a:solidFill>
              </a:rPr>
              <a:t>або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коренеплоди</a:t>
            </a:r>
            <a:r>
              <a:rPr lang="ru-RU" sz="2800" b="1" dirty="0" smtClean="0">
                <a:solidFill>
                  <a:srgbClr val="002060"/>
                </a:solidFill>
              </a:rPr>
              <a:t> – 5 кг,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овес – 3–5 кг,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кукурудза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ячмінь</a:t>
            </a:r>
            <a:r>
              <a:rPr lang="ru-RU" sz="2800" b="1" dirty="0" smtClean="0">
                <a:solidFill>
                  <a:srgbClr val="002060"/>
                </a:solidFill>
              </a:rPr>
              <a:t> – 1–1,5,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трав’яне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борошно</a:t>
            </a:r>
            <a:r>
              <a:rPr lang="ru-RU" sz="2800" b="1" dirty="0" smtClean="0">
                <a:solidFill>
                  <a:srgbClr val="002060"/>
                </a:solidFill>
              </a:rPr>
              <a:t> – 0,5.</a:t>
            </a: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5.Контроль </a:t>
            </a:r>
            <a:r>
              <a:rPr lang="ru-RU" sz="3600" dirty="0" err="1">
                <a:solidFill>
                  <a:srgbClr val="FF0000"/>
                </a:solidFill>
              </a:rPr>
              <a:t>повноцінності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годівлі</a:t>
            </a:r>
            <a:r>
              <a:rPr lang="ru-RU" sz="3600" dirty="0">
                <a:solidFill>
                  <a:srgbClr val="FF0000"/>
                </a:solidFill>
              </a:rPr>
              <a:t> коней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908720"/>
          <a:ext cx="8676456" cy="401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&amp;Kcy;&amp;ucy;&amp;pcy;&amp;icy;&amp;tcy;&amp;softcy; &amp;Fcy;&amp;ocy;&amp;tcy;&amp;ocy;&amp;ocy;&amp;bcy;&amp;ocy;&amp;icy; &amp;Pcy;&amp;acy;&amp;rcy;&amp;acy; &amp;lcy;&amp;ocy;&amp;shcy;&amp;acy;&amp;dcy;&amp;iecy;&amp;jcy; (124836235) – &amp;Zcy;&amp;acy;&amp;kcy;&amp;acy;&amp;zcy;&amp;acy;&amp;tcy;&amp;softcy; &amp;pcy;&amp;ocy;&amp;dcy; &amp;scy;&amp;vcy;&amp;ocy;&amp;jcy; &amp;rcy;&amp;acy;&amp;zcy;&amp;mcy;&amp;iecy;&amp;r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035400"/>
            <a:ext cx="3960440" cy="282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523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66" name="AutoShape 2" descr="&amp;Ocy;&amp;bcy;&amp;ocy;&amp;icy; &amp;ncy;&amp;acy; &amp;mcy;&amp;ocy;&amp;ncy;&amp;icy;&amp;tcy;&amp;ocy;&amp;rcy; | &amp;Tcy;&amp;vcy;&amp;acy;&amp;rcy;&amp;icy;&amp;ncy;&amp;icy; | &amp;mcy;&amp;ucy;&amp;rcy;&amp;icy;&amp;jcy;, &amp;zcy;&amp;acy;&amp;bcy;&amp;acy;&amp;rcy;&amp;vcy;&amp;lcy;&amp;iecy;&amp;ncy;&amp;ncy;&amp;yacy;, &amp;Pcy;&amp;Acy;&amp;Rcy;&amp;Acy;, &amp;mcy;&amp;ocy;&amp;rcy;&amp;dcy;&amp;acy;, &amp;kcy;&amp;o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8" name="Picture 4" descr="&amp;Scy;&amp;kcy;&amp;acy;&amp;chcy;&amp;acy;&amp;tcy;&amp;softcy; &amp;ocy;&amp;bcy;&amp;ocy;&amp;icy; &amp;Bcy;&amp;iecy;&amp;gcy;&amp;ucy;&amp;shchcy;&amp;icy;&amp;iecy; &amp;bcy;&amp;iecy;&amp;lcy;&amp;ycy;&amp;iecy; &amp;lcy;&amp;ocy;&amp;shcy;&amp;acy;&amp;dcy;&amp;icy; (&amp;Pcy;&amp;ycy;&amp;lcy;&amp;softcy;, &amp;Bcy;&amp;iecy;&amp;gcy;, &amp;Lcy;&amp;ocy;&amp;shcy;&amp;acy;&amp;dcy;&amp;icy;) &amp;dcy;&amp;lcy;&amp;yacy; &amp;rcy;&amp;acy;&amp;bcy;&amp;ocy;&amp;chcy;&amp;iecy;&amp;gcy;&amp;ocy; &amp;scy;&amp;tcy;&amp;ocy;&amp;lcy;&amp;acy;  1920&amp;khcy;1200 (16:10) &amp;bcy;&amp;iecy;&amp;scy;&amp;pcy;&amp;lcy;&amp;acy;&amp;tcy;&amp;ncy;&amp;ocy;, &amp;Fcy;&amp;ocy;&amp;tcy;&amp;ocy; &amp;Bcy;&amp;iecy;&amp;gcy;&amp;ucy;&amp;shchcy;&amp;icy;&amp;iecy; &amp;bcy;&amp;iecy;&amp;lcy;&amp;ycy;&amp;iecy; &amp;lcy;&amp;ocy;&amp;shcy;&amp;acy;&amp;dcy;&amp;icy; &amp;Pcy;&amp;ycy;&amp;lcy;&amp;softcy;, &amp;Bcy;&amp;iecy;&amp;gcy;, &amp;Lcy;&amp;ocy;&amp;shcy;&amp;acy;&amp;dcy;&amp;icy; &amp;ncy;&amp;acy;  &amp;rcy;&amp;acy;&amp;bcy;&amp;ocy;&amp;chcy;&amp;icy;&amp;jcy; &amp;scy;&amp;tcy;&amp;ocy;&amp;lcy;. | WPAPERS.RU (Wallpapers)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09120"/>
            <a:ext cx="375820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0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&amp;Kcy;&amp;iukcy;&amp;lcy;&amp;softcy;&amp;kcy;&amp;acy; &amp;pcy;&amp;ocy;&amp;rcy;&amp;acy;&amp;dcy; &amp;zcy; &amp;gcy;&amp;ocy;&amp;dcy;&amp;iukcy;&amp;vcy;&amp;lcy;&amp;iukcy; &amp;kcy;&amp;ocy;&amp;ncy;&amp;iecy;&amp;jcy; - &amp;Kcy;&amp;ocy;&amp;ncy;&amp;ncy;&amp;ocy;-&amp;scy;&amp;pcy;&amp;ocy;&amp;rcy;&amp;tcy;&amp;icy;&amp;vcy;&amp;ncy;&amp;ycy;&amp;jcy; &amp;kcy;&amp;lcy;&amp;ucy;&amp;bcy; &quot;&amp;SHcy;&amp;ocy;&amp;scy;&amp;tcy;&amp;kcy;&amp;acy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915054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514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42" name="AutoShape 2" descr="&amp;YAcy;&amp;kcy; &amp;scy;&amp;kcy;&amp;lcy;&amp;acy;&amp;scy;&amp;tcy;&amp;icy; &amp;rcy;&amp;acy;&amp;tscy;&amp;iukcy;&amp;ocy;&amp;ncy; &amp;dcy;&amp;lcy;&amp;yacy; &amp;kcy;&amp;ocy;&amp;ncy;&amp;iecy;&amp;jcy; &amp;tcy;&amp;acy; &amp;yacy;&amp;kcy;&amp;iukcy; &amp;pcy;&amp;ocy;&amp;tcy;&amp;rcy;&amp;iukcy;&amp;bcy;&amp;ncy;&amp;iukcy; &amp;kcy;&amp;ocy;&amp;rcy;&amp;mcy;&amp;icy;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 descr="&amp;Mcy;&amp;iecy;&amp;tcy;&amp;ocy;&amp;dcy;&amp;icy;&amp;chcy;&amp;ncy;&amp;acy; &amp;rcy;&amp;ocy;&amp;zcy;&amp;rcy;&amp;ocy;&amp;bcy;&amp;kcy;&amp;acy; &amp;scy;&amp;tscy;&amp;iecy;&amp;ncy;&amp;acy;&amp;rcy;&amp;iukcy;&amp;yucy; &amp;zcy;&amp;acy;&amp;ncy;&amp;yacy;&amp;tcy;&amp;tcy;&amp;yacy; &amp;ncy;&amp;acy; &amp;tcy;&amp;iecy;&amp;mcy;&amp;ucy; &quot;&amp;Gcy;&amp;ocy;&amp;dcy;&amp;iukcy;&amp;vcy;&amp;lcy;&amp;yacy; &amp;kcy;&amp;ocy;&amp;ncy;&amp;iecy;&amp;jcy;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859778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 descr="&amp;Lcy;&amp;ocy;&amp;shcy;&amp;acy;&amp;dcy;&amp;softcy;, &amp;zhcy;&amp;iecy;&amp;rcy;&amp;iecy;&amp;bcy;&amp;iocy;&amp;ncy;&amp;ocy;&amp;kcy;, &amp;kcy;&amp;ocy;&amp;ncy;&amp;icy; — #35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394150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548680"/>
          <a:ext cx="91440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Kcy;&amp;ocy;&amp;rcy;&amp;mcy; &amp;dcy;&amp;lcy;&amp;yacy; &amp;lcy;&amp;ocy;&amp;shcy;&amp;acy;&amp;dcy;&amp;iecy;&amp;jcy; &amp;icy;&amp;lcy;&amp;icy; &amp;chcy;&amp;tcy;&amp;ocy; &amp;iecy;&amp;dcy;&amp;yacy;&amp;tcy; &amp;lcy;&amp;ocy;&amp;shcy;&amp;acy;&amp;dcy;&amp;icy;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162424"/>
            <a:ext cx="4038600" cy="2695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en-US" sz="2800" b="1" dirty="0" smtClean="0">
                <a:solidFill>
                  <a:srgbClr val="FF0000"/>
                </a:solidFill>
              </a:rPr>
              <a:t>1.</a:t>
            </a:r>
          </a:p>
        </p:txBody>
      </p:sp>
    </p:spTree>
    <p:extLst>
      <p:ext uri="{BB962C8B-B14F-4D97-AF65-F5344CB8AC3E}">
        <p14:creationId xmlns="" xmlns:p14="http://schemas.microsoft.com/office/powerpoint/2010/main" val="238702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AutoShape 2" descr="&amp;TScy;&amp;iukcy;&amp;kcy;&amp;acy;&amp;vcy;&amp;iukcy; &amp;fcy;&amp;acy;&amp;kcy;&amp;tcy;&amp;icy; &amp;pcy;&amp;rcy;&amp;ocy; &amp;kcy;&amp;ocy;&amp;ncy;&amp;iecy;&amp;jcy; | &amp;TScy;&amp;iukcy;&amp;kcy;&amp;acy;&amp;vcy;&amp;ocy; &amp;zcy;&amp;ncy;&amp;acy;&amp;tcy;&amp;icy;. &amp;Scy;&amp;vcy;&amp;iukcy;&amp;tcy; &amp;tscy;&amp;iukcy;&amp;kcy;&amp;acy;&amp;vcy;&amp;icy;&amp;khcy; &amp;fcy;&amp;acy;&amp;kcy;&amp;tcy;&amp;iuk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&amp;TScy;&amp;iukcy;&amp;kcy;&amp;acy;&amp;vcy;&amp;iukcy; &amp;fcy;&amp;acy;&amp;kcy;&amp;tcy;&amp;icy; &amp;pcy;&amp;rcy;&amp;ocy; &amp;kcy;&amp;ocy;&amp;ncy;&amp;iecy;&amp;jcy; | &amp;TScy;&amp;iukcy;&amp;kcy;&amp;acy;&amp;vcy;&amp;ocy; &amp;zcy;&amp;ncy;&amp;acy;&amp;tcy;&amp;icy;. &amp;Scy;&amp;vcy;&amp;iukcy;&amp;tcy; &amp;tscy;&amp;iukcy;&amp;kcy;&amp;acy;&amp;vcy;&amp;icy;&amp;khcy; &amp;fcy;&amp;acy;&amp;kcy;&amp;tcy;&amp;iuk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&amp;SHCHcy;&amp;ocy; &amp;yicy;&amp;dcy;&amp;yacy;&amp;tcy;&amp;softcy; &amp;kcy;&amp;ocy;&amp;ncy;&amp;iukcy; &amp;iukcy; &amp;chcy;&amp;icy;&amp;mcy; &amp;yicy;&amp;khcy; &amp;gcy;&amp;ocy;&amp;dcy;&amp;ucy;&amp;vcy;&amp;acy;&amp;tcy;&amp;icy;: &amp;kcy;&amp;ocy;&amp;rcy;&amp;icy;&amp;scy;&amp;ncy;&amp;iukcy; &amp;pcy;&amp;ocy;&amp;rcy;&amp;acy;&amp;dcy;&amp;icy; &amp;iukcy; &amp;fcy;&amp;ocy;&amp;tcy;&amp;ocy; | &amp;Gcy;&amp;ocy;&amp;scy;&amp;pcy;&amp;ocy;&amp;dcy;&amp;acy;&amp;rcy;&amp;scy;&amp;t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056710"/>
            <a:ext cx="4372744" cy="280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Ncy;&amp;ocy;&amp;rcy;&amp;mcy;&amp;ocy;&amp;vcy;&amp;acy;&amp;ncy;&amp;acy; &amp;gcy;&amp;ocy;&amp;dcy;&amp;iukcy;&amp;vcy;&amp;lcy;&amp;yacy; &amp;kcy;&amp;ocy;&amp;ncy;&amp;iecy;&amp;j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8748464" cy="655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481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j/jqAlPB8yF4MouxDI1hrndbNCi3cpGet90wT7mU/slide-20.jpg"/>
          <p:cNvPicPr>
            <a:picLocks noChangeAspect="1" noChangeArrowheads="1"/>
          </p:cNvPicPr>
          <p:nvPr/>
        </p:nvPicPr>
        <p:blipFill>
          <a:blip r:embed="rId2" cstate="print"/>
          <a:srcRect t="6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f.ppt-online.org/files/slide/j/jqAlPB8yF4MouxDI1hrndbNCi3cpGet90wT7mU/slide-21.jpg"/>
          <p:cNvPicPr>
            <a:picLocks noChangeAspect="1" noChangeArrowheads="1"/>
          </p:cNvPicPr>
          <p:nvPr/>
        </p:nvPicPr>
        <p:blipFill>
          <a:blip r:embed="rId2" cstate="print"/>
          <a:srcRect b="27055"/>
          <a:stretch>
            <a:fillRect/>
          </a:stretch>
        </p:blipFill>
        <p:spPr bwMode="auto">
          <a:xfrm>
            <a:off x="-1" y="476672"/>
            <a:ext cx="922540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1983</Words>
  <Application>Microsoft Office PowerPoint</Application>
  <PresentationFormat>Экран (4:3)</PresentationFormat>
  <Paragraphs>114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Годівля коней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10 Годівля коней  </dc:title>
  <dc:creator>Sam</dc:creator>
  <cp:lastModifiedBy>Ulia</cp:lastModifiedBy>
  <cp:revision>17</cp:revision>
  <dcterms:created xsi:type="dcterms:W3CDTF">2021-04-13T11:18:16Z</dcterms:created>
  <dcterms:modified xsi:type="dcterms:W3CDTF">2021-05-28T14:02:40Z</dcterms:modified>
</cp:coreProperties>
</file>