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8" r:id="rId4"/>
    <p:sldId id="257" r:id="rId5"/>
    <p:sldId id="269" r:id="rId6"/>
    <p:sldId id="258" r:id="rId7"/>
    <p:sldId id="271" r:id="rId8"/>
    <p:sldId id="259" r:id="rId9"/>
    <p:sldId id="275" r:id="rId10"/>
    <p:sldId id="274" r:id="rId11"/>
    <p:sldId id="276" r:id="rId12"/>
    <p:sldId id="260" r:id="rId13"/>
    <p:sldId id="277" r:id="rId14"/>
    <p:sldId id="261" r:id="rId15"/>
    <p:sldId id="266" r:id="rId16"/>
    <p:sldId id="278" r:id="rId17"/>
    <p:sldId id="279" r:id="rId18"/>
    <p:sldId id="262" r:id="rId19"/>
    <p:sldId id="281" r:id="rId20"/>
    <p:sldId id="263" r:id="rId21"/>
    <p:sldId id="280" r:id="rId22"/>
    <p:sldId id="264" r:id="rId23"/>
    <p:sldId id="282" r:id="rId24"/>
    <p:sldId id="26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F42248-1C30-4227-A821-C279343907E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DEA0B6-80E0-4C18-882C-4B12B88022C8}">
      <dgm:prSet custT="1"/>
      <dgm:spPr/>
      <dgm:t>
        <a:bodyPr/>
        <a:lstStyle/>
        <a:p>
          <a:pPr algn="ctr" rtl="0"/>
          <a:r>
            <a:rPr lang="uk-UA" sz="2800" b="1" dirty="0" smtClean="0">
              <a:solidFill>
                <a:srgbClr val="FF0000"/>
              </a:solidFill>
            </a:rPr>
            <a:t>1.</a:t>
          </a:r>
          <a:endParaRPr lang="ru-RU" sz="2800" dirty="0">
            <a:solidFill>
              <a:srgbClr val="FF0000"/>
            </a:solidFill>
          </a:endParaRPr>
        </a:p>
      </dgm:t>
    </dgm:pt>
    <dgm:pt modelId="{3C07C255-578D-44F4-A241-AF416A98AA91}" type="parTrans" cxnId="{FD61B0A4-4F75-4390-9203-0BC661199943}">
      <dgm:prSet/>
      <dgm:spPr/>
      <dgm:t>
        <a:bodyPr/>
        <a:lstStyle/>
        <a:p>
          <a:endParaRPr lang="ru-RU"/>
        </a:p>
      </dgm:t>
    </dgm:pt>
    <dgm:pt modelId="{1BB35D09-BEC3-4B58-B0C0-3821A72942C4}" type="sibTrans" cxnId="{FD61B0A4-4F75-4390-9203-0BC661199943}">
      <dgm:prSet/>
      <dgm:spPr/>
      <dgm:t>
        <a:bodyPr/>
        <a:lstStyle/>
        <a:p>
          <a:endParaRPr lang="ru-RU"/>
        </a:p>
      </dgm:t>
    </dgm:pt>
    <dgm:pt modelId="{1C232F75-A28E-435D-8FE6-9855CC04B913}">
      <dgm:prSet/>
      <dgm:spPr/>
      <dgm:t>
        <a:bodyPr/>
        <a:lstStyle/>
        <a:p>
          <a:pPr rtl="0"/>
          <a:r>
            <a:rPr lang="ru-RU" dirty="0" smtClean="0"/>
            <a:t>Одним </a:t>
          </a:r>
          <a:r>
            <a:rPr lang="ru-RU" dirty="0" err="1" smtClean="0"/>
            <a:t>із</a:t>
          </a:r>
          <a:r>
            <a:rPr lang="ru-RU" dirty="0" smtClean="0"/>
            <a:t> перших, </a:t>
          </a:r>
          <a:r>
            <a:rPr lang="ru-RU" dirty="0" err="1" smtClean="0"/>
            <a:t>хто</a:t>
          </a:r>
          <a:r>
            <a:rPr lang="ru-RU" dirty="0" smtClean="0"/>
            <a:t> </a:t>
          </a:r>
          <a:r>
            <a:rPr lang="ru-RU" dirty="0" err="1" smtClean="0"/>
            <a:t>запропонував</a:t>
          </a:r>
          <a:r>
            <a:rPr lang="ru-RU" dirty="0" smtClean="0"/>
            <a:t> </a:t>
          </a:r>
          <a:r>
            <a:rPr lang="ru-RU" dirty="0" err="1" smtClean="0"/>
            <a:t>відносно</a:t>
          </a:r>
          <a:r>
            <a:rPr lang="ru-RU" dirty="0" smtClean="0"/>
            <a:t> </a:t>
          </a:r>
          <a:r>
            <a:rPr lang="ru-RU" dirty="0" err="1" smtClean="0"/>
            <a:t>сталу</a:t>
          </a:r>
          <a:r>
            <a:rPr lang="ru-RU" dirty="0" smtClean="0"/>
            <a:t> </a:t>
          </a:r>
          <a:r>
            <a:rPr lang="ru-RU" dirty="0" err="1" smtClean="0"/>
            <a:t>одиницю</a:t>
          </a:r>
          <a:r>
            <a:rPr lang="ru-RU" dirty="0" smtClean="0"/>
            <a:t> </a:t>
          </a:r>
          <a:r>
            <a:rPr lang="ru-RU" dirty="0" err="1" smtClean="0"/>
            <a:t>поживності</a:t>
          </a:r>
          <a:r>
            <a:rPr lang="ru-RU" dirty="0" smtClean="0"/>
            <a:t> </a:t>
          </a:r>
          <a:r>
            <a:rPr lang="ru-RU" dirty="0" err="1" smtClean="0"/>
            <a:t>кормів</a:t>
          </a:r>
          <a:r>
            <a:rPr lang="ru-RU" dirty="0" smtClean="0"/>
            <a:t> - </a:t>
          </a:r>
          <a:r>
            <a:rPr lang="ru-RU" dirty="0" err="1" smtClean="0"/>
            <a:t>сінний</a:t>
          </a:r>
          <a:r>
            <a:rPr lang="ru-RU" dirty="0" smtClean="0"/>
            <a:t> </a:t>
          </a:r>
          <a:r>
            <a:rPr lang="ru-RU" dirty="0" err="1" smtClean="0"/>
            <a:t>еквівалент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розробив</a:t>
          </a:r>
          <a:r>
            <a:rPr lang="ru-RU" dirty="0" smtClean="0"/>
            <a:t> </a:t>
          </a:r>
          <a:r>
            <a:rPr lang="ru-RU" dirty="0" err="1" smtClean="0"/>
            <a:t>норми</a:t>
          </a:r>
          <a:r>
            <a:rPr lang="ru-RU" dirty="0" smtClean="0"/>
            <a:t> </a:t>
          </a:r>
          <a:r>
            <a:rPr lang="ru-RU" dirty="0" err="1" smtClean="0"/>
            <a:t>годівлі</a:t>
          </a:r>
          <a:r>
            <a:rPr lang="ru-RU" dirty="0" smtClean="0"/>
            <a:t> </a:t>
          </a:r>
          <a:r>
            <a:rPr lang="ru-RU" dirty="0" err="1" smtClean="0"/>
            <a:t>великої</a:t>
          </a:r>
          <a:r>
            <a:rPr lang="ru-RU" dirty="0" smtClean="0"/>
            <a:t> </a:t>
          </a:r>
          <a:r>
            <a:rPr lang="ru-RU" dirty="0" err="1" smtClean="0"/>
            <a:t>рогатої</a:t>
          </a:r>
          <a:r>
            <a:rPr lang="ru-RU" dirty="0" smtClean="0"/>
            <a:t> </a:t>
          </a:r>
          <a:r>
            <a:rPr lang="ru-RU" dirty="0" err="1" smtClean="0"/>
            <a:t>худоби</a:t>
          </a:r>
          <a:r>
            <a:rPr lang="ru-RU" dirty="0" smtClean="0"/>
            <a:t>, </a:t>
          </a:r>
          <a:r>
            <a:rPr lang="ru-RU" dirty="0" err="1" smtClean="0"/>
            <a:t>був</a:t>
          </a:r>
          <a:r>
            <a:rPr lang="ru-RU" dirty="0" smtClean="0"/>
            <a:t> </a:t>
          </a:r>
          <a:r>
            <a:rPr lang="ru-RU" dirty="0" err="1" smtClean="0"/>
            <a:t>німецький</a:t>
          </a:r>
          <a:r>
            <a:rPr lang="ru-RU" dirty="0" smtClean="0"/>
            <a:t> агроном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ґрунтознавець</a:t>
          </a:r>
          <a:r>
            <a:rPr lang="ru-RU" dirty="0" smtClean="0"/>
            <a:t> Альбрехт </a:t>
          </a:r>
          <a:r>
            <a:rPr lang="ru-RU" dirty="0" err="1" smtClean="0"/>
            <a:t>Теєр</a:t>
          </a:r>
          <a:r>
            <a:rPr lang="ru-RU" dirty="0" smtClean="0"/>
            <a:t> (1772-1828), </a:t>
          </a:r>
          <a:r>
            <a:rPr lang="ru-RU" dirty="0" err="1" smtClean="0"/>
            <a:t>який</a:t>
          </a:r>
          <a:r>
            <a:rPr lang="ru-RU" dirty="0" smtClean="0"/>
            <a:t> у 1810 р. </a:t>
          </a:r>
          <a:r>
            <a:rPr lang="ru-RU" dirty="0" err="1" smtClean="0"/>
            <a:t>опублікував</a:t>
          </a:r>
          <a:r>
            <a:rPr lang="ru-RU" dirty="0" smtClean="0"/>
            <a:t> </a:t>
          </a:r>
          <a:r>
            <a:rPr lang="ru-RU" dirty="0" err="1" smtClean="0"/>
            <a:t>таблиці</a:t>
          </a:r>
          <a:r>
            <a:rPr lang="ru-RU" dirty="0" smtClean="0"/>
            <a:t> </a:t>
          </a:r>
          <a:r>
            <a:rPr lang="ru-RU" dirty="0" err="1" smtClean="0"/>
            <a:t>взаємозаміни</a:t>
          </a:r>
          <a:r>
            <a:rPr lang="ru-RU" dirty="0" smtClean="0"/>
            <a:t> </a:t>
          </a:r>
          <a:r>
            <a:rPr lang="ru-RU" dirty="0" err="1" smtClean="0"/>
            <a:t>різних</a:t>
          </a:r>
          <a:r>
            <a:rPr lang="ru-RU" dirty="0" smtClean="0"/>
            <a:t> </a:t>
          </a:r>
          <a:r>
            <a:rPr lang="ru-RU" dirty="0" err="1" smtClean="0"/>
            <a:t>кормів</a:t>
          </a:r>
          <a:r>
            <a:rPr lang="ru-RU" dirty="0" smtClean="0"/>
            <a:t> </a:t>
          </a:r>
          <a:r>
            <a:rPr lang="ru-RU" dirty="0" err="1" smtClean="0"/>
            <a:t>відносно</a:t>
          </a:r>
          <a:r>
            <a:rPr lang="ru-RU" dirty="0" smtClean="0"/>
            <a:t> </a:t>
          </a:r>
          <a:r>
            <a:rPr lang="ru-RU" dirty="0" err="1" smtClean="0"/>
            <a:t>сіна</a:t>
          </a:r>
          <a:r>
            <a:rPr lang="ru-RU" dirty="0" smtClean="0"/>
            <a:t>. </a:t>
          </a:r>
          <a:r>
            <a:rPr lang="ru-RU" dirty="0" err="1" smtClean="0"/>
            <a:t>Наприклад</a:t>
          </a:r>
          <a:r>
            <a:rPr lang="ru-RU" dirty="0" smtClean="0"/>
            <a:t>, за </a:t>
          </a:r>
          <a:r>
            <a:rPr lang="ru-RU" dirty="0" err="1" smtClean="0"/>
            <a:t>даними</a:t>
          </a:r>
          <a:r>
            <a:rPr lang="ru-RU" dirty="0" smtClean="0"/>
            <a:t> </a:t>
          </a:r>
          <a:r>
            <a:rPr lang="ru-RU" dirty="0" err="1" smtClean="0"/>
            <a:t>А.Теєра</a:t>
          </a:r>
          <a:r>
            <a:rPr lang="ru-RU" dirty="0" smtClean="0"/>
            <a:t>, 1 кг </a:t>
          </a:r>
          <a:r>
            <a:rPr lang="ru-RU" dirty="0" err="1" smtClean="0"/>
            <a:t>сіна</a:t>
          </a:r>
          <a:r>
            <a:rPr lang="ru-RU" dirty="0" smtClean="0"/>
            <a:t> за </a:t>
          </a:r>
          <a:r>
            <a:rPr lang="ru-RU" dirty="0" err="1" smtClean="0"/>
            <a:t>поживністю</a:t>
          </a:r>
          <a:r>
            <a:rPr lang="ru-RU" dirty="0" smtClean="0"/>
            <a:t> </a:t>
          </a:r>
          <a:r>
            <a:rPr lang="ru-RU" dirty="0" err="1" smtClean="0"/>
            <a:t>був</a:t>
          </a:r>
          <a:r>
            <a:rPr lang="ru-RU" dirty="0" smtClean="0"/>
            <a:t> </a:t>
          </a:r>
          <a:r>
            <a:rPr lang="ru-RU" dirty="0" err="1" smtClean="0"/>
            <a:t>еквівалентним</a:t>
          </a:r>
          <a:r>
            <a:rPr lang="ru-RU" dirty="0" smtClean="0"/>
            <a:t> 2 кг </a:t>
          </a:r>
          <a:r>
            <a:rPr lang="ru-RU" dirty="0" err="1" smtClean="0"/>
            <a:t>картоплі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5 кг </a:t>
          </a:r>
          <a:r>
            <a:rPr lang="ru-RU" dirty="0" err="1" smtClean="0"/>
            <a:t>кормових</a:t>
          </a:r>
          <a:r>
            <a:rPr lang="ru-RU" dirty="0" smtClean="0"/>
            <a:t> </a:t>
          </a:r>
          <a:r>
            <a:rPr lang="ru-RU" dirty="0" err="1" smtClean="0"/>
            <a:t>буряків</a:t>
          </a:r>
          <a:r>
            <a:rPr lang="ru-RU" dirty="0" smtClean="0"/>
            <a:t>.</a:t>
          </a:r>
          <a:endParaRPr lang="ru-RU" dirty="0"/>
        </a:p>
      </dgm:t>
    </dgm:pt>
    <dgm:pt modelId="{C6F6387B-EFEB-4F31-87A3-E244418E66F6}" type="parTrans" cxnId="{3530DA06-EB39-4120-BE3E-5BFCB1CB3361}">
      <dgm:prSet/>
      <dgm:spPr/>
      <dgm:t>
        <a:bodyPr/>
        <a:lstStyle/>
        <a:p>
          <a:endParaRPr lang="ru-RU"/>
        </a:p>
      </dgm:t>
    </dgm:pt>
    <dgm:pt modelId="{68036761-4954-47EE-91B1-27C918D5A52B}" type="sibTrans" cxnId="{3530DA06-EB39-4120-BE3E-5BFCB1CB3361}">
      <dgm:prSet/>
      <dgm:spPr/>
      <dgm:t>
        <a:bodyPr/>
        <a:lstStyle/>
        <a:p>
          <a:endParaRPr lang="ru-RU"/>
        </a:p>
      </dgm:t>
    </dgm:pt>
    <dgm:pt modelId="{861CB934-46C2-47C2-987C-DAC7ECACF3E7}" type="pres">
      <dgm:prSet presAssocID="{7CF42248-1C30-4227-A821-C279343907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D7BD2B-A2F5-4CB6-B76F-8FB534757E70}" type="pres">
      <dgm:prSet presAssocID="{80DEA0B6-80E0-4C18-882C-4B12B88022C8}" presName="parentText" presStyleLbl="node1" presStyleIdx="0" presStyleCnt="2" custScaleY="35085" custLinFactY="-22539" custLinFactNeighborX="59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ABCFFE-1607-4B0F-86DA-8A332FA41199}" type="pres">
      <dgm:prSet presAssocID="{1BB35D09-BEC3-4B58-B0C0-3821A72942C4}" presName="spacer" presStyleCnt="0"/>
      <dgm:spPr/>
    </dgm:pt>
    <dgm:pt modelId="{AEB83172-D924-4D6E-8592-BFD0AFB75D82}" type="pres">
      <dgm:prSet presAssocID="{1C232F75-A28E-435D-8FE6-9855CC04B913}" presName="parentText" presStyleLbl="node1" presStyleIdx="1" presStyleCnt="2" custLinFactY="-14582" custLinFactNeighborX="59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61B0A4-4F75-4390-9203-0BC661199943}" srcId="{7CF42248-1C30-4227-A821-C279343907EB}" destId="{80DEA0B6-80E0-4C18-882C-4B12B88022C8}" srcOrd="0" destOrd="0" parTransId="{3C07C255-578D-44F4-A241-AF416A98AA91}" sibTransId="{1BB35D09-BEC3-4B58-B0C0-3821A72942C4}"/>
    <dgm:cxn modelId="{ACB0C4F9-CC27-445C-9177-942846E0A904}" type="presOf" srcId="{7CF42248-1C30-4227-A821-C279343907EB}" destId="{861CB934-46C2-47C2-987C-DAC7ECACF3E7}" srcOrd="0" destOrd="0" presId="urn:microsoft.com/office/officeart/2005/8/layout/vList2"/>
    <dgm:cxn modelId="{A724268E-5A01-40D3-ABB4-B7F2822602E8}" type="presOf" srcId="{1C232F75-A28E-435D-8FE6-9855CC04B913}" destId="{AEB83172-D924-4D6E-8592-BFD0AFB75D82}" srcOrd="0" destOrd="0" presId="urn:microsoft.com/office/officeart/2005/8/layout/vList2"/>
    <dgm:cxn modelId="{3530DA06-EB39-4120-BE3E-5BFCB1CB3361}" srcId="{7CF42248-1C30-4227-A821-C279343907EB}" destId="{1C232F75-A28E-435D-8FE6-9855CC04B913}" srcOrd="1" destOrd="0" parTransId="{C6F6387B-EFEB-4F31-87A3-E244418E66F6}" sibTransId="{68036761-4954-47EE-91B1-27C918D5A52B}"/>
    <dgm:cxn modelId="{E1ABA08A-D445-4F0E-801B-FCD1642CF640}" type="presOf" srcId="{80DEA0B6-80E0-4C18-882C-4B12B88022C8}" destId="{F9D7BD2B-A2F5-4CB6-B76F-8FB534757E70}" srcOrd="0" destOrd="0" presId="urn:microsoft.com/office/officeart/2005/8/layout/vList2"/>
    <dgm:cxn modelId="{5A9B3FAD-573D-4D6B-A569-8B8AE39E90D8}" type="presParOf" srcId="{861CB934-46C2-47C2-987C-DAC7ECACF3E7}" destId="{F9D7BD2B-A2F5-4CB6-B76F-8FB534757E70}" srcOrd="0" destOrd="0" presId="urn:microsoft.com/office/officeart/2005/8/layout/vList2"/>
    <dgm:cxn modelId="{D3A8B453-277E-4D0E-873F-5E978FE62AEB}" type="presParOf" srcId="{861CB934-46C2-47C2-987C-DAC7ECACF3E7}" destId="{80ABCFFE-1607-4B0F-86DA-8A332FA41199}" srcOrd="1" destOrd="0" presId="urn:microsoft.com/office/officeart/2005/8/layout/vList2"/>
    <dgm:cxn modelId="{FE0E9B03-DB49-49CF-9E0F-DB2D9E9D247A}" type="presParOf" srcId="{861CB934-46C2-47C2-987C-DAC7ECACF3E7}" destId="{AEB83172-D924-4D6E-8592-BFD0AFB75D8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857B456-92F7-4F06-9373-7D7C283712E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3F04B9A-D56A-4180-8762-BDAA852FF5C8}">
      <dgm:prSet/>
      <dgm:spPr/>
      <dgm:t>
        <a:bodyPr/>
        <a:lstStyle/>
        <a:p>
          <a:pPr rtl="0"/>
          <a:r>
            <a:rPr lang="ru-RU" b="1" dirty="0" smtClean="0"/>
            <a:t>У </a:t>
          </a:r>
          <a:r>
            <a:rPr lang="ru-RU" b="1" dirty="0" err="1" smtClean="0"/>
            <a:t>процесі</a:t>
          </a:r>
          <a:r>
            <a:rPr lang="ru-RU" b="1" dirty="0" smtClean="0"/>
            <a:t> </a:t>
          </a:r>
          <a:r>
            <a:rPr lang="ru-RU" b="1" dirty="0" err="1" smtClean="0"/>
            <a:t>травлення</a:t>
          </a:r>
          <a:r>
            <a:rPr lang="ru-RU" b="1" dirty="0" smtClean="0"/>
            <a:t> </a:t>
          </a:r>
          <a:r>
            <a:rPr lang="ru-RU" b="1" dirty="0" err="1" smtClean="0"/>
            <a:t>складні</a:t>
          </a:r>
          <a:r>
            <a:rPr lang="ru-RU" b="1" dirty="0" smtClean="0"/>
            <a:t> </a:t>
          </a:r>
          <a:r>
            <a:rPr lang="ru-RU" b="1" dirty="0" err="1" smtClean="0"/>
            <a:t>речовини</a:t>
          </a:r>
          <a:r>
            <a:rPr lang="ru-RU" b="1" dirty="0" smtClean="0"/>
            <a:t> корму (</a:t>
          </a:r>
          <a:r>
            <a:rPr lang="ru-RU" b="1" dirty="0" err="1" smtClean="0"/>
            <a:t>білки</a:t>
          </a:r>
          <a:r>
            <a:rPr lang="ru-RU" b="1" dirty="0" smtClean="0"/>
            <a:t>, </a:t>
          </a:r>
          <a:r>
            <a:rPr lang="ru-RU" b="1" dirty="0" err="1" smtClean="0"/>
            <a:t>жири</a:t>
          </a:r>
          <a:r>
            <a:rPr lang="ru-RU" b="1" dirty="0" smtClean="0"/>
            <a:t>, </a:t>
          </a:r>
          <a:r>
            <a:rPr lang="ru-RU" b="1" dirty="0" err="1" smtClean="0"/>
            <a:t>вуглеводи</a:t>
          </a:r>
          <a:r>
            <a:rPr lang="ru-RU" b="1" dirty="0" smtClean="0"/>
            <a:t>) </a:t>
          </a:r>
          <a:r>
            <a:rPr lang="ru-RU" b="1" dirty="0" err="1" smtClean="0"/>
            <a:t>під</a:t>
          </a:r>
          <a:r>
            <a:rPr lang="ru-RU" b="1" dirty="0" smtClean="0"/>
            <a:t> </a:t>
          </a:r>
          <a:r>
            <a:rPr lang="ru-RU" b="1" dirty="0" err="1" smtClean="0"/>
            <a:t>дією</a:t>
          </a:r>
          <a:r>
            <a:rPr lang="ru-RU" b="1" dirty="0" smtClean="0"/>
            <a:t> </a:t>
          </a:r>
          <a:r>
            <a:rPr lang="ru-RU" b="1" dirty="0" err="1" smtClean="0"/>
            <a:t>фізичних</a:t>
          </a:r>
          <a:r>
            <a:rPr lang="ru-RU" b="1" dirty="0" smtClean="0"/>
            <a:t>, </a:t>
          </a:r>
          <a:r>
            <a:rPr lang="ru-RU" b="1" dirty="0" err="1" smtClean="0"/>
            <a:t>хімічних</a:t>
          </a:r>
          <a:r>
            <a:rPr lang="ru-RU" b="1" dirty="0" smtClean="0"/>
            <a:t> та </a:t>
          </a:r>
          <a:r>
            <a:rPr lang="ru-RU" b="1" dirty="0" err="1" smtClean="0"/>
            <a:t>біологічних</a:t>
          </a:r>
          <a:r>
            <a:rPr lang="ru-RU" b="1" dirty="0" smtClean="0"/>
            <a:t> </a:t>
          </a:r>
          <a:r>
            <a:rPr lang="ru-RU" b="1" dirty="0" err="1" smtClean="0"/>
            <a:t>факторів</a:t>
          </a:r>
          <a:r>
            <a:rPr lang="ru-RU" b="1" dirty="0" smtClean="0"/>
            <a:t> </a:t>
          </a:r>
          <a:r>
            <a:rPr lang="ru-RU" b="1" dirty="0" err="1" smtClean="0"/>
            <a:t>розкладаються</a:t>
          </a:r>
          <a:r>
            <a:rPr lang="ru-RU" b="1" dirty="0" smtClean="0"/>
            <a:t> на </a:t>
          </a:r>
          <a:r>
            <a:rPr lang="ru-RU" b="1" dirty="0" err="1" smtClean="0"/>
            <a:t>прості</a:t>
          </a:r>
          <a:r>
            <a:rPr lang="ru-RU" b="1" dirty="0" smtClean="0"/>
            <a:t>, </a:t>
          </a:r>
          <a:r>
            <a:rPr lang="ru-RU" b="1" dirty="0" err="1" smtClean="0"/>
            <a:t>які</a:t>
          </a:r>
          <a:r>
            <a:rPr lang="ru-RU" b="1" dirty="0" smtClean="0"/>
            <a:t> в </a:t>
          </a:r>
          <a:r>
            <a:rPr lang="ru-RU" b="1" dirty="0" err="1" smtClean="0"/>
            <a:t>змозі</a:t>
          </a:r>
          <a:r>
            <a:rPr lang="ru-RU" b="1" dirty="0" smtClean="0"/>
            <a:t> </a:t>
          </a:r>
          <a:r>
            <a:rPr lang="ru-RU" b="1" dirty="0" err="1" smtClean="0"/>
            <a:t>всмоктуватися</a:t>
          </a:r>
          <a:r>
            <a:rPr lang="ru-RU" b="1" dirty="0" smtClean="0"/>
            <a:t> у кров та </a:t>
          </a:r>
          <a:r>
            <a:rPr lang="ru-RU" b="1" dirty="0" err="1" smtClean="0"/>
            <a:t>лімфу</a:t>
          </a:r>
          <a:r>
            <a:rPr lang="ru-RU" b="1" dirty="0" smtClean="0"/>
            <a:t>. </a:t>
          </a:r>
          <a:r>
            <a:rPr lang="ru-RU" b="1" dirty="0" err="1" smtClean="0"/>
            <a:t>Білки</a:t>
          </a:r>
          <a:r>
            <a:rPr lang="ru-RU" b="1" dirty="0" smtClean="0"/>
            <a:t> корму у травному </a:t>
          </a:r>
          <a:r>
            <a:rPr lang="ru-RU" b="1" dirty="0" err="1" smtClean="0"/>
            <a:t>каналі</a:t>
          </a:r>
          <a:r>
            <a:rPr lang="ru-RU" b="1" dirty="0" smtClean="0"/>
            <a:t> </a:t>
          </a:r>
          <a:r>
            <a:rPr lang="ru-RU" b="1" dirty="0" err="1" smtClean="0"/>
            <a:t>розкладаються</a:t>
          </a:r>
          <a:r>
            <a:rPr lang="ru-RU" b="1" dirty="0" smtClean="0"/>
            <a:t> до </a:t>
          </a:r>
          <a:r>
            <a:rPr lang="ru-RU" b="1" dirty="0" err="1" smtClean="0"/>
            <a:t>амінокислот</a:t>
          </a:r>
          <a:r>
            <a:rPr lang="ru-RU" b="1" dirty="0" smtClean="0"/>
            <a:t>, </a:t>
          </a:r>
          <a:r>
            <a:rPr lang="ru-RU" b="1" dirty="0" err="1" smtClean="0"/>
            <a:t>жири</a:t>
          </a:r>
          <a:r>
            <a:rPr lang="ru-RU" b="1" dirty="0" smtClean="0"/>
            <a:t> – </a:t>
          </a:r>
          <a:r>
            <a:rPr lang="ru-RU" b="1" dirty="0" err="1" smtClean="0"/>
            <a:t>до</a:t>
          </a:r>
          <a:r>
            <a:rPr lang="ru-RU" b="1" dirty="0" smtClean="0"/>
            <a:t> </a:t>
          </a:r>
          <a:r>
            <a:rPr lang="ru-RU" b="1" dirty="0" err="1" smtClean="0"/>
            <a:t>гліцерину</a:t>
          </a:r>
          <a:r>
            <a:rPr lang="ru-RU" b="1" dirty="0" smtClean="0"/>
            <a:t> та </a:t>
          </a:r>
          <a:r>
            <a:rPr lang="ru-RU" b="1" dirty="0" err="1" smtClean="0"/>
            <a:t>жирних</a:t>
          </a:r>
          <a:r>
            <a:rPr lang="ru-RU" b="1" dirty="0" smtClean="0"/>
            <a:t> кислот, </a:t>
          </a:r>
          <a:r>
            <a:rPr lang="ru-RU" b="1" dirty="0" err="1" smtClean="0"/>
            <a:t>вуглеводи</a:t>
          </a:r>
          <a:r>
            <a:rPr lang="ru-RU" b="1" dirty="0" smtClean="0"/>
            <a:t> – до </a:t>
          </a:r>
          <a:r>
            <a:rPr lang="ru-RU" b="1" dirty="0" err="1" smtClean="0"/>
            <a:t>моносахаридів</a:t>
          </a:r>
          <a:r>
            <a:rPr lang="ru-RU" b="1" dirty="0" smtClean="0"/>
            <a:t> </a:t>
          </a:r>
          <a:r>
            <a:rPr lang="ru-RU" b="1" dirty="0" err="1" smtClean="0"/>
            <a:t>або</a:t>
          </a:r>
          <a:r>
            <a:rPr lang="ru-RU" b="1" dirty="0" smtClean="0"/>
            <a:t> </a:t>
          </a:r>
          <a:r>
            <a:rPr lang="ru-RU" b="1" dirty="0" err="1" smtClean="0"/>
            <a:t>летких</a:t>
          </a:r>
          <a:r>
            <a:rPr lang="ru-RU" b="1" dirty="0" smtClean="0"/>
            <a:t> </a:t>
          </a:r>
          <a:r>
            <a:rPr lang="ru-RU" b="1" dirty="0" err="1" smtClean="0"/>
            <a:t>жирних</a:t>
          </a:r>
          <a:r>
            <a:rPr lang="ru-RU" b="1" dirty="0" smtClean="0"/>
            <a:t> кислот (</a:t>
          </a:r>
          <a:r>
            <a:rPr lang="ru-RU" b="1" dirty="0" err="1" smtClean="0"/>
            <a:t>жуйні</a:t>
          </a:r>
          <a:r>
            <a:rPr lang="ru-RU" b="1" dirty="0" smtClean="0"/>
            <a:t>).</a:t>
          </a:r>
          <a:endParaRPr lang="ru-RU" dirty="0"/>
        </a:p>
      </dgm:t>
    </dgm:pt>
    <dgm:pt modelId="{039ECC19-1017-4AA1-8340-674D06B1B9CC}" type="parTrans" cxnId="{643520B8-74A2-4488-9D0A-183D5D1C3188}">
      <dgm:prSet/>
      <dgm:spPr/>
      <dgm:t>
        <a:bodyPr/>
        <a:lstStyle/>
        <a:p>
          <a:endParaRPr lang="ru-RU"/>
        </a:p>
      </dgm:t>
    </dgm:pt>
    <dgm:pt modelId="{0A8EB619-003D-4BF9-B8CD-A53874A86F1F}" type="sibTrans" cxnId="{643520B8-74A2-4488-9D0A-183D5D1C3188}">
      <dgm:prSet/>
      <dgm:spPr/>
      <dgm:t>
        <a:bodyPr/>
        <a:lstStyle/>
        <a:p>
          <a:endParaRPr lang="ru-RU"/>
        </a:p>
      </dgm:t>
    </dgm:pt>
    <dgm:pt modelId="{C3161248-8297-4DA9-AF9A-2D569372F2EA}" type="pres">
      <dgm:prSet presAssocID="{7857B456-92F7-4F06-9373-7D7C283712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2EC599-4768-4DA5-984D-084498DE9042}" type="pres">
      <dgm:prSet presAssocID="{33F04B9A-D56A-4180-8762-BDAA852FF5C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3520B8-74A2-4488-9D0A-183D5D1C3188}" srcId="{7857B456-92F7-4F06-9373-7D7C283712E3}" destId="{33F04B9A-D56A-4180-8762-BDAA852FF5C8}" srcOrd="0" destOrd="0" parTransId="{039ECC19-1017-4AA1-8340-674D06B1B9CC}" sibTransId="{0A8EB619-003D-4BF9-B8CD-A53874A86F1F}"/>
    <dgm:cxn modelId="{7C6C5FD4-5ED2-435F-A3D8-9DCB93ED3665}" type="presOf" srcId="{7857B456-92F7-4F06-9373-7D7C283712E3}" destId="{C3161248-8297-4DA9-AF9A-2D569372F2EA}" srcOrd="0" destOrd="0" presId="urn:microsoft.com/office/officeart/2005/8/layout/vList2"/>
    <dgm:cxn modelId="{3B0A62C4-5E7C-413E-B31D-867E8DF6CFFC}" type="presOf" srcId="{33F04B9A-D56A-4180-8762-BDAA852FF5C8}" destId="{E82EC599-4768-4DA5-984D-084498DE9042}" srcOrd="0" destOrd="0" presId="urn:microsoft.com/office/officeart/2005/8/layout/vList2"/>
    <dgm:cxn modelId="{6332ECDC-1343-4A67-A272-86D6888EB724}" type="presParOf" srcId="{C3161248-8297-4DA9-AF9A-2D569372F2EA}" destId="{E82EC599-4768-4DA5-984D-084498DE90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754C863-6F42-40CB-8419-EBADDD076BF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F935086-346B-4098-AC91-50BE73342011}">
      <dgm:prSet/>
      <dgm:spPr/>
      <dgm:t>
        <a:bodyPr/>
        <a:lstStyle/>
        <a:p>
          <a:pPr rtl="0"/>
          <a:r>
            <a:rPr lang="ru-RU" b="1" dirty="0" err="1" smtClean="0"/>
            <a:t>Перетравність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корму </a:t>
          </a:r>
          <a:r>
            <a:rPr lang="ru-RU" b="1" dirty="0" err="1" smtClean="0"/>
            <a:t>показують</a:t>
          </a:r>
          <a:r>
            <a:rPr lang="ru-RU" b="1" dirty="0" smtClean="0"/>
            <a:t> в </a:t>
          </a:r>
          <a:r>
            <a:rPr lang="ru-RU" b="1" dirty="0" err="1" smtClean="0"/>
            <a:t>одиницях</a:t>
          </a:r>
          <a:r>
            <a:rPr lang="ru-RU" b="1" dirty="0" smtClean="0"/>
            <a:t> </a:t>
          </a:r>
          <a:r>
            <a:rPr lang="ru-RU" b="1" dirty="0" err="1" smtClean="0"/>
            <a:t>маси</a:t>
          </a:r>
          <a:r>
            <a:rPr lang="ru-RU" b="1" dirty="0" smtClean="0"/>
            <a:t> (г, кг) </a:t>
          </a:r>
          <a:r>
            <a:rPr lang="ru-RU" b="1" dirty="0" err="1" smtClean="0"/>
            <a:t>або</a:t>
          </a:r>
          <a:r>
            <a:rPr lang="ru-RU" b="1" dirty="0" smtClean="0"/>
            <a:t> у </a:t>
          </a:r>
          <a:r>
            <a:rPr lang="ru-RU" b="1" dirty="0" err="1" smtClean="0"/>
            <a:t>відсотках</a:t>
          </a:r>
          <a:r>
            <a:rPr lang="ru-RU" b="1" dirty="0" smtClean="0"/>
            <a:t>.</a:t>
          </a:r>
          <a:endParaRPr lang="ru-RU" dirty="0"/>
        </a:p>
      </dgm:t>
    </dgm:pt>
    <dgm:pt modelId="{9E93C265-85D6-4CAB-A68B-94E920163755}" type="parTrans" cxnId="{117D73BB-746A-4590-AC18-64BC57BF2177}">
      <dgm:prSet/>
      <dgm:spPr/>
      <dgm:t>
        <a:bodyPr/>
        <a:lstStyle/>
        <a:p>
          <a:endParaRPr lang="ru-RU"/>
        </a:p>
      </dgm:t>
    </dgm:pt>
    <dgm:pt modelId="{143E5E55-4B8F-4185-8948-1B9ADED38439}" type="sibTrans" cxnId="{117D73BB-746A-4590-AC18-64BC57BF2177}">
      <dgm:prSet/>
      <dgm:spPr/>
      <dgm:t>
        <a:bodyPr/>
        <a:lstStyle/>
        <a:p>
          <a:endParaRPr lang="ru-RU"/>
        </a:p>
      </dgm:t>
    </dgm:pt>
    <dgm:pt modelId="{8B35F14E-5A79-4182-8AF7-28019B8E3D68}">
      <dgm:prSet/>
      <dgm:spPr/>
      <dgm:t>
        <a:bodyPr/>
        <a:lstStyle/>
        <a:p>
          <a:pPr rtl="0"/>
          <a:r>
            <a:rPr lang="ru-RU" b="1" dirty="0" err="1" smtClean="0"/>
            <a:t>Відношення</a:t>
          </a:r>
          <a:r>
            <a:rPr lang="ru-RU" b="1" dirty="0" smtClean="0"/>
            <a:t> </a:t>
          </a:r>
          <a:r>
            <a:rPr lang="ru-RU" b="1" dirty="0" err="1" smtClean="0"/>
            <a:t>перетравлених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до </a:t>
          </a:r>
          <a:r>
            <a:rPr lang="ru-RU" b="1" dirty="0" err="1" smtClean="0"/>
            <a:t>спожитих</a:t>
          </a:r>
          <a:r>
            <a:rPr lang="ru-RU" b="1" dirty="0" smtClean="0"/>
            <a:t> </a:t>
          </a:r>
          <a:r>
            <a:rPr lang="ru-RU" b="1" dirty="0" err="1" smtClean="0"/>
            <a:t>з</a:t>
          </a:r>
          <a:r>
            <a:rPr lang="ru-RU" b="1" dirty="0" smtClean="0"/>
            <a:t> кормом </a:t>
          </a:r>
          <a:r>
            <a:rPr lang="ru-RU" b="1" dirty="0" err="1" smtClean="0"/>
            <a:t>виражене</a:t>
          </a:r>
          <a:r>
            <a:rPr lang="ru-RU" b="1" dirty="0" smtClean="0"/>
            <a:t> у </a:t>
          </a:r>
          <a:r>
            <a:rPr lang="ru-RU" b="1" dirty="0" err="1" smtClean="0"/>
            <a:t>відсотках</a:t>
          </a:r>
          <a:r>
            <a:rPr lang="ru-RU" b="1" dirty="0" smtClean="0"/>
            <a:t> </a:t>
          </a:r>
          <a:r>
            <a:rPr lang="ru-RU" b="1" dirty="0" err="1" smtClean="0"/>
            <a:t>називається</a:t>
          </a:r>
          <a:r>
            <a:rPr lang="ru-RU" b="1" dirty="0" smtClean="0"/>
            <a:t> </a:t>
          </a:r>
          <a:r>
            <a:rPr lang="ru-RU" b="1" i="1" dirty="0" err="1" smtClean="0"/>
            <a:t>коефіцієнтом</a:t>
          </a:r>
          <a:r>
            <a:rPr lang="ru-RU" b="1" i="1" dirty="0" smtClean="0"/>
            <a:t> </a:t>
          </a:r>
          <a:r>
            <a:rPr lang="ru-RU" b="1" i="1" dirty="0" err="1" smtClean="0"/>
            <a:t>перетравності</a:t>
          </a:r>
          <a:r>
            <a:rPr lang="ru-RU" b="1" i="1" dirty="0" smtClean="0"/>
            <a:t> </a:t>
          </a:r>
          <a:r>
            <a:rPr lang="ru-RU" b="1" dirty="0" smtClean="0"/>
            <a:t>(КП).</a:t>
          </a:r>
          <a:endParaRPr lang="ru-RU" dirty="0"/>
        </a:p>
      </dgm:t>
    </dgm:pt>
    <dgm:pt modelId="{482AD008-9A61-44D4-AF9A-144972C9BC8F}" type="parTrans" cxnId="{2DB2925A-468D-4D10-A06F-11A63A461A8B}">
      <dgm:prSet/>
      <dgm:spPr/>
      <dgm:t>
        <a:bodyPr/>
        <a:lstStyle/>
        <a:p>
          <a:endParaRPr lang="ru-RU"/>
        </a:p>
      </dgm:t>
    </dgm:pt>
    <dgm:pt modelId="{60216404-DACD-434F-A890-E5F93E9152F8}" type="sibTrans" cxnId="{2DB2925A-468D-4D10-A06F-11A63A461A8B}">
      <dgm:prSet/>
      <dgm:spPr/>
      <dgm:t>
        <a:bodyPr/>
        <a:lstStyle/>
        <a:p>
          <a:endParaRPr lang="ru-RU"/>
        </a:p>
      </dgm:t>
    </dgm:pt>
    <dgm:pt modelId="{46335574-3523-443A-8572-250DEEB8EE82}">
      <dgm:prSet/>
      <dgm:spPr/>
      <dgm:t>
        <a:bodyPr/>
        <a:lstStyle/>
        <a:p>
          <a:pPr rtl="0"/>
          <a:r>
            <a:rPr lang="ru-RU" b="1" dirty="0" smtClean="0"/>
            <a:t>В кормах </a:t>
          </a:r>
          <a:r>
            <a:rPr lang="ru-RU" b="1" dirty="0" err="1" smtClean="0"/>
            <a:t>визначають</a:t>
          </a:r>
          <a:r>
            <a:rPr lang="ru-RU" b="1" dirty="0" smtClean="0"/>
            <a:t> </a:t>
          </a:r>
          <a:r>
            <a:rPr lang="ru-RU" b="1" dirty="0" err="1" smtClean="0"/>
            <a:t>перетравність</a:t>
          </a:r>
          <a:r>
            <a:rPr lang="ru-RU" b="1" dirty="0" smtClean="0"/>
            <a:t> </a:t>
          </a:r>
          <a:r>
            <a:rPr lang="ru-RU" b="1" dirty="0" err="1" smtClean="0"/>
            <a:t>сухої</a:t>
          </a:r>
          <a:r>
            <a:rPr lang="ru-RU" b="1" dirty="0" smtClean="0"/>
            <a:t> та </a:t>
          </a:r>
          <a:r>
            <a:rPr lang="ru-RU" b="1" dirty="0" err="1" smtClean="0"/>
            <a:t>органічної</a:t>
          </a:r>
          <a:r>
            <a:rPr lang="ru-RU" b="1" dirty="0" smtClean="0"/>
            <a:t> </a:t>
          </a:r>
          <a:r>
            <a:rPr lang="ru-RU" b="1" dirty="0" err="1" smtClean="0"/>
            <a:t>речовини</a:t>
          </a:r>
          <a:r>
            <a:rPr lang="ru-RU" b="1" dirty="0" smtClean="0"/>
            <a:t>, </a:t>
          </a:r>
          <a:r>
            <a:rPr lang="ru-RU" b="1" dirty="0" err="1" smtClean="0"/>
            <a:t>протеїну</a:t>
          </a:r>
          <a:r>
            <a:rPr lang="ru-RU" b="1" dirty="0" smtClean="0"/>
            <a:t>, жиру, </a:t>
          </a:r>
          <a:r>
            <a:rPr lang="ru-RU" b="1" dirty="0" err="1" smtClean="0"/>
            <a:t>клітковини</a:t>
          </a:r>
          <a:r>
            <a:rPr lang="ru-RU" b="1" dirty="0" smtClean="0"/>
            <a:t>, </a:t>
          </a:r>
          <a:r>
            <a:rPr lang="ru-RU" b="1" dirty="0" err="1" smtClean="0"/>
            <a:t>безазотистих</a:t>
          </a:r>
          <a:r>
            <a:rPr lang="ru-RU" b="1" dirty="0" smtClean="0"/>
            <a:t> </a:t>
          </a:r>
          <a:r>
            <a:rPr lang="ru-RU" b="1" dirty="0" err="1" smtClean="0"/>
            <a:t>екстрактивних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(БЕР).</a:t>
          </a:r>
          <a:endParaRPr lang="ru-RU" dirty="0"/>
        </a:p>
      </dgm:t>
    </dgm:pt>
    <dgm:pt modelId="{4D360AEE-653F-42C0-B4B8-D410118772E5}" type="parTrans" cxnId="{A5D07185-4211-4911-8588-8EBA70588BD7}">
      <dgm:prSet/>
      <dgm:spPr/>
      <dgm:t>
        <a:bodyPr/>
        <a:lstStyle/>
        <a:p>
          <a:endParaRPr lang="ru-RU"/>
        </a:p>
      </dgm:t>
    </dgm:pt>
    <dgm:pt modelId="{43BB96C9-38A6-48C7-985B-C83873ED7E5E}" type="sibTrans" cxnId="{A5D07185-4211-4911-8588-8EBA70588BD7}">
      <dgm:prSet/>
      <dgm:spPr/>
      <dgm:t>
        <a:bodyPr/>
        <a:lstStyle/>
        <a:p>
          <a:endParaRPr lang="ru-RU"/>
        </a:p>
      </dgm:t>
    </dgm:pt>
    <dgm:pt modelId="{0D606087-66BD-4329-AFE1-C5D29E733356}" type="pres">
      <dgm:prSet presAssocID="{9754C863-6F42-40CB-8419-EBADDD076B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69C3E7-CCBB-4308-8536-B36FEF506B6E}" type="pres">
      <dgm:prSet presAssocID="{8F935086-346B-4098-AC91-50BE7334201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2864E-2477-41B0-A783-D8F8F0F1E1CB}" type="pres">
      <dgm:prSet presAssocID="{143E5E55-4B8F-4185-8948-1B9ADED38439}" presName="spacer" presStyleCnt="0"/>
      <dgm:spPr/>
    </dgm:pt>
    <dgm:pt modelId="{F0A05DFB-487F-43A3-B80B-6BA3BED7D105}" type="pres">
      <dgm:prSet presAssocID="{8B35F14E-5A79-4182-8AF7-28019B8E3D6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72BDA2-5299-4F9D-B32A-0A5B78338EBE}" type="pres">
      <dgm:prSet presAssocID="{60216404-DACD-434F-A890-E5F93E9152F8}" presName="spacer" presStyleCnt="0"/>
      <dgm:spPr/>
    </dgm:pt>
    <dgm:pt modelId="{01328596-A9BA-4F30-ADBB-81FA284866CF}" type="pres">
      <dgm:prSet presAssocID="{46335574-3523-443A-8572-250DEEB8EE8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7D73BB-746A-4590-AC18-64BC57BF2177}" srcId="{9754C863-6F42-40CB-8419-EBADDD076BFB}" destId="{8F935086-346B-4098-AC91-50BE73342011}" srcOrd="0" destOrd="0" parTransId="{9E93C265-85D6-4CAB-A68B-94E920163755}" sibTransId="{143E5E55-4B8F-4185-8948-1B9ADED38439}"/>
    <dgm:cxn modelId="{0841BC9E-C5A1-47D0-BCFE-8C3B2477A7C1}" type="presOf" srcId="{8F935086-346B-4098-AC91-50BE73342011}" destId="{F369C3E7-CCBB-4308-8536-B36FEF506B6E}" srcOrd="0" destOrd="0" presId="urn:microsoft.com/office/officeart/2005/8/layout/vList2"/>
    <dgm:cxn modelId="{2DB2925A-468D-4D10-A06F-11A63A461A8B}" srcId="{9754C863-6F42-40CB-8419-EBADDD076BFB}" destId="{8B35F14E-5A79-4182-8AF7-28019B8E3D68}" srcOrd="1" destOrd="0" parTransId="{482AD008-9A61-44D4-AF9A-144972C9BC8F}" sibTransId="{60216404-DACD-434F-A890-E5F93E9152F8}"/>
    <dgm:cxn modelId="{1EDC61DA-517D-477F-B996-82F952286169}" type="presOf" srcId="{8B35F14E-5A79-4182-8AF7-28019B8E3D68}" destId="{F0A05DFB-487F-43A3-B80B-6BA3BED7D105}" srcOrd="0" destOrd="0" presId="urn:microsoft.com/office/officeart/2005/8/layout/vList2"/>
    <dgm:cxn modelId="{A5D07185-4211-4911-8588-8EBA70588BD7}" srcId="{9754C863-6F42-40CB-8419-EBADDD076BFB}" destId="{46335574-3523-443A-8572-250DEEB8EE82}" srcOrd="2" destOrd="0" parTransId="{4D360AEE-653F-42C0-B4B8-D410118772E5}" sibTransId="{43BB96C9-38A6-48C7-985B-C83873ED7E5E}"/>
    <dgm:cxn modelId="{4A491132-E4C6-45C7-8FDA-C5188515661D}" type="presOf" srcId="{9754C863-6F42-40CB-8419-EBADDD076BFB}" destId="{0D606087-66BD-4329-AFE1-C5D29E733356}" srcOrd="0" destOrd="0" presId="urn:microsoft.com/office/officeart/2005/8/layout/vList2"/>
    <dgm:cxn modelId="{9537CE6B-28B0-4243-83DD-F5DB0BBCC9D5}" type="presOf" srcId="{46335574-3523-443A-8572-250DEEB8EE82}" destId="{01328596-A9BA-4F30-ADBB-81FA284866CF}" srcOrd="0" destOrd="0" presId="urn:microsoft.com/office/officeart/2005/8/layout/vList2"/>
    <dgm:cxn modelId="{C8EF1373-A530-4778-8351-8AE63F807711}" type="presParOf" srcId="{0D606087-66BD-4329-AFE1-C5D29E733356}" destId="{F369C3E7-CCBB-4308-8536-B36FEF506B6E}" srcOrd="0" destOrd="0" presId="urn:microsoft.com/office/officeart/2005/8/layout/vList2"/>
    <dgm:cxn modelId="{3BD32173-E00A-4D28-91CA-C3827A8D3E91}" type="presParOf" srcId="{0D606087-66BD-4329-AFE1-C5D29E733356}" destId="{65A2864E-2477-41B0-A783-D8F8F0F1E1CB}" srcOrd="1" destOrd="0" presId="urn:microsoft.com/office/officeart/2005/8/layout/vList2"/>
    <dgm:cxn modelId="{C5092459-C012-4C39-812A-10949B4F7144}" type="presParOf" srcId="{0D606087-66BD-4329-AFE1-C5D29E733356}" destId="{F0A05DFB-487F-43A3-B80B-6BA3BED7D105}" srcOrd="2" destOrd="0" presId="urn:microsoft.com/office/officeart/2005/8/layout/vList2"/>
    <dgm:cxn modelId="{EF122ADE-9764-4F21-8394-6046DD196075}" type="presParOf" srcId="{0D606087-66BD-4329-AFE1-C5D29E733356}" destId="{A572BDA2-5299-4F9D-B32A-0A5B78338EBE}" srcOrd="3" destOrd="0" presId="urn:microsoft.com/office/officeart/2005/8/layout/vList2"/>
    <dgm:cxn modelId="{FF5CD9D6-00F0-40A6-9640-7AF0E612526E}" type="presParOf" srcId="{0D606087-66BD-4329-AFE1-C5D29E733356}" destId="{01328596-A9BA-4F30-ADBB-81FA284866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8D5D053-5025-4FCF-B60E-3F8B60BAD89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33145B-036C-43EB-BC62-99C8F89959D3}">
      <dgm:prSet/>
      <dgm:spPr/>
      <dgm:t>
        <a:bodyPr/>
        <a:lstStyle/>
        <a:p>
          <a:pPr rtl="0"/>
          <a:r>
            <a:rPr lang="ru-RU" b="1" dirty="0" err="1" smtClean="0"/>
            <a:t>Перетравність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</a:t>
          </a:r>
          <a:r>
            <a:rPr lang="ru-RU" b="1" dirty="0" err="1" smtClean="0"/>
            <a:t>кормів</a:t>
          </a:r>
          <a:r>
            <a:rPr lang="ru-RU" b="1" dirty="0" smtClean="0"/>
            <a:t> </a:t>
          </a:r>
          <a:r>
            <a:rPr lang="ru-RU" b="1" dirty="0" err="1" smtClean="0"/>
            <a:t>визначають</a:t>
          </a:r>
          <a:r>
            <a:rPr lang="ru-RU" b="1" dirty="0" smtClean="0"/>
            <a:t> в </a:t>
          </a:r>
          <a:r>
            <a:rPr lang="ru-RU" b="1" dirty="0" err="1" smtClean="0"/>
            <a:t>дослідах</a:t>
          </a:r>
          <a:r>
            <a:rPr lang="ru-RU" b="1" dirty="0" smtClean="0"/>
            <a:t> на </a:t>
          </a:r>
          <a:r>
            <a:rPr lang="ru-RU" b="1" dirty="0" err="1" smtClean="0"/>
            <a:t>тваринах</a:t>
          </a:r>
          <a:r>
            <a:rPr lang="ru-RU" b="1" dirty="0" smtClean="0"/>
            <a:t>, </a:t>
          </a:r>
          <a:r>
            <a:rPr lang="ru-RU" b="1" dirty="0" err="1" smtClean="0"/>
            <a:t>які</a:t>
          </a:r>
          <a:r>
            <a:rPr lang="ru-RU" b="1" dirty="0" smtClean="0"/>
            <a:t> </a:t>
          </a:r>
          <a:r>
            <a:rPr lang="ru-RU" b="1" dirty="0" err="1" smtClean="0"/>
            <a:t>називають</a:t>
          </a:r>
          <a:r>
            <a:rPr lang="ru-RU" b="1" dirty="0" smtClean="0"/>
            <a:t> </a:t>
          </a:r>
          <a:r>
            <a:rPr lang="ru-RU" b="1" dirty="0" err="1" smtClean="0"/>
            <a:t>дослідами</a:t>
          </a:r>
          <a:r>
            <a:rPr lang="ru-RU" b="1" dirty="0" smtClean="0"/>
            <a:t> </a:t>
          </a:r>
          <a:r>
            <a:rPr lang="ru-RU" b="1" dirty="0" err="1" smtClean="0"/>
            <a:t>з</a:t>
          </a:r>
          <a:r>
            <a:rPr lang="ru-RU" b="1" dirty="0" smtClean="0"/>
            <a:t> </a:t>
          </a:r>
          <a:r>
            <a:rPr lang="ru-RU" b="1" dirty="0" err="1" smtClean="0"/>
            <a:t>перетравності</a:t>
          </a:r>
          <a:r>
            <a:rPr lang="ru-RU" b="1" dirty="0" smtClean="0"/>
            <a:t> (</a:t>
          </a:r>
          <a:r>
            <a:rPr lang="ru-RU" b="1" dirty="0" err="1" smtClean="0"/>
            <a:t>фізіологічні</a:t>
          </a:r>
          <a:r>
            <a:rPr lang="ru-RU" b="1" dirty="0" smtClean="0"/>
            <a:t>, </a:t>
          </a:r>
          <a:r>
            <a:rPr lang="ru-RU" b="1" dirty="0" err="1" smtClean="0"/>
            <a:t>обмінні</a:t>
          </a:r>
          <a:r>
            <a:rPr lang="ru-RU" b="1" dirty="0" smtClean="0"/>
            <a:t> </a:t>
          </a:r>
          <a:r>
            <a:rPr lang="ru-RU" b="1" dirty="0" err="1" smtClean="0"/>
            <a:t>досліди</a:t>
          </a:r>
          <a:r>
            <a:rPr lang="ru-RU" b="1" dirty="0" smtClean="0"/>
            <a:t>).</a:t>
          </a:r>
          <a:endParaRPr lang="ru-RU" b="1" dirty="0"/>
        </a:p>
      </dgm:t>
    </dgm:pt>
    <dgm:pt modelId="{AB7FC8AE-479B-43A6-BA60-9501B655209E}" type="parTrans" cxnId="{89B5D944-713A-4289-9C73-0C06F463D49B}">
      <dgm:prSet/>
      <dgm:spPr/>
      <dgm:t>
        <a:bodyPr/>
        <a:lstStyle/>
        <a:p>
          <a:endParaRPr lang="ru-RU" b="1"/>
        </a:p>
      </dgm:t>
    </dgm:pt>
    <dgm:pt modelId="{93D96FED-EC50-4D7B-ADC5-FBBF37D2699C}" type="sibTrans" cxnId="{89B5D944-713A-4289-9C73-0C06F463D49B}">
      <dgm:prSet/>
      <dgm:spPr/>
      <dgm:t>
        <a:bodyPr/>
        <a:lstStyle/>
        <a:p>
          <a:endParaRPr lang="ru-RU" b="1"/>
        </a:p>
      </dgm:t>
    </dgm:pt>
    <dgm:pt modelId="{387EC3B6-08FD-44F7-AA0A-3A474A17EF97}">
      <dgm:prSet/>
      <dgm:spPr/>
      <dgm:t>
        <a:bodyPr/>
        <a:lstStyle/>
        <a:p>
          <a:pPr rtl="0"/>
          <a:r>
            <a:rPr lang="ru-RU" b="1" dirty="0" err="1" smtClean="0">
              <a:solidFill>
                <a:srgbClr val="C00000"/>
              </a:solidFill>
            </a:rPr>
            <a:t>Визначення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перетравності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поживних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речовин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кормів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проводять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з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використанням</a:t>
          </a:r>
          <a:r>
            <a:rPr lang="ru-RU" b="1" dirty="0" smtClean="0">
              <a:solidFill>
                <a:srgbClr val="C00000"/>
              </a:solidFill>
            </a:rPr>
            <a:t> таких </a:t>
          </a:r>
          <a:r>
            <a:rPr lang="ru-RU" b="1" dirty="0" err="1" smtClean="0">
              <a:solidFill>
                <a:srgbClr val="C00000"/>
              </a:solidFill>
            </a:rPr>
            <a:t>методів</a:t>
          </a:r>
          <a:r>
            <a:rPr lang="ru-RU" b="1" dirty="0" smtClean="0">
              <a:solidFill>
                <a:srgbClr val="C00000"/>
              </a:solidFill>
            </a:rPr>
            <a:t>:</a:t>
          </a:r>
          <a:endParaRPr lang="ru-RU" b="1" dirty="0">
            <a:solidFill>
              <a:srgbClr val="C00000"/>
            </a:solidFill>
          </a:endParaRPr>
        </a:p>
      </dgm:t>
    </dgm:pt>
    <dgm:pt modelId="{4B682789-F033-4946-95F6-D92092ACAB99}" type="parTrans" cxnId="{0B8CD012-2AF2-4DBE-B4F9-FA1964B67A6A}">
      <dgm:prSet/>
      <dgm:spPr/>
      <dgm:t>
        <a:bodyPr/>
        <a:lstStyle/>
        <a:p>
          <a:endParaRPr lang="ru-RU" b="1"/>
        </a:p>
      </dgm:t>
    </dgm:pt>
    <dgm:pt modelId="{0D8E7EF0-4210-45BE-9C53-127112A51676}" type="sibTrans" cxnId="{0B8CD012-2AF2-4DBE-B4F9-FA1964B67A6A}">
      <dgm:prSet/>
      <dgm:spPr/>
      <dgm:t>
        <a:bodyPr/>
        <a:lstStyle/>
        <a:p>
          <a:endParaRPr lang="ru-RU" b="1"/>
        </a:p>
      </dgm:t>
    </dgm:pt>
    <dgm:pt modelId="{E539D020-978F-48AB-93EA-378DB1F684A3}">
      <dgm:prSet/>
      <dgm:spPr/>
      <dgm:t>
        <a:bodyPr/>
        <a:lstStyle/>
        <a:p>
          <a:pPr rtl="0"/>
          <a:r>
            <a:rPr lang="ru-RU" b="1" dirty="0" smtClean="0"/>
            <a:t>1) </a:t>
          </a:r>
          <a:r>
            <a:rPr lang="ru-RU" b="1" dirty="0" err="1" smtClean="0">
              <a:solidFill>
                <a:srgbClr val="C00000"/>
              </a:solidFill>
            </a:rPr>
            <a:t>Прямий</a:t>
          </a:r>
          <a:r>
            <a:rPr lang="ru-RU" b="1" dirty="0" smtClean="0"/>
            <a:t> – </a:t>
          </a:r>
          <a:r>
            <a:rPr lang="ru-RU" b="1" dirty="0" err="1" smtClean="0"/>
            <a:t>використовується</a:t>
          </a:r>
          <a:r>
            <a:rPr lang="ru-RU" b="1" dirty="0" smtClean="0"/>
            <a:t> для </a:t>
          </a:r>
          <a:r>
            <a:rPr lang="ru-RU" b="1" dirty="0" err="1" smtClean="0"/>
            <a:t>визначення</a:t>
          </a:r>
          <a:r>
            <a:rPr lang="ru-RU" b="1" dirty="0" smtClean="0"/>
            <a:t> </a:t>
          </a:r>
          <a:r>
            <a:rPr lang="ru-RU" b="1" dirty="0" err="1" smtClean="0"/>
            <a:t>перетравності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</a:t>
          </a:r>
          <a:r>
            <a:rPr lang="ru-RU" b="1" dirty="0" err="1" smtClean="0"/>
            <a:t>будь-якого</a:t>
          </a:r>
          <a:r>
            <a:rPr lang="ru-RU" b="1" dirty="0" smtClean="0"/>
            <a:t> </a:t>
          </a:r>
          <a:r>
            <a:rPr lang="ru-RU" b="1" dirty="0" err="1" smtClean="0"/>
            <a:t>раціону</a:t>
          </a:r>
          <a:r>
            <a:rPr lang="ru-RU" b="1" dirty="0" smtClean="0"/>
            <a:t> </a:t>
          </a:r>
          <a:r>
            <a:rPr lang="ru-RU" b="1" dirty="0" err="1" smtClean="0"/>
            <a:t>або</a:t>
          </a:r>
          <a:r>
            <a:rPr lang="ru-RU" b="1" dirty="0" smtClean="0"/>
            <a:t> корму, </a:t>
          </a:r>
          <a:r>
            <a:rPr lang="ru-RU" b="1" dirty="0" err="1" smtClean="0"/>
            <a:t>який</a:t>
          </a:r>
          <a:r>
            <a:rPr lang="ru-RU" b="1" dirty="0" smtClean="0"/>
            <a:t> </a:t>
          </a:r>
          <a:r>
            <a:rPr lang="ru-RU" b="1" dirty="0" err="1" smtClean="0"/>
            <a:t>може</a:t>
          </a:r>
          <a:r>
            <a:rPr lang="ru-RU" b="1" dirty="0" smtClean="0"/>
            <a:t> бути </a:t>
          </a:r>
          <a:r>
            <a:rPr lang="ru-RU" b="1" dirty="0" err="1" smtClean="0"/>
            <a:t>раціоном</a:t>
          </a:r>
          <a:r>
            <a:rPr lang="ru-RU" b="1" dirty="0" smtClean="0"/>
            <a:t> (</a:t>
          </a:r>
          <a:r>
            <a:rPr lang="ru-RU" b="1" dirty="0" err="1" smtClean="0"/>
            <a:t>сіно</a:t>
          </a:r>
          <a:r>
            <a:rPr lang="ru-RU" b="1" dirty="0" smtClean="0"/>
            <a:t> для </a:t>
          </a:r>
          <a:r>
            <a:rPr lang="ru-RU" b="1" dirty="0" err="1" smtClean="0"/>
            <a:t>жуйних</a:t>
          </a:r>
          <a:r>
            <a:rPr lang="ru-RU" b="1" dirty="0" smtClean="0"/>
            <a:t>, </a:t>
          </a:r>
          <a:r>
            <a:rPr lang="ru-RU" b="1" dirty="0" err="1" smtClean="0"/>
            <a:t>концкорми</a:t>
          </a:r>
          <a:r>
            <a:rPr lang="ru-RU" b="1" dirty="0" smtClean="0"/>
            <a:t> </a:t>
          </a:r>
          <a:r>
            <a:rPr lang="ru-RU" b="1" dirty="0" err="1" smtClean="0"/>
            <a:t>для</a:t>
          </a:r>
          <a:r>
            <a:rPr lang="ru-RU" b="1" dirty="0" smtClean="0"/>
            <a:t> </a:t>
          </a:r>
          <a:r>
            <a:rPr lang="ru-RU" b="1" dirty="0" err="1" smtClean="0"/>
            <a:t>моногастричних</a:t>
          </a:r>
          <a:r>
            <a:rPr lang="ru-RU" b="1" dirty="0" smtClean="0"/>
            <a:t>);</a:t>
          </a:r>
          <a:endParaRPr lang="ru-RU" b="1" dirty="0"/>
        </a:p>
      </dgm:t>
    </dgm:pt>
    <dgm:pt modelId="{C10DDB12-FC16-40D5-8A8B-E520FB599358}" type="parTrans" cxnId="{24B69A81-62D3-4C5A-81B9-0DC6B5E84ED6}">
      <dgm:prSet/>
      <dgm:spPr/>
      <dgm:t>
        <a:bodyPr/>
        <a:lstStyle/>
        <a:p>
          <a:endParaRPr lang="ru-RU" b="1"/>
        </a:p>
      </dgm:t>
    </dgm:pt>
    <dgm:pt modelId="{2B082416-2DB5-437C-B296-A37B07E255BA}" type="sibTrans" cxnId="{24B69A81-62D3-4C5A-81B9-0DC6B5E84ED6}">
      <dgm:prSet/>
      <dgm:spPr/>
      <dgm:t>
        <a:bodyPr/>
        <a:lstStyle/>
        <a:p>
          <a:endParaRPr lang="ru-RU" b="1"/>
        </a:p>
      </dgm:t>
    </dgm:pt>
    <dgm:pt modelId="{590A15A1-C894-4CF5-9EE2-F990FEAC7EC5}">
      <dgm:prSet/>
      <dgm:spPr/>
      <dgm:t>
        <a:bodyPr/>
        <a:lstStyle/>
        <a:p>
          <a:pPr rtl="0"/>
          <a:r>
            <a:rPr lang="ru-RU" b="1" dirty="0" smtClean="0"/>
            <a:t>2</a:t>
          </a:r>
          <a:r>
            <a:rPr lang="ru-RU" b="1" dirty="0" smtClean="0">
              <a:solidFill>
                <a:srgbClr val="C00000"/>
              </a:solidFill>
            </a:rPr>
            <a:t>) </a:t>
          </a:r>
          <a:r>
            <a:rPr lang="ru-RU" b="1" dirty="0" err="1" smtClean="0">
              <a:solidFill>
                <a:srgbClr val="C00000"/>
              </a:solidFill>
            </a:rPr>
            <a:t>побічний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smtClean="0"/>
            <a:t>– </a:t>
          </a:r>
          <a:r>
            <a:rPr lang="ru-RU" b="1" dirty="0" err="1" smtClean="0"/>
            <a:t>використовується</a:t>
          </a:r>
          <a:r>
            <a:rPr lang="ru-RU" b="1" dirty="0" smtClean="0"/>
            <a:t> для </a:t>
          </a:r>
          <a:r>
            <a:rPr lang="ru-RU" b="1" dirty="0" err="1" smtClean="0"/>
            <a:t>визначення</a:t>
          </a:r>
          <a:r>
            <a:rPr lang="ru-RU" b="1" dirty="0" smtClean="0"/>
            <a:t> </a:t>
          </a:r>
          <a:r>
            <a:rPr lang="ru-RU" b="1" dirty="0" err="1" smtClean="0"/>
            <a:t>перетравності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тих </a:t>
          </a:r>
          <a:r>
            <a:rPr lang="ru-RU" b="1" dirty="0" err="1" smtClean="0"/>
            <a:t>кормів</a:t>
          </a:r>
          <a:r>
            <a:rPr lang="ru-RU" b="1" dirty="0" smtClean="0"/>
            <a:t>, </a:t>
          </a:r>
          <a:r>
            <a:rPr lang="ru-RU" b="1" dirty="0" err="1" smtClean="0"/>
            <a:t>які</a:t>
          </a:r>
          <a:r>
            <a:rPr lang="ru-RU" b="1" dirty="0" smtClean="0"/>
            <a:t> не </a:t>
          </a:r>
          <a:r>
            <a:rPr lang="ru-RU" b="1" dirty="0" err="1" smtClean="0"/>
            <a:t>можуть</a:t>
          </a:r>
          <a:r>
            <a:rPr lang="ru-RU" b="1" dirty="0" smtClean="0"/>
            <a:t> бути </a:t>
          </a:r>
          <a:r>
            <a:rPr lang="ru-RU" b="1" dirty="0" err="1" smtClean="0"/>
            <a:t>раціоном</a:t>
          </a:r>
          <a:r>
            <a:rPr lang="ru-RU" b="1" dirty="0" smtClean="0"/>
            <a:t> для </a:t>
          </a:r>
          <a:r>
            <a:rPr lang="ru-RU" b="1" dirty="0" err="1" smtClean="0"/>
            <a:t>даного</a:t>
          </a:r>
          <a:r>
            <a:rPr lang="ru-RU" b="1" dirty="0" smtClean="0"/>
            <a:t> виду </a:t>
          </a:r>
          <a:r>
            <a:rPr lang="ru-RU" b="1" dirty="0" err="1" smtClean="0"/>
            <a:t>тварин</a:t>
          </a:r>
          <a:r>
            <a:rPr lang="ru-RU" b="1" dirty="0" smtClean="0"/>
            <a:t>, </a:t>
          </a:r>
          <a:r>
            <a:rPr lang="ru-RU" b="1" dirty="0" err="1" smtClean="0"/>
            <a:t>але</a:t>
          </a:r>
          <a:r>
            <a:rPr lang="ru-RU" b="1" dirty="0" smtClean="0"/>
            <a:t> в </a:t>
          </a:r>
          <a:r>
            <a:rPr lang="ru-RU" b="1" dirty="0" err="1" smtClean="0"/>
            <a:t>певній</a:t>
          </a:r>
          <a:r>
            <a:rPr lang="ru-RU" b="1" dirty="0" smtClean="0"/>
            <a:t> </a:t>
          </a:r>
          <a:r>
            <a:rPr lang="ru-RU" b="1" dirty="0" err="1" smtClean="0"/>
            <a:t>кількості</a:t>
          </a:r>
          <a:r>
            <a:rPr lang="ru-RU" b="1" dirty="0" smtClean="0"/>
            <a:t> </a:t>
          </a:r>
          <a:r>
            <a:rPr lang="ru-RU" b="1" dirty="0" err="1" smtClean="0"/>
            <a:t>входять</a:t>
          </a:r>
          <a:r>
            <a:rPr lang="ru-RU" b="1" dirty="0" smtClean="0"/>
            <a:t> до </a:t>
          </a:r>
          <a:r>
            <a:rPr lang="ru-RU" b="1" dirty="0" err="1" smtClean="0"/>
            <a:t>його</a:t>
          </a:r>
          <a:r>
            <a:rPr lang="ru-RU" b="1" dirty="0" smtClean="0"/>
            <a:t> складу (</a:t>
          </a:r>
          <a:r>
            <a:rPr lang="ru-RU" b="1" dirty="0" err="1" smtClean="0"/>
            <a:t>концентрати</a:t>
          </a:r>
          <a:r>
            <a:rPr lang="ru-RU" b="1" dirty="0" smtClean="0"/>
            <a:t> для </a:t>
          </a:r>
          <a:r>
            <a:rPr lang="ru-RU" b="1" dirty="0" err="1" smtClean="0"/>
            <a:t>жуйних</a:t>
          </a:r>
          <a:r>
            <a:rPr lang="ru-RU" b="1" dirty="0" smtClean="0"/>
            <a:t>);</a:t>
          </a:r>
          <a:endParaRPr lang="ru-RU" b="1" dirty="0"/>
        </a:p>
      </dgm:t>
    </dgm:pt>
    <dgm:pt modelId="{45FC54C0-9535-434B-B97C-6DBF071D09B5}" type="parTrans" cxnId="{B0B9E309-29D6-46D0-9AF8-27683C5AD372}">
      <dgm:prSet/>
      <dgm:spPr/>
      <dgm:t>
        <a:bodyPr/>
        <a:lstStyle/>
        <a:p>
          <a:endParaRPr lang="ru-RU" b="1"/>
        </a:p>
      </dgm:t>
    </dgm:pt>
    <dgm:pt modelId="{32C103E1-666F-49F4-BCA2-AFD71488241E}" type="sibTrans" cxnId="{B0B9E309-29D6-46D0-9AF8-27683C5AD372}">
      <dgm:prSet/>
      <dgm:spPr/>
      <dgm:t>
        <a:bodyPr/>
        <a:lstStyle/>
        <a:p>
          <a:endParaRPr lang="ru-RU" b="1"/>
        </a:p>
      </dgm:t>
    </dgm:pt>
    <dgm:pt modelId="{C409C14F-C637-49D2-8456-9F1BF4F776C6}">
      <dgm:prSet/>
      <dgm:spPr/>
      <dgm:t>
        <a:bodyPr/>
        <a:lstStyle/>
        <a:p>
          <a:pPr rtl="0"/>
          <a:r>
            <a:rPr lang="ru-RU" b="1" dirty="0" smtClean="0"/>
            <a:t>3) За </a:t>
          </a:r>
          <a:r>
            <a:rPr lang="ru-RU" b="1" dirty="0" err="1" smtClean="0"/>
            <a:t>інертними</a:t>
          </a:r>
          <a:r>
            <a:rPr lang="ru-RU" b="1" dirty="0" smtClean="0"/>
            <a:t> </a:t>
          </a:r>
          <a:r>
            <a:rPr lang="ru-RU" b="1" dirty="0" err="1" smtClean="0"/>
            <a:t>речовинами</a:t>
          </a:r>
          <a:r>
            <a:rPr lang="ru-RU" b="1" dirty="0" smtClean="0"/>
            <a:t> – </a:t>
          </a:r>
          <a:r>
            <a:rPr lang="ru-RU" b="1" dirty="0" err="1" smtClean="0"/>
            <a:t>використовується</a:t>
          </a:r>
          <a:r>
            <a:rPr lang="ru-RU" b="1" dirty="0" smtClean="0"/>
            <a:t> для </a:t>
          </a:r>
          <a:r>
            <a:rPr lang="ru-RU" b="1" dirty="0" err="1" smtClean="0"/>
            <a:t>спрощення</a:t>
          </a:r>
          <a:r>
            <a:rPr lang="ru-RU" b="1" dirty="0" smtClean="0"/>
            <a:t> </a:t>
          </a:r>
          <a:r>
            <a:rPr lang="ru-RU" b="1" dirty="0" err="1" smtClean="0"/>
            <a:t>проведення</a:t>
          </a:r>
          <a:r>
            <a:rPr lang="ru-RU" b="1" dirty="0" smtClean="0"/>
            <a:t> </a:t>
          </a:r>
          <a:r>
            <a:rPr lang="ru-RU" b="1" dirty="0" err="1" smtClean="0"/>
            <a:t>досліду</a:t>
          </a:r>
          <a:r>
            <a:rPr lang="ru-RU" b="1" dirty="0" smtClean="0"/>
            <a:t>.</a:t>
          </a:r>
          <a:endParaRPr lang="ru-RU" b="1" dirty="0"/>
        </a:p>
      </dgm:t>
    </dgm:pt>
    <dgm:pt modelId="{67DF8079-4D92-4FA7-AE07-BE4F4207E26B}" type="parTrans" cxnId="{406E5D77-7752-474B-9B64-BFC74DE8C586}">
      <dgm:prSet/>
      <dgm:spPr/>
      <dgm:t>
        <a:bodyPr/>
        <a:lstStyle/>
        <a:p>
          <a:endParaRPr lang="ru-RU" b="1"/>
        </a:p>
      </dgm:t>
    </dgm:pt>
    <dgm:pt modelId="{DF3643B4-D6CD-4CC7-9AE5-25DD0BBBE33E}" type="sibTrans" cxnId="{406E5D77-7752-474B-9B64-BFC74DE8C586}">
      <dgm:prSet/>
      <dgm:spPr/>
      <dgm:t>
        <a:bodyPr/>
        <a:lstStyle/>
        <a:p>
          <a:endParaRPr lang="ru-RU" b="1"/>
        </a:p>
      </dgm:t>
    </dgm:pt>
    <dgm:pt modelId="{3DA315B0-D3FE-436A-BF4E-CC89D47A7F40}" type="pres">
      <dgm:prSet presAssocID="{18D5D053-5025-4FCF-B60E-3F8B60BAD8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306ECB-B03E-4720-8A05-1CFDE6F4CBD1}" type="pres">
      <dgm:prSet presAssocID="{1633145B-036C-43EB-BC62-99C8F89959D3}" presName="parentText" presStyleLbl="node1" presStyleIdx="0" presStyleCnt="5" custLinFactY="-5476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2FA88-8026-4D4C-B46A-99B52EC816CF}" type="pres">
      <dgm:prSet presAssocID="{93D96FED-EC50-4D7B-ADC5-FBBF37D2699C}" presName="spacer" presStyleCnt="0"/>
      <dgm:spPr/>
    </dgm:pt>
    <dgm:pt modelId="{1D997532-0D00-4A0A-95EC-30217EBEACDB}" type="pres">
      <dgm:prSet presAssocID="{387EC3B6-08FD-44F7-AA0A-3A474A17EF97}" presName="parentText" presStyleLbl="node1" presStyleIdx="1" presStyleCnt="5" custLinFactY="-4283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3D504-24AE-4F06-9DC6-83ECC706A2EC}" type="pres">
      <dgm:prSet presAssocID="{0D8E7EF0-4210-45BE-9C53-127112A51676}" presName="spacer" presStyleCnt="0"/>
      <dgm:spPr/>
    </dgm:pt>
    <dgm:pt modelId="{5E804ED1-EB62-41A6-8565-FF332B7E2705}" type="pres">
      <dgm:prSet presAssocID="{E539D020-978F-48AB-93EA-378DB1F684A3}" presName="parentText" presStyleLbl="node1" presStyleIdx="2" presStyleCnt="5" custLinFactY="-1712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B75264-4981-44D4-BC33-2BC7BDCDD0C0}" type="pres">
      <dgm:prSet presAssocID="{2B082416-2DB5-437C-B296-A37B07E255BA}" presName="spacer" presStyleCnt="0"/>
      <dgm:spPr/>
    </dgm:pt>
    <dgm:pt modelId="{72E7686B-4377-4293-AF9C-9351EFDEAFC7}" type="pres">
      <dgm:prSet presAssocID="{590A15A1-C894-4CF5-9EE2-F990FEAC7EC5}" presName="parentText" presStyleLbl="node1" presStyleIdx="3" presStyleCnt="5" custLinFactY="-1209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C3A493-B5A1-404C-9A66-D034FFE02FD9}" type="pres">
      <dgm:prSet presAssocID="{32C103E1-666F-49F4-BCA2-AFD71488241E}" presName="spacer" presStyleCnt="0"/>
      <dgm:spPr/>
    </dgm:pt>
    <dgm:pt modelId="{4D6379E3-215E-4D6D-A749-A804979C7E45}" type="pres">
      <dgm:prSet presAssocID="{C409C14F-C637-49D2-8456-9F1BF4F776C6}" presName="parentText" presStyleLbl="node1" presStyleIdx="4" presStyleCnt="5" custLinFactY="-1395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B9E309-29D6-46D0-9AF8-27683C5AD372}" srcId="{18D5D053-5025-4FCF-B60E-3F8B60BAD895}" destId="{590A15A1-C894-4CF5-9EE2-F990FEAC7EC5}" srcOrd="3" destOrd="0" parTransId="{45FC54C0-9535-434B-B97C-6DBF071D09B5}" sibTransId="{32C103E1-666F-49F4-BCA2-AFD71488241E}"/>
    <dgm:cxn modelId="{29C4C9FF-726E-4318-BFDF-685374994365}" type="presOf" srcId="{590A15A1-C894-4CF5-9EE2-F990FEAC7EC5}" destId="{72E7686B-4377-4293-AF9C-9351EFDEAFC7}" srcOrd="0" destOrd="0" presId="urn:microsoft.com/office/officeart/2005/8/layout/vList2"/>
    <dgm:cxn modelId="{DBEE6442-E44D-4F08-9348-7AA2A52C41E4}" type="presOf" srcId="{1633145B-036C-43EB-BC62-99C8F89959D3}" destId="{1E306ECB-B03E-4720-8A05-1CFDE6F4CBD1}" srcOrd="0" destOrd="0" presId="urn:microsoft.com/office/officeart/2005/8/layout/vList2"/>
    <dgm:cxn modelId="{CEE39A93-D675-4AF7-8900-15FC22C45207}" type="presOf" srcId="{18D5D053-5025-4FCF-B60E-3F8B60BAD895}" destId="{3DA315B0-D3FE-436A-BF4E-CC89D47A7F40}" srcOrd="0" destOrd="0" presId="urn:microsoft.com/office/officeart/2005/8/layout/vList2"/>
    <dgm:cxn modelId="{24B69A81-62D3-4C5A-81B9-0DC6B5E84ED6}" srcId="{18D5D053-5025-4FCF-B60E-3F8B60BAD895}" destId="{E539D020-978F-48AB-93EA-378DB1F684A3}" srcOrd="2" destOrd="0" parTransId="{C10DDB12-FC16-40D5-8A8B-E520FB599358}" sibTransId="{2B082416-2DB5-437C-B296-A37B07E255BA}"/>
    <dgm:cxn modelId="{41370EF5-BDBF-4A7B-A82A-74E0C97528E5}" type="presOf" srcId="{387EC3B6-08FD-44F7-AA0A-3A474A17EF97}" destId="{1D997532-0D00-4A0A-95EC-30217EBEACDB}" srcOrd="0" destOrd="0" presId="urn:microsoft.com/office/officeart/2005/8/layout/vList2"/>
    <dgm:cxn modelId="{406E5D77-7752-474B-9B64-BFC74DE8C586}" srcId="{18D5D053-5025-4FCF-B60E-3F8B60BAD895}" destId="{C409C14F-C637-49D2-8456-9F1BF4F776C6}" srcOrd="4" destOrd="0" parTransId="{67DF8079-4D92-4FA7-AE07-BE4F4207E26B}" sibTransId="{DF3643B4-D6CD-4CC7-9AE5-25DD0BBBE33E}"/>
    <dgm:cxn modelId="{0B8CD012-2AF2-4DBE-B4F9-FA1964B67A6A}" srcId="{18D5D053-5025-4FCF-B60E-3F8B60BAD895}" destId="{387EC3B6-08FD-44F7-AA0A-3A474A17EF97}" srcOrd="1" destOrd="0" parTransId="{4B682789-F033-4946-95F6-D92092ACAB99}" sibTransId="{0D8E7EF0-4210-45BE-9C53-127112A51676}"/>
    <dgm:cxn modelId="{F5A99FEF-6D34-4FF0-801C-27200210866C}" type="presOf" srcId="{E539D020-978F-48AB-93EA-378DB1F684A3}" destId="{5E804ED1-EB62-41A6-8565-FF332B7E2705}" srcOrd="0" destOrd="0" presId="urn:microsoft.com/office/officeart/2005/8/layout/vList2"/>
    <dgm:cxn modelId="{EAB9D196-45D8-4B23-90DB-8157BD154B1C}" type="presOf" srcId="{C409C14F-C637-49D2-8456-9F1BF4F776C6}" destId="{4D6379E3-215E-4D6D-A749-A804979C7E45}" srcOrd="0" destOrd="0" presId="urn:microsoft.com/office/officeart/2005/8/layout/vList2"/>
    <dgm:cxn modelId="{89B5D944-713A-4289-9C73-0C06F463D49B}" srcId="{18D5D053-5025-4FCF-B60E-3F8B60BAD895}" destId="{1633145B-036C-43EB-BC62-99C8F89959D3}" srcOrd="0" destOrd="0" parTransId="{AB7FC8AE-479B-43A6-BA60-9501B655209E}" sibTransId="{93D96FED-EC50-4D7B-ADC5-FBBF37D2699C}"/>
    <dgm:cxn modelId="{77832929-D52F-472F-8926-DA7BA35C392D}" type="presParOf" srcId="{3DA315B0-D3FE-436A-BF4E-CC89D47A7F40}" destId="{1E306ECB-B03E-4720-8A05-1CFDE6F4CBD1}" srcOrd="0" destOrd="0" presId="urn:microsoft.com/office/officeart/2005/8/layout/vList2"/>
    <dgm:cxn modelId="{6C223D16-3B3D-442F-AB4C-CE364E9B4ABD}" type="presParOf" srcId="{3DA315B0-D3FE-436A-BF4E-CC89D47A7F40}" destId="{4902FA88-8026-4D4C-B46A-99B52EC816CF}" srcOrd="1" destOrd="0" presId="urn:microsoft.com/office/officeart/2005/8/layout/vList2"/>
    <dgm:cxn modelId="{31A69817-7E56-442E-9041-BE8311E0F479}" type="presParOf" srcId="{3DA315B0-D3FE-436A-BF4E-CC89D47A7F40}" destId="{1D997532-0D00-4A0A-95EC-30217EBEACDB}" srcOrd="2" destOrd="0" presId="urn:microsoft.com/office/officeart/2005/8/layout/vList2"/>
    <dgm:cxn modelId="{5C4E31F9-63E1-439C-9FDA-5A2EA9225486}" type="presParOf" srcId="{3DA315B0-D3FE-436A-BF4E-CC89D47A7F40}" destId="{6E23D504-24AE-4F06-9DC6-83ECC706A2EC}" srcOrd="3" destOrd="0" presId="urn:microsoft.com/office/officeart/2005/8/layout/vList2"/>
    <dgm:cxn modelId="{18EFDF9E-5E81-41A7-A293-8D66307B81C1}" type="presParOf" srcId="{3DA315B0-D3FE-436A-BF4E-CC89D47A7F40}" destId="{5E804ED1-EB62-41A6-8565-FF332B7E2705}" srcOrd="4" destOrd="0" presId="urn:microsoft.com/office/officeart/2005/8/layout/vList2"/>
    <dgm:cxn modelId="{29A47AF7-821C-4EC4-97F2-2FB6846B57D5}" type="presParOf" srcId="{3DA315B0-D3FE-436A-BF4E-CC89D47A7F40}" destId="{C6B75264-4981-44D4-BC33-2BC7BDCDD0C0}" srcOrd="5" destOrd="0" presId="urn:microsoft.com/office/officeart/2005/8/layout/vList2"/>
    <dgm:cxn modelId="{2267EAAA-5B65-438F-9D5C-60038BF977EA}" type="presParOf" srcId="{3DA315B0-D3FE-436A-BF4E-CC89D47A7F40}" destId="{72E7686B-4377-4293-AF9C-9351EFDEAFC7}" srcOrd="6" destOrd="0" presId="urn:microsoft.com/office/officeart/2005/8/layout/vList2"/>
    <dgm:cxn modelId="{D6F31D54-D247-4471-A2EF-7D881FF68146}" type="presParOf" srcId="{3DA315B0-D3FE-436A-BF4E-CC89D47A7F40}" destId="{D9C3A493-B5A1-404C-9A66-D034FFE02FD9}" srcOrd="7" destOrd="0" presId="urn:microsoft.com/office/officeart/2005/8/layout/vList2"/>
    <dgm:cxn modelId="{B025B76E-E912-480E-8AF6-889F3806E86A}" type="presParOf" srcId="{3DA315B0-D3FE-436A-BF4E-CC89D47A7F40}" destId="{4D6379E3-215E-4D6D-A749-A804979C7E4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FF9089E-EF8D-4E82-9B77-BFF73EA1010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260B854-1980-44BD-8A33-59DA38A7DE43}">
      <dgm:prSet/>
      <dgm:spPr/>
      <dgm:t>
        <a:bodyPr/>
        <a:lstStyle/>
        <a:p>
          <a:pPr rtl="0"/>
          <a:r>
            <a:rPr lang="ru-RU" b="1" dirty="0" smtClean="0"/>
            <a:t>На </a:t>
          </a:r>
          <a:r>
            <a:rPr lang="ru-RU" b="1" dirty="0" err="1" smtClean="0"/>
            <a:t>перетравність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</a:t>
          </a:r>
          <a:r>
            <a:rPr lang="ru-RU" b="1" dirty="0" err="1" smtClean="0"/>
            <a:t>кормів</a:t>
          </a:r>
          <a:r>
            <a:rPr lang="ru-RU" b="1" dirty="0" smtClean="0"/>
            <a:t> </a:t>
          </a:r>
          <a:r>
            <a:rPr lang="ru-RU" b="1" dirty="0" err="1" smtClean="0"/>
            <a:t>впливає</a:t>
          </a:r>
          <a:r>
            <a:rPr lang="ru-RU" b="1" dirty="0" smtClean="0"/>
            <a:t> вид </a:t>
          </a:r>
          <a:r>
            <a:rPr lang="ru-RU" b="1" dirty="0" err="1" smtClean="0"/>
            <a:t>тварини</a:t>
          </a:r>
          <a:r>
            <a:rPr lang="ru-RU" b="1" dirty="0" smtClean="0"/>
            <a:t>, </a:t>
          </a:r>
          <a:r>
            <a:rPr lang="ru-RU" b="1" dirty="0" err="1" smtClean="0"/>
            <a:t>її</a:t>
          </a:r>
          <a:r>
            <a:rPr lang="ru-RU" b="1" dirty="0" smtClean="0"/>
            <a:t> </a:t>
          </a:r>
          <a:r>
            <a:rPr lang="ru-RU" b="1" dirty="0" err="1" smtClean="0"/>
            <a:t>вік</a:t>
          </a:r>
          <a:r>
            <a:rPr lang="ru-RU" b="1" dirty="0" smtClean="0"/>
            <a:t>, </a:t>
          </a:r>
          <a:r>
            <a:rPr lang="ru-RU" b="1" dirty="0" err="1" smtClean="0"/>
            <a:t>індивідуальні</a:t>
          </a:r>
          <a:r>
            <a:rPr lang="ru-RU" b="1" dirty="0" smtClean="0"/>
            <a:t> </a:t>
          </a:r>
          <a:r>
            <a:rPr lang="ru-RU" b="1" dirty="0" err="1" smtClean="0"/>
            <a:t>особливості</a:t>
          </a:r>
          <a:r>
            <a:rPr lang="ru-RU" b="1" dirty="0" smtClean="0"/>
            <a:t>, </a:t>
          </a:r>
          <a:r>
            <a:rPr lang="ru-RU" b="1" dirty="0" err="1" smtClean="0"/>
            <a:t>фізіологічний</a:t>
          </a:r>
          <a:r>
            <a:rPr lang="ru-RU" b="1" dirty="0" smtClean="0"/>
            <a:t> стан, </a:t>
          </a:r>
          <a:r>
            <a:rPr lang="ru-RU" b="1" dirty="0" err="1" smtClean="0"/>
            <a:t>вгодованість</a:t>
          </a:r>
          <a:r>
            <a:rPr lang="ru-RU" b="1" dirty="0" smtClean="0"/>
            <a:t>, </a:t>
          </a:r>
          <a:r>
            <a:rPr lang="ru-RU" b="1" dirty="0" err="1" smtClean="0"/>
            <a:t>фізичне</a:t>
          </a:r>
          <a:r>
            <a:rPr lang="ru-RU" b="1" dirty="0" smtClean="0"/>
            <a:t> </a:t>
          </a:r>
          <a:r>
            <a:rPr lang="ru-RU" b="1" dirty="0" err="1" smtClean="0"/>
            <a:t>навантаження</a:t>
          </a:r>
          <a:r>
            <a:rPr lang="ru-RU" b="1" dirty="0" smtClean="0"/>
            <a:t>, а </a:t>
          </a:r>
          <a:r>
            <a:rPr lang="ru-RU" b="1" dirty="0" err="1" smtClean="0"/>
            <a:t>також</a:t>
          </a:r>
          <a:r>
            <a:rPr lang="ru-RU" b="1" dirty="0" smtClean="0"/>
            <a:t> склад та </a:t>
          </a:r>
          <a:r>
            <a:rPr lang="ru-RU" b="1" dirty="0" err="1" smtClean="0"/>
            <a:t>об'єм</a:t>
          </a:r>
          <a:r>
            <a:rPr lang="ru-RU" b="1" dirty="0" smtClean="0"/>
            <a:t> </a:t>
          </a:r>
          <a:r>
            <a:rPr lang="ru-RU" b="1" dirty="0" err="1" smtClean="0"/>
            <a:t>раціону</a:t>
          </a:r>
          <a:r>
            <a:rPr lang="ru-RU" b="1" dirty="0" smtClean="0"/>
            <a:t>, </a:t>
          </a:r>
          <a:r>
            <a:rPr lang="ru-RU" b="1" dirty="0" err="1" smtClean="0"/>
            <a:t>співвідношення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у </a:t>
          </a:r>
          <a:r>
            <a:rPr lang="ru-RU" b="1" dirty="0" err="1" smtClean="0"/>
            <a:t>кормі</a:t>
          </a:r>
          <a:r>
            <a:rPr lang="ru-RU" b="1" dirty="0" smtClean="0"/>
            <a:t> (</a:t>
          </a:r>
          <a:r>
            <a:rPr lang="ru-RU" b="1" dirty="0" err="1" smtClean="0"/>
            <a:t>раціоні</a:t>
          </a:r>
          <a:r>
            <a:rPr lang="ru-RU" b="1" dirty="0" smtClean="0"/>
            <a:t>), </a:t>
          </a:r>
          <a:r>
            <a:rPr lang="ru-RU" b="1" dirty="0" err="1" smtClean="0"/>
            <a:t>рівень</a:t>
          </a:r>
          <a:r>
            <a:rPr lang="ru-RU" b="1" dirty="0" smtClean="0"/>
            <a:t> </a:t>
          </a:r>
          <a:r>
            <a:rPr lang="ru-RU" b="1" dirty="0" err="1" smtClean="0"/>
            <a:t>клітковини</a:t>
          </a:r>
          <a:r>
            <a:rPr lang="ru-RU" b="1" dirty="0" smtClean="0"/>
            <a:t> та </a:t>
          </a:r>
          <a:r>
            <a:rPr lang="ru-RU" b="1" dirty="0" err="1" smtClean="0"/>
            <a:t>її</a:t>
          </a:r>
          <a:r>
            <a:rPr lang="ru-RU" b="1" dirty="0" smtClean="0"/>
            <a:t> </a:t>
          </a:r>
          <a:r>
            <a:rPr lang="ru-RU" b="1" dirty="0" err="1" smtClean="0"/>
            <a:t>якісні</a:t>
          </a:r>
          <a:r>
            <a:rPr lang="ru-RU" b="1" dirty="0" smtClean="0"/>
            <a:t> </a:t>
          </a:r>
          <a:r>
            <a:rPr lang="ru-RU" b="1" dirty="0" err="1" smtClean="0"/>
            <a:t>показники</a:t>
          </a:r>
          <a:r>
            <a:rPr lang="ru-RU" b="1" dirty="0" smtClean="0"/>
            <a:t>, </a:t>
          </a:r>
          <a:r>
            <a:rPr lang="ru-RU" b="1" dirty="0" err="1" smtClean="0"/>
            <a:t>кількість</a:t>
          </a:r>
          <a:r>
            <a:rPr lang="ru-RU" b="1" dirty="0" smtClean="0"/>
            <a:t> </a:t>
          </a:r>
          <a:r>
            <a:rPr lang="ru-RU" b="1" dirty="0" err="1" smtClean="0"/>
            <a:t>протеїну</a:t>
          </a:r>
          <a:r>
            <a:rPr lang="ru-RU" b="1" dirty="0" smtClean="0"/>
            <a:t>, </a:t>
          </a:r>
          <a:r>
            <a:rPr lang="ru-RU" b="1" dirty="0" err="1" smtClean="0"/>
            <a:t>підготовка</a:t>
          </a:r>
          <a:r>
            <a:rPr lang="ru-RU" b="1" dirty="0" smtClean="0"/>
            <a:t> корму до </a:t>
          </a:r>
          <a:r>
            <a:rPr lang="ru-RU" b="1" dirty="0" err="1" smtClean="0"/>
            <a:t>згодовування</a:t>
          </a:r>
          <a:r>
            <a:rPr lang="ru-RU" b="1" dirty="0" smtClean="0"/>
            <a:t>, </a:t>
          </a:r>
          <a:r>
            <a:rPr lang="ru-RU" b="1" dirty="0" err="1" smtClean="0"/>
            <a:t>збалансованість</a:t>
          </a:r>
          <a:r>
            <a:rPr lang="ru-RU" b="1" dirty="0" smtClean="0"/>
            <a:t> за макро-, </a:t>
          </a:r>
          <a:r>
            <a:rPr lang="ru-RU" b="1" dirty="0" err="1" smtClean="0"/>
            <a:t>мікроелементами</a:t>
          </a:r>
          <a:r>
            <a:rPr lang="ru-RU" b="1" dirty="0" smtClean="0"/>
            <a:t> та </a:t>
          </a:r>
          <a:r>
            <a:rPr lang="ru-RU" b="1" dirty="0" err="1" smtClean="0"/>
            <a:t>вітамінами</a:t>
          </a:r>
          <a:r>
            <a:rPr lang="ru-RU" b="1" dirty="0" smtClean="0"/>
            <a:t>. </a:t>
          </a:r>
          <a:endParaRPr lang="ru-RU" b="1" dirty="0"/>
        </a:p>
      </dgm:t>
    </dgm:pt>
    <dgm:pt modelId="{088911E1-AC66-404D-AED4-DBCB7D9403D4}" type="parTrans" cxnId="{8BE4672C-CDAF-4B97-96A6-22941C5CC89A}">
      <dgm:prSet/>
      <dgm:spPr/>
      <dgm:t>
        <a:bodyPr/>
        <a:lstStyle/>
        <a:p>
          <a:endParaRPr lang="ru-RU"/>
        </a:p>
      </dgm:t>
    </dgm:pt>
    <dgm:pt modelId="{A91FA22D-4B7D-42B8-8C49-BB6A724792F0}" type="sibTrans" cxnId="{8BE4672C-CDAF-4B97-96A6-22941C5CC89A}">
      <dgm:prSet/>
      <dgm:spPr/>
      <dgm:t>
        <a:bodyPr/>
        <a:lstStyle/>
        <a:p>
          <a:endParaRPr lang="ru-RU"/>
        </a:p>
      </dgm:t>
    </dgm:pt>
    <dgm:pt modelId="{ADEE6E6E-F7C8-426C-8D4E-975D021BF009}" type="pres">
      <dgm:prSet presAssocID="{EFF9089E-EF8D-4E82-9B77-BFF73EA101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27EF66-54A4-4DAD-BF17-89BB6B4450A6}" type="pres">
      <dgm:prSet presAssocID="{C260B854-1980-44BD-8A33-59DA38A7DE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77F781-6A8E-41FA-925D-479D7EF4E0AA}" type="presOf" srcId="{C260B854-1980-44BD-8A33-59DA38A7DE43}" destId="{DE27EF66-54A4-4DAD-BF17-89BB6B4450A6}" srcOrd="0" destOrd="0" presId="urn:microsoft.com/office/officeart/2005/8/layout/vList2"/>
    <dgm:cxn modelId="{CCCF59C3-048A-48C9-8F5E-1A2FE62EB368}" type="presOf" srcId="{EFF9089E-EF8D-4E82-9B77-BFF73EA10100}" destId="{ADEE6E6E-F7C8-426C-8D4E-975D021BF009}" srcOrd="0" destOrd="0" presId="urn:microsoft.com/office/officeart/2005/8/layout/vList2"/>
    <dgm:cxn modelId="{8BE4672C-CDAF-4B97-96A6-22941C5CC89A}" srcId="{EFF9089E-EF8D-4E82-9B77-BFF73EA10100}" destId="{C260B854-1980-44BD-8A33-59DA38A7DE43}" srcOrd="0" destOrd="0" parTransId="{088911E1-AC66-404D-AED4-DBCB7D9403D4}" sibTransId="{A91FA22D-4B7D-42B8-8C49-BB6A724792F0}"/>
    <dgm:cxn modelId="{53DCE25F-8E0F-4EE9-AC3D-00EB89819BA7}" type="presParOf" srcId="{ADEE6E6E-F7C8-426C-8D4E-975D021BF009}" destId="{DE27EF66-54A4-4DAD-BF17-89BB6B4450A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C44A7A-C530-4A26-A071-5BC2633E235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C5719EF-5942-47C4-BDE6-F7525FD9BC1E}">
      <dgm:prSet/>
      <dgm:spPr/>
      <dgm:t>
        <a:bodyPr/>
        <a:lstStyle/>
        <a:p>
          <a:pPr rtl="0"/>
          <a:r>
            <a:rPr lang="ru-RU" dirty="0" err="1" smtClean="0"/>
            <a:t>Визначне</a:t>
          </a:r>
          <a:r>
            <a:rPr lang="ru-RU" dirty="0" smtClean="0"/>
            <a:t> </a:t>
          </a:r>
          <a:r>
            <a:rPr lang="ru-RU" dirty="0" err="1" smtClean="0"/>
            <a:t>місце</a:t>
          </a:r>
          <a:r>
            <a:rPr lang="ru-RU" dirty="0" smtClean="0"/>
            <a:t> в </a:t>
          </a:r>
          <a:r>
            <a:rPr lang="ru-RU" dirty="0" err="1" smtClean="0"/>
            <a:t>розробці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 </a:t>
          </a:r>
          <a:r>
            <a:rPr lang="ru-RU" dirty="0" err="1" smtClean="0"/>
            <a:t>оцінки</a:t>
          </a:r>
          <a:r>
            <a:rPr lang="ru-RU" dirty="0" smtClean="0"/>
            <a:t> </a:t>
          </a:r>
          <a:r>
            <a:rPr lang="ru-RU" dirty="0" err="1" smtClean="0"/>
            <a:t>поживності</a:t>
          </a:r>
          <a:r>
            <a:rPr lang="ru-RU" dirty="0" smtClean="0"/>
            <a:t> </a:t>
          </a:r>
          <a:r>
            <a:rPr lang="ru-RU" dirty="0" err="1" smtClean="0"/>
            <a:t>кормів</a:t>
          </a:r>
          <a:r>
            <a:rPr lang="ru-RU" dirty="0" smtClean="0"/>
            <a:t> </a:t>
          </a:r>
          <a:r>
            <a:rPr lang="ru-RU" dirty="0" err="1" smtClean="0"/>
            <a:t>належить</a:t>
          </a:r>
          <a:r>
            <a:rPr lang="ru-RU" dirty="0" smtClean="0"/>
            <a:t> </a:t>
          </a:r>
          <a:r>
            <a:rPr lang="ru-RU" dirty="0" err="1" smtClean="0"/>
            <a:t>видатному</a:t>
          </a:r>
          <a:r>
            <a:rPr lang="ru-RU" dirty="0" smtClean="0"/>
            <a:t> </a:t>
          </a:r>
          <a:r>
            <a:rPr lang="ru-RU" dirty="0" err="1" smtClean="0"/>
            <a:t>німецькому</a:t>
          </a:r>
          <a:r>
            <a:rPr lang="ru-RU" dirty="0" smtClean="0"/>
            <a:t> </a:t>
          </a:r>
          <a:r>
            <a:rPr lang="ru-RU" dirty="0" err="1" smtClean="0"/>
            <a:t>вченому</a:t>
          </a:r>
          <a:r>
            <a:rPr lang="ru-RU" dirty="0" smtClean="0"/>
            <a:t> Оскару Кельнеру (1851-1911), </a:t>
          </a:r>
          <a:r>
            <a:rPr lang="ru-RU" dirty="0" err="1" smtClean="0"/>
            <a:t>який</a:t>
          </a:r>
          <a:r>
            <a:rPr lang="ru-RU" dirty="0" smtClean="0"/>
            <a:t> у </a:t>
          </a:r>
          <a:r>
            <a:rPr lang="ru-RU" dirty="0" err="1" smtClean="0"/>
            <a:t>респіраційних</a:t>
          </a:r>
          <a:r>
            <a:rPr lang="ru-RU" dirty="0" smtClean="0"/>
            <a:t> </a:t>
          </a:r>
          <a:r>
            <a:rPr lang="ru-RU" dirty="0" err="1" smtClean="0"/>
            <a:t>дослідах</a:t>
          </a:r>
          <a:r>
            <a:rPr lang="ru-RU" dirty="0" smtClean="0"/>
            <a:t> на волах </a:t>
          </a:r>
          <a:r>
            <a:rPr lang="ru-RU" dirty="0" err="1" smtClean="0"/>
            <a:t>дослідив</a:t>
          </a:r>
          <a:r>
            <a:rPr lang="ru-RU" dirty="0" smtClean="0"/>
            <a:t> </a:t>
          </a:r>
          <a:r>
            <a:rPr lang="ru-RU" dirty="0" err="1" smtClean="0"/>
            <a:t>продуктивну</a:t>
          </a:r>
          <a:r>
            <a:rPr lang="ru-RU" dirty="0" smtClean="0"/>
            <a:t> </a:t>
          </a:r>
          <a:r>
            <a:rPr lang="ru-RU" dirty="0" err="1" smtClean="0"/>
            <a:t>дію</a:t>
          </a:r>
          <a:r>
            <a:rPr lang="ru-RU" dirty="0" smtClean="0"/>
            <a:t> </a:t>
          </a:r>
          <a:r>
            <a:rPr lang="ru-RU" dirty="0" err="1" smtClean="0"/>
            <a:t>чистих</a:t>
          </a:r>
          <a:r>
            <a:rPr lang="ru-RU" dirty="0" smtClean="0"/>
            <a:t> </a:t>
          </a:r>
          <a:r>
            <a:rPr lang="ru-RU" dirty="0" err="1" smtClean="0"/>
            <a:t>перетравних</a:t>
          </a:r>
          <a:r>
            <a:rPr lang="ru-RU" dirty="0" smtClean="0"/>
            <a:t> </a:t>
          </a:r>
          <a:r>
            <a:rPr lang="ru-RU" dirty="0" err="1" smtClean="0"/>
            <a:t>поживних</a:t>
          </a:r>
          <a:r>
            <a:rPr lang="ru-RU" dirty="0" smtClean="0"/>
            <a:t> </a:t>
          </a:r>
          <a:r>
            <a:rPr lang="ru-RU" dirty="0" err="1" smtClean="0"/>
            <a:t>речовин</a:t>
          </a:r>
          <a:r>
            <a:rPr lang="ru-RU" dirty="0" smtClean="0"/>
            <a:t> (</a:t>
          </a:r>
          <a:r>
            <a:rPr lang="ru-RU" dirty="0" err="1" smtClean="0"/>
            <a:t>білок</a:t>
          </a:r>
          <a:r>
            <a:rPr lang="ru-RU" dirty="0" smtClean="0"/>
            <a:t>, жир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крохмаль</a:t>
          </a:r>
          <a:r>
            <a:rPr lang="ru-RU" dirty="0" smtClean="0"/>
            <a:t>)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встановив</a:t>
          </a:r>
          <a:r>
            <a:rPr lang="ru-RU" dirty="0" smtClean="0"/>
            <a:t> </a:t>
          </a:r>
          <a:r>
            <a:rPr lang="ru-RU" dirty="0" err="1" smtClean="0"/>
            <a:t>константи</a:t>
          </a:r>
          <a:r>
            <a:rPr lang="ru-RU" dirty="0" smtClean="0"/>
            <a:t> </a:t>
          </a:r>
          <a:r>
            <a:rPr lang="ru-RU" dirty="0" err="1" smtClean="0"/>
            <a:t>жировідкладення</a:t>
          </a:r>
          <a:r>
            <a:rPr lang="ru-RU" dirty="0" smtClean="0"/>
            <a:t> </a:t>
          </a:r>
          <a:r>
            <a:rPr lang="ru-RU" dirty="0" err="1" smtClean="0"/>
            <a:t>цих</a:t>
          </a:r>
          <a:r>
            <a:rPr lang="ru-RU" dirty="0" smtClean="0"/>
            <a:t> </a:t>
          </a:r>
          <a:r>
            <a:rPr lang="ru-RU" dirty="0" err="1" smtClean="0"/>
            <a:t>речовин</a:t>
          </a:r>
          <a:r>
            <a:rPr lang="ru-RU" dirty="0" smtClean="0"/>
            <a:t>. При </a:t>
          </a:r>
          <a:r>
            <a:rPr lang="ru-RU" dirty="0" err="1" smtClean="0"/>
            <a:t>цьому</a:t>
          </a:r>
          <a:r>
            <a:rPr lang="ru-RU" dirty="0" smtClean="0"/>
            <a:t>, </a:t>
          </a:r>
          <a:r>
            <a:rPr lang="ru-RU" dirty="0" err="1" smtClean="0"/>
            <a:t>жировідкладення</a:t>
          </a:r>
          <a:r>
            <a:rPr lang="ru-RU" dirty="0" smtClean="0"/>
            <a:t> </a:t>
          </a:r>
          <a:r>
            <a:rPr lang="ru-RU" dirty="0" err="1" smtClean="0"/>
            <a:t>після</a:t>
          </a:r>
          <a:r>
            <a:rPr lang="ru-RU" dirty="0" smtClean="0"/>
            <a:t> </a:t>
          </a:r>
          <a:r>
            <a:rPr lang="ru-RU" dirty="0" err="1" smtClean="0"/>
            <a:t>згодовування</a:t>
          </a:r>
          <a:r>
            <a:rPr lang="ru-RU" dirty="0" smtClean="0"/>
            <a:t> волу </a:t>
          </a:r>
          <a:r>
            <a:rPr lang="ru-RU" dirty="0" err="1" smtClean="0"/>
            <a:t>зверх</a:t>
          </a:r>
          <a:r>
            <a:rPr lang="ru-RU" dirty="0" smtClean="0"/>
            <a:t> </a:t>
          </a:r>
          <a:r>
            <a:rPr lang="ru-RU" dirty="0" err="1" smtClean="0"/>
            <a:t>підтримуючого</a:t>
          </a:r>
          <a:r>
            <a:rPr lang="ru-RU" dirty="0" smtClean="0"/>
            <a:t> корму 1 кг </a:t>
          </a:r>
          <a:r>
            <a:rPr lang="ru-RU" dirty="0" err="1" smtClean="0"/>
            <a:t>перетравного</a:t>
          </a:r>
          <a:r>
            <a:rPr lang="ru-RU" dirty="0" smtClean="0"/>
            <a:t> </a:t>
          </a:r>
          <a:r>
            <a:rPr lang="ru-RU" dirty="0" err="1" smtClean="0"/>
            <a:t>крохмалю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становить 248 г, </a:t>
          </a:r>
          <a:r>
            <a:rPr lang="ru-RU" dirty="0" err="1" smtClean="0"/>
            <a:t>він</a:t>
          </a:r>
          <a:r>
            <a:rPr lang="ru-RU" dirty="0" smtClean="0"/>
            <a:t> </a:t>
          </a:r>
          <a:r>
            <a:rPr lang="ru-RU" dirty="0" err="1" smtClean="0"/>
            <a:t>прийняв</a:t>
          </a:r>
          <a:r>
            <a:rPr lang="ru-RU" dirty="0" smtClean="0"/>
            <a:t> за </a:t>
          </a:r>
          <a:r>
            <a:rPr lang="ru-RU" dirty="0" err="1" smtClean="0"/>
            <a:t>одиницю</a:t>
          </a:r>
          <a:r>
            <a:rPr lang="ru-RU" dirty="0" smtClean="0"/>
            <a:t> </a:t>
          </a:r>
          <a:r>
            <a:rPr lang="ru-RU" dirty="0" err="1" smtClean="0"/>
            <a:t>поживності</a:t>
          </a:r>
          <a:r>
            <a:rPr lang="ru-RU" dirty="0" smtClean="0"/>
            <a:t> корму - </a:t>
          </a:r>
          <a:r>
            <a:rPr lang="ru-RU" dirty="0" err="1" smtClean="0"/>
            <a:t>крохмальний</a:t>
          </a:r>
          <a:r>
            <a:rPr lang="ru-RU" dirty="0" smtClean="0"/>
            <a:t> </a:t>
          </a:r>
          <a:r>
            <a:rPr lang="ru-RU" dirty="0" err="1" smtClean="0"/>
            <a:t>еквівалент</a:t>
          </a:r>
          <a:r>
            <a:rPr lang="ru-RU" dirty="0" smtClean="0"/>
            <a:t>. </a:t>
          </a:r>
          <a:endParaRPr lang="ru-RU" dirty="0"/>
        </a:p>
      </dgm:t>
    </dgm:pt>
    <dgm:pt modelId="{632CBA4F-25CA-4D88-AF97-A027042C13AF}" type="parTrans" cxnId="{18299035-01DD-420A-A85F-8242D652C06C}">
      <dgm:prSet/>
      <dgm:spPr/>
      <dgm:t>
        <a:bodyPr/>
        <a:lstStyle/>
        <a:p>
          <a:endParaRPr lang="ru-RU"/>
        </a:p>
      </dgm:t>
    </dgm:pt>
    <dgm:pt modelId="{89BD9D2A-6A29-47D3-A93C-059F00349412}" type="sibTrans" cxnId="{18299035-01DD-420A-A85F-8242D652C06C}">
      <dgm:prSet/>
      <dgm:spPr/>
      <dgm:t>
        <a:bodyPr/>
        <a:lstStyle/>
        <a:p>
          <a:endParaRPr lang="ru-RU"/>
        </a:p>
      </dgm:t>
    </dgm:pt>
    <dgm:pt modelId="{5023E1C3-D6B8-429E-827A-B44A3CD6F673}" type="pres">
      <dgm:prSet presAssocID="{CBC44A7A-C530-4A26-A071-5BC2633E235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B7DFCF-A293-4D84-AED4-1B18BB0C7379}" type="pres">
      <dgm:prSet presAssocID="{5C5719EF-5942-47C4-BDE6-F7525FD9BC1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1B3D54-E079-48BD-82F9-9A7250ACC98D}" type="presOf" srcId="{CBC44A7A-C530-4A26-A071-5BC2633E2350}" destId="{5023E1C3-D6B8-429E-827A-B44A3CD6F673}" srcOrd="0" destOrd="0" presId="urn:microsoft.com/office/officeart/2005/8/layout/vList2"/>
    <dgm:cxn modelId="{18299035-01DD-420A-A85F-8242D652C06C}" srcId="{CBC44A7A-C530-4A26-A071-5BC2633E2350}" destId="{5C5719EF-5942-47C4-BDE6-F7525FD9BC1E}" srcOrd="0" destOrd="0" parTransId="{632CBA4F-25CA-4D88-AF97-A027042C13AF}" sibTransId="{89BD9D2A-6A29-47D3-A93C-059F00349412}"/>
    <dgm:cxn modelId="{07157121-B53C-4489-95EC-A770A94E7350}" type="presOf" srcId="{5C5719EF-5942-47C4-BDE6-F7525FD9BC1E}" destId="{95B7DFCF-A293-4D84-AED4-1B18BB0C7379}" srcOrd="0" destOrd="0" presId="urn:microsoft.com/office/officeart/2005/8/layout/vList2"/>
    <dgm:cxn modelId="{BA3BF22F-449D-4967-ACEC-7983D52CA801}" type="presParOf" srcId="{5023E1C3-D6B8-429E-827A-B44A3CD6F673}" destId="{95B7DFCF-A293-4D84-AED4-1B18BB0C737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3B80F7-C16C-46AB-89CC-5585C1DCAC8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6F6DE13-B69E-4CE2-AAA7-54C3C0FDE1E7}">
      <dgm:prSet/>
      <dgm:spPr/>
      <dgm:t>
        <a:bodyPr/>
        <a:lstStyle/>
        <a:p>
          <a:pPr rtl="0"/>
          <a:r>
            <a:rPr lang="ru-RU" dirty="0" err="1" smtClean="0"/>
            <a:t>Сучасний</a:t>
          </a:r>
          <a:r>
            <a:rPr lang="ru-RU" dirty="0" smtClean="0"/>
            <a:t> </a:t>
          </a:r>
          <a:r>
            <a:rPr lang="ru-RU" dirty="0" err="1" smtClean="0"/>
            <a:t>етап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вчення</a:t>
          </a:r>
          <a:r>
            <a:rPr lang="ru-RU" dirty="0" smtClean="0"/>
            <a:t> про </a:t>
          </a:r>
          <a:r>
            <a:rPr lang="ru-RU" dirty="0" err="1" smtClean="0"/>
            <a:t>годівлю</a:t>
          </a:r>
          <a:r>
            <a:rPr lang="ru-RU" dirty="0" smtClean="0"/>
            <a:t> </a:t>
          </a:r>
          <a:r>
            <a:rPr lang="ru-RU" dirty="0" err="1" smtClean="0"/>
            <a:t>сільськогосподарських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який</a:t>
          </a:r>
          <a:r>
            <a:rPr lang="ru-RU" dirty="0" smtClean="0"/>
            <a:t> </a:t>
          </a:r>
          <a:r>
            <a:rPr lang="ru-RU" dirty="0" err="1" smtClean="0"/>
            <a:t>охоплює</a:t>
          </a:r>
          <a:r>
            <a:rPr lang="ru-RU" dirty="0" smtClean="0"/>
            <a:t> </a:t>
          </a:r>
          <a:r>
            <a:rPr lang="ru-RU" dirty="0" err="1" smtClean="0"/>
            <a:t>останні</a:t>
          </a:r>
          <a:r>
            <a:rPr lang="ru-RU" dirty="0" smtClean="0"/>
            <a:t> 15-20 </a:t>
          </a:r>
          <a:r>
            <a:rPr lang="ru-RU" dirty="0" err="1" smtClean="0"/>
            <a:t>років</a:t>
          </a:r>
          <a:r>
            <a:rPr lang="ru-RU" dirty="0" smtClean="0"/>
            <a:t>, </a:t>
          </a:r>
          <a:r>
            <a:rPr lang="ru-RU" dirty="0" err="1" smtClean="0"/>
            <a:t>характеризується</a:t>
          </a:r>
          <a:r>
            <a:rPr lang="ru-RU" dirty="0" smtClean="0"/>
            <a:t> </a:t>
          </a:r>
          <a:r>
            <a:rPr lang="ru-RU" dirty="0" err="1" smtClean="0"/>
            <a:t>розробкою</a:t>
          </a:r>
          <a:r>
            <a:rPr lang="ru-RU" dirty="0" smtClean="0"/>
            <a:t> </a:t>
          </a:r>
          <a:r>
            <a:rPr lang="ru-RU" dirty="0" err="1" smtClean="0"/>
            <a:t>деталізованих</a:t>
          </a:r>
          <a:r>
            <a:rPr lang="ru-RU" dirty="0" smtClean="0"/>
            <a:t> норм </a:t>
          </a:r>
          <a:r>
            <a:rPr lang="ru-RU" dirty="0" err="1" smtClean="0"/>
            <a:t>годівлі</a:t>
          </a:r>
          <a:r>
            <a:rPr lang="ru-RU" dirty="0" smtClean="0"/>
            <a:t> </a:t>
          </a:r>
          <a:r>
            <a:rPr lang="ru-RU" dirty="0" err="1" smtClean="0"/>
            <a:t>сільськогосподарських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 </a:t>
          </a:r>
          <a:r>
            <a:rPr lang="ru-RU" dirty="0" err="1" smtClean="0"/>
            <a:t>усіх</a:t>
          </a:r>
          <a:r>
            <a:rPr lang="ru-RU" dirty="0" smtClean="0"/>
            <a:t> </a:t>
          </a:r>
          <a:r>
            <a:rPr lang="ru-RU" dirty="0" err="1" smtClean="0"/>
            <a:t>статевих</a:t>
          </a:r>
          <a:r>
            <a:rPr lang="ru-RU" dirty="0" smtClean="0"/>
            <a:t> та </a:t>
          </a:r>
          <a:r>
            <a:rPr lang="ru-RU" dirty="0" err="1" smtClean="0"/>
            <a:t>вікових</a:t>
          </a:r>
          <a:r>
            <a:rPr lang="ru-RU" dirty="0" smtClean="0"/>
            <a:t> </a:t>
          </a:r>
          <a:r>
            <a:rPr lang="ru-RU" dirty="0" err="1" smtClean="0"/>
            <a:t>груп</a:t>
          </a:r>
          <a:r>
            <a:rPr lang="ru-RU" dirty="0" smtClean="0"/>
            <a:t>, </a:t>
          </a:r>
          <a:r>
            <a:rPr lang="ru-RU" dirty="0" err="1" smtClean="0"/>
            <a:t>офіційно</a:t>
          </a:r>
          <a:r>
            <a:rPr lang="ru-RU" dirty="0" smtClean="0"/>
            <a:t> </a:t>
          </a:r>
          <a:r>
            <a:rPr lang="ru-RU" dirty="0" err="1" smtClean="0"/>
            <a:t>прийнятих</a:t>
          </a:r>
          <a:r>
            <a:rPr lang="ru-RU" dirty="0" smtClean="0"/>
            <a:t> у 1985 </a:t>
          </a:r>
          <a:r>
            <a:rPr lang="ru-RU" dirty="0" err="1" smtClean="0"/>
            <a:t>році</a:t>
          </a:r>
          <a:r>
            <a:rPr lang="ru-RU" dirty="0" smtClean="0"/>
            <a:t>. </a:t>
          </a:r>
          <a:r>
            <a:rPr lang="ru-RU" dirty="0" err="1" smtClean="0"/>
            <a:t>Ці</a:t>
          </a:r>
          <a:r>
            <a:rPr lang="ru-RU" dirty="0" smtClean="0"/>
            <a:t> </a:t>
          </a:r>
          <a:r>
            <a:rPr lang="ru-RU" dirty="0" err="1" smtClean="0"/>
            <a:t>норми</a:t>
          </a:r>
          <a:r>
            <a:rPr lang="ru-RU" dirty="0" smtClean="0"/>
            <a:t>, на </a:t>
          </a:r>
          <a:r>
            <a:rPr lang="ru-RU" dirty="0" err="1" smtClean="0"/>
            <a:t>відміну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використовуваних</a:t>
          </a:r>
          <a:r>
            <a:rPr lang="ru-RU" dirty="0" smtClean="0"/>
            <a:t> </a:t>
          </a:r>
          <a:r>
            <a:rPr lang="ru-RU" dirty="0" err="1" smtClean="0"/>
            <a:t>раніше</a:t>
          </a:r>
          <a:r>
            <a:rPr lang="ru-RU" dirty="0" smtClean="0"/>
            <a:t>, </a:t>
          </a: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єдиними</a:t>
          </a:r>
          <a:r>
            <a:rPr lang="ru-RU" dirty="0" smtClean="0"/>
            <a:t> без </a:t>
          </a:r>
          <a:r>
            <a:rPr lang="ru-RU" dirty="0" err="1" smtClean="0"/>
            <a:t>умовного</a:t>
          </a:r>
          <a:r>
            <a:rPr lang="ru-RU" dirty="0" smtClean="0"/>
            <a:t> </a:t>
          </a:r>
          <a:r>
            <a:rPr lang="ru-RU" dirty="0" err="1" smtClean="0"/>
            <a:t>розподілу</a:t>
          </a:r>
          <a:r>
            <a:rPr lang="ru-RU" dirty="0" smtClean="0"/>
            <a:t> на </a:t>
          </a:r>
          <a:r>
            <a:rPr lang="ru-RU" dirty="0" err="1" smtClean="0"/>
            <a:t>підтримання</a:t>
          </a:r>
          <a:r>
            <a:rPr lang="ru-RU" dirty="0" smtClean="0"/>
            <a:t> </a:t>
          </a:r>
          <a:r>
            <a:rPr lang="ru-RU" dirty="0" err="1" smtClean="0"/>
            <a:t>життя</a:t>
          </a:r>
          <a:r>
            <a:rPr lang="ru-RU" dirty="0" smtClean="0"/>
            <a:t> </a:t>
          </a:r>
          <a:r>
            <a:rPr lang="ru-RU" dirty="0" err="1" smtClean="0"/>
            <a:t>тварини</a:t>
          </a:r>
          <a:r>
            <a:rPr lang="ru-RU" dirty="0" smtClean="0"/>
            <a:t> та </a:t>
          </a:r>
          <a:r>
            <a:rPr lang="ru-RU" dirty="0" err="1" smtClean="0"/>
            <a:t>продукцію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передбачають</a:t>
          </a:r>
          <a:r>
            <a:rPr lang="ru-RU" dirty="0" smtClean="0"/>
            <a:t> </a:t>
          </a:r>
          <a:r>
            <a:rPr lang="ru-RU" dirty="0" err="1" smtClean="0"/>
            <a:t>балансування</a:t>
          </a:r>
          <a:r>
            <a:rPr lang="ru-RU" dirty="0" smtClean="0"/>
            <a:t> </a:t>
          </a:r>
          <a:r>
            <a:rPr lang="ru-RU" dirty="0" err="1" smtClean="0"/>
            <a:t>раціонів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 за 20-30 </a:t>
          </a:r>
          <a:r>
            <a:rPr lang="ru-RU" dirty="0" err="1" smtClean="0"/>
            <a:t>елементами</a:t>
          </a:r>
          <a:r>
            <a:rPr lang="ru-RU" dirty="0" smtClean="0"/>
            <a:t> </a:t>
          </a:r>
          <a:r>
            <a:rPr lang="ru-RU" dirty="0" err="1" smtClean="0"/>
            <a:t>живлення</a:t>
          </a:r>
          <a:r>
            <a:rPr lang="ru-RU" dirty="0" smtClean="0"/>
            <a:t>. </a:t>
          </a:r>
          <a:endParaRPr lang="ru-RU" dirty="0"/>
        </a:p>
      </dgm:t>
    </dgm:pt>
    <dgm:pt modelId="{2D88CF40-693C-45B4-94DB-ED21415D1520}" type="parTrans" cxnId="{70FA4C72-A78D-460B-A9E9-76ADDE182D00}">
      <dgm:prSet/>
      <dgm:spPr/>
      <dgm:t>
        <a:bodyPr/>
        <a:lstStyle/>
        <a:p>
          <a:endParaRPr lang="ru-RU"/>
        </a:p>
      </dgm:t>
    </dgm:pt>
    <dgm:pt modelId="{47A720A8-8968-4B75-849B-C5DA68FAF8EF}" type="sibTrans" cxnId="{70FA4C72-A78D-460B-A9E9-76ADDE182D00}">
      <dgm:prSet/>
      <dgm:spPr/>
      <dgm:t>
        <a:bodyPr/>
        <a:lstStyle/>
        <a:p>
          <a:endParaRPr lang="ru-RU"/>
        </a:p>
      </dgm:t>
    </dgm:pt>
    <dgm:pt modelId="{2D1553CD-AE65-4F2D-91A4-D821114D0851}" type="pres">
      <dgm:prSet presAssocID="{C93B80F7-C16C-46AB-89CC-5585C1DCAC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003864-EABD-44ED-B667-213F22C5A5D3}" type="pres">
      <dgm:prSet presAssocID="{06F6DE13-B69E-4CE2-AAA7-54C3C0FDE1E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FA4C72-A78D-460B-A9E9-76ADDE182D00}" srcId="{C93B80F7-C16C-46AB-89CC-5585C1DCAC81}" destId="{06F6DE13-B69E-4CE2-AAA7-54C3C0FDE1E7}" srcOrd="0" destOrd="0" parTransId="{2D88CF40-693C-45B4-94DB-ED21415D1520}" sibTransId="{47A720A8-8968-4B75-849B-C5DA68FAF8EF}"/>
    <dgm:cxn modelId="{36224663-F040-41E8-9F57-438B7B657402}" type="presOf" srcId="{06F6DE13-B69E-4CE2-AAA7-54C3C0FDE1E7}" destId="{E3003864-EABD-44ED-B667-213F22C5A5D3}" srcOrd="0" destOrd="0" presId="urn:microsoft.com/office/officeart/2005/8/layout/vList2"/>
    <dgm:cxn modelId="{7B8E7A1B-600D-4DE9-ACE3-45F8EA7F5C3A}" type="presOf" srcId="{C93B80F7-C16C-46AB-89CC-5585C1DCAC81}" destId="{2D1553CD-AE65-4F2D-91A4-D821114D0851}" srcOrd="0" destOrd="0" presId="urn:microsoft.com/office/officeart/2005/8/layout/vList2"/>
    <dgm:cxn modelId="{D8B9E1F3-8702-4894-8D7E-EE9ACF8E6B87}" type="presParOf" srcId="{2D1553CD-AE65-4F2D-91A4-D821114D0851}" destId="{E3003864-EABD-44ED-B667-213F22C5A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5A82C3-8F6B-4939-8620-22F4EFDA05E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D1C1BD-2255-4E99-A78D-1BF6327819C3}">
      <dgm:prSet/>
      <dgm:spPr/>
      <dgm:t>
        <a:bodyPr/>
        <a:lstStyle/>
        <a:p>
          <a:pPr algn="ctr" rtl="0"/>
          <a:r>
            <a:rPr lang="uk-UA" b="1" dirty="0" smtClean="0">
              <a:solidFill>
                <a:srgbClr val="FF0000"/>
              </a:solidFill>
            </a:rPr>
            <a:t>2.</a:t>
          </a:r>
          <a:endParaRPr lang="ru-RU" dirty="0">
            <a:solidFill>
              <a:srgbClr val="FF0000"/>
            </a:solidFill>
          </a:endParaRPr>
        </a:p>
      </dgm:t>
    </dgm:pt>
    <dgm:pt modelId="{5C113D60-7E24-4DBF-BF18-AD95777119B6}" type="parTrans" cxnId="{E18D5272-D1A0-4FC9-B3B6-CBAD718FC82E}">
      <dgm:prSet/>
      <dgm:spPr/>
      <dgm:t>
        <a:bodyPr/>
        <a:lstStyle/>
        <a:p>
          <a:endParaRPr lang="ru-RU"/>
        </a:p>
      </dgm:t>
    </dgm:pt>
    <dgm:pt modelId="{4F1937D0-B4E3-46B9-B134-F8E86901FA1A}" type="sibTrans" cxnId="{E18D5272-D1A0-4FC9-B3B6-CBAD718FC82E}">
      <dgm:prSet/>
      <dgm:spPr/>
      <dgm:t>
        <a:bodyPr/>
        <a:lstStyle/>
        <a:p>
          <a:endParaRPr lang="ru-RU"/>
        </a:p>
      </dgm:t>
    </dgm:pt>
    <dgm:pt modelId="{FD6B7512-EFAD-44EF-857A-AABA94D34949}">
      <dgm:prSet/>
      <dgm:spPr/>
      <dgm:t>
        <a:bodyPr/>
        <a:lstStyle/>
        <a:p>
          <a:pPr rtl="0"/>
          <a:r>
            <a:rPr lang="ru-RU" b="1" dirty="0" smtClean="0"/>
            <a:t>Корми, </a:t>
          </a:r>
          <a:r>
            <a:rPr lang="ru-RU" b="1" dirty="0" err="1" smtClean="0"/>
            <a:t>що</a:t>
          </a:r>
          <a:r>
            <a:rPr lang="ru-RU" b="1" dirty="0" smtClean="0"/>
            <a:t> </a:t>
          </a:r>
          <a:r>
            <a:rPr lang="ru-RU" b="1" dirty="0" err="1" smtClean="0"/>
            <a:t>використовуються</a:t>
          </a:r>
          <a:r>
            <a:rPr lang="ru-RU" b="1" dirty="0" smtClean="0"/>
            <a:t> для </a:t>
          </a:r>
          <a:r>
            <a:rPr lang="ru-RU" b="1" dirty="0" err="1" smtClean="0"/>
            <a:t>годівлі</a:t>
          </a:r>
          <a:r>
            <a:rPr lang="ru-RU" b="1" dirty="0" smtClean="0"/>
            <a:t> </a:t>
          </a:r>
          <a:r>
            <a:rPr lang="ru-RU" b="1" dirty="0" err="1" smtClean="0"/>
            <a:t>сільськогосподарських</a:t>
          </a:r>
          <a:r>
            <a:rPr lang="ru-RU" b="1" dirty="0" smtClean="0"/>
            <a:t> </a:t>
          </a:r>
          <a:r>
            <a:rPr lang="ru-RU" b="1" dirty="0" err="1" smtClean="0"/>
            <a:t>тварин</a:t>
          </a:r>
          <a:r>
            <a:rPr lang="ru-RU" b="1" dirty="0" smtClean="0"/>
            <a:t>, </a:t>
          </a:r>
          <a:r>
            <a:rPr lang="ru-RU" b="1" dirty="0" err="1" smtClean="0"/>
            <a:t>є</a:t>
          </a:r>
          <a:r>
            <a:rPr lang="ru-RU" b="1" dirty="0" smtClean="0"/>
            <a:t> </a:t>
          </a:r>
          <a:r>
            <a:rPr lang="ru-RU" b="1" dirty="0" err="1" smtClean="0"/>
            <a:t>переважно</a:t>
          </a:r>
          <a:r>
            <a:rPr lang="ru-RU" b="1" dirty="0" smtClean="0"/>
            <a:t> продуктами </a:t>
          </a:r>
          <a:r>
            <a:rPr lang="ru-RU" b="1" dirty="0" err="1" smtClean="0"/>
            <a:t>рослинного</a:t>
          </a:r>
          <a:r>
            <a:rPr lang="ru-RU" b="1" dirty="0" smtClean="0"/>
            <a:t> </a:t>
          </a:r>
          <a:r>
            <a:rPr lang="ru-RU" b="1" dirty="0" err="1" smtClean="0"/>
            <a:t>походження</a:t>
          </a:r>
          <a:r>
            <a:rPr lang="ru-RU" b="1" dirty="0" smtClean="0"/>
            <a:t>. </a:t>
          </a:r>
          <a:r>
            <a:rPr lang="ru-RU" b="1" dirty="0" err="1" smtClean="0"/>
            <a:t>Серед</a:t>
          </a:r>
          <a:r>
            <a:rPr lang="ru-RU" b="1" dirty="0" smtClean="0"/>
            <a:t> </a:t>
          </a:r>
          <a:r>
            <a:rPr lang="ru-RU" b="1" dirty="0" err="1" smtClean="0"/>
            <a:t>великої</a:t>
          </a:r>
          <a:r>
            <a:rPr lang="ru-RU" b="1" dirty="0" smtClean="0"/>
            <a:t> </a:t>
          </a:r>
          <a:r>
            <a:rPr lang="ru-RU" b="1" dirty="0" err="1" smtClean="0"/>
            <a:t>кількості</a:t>
          </a:r>
          <a:r>
            <a:rPr lang="ru-RU" b="1" dirty="0" smtClean="0"/>
            <a:t> </a:t>
          </a:r>
          <a:r>
            <a:rPr lang="ru-RU" b="1" dirty="0" err="1" smtClean="0"/>
            <a:t>хімічних</a:t>
          </a:r>
          <a:r>
            <a:rPr lang="ru-RU" b="1" dirty="0" smtClean="0"/>
            <a:t> </a:t>
          </a:r>
          <a:r>
            <a:rPr lang="ru-RU" b="1" dirty="0" err="1" smtClean="0"/>
            <a:t>елементів</a:t>
          </a:r>
          <a:r>
            <a:rPr lang="ru-RU" b="1" dirty="0" smtClean="0"/>
            <a:t> основу </a:t>
          </a:r>
          <a:r>
            <a:rPr lang="ru-RU" b="1" dirty="0" err="1" smtClean="0"/>
            <a:t>складають</a:t>
          </a:r>
          <a:r>
            <a:rPr lang="ru-RU" b="1" dirty="0" smtClean="0"/>
            <a:t> </a:t>
          </a:r>
          <a:r>
            <a:rPr lang="ru-RU" b="1" dirty="0" err="1" smtClean="0"/>
            <a:t>вуглець</a:t>
          </a:r>
          <a:r>
            <a:rPr lang="ru-RU" b="1" dirty="0" smtClean="0"/>
            <a:t>, </a:t>
          </a:r>
          <a:r>
            <a:rPr lang="ru-RU" b="1" dirty="0" err="1" smtClean="0"/>
            <a:t>кисень</a:t>
          </a:r>
          <a:r>
            <a:rPr lang="ru-RU" b="1" dirty="0" smtClean="0"/>
            <a:t>, </a:t>
          </a:r>
          <a:r>
            <a:rPr lang="ru-RU" b="1" dirty="0" err="1" smtClean="0"/>
            <a:t>водень</a:t>
          </a:r>
          <a:r>
            <a:rPr lang="ru-RU" b="1" dirty="0" smtClean="0"/>
            <a:t>, азот, </a:t>
          </a:r>
          <a:r>
            <a:rPr lang="ru-RU" b="1" dirty="0" err="1" smtClean="0"/>
            <a:t>кальцій</a:t>
          </a:r>
          <a:r>
            <a:rPr lang="ru-RU" b="1" dirty="0" smtClean="0"/>
            <a:t> та фосфор. На </a:t>
          </a:r>
          <a:r>
            <a:rPr lang="ru-RU" b="1" dirty="0" err="1" smtClean="0"/>
            <a:t>їх</a:t>
          </a:r>
          <a:r>
            <a:rPr lang="ru-RU" b="1" dirty="0" smtClean="0"/>
            <a:t> </a:t>
          </a:r>
          <a:r>
            <a:rPr lang="ru-RU" b="1" dirty="0" err="1" smtClean="0"/>
            <a:t>частку</a:t>
          </a:r>
          <a:r>
            <a:rPr lang="ru-RU" b="1" dirty="0" smtClean="0"/>
            <a:t> в </a:t>
          </a:r>
          <a:r>
            <a:rPr lang="ru-RU" b="1" dirty="0" err="1" smtClean="0"/>
            <a:t>масі</a:t>
          </a:r>
          <a:r>
            <a:rPr lang="ru-RU" b="1" dirty="0" smtClean="0"/>
            <a:t> </a:t>
          </a:r>
          <a:r>
            <a:rPr lang="ru-RU" b="1" dirty="0" err="1" smtClean="0"/>
            <a:t>рослинного</a:t>
          </a:r>
          <a:r>
            <a:rPr lang="ru-RU" b="1" dirty="0" smtClean="0"/>
            <a:t> та </a:t>
          </a:r>
          <a:r>
            <a:rPr lang="ru-RU" b="1" dirty="0" err="1" smtClean="0"/>
            <a:t>тваринного</a:t>
          </a:r>
          <a:r>
            <a:rPr lang="ru-RU" b="1" dirty="0" smtClean="0"/>
            <a:t> </a:t>
          </a:r>
          <a:r>
            <a:rPr lang="ru-RU" b="1" dirty="0" err="1" smtClean="0"/>
            <a:t>організму</a:t>
          </a:r>
          <a:r>
            <a:rPr lang="ru-RU" b="1" dirty="0" smtClean="0"/>
            <a:t> </a:t>
          </a:r>
          <a:r>
            <a:rPr lang="ru-RU" b="1" dirty="0" err="1" smtClean="0"/>
            <a:t>припадає</a:t>
          </a:r>
          <a:r>
            <a:rPr lang="ru-RU" b="1" dirty="0" smtClean="0"/>
            <a:t> </a:t>
          </a:r>
          <a:r>
            <a:rPr lang="ru-RU" b="1" dirty="0" err="1" smtClean="0"/>
            <a:t>біля</a:t>
          </a:r>
          <a:r>
            <a:rPr lang="ru-RU" b="1" dirty="0" smtClean="0"/>
            <a:t> 98 %.</a:t>
          </a:r>
          <a:endParaRPr lang="ru-RU" dirty="0"/>
        </a:p>
      </dgm:t>
    </dgm:pt>
    <dgm:pt modelId="{798ABE1F-1C07-4C42-B2AB-2CE54EE1E130}" type="parTrans" cxnId="{C6194733-EB9D-44D5-B514-FA09E22167EC}">
      <dgm:prSet/>
      <dgm:spPr/>
      <dgm:t>
        <a:bodyPr/>
        <a:lstStyle/>
        <a:p>
          <a:endParaRPr lang="ru-RU"/>
        </a:p>
      </dgm:t>
    </dgm:pt>
    <dgm:pt modelId="{88C0C9A4-30B0-428D-899D-C46A75926FC8}" type="sibTrans" cxnId="{C6194733-EB9D-44D5-B514-FA09E22167EC}">
      <dgm:prSet/>
      <dgm:spPr/>
      <dgm:t>
        <a:bodyPr/>
        <a:lstStyle/>
        <a:p>
          <a:endParaRPr lang="ru-RU"/>
        </a:p>
      </dgm:t>
    </dgm:pt>
    <dgm:pt modelId="{9345E771-0584-4163-9301-01355656260D}">
      <dgm:prSet/>
      <dgm:spPr/>
      <dgm:t>
        <a:bodyPr/>
        <a:lstStyle/>
        <a:p>
          <a:pPr rtl="0"/>
          <a:r>
            <a:rPr lang="ru-RU" b="1" dirty="0" err="1" smtClean="0"/>
            <a:t>Хімічний</a:t>
          </a:r>
          <a:r>
            <a:rPr lang="ru-RU" b="1" dirty="0" smtClean="0"/>
            <a:t> склад </a:t>
          </a:r>
          <a:r>
            <a:rPr lang="ru-RU" b="1" dirty="0" err="1" smtClean="0"/>
            <a:t>кормів</a:t>
          </a:r>
          <a:r>
            <a:rPr lang="ru-RU" b="1" dirty="0" smtClean="0"/>
            <a:t> та </a:t>
          </a:r>
          <a:r>
            <a:rPr lang="ru-RU" b="1" dirty="0" err="1" smtClean="0"/>
            <a:t>тіла</a:t>
          </a:r>
          <a:r>
            <a:rPr lang="ru-RU" b="1" dirty="0" smtClean="0"/>
            <a:t> </a:t>
          </a:r>
          <a:r>
            <a:rPr lang="ru-RU" b="1" dirty="0" err="1" smtClean="0"/>
            <a:t>тварин</a:t>
          </a:r>
          <a:r>
            <a:rPr lang="ru-RU" b="1" dirty="0" smtClean="0"/>
            <a:t> </a:t>
          </a:r>
          <a:r>
            <a:rPr lang="ru-RU" b="1" dirty="0" err="1" smtClean="0"/>
            <a:t>має</a:t>
          </a:r>
          <a:r>
            <a:rPr lang="ru-RU" b="1" dirty="0" smtClean="0"/>
            <a:t> </a:t>
          </a:r>
          <a:r>
            <a:rPr lang="ru-RU" b="1" dirty="0" err="1" smtClean="0"/>
            <a:t>суттєві</a:t>
          </a:r>
          <a:r>
            <a:rPr lang="ru-RU" b="1" dirty="0" smtClean="0"/>
            <a:t> </a:t>
          </a:r>
          <a:r>
            <a:rPr lang="ru-RU" b="1" dirty="0" err="1" smtClean="0"/>
            <a:t>відмінності</a:t>
          </a:r>
          <a:r>
            <a:rPr lang="ru-RU" b="1" dirty="0" smtClean="0"/>
            <a:t> за </a:t>
          </a:r>
          <a:r>
            <a:rPr lang="ru-RU" b="1" dirty="0" err="1" smtClean="0"/>
            <a:t>вмістом</a:t>
          </a:r>
          <a:r>
            <a:rPr lang="ru-RU" b="1" dirty="0" smtClean="0"/>
            <a:t> </a:t>
          </a:r>
          <a:r>
            <a:rPr lang="ru-RU" b="1" dirty="0" err="1" smtClean="0"/>
            <a:t>основних</a:t>
          </a:r>
          <a:r>
            <a:rPr lang="ru-RU" b="1" dirty="0" smtClean="0"/>
            <a:t> </a:t>
          </a:r>
          <a:r>
            <a:rPr lang="ru-RU" b="1" dirty="0" err="1" smtClean="0"/>
            <a:t>груп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у сухому </a:t>
          </a:r>
          <a:r>
            <a:rPr lang="ru-RU" b="1" dirty="0" err="1" smtClean="0"/>
            <a:t>залишку</a:t>
          </a:r>
          <a:r>
            <a:rPr lang="ru-RU" b="1" dirty="0" smtClean="0"/>
            <a:t> (</a:t>
          </a:r>
          <a:r>
            <a:rPr lang="ru-RU" b="1" dirty="0" err="1" smtClean="0"/>
            <a:t>сухій</a:t>
          </a:r>
          <a:r>
            <a:rPr lang="ru-RU" b="1" dirty="0" smtClean="0"/>
            <a:t> </a:t>
          </a:r>
          <a:r>
            <a:rPr lang="ru-RU" b="1" dirty="0" err="1" smtClean="0"/>
            <a:t>речовині</a:t>
          </a:r>
          <a:r>
            <a:rPr lang="ru-RU" b="1" dirty="0" smtClean="0"/>
            <a:t>). </a:t>
          </a:r>
          <a:r>
            <a:rPr lang="ru-RU" b="1" dirty="0" err="1" smtClean="0"/>
            <a:t>Тіло</a:t>
          </a:r>
          <a:r>
            <a:rPr lang="ru-RU" b="1" dirty="0" smtClean="0"/>
            <a:t> </a:t>
          </a:r>
          <a:r>
            <a:rPr lang="ru-RU" b="1" dirty="0" err="1" smtClean="0"/>
            <a:t>тварин</a:t>
          </a:r>
          <a:r>
            <a:rPr lang="ru-RU" b="1" dirty="0" smtClean="0"/>
            <a:t> </a:t>
          </a:r>
          <a:r>
            <a:rPr lang="ru-RU" b="1" dirty="0" err="1" smtClean="0"/>
            <a:t>містить</a:t>
          </a:r>
          <a:r>
            <a:rPr lang="ru-RU" b="1" dirty="0" smtClean="0"/>
            <a:t> </a:t>
          </a:r>
          <a:r>
            <a:rPr lang="ru-RU" b="1" dirty="0" err="1" smtClean="0"/>
            <a:t>більше</a:t>
          </a:r>
          <a:r>
            <a:rPr lang="ru-RU" b="1" dirty="0" smtClean="0"/>
            <a:t> </a:t>
          </a:r>
          <a:r>
            <a:rPr lang="ru-RU" b="1" dirty="0" err="1" smtClean="0"/>
            <a:t>білка</a:t>
          </a:r>
          <a:r>
            <a:rPr lang="ru-RU" b="1" dirty="0" smtClean="0"/>
            <a:t> та жиру, </a:t>
          </a:r>
          <a:r>
            <a:rPr lang="ru-RU" b="1" dirty="0" err="1" smtClean="0"/>
            <a:t>незначну</a:t>
          </a:r>
          <a:r>
            <a:rPr lang="ru-RU" b="1" dirty="0" smtClean="0"/>
            <a:t> </a:t>
          </a:r>
          <a:r>
            <a:rPr lang="ru-RU" b="1" dirty="0" err="1" smtClean="0"/>
            <a:t>кількість</a:t>
          </a:r>
          <a:r>
            <a:rPr lang="ru-RU" b="1" dirty="0" smtClean="0"/>
            <a:t> </a:t>
          </a:r>
          <a:r>
            <a:rPr lang="ru-RU" b="1" dirty="0" err="1" smtClean="0"/>
            <a:t>безазотистих</a:t>
          </a:r>
          <a:r>
            <a:rPr lang="ru-RU" b="1" dirty="0" smtClean="0"/>
            <a:t> </a:t>
          </a:r>
          <a:r>
            <a:rPr lang="ru-RU" b="1" dirty="0" err="1" smtClean="0"/>
            <a:t>екстрактивних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, у </a:t>
          </a:r>
          <a:r>
            <a:rPr lang="ru-RU" b="1" dirty="0" err="1" smtClean="0"/>
            <a:t>ньому</a:t>
          </a:r>
          <a:r>
            <a:rPr lang="ru-RU" b="1" dirty="0" smtClean="0"/>
            <a:t> </a:t>
          </a:r>
          <a:r>
            <a:rPr lang="ru-RU" b="1" dirty="0" err="1" smtClean="0"/>
            <a:t>відсутня</a:t>
          </a:r>
          <a:r>
            <a:rPr lang="ru-RU" b="1" dirty="0" smtClean="0"/>
            <a:t> </a:t>
          </a:r>
          <a:r>
            <a:rPr lang="ru-RU" b="1" dirty="0" err="1" smtClean="0"/>
            <a:t>клітковина</a:t>
          </a:r>
          <a:r>
            <a:rPr lang="ru-RU" b="1" dirty="0" smtClean="0"/>
            <a:t>. </a:t>
          </a:r>
          <a:endParaRPr lang="ru-RU" dirty="0"/>
        </a:p>
      </dgm:t>
    </dgm:pt>
    <dgm:pt modelId="{DBAFE0B3-A656-4F45-AB0B-0596BF618510}" type="parTrans" cxnId="{5F3A6681-BB9F-4677-954C-08914CBF581B}">
      <dgm:prSet/>
      <dgm:spPr/>
      <dgm:t>
        <a:bodyPr/>
        <a:lstStyle/>
        <a:p>
          <a:endParaRPr lang="ru-RU"/>
        </a:p>
      </dgm:t>
    </dgm:pt>
    <dgm:pt modelId="{46D91345-3622-4440-A8AE-C2344C32E34B}" type="sibTrans" cxnId="{5F3A6681-BB9F-4677-954C-08914CBF581B}">
      <dgm:prSet/>
      <dgm:spPr/>
      <dgm:t>
        <a:bodyPr/>
        <a:lstStyle/>
        <a:p>
          <a:endParaRPr lang="ru-RU"/>
        </a:p>
      </dgm:t>
    </dgm:pt>
    <dgm:pt modelId="{7309527D-4976-4F04-9B93-13746FD24FDE}" type="pres">
      <dgm:prSet presAssocID="{725A82C3-8F6B-4939-8620-22F4EFDA05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40B9CE-0894-4E1B-B763-3B8AF66210C2}" type="pres">
      <dgm:prSet presAssocID="{C3D1C1BD-2255-4E99-A78D-1BF6327819C3}" presName="parentText" presStyleLbl="node1" presStyleIdx="0" presStyleCnt="3" custScaleY="252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E2FD1-4B3B-472A-8EAF-A1E285FEDA93}" type="pres">
      <dgm:prSet presAssocID="{4F1937D0-B4E3-46B9-B134-F8E86901FA1A}" presName="spacer" presStyleCnt="0"/>
      <dgm:spPr/>
    </dgm:pt>
    <dgm:pt modelId="{CC4B075F-1653-4A20-9EBF-E0C4A9CEC19B}" type="pres">
      <dgm:prSet presAssocID="{FD6B7512-EFAD-44EF-857A-AABA94D3494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A7C4EC-E7E9-4B67-9DD5-4D786965E450}" type="pres">
      <dgm:prSet presAssocID="{88C0C9A4-30B0-428D-899D-C46A75926FC8}" presName="spacer" presStyleCnt="0"/>
      <dgm:spPr/>
    </dgm:pt>
    <dgm:pt modelId="{9EBA9920-85AC-47F4-AAB0-636B6845CB7A}" type="pres">
      <dgm:prSet presAssocID="{9345E771-0584-4163-9301-01355656260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790CB8-22B2-4A8D-BD20-51FFA6E72B01}" type="presOf" srcId="{725A82C3-8F6B-4939-8620-22F4EFDA05E2}" destId="{7309527D-4976-4F04-9B93-13746FD24FDE}" srcOrd="0" destOrd="0" presId="urn:microsoft.com/office/officeart/2005/8/layout/vList2"/>
    <dgm:cxn modelId="{5F3A6681-BB9F-4677-954C-08914CBF581B}" srcId="{725A82C3-8F6B-4939-8620-22F4EFDA05E2}" destId="{9345E771-0584-4163-9301-01355656260D}" srcOrd="2" destOrd="0" parTransId="{DBAFE0B3-A656-4F45-AB0B-0596BF618510}" sibTransId="{46D91345-3622-4440-A8AE-C2344C32E34B}"/>
    <dgm:cxn modelId="{71EF04B4-57C6-4E1A-AC01-BF168C51283A}" type="presOf" srcId="{FD6B7512-EFAD-44EF-857A-AABA94D34949}" destId="{CC4B075F-1653-4A20-9EBF-E0C4A9CEC19B}" srcOrd="0" destOrd="0" presId="urn:microsoft.com/office/officeart/2005/8/layout/vList2"/>
    <dgm:cxn modelId="{2DEA1B3D-1027-4916-99B3-2F08FA6446FC}" type="presOf" srcId="{C3D1C1BD-2255-4E99-A78D-1BF6327819C3}" destId="{8D40B9CE-0894-4E1B-B763-3B8AF66210C2}" srcOrd="0" destOrd="0" presId="urn:microsoft.com/office/officeart/2005/8/layout/vList2"/>
    <dgm:cxn modelId="{35D263C0-DE75-4A97-80F5-A37AE312B4FE}" type="presOf" srcId="{9345E771-0584-4163-9301-01355656260D}" destId="{9EBA9920-85AC-47F4-AAB0-636B6845CB7A}" srcOrd="0" destOrd="0" presId="urn:microsoft.com/office/officeart/2005/8/layout/vList2"/>
    <dgm:cxn modelId="{C6194733-EB9D-44D5-B514-FA09E22167EC}" srcId="{725A82C3-8F6B-4939-8620-22F4EFDA05E2}" destId="{FD6B7512-EFAD-44EF-857A-AABA94D34949}" srcOrd="1" destOrd="0" parTransId="{798ABE1F-1C07-4C42-B2AB-2CE54EE1E130}" sibTransId="{88C0C9A4-30B0-428D-899D-C46A75926FC8}"/>
    <dgm:cxn modelId="{E18D5272-D1A0-4FC9-B3B6-CBAD718FC82E}" srcId="{725A82C3-8F6B-4939-8620-22F4EFDA05E2}" destId="{C3D1C1BD-2255-4E99-A78D-1BF6327819C3}" srcOrd="0" destOrd="0" parTransId="{5C113D60-7E24-4DBF-BF18-AD95777119B6}" sibTransId="{4F1937D0-B4E3-46B9-B134-F8E86901FA1A}"/>
    <dgm:cxn modelId="{6DA9B02D-5EF9-422A-810A-346BDA0A636A}" type="presParOf" srcId="{7309527D-4976-4F04-9B93-13746FD24FDE}" destId="{8D40B9CE-0894-4E1B-B763-3B8AF66210C2}" srcOrd="0" destOrd="0" presId="urn:microsoft.com/office/officeart/2005/8/layout/vList2"/>
    <dgm:cxn modelId="{9B832B2D-8050-4595-ACFF-D9BA25C96A04}" type="presParOf" srcId="{7309527D-4976-4F04-9B93-13746FD24FDE}" destId="{F32E2FD1-4B3B-472A-8EAF-A1E285FEDA93}" srcOrd="1" destOrd="0" presId="urn:microsoft.com/office/officeart/2005/8/layout/vList2"/>
    <dgm:cxn modelId="{6260F276-6C24-4592-BE42-212F750E0DC9}" type="presParOf" srcId="{7309527D-4976-4F04-9B93-13746FD24FDE}" destId="{CC4B075F-1653-4A20-9EBF-E0C4A9CEC19B}" srcOrd="2" destOrd="0" presId="urn:microsoft.com/office/officeart/2005/8/layout/vList2"/>
    <dgm:cxn modelId="{72DA3654-C112-4ADE-BBD9-522BB739A837}" type="presParOf" srcId="{7309527D-4976-4F04-9B93-13746FD24FDE}" destId="{F6A7C4EC-E7E9-4B67-9DD5-4D786965E450}" srcOrd="3" destOrd="0" presId="urn:microsoft.com/office/officeart/2005/8/layout/vList2"/>
    <dgm:cxn modelId="{E7670427-CEF1-42A0-A519-780EDD086AE0}" type="presParOf" srcId="{7309527D-4976-4F04-9B93-13746FD24FDE}" destId="{9EBA9920-85AC-47F4-AAB0-636B6845CB7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03E018-572E-4207-9196-E063E0F943C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DA124A6-4425-448D-A010-87CC549B0BBC}">
      <dgm:prSet/>
      <dgm:spPr/>
      <dgm:t>
        <a:bodyPr/>
        <a:lstStyle/>
        <a:p>
          <a:pPr rtl="0"/>
          <a:r>
            <a:rPr lang="ru-RU" b="1" dirty="0" smtClean="0"/>
            <a:t>Основною </a:t>
          </a:r>
          <a:r>
            <a:rPr lang="ru-RU" b="1" dirty="0" err="1" smtClean="0"/>
            <a:t>складовою</a:t>
          </a:r>
          <a:r>
            <a:rPr lang="ru-RU" b="1" dirty="0" smtClean="0"/>
            <a:t> </a:t>
          </a:r>
          <a:r>
            <a:rPr lang="ru-RU" b="1" dirty="0" err="1" smtClean="0"/>
            <a:t>частиною</a:t>
          </a:r>
          <a:r>
            <a:rPr lang="ru-RU" b="1" dirty="0" smtClean="0"/>
            <a:t> </a:t>
          </a:r>
          <a:r>
            <a:rPr lang="ru-RU" b="1" dirty="0" err="1" smtClean="0"/>
            <a:t>рослинного</a:t>
          </a:r>
          <a:r>
            <a:rPr lang="ru-RU" b="1" dirty="0" smtClean="0"/>
            <a:t> та </a:t>
          </a:r>
          <a:r>
            <a:rPr lang="ru-RU" b="1" dirty="0" err="1" smtClean="0"/>
            <a:t>тваринного</a:t>
          </a:r>
          <a:r>
            <a:rPr lang="ru-RU" b="1" dirty="0" smtClean="0"/>
            <a:t> </a:t>
          </a:r>
          <a:r>
            <a:rPr lang="ru-RU" b="1" dirty="0" err="1" smtClean="0"/>
            <a:t>організму</a:t>
          </a:r>
          <a:r>
            <a:rPr lang="ru-RU" b="1" dirty="0" smtClean="0"/>
            <a:t> </a:t>
          </a:r>
          <a:r>
            <a:rPr lang="ru-RU" b="1" dirty="0" err="1" smtClean="0"/>
            <a:t>є</a:t>
          </a:r>
          <a:r>
            <a:rPr lang="ru-RU" b="1" dirty="0" smtClean="0"/>
            <a:t> вода.</a:t>
          </a:r>
          <a:r>
            <a:rPr lang="ru-RU" dirty="0" smtClean="0"/>
            <a:t> </a:t>
          </a:r>
          <a:endParaRPr lang="ru-RU" dirty="0"/>
        </a:p>
      </dgm:t>
    </dgm:pt>
    <dgm:pt modelId="{620F598C-A33E-4D94-A571-CE6E39C3AD55}" type="parTrans" cxnId="{DC8AF412-9B12-462A-86D0-E0EB59867AFF}">
      <dgm:prSet/>
      <dgm:spPr/>
      <dgm:t>
        <a:bodyPr/>
        <a:lstStyle/>
        <a:p>
          <a:endParaRPr lang="ru-RU"/>
        </a:p>
      </dgm:t>
    </dgm:pt>
    <dgm:pt modelId="{F2707534-4001-48EE-B983-A242F974551D}" type="sibTrans" cxnId="{DC8AF412-9B12-462A-86D0-E0EB59867AFF}">
      <dgm:prSet/>
      <dgm:spPr/>
      <dgm:t>
        <a:bodyPr/>
        <a:lstStyle/>
        <a:p>
          <a:endParaRPr lang="ru-RU"/>
        </a:p>
      </dgm:t>
    </dgm:pt>
    <dgm:pt modelId="{00283755-BBEC-41F1-8B31-3FA05AD29F01}">
      <dgm:prSet/>
      <dgm:spPr/>
      <dgm:t>
        <a:bodyPr/>
        <a:lstStyle/>
        <a:p>
          <a:pPr rtl="0"/>
          <a:r>
            <a:rPr lang="ru-RU" b="1" dirty="0" err="1" smtClean="0"/>
            <a:t>Вміст</a:t>
          </a:r>
          <a:r>
            <a:rPr lang="ru-RU" b="1" dirty="0" smtClean="0"/>
            <a:t> води у </a:t>
          </a:r>
          <a:r>
            <a:rPr lang="ru-RU" b="1" dirty="0" err="1" smtClean="0"/>
            <a:t>кормі</a:t>
          </a:r>
          <a:r>
            <a:rPr lang="ru-RU" b="1" dirty="0" smtClean="0"/>
            <a:t> </a:t>
          </a:r>
          <a:r>
            <a:rPr lang="ru-RU" b="1" dirty="0" err="1" smtClean="0"/>
            <a:t>коливається</a:t>
          </a:r>
          <a:r>
            <a:rPr lang="ru-RU" b="1" dirty="0" smtClean="0"/>
            <a:t> в межах </a:t>
          </a:r>
          <a:r>
            <a:rPr lang="ru-RU" b="1" dirty="0" err="1" smtClean="0"/>
            <a:t>від</a:t>
          </a:r>
          <a:r>
            <a:rPr lang="ru-RU" b="1" dirty="0" smtClean="0"/>
            <a:t> 5 до 95 %. Штучно </a:t>
          </a:r>
          <a:r>
            <a:rPr lang="ru-RU" b="1" dirty="0" err="1" smtClean="0"/>
            <a:t>висушені</a:t>
          </a:r>
          <a:r>
            <a:rPr lang="ru-RU" b="1" dirty="0" smtClean="0"/>
            <a:t> корми (</a:t>
          </a:r>
          <a:r>
            <a:rPr lang="ru-RU" b="1" dirty="0" err="1" smtClean="0"/>
            <a:t>трав’яне</a:t>
          </a:r>
          <a:r>
            <a:rPr lang="ru-RU" b="1" dirty="0" smtClean="0"/>
            <a:t>, </a:t>
          </a:r>
          <a:r>
            <a:rPr lang="ru-RU" b="1" dirty="0" err="1" smtClean="0"/>
            <a:t>м’ясне</a:t>
          </a:r>
          <a:r>
            <a:rPr lang="ru-RU" b="1" dirty="0" smtClean="0"/>
            <a:t> та </a:t>
          </a:r>
          <a:r>
            <a:rPr lang="ru-RU" b="1" dirty="0" err="1" smtClean="0"/>
            <a:t>рибне</a:t>
          </a:r>
          <a:r>
            <a:rPr lang="ru-RU" b="1" dirty="0" smtClean="0"/>
            <a:t> </a:t>
          </a:r>
          <a:r>
            <a:rPr lang="ru-RU" b="1" dirty="0" err="1" smtClean="0"/>
            <a:t>борошно</a:t>
          </a:r>
          <a:r>
            <a:rPr lang="ru-RU" b="1" dirty="0" smtClean="0"/>
            <a:t>, макуха, шрот та </a:t>
          </a:r>
          <a:r>
            <a:rPr lang="ru-RU" b="1" dirty="0" err="1" smtClean="0"/>
            <a:t>ін</a:t>
          </a:r>
          <a:r>
            <a:rPr lang="ru-RU" b="1" dirty="0" smtClean="0"/>
            <a:t>.) </a:t>
          </a:r>
          <a:r>
            <a:rPr lang="ru-RU" b="1" dirty="0" err="1" smtClean="0"/>
            <a:t>містять</a:t>
          </a:r>
          <a:r>
            <a:rPr lang="ru-RU" b="1" dirty="0" smtClean="0"/>
            <a:t> </a:t>
          </a:r>
          <a:r>
            <a:rPr lang="ru-RU" b="1" dirty="0" err="1" smtClean="0"/>
            <a:t>біля</a:t>
          </a:r>
          <a:r>
            <a:rPr lang="ru-RU" b="1" dirty="0" smtClean="0"/>
            <a:t> 10 % води. </a:t>
          </a:r>
          <a:r>
            <a:rPr lang="ru-RU" b="1" dirty="0" err="1" smtClean="0"/>
            <a:t>Зернові</a:t>
          </a:r>
          <a:r>
            <a:rPr lang="ru-RU" b="1" dirty="0" smtClean="0"/>
            <a:t> корми та </a:t>
          </a:r>
          <a:r>
            <a:rPr lang="ru-RU" b="1" dirty="0" err="1" smtClean="0"/>
            <a:t>продукти</a:t>
          </a:r>
          <a:r>
            <a:rPr lang="ru-RU" b="1" dirty="0" smtClean="0"/>
            <a:t> </a:t>
          </a:r>
          <a:r>
            <a:rPr lang="ru-RU" b="1" dirty="0" err="1" smtClean="0"/>
            <a:t>переробки</a:t>
          </a:r>
          <a:r>
            <a:rPr lang="ru-RU" b="1" dirty="0" smtClean="0"/>
            <a:t> зерна </a:t>
          </a:r>
          <a:r>
            <a:rPr lang="ru-RU" b="1" dirty="0" err="1" smtClean="0"/>
            <a:t>містять</a:t>
          </a:r>
          <a:r>
            <a:rPr lang="ru-RU" b="1" dirty="0" smtClean="0"/>
            <a:t> 10–15 %, </a:t>
          </a:r>
          <a:r>
            <a:rPr lang="ru-RU" b="1" dirty="0" err="1" smtClean="0"/>
            <a:t>грубі</a:t>
          </a:r>
          <a:r>
            <a:rPr lang="ru-RU" b="1" dirty="0" smtClean="0"/>
            <a:t> (</a:t>
          </a:r>
          <a:r>
            <a:rPr lang="ru-RU" b="1" dirty="0" err="1" smtClean="0"/>
            <a:t>сіно</a:t>
          </a:r>
          <a:r>
            <a:rPr lang="ru-RU" b="1" dirty="0" smtClean="0"/>
            <a:t>, солома) – 15–20 %, </a:t>
          </a:r>
          <a:r>
            <a:rPr lang="ru-RU" b="1" dirty="0" err="1" smtClean="0"/>
            <a:t>зелені</a:t>
          </a:r>
          <a:r>
            <a:rPr lang="ru-RU" b="1" dirty="0" smtClean="0"/>
            <a:t> – 70–85 %, </a:t>
          </a:r>
          <a:r>
            <a:rPr lang="ru-RU" b="1" dirty="0" err="1" smtClean="0"/>
            <a:t>силосовані</a:t>
          </a:r>
          <a:r>
            <a:rPr lang="ru-RU" b="1" dirty="0" smtClean="0"/>
            <a:t> – 60–80 %, (</a:t>
          </a:r>
          <a:r>
            <a:rPr lang="ru-RU" b="1" dirty="0" err="1" smtClean="0"/>
            <a:t>сінаж</a:t>
          </a:r>
          <a:r>
            <a:rPr lang="ru-RU" b="1" dirty="0" smtClean="0"/>
            <a:t> – </a:t>
          </a:r>
          <a:r>
            <a:rPr lang="ru-RU" b="1" dirty="0" err="1" smtClean="0"/>
            <a:t>біля</a:t>
          </a:r>
          <a:r>
            <a:rPr lang="ru-RU" b="1" dirty="0" smtClean="0"/>
            <a:t> 50 %), </a:t>
          </a:r>
          <a:r>
            <a:rPr lang="ru-RU" b="1" dirty="0" err="1" smtClean="0"/>
            <a:t>коренебульбоплоди</a:t>
          </a:r>
          <a:r>
            <a:rPr lang="ru-RU" b="1" dirty="0" smtClean="0"/>
            <a:t> – 75–90 %, </a:t>
          </a:r>
          <a:r>
            <a:rPr lang="ru-RU" b="1" dirty="0" err="1" smtClean="0"/>
            <a:t>водянисті</a:t>
          </a:r>
          <a:r>
            <a:rPr lang="ru-RU" b="1" dirty="0" smtClean="0"/>
            <a:t> корми (жом, барда, </a:t>
          </a:r>
          <a:r>
            <a:rPr lang="ru-RU" b="1" dirty="0" err="1" smtClean="0"/>
            <a:t>м’язга</a:t>
          </a:r>
          <a:r>
            <a:rPr lang="ru-RU" b="1" dirty="0" smtClean="0"/>
            <a:t>) – 90–95 %.</a:t>
          </a:r>
          <a:endParaRPr lang="ru-RU" dirty="0"/>
        </a:p>
      </dgm:t>
    </dgm:pt>
    <dgm:pt modelId="{1B4A1BAA-6EF2-43B3-8975-95AD1A57FBF1}" type="parTrans" cxnId="{3011DA98-FC72-40EB-BD39-FFE5A84BD936}">
      <dgm:prSet/>
      <dgm:spPr/>
      <dgm:t>
        <a:bodyPr/>
        <a:lstStyle/>
        <a:p>
          <a:endParaRPr lang="ru-RU"/>
        </a:p>
      </dgm:t>
    </dgm:pt>
    <dgm:pt modelId="{C9883AC4-3ACC-4E63-B62C-4AC0FB2B57C0}" type="sibTrans" cxnId="{3011DA98-FC72-40EB-BD39-FFE5A84BD936}">
      <dgm:prSet/>
      <dgm:spPr/>
      <dgm:t>
        <a:bodyPr/>
        <a:lstStyle/>
        <a:p>
          <a:endParaRPr lang="ru-RU"/>
        </a:p>
      </dgm:t>
    </dgm:pt>
    <dgm:pt modelId="{EE92E093-448A-42D7-9AE1-EFA29B48E313}">
      <dgm:prSet/>
      <dgm:spPr/>
      <dgm:t>
        <a:bodyPr/>
        <a:lstStyle/>
        <a:p>
          <a:pPr rtl="0"/>
          <a:r>
            <a:rPr lang="ru-RU" b="1" dirty="0" err="1" smtClean="0"/>
            <a:t>Поживні</a:t>
          </a:r>
          <a:r>
            <a:rPr lang="ru-RU" b="1" dirty="0" smtClean="0"/>
            <a:t> </a:t>
          </a:r>
          <a:r>
            <a:rPr lang="ru-RU" b="1" dirty="0" err="1" smtClean="0"/>
            <a:t>речовини</a:t>
          </a:r>
          <a:r>
            <a:rPr lang="ru-RU" b="1" dirty="0" smtClean="0"/>
            <a:t> </a:t>
          </a:r>
          <a:r>
            <a:rPr lang="ru-RU" b="1" dirty="0" err="1" smtClean="0"/>
            <a:t>містяться</a:t>
          </a:r>
          <a:r>
            <a:rPr lang="ru-RU" b="1" dirty="0" smtClean="0"/>
            <a:t> в сухому </a:t>
          </a:r>
          <a:r>
            <a:rPr lang="ru-RU" b="1" dirty="0" err="1" smtClean="0"/>
            <a:t>залишку</a:t>
          </a:r>
          <a:r>
            <a:rPr lang="ru-RU" b="1" dirty="0" smtClean="0"/>
            <a:t> корму. Тому, </a:t>
          </a:r>
          <a:r>
            <a:rPr lang="ru-RU" b="1" dirty="0" err="1" smtClean="0"/>
            <a:t>чим</a:t>
          </a:r>
          <a:r>
            <a:rPr lang="ru-RU" b="1" dirty="0" smtClean="0"/>
            <a:t> </a:t>
          </a:r>
          <a:r>
            <a:rPr lang="ru-RU" b="1" dirty="0" err="1" smtClean="0"/>
            <a:t>більше</a:t>
          </a:r>
          <a:r>
            <a:rPr lang="ru-RU" b="1" dirty="0" smtClean="0"/>
            <a:t> </a:t>
          </a:r>
          <a:r>
            <a:rPr lang="ru-RU" b="1" dirty="0" err="1" smtClean="0"/>
            <a:t>сухої</a:t>
          </a:r>
          <a:r>
            <a:rPr lang="ru-RU" b="1" dirty="0" smtClean="0"/>
            <a:t> </a:t>
          </a:r>
          <a:r>
            <a:rPr lang="ru-RU" b="1" dirty="0" err="1" smtClean="0"/>
            <a:t>речовини</a:t>
          </a:r>
          <a:r>
            <a:rPr lang="ru-RU" b="1" dirty="0" smtClean="0"/>
            <a:t> в </a:t>
          </a:r>
          <a:r>
            <a:rPr lang="ru-RU" b="1" dirty="0" err="1" smtClean="0"/>
            <a:t>кормі</a:t>
          </a:r>
          <a:r>
            <a:rPr lang="ru-RU" b="1" dirty="0" smtClean="0"/>
            <a:t> – </a:t>
          </a:r>
          <a:r>
            <a:rPr lang="ru-RU" b="1" dirty="0" err="1" smtClean="0"/>
            <a:t>тим</a:t>
          </a:r>
          <a:r>
            <a:rPr lang="ru-RU" b="1" dirty="0" smtClean="0"/>
            <a:t> </a:t>
          </a:r>
          <a:r>
            <a:rPr lang="ru-RU" b="1" dirty="0" err="1" smtClean="0"/>
            <a:t>вища</a:t>
          </a:r>
          <a:r>
            <a:rPr lang="ru-RU" b="1" dirty="0" smtClean="0"/>
            <a:t> </a:t>
          </a:r>
          <a:r>
            <a:rPr lang="ru-RU" b="1" dirty="0" err="1" smtClean="0"/>
            <a:t>його</a:t>
          </a:r>
          <a:r>
            <a:rPr lang="ru-RU" b="1" dirty="0" smtClean="0"/>
            <a:t> </a:t>
          </a:r>
          <a:r>
            <a:rPr lang="ru-RU" b="1" dirty="0" err="1" smtClean="0"/>
            <a:t>загальна</a:t>
          </a:r>
          <a:r>
            <a:rPr lang="ru-RU" b="1" dirty="0" smtClean="0"/>
            <a:t> </a:t>
          </a:r>
          <a:r>
            <a:rPr lang="ru-RU" b="1" dirty="0" err="1" smtClean="0"/>
            <a:t>поживність</a:t>
          </a:r>
          <a:r>
            <a:rPr lang="ru-RU" b="1" dirty="0" smtClean="0"/>
            <a:t>.</a:t>
          </a:r>
          <a:r>
            <a:rPr lang="ru-RU" dirty="0" smtClean="0"/>
            <a:t> </a:t>
          </a:r>
          <a:r>
            <a:rPr lang="ru-RU" b="1" dirty="0" smtClean="0"/>
            <a:t>Суха </a:t>
          </a:r>
          <a:r>
            <a:rPr lang="ru-RU" b="1" dirty="0" err="1" smtClean="0"/>
            <a:t>речовина</a:t>
          </a:r>
          <a:r>
            <a:rPr lang="ru-RU" b="1" dirty="0" smtClean="0"/>
            <a:t> корму </a:t>
          </a:r>
          <a:r>
            <a:rPr lang="ru-RU" b="1" dirty="0" err="1" smtClean="0"/>
            <a:t>складається</a:t>
          </a:r>
          <a:r>
            <a:rPr lang="ru-RU" b="1" dirty="0" smtClean="0"/>
            <a:t> </a:t>
          </a:r>
          <a:r>
            <a:rPr lang="ru-RU" b="1" dirty="0" err="1" smtClean="0"/>
            <a:t>з</a:t>
          </a:r>
          <a:r>
            <a:rPr lang="ru-RU" b="1" dirty="0" smtClean="0"/>
            <a:t> </a:t>
          </a:r>
          <a:r>
            <a:rPr lang="ru-RU" b="1" dirty="0" err="1" smtClean="0"/>
            <a:t>органічних</a:t>
          </a:r>
          <a:r>
            <a:rPr lang="ru-RU" b="1" dirty="0" smtClean="0"/>
            <a:t> та </a:t>
          </a:r>
          <a:r>
            <a:rPr lang="ru-RU" b="1" dirty="0" err="1" smtClean="0"/>
            <a:t>мінеральних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(</a:t>
          </a:r>
          <a:r>
            <a:rPr lang="ru-RU" b="1" dirty="0" err="1" smtClean="0"/>
            <a:t>сирої</a:t>
          </a:r>
          <a:r>
            <a:rPr lang="ru-RU" b="1" dirty="0" smtClean="0"/>
            <a:t> золи).</a:t>
          </a:r>
          <a:r>
            <a:rPr lang="ru-RU" dirty="0" smtClean="0"/>
            <a:t> </a:t>
          </a:r>
          <a:endParaRPr lang="ru-RU" dirty="0"/>
        </a:p>
      </dgm:t>
    </dgm:pt>
    <dgm:pt modelId="{DDF2604A-2720-4696-B694-F5735A3AB9EF}" type="parTrans" cxnId="{E7EA0799-F031-41EF-9F61-6221A0B0F0FC}">
      <dgm:prSet/>
      <dgm:spPr/>
      <dgm:t>
        <a:bodyPr/>
        <a:lstStyle/>
        <a:p>
          <a:endParaRPr lang="ru-RU"/>
        </a:p>
      </dgm:t>
    </dgm:pt>
    <dgm:pt modelId="{2F702C9E-A0E7-4ADB-8104-5EA61F727C25}" type="sibTrans" cxnId="{E7EA0799-F031-41EF-9F61-6221A0B0F0FC}">
      <dgm:prSet/>
      <dgm:spPr/>
      <dgm:t>
        <a:bodyPr/>
        <a:lstStyle/>
        <a:p>
          <a:endParaRPr lang="ru-RU"/>
        </a:p>
      </dgm:t>
    </dgm:pt>
    <dgm:pt modelId="{A3A9BFC0-728C-4314-BE81-FB696EA1ED4B}" type="pres">
      <dgm:prSet presAssocID="{5803E018-572E-4207-9196-E063E0F943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212497-4C9C-4EE9-B94D-0BF118EE4988}" type="pres">
      <dgm:prSet presAssocID="{6DA124A6-4425-448D-A010-87CC549B0BB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057B61-20C4-4241-A140-F117F1317225}" type="pres">
      <dgm:prSet presAssocID="{F2707534-4001-48EE-B983-A242F974551D}" presName="spacer" presStyleCnt="0"/>
      <dgm:spPr/>
    </dgm:pt>
    <dgm:pt modelId="{93C2153A-8992-45C0-A4A0-3B2B3CFEFBBC}" type="pres">
      <dgm:prSet presAssocID="{00283755-BBEC-41F1-8B31-3FA05AD29F0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138CB9-C74F-45CE-97B1-3C8D0FD4B497}" type="pres">
      <dgm:prSet presAssocID="{C9883AC4-3ACC-4E63-B62C-4AC0FB2B57C0}" presName="spacer" presStyleCnt="0"/>
      <dgm:spPr/>
    </dgm:pt>
    <dgm:pt modelId="{1B01ECEB-6E75-4645-B2C1-25968CAB75A4}" type="pres">
      <dgm:prSet presAssocID="{EE92E093-448A-42D7-9AE1-EFA29B48E31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11DA98-FC72-40EB-BD39-FFE5A84BD936}" srcId="{5803E018-572E-4207-9196-E063E0F943C6}" destId="{00283755-BBEC-41F1-8B31-3FA05AD29F01}" srcOrd="1" destOrd="0" parTransId="{1B4A1BAA-6EF2-43B3-8975-95AD1A57FBF1}" sibTransId="{C9883AC4-3ACC-4E63-B62C-4AC0FB2B57C0}"/>
    <dgm:cxn modelId="{E7EA0799-F031-41EF-9F61-6221A0B0F0FC}" srcId="{5803E018-572E-4207-9196-E063E0F943C6}" destId="{EE92E093-448A-42D7-9AE1-EFA29B48E313}" srcOrd="2" destOrd="0" parTransId="{DDF2604A-2720-4696-B694-F5735A3AB9EF}" sibTransId="{2F702C9E-A0E7-4ADB-8104-5EA61F727C25}"/>
    <dgm:cxn modelId="{4AE02396-775C-4686-A808-BBE243CCFEFF}" type="presOf" srcId="{00283755-BBEC-41F1-8B31-3FA05AD29F01}" destId="{93C2153A-8992-45C0-A4A0-3B2B3CFEFBBC}" srcOrd="0" destOrd="0" presId="urn:microsoft.com/office/officeart/2005/8/layout/vList2"/>
    <dgm:cxn modelId="{8D5E7F42-E74F-4A67-B28A-608150BACFE6}" type="presOf" srcId="{EE92E093-448A-42D7-9AE1-EFA29B48E313}" destId="{1B01ECEB-6E75-4645-B2C1-25968CAB75A4}" srcOrd="0" destOrd="0" presId="urn:microsoft.com/office/officeart/2005/8/layout/vList2"/>
    <dgm:cxn modelId="{4E630C14-6099-4E89-916F-B43BB872491B}" type="presOf" srcId="{5803E018-572E-4207-9196-E063E0F943C6}" destId="{A3A9BFC0-728C-4314-BE81-FB696EA1ED4B}" srcOrd="0" destOrd="0" presId="urn:microsoft.com/office/officeart/2005/8/layout/vList2"/>
    <dgm:cxn modelId="{DC8AF412-9B12-462A-86D0-E0EB59867AFF}" srcId="{5803E018-572E-4207-9196-E063E0F943C6}" destId="{6DA124A6-4425-448D-A010-87CC549B0BBC}" srcOrd="0" destOrd="0" parTransId="{620F598C-A33E-4D94-A571-CE6E39C3AD55}" sibTransId="{F2707534-4001-48EE-B983-A242F974551D}"/>
    <dgm:cxn modelId="{4C879AB3-48A0-4AC4-9073-625123F4827C}" type="presOf" srcId="{6DA124A6-4425-448D-A010-87CC549B0BBC}" destId="{EC212497-4C9C-4EE9-B94D-0BF118EE4988}" srcOrd="0" destOrd="0" presId="urn:microsoft.com/office/officeart/2005/8/layout/vList2"/>
    <dgm:cxn modelId="{B9C64238-497F-45A3-BE77-69AD4461FDC4}" type="presParOf" srcId="{A3A9BFC0-728C-4314-BE81-FB696EA1ED4B}" destId="{EC212497-4C9C-4EE9-B94D-0BF118EE4988}" srcOrd="0" destOrd="0" presId="urn:microsoft.com/office/officeart/2005/8/layout/vList2"/>
    <dgm:cxn modelId="{46FCA9EF-083B-445C-B8FA-66CC8F0DCEF4}" type="presParOf" srcId="{A3A9BFC0-728C-4314-BE81-FB696EA1ED4B}" destId="{7D057B61-20C4-4241-A140-F117F1317225}" srcOrd="1" destOrd="0" presId="urn:microsoft.com/office/officeart/2005/8/layout/vList2"/>
    <dgm:cxn modelId="{D81020E0-B23E-43B7-ABD8-D50839830AA7}" type="presParOf" srcId="{A3A9BFC0-728C-4314-BE81-FB696EA1ED4B}" destId="{93C2153A-8992-45C0-A4A0-3B2B3CFEFBBC}" srcOrd="2" destOrd="0" presId="urn:microsoft.com/office/officeart/2005/8/layout/vList2"/>
    <dgm:cxn modelId="{AC0D8995-C30A-4BD2-B6A7-46C5EE37121D}" type="presParOf" srcId="{A3A9BFC0-728C-4314-BE81-FB696EA1ED4B}" destId="{22138CB9-C74F-45CE-97B1-3C8D0FD4B497}" srcOrd="3" destOrd="0" presId="urn:microsoft.com/office/officeart/2005/8/layout/vList2"/>
    <dgm:cxn modelId="{D8CDEAF6-338E-4505-ABDA-D661976412C3}" type="presParOf" srcId="{A3A9BFC0-728C-4314-BE81-FB696EA1ED4B}" destId="{1B01ECEB-6E75-4645-B2C1-25968CAB75A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339A5C5-B8CA-4E32-9028-CADB5E1957B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DBC3E4A-413A-4366-83B4-7DD11EF6434F}">
      <dgm:prSet/>
      <dgm:spPr/>
      <dgm:t>
        <a:bodyPr/>
        <a:lstStyle/>
        <a:p>
          <a:pPr rtl="0"/>
          <a:r>
            <a:rPr lang="ru-RU" b="1" dirty="0" err="1" smtClean="0"/>
            <a:t>Мінеральні</a:t>
          </a:r>
          <a:r>
            <a:rPr lang="ru-RU" b="1" dirty="0" smtClean="0"/>
            <a:t> </a:t>
          </a:r>
          <a:r>
            <a:rPr lang="ru-RU" b="1" dirty="0" err="1" smtClean="0"/>
            <a:t>речовини</a:t>
          </a:r>
          <a:r>
            <a:rPr lang="ru-RU" b="1" dirty="0" smtClean="0"/>
            <a:t> та вода не </a:t>
          </a:r>
          <a:r>
            <a:rPr lang="ru-RU" b="1" dirty="0" err="1" smtClean="0"/>
            <a:t>є</a:t>
          </a:r>
          <a:r>
            <a:rPr lang="ru-RU" b="1" dirty="0" smtClean="0"/>
            <a:t> </a:t>
          </a:r>
          <a:r>
            <a:rPr lang="ru-RU" b="1" dirty="0" err="1" smtClean="0"/>
            <a:t>джерелом</a:t>
          </a:r>
          <a:r>
            <a:rPr lang="ru-RU" b="1" dirty="0" smtClean="0"/>
            <a:t> </a:t>
          </a:r>
          <a:r>
            <a:rPr lang="ru-RU" b="1" dirty="0" err="1" smtClean="0"/>
            <a:t>енергії</a:t>
          </a:r>
          <a:r>
            <a:rPr lang="ru-RU" b="1" dirty="0" smtClean="0"/>
            <a:t> для </a:t>
          </a:r>
          <a:r>
            <a:rPr lang="ru-RU" b="1" dirty="0" err="1" smtClean="0"/>
            <a:t>тварин</a:t>
          </a:r>
          <a:r>
            <a:rPr lang="ru-RU" b="1" dirty="0" smtClean="0"/>
            <a:t>, </a:t>
          </a:r>
          <a:r>
            <a:rPr lang="ru-RU" b="1" dirty="0" err="1" smtClean="0"/>
            <a:t>і</a:t>
          </a:r>
          <a:r>
            <a:rPr lang="ru-RU" b="1" dirty="0" smtClean="0"/>
            <a:t> </a:t>
          </a:r>
          <a:r>
            <a:rPr lang="ru-RU" b="1" dirty="0" err="1" smtClean="0"/>
            <a:t>чим</a:t>
          </a:r>
          <a:r>
            <a:rPr lang="ru-RU" b="1" dirty="0" smtClean="0"/>
            <a:t> </a:t>
          </a:r>
          <a:r>
            <a:rPr lang="ru-RU" b="1" dirty="0" err="1" smtClean="0"/>
            <a:t>їх</a:t>
          </a:r>
          <a:r>
            <a:rPr lang="ru-RU" b="1" dirty="0" smtClean="0"/>
            <a:t> </a:t>
          </a:r>
          <a:r>
            <a:rPr lang="ru-RU" b="1" dirty="0" err="1" smtClean="0"/>
            <a:t>більше</a:t>
          </a:r>
          <a:r>
            <a:rPr lang="ru-RU" b="1" dirty="0" smtClean="0"/>
            <a:t> в </a:t>
          </a:r>
          <a:r>
            <a:rPr lang="ru-RU" b="1" dirty="0" err="1" smtClean="0"/>
            <a:t>кормі</a:t>
          </a:r>
          <a:r>
            <a:rPr lang="ru-RU" b="1" dirty="0" smtClean="0"/>
            <a:t>, </a:t>
          </a:r>
          <a:r>
            <a:rPr lang="ru-RU" b="1" dirty="0" err="1" smtClean="0"/>
            <a:t>тим</a:t>
          </a:r>
          <a:r>
            <a:rPr lang="ru-RU" b="1" dirty="0" smtClean="0"/>
            <a:t> </a:t>
          </a:r>
          <a:r>
            <a:rPr lang="ru-RU" b="1" dirty="0" err="1" smtClean="0"/>
            <a:t>нижча</a:t>
          </a:r>
          <a:r>
            <a:rPr lang="ru-RU" b="1" dirty="0" smtClean="0"/>
            <a:t> </a:t>
          </a:r>
          <a:r>
            <a:rPr lang="ru-RU" b="1" dirty="0" err="1" smtClean="0"/>
            <a:t>його</a:t>
          </a:r>
          <a:r>
            <a:rPr lang="ru-RU" b="1" dirty="0" smtClean="0"/>
            <a:t> </a:t>
          </a:r>
          <a:r>
            <a:rPr lang="ru-RU" b="1" dirty="0" err="1" smtClean="0"/>
            <a:t>загальна</a:t>
          </a:r>
          <a:r>
            <a:rPr lang="ru-RU" b="1" dirty="0" smtClean="0"/>
            <a:t> </a:t>
          </a:r>
          <a:r>
            <a:rPr lang="ru-RU" b="1" dirty="0" err="1" smtClean="0"/>
            <a:t>поживність</a:t>
          </a:r>
          <a:r>
            <a:rPr lang="ru-RU" b="1" dirty="0" smtClean="0"/>
            <a:t>.</a:t>
          </a:r>
          <a:endParaRPr lang="ru-RU" dirty="0"/>
        </a:p>
      </dgm:t>
    </dgm:pt>
    <dgm:pt modelId="{74DD184D-71DF-47EE-8F60-FC07E6E3C834}" type="parTrans" cxnId="{ADD5A0F6-BF58-4209-B609-46A0F85C36F9}">
      <dgm:prSet/>
      <dgm:spPr/>
      <dgm:t>
        <a:bodyPr/>
        <a:lstStyle/>
        <a:p>
          <a:endParaRPr lang="ru-RU"/>
        </a:p>
      </dgm:t>
    </dgm:pt>
    <dgm:pt modelId="{419579E6-32F8-4BC1-806C-EC29FDE0121E}" type="sibTrans" cxnId="{ADD5A0F6-BF58-4209-B609-46A0F85C36F9}">
      <dgm:prSet/>
      <dgm:spPr/>
      <dgm:t>
        <a:bodyPr/>
        <a:lstStyle/>
        <a:p>
          <a:endParaRPr lang="ru-RU"/>
        </a:p>
      </dgm:t>
    </dgm:pt>
    <dgm:pt modelId="{1B2269D0-C90D-4760-B5DD-72259203FDED}">
      <dgm:prSet/>
      <dgm:spPr/>
      <dgm:t>
        <a:bodyPr/>
        <a:lstStyle/>
        <a:p>
          <a:pPr rtl="0"/>
          <a:r>
            <a:rPr lang="ru-RU" b="1" dirty="0" smtClean="0"/>
            <a:t>Сира зола </a:t>
          </a:r>
          <a:r>
            <a:rPr lang="ru-RU" b="1" dirty="0" err="1" smtClean="0"/>
            <a:t>містить</a:t>
          </a:r>
          <a:r>
            <a:rPr lang="ru-RU" b="1" dirty="0" smtClean="0"/>
            <a:t> </a:t>
          </a:r>
          <a:r>
            <a:rPr lang="ru-RU" b="1" dirty="0" err="1" smtClean="0"/>
            <a:t>необхідні</a:t>
          </a:r>
          <a:r>
            <a:rPr lang="ru-RU" b="1" dirty="0" smtClean="0"/>
            <a:t> для </a:t>
          </a:r>
          <a:r>
            <a:rPr lang="ru-RU" b="1" dirty="0" err="1" smtClean="0"/>
            <a:t>тварин</a:t>
          </a:r>
          <a:r>
            <a:rPr lang="ru-RU" b="1" dirty="0" smtClean="0"/>
            <a:t> макро- (</a:t>
          </a:r>
          <a:r>
            <a:rPr lang="ru-RU" b="1" dirty="0" err="1" smtClean="0"/>
            <a:t>кальцій</a:t>
          </a:r>
          <a:r>
            <a:rPr lang="ru-RU" b="1" dirty="0" smtClean="0"/>
            <a:t>, </a:t>
          </a:r>
          <a:r>
            <a:rPr lang="ru-RU" b="1" dirty="0" err="1" smtClean="0"/>
            <a:t>калій</a:t>
          </a:r>
          <a:r>
            <a:rPr lang="ru-RU" b="1" dirty="0" smtClean="0"/>
            <a:t>, фосфор, </a:t>
          </a:r>
          <a:r>
            <a:rPr lang="ru-RU" b="1" dirty="0" err="1" smtClean="0"/>
            <a:t>сірку</a:t>
          </a:r>
          <a:r>
            <a:rPr lang="ru-RU" b="1" dirty="0" smtClean="0"/>
            <a:t>, </a:t>
          </a:r>
          <a:r>
            <a:rPr lang="ru-RU" b="1" dirty="0" err="1" smtClean="0"/>
            <a:t>магній</a:t>
          </a:r>
          <a:r>
            <a:rPr lang="ru-RU" b="1" dirty="0" smtClean="0"/>
            <a:t>, </a:t>
          </a:r>
          <a:r>
            <a:rPr lang="ru-RU" b="1" dirty="0" err="1" smtClean="0"/>
            <a:t>натрій</a:t>
          </a:r>
          <a:r>
            <a:rPr lang="ru-RU" b="1" dirty="0" smtClean="0"/>
            <a:t> та хлор) та </a:t>
          </a:r>
          <a:r>
            <a:rPr lang="ru-RU" b="1" dirty="0" err="1" smtClean="0"/>
            <a:t>мікроелементи</a:t>
          </a:r>
          <a:r>
            <a:rPr lang="ru-RU" b="1" dirty="0" smtClean="0"/>
            <a:t> (</a:t>
          </a:r>
          <a:r>
            <a:rPr lang="ru-RU" b="1" dirty="0" err="1" smtClean="0"/>
            <a:t>залізо</a:t>
          </a:r>
          <a:r>
            <a:rPr lang="ru-RU" b="1" dirty="0" smtClean="0"/>
            <a:t>, </a:t>
          </a:r>
          <a:r>
            <a:rPr lang="ru-RU" b="1" dirty="0" err="1" smtClean="0"/>
            <a:t>мідь</a:t>
          </a:r>
          <a:r>
            <a:rPr lang="ru-RU" b="1" dirty="0" smtClean="0"/>
            <a:t>, цинк, </a:t>
          </a:r>
          <a:r>
            <a:rPr lang="ru-RU" b="1" dirty="0" err="1" smtClean="0"/>
            <a:t>марганець</a:t>
          </a:r>
          <a:r>
            <a:rPr lang="ru-RU" b="1" dirty="0" smtClean="0"/>
            <a:t>, кобальт, йод </a:t>
          </a:r>
          <a:r>
            <a:rPr lang="ru-RU" b="1" dirty="0" err="1" smtClean="0"/>
            <a:t>і</a:t>
          </a:r>
          <a:r>
            <a:rPr lang="ru-RU" b="1" dirty="0" smtClean="0"/>
            <a:t> </a:t>
          </a:r>
          <a:r>
            <a:rPr lang="ru-RU" b="1" dirty="0" err="1" smtClean="0"/>
            <a:t>інші</a:t>
          </a:r>
          <a:r>
            <a:rPr lang="ru-RU" b="1" dirty="0" smtClean="0"/>
            <a:t>) </a:t>
          </a:r>
          <a:r>
            <a:rPr lang="ru-RU" b="1" dirty="0" err="1" smtClean="0"/>
            <a:t>і</a:t>
          </a:r>
          <a:r>
            <a:rPr lang="ru-RU" b="1" dirty="0" smtClean="0"/>
            <a:t> в </a:t>
          </a:r>
          <a:r>
            <a:rPr lang="ru-RU" b="1" dirty="0" err="1" smtClean="0"/>
            <a:t>певній</a:t>
          </a:r>
          <a:r>
            <a:rPr lang="ru-RU" b="1" dirty="0" smtClean="0"/>
            <a:t> </a:t>
          </a:r>
          <a:r>
            <a:rPr lang="ru-RU" b="1" dirty="0" err="1" smtClean="0"/>
            <a:t>мірі</a:t>
          </a:r>
          <a:r>
            <a:rPr lang="ru-RU" b="1" dirty="0" smtClean="0"/>
            <a:t> </a:t>
          </a:r>
          <a:r>
            <a:rPr lang="ru-RU" b="1" dirty="0" err="1" smtClean="0"/>
            <a:t>є</a:t>
          </a:r>
          <a:r>
            <a:rPr lang="ru-RU" b="1" dirty="0" smtClean="0"/>
            <a:t> </a:t>
          </a:r>
          <a:r>
            <a:rPr lang="ru-RU" b="1" dirty="0" err="1" smtClean="0"/>
            <a:t>показником</a:t>
          </a:r>
          <a:r>
            <a:rPr lang="ru-RU" b="1" dirty="0" smtClean="0"/>
            <a:t>, </a:t>
          </a:r>
          <a:r>
            <a:rPr lang="ru-RU" b="1" dirty="0" err="1" smtClean="0"/>
            <a:t>що</a:t>
          </a:r>
          <a:r>
            <a:rPr lang="ru-RU" b="1" dirty="0" smtClean="0"/>
            <a:t> </a:t>
          </a:r>
          <a:r>
            <a:rPr lang="ru-RU" b="1" dirty="0" err="1" smtClean="0"/>
            <a:t>характеризує</a:t>
          </a:r>
          <a:r>
            <a:rPr lang="ru-RU" b="1" dirty="0" smtClean="0"/>
            <a:t> </a:t>
          </a:r>
          <a:r>
            <a:rPr lang="ru-RU" b="1" dirty="0" err="1" smtClean="0"/>
            <a:t>рівень</a:t>
          </a:r>
          <a:r>
            <a:rPr lang="ru-RU" b="1" dirty="0" smtClean="0"/>
            <a:t> </a:t>
          </a:r>
          <a:r>
            <a:rPr lang="ru-RU" b="1" dirty="0" err="1" smtClean="0"/>
            <a:t>мінерального</a:t>
          </a:r>
          <a:r>
            <a:rPr lang="ru-RU" b="1" dirty="0" smtClean="0"/>
            <a:t> </a:t>
          </a:r>
          <a:r>
            <a:rPr lang="ru-RU" b="1" dirty="0" err="1" smtClean="0"/>
            <a:t>живлення</a:t>
          </a:r>
          <a:r>
            <a:rPr lang="ru-RU" b="1" dirty="0" smtClean="0"/>
            <a:t> </a:t>
          </a:r>
          <a:r>
            <a:rPr lang="ru-RU" b="1" dirty="0" err="1" smtClean="0"/>
            <a:t>тварин</a:t>
          </a:r>
          <a:r>
            <a:rPr lang="ru-RU" b="1" dirty="0" smtClean="0"/>
            <a:t>.</a:t>
          </a:r>
          <a:endParaRPr lang="ru-RU" dirty="0"/>
        </a:p>
      </dgm:t>
    </dgm:pt>
    <dgm:pt modelId="{C9B18477-9CDB-4C0F-8591-D12BACF796F3}" type="parTrans" cxnId="{7E011B7B-4BAD-4561-8F84-01CCCA147505}">
      <dgm:prSet/>
      <dgm:spPr/>
      <dgm:t>
        <a:bodyPr/>
        <a:lstStyle/>
        <a:p>
          <a:endParaRPr lang="ru-RU"/>
        </a:p>
      </dgm:t>
    </dgm:pt>
    <dgm:pt modelId="{1FF7003D-C659-4AC3-AE69-EF2B06B9ECB8}" type="sibTrans" cxnId="{7E011B7B-4BAD-4561-8F84-01CCCA147505}">
      <dgm:prSet/>
      <dgm:spPr/>
      <dgm:t>
        <a:bodyPr/>
        <a:lstStyle/>
        <a:p>
          <a:endParaRPr lang="ru-RU"/>
        </a:p>
      </dgm:t>
    </dgm:pt>
    <dgm:pt modelId="{7479AE61-DB0F-414B-ACC1-ADDB0DDE9CE7}">
      <dgm:prSet/>
      <dgm:spPr/>
      <dgm:t>
        <a:bodyPr/>
        <a:lstStyle/>
        <a:p>
          <a:pPr rtl="0"/>
          <a:r>
            <a:rPr lang="ru-RU" b="1" dirty="0" err="1" smtClean="0"/>
            <a:t>Вміст</a:t>
          </a:r>
          <a:r>
            <a:rPr lang="ru-RU" b="1" dirty="0" smtClean="0"/>
            <a:t> </a:t>
          </a:r>
          <a:r>
            <a:rPr lang="ru-RU" b="1" dirty="0" err="1" smtClean="0"/>
            <a:t>сирої</a:t>
          </a:r>
          <a:r>
            <a:rPr lang="ru-RU" b="1" dirty="0" smtClean="0"/>
            <a:t> золи у </a:t>
          </a:r>
          <a:r>
            <a:rPr lang="ru-RU" b="1" dirty="0" err="1" smtClean="0"/>
            <a:t>зеленій</a:t>
          </a:r>
          <a:r>
            <a:rPr lang="ru-RU" b="1" dirty="0" smtClean="0"/>
            <a:t> </a:t>
          </a:r>
          <a:r>
            <a:rPr lang="ru-RU" b="1" dirty="0" err="1" smtClean="0"/>
            <a:t>масі</a:t>
          </a:r>
          <a:r>
            <a:rPr lang="ru-RU" b="1" dirty="0" smtClean="0"/>
            <a:t>, </a:t>
          </a:r>
          <a:r>
            <a:rPr lang="ru-RU" b="1" dirty="0" err="1" smtClean="0"/>
            <a:t>коренебульбоплодах</a:t>
          </a:r>
          <a:r>
            <a:rPr lang="ru-RU" b="1" dirty="0" smtClean="0"/>
            <a:t> </a:t>
          </a:r>
          <a:r>
            <a:rPr lang="ru-RU" b="1" dirty="0" err="1" smtClean="0"/>
            <a:t>коливається</a:t>
          </a:r>
          <a:r>
            <a:rPr lang="ru-RU" b="1" dirty="0" smtClean="0"/>
            <a:t> </a:t>
          </a:r>
          <a:r>
            <a:rPr lang="ru-RU" b="1" dirty="0" err="1" smtClean="0"/>
            <a:t>від</a:t>
          </a:r>
          <a:r>
            <a:rPr lang="ru-RU" b="1" dirty="0" smtClean="0"/>
            <a:t> 1 до 3 %, у </a:t>
          </a:r>
          <a:r>
            <a:rPr lang="ru-RU" b="1" dirty="0" err="1" smtClean="0"/>
            <a:t>зернових</a:t>
          </a:r>
          <a:r>
            <a:rPr lang="ru-RU" b="1" dirty="0" smtClean="0"/>
            <a:t> – 1,5–5 %, в </a:t>
          </a:r>
          <a:r>
            <a:rPr lang="ru-RU" b="1" dirty="0" err="1" smtClean="0"/>
            <a:t>сіні</a:t>
          </a:r>
          <a:r>
            <a:rPr lang="ru-RU" b="1" dirty="0" smtClean="0"/>
            <a:t>, </a:t>
          </a:r>
          <a:r>
            <a:rPr lang="ru-RU" b="1" dirty="0" err="1" smtClean="0"/>
            <a:t>соломі</a:t>
          </a:r>
          <a:r>
            <a:rPr lang="ru-RU" b="1" dirty="0" smtClean="0"/>
            <a:t>, </a:t>
          </a:r>
          <a:r>
            <a:rPr lang="ru-RU" b="1" dirty="0" err="1" smtClean="0"/>
            <a:t>трав'яному</a:t>
          </a:r>
          <a:r>
            <a:rPr lang="ru-RU" b="1" dirty="0" smtClean="0"/>
            <a:t> </a:t>
          </a:r>
          <a:r>
            <a:rPr lang="ru-RU" b="1" dirty="0" err="1" smtClean="0"/>
            <a:t>борошні</a:t>
          </a:r>
          <a:r>
            <a:rPr lang="ru-RU" b="1" dirty="0" smtClean="0"/>
            <a:t> – 5–10 %.</a:t>
          </a:r>
          <a:endParaRPr lang="ru-RU" dirty="0"/>
        </a:p>
      </dgm:t>
    </dgm:pt>
    <dgm:pt modelId="{54FE86FA-19E0-44D3-9581-C714527270E7}" type="parTrans" cxnId="{CD0CBAD0-6CEE-46B4-805B-C2C182B2B047}">
      <dgm:prSet/>
      <dgm:spPr/>
      <dgm:t>
        <a:bodyPr/>
        <a:lstStyle/>
        <a:p>
          <a:endParaRPr lang="ru-RU"/>
        </a:p>
      </dgm:t>
    </dgm:pt>
    <dgm:pt modelId="{B3D52D27-FEA2-45EB-824D-6C3E106AE4C0}" type="sibTrans" cxnId="{CD0CBAD0-6CEE-46B4-805B-C2C182B2B047}">
      <dgm:prSet/>
      <dgm:spPr/>
      <dgm:t>
        <a:bodyPr/>
        <a:lstStyle/>
        <a:p>
          <a:endParaRPr lang="ru-RU"/>
        </a:p>
      </dgm:t>
    </dgm:pt>
    <dgm:pt modelId="{497072F1-3200-4FCE-A429-0B339FA27D74}" type="pres">
      <dgm:prSet presAssocID="{D339A5C5-B8CA-4E32-9028-CADB5E1957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E197CC-C3D9-4F26-984E-541DA3155885}" type="pres">
      <dgm:prSet presAssocID="{FDBC3E4A-413A-4366-83B4-7DD11EF6434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C29A1-CAF4-4578-8347-E8B650532724}" type="pres">
      <dgm:prSet presAssocID="{419579E6-32F8-4BC1-806C-EC29FDE0121E}" presName="spacer" presStyleCnt="0"/>
      <dgm:spPr/>
    </dgm:pt>
    <dgm:pt modelId="{74C4C682-332D-4E97-9285-6486AF1AB988}" type="pres">
      <dgm:prSet presAssocID="{1B2269D0-C90D-4760-B5DD-72259203FDE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5280B-4A25-4CDF-9A5D-AA0E80817E22}" type="pres">
      <dgm:prSet presAssocID="{1FF7003D-C659-4AC3-AE69-EF2B06B9ECB8}" presName="spacer" presStyleCnt="0"/>
      <dgm:spPr/>
    </dgm:pt>
    <dgm:pt modelId="{5C3F8AE8-C9CF-429E-97B5-8E40667AD5CB}" type="pres">
      <dgm:prSet presAssocID="{7479AE61-DB0F-414B-ACC1-ADDB0DDE9CE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D5A0F6-BF58-4209-B609-46A0F85C36F9}" srcId="{D339A5C5-B8CA-4E32-9028-CADB5E1957B3}" destId="{FDBC3E4A-413A-4366-83B4-7DD11EF6434F}" srcOrd="0" destOrd="0" parTransId="{74DD184D-71DF-47EE-8F60-FC07E6E3C834}" sibTransId="{419579E6-32F8-4BC1-806C-EC29FDE0121E}"/>
    <dgm:cxn modelId="{A04FD2D0-12E5-47E7-99CB-B4E1AA6B8130}" type="presOf" srcId="{7479AE61-DB0F-414B-ACC1-ADDB0DDE9CE7}" destId="{5C3F8AE8-C9CF-429E-97B5-8E40667AD5CB}" srcOrd="0" destOrd="0" presId="urn:microsoft.com/office/officeart/2005/8/layout/vList2"/>
    <dgm:cxn modelId="{7E011B7B-4BAD-4561-8F84-01CCCA147505}" srcId="{D339A5C5-B8CA-4E32-9028-CADB5E1957B3}" destId="{1B2269D0-C90D-4760-B5DD-72259203FDED}" srcOrd="1" destOrd="0" parTransId="{C9B18477-9CDB-4C0F-8591-D12BACF796F3}" sibTransId="{1FF7003D-C659-4AC3-AE69-EF2B06B9ECB8}"/>
    <dgm:cxn modelId="{1D4D5C77-5144-42EB-AACB-DC73715592FC}" type="presOf" srcId="{D339A5C5-B8CA-4E32-9028-CADB5E1957B3}" destId="{497072F1-3200-4FCE-A429-0B339FA27D74}" srcOrd="0" destOrd="0" presId="urn:microsoft.com/office/officeart/2005/8/layout/vList2"/>
    <dgm:cxn modelId="{356FA43B-C895-4625-9ACF-09D1C939F74B}" type="presOf" srcId="{FDBC3E4A-413A-4366-83B4-7DD11EF6434F}" destId="{28E197CC-C3D9-4F26-984E-541DA3155885}" srcOrd="0" destOrd="0" presId="urn:microsoft.com/office/officeart/2005/8/layout/vList2"/>
    <dgm:cxn modelId="{CD0CBAD0-6CEE-46B4-805B-C2C182B2B047}" srcId="{D339A5C5-B8CA-4E32-9028-CADB5E1957B3}" destId="{7479AE61-DB0F-414B-ACC1-ADDB0DDE9CE7}" srcOrd="2" destOrd="0" parTransId="{54FE86FA-19E0-44D3-9581-C714527270E7}" sibTransId="{B3D52D27-FEA2-45EB-824D-6C3E106AE4C0}"/>
    <dgm:cxn modelId="{91D585B9-6A97-474E-A038-2F29EC342DC2}" type="presOf" srcId="{1B2269D0-C90D-4760-B5DD-72259203FDED}" destId="{74C4C682-332D-4E97-9285-6486AF1AB988}" srcOrd="0" destOrd="0" presId="urn:microsoft.com/office/officeart/2005/8/layout/vList2"/>
    <dgm:cxn modelId="{0473FB61-75B6-4864-B58B-36BAA5BEED3A}" type="presParOf" srcId="{497072F1-3200-4FCE-A429-0B339FA27D74}" destId="{28E197CC-C3D9-4F26-984E-541DA3155885}" srcOrd="0" destOrd="0" presId="urn:microsoft.com/office/officeart/2005/8/layout/vList2"/>
    <dgm:cxn modelId="{109AF68C-35E7-4127-9919-A0C361E0AE4B}" type="presParOf" srcId="{497072F1-3200-4FCE-A429-0B339FA27D74}" destId="{8BDC29A1-CAF4-4578-8347-E8B650532724}" srcOrd="1" destOrd="0" presId="urn:microsoft.com/office/officeart/2005/8/layout/vList2"/>
    <dgm:cxn modelId="{52C8F609-8C4F-4791-85AB-0F2836A34F41}" type="presParOf" srcId="{497072F1-3200-4FCE-A429-0B339FA27D74}" destId="{74C4C682-332D-4E97-9285-6486AF1AB988}" srcOrd="2" destOrd="0" presId="urn:microsoft.com/office/officeart/2005/8/layout/vList2"/>
    <dgm:cxn modelId="{F8BDD130-73BA-46ED-938C-666F1D39BCD4}" type="presParOf" srcId="{497072F1-3200-4FCE-A429-0B339FA27D74}" destId="{5345280B-4A25-4CDF-9A5D-AA0E80817E22}" srcOrd="3" destOrd="0" presId="urn:microsoft.com/office/officeart/2005/8/layout/vList2"/>
    <dgm:cxn modelId="{E1E03625-A522-420B-AB41-9A3EC1D1B570}" type="presParOf" srcId="{497072F1-3200-4FCE-A429-0B339FA27D74}" destId="{5C3F8AE8-C9CF-429E-97B5-8E40667AD5C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267901-6A93-4F88-AFB0-52178BEF93B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A39E9B-C5DB-4723-8C9C-BBD356636795}">
      <dgm:prSet/>
      <dgm:spPr/>
      <dgm:t>
        <a:bodyPr/>
        <a:lstStyle/>
        <a:p>
          <a:pPr rtl="0"/>
          <a:r>
            <a:rPr lang="ru-RU" b="1" dirty="0" smtClean="0"/>
            <a:t>До складу </a:t>
          </a:r>
          <a:r>
            <a:rPr lang="ru-RU" b="1" dirty="0" err="1" smtClean="0"/>
            <a:t>органічної</a:t>
          </a:r>
          <a:r>
            <a:rPr lang="ru-RU" b="1" dirty="0" smtClean="0"/>
            <a:t> </a:t>
          </a:r>
          <a:r>
            <a:rPr lang="ru-RU" b="1" dirty="0" err="1" smtClean="0"/>
            <a:t>частини</a:t>
          </a:r>
          <a:r>
            <a:rPr lang="ru-RU" b="1" dirty="0" smtClean="0"/>
            <a:t> корму </a:t>
          </a:r>
          <a:r>
            <a:rPr lang="ru-RU" b="1" dirty="0" err="1" smtClean="0"/>
            <a:t>входять</a:t>
          </a:r>
          <a:r>
            <a:rPr lang="ru-RU" b="1" dirty="0" smtClean="0"/>
            <a:t> </a:t>
          </a:r>
          <a:r>
            <a:rPr lang="ru-RU" b="1" dirty="0" err="1" smtClean="0"/>
            <a:t>азотисті</a:t>
          </a:r>
          <a:r>
            <a:rPr lang="ru-RU" b="1" dirty="0" smtClean="0"/>
            <a:t> (</a:t>
          </a:r>
          <a:r>
            <a:rPr lang="ru-RU" b="1" dirty="0" err="1" smtClean="0"/>
            <a:t>сирий</a:t>
          </a:r>
          <a:r>
            <a:rPr lang="ru-RU" b="1" dirty="0" smtClean="0"/>
            <a:t> </a:t>
          </a:r>
          <a:r>
            <a:rPr lang="ru-RU" b="1" dirty="0" err="1" smtClean="0"/>
            <a:t>протеїн</a:t>
          </a:r>
          <a:r>
            <a:rPr lang="ru-RU" b="1" dirty="0" smtClean="0"/>
            <a:t>) та </a:t>
          </a:r>
          <a:r>
            <a:rPr lang="ru-RU" b="1" dirty="0" err="1" smtClean="0"/>
            <a:t>безазотисті</a:t>
          </a:r>
          <a:r>
            <a:rPr lang="ru-RU" b="1" dirty="0" smtClean="0"/>
            <a:t> </a:t>
          </a:r>
          <a:r>
            <a:rPr lang="ru-RU" b="1" dirty="0" err="1" smtClean="0"/>
            <a:t>речовини</a:t>
          </a:r>
          <a:r>
            <a:rPr lang="ru-RU" b="1" dirty="0" smtClean="0"/>
            <a:t>. </a:t>
          </a:r>
          <a:r>
            <a:rPr lang="ru-RU" b="1" dirty="0" err="1" smtClean="0">
              <a:solidFill>
                <a:srgbClr val="C00000"/>
              </a:solidFill>
            </a:rPr>
            <a:t>Складовими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безазотистих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є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сирий</a:t>
          </a:r>
          <a:r>
            <a:rPr lang="ru-RU" b="1" dirty="0" smtClean="0">
              <a:solidFill>
                <a:srgbClr val="C00000"/>
              </a:solidFill>
            </a:rPr>
            <a:t> жир, сира </a:t>
          </a:r>
          <a:r>
            <a:rPr lang="ru-RU" b="1" dirty="0" err="1" smtClean="0">
              <a:solidFill>
                <a:srgbClr val="C00000"/>
              </a:solidFill>
            </a:rPr>
            <a:t>клітковина</a:t>
          </a:r>
          <a:r>
            <a:rPr lang="ru-RU" b="1" dirty="0" smtClean="0">
              <a:solidFill>
                <a:srgbClr val="C00000"/>
              </a:solidFill>
            </a:rPr>
            <a:t> та </a:t>
          </a:r>
          <a:r>
            <a:rPr lang="ru-RU" b="1" dirty="0" err="1" smtClean="0">
              <a:solidFill>
                <a:srgbClr val="C00000"/>
              </a:solidFill>
            </a:rPr>
            <a:t>безазотисті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екстрактивні</a:t>
          </a:r>
          <a:r>
            <a:rPr lang="ru-RU" b="1" dirty="0" smtClean="0">
              <a:solidFill>
                <a:srgbClr val="C00000"/>
              </a:solidFill>
            </a:rPr>
            <a:t> </a:t>
          </a:r>
          <a:r>
            <a:rPr lang="ru-RU" b="1" dirty="0" err="1" smtClean="0">
              <a:solidFill>
                <a:srgbClr val="C00000"/>
              </a:solidFill>
            </a:rPr>
            <a:t>речовини</a:t>
          </a:r>
          <a:r>
            <a:rPr lang="ru-RU" b="1" dirty="0" smtClean="0">
              <a:solidFill>
                <a:srgbClr val="C00000"/>
              </a:solidFill>
            </a:rPr>
            <a:t> (БЕР).</a:t>
          </a:r>
          <a:endParaRPr lang="ru-RU" dirty="0">
            <a:solidFill>
              <a:srgbClr val="C00000"/>
            </a:solidFill>
          </a:endParaRPr>
        </a:p>
      </dgm:t>
    </dgm:pt>
    <dgm:pt modelId="{3918DE00-91D9-42FA-8D92-5F82ACAA3456}" type="parTrans" cxnId="{91114A3D-D624-45C0-A387-F84B4949FCDA}">
      <dgm:prSet/>
      <dgm:spPr/>
      <dgm:t>
        <a:bodyPr/>
        <a:lstStyle/>
        <a:p>
          <a:endParaRPr lang="ru-RU"/>
        </a:p>
      </dgm:t>
    </dgm:pt>
    <dgm:pt modelId="{42A83D27-96CF-4B6D-8E1C-543960BBAE35}" type="sibTrans" cxnId="{91114A3D-D624-45C0-A387-F84B4949FCDA}">
      <dgm:prSet/>
      <dgm:spPr/>
      <dgm:t>
        <a:bodyPr/>
        <a:lstStyle/>
        <a:p>
          <a:endParaRPr lang="ru-RU"/>
        </a:p>
      </dgm:t>
    </dgm:pt>
    <dgm:pt modelId="{DA732100-1FB3-4973-88E1-218D137E23C4}">
      <dgm:prSet/>
      <dgm:spPr/>
      <dgm:t>
        <a:bodyPr/>
        <a:lstStyle/>
        <a:p>
          <a:pPr rtl="0"/>
          <a:r>
            <a:rPr lang="ru-RU" b="1" dirty="0" err="1" smtClean="0">
              <a:solidFill>
                <a:srgbClr val="FF0000"/>
              </a:solidFill>
            </a:rPr>
            <a:t>Сирий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протеїн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smtClean="0"/>
            <a:t>– </a:t>
          </a:r>
          <a:r>
            <a:rPr lang="ru-RU" b="1" dirty="0" err="1" smtClean="0"/>
            <a:t>це</a:t>
          </a:r>
          <a:r>
            <a:rPr lang="ru-RU" b="1" dirty="0" smtClean="0"/>
            <a:t> </a:t>
          </a:r>
          <a:r>
            <a:rPr lang="ru-RU" b="1" dirty="0" err="1" smtClean="0"/>
            <a:t>всі</a:t>
          </a:r>
          <a:r>
            <a:rPr lang="ru-RU" b="1" dirty="0" smtClean="0"/>
            <a:t> </a:t>
          </a:r>
          <a:r>
            <a:rPr lang="ru-RU" b="1" dirty="0" err="1" smtClean="0"/>
            <a:t>азотисті</a:t>
          </a:r>
          <a:r>
            <a:rPr lang="ru-RU" b="1" dirty="0" smtClean="0"/>
            <a:t> </a:t>
          </a:r>
          <a:r>
            <a:rPr lang="ru-RU" b="1" dirty="0" err="1" smtClean="0"/>
            <a:t>речовини</a:t>
          </a:r>
          <a:r>
            <a:rPr lang="ru-RU" b="1" dirty="0" smtClean="0"/>
            <a:t> корму.</a:t>
          </a:r>
          <a:r>
            <a:rPr lang="ru-RU" dirty="0" smtClean="0"/>
            <a:t> </a:t>
          </a:r>
          <a:r>
            <a:rPr lang="ru-RU" b="1" dirty="0" err="1" smtClean="0"/>
            <a:t>Його</a:t>
          </a:r>
          <a:r>
            <a:rPr lang="ru-RU" b="1" dirty="0" smtClean="0"/>
            <a:t> </a:t>
          </a:r>
          <a:r>
            <a:rPr lang="ru-RU" b="1" dirty="0" err="1" smtClean="0"/>
            <a:t>визначають</a:t>
          </a:r>
          <a:r>
            <a:rPr lang="ru-RU" b="1" dirty="0" smtClean="0"/>
            <a:t> </a:t>
          </a:r>
          <a:r>
            <a:rPr lang="ru-RU" b="1" dirty="0" err="1" smtClean="0"/>
            <a:t>множенням</a:t>
          </a:r>
          <a:r>
            <a:rPr lang="ru-RU" b="1" dirty="0" smtClean="0"/>
            <a:t> </a:t>
          </a:r>
          <a:r>
            <a:rPr lang="ru-RU" b="1" dirty="0" err="1" smtClean="0"/>
            <a:t>кількості</a:t>
          </a:r>
          <a:r>
            <a:rPr lang="ru-RU" b="1" dirty="0" smtClean="0"/>
            <a:t> азоту у </a:t>
          </a:r>
          <a:r>
            <a:rPr lang="ru-RU" b="1" dirty="0" err="1" smtClean="0"/>
            <a:t>кормі</a:t>
          </a:r>
          <a:r>
            <a:rPr lang="ru-RU" b="1" dirty="0" smtClean="0"/>
            <a:t> та </a:t>
          </a:r>
          <a:r>
            <a:rPr lang="ru-RU" b="1" dirty="0" err="1" smtClean="0"/>
            <a:t>коефіцієнт</a:t>
          </a:r>
          <a:r>
            <a:rPr lang="ru-RU" b="1" dirty="0" smtClean="0"/>
            <a:t> 6,25, </a:t>
          </a:r>
          <a:r>
            <a:rPr lang="ru-RU" b="1" dirty="0" err="1" smtClean="0"/>
            <a:t>вважаючи</a:t>
          </a:r>
          <a:r>
            <a:rPr lang="ru-RU" b="1" dirty="0" smtClean="0"/>
            <a:t>, </a:t>
          </a:r>
          <a:r>
            <a:rPr lang="ru-RU" b="1" dirty="0" err="1" smtClean="0"/>
            <a:t>що</a:t>
          </a:r>
          <a:r>
            <a:rPr lang="ru-RU" b="1" dirty="0" smtClean="0"/>
            <a:t> </a:t>
          </a:r>
          <a:r>
            <a:rPr lang="ru-RU" b="1" dirty="0" err="1" smtClean="0"/>
            <a:t>протеїн</a:t>
          </a:r>
          <a:r>
            <a:rPr lang="ru-RU" b="1" dirty="0" smtClean="0"/>
            <a:t> </a:t>
          </a:r>
          <a:r>
            <a:rPr lang="ru-RU" b="1" dirty="0" err="1" smtClean="0"/>
            <a:t>містить</a:t>
          </a:r>
          <a:r>
            <a:rPr lang="ru-RU" b="1" dirty="0" smtClean="0"/>
            <a:t> 16 % азоту. </a:t>
          </a:r>
          <a:r>
            <a:rPr lang="ru-RU" dirty="0" smtClean="0"/>
            <a:t>Корми </a:t>
          </a:r>
          <a:r>
            <a:rPr lang="ru-RU" dirty="0" err="1" smtClean="0"/>
            <a:t>містять</a:t>
          </a:r>
          <a:r>
            <a:rPr lang="ru-RU" dirty="0" smtClean="0"/>
            <a:t> </a:t>
          </a:r>
          <a:r>
            <a:rPr lang="ru-RU" dirty="0" err="1" smtClean="0"/>
            <a:t>різну</a:t>
          </a:r>
          <a:r>
            <a:rPr lang="ru-RU" dirty="0" smtClean="0"/>
            <a:t> </a:t>
          </a:r>
          <a:r>
            <a:rPr lang="ru-RU" dirty="0" err="1" smtClean="0"/>
            <a:t>кількість</a:t>
          </a:r>
          <a:r>
            <a:rPr lang="ru-RU" dirty="0" smtClean="0"/>
            <a:t> </a:t>
          </a:r>
          <a:r>
            <a:rPr lang="ru-RU" dirty="0" err="1" smtClean="0"/>
            <a:t>протеїну</a:t>
          </a:r>
          <a:r>
            <a:rPr lang="ru-RU" dirty="0" smtClean="0"/>
            <a:t>. </a:t>
          </a:r>
          <a:r>
            <a:rPr lang="ru-RU" b="1" dirty="0" err="1" smtClean="0"/>
            <a:t>Із</a:t>
          </a:r>
          <a:r>
            <a:rPr lang="ru-RU" b="1" dirty="0" smtClean="0"/>
            <a:t> </a:t>
          </a:r>
          <a:r>
            <a:rPr lang="ru-RU" b="1" dirty="0" err="1" smtClean="0"/>
            <a:t>рослинних</a:t>
          </a:r>
          <a:r>
            <a:rPr lang="ru-RU" b="1" dirty="0" smtClean="0"/>
            <a:t> </a:t>
          </a:r>
          <a:r>
            <a:rPr lang="ru-RU" b="1" dirty="0" err="1" smtClean="0"/>
            <a:t>кормів</a:t>
          </a:r>
          <a:r>
            <a:rPr lang="ru-RU" b="1" dirty="0" smtClean="0"/>
            <a:t> </a:t>
          </a:r>
          <a:r>
            <a:rPr lang="ru-RU" b="1" dirty="0" err="1" smtClean="0"/>
            <a:t>багаті</a:t>
          </a:r>
          <a:r>
            <a:rPr lang="ru-RU" b="1" dirty="0" smtClean="0"/>
            <a:t> </a:t>
          </a:r>
          <a:r>
            <a:rPr lang="ru-RU" b="1" dirty="0" err="1" smtClean="0"/>
            <a:t>протеїном</a:t>
          </a:r>
          <a:r>
            <a:rPr lang="ru-RU" b="1" dirty="0" smtClean="0"/>
            <a:t> зерно </a:t>
          </a:r>
          <a:r>
            <a:rPr lang="ru-RU" b="1" dirty="0" err="1" smtClean="0"/>
            <a:t>бобових</a:t>
          </a:r>
          <a:r>
            <a:rPr lang="ru-RU" b="1" dirty="0" smtClean="0"/>
            <a:t> (20–30 %), </a:t>
          </a:r>
          <a:r>
            <a:rPr lang="ru-RU" b="1" dirty="0" err="1" smtClean="0"/>
            <a:t>сіно</a:t>
          </a:r>
          <a:r>
            <a:rPr lang="ru-RU" b="1" dirty="0" smtClean="0"/>
            <a:t> </a:t>
          </a:r>
          <a:r>
            <a:rPr lang="ru-RU" b="1" dirty="0" err="1" smtClean="0"/>
            <a:t>бобових</a:t>
          </a:r>
          <a:r>
            <a:rPr lang="ru-RU" b="1" dirty="0" smtClean="0"/>
            <a:t> (13–15 %), </a:t>
          </a:r>
          <a:r>
            <a:rPr lang="ru-RU" b="1" dirty="0" err="1" smtClean="0"/>
            <a:t>відходи</a:t>
          </a:r>
          <a:r>
            <a:rPr lang="ru-RU" b="1" dirty="0" smtClean="0"/>
            <a:t> </a:t>
          </a:r>
          <a:r>
            <a:rPr lang="ru-RU" b="1" dirty="0" err="1" smtClean="0"/>
            <a:t>переробки</a:t>
          </a:r>
          <a:r>
            <a:rPr lang="ru-RU" b="1" dirty="0" smtClean="0"/>
            <a:t> </a:t>
          </a:r>
          <a:r>
            <a:rPr lang="ru-RU" b="1" dirty="0" err="1" smtClean="0"/>
            <a:t>олійних</a:t>
          </a:r>
          <a:r>
            <a:rPr lang="ru-RU" b="1" dirty="0" smtClean="0"/>
            <a:t> культур (30–40 %). </a:t>
          </a:r>
          <a:r>
            <a:rPr lang="ru-RU" b="1" dirty="0" err="1" smtClean="0"/>
            <a:t>Низькі</a:t>
          </a:r>
          <a:r>
            <a:rPr lang="ru-RU" b="1" dirty="0" smtClean="0"/>
            <a:t> </a:t>
          </a:r>
          <a:r>
            <a:rPr lang="ru-RU" b="1" dirty="0" err="1" smtClean="0"/>
            <a:t>рівні</a:t>
          </a:r>
          <a:r>
            <a:rPr lang="ru-RU" b="1" dirty="0" smtClean="0"/>
            <a:t> </a:t>
          </a:r>
          <a:r>
            <a:rPr lang="ru-RU" b="1" dirty="0" err="1" smtClean="0"/>
            <a:t>протеїну</a:t>
          </a:r>
          <a:r>
            <a:rPr lang="ru-RU" b="1" dirty="0" smtClean="0"/>
            <a:t> у </a:t>
          </a:r>
          <a:r>
            <a:rPr lang="ru-RU" b="1" dirty="0" err="1" smtClean="0"/>
            <a:t>злакових</a:t>
          </a:r>
          <a:r>
            <a:rPr lang="ru-RU" b="1" dirty="0" smtClean="0"/>
            <a:t> </a:t>
          </a:r>
          <a:r>
            <a:rPr lang="ru-RU" b="1" dirty="0" err="1" smtClean="0"/>
            <a:t>зернових</a:t>
          </a:r>
          <a:r>
            <a:rPr lang="ru-RU" b="1" dirty="0" smtClean="0"/>
            <a:t> (9–13 %), </a:t>
          </a:r>
          <a:r>
            <a:rPr lang="ru-RU" b="1" dirty="0" err="1" smtClean="0"/>
            <a:t>соломі</a:t>
          </a:r>
          <a:r>
            <a:rPr lang="ru-RU" b="1" dirty="0" smtClean="0"/>
            <a:t> </a:t>
          </a:r>
          <a:r>
            <a:rPr lang="ru-RU" b="1" dirty="0" err="1" smtClean="0"/>
            <a:t>злакових</a:t>
          </a:r>
          <a:r>
            <a:rPr lang="ru-RU" b="1" dirty="0" smtClean="0"/>
            <a:t> (4–5 %) та </a:t>
          </a:r>
          <a:r>
            <a:rPr lang="ru-RU" b="1" dirty="0" err="1" smtClean="0"/>
            <a:t>коренебульбоплодах</a:t>
          </a:r>
          <a:r>
            <a:rPr lang="ru-RU" b="1" dirty="0" smtClean="0"/>
            <a:t> (1–2 %). Корми </a:t>
          </a:r>
          <a:r>
            <a:rPr lang="ru-RU" b="1" dirty="0" err="1" smtClean="0"/>
            <a:t>тваринного</a:t>
          </a:r>
          <a:r>
            <a:rPr lang="ru-RU" b="1" dirty="0" smtClean="0"/>
            <a:t> </a:t>
          </a:r>
          <a:r>
            <a:rPr lang="ru-RU" b="1" dirty="0" err="1" smtClean="0"/>
            <a:t>походження</a:t>
          </a:r>
          <a:r>
            <a:rPr lang="ru-RU" b="1" dirty="0" smtClean="0"/>
            <a:t> – </a:t>
          </a:r>
          <a:r>
            <a:rPr lang="ru-RU" b="1" dirty="0" err="1" smtClean="0"/>
            <a:t>м'ясо-кісткове</a:t>
          </a:r>
          <a:r>
            <a:rPr lang="ru-RU" b="1" dirty="0" smtClean="0"/>
            <a:t>, </a:t>
          </a:r>
          <a:r>
            <a:rPr lang="ru-RU" b="1" dirty="0" err="1" smtClean="0"/>
            <a:t>м'ясне</a:t>
          </a:r>
          <a:r>
            <a:rPr lang="ru-RU" b="1" dirty="0" smtClean="0"/>
            <a:t>, </a:t>
          </a:r>
          <a:r>
            <a:rPr lang="ru-RU" b="1" dirty="0" err="1" smtClean="0"/>
            <a:t>рибне</a:t>
          </a:r>
          <a:r>
            <a:rPr lang="ru-RU" b="1" dirty="0" smtClean="0"/>
            <a:t>, </a:t>
          </a:r>
          <a:r>
            <a:rPr lang="ru-RU" b="1" dirty="0" err="1" smtClean="0"/>
            <a:t>кров'яне</a:t>
          </a:r>
          <a:r>
            <a:rPr lang="ru-RU" b="1" dirty="0" smtClean="0"/>
            <a:t> </a:t>
          </a:r>
          <a:r>
            <a:rPr lang="ru-RU" b="1" dirty="0" err="1" smtClean="0"/>
            <a:t>борошно</a:t>
          </a:r>
          <a:r>
            <a:rPr lang="ru-RU" b="1" dirty="0" smtClean="0"/>
            <a:t> </a:t>
          </a:r>
          <a:r>
            <a:rPr lang="ru-RU" b="1" dirty="0" err="1" smtClean="0"/>
            <a:t>містять</a:t>
          </a:r>
          <a:r>
            <a:rPr lang="ru-RU" b="1" dirty="0" smtClean="0"/>
            <a:t> </a:t>
          </a:r>
          <a:r>
            <a:rPr lang="ru-RU" b="1" dirty="0" err="1" smtClean="0"/>
            <a:t>високі</a:t>
          </a:r>
          <a:r>
            <a:rPr lang="ru-RU" b="1" dirty="0" smtClean="0"/>
            <a:t> </a:t>
          </a:r>
          <a:r>
            <a:rPr lang="ru-RU" b="1" dirty="0" err="1" smtClean="0"/>
            <a:t>рівні</a:t>
          </a:r>
          <a:r>
            <a:rPr lang="ru-RU" b="1" dirty="0" smtClean="0"/>
            <a:t> </a:t>
          </a:r>
          <a:r>
            <a:rPr lang="ru-RU" b="1" dirty="0" err="1" smtClean="0"/>
            <a:t>біологічно</a:t>
          </a:r>
          <a:r>
            <a:rPr lang="ru-RU" b="1" dirty="0" smtClean="0"/>
            <a:t> </a:t>
          </a:r>
          <a:r>
            <a:rPr lang="ru-RU" b="1" dirty="0" err="1" smtClean="0"/>
            <a:t>повноцінного</a:t>
          </a:r>
          <a:r>
            <a:rPr lang="ru-RU" b="1" dirty="0" smtClean="0"/>
            <a:t> </a:t>
          </a:r>
          <a:r>
            <a:rPr lang="ru-RU" b="1" dirty="0" err="1" smtClean="0"/>
            <a:t>протеїну</a:t>
          </a:r>
          <a:r>
            <a:rPr lang="ru-RU" b="1" dirty="0" smtClean="0"/>
            <a:t> (30–80 %).</a:t>
          </a:r>
          <a:endParaRPr lang="ru-RU" dirty="0"/>
        </a:p>
      </dgm:t>
    </dgm:pt>
    <dgm:pt modelId="{0972A58D-1545-4463-9FF1-2547606827B6}" type="parTrans" cxnId="{99175674-25D0-4C1C-A7BA-98161D8DBDB6}">
      <dgm:prSet/>
      <dgm:spPr/>
      <dgm:t>
        <a:bodyPr/>
        <a:lstStyle/>
        <a:p>
          <a:endParaRPr lang="ru-RU"/>
        </a:p>
      </dgm:t>
    </dgm:pt>
    <dgm:pt modelId="{75143057-FA1C-4D97-BED0-5B0F6C059188}" type="sibTrans" cxnId="{99175674-25D0-4C1C-A7BA-98161D8DBDB6}">
      <dgm:prSet/>
      <dgm:spPr/>
      <dgm:t>
        <a:bodyPr/>
        <a:lstStyle/>
        <a:p>
          <a:endParaRPr lang="ru-RU"/>
        </a:p>
      </dgm:t>
    </dgm:pt>
    <dgm:pt modelId="{65595FD2-31F1-4C93-B019-FC70175FE533}" type="pres">
      <dgm:prSet presAssocID="{53267901-6A93-4F88-AFB0-52178BEF93B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587FA5-F9C4-4B0A-B1C1-2F690A3482E0}" type="pres">
      <dgm:prSet presAssocID="{2EA39E9B-C5DB-4723-8C9C-BBD356636795}" presName="parentText" presStyleLbl="node1" presStyleIdx="0" presStyleCnt="2" custScaleY="709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E04380-D9E4-4278-820E-00961F97E6AD}" type="pres">
      <dgm:prSet presAssocID="{42A83D27-96CF-4B6D-8E1C-543960BBAE35}" presName="spacer" presStyleCnt="0"/>
      <dgm:spPr/>
    </dgm:pt>
    <dgm:pt modelId="{63CF98A3-62E9-489D-9B3C-95C533F9FE2A}" type="pres">
      <dgm:prSet presAssocID="{DA732100-1FB3-4973-88E1-218D137E23C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947746-B632-4F65-85A7-4A875401089B}" type="presOf" srcId="{2EA39E9B-C5DB-4723-8C9C-BBD356636795}" destId="{F8587FA5-F9C4-4B0A-B1C1-2F690A3482E0}" srcOrd="0" destOrd="0" presId="urn:microsoft.com/office/officeart/2005/8/layout/vList2"/>
    <dgm:cxn modelId="{99175674-25D0-4C1C-A7BA-98161D8DBDB6}" srcId="{53267901-6A93-4F88-AFB0-52178BEF93BB}" destId="{DA732100-1FB3-4973-88E1-218D137E23C4}" srcOrd="1" destOrd="0" parTransId="{0972A58D-1545-4463-9FF1-2547606827B6}" sibTransId="{75143057-FA1C-4D97-BED0-5B0F6C059188}"/>
    <dgm:cxn modelId="{94E52D5B-D521-468E-9B38-AD6463356DE3}" type="presOf" srcId="{53267901-6A93-4F88-AFB0-52178BEF93BB}" destId="{65595FD2-31F1-4C93-B019-FC70175FE533}" srcOrd="0" destOrd="0" presId="urn:microsoft.com/office/officeart/2005/8/layout/vList2"/>
    <dgm:cxn modelId="{EA793421-AC56-4C79-BD71-82D9A9EE8004}" type="presOf" srcId="{DA732100-1FB3-4973-88E1-218D137E23C4}" destId="{63CF98A3-62E9-489D-9B3C-95C533F9FE2A}" srcOrd="0" destOrd="0" presId="urn:microsoft.com/office/officeart/2005/8/layout/vList2"/>
    <dgm:cxn modelId="{91114A3D-D624-45C0-A387-F84B4949FCDA}" srcId="{53267901-6A93-4F88-AFB0-52178BEF93BB}" destId="{2EA39E9B-C5DB-4723-8C9C-BBD356636795}" srcOrd="0" destOrd="0" parTransId="{3918DE00-91D9-42FA-8D92-5F82ACAA3456}" sibTransId="{42A83D27-96CF-4B6D-8E1C-543960BBAE35}"/>
    <dgm:cxn modelId="{B1F03186-0D39-402D-B4B7-812A036D3498}" type="presParOf" srcId="{65595FD2-31F1-4C93-B019-FC70175FE533}" destId="{F8587FA5-F9C4-4B0A-B1C1-2F690A3482E0}" srcOrd="0" destOrd="0" presId="urn:microsoft.com/office/officeart/2005/8/layout/vList2"/>
    <dgm:cxn modelId="{34DBD17B-F201-42A8-9CC1-FAD20E27DDDA}" type="presParOf" srcId="{65595FD2-31F1-4C93-B019-FC70175FE533}" destId="{6BE04380-D9E4-4278-820E-00961F97E6AD}" srcOrd="1" destOrd="0" presId="urn:microsoft.com/office/officeart/2005/8/layout/vList2"/>
    <dgm:cxn modelId="{FB88D0A1-4C97-45AE-ACC5-09AAC4E16F37}" type="presParOf" srcId="{65595FD2-31F1-4C93-B019-FC70175FE533}" destId="{63CF98A3-62E9-489D-9B3C-95C533F9FE2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1304E8E-6A26-4727-903F-C61E8C4ED11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3E904B-4C04-4C6A-9408-BF8617631963}">
      <dgm:prSet/>
      <dgm:spPr/>
      <dgm:t>
        <a:bodyPr/>
        <a:lstStyle/>
        <a:p>
          <a:pPr rtl="0"/>
          <a:r>
            <a:rPr lang="ru-RU" b="1" dirty="0" smtClean="0"/>
            <a:t>До складу сирого </a:t>
          </a:r>
          <a:r>
            <a:rPr lang="ru-RU" b="1" dirty="0" err="1" smtClean="0"/>
            <a:t>протеїну</a:t>
          </a:r>
          <a:r>
            <a:rPr lang="ru-RU" b="1" dirty="0" smtClean="0"/>
            <a:t> </a:t>
          </a:r>
          <a:r>
            <a:rPr lang="ru-RU" b="1" dirty="0" err="1" smtClean="0"/>
            <a:t>входять</a:t>
          </a:r>
          <a:r>
            <a:rPr lang="ru-RU" b="1" dirty="0" smtClean="0"/>
            <a:t> </a:t>
          </a:r>
          <a:r>
            <a:rPr lang="ru-RU" b="1" dirty="0" err="1" smtClean="0"/>
            <a:t>білки</a:t>
          </a:r>
          <a:r>
            <a:rPr lang="ru-RU" b="1" dirty="0" smtClean="0"/>
            <a:t> та </a:t>
          </a:r>
          <a:r>
            <a:rPr lang="ru-RU" b="1" dirty="0" err="1" smtClean="0"/>
            <a:t>аміди</a:t>
          </a:r>
          <a:r>
            <a:rPr lang="ru-RU" b="1" dirty="0" smtClean="0"/>
            <a:t> (</a:t>
          </a:r>
          <a:r>
            <a:rPr lang="ru-RU" b="1" dirty="0" err="1" smtClean="0"/>
            <a:t>небілкові</a:t>
          </a:r>
          <a:r>
            <a:rPr lang="ru-RU" b="1" dirty="0" smtClean="0"/>
            <a:t> </a:t>
          </a:r>
          <a:r>
            <a:rPr lang="ru-RU" b="1" dirty="0" err="1" smtClean="0"/>
            <a:t>азотисті</a:t>
          </a:r>
          <a:r>
            <a:rPr lang="ru-RU" b="1" dirty="0" smtClean="0"/>
            <a:t> </a:t>
          </a:r>
          <a:r>
            <a:rPr lang="ru-RU" b="1" dirty="0" err="1" smtClean="0"/>
            <a:t>речовини</a:t>
          </a:r>
          <a:r>
            <a:rPr lang="ru-RU" b="1" dirty="0" smtClean="0"/>
            <a:t>). </a:t>
          </a:r>
          <a:r>
            <a:rPr lang="ru-RU" b="1" dirty="0" err="1" smtClean="0"/>
            <a:t>Білки</a:t>
          </a:r>
          <a:r>
            <a:rPr lang="ru-RU" b="1" dirty="0" smtClean="0"/>
            <a:t> в </a:t>
          </a:r>
          <a:r>
            <a:rPr lang="ru-RU" b="1" dirty="0" err="1" smtClean="0"/>
            <a:t>рослинному</a:t>
          </a:r>
          <a:r>
            <a:rPr lang="ru-RU" b="1" dirty="0" smtClean="0"/>
            <a:t> </a:t>
          </a:r>
          <a:r>
            <a:rPr lang="ru-RU" b="1" dirty="0" err="1" smtClean="0"/>
            <a:t>і</a:t>
          </a:r>
          <a:r>
            <a:rPr lang="ru-RU" b="1" dirty="0" smtClean="0"/>
            <a:t> </a:t>
          </a:r>
          <a:r>
            <a:rPr lang="ru-RU" b="1" dirty="0" err="1" smtClean="0"/>
            <a:t>тваринному</a:t>
          </a:r>
          <a:r>
            <a:rPr lang="ru-RU" b="1" dirty="0" smtClean="0"/>
            <a:t> </a:t>
          </a:r>
          <a:r>
            <a:rPr lang="ru-RU" b="1" dirty="0" err="1" smtClean="0"/>
            <a:t>організмі</a:t>
          </a:r>
          <a:r>
            <a:rPr lang="ru-RU" b="1" dirty="0" smtClean="0"/>
            <a:t> </a:t>
          </a:r>
          <a:r>
            <a:rPr lang="ru-RU" b="1" dirty="0" err="1" smtClean="0"/>
            <a:t>становлять</a:t>
          </a:r>
          <a:r>
            <a:rPr lang="ru-RU" b="1" dirty="0" smtClean="0"/>
            <a:t> </a:t>
          </a:r>
          <a:r>
            <a:rPr lang="ru-RU" b="1" dirty="0" err="1" smtClean="0"/>
            <a:t>переважну</a:t>
          </a:r>
          <a:r>
            <a:rPr lang="ru-RU" b="1" dirty="0" smtClean="0"/>
            <a:t> </a:t>
          </a:r>
          <a:r>
            <a:rPr lang="ru-RU" b="1" dirty="0" err="1" smtClean="0"/>
            <a:t>більшість</a:t>
          </a:r>
          <a:r>
            <a:rPr lang="ru-RU" b="1" dirty="0" smtClean="0"/>
            <a:t> </a:t>
          </a:r>
          <a:r>
            <a:rPr lang="ru-RU" b="1" dirty="0" err="1" smtClean="0"/>
            <a:t>і</a:t>
          </a:r>
          <a:r>
            <a:rPr lang="ru-RU" b="1" dirty="0" smtClean="0"/>
            <a:t> </a:t>
          </a:r>
          <a:r>
            <a:rPr lang="ru-RU" b="1" dirty="0" err="1" smtClean="0"/>
            <a:t>приймають</a:t>
          </a:r>
          <a:r>
            <a:rPr lang="ru-RU" b="1" dirty="0" smtClean="0"/>
            <a:t> участь у </a:t>
          </a:r>
          <a:r>
            <a:rPr lang="ru-RU" b="1" dirty="0" err="1" smtClean="0"/>
            <a:t>всіх</a:t>
          </a:r>
          <a:r>
            <a:rPr lang="ru-RU" b="1" dirty="0" smtClean="0"/>
            <a:t> </a:t>
          </a:r>
          <a:r>
            <a:rPr lang="ru-RU" b="1" dirty="0" err="1" smtClean="0"/>
            <a:t>життєвих</a:t>
          </a:r>
          <a:r>
            <a:rPr lang="ru-RU" b="1" dirty="0" smtClean="0"/>
            <a:t> </a:t>
          </a:r>
          <a:r>
            <a:rPr lang="ru-RU" b="1" dirty="0" err="1" smtClean="0"/>
            <a:t>процесах</a:t>
          </a:r>
          <a:r>
            <a:rPr lang="ru-RU" b="1" dirty="0" smtClean="0"/>
            <a:t>. </a:t>
          </a:r>
          <a:r>
            <a:rPr lang="ru-RU" b="1" dirty="0" err="1" smtClean="0"/>
            <a:t>Аміди</a:t>
          </a:r>
          <a:r>
            <a:rPr lang="ru-RU" b="1" dirty="0" smtClean="0"/>
            <a:t> – </a:t>
          </a:r>
          <a:r>
            <a:rPr lang="ru-RU" b="1" dirty="0" err="1" smtClean="0"/>
            <a:t>це</a:t>
          </a:r>
          <a:r>
            <a:rPr lang="ru-RU" b="1" dirty="0" smtClean="0"/>
            <a:t> </a:t>
          </a:r>
          <a:r>
            <a:rPr lang="ru-RU" b="1" dirty="0" err="1" smtClean="0"/>
            <a:t>переважно</a:t>
          </a:r>
          <a:r>
            <a:rPr lang="ru-RU" b="1" dirty="0" smtClean="0"/>
            <a:t> </a:t>
          </a:r>
          <a:r>
            <a:rPr lang="ru-RU" b="1" dirty="0" err="1" smtClean="0"/>
            <a:t>продукти</a:t>
          </a:r>
          <a:r>
            <a:rPr lang="ru-RU" b="1" dirty="0" smtClean="0"/>
            <a:t> </a:t>
          </a:r>
          <a:r>
            <a:rPr lang="ru-RU" b="1" dirty="0" err="1" smtClean="0"/>
            <a:t>незавершеного</a:t>
          </a:r>
          <a:r>
            <a:rPr lang="ru-RU" b="1" dirty="0" smtClean="0"/>
            <a:t> синтезу </a:t>
          </a:r>
          <a:r>
            <a:rPr lang="ru-RU" b="1" dirty="0" err="1" smtClean="0"/>
            <a:t>або</a:t>
          </a:r>
          <a:r>
            <a:rPr lang="ru-RU" b="1" dirty="0" smtClean="0"/>
            <a:t> </a:t>
          </a:r>
          <a:r>
            <a:rPr lang="ru-RU" b="1" dirty="0" err="1" smtClean="0"/>
            <a:t>розпаду</a:t>
          </a:r>
          <a:r>
            <a:rPr lang="ru-RU" b="1" dirty="0" smtClean="0"/>
            <a:t> </a:t>
          </a:r>
          <a:r>
            <a:rPr lang="ru-RU" b="1" dirty="0" err="1" smtClean="0"/>
            <a:t>білків</a:t>
          </a:r>
          <a:r>
            <a:rPr lang="ru-RU" b="1" dirty="0" smtClean="0"/>
            <a:t>.</a:t>
          </a:r>
          <a:r>
            <a:rPr lang="ru-RU" dirty="0" smtClean="0"/>
            <a:t> </a:t>
          </a:r>
          <a:endParaRPr lang="ru-RU" dirty="0"/>
        </a:p>
      </dgm:t>
    </dgm:pt>
    <dgm:pt modelId="{C4B46A79-646F-4181-B9DD-79F3F9C3049D}" type="parTrans" cxnId="{D3D0D4ED-E51D-41B7-9312-07541DEC0A2B}">
      <dgm:prSet/>
      <dgm:spPr/>
      <dgm:t>
        <a:bodyPr/>
        <a:lstStyle/>
        <a:p>
          <a:endParaRPr lang="ru-RU"/>
        </a:p>
      </dgm:t>
    </dgm:pt>
    <dgm:pt modelId="{B40ECB4A-F086-423D-97AA-A7F23708C93F}" type="sibTrans" cxnId="{D3D0D4ED-E51D-41B7-9312-07541DEC0A2B}">
      <dgm:prSet/>
      <dgm:spPr/>
      <dgm:t>
        <a:bodyPr/>
        <a:lstStyle/>
        <a:p>
          <a:endParaRPr lang="ru-RU"/>
        </a:p>
      </dgm:t>
    </dgm:pt>
    <dgm:pt modelId="{250405AC-367B-423F-A9B2-E6880A7461C9}">
      <dgm:prSet/>
      <dgm:spPr/>
      <dgm:t>
        <a:bodyPr/>
        <a:lstStyle/>
        <a:p>
          <a:pPr rtl="0"/>
          <a:r>
            <a:rPr lang="ru-RU" b="1" dirty="0" smtClean="0"/>
            <a:t>До складу </a:t>
          </a:r>
          <a:r>
            <a:rPr lang="ru-RU" b="1" dirty="0" err="1" smtClean="0"/>
            <a:t>амідів</a:t>
          </a:r>
          <a:r>
            <a:rPr lang="ru-RU" b="1" dirty="0" smtClean="0"/>
            <a:t> </a:t>
          </a:r>
          <a:r>
            <a:rPr lang="ru-RU" b="1" dirty="0" err="1" smtClean="0"/>
            <a:t>входять</a:t>
          </a:r>
          <a:r>
            <a:rPr lang="ru-RU" b="1" dirty="0" smtClean="0"/>
            <a:t> </a:t>
          </a:r>
          <a:r>
            <a:rPr lang="ru-RU" b="1" dirty="0" err="1" smtClean="0"/>
            <a:t>вільні</a:t>
          </a:r>
          <a:r>
            <a:rPr lang="ru-RU" b="1" dirty="0" smtClean="0"/>
            <a:t> </a:t>
          </a:r>
          <a:r>
            <a:rPr lang="ru-RU" b="1" dirty="0" err="1" smtClean="0"/>
            <a:t>амінокислоти</a:t>
          </a:r>
          <a:r>
            <a:rPr lang="ru-RU" b="1" dirty="0" smtClean="0"/>
            <a:t> та </a:t>
          </a:r>
          <a:r>
            <a:rPr lang="ru-RU" b="1" dirty="0" err="1" smtClean="0"/>
            <a:t>аміди</a:t>
          </a:r>
          <a:r>
            <a:rPr lang="ru-RU" b="1" dirty="0" smtClean="0"/>
            <a:t> </a:t>
          </a:r>
          <a:r>
            <a:rPr lang="ru-RU" b="1" dirty="0" err="1" smtClean="0"/>
            <a:t>амінокислот</a:t>
          </a:r>
          <a:r>
            <a:rPr lang="ru-RU" b="1" dirty="0" smtClean="0"/>
            <a:t> (</a:t>
          </a:r>
          <a:r>
            <a:rPr lang="ru-RU" b="1" dirty="0" err="1" smtClean="0"/>
            <a:t>їх</a:t>
          </a:r>
          <a:r>
            <a:rPr lang="ru-RU" b="1" dirty="0" smtClean="0"/>
            <a:t> </a:t>
          </a:r>
          <a:r>
            <a:rPr lang="ru-RU" b="1" dirty="0" err="1" smtClean="0"/>
            <a:t>переважна</a:t>
          </a:r>
          <a:r>
            <a:rPr lang="ru-RU" b="1" dirty="0" smtClean="0"/>
            <a:t> </a:t>
          </a:r>
          <a:r>
            <a:rPr lang="ru-RU" b="1" dirty="0" err="1" smtClean="0"/>
            <a:t>більшість</a:t>
          </a:r>
          <a:r>
            <a:rPr lang="ru-RU" b="1" dirty="0" smtClean="0"/>
            <a:t>), </a:t>
          </a:r>
          <a:r>
            <a:rPr lang="ru-RU" b="1" dirty="0" err="1" smtClean="0"/>
            <a:t>амонійні</a:t>
          </a:r>
          <a:r>
            <a:rPr lang="ru-RU" b="1" dirty="0" smtClean="0"/>
            <a:t> </a:t>
          </a:r>
          <a:r>
            <a:rPr lang="ru-RU" b="1" dirty="0" err="1" smtClean="0"/>
            <a:t>солі</a:t>
          </a:r>
          <a:r>
            <a:rPr lang="ru-RU" b="1" dirty="0" smtClean="0"/>
            <a:t>, </a:t>
          </a:r>
          <a:r>
            <a:rPr lang="ru-RU" b="1" dirty="0" err="1" smtClean="0"/>
            <a:t>нітрати</a:t>
          </a:r>
          <a:r>
            <a:rPr lang="ru-RU" b="1" dirty="0" smtClean="0"/>
            <a:t> </a:t>
          </a:r>
          <a:r>
            <a:rPr lang="ru-RU" b="1" dirty="0" err="1" smtClean="0"/>
            <a:t>нітрити</a:t>
          </a:r>
          <a:r>
            <a:rPr lang="ru-RU" b="1" dirty="0" smtClean="0"/>
            <a:t> </a:t>
          </a:r>
          <a:r>
            <a:rPr lang="ru-RU" b="1" dirty="0" err="1" smtClean="0"/>
            <a:t>та</a:t>
          </a:r>
          <a:r>
            <a:rPr lang="ru-RU" b="1" dirty="0" smtClean="0"/>
            <a:t> </a:t>
          </a:r>
          <a:r>
            <a:rPr lang="ru-RU" b="1" dirty="0" err="1" smtClean="0"/>
            <a:t>інші</a:t>
          </a:r>
          <a:r>
            <a:rPr lang="ru-RU" b="1" dirty="0" smtClean="0"/>
            <a:t> </a:t>
          </a:r>
          <a:r>
            <a:rPr lang="ru-RU" b="1" dirty="0" err="1" smtClean="0"/>
            <a:t>сполуки</a:t>
          </a:r>
          <a:r>
            <a:rPr lang="ru-RU" dirty="0" smtClean="0"/>
            <a:t>. </a:t>
          </a:r>
          <a:endParaRPr lang="ru-RU" dirty="0"/>
        </a:p>
      </dgm:t>
    </dgm:pt>
    <dgm:pt modelId="{8947A057-ABAE-4F2E-B2FF-E9D1F8DC78DE}" type="parTrans" cxnId="{9D884B3D-466D-45FF-B941-6AA94F82784A}">
      <dgm:prSet/>
      <dgm:spPr/>
      <dgm:t>
        <a:bodyPr/>
        <a:lstStyle/>
        <a:p>
          <a:endParaRPr lang="ru-RU"/>
        </a:p>
      </dgm:t>
    </dgm:pt>
    <dgm:pt modelId="{9A20C4AF-33C9-41B7-B17D-14452B6F29AF}" type="sibTrans" cxnId="{9D884B3D-466D-45FF-B941-6AA94F82784A}">
      <dgm:prSet/>
      <dgm:spPr/>
      <dgm:t>
        <a:bodyPr/>
        <a:lstStyle/>
        <a:p>
          <a:endParaRPr lang="ru-RU"/>
        </a:p>
      </dgm:t>
    </dgm:pt>
    <dgm:pt modelId="{648341B9-D9CB-47EA-B68A-70272A316B0A}">
      <dgm:prSet/>
      <dgm:spPr/>
      <dgm:t>
        <a:bodyPr/>
        <a:lstStyle/>
        <a:p>
          <a:pPr rtl="0"/>
          <a:r>
            <a:rPr lang="ru-RU" b="1" dirty="0" err="1" smtClean="0"/>
            <a:t>Енергетична</a:t>
          </a:r>
          <a:r>
            <a:rPr lang="ru-RU" b="1" dirty="0" smtClean="0"/>
            <a:t> </a:t>
          </a:r>
          <a:r>
            <a:rPr lang="ru-RU" b="1" dirty="0" err="1" smtClean="0"/>
            <a:t>цінність</a:t>
          </a:r>
          <a:r>
            <a:rPr lang="ru-RU" b="1" dirty="0" smtClean="0"/>
            <a:t> </a:t>
          </a:r>
          <a:r>
            <a:rPr lang="ru-RU" b="1" dirty="0" err="1" smtClean="0"/>
            <a:t>жирів</a:t>
          </a:r>
          <a:r>
            <a:rPr lang="ru-RU" b="1" dirty="0" smtClean="0"/>
            <a:t> у 2,25 рази </a:t>
          </a:r>
          <a:r>
            <a:rPr lang="ru-RU" b="1" dirty="0" err="1" smtClean="0"/>
            <a:t>є</a:t>
          </a:r>
          <a:r>
            <a:rPr lang="ru-RU" b="1" dirty="0" smtClean="0"/>
            <a:t> </a:t>
          </a:r>
          <a:r>
            <a:rPr lang="ru-RU" b="1" dirty="0" err="1" smtClean="0"/>
            <a:t>вищою</a:t>
          </a:r>
          <a:r>
            <a:rPr lang="ru-RU" b="1" dirty="0" smtClean="0"/>
            <a:t> </a:t>
          </a:r>
          <a:r>
            <a:rPr lang="ru-RU" b="1" dirty="0" err="1" smtClean="0"/>
            <a:t>порівняно</a:t>
          </a:r>
          <a:r>
            <a:rPr lang="ru-RU" b="1" dirty="0" smtClean="0"/>
            <a:t> </a:t>
          </a:r>
          <a:r>
            <a:rPr lang="ru-RU" b="1" dirty="0" err="1" smtClean="0"/>
            <a:t>з</a:t>
          </a:r>
          <a:r>
            <a:rPr lang="ru-RU" b="1" dirty="0" smtClean="0"/>
            <a:t> </a:t>
          </a:r>
          <a:r>
            <a:rPr lang="ru-RU" b="1" dirty="0" err="1" smtClean="0"/>
            <a:t>вуглеводами</a:t>
          </a:r>
          <a:r>
            <a:rPr lang="ru-RU" b="1" dirty="0" smtClean="0"/>
            <a:t>. Тому, </a:t>
          </a:r>
          <a:r>
            <a:rPr lang="ru-RU" b="1" dirty="0" err="1" smtClean="0"/>
            <a:t>чим</a:t>
          </a:r>
          <a:r>
            <a:rPr lang="ru-RU" b="1" dirty="0" smtClean="0"/>
            <a:t> </a:t>
          </a:r>
          <a:r>
            <a:rPr lang="ru-RU" b="1" dirty="0" err="1" smtClean="0"/>
            <a:t>більший</a:t>
          </a:r>
          <a:r>
            <a:rPr lang="ru-RU" b="1" dirty="0" smtClean="0"/>
            <a:t> </a:t>
          </a:r>
          <a:r>
            <a:rPr lang="ru-RU" b="1" dirty="0" err="1" smtClean="0"/>
            <a:t>вміст</a:t>
          </a:r>
          <a:r>
            <a:rPr lang="ru-RU" b="1" dirty="0" smtClean="0"/>
            <a:t> </a:t>
          </a:r>
          <a:r>
            <a:rPr lang="ru-RU" b="1" dirty="0" err="1" smtClean="0"/>
            <a:t>їх</a:t>
          </a:r>
          <a:r>
            <a:rPr lang="ru-RU" b="1" dirty="0" smtClean="0"/>
            <a:t> у кормах, </a:t>
          </a:r>
          <a:r>
            <a:rPr lang="ru-RU" b="1" dirty="0" err="1" smtClean="0"/>
            <a:t>тим</a:t>
          </a:r>
          <a:r>
            <a:rPr lang="ru-RU" b="1" dirty="0" smtClean="0"/>
            <a:t> </a:t>
          </a:r>
          <a:r>
            <a:rPr lang="ru-RU" b="1" dirty="0" err="1" smtClean="0"/>
            <a:t>вища</a:t>
          </a:r>
          <a:r>
            <a:rPr lang="ru-RU" b="1" dirty="0" smtClean="0"/>
            <a:t> </a:t>
          </a:r>
          <a:r>
            <a:rPr lang="ru-RU" b="1" dirty="0" err="1" smtClean="0"/>
            <a:t>загальна</a:t>
          </a:r>
          <a:r>
            <a:rPr lang="ru-RU" b="1" dirty="0" smtClean="0"/>
            <a:t> </a:t>
          </a:r>
          <a:r>
            <a:rPr lang="ru-RU" b="1" dirty="0" err="1" smtClean="0"/>
            <a:t>поживність</a:t>
          </a:r>
          <a:r>
            <a:rPr lang="ru-RU" b="1" dirty="0" smtClean="0"/>
            <a:t> таких </a:t>
          </a:r>
          <a:r>
            <a:rPr lang="ru-RU" b="1" dirty="0" err="1" smtClean="0"/>
            <a:t>кормів</a:t>
          </a:r>
          <a:r>
            <a:rPr lang="ru-RU" b="1" dirty="0" smtClean="0"/>
            <a:t>. </a:t>
          </a:r>
          <a:r>
            <a:rPr lang="ru-RU" b="1" dirty="0" err="1" smtClean="0"/>
            <a:t>Невисокі</a:t>
          </a:r>
          <a:r>
            <a:rPr lang="ru-RU" b="1" dirty="0" smtClean="0"/>
            <a:t> </a:t>
          </a:r>
          <a:r>
            <a:rPr lang="ru-RU" b="1" dirty="0" err="1" smtClean="0"/>
            <a:t>рівні</a:t>
          </a:r>
          <a:r>
            <a:rPr lang="ru-RU" b="1" dirty="0" smtClean="0"/>
            <a:t> жиру </a:t>
          </a:r>
          <a:r>
            <a:rPr lang="ru-RU" b="1" dirty="0" err="1" smtClean="0"/>
            <a:t>містять</a:t>
          </a:r>
          <a:r>
            <a:rPr lang="ru-RU" b="1" dirty="0" smtClean="0"/>
            <a:t> </a:t>
          </a:r>
          <a:r>
            <a:rPr lang="ru-RU" b="1" dirty="0" err="1" smtClean="0"/>
            <a:t>коренебульбоплоди</a:t>
          </a:r>
          <a:r>
            <a:rPr lang="ru-RU" b="1" dirty="0" smtClean="0"/>
            <a:t> (0,1–0,2 %), </a:t>
          </a:r>
          <a:r>
            <a:rPr lang="ru-RU" b="1" dirty="0" err="1" smtClean="0"/>
            <a:t>зелені</a:t>
          </a:r>
          <a:r>
            <a:rPr lang="ru-RU" b="1" dirty="0" smtClean="0"/>
            <a:t> та </a:t>
          </a:r>
          <a:r>
            <a:rPr lang="ru-RU" b="1" dirty="0" err="1" smtClean="0"/>
            <a:t>силосовані</a:t>
          </a:r>
          <a:r>
            <a:rPr lang="ru-RU" b="1" dirty="0" smtClean="0"/>
            <a:t> (0,5–1,5 %), </a:t>
          </a:r>
          <a:r>
            <a:rPr lang="ru-RU" b="1" dirty="0" err="1" smtClean="0"/>
            <a:t>грубі</a:t>
          </a:r>
          <a:r>
            <a:rPr lang="ru-RU" b="1" dirty="0" smtClean="0"/>
            <a:t> та </a:t>
          </a:r>
          <a:r>
            <a:rPr lang="ru-RU" b="1" dirty="0" err="1" smtClean="0"/>
            <a:t>більшість</a:t>
          </a:r>
          <a:r>
            <a:rPr lang="ru-RU" b="1" dirty="0" smtClean="0"/>
            <a:t> </a:t>
          </a:r>
          <a:r>
            <a:rPr lang="ru-RU" b="1" dirty="0" err="1" smtClean="0"/>
            <a:t>концентратів</a:t>
          </a:r>
          <a:r>
            <a:rPr lang="ru-RU" b="1" dirty="0" smtClean="0"/>
            <a:t> (1,5–3,0 %). </a:t>
          </a:r>
          <a:r>
            <a:rPr lang="ru-RU" b="1" dirty="0" err="1" smtClean="0"/>
            <a:t>Значна</a:t>
          </a:r>
          <a:r>
            <a:rPr lang="ru-RU" b="1" dirty="0" smtClean="0"/>
            <a:t> </a:t>
          </a:r>
          <a:r>
            <a:rPr lang="ru-RU" b="1" dirty="0" err="1" smtClean="0"/>
            <a:t>їх</a:t>
          </a:r>
          <a:r>
            <a:rPr lang="ru-RU" b="1" dirty="0" smtClean="0"/>
            <a:t> </a:t>
          </a:r>
          <a:r>
            <a:rPr lang="ru-RU" b="1" dirty="0" err="1" smtClean="0"/>
            <a:t>кількість</a:t>
          </a:r>
          <a:r>
            <a:rPr lang="ru-RU" b="1" dirty="0" smtClean="0"/>
            <a:t> </a:t>
          </a:r>
          <a:r>
            <a:rPr lang="ru-RU" b="1" dirty="0" err="1" smtClean="0"/>
            <a:t>міститься</a:t>
          </a:r>
          <a:r>
            <a:rPr lang="ru-RU" b="1" dirty="0" smtClean="0"/>
            <a:t> у </a:t>
          </a:r>
          <a:r>
            <a:rPr lang="ru-RU" b="1" dirty="0" err="1" smtClean="0"/>
            <a:t>зерні</a:t>
          </a:r>
          <a:r>
            <a:rPr lang="ru-RU" b="1" dirty="0" smtClean="0"/>
            <a:t> </a:t>
          </a:r>
          <a:r>
            <a:rPr lang="ru-RU" b="1" dirty="0" err="1" smtClean="0"/>
            <a:t>вівса</a:t>
          </a:r>
          <a:r>
            <a:rPr lang="ru-RU" b="1" dirty="0" smtClean="0"/>
            <a:t> та </a:t>
          </a:r>
          <a:r>
            <a:rPr lang="ru-RU" b="1" dirty="0" err="1" smtClean="0"/>
            <a:t>кукурудзи</a:t>
          </a:r>
          <a:r>
            <a:rPr lang="ru-RU" b="1" dirty="0" smtClean="0"/>
            <a:t> (4,0–5,0 %), </a:t>
          </a:r>
          <a:r>
            <a:rPr lang="ru-RU" b="1" dirty="0" err="1" smtClean="0"/>
            <a:t>макусі</a:t>
          </a:r>
          <a:r>
            <a:rPr lang="ru-RU" b="1" dirty="0" smtClean="0"/>
            <a:t> (5,0–10,0 %). </a:t>
          </a:r>
          <a:r>
            <a:rPr lang="ru-RU" b="1" dirty="0" err="1" smtClean="0"/>
            <a:t>Високі</a:t>
          </a:r>
          <a:r>
            <a:rPr lang="ru-RU" b="1" dirty="0" smtClean="0"/>
            <a:t> </a:t>
          </a:r>
          <a:r>
            <a:rPr lang="ru-RU" b="1" dirty="0" err="1" smtClean="0"/>
            <a:t>рівні</a:t>
          </a:r>
          <a:r>
            <a:rPr lang="ru-RU" b="1" dirty="0" smtClean="0"/>
            <a:t> жиру </a:t>
          </a:r>
          <a:r>
            <a:rPr lang="ru-RU" b="1" dirty="0" err="1" smtClean="0"/>
            <a:t>містить</a:t>
          </a:r>
          <a:r>
            <a:rPr lang="ru-RU" b="1" dirty="0" smtClean="0"/>
            <a:t> зерно </a:t>
          </a:r>
          <a:r>
            <a:rPr lang="ru-RU" b="1" dirty="0" err="1" smtClean="0"/>
            <a:t>олійних</a:t>
          </a:r>
          <a:r>
            <a:rPr lang="ru-RU" b="1" dirty="0" smtClean="0"/>
            <a:t> культур – </a:t>
          </a:r>
          <a:r>
            <a:rPr lang="ru-RU" b="1" dirty="0" err="1" smtClean="0"/>
            <a:t>льон</a:t>
          </a:r>
          <a:r>
            <a:rPr lang="ru-RU" b="1" dirty="0" smtClean="0"/>
            <a:t>, соя, </a:t>
          </a:r>
          <a:r>
            <a:rPr lang="ru-RU" b="1" dirty="0" err="1" smtClean="0"/>
            <a:t>ріпак</a:t>
          </a:r>
          <a:r>
            <a:rPr lang="ru-RU" b="1" dirty="0" smtClean="0"/>
            <a:t>, </a:t>
          </a:r>
          <a:r>
            <a:rPr lang="ru-RU" b="1" dirty="0" err="1" smtClean="0"/>
            <a:t>соняшник</a:t>
          </a:r>
          <a:r>
            <a:rPr lang="ru-RU" b="1" dirty="0" smtClean="0"/>
            <a:t> (20–50 %) При </a:t>
          </a:r>
          <a:r>
            <a:rPr lang="ru-RU" b="1" dirty="0" err="1" smtClean="0"/>
            <a:t>проведенні</a:t>
          </a:r>
          <a:r>
            <a:rPr lang="ru-RU" b="1" dirty="0" smtClean="0"/>
            <a:t> </a:t>
          </a:r>
          <a:r>
            <a:rPr lang="ru-RU" b="1" dirty="0" err="1" smtClean="0"/>
            <a:t>зоохіманалізу</a:t>
          </a:r>
          <a:r>
            <a:rPr lang="ru-RU" b="1" dirty="0" smtClean="0"/>
            <a:t> </a:t>
          </a:r>
          <a:r>
            <a:rPr lang="ru-RU" b="1" dirty="0" err="1" smtClean="0"/>
            <a:t>кормів</a:t>
          </a:r>
          <a:r>
            <a:rPr lang="ru-RU" b="1" dirty="0" smtClean="0"/>
            <a:t> </a:t>
          </a:r>
          <a:r>
            <a:rPr lang="ru-RU" b="1" dirty="0" err="1" smtClean="0"/>
            <a:t>вуглеводи</a:t>
          </a:r>
          <a:r>
            <a:rPr lang="ru-RU" b="1" dirty="0" smtClean="0"/>
            <a:t> </a:t>
          </a:r>
          <a:r>
            <a:rPr lang="ru-RU" b="1" dirty="0" err="1" smtClean="0"/>
            <a:t>розподіляють</a:t>
          </a:r>
          <a:r>
            <a:rPr lang="ru-RU" b="1" dirty="0" smtClean="0"/>
            <a:t> на </a:t>
          </a:r>
          <a:r>
            <a:rPr lang="ru-RU" b="1" dirty="0" err="1" smtClean="0"/>
            <a:t>сиру</a:t>
          </a:r>
          <a:r>
            <a:rPr lang="ru-RU" b="1" dirty="0" smtClean="0"/>
            <a:t> </a:t>
          </a:r>
          <a:r>
            <a:rPr lang="ru-RU" b="1" dirty="0" err="1" smtClean="0"/>
            <a:t>клітковину</a:t>
          </a:r>
          <a:r>
            <a:rPr lang="ru-RU" b="1" dirty="0" smtClean="0"/>
            <a:t> та </a:t>
          </a:r>
          <a:r>
            <a:rPr lang="ru-RU" b="1" dirty="0" err="1" smtClean="0"/>
            <a:t>безазотисті</a:t>
          </a:r>
          <a:r>
            <a:rPr lang="ru-RU" b="1" dirty="0" smtClean="0"/>
            <a:t> </a:t>
          </a:r>
          <a:r>
            <a:rPr lang="ru-RU" b="1" dirty="0" err="1" smtClean="0"/>
            <a:t>екстрактивні</a:t>
          </a:r>
          <a:r>
            <a:rPr lang="ru-RU" b="1" dirty="0" smtClean="0"/>
            <a:t> </a:t>
          </a:r>
          <a:r>
            <a:rPr lang="ru-RU" b="1" dirty="0" err="1" smtClean="0"/>
            <a:t>речовини</a:t>
          </a:r>
          <a:r>
            <a:rPr lang="ru-RU" b="1" dirty="0" smtClean="0"/>
            <a:t>. </a:t>
          </a:r>
          <a:endParaRPr lang="ru-RU" b="1" dirty="0"/>
        </a:p>
      </dgm:t>
    </dgm:pt>
    <dgm:pt modelId="{9CEF0078-ED73-4BF5-AE48-B96DED0D9021}" type="parTrans" cxnId="{7E6306EB-4DA8-49E5-817E-F7BA3CF8B95C}">
      <dgm:prSet/>
      <dgm:spPr/>
      <dgm:t>
        <a:bodyPr/>
        <a:lstStyle/>
        <a:p>
          <a:endParaRPr lang="ru-RU"/>
        </a:p>
      </dgm:t>
    </dgm:pt>
    <dgm:pt modelId="{C156AAFF-4D6C-493E-908D-1F4A1F351DD2}" type="sibTrans" cxnId="{7E6306EB-4DA8-49E5-817E-F7BA3CF8B95C}">
      <dgm:prSet/>
      <dgm:spPr/>
      <dgm:t>
        <a:bodyPr/>
        <a:lstStyle/>
        <a:p>
          <a:endParaRPr lang="ru-RU"/>
        </a:p>
      </dgm:t>
    </dgm:pt>
    <dgm:pt modelId="{7274D076-4E54-4663-8B35-AEB021212D15}" type="pres">
      <dgm:prSet presAssocID="{41304E8E-6A26-4727-903F-C61E8C4ED1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02748D-0269-4BAE-9759-DD6ECBAF0132}" type="pres">
      <dgm:prSet presAssocID="{4F3E904B-4C04-4C6A-9408-BF861763196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942B1-C099-4054-8CF9-8FAB3BCD9383}" type="pres">
      <dgm:prSet presAssocID="{B40ECB4A-F086-423D-97AA-A7F23708C93F}" presName="spacer" presStyleCnt="0"/>
      <dgm:spPr/>
    </dgm:pt>
    <dgm:pt modelId="{4445A448-BF4A-4D0C-8EC1-226D74C182DF}" type="pres">
      <dgm:prSet presAssocID="{250405AC-367B-423F-A9B2-E6880A7461C9}" presName="parentText" presStyleLbl="node1" presStyleIdx="1" presStyleCnt="3" custScaleY="708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8163B6-8C61-4AC6-9B25-277CB3811629}" type="pres">
      <dgm:prSet presAssocID="{9A20C4AF-33C9-41B7-B17D-14452B6F29AF}" presName="spacer" presStyleCnt="0"/>
      <dgm:spPr/>
    </dgm:pt>
    <dgm:pt modelId="{27B20B02-D2E7-4F5A-B59A-D30B9910E461}" type="pres">
      <dgm:prSet presAssocID="{648341B9-D9CB-47EA-B68A-70272A316B0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D0D4ED-E51D-41B7-9312-07541DEC0A2B}" srcId="{41304E8E-6A26-4727-903F-C61E8C4ED11D}" destId="{4F3E904B-4C04-4C6A-9408-BF8617631963}" srcOrd="0" destOrd="0" parTransId="{C4B46A79-646F-4181-B9DD-79F3F9C3049D}" sibTransId="{B40ECB4A-F086-423D-97AA-A7F23708C93F}"/>
    <dgm:cxn modelId="{6E0C4DEF-8CFC-4425-B2BC-D351E87A537E}" type="presOf" srcId="{41304E8E-6A26-4727-903F-C61E8C4ED11D}" destId="{7274D076-4E54-4663-8B35-AEB021212D15}" srcOrd="0" destOrd="0" presId="urn:microsoft.com/office/officeart/2005/8/layout/vList2"/>
    <dgm:cxn modelId="{D552430E-8E9E-446A-9935-1684702BEB30}" type="presOf" srcId="{250405AC-367B-423F-A9B2-E6880A7461C9}" destId="{4445A448-BF4A-4D0C-8EC1-226D74C182DF}" srcOrd="0" destOrd="0" presId="urn:microsoft.com/office/officeart/2005/8/layout/vList2"/>
    <dgm:cxn modelId="{8CEBF61C-5A17-4551-83D5-D1FA397441EA}" type="presOf" srcId="{4F3E904B-4C04-4C6A-9408-BF8617631963}" destId="{6E02748D-0269-4BAE-9759-DD6ECBAF0132}" srcOrd="0" destOrd="0" presId="urn:microsoft.com/office/officeart/2005/8/layout/vList2"/>
    <dgm:cxn modelId="{7E6306EB-4DA8-49E5-817E-F7BA3CF8B95C}" srcId="{41304E8E-6A26-4727-903F-C61E8C4ED11D}" destId="{648341B9-D9CB-47EA-B68A-70272A316B0A}" srcOrd="2" destOrd="0" parTransId="{9CEF0078-ED73-4BF5-AE48-B96DED0D9021}" sibTransId="{C156AAFF-4D6C-493E-908D-1F4A1F351DD2}"/>
    <dgm:cxn modelId="{AE42103B-1FCB-4A94-8A04-ABB8ECDD714E}" type="presOf" srcId="{648341B9-D9CB-47EA-B68A-70272A316B0A}" destId="{27B20B02-D2E7-4F5A-B59A-D30B9910E461}" srcOrd="0" destOrd="0" presId="urn:microsoft.com/office/officeart/2005/8/layout/vList2"/>
    <dgm:cxn modelId="{9D884B3D-466D-45FF-B941-6AA94F82784A}" srcId="{41304E8E-6A26-4727-903F-C61E8C4ED11D}" destId="{250405AC-367B-423F-A9B2-E6880A7461C9}" srcOrd="1" destOrd="0" parTransId="{8947A057-ABAE-4F2E-B2FF-E9D1F8DC78DE}" sibTransId="{9A20C4AF-33C9-41B7-B17D-14452B6F29AF}"/>
    <dgm:cxn modelId="{F39E88AA-F7D3-4225-AC49-25E3709D289C}" type="presParOf" srcId="{7274D076-4E54-4663-8B35-AEB021212D15}" destId="{6E02748D-0269-4BAE-9759-DD6ECBAF0132}" srcOrd="0" destOrd="0" presId="urn:microsoft.com/office/officeart/2005/8/layout/vList2"/>
    <dgm:cxn modelId="{ED0CE9A4-FD57-42B7-99E6-88DC09A52D4C}" type="presParOf" srcId="{7274D076-4E54-4663-8B35-AEB021212D15}" destId="{48F942B1-C099-4054-8CF9-8FAB3BCD9383}" srcOrd="1" destOrd="0" presId="urn:microsoft.com/office/officeart/2005/8/layout/vList2"/>
    <dgm:cxn modelId="{00051947-6324-4AD5-B532-14980EB7211D}" type="presParOf" srcId="{7274D076-4E54-4663-8B35-AEB021212D15}" destId="{4445A448-BF4A-4D0C-8EC1-226D74C182DF}" srcOrd="2" destOrd="0" presId="urn:microsoft.com/office/officeart/2005/8/layout/vList2"/>
    <dgm:cxn modelId="{5626827A-DD72-4A3D-90D5-9688D7C11F2E}" type="presParOf" srcId="{7274D076-4E54-4663-8B35-AEB021212D15}" destId="{338163B6-8C61-4AC6-9B25-277CB3811629}" srcOrd="3" destOrd="0" presId="urn:microsoft.com/office/officeart/2005/8/layout/vList2"/>
    <dgm:cxn modelId="{166250FA-6D96-42F4-A48A-5A7E221EB266}" type="presParOf" srcId="{7274D076-4E54-4663-8B35-AEB021212D15}" destId="{27B20B02-D2E7-4F5A-B59A-D30B9910E46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8BE4588-753C-4F60-9CAD-E1DC7361E23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CAB6087-F08A-4236-94B3-DF466D03AD56}">
      <dgm:prSet/>
      <dgm:spPr/>
      <dgm:t>
        <a:bodyPr/>
        <a:lstStyle/>
        <a:p>
          <a:pPr rtl="0"/>
          <a:r>
            <a:rPr lang="ru-RU" dirty="0" err="1" smtClean="0"/>
            <a:t>Х</a:t>
          </a:r>
          <a:r>
            <a:rPr lang="ru-RU" b="1" dirty="0" err="1" smtClean="0"/>
            <a:t>імічний</a:t>
          </a:r>
          <a:r>
            <a:rPr lang="ru-RU" b="1" dirty="0" smtClean="0"/>
            <a:t> склад </a:t>
          </a:r>
          <a:r>
            <a:rPr lang="ru-RU" b="1" dirty="0" err="1" smtClean="0"/>
            <a:t>показує</a:t>
          </a:r>
          <a:r>
            <a:rPr lang="ru-RU" b="1" dirty="0" smtClean="0"/>
            <a:t> </a:t>
          </a:r>
          <a:r>
            <a:rPr lang="ru-RU" b="1" dirty="0" err="1" smtClean="0"/>
            <a:t>вміст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 у </a:t>
          </a:r>
          <a:r>
            <a:rPr lang="ru-RU" b="1" dirty="0" err="1" smtClean="0"/>
            <a:t>кормі</a:t>
          </a:r>
          <a:r>
            <a:rPr lang="ru-RU" b="1" dirty="0" smtClean="0"/>
            <a:t> </a:t>
          </a:r>
          <a:r>
            <a:rPr lang="ru-RU" b="1" dirty="0" err="1" smtClean="0"/>
            <a:t>і</a:t>
          </a:r>
          <a:r>
            <a:rPr lang="ru-RU" b="1" dirty="0" smtClean="0"/>
            <a:t> не </a:t>
          </a:r>
          <a:r>
            <a:rPr lang="ru-RU" b="1" dirty="0" err="1" smtClean="0"/>
            <a:t>може</a:t>
          </a:r>
          <a:r>
            <a:rPr lang="ru-RU" b="1" dirty="0" smtClean="0"/>
            <a:t> </a:t>
          </a:r>
          <a:r>
            <a:rPr lang="ru-RU" b="1" dirty="0" err="1" smtClean="0"/>
            <a:t>давати</a:t>
          </a:r>
          <a:r>
            <a:rPr lang="ru-RU" b="1" dirty="0" smtClean="0"/>
            <a:t> </a:t>
          </a:r>
          <a:r>
            <a:rPr lang="ru-RU" b="1" dirty="0" err="1" smtClean="0"/>
            <a:t>уявлення</a:t>
          </a:r>
          <a:r>
            <a:rPr lang="ru-RU" b="1" dirty="0" smtClean="0"/>
            <a:t> про </a:t>
          </a:r>
          <a:r>
            <a:rPr lang="ru-RU" b="1" dirty="0" err="1" smtClean="0"/>
            <a:t>їх</a:t>
          </a:r>
          <a:r>
            <a:rPr lang="ru-RU" b="1" dirty="0" smtClean="0"/>
            <a:t> </a:t>
          </a:r>
          <a:r>
            <a:rPr lang="ru-RU" b="1" dirty="0" err="1" smtClean="0"/>
            <a:t>перетравність</a:t>
          </a:r>
          <a:r>
            <a:rPr lang="ru-RU" b="1" dirty="0" smtClean="0"/>
            <a:t>, </a:t>
          </a:r>
          <a:r>
            <a:rPr lang="ru-RU" b="1" dirty="0" err="1" smtClean="0"/>
            <a:t>засвоєння</a:t>
          </a:r>
          <a:r>
            <a:rPr lang="ru-RU" b="1" dirty="0" smtClean="0"/>
            <a:t>, </a:t>
          </a:r>
          <a:r>
            <a:rPr lang="ru-RU" b="1" dirty="0" err="1" smtClean="0"/>
            <a:t>вплив</a:t>
          </a:r>
          <a:r>
            <a:rPr lang="ru-RU" b="1" dirty="0" smtClean="0"/>
            <a:t> на </a:t>
          </a:r>
          <a:r>
            <a:rPr lang="ru-RU" b="1" dirty="0" err="1" smtClean="0"/>
            <a:t>організм</a:t>
          </a:r>
          <a:r>
            <a:rPr lang="ru-RU" b="1" dirty="0" smtClean="0"/>
            <a:t>. Тому </a:t>
          </a:r>
          <a:r>
            <a:rPr lang="ru-RU" b="1" dirty="0" err="1" smtClean="0"/>
            <a:t>він</a:t>
          </a:r>
          <a:r>
            <a:rPr lang="ru-RU" b="1" dirty="0" smtClean="0"/>
            <a:t> </a:t>
          </a:r>
          <a:r>
            <a:rPr lang="ru-RU" b="1" dirty="0" err="1" smtClean="0"/>
            <a:t>є</a:t>
          </a:r>
          <a:r>
            <a:rPr lang="ru-RU" b="1" dirty="0" smtClean="0"/>
            <a:t> </a:t>
          </a:r>
          <a:r>
            <a:rPr lang="ru-RU" b="1" dirty="0" err="1" smtClean="0"/>
            <a:t>первинним</a:t>
          </a:r>
          <a:r>
            <a:rPr lang="ru-RU" b="1" dirty="0" smtClean="0"/>
            <a:t> </a:t>
          </a:r>
          <a:r>
            <a:rPr lang="ru-RU" b="1" dirty="0" err="1" smtClean="0"/>
            <a:t>показником</a:t>
          </a:r>
          <a:r>
            <a:rPr lang="ru-RU" b="1" dirty="0" smtClean="0"/>
            <a:t> </a:t>
          </a:r>
          <a:r>
            <a:rPr lang="ru-RU" b="1" dirty="0" err="1" smtClean="0"/>
            <a:t>поживності</a:t>
          </a:r>
          <a:r>
            <a:rPr lang="ru-RU" b="1" dirty="0" smtClean="0"/>
            <a:t>.</a:t>
          </a:r>
          <a:endParaRPr lang="ru-RU" dirty="0"/>
        </a:p>
      </dgm:t>
    </dgm:pt>
    <dgm:pt modelId="{55BB52BF-E1EA-49A3-9DF4-29AA4E1E06B4}" type="parTrans" cxnId="{FBDBA4CA-892E-46C4-AB0A-C48BB3C91A7A}">
      <dgm:prSet/>
      <dgm:spPr/>
      <dgm:t>
        <a:bodyPr/>
        <a:lstStyle/>
        <a:p>
          <a:endParaRPr lang="ru-RU"/>
        </a:p>
      </dgm:t>
    </dgm:pt>
    <dgm:pt modelId="{1C4C6B7C-0C7F-40BE-8DBC-AB60322F9B08}" type="sibTrans" cxnId="{FBDBA4CA-892E-46C4-AB0A-C48BB3C91A7A}">
      <dgm:prSet/>
      <dgm:spPr/>
      <dgm:t>
        <a:bodyPr/>
        <a:lstStyle/>
        <a:p>
          <a:endParaRPr lang="ru-RU"/>
        </a:p>
      </dgm:t>
    </dgm:pt>
    <dgm:pt modelId="{DCC90AA3-483A-41EA-95D4-D634C2AB4785}">
      <dgm:prSet/>
      <dgm:spPr/>
      <dgm:t>
        <a:bodyPr/>
        <a:lstStyle/>
        <a:p>
          <a:pPr rtl="0"/>
          <a:r>
            <a:rPr lang="ru-RU" b="1" dirty="0" err="1" smtClean="0"/>
            <a:t>Поживність</a:t>
          </a:r>
          <a:r>
            <a:rPr lang="ru-RU" b="1" dirty="0" smtClean="0"/>
            <a:t> корму </a:t>
          </a:r>
          <a:r>
            <a:rPr lang="ru-RU" b="1" dirty="0" err="1" smtClean="0"/>
            <a:t>може</a:t>
          </a:r>
          <a:r>
            <a:rPr lang="ru-RU" b="1" dirty="0" smtClean="0"/>
            <a:t> бути </a:t>
          </a:r>
          <a:r>
            <a:rPr lang="ru-RU" b="1" dirty="0" err="1" smtClean="0"/>
            <a:t>встановлена</a:t>
          </a:r>
          <a:r>
            <a:rPr lang="ru-RU" b="1" dirty="0" smtClean="0"/>
            <a:t> </a:t>
          </a:r>
          <a:r>
            <a:rPr lang="ru-RU" b="1" dirty="0" err="1" smtClean="0"/>
            <a:t>лише</a:t>
          </a:r>
          <a:r>
            <a:rPr lang="ru-RU" b="1" dirty="0" smtClean="0"/>
            <a:t> в </a:t>
          </a:r>
          <a:r>
            <a:rPr lang="ru-RU" b="1" dirty="0" err="1" smtClean="0"/>
            <a:t>результаті</a:t>
          </a:r>
          <a:r>
            <a:rPr lang="ru-RU" b="1" dirty="0" smtClean="0"/>
            <a:t> </a:t>
          </a:r>
          <a:r>
            <a:rPr lang="ru-RU" b="1" dirty="0" err="1" smtClean="0"/>
            <a:t>взаємодії</a:t>
          </a:r>
          <a:r>
            <a:rPr lang="ru-RU" b="1" dirty="0" smtClean="0"/>
            <a:t> корму </a:t>
          </a:r>
          <a:r>
            <a:rPr lang="ru-RU" b="1" dirty="0" err="1" smtClean="0"/>
            <a:t>з</a:t>
          </a:r>
          <a:r>
            <a:rPr lang="ru-RU" b="1" dirty="0" smtClean="0"/>
            <a:t> </a:t>
          </a:r>
          <a:r>
            <a:rPr lang="ru-RU" b="1" dirty="0" err="1" smtClean="0"/>
            <a:t>організмом</a:t>
          </a:r>
          <a:r>
            <a:rPr lang="ru-RU" b="1" dirty="0" smtClean="0"/>
            <a:t> </a:t>
          </a:r>
          <a:r>
            <a:rPr lang="ru-RU" b="1" dirty="0" err="1" smtClean="0"/>
            <a:t>тварини</a:t>
          </a:r>
          <a:r>
            <a:rPr lang="ru-RU" b="1" dirty="0" smtClean="0"/>
            <a:t>. </a:t>
          </a:r>
          <a:r>
            <a:rPr lang="ru-RU" b="1" dirty="0" err="1" smtClean="0"/>
            <a:t>Безпосередня</a:t>
          </a:r>
          <a:r>
            <a:rPr lang="ru-RU" b="1" dirty="0" smtClean="0"/>
            <a:t> </a:t>
          </a:r>
          <a:r>
            <a:rPr lang="ru-RU" b="1" dirty="0" err="1" smtClean="0"/>
            <a:t>взаємодія</a:t>
          </a:r>
          <a:r>
            <a:rPr lang="ru-RU" b="1" dirty="0" smtClean="0"/>
            <a:t> корму </a:t>
          </a:r>
          <a:r>
            <a:rPr lang="ru-RU" b="1" dirty="0" err="1" smtClean="0"/>
            <a:t>з</a:t>
          </a:r>
          <a:r>
            <a:rPr lang="ru-RU" b="1" dirty="0" smtClean="0"/>
            <a:t> </a:t>
          </a:r>
          <a:r>
            <a:rPr lang="ru-RU" b="1" dirty="0" err="1" smtClean="0"/>
            <a:t>тваринним</a:t>
          </a:r>
          <a:r>
            <a:rPr lang="ru-RU" b="1" dirty="0" smtClean="0"/>
            <a:t> </a:t>
          </a:r>
          <a:r>
            <a:rPr lang="ru-RU" b="1" dirty="0" err="1" smtClean="0"/>
            <a:t>організмом</a:t>
          </a:r>
          <a:r>
            <a:rPr lang="ru-RU" b="1" dirty="0" smtClean="0"/>
            <a:t> </a:t>
          </a:r>
          <a:r>
            <a:rPr lang="ru-RU" b="1" dirty="0" err="1" smtClean="0"/>
            <a:t>розпочинається</a:t>
          </a:r>
          <a:r>
            <a:rPr lang="ru-RU" b="1" dirty="0" smtClean="0"/>
            <a:t> </a:t>
          </a:r>
          <a:r>
            <a:rPr lang="ru-RU" b="1" dirty="0" err="1" smtClean="0"/>
            <a:t>після</a:t>
          </a:r>
          <a:r>
            <a:rPr lang="ru-RU" b="1" dirty="0" smtClean="0"/>
            <a:t> </a:t>
          </a:r>
          <a:r>
            <a:rPr lang="ru-RU" b="1" dirty="0" err="1" smtClean="0"/>
            <a:t>його</a:t>
          </a:r>
          <a:r>
            <a:rPr lang="ru-RU" b="1" dirty="0" smtClean="0"/>
            <a:t> </a:t>
          </a:r>
          <a:r>
            <a:rPr lang="ru-RU" b="1" dirty="0" err="1" smtClean="0"/>
            <a:t>споживання</a:t>
          </a:r>
          <a:r>
            <a:rPr lang="ru-RU" b="1" dirty="0" smtClean="0"/>
            <a:t>. У травному </a:t>
          </a:r>
          <a:r>
            <a:rPr lang="ru-RU" b="1" dirty="0" err="1" smtClean="0"/>
            <a:t>каналі</a:t>
          </a:r>
          <a:r>
            <a:rPr lang="ru-RU" b="1" dirty="0" smtClean="0"/>
            <a:t>, </a:t>
          </a:r>
          <a:r>
            <a:rPr lang="ru-RU" b="1" dirty="0" err="1" smtClean="0"/>
            <a:t>починаючи</a:t>
          </a:r>
          <a:r>
            <a:rPr lang="ru-RU" b="1" dirty="0" smtClean="0"/>
            <a:t> </a:t>
          </a:r>
          <a:r>
            <a:rPr lang="ru-RU" b="1" dirty="0" err="1" smtClean="0"/>
            <a:t>з</a:t>
          </a:r>
          <a:r>
            <a:rPr lang="ru-RU" b="1" dirty="0" smtClean="0"/>
            <a:t> </a:t>
          </a:r>
          <a:r>
            <a:rPr lang="ru-RU" b="1" dirty="0" err="1" smtClean="0"/>
            <a:t>ротової</a:t>
          </a:r>
          <a:r>
            <a:rPr lang="ru-RU" b="1" dirty="0" smtClean="0"/>
            <a:t> </a:t>
          </a:r>
          <a:r>
            <a:rPr lang="ru-RU" b="1" dirty="0" err="1" smtClean="0"/>
            <a:t>порожнини</a:t>
          </a:r>
          <a:r>
            <a:rPr lang="ru-RU" b="1" dirty="0" smtClean="0"/>
            <a:t>, </a:t>
          </a:r>
          <a:r>
            <a:rPr lang="ru-RU" b="1" dirty="0" err="1" smtClean="0"/>
            <a:t>під</a:t>
          </a:r>
          <a:r>
            <a:rPr lang="ru-RU" b="1" dirty="0" smtClean="0"/>
            <a:t> </a:t>
          </a:r>
          <a:r>
            <a:rPr lang="ru-RU" b="1" dirty="0" err="1" smtClean="0"/>
            <a:t>впливом</a:t>
          </a:r>
          <a:r>
            <a:rPr lang="ru-RU" b="1" dirty="0" smtClean="0"/>
            <a:t> </a:t>
          </a:r>
          <a:r>
            <a:rPr lang="ru-RU" b="1" dirty="0" err="1" smtClean="0"/>
            <a:t>різноманітних</a:t>
          </a:r>
          <a:r>
            <a:rPr lang="ru-RU" b="1" dirty="0" smtClean="0"/>
            <a:t> </a:t>
          </a:r>
          <a:r>
            <a:rPr lang="ru-RU" b="1" dirty="0" err="1" smtClean="0"/>
            <a:t>факторів</a:t>
          </a:r>
          <a:r>
            <a:rPr lang="ru-RU" b="1" dirty="0" smtClean="0"/>
            <a:t> </a:t>
          </a:r>
          <a:r>
            <a:rPr lang="ru-RU" b="1" dirty="0" err="1" smtClean="0"/>
            <a:t>відбуваються</a:t>
          </a:r>
          <a:r>
            <a:rPr lang="ru-RU" b="1" dirty="0" smtClean="0"/>
            <a:t> </a:t>
          </a:r>
          <a:r>
            <a:rPr lang="ru-RU" b="1" dirty="0" err="1" smtClean="0"/>
            <a:t>зміни</a:t>
          </a:r>
          <a:r>
            <a:rPr lang="ru-RU" b="1" dirty="0" smtClean="0"/>
            <a:t> </a:t>
          </a:r>
          <a:r>
            <a:rPr lang="ru-RU" b="1" dirty="0" err="1" smtClean="0"/>
            <a:t>кормових</a:t>
          </a:r>
          <a:r>
            <a:rPr lang="ru-RU" b="1" dirty="0" smtClean="0"/>
            <a:t> </a:t>
          </a:r>
          <a:r>
            <a:rPr lang="ru-RU" b="1" dirty="0" err="1" smtClean="0"/>
            <a:t>мас</a:t>
          </a:r>
          <a:r>
            <a:rPr lang="ru-RU" b="1" dirty="0" smtClean="0"/>
            <a:t> (</a:t>
          </a:r>
          <a:r>
            <a:rPr lang="ru-RU" b="1" dirty="0" err="1" smtClean="0"/>
            <a:t>хімусу</a:t>
          </a:r>
          <a:r>
            <a:rPr lang="ru-RU" b="1" dirty="0" smtClean="0"/>
            <a:t>). </a:t>
          </a:r>
          <a:endParaRPr lang="ru-RU" b="1" dirty="0"/>
        </a:p>
      </dgm:t>
    </dgm:pt>
    <dgm:pt modelId="{ACCAC833-0550-4FBC-A247-50A32F2238F0}" type="parTrans" cxnId="{E9664F43-5C00-49BE-8E76-F1EFD67851C7}">
      <dgm:prSet/>
      <dgm:spPr/>
      <dgm:t>
        <a:bodyPr/>
        <a:lstStyle/>
        <a:p>
          <a:endParaRPr lang="ru-RU"/>
        </a:p>
      </dgm:t>
    </dgm:pt>
    <dgm:pt modelId="{014BE394-D18D-475D-88B9-93DA32646D4B}" type="sibTrans" cxnId="{E9664F43-5C00-49BE-8E76-F1EFD67851C7}">
      <dgm:prSet/>
      <dgm:spPr/>
      <dgm:t>
        <a:bodyPr/>
        <a:lstStyle/>
        <a:p>
          <a:endParaRPr lang="ru-RU"/>
        </a:p>
      </dgm:t>
    </dgm:pt>
    <dgm:pt modelId="{83A76117-4086-40BE-9FD7-D1EF2BF6C33D}">
      <dgm:prSet/>
      <dgm:spPr/>
      <dgm:t>
        <a:bodyPr/>
        <a:lstStyle/>
        <a:p>
          <a:pPr rtl="0"/>
          <a:r>
            <a:rPr lang="ru-RU" b="1" dirty="0" smtClean="0"/>
            <a:t>Суть </a:t>
          </a:r>
          <a:r>
            <a:rPr lang="ru-RU" b="1" dirty="0" err="1" smtClean="0"/>
            <a:t>цих</a:t>
          </a:r>
          <a:r>
            <a:rPr lang="ru-RU" b="1" dirty="0" smtClean="0"/>
            <a:t> </a:t>
          </a:r>
          <a:r>
            <a:rPr lang="ru-RU" b="1" dirty="0" err="1" smtClean="0"/>
            <a:t>змін</a:t>
          </a:r>
          <a:r>
            <a:rPr lang="ru-RU" b="1" dirty="0" smtClean="0"/>
            <a:t>, </a:t>
          </a:r>
          <a:r>
            <a:rPr lang="ru-RU" b="1" dirty="0" err="1" smtClean="0"/>
            <a:t>які</a:t>
          </a:r>
          <a:r>
            <a:rPr lang="ru-RU" b="1" dirty="0" smtClean="0"/>
            <a:t> </a:t>
          </a:r>
          <a:r>
            <a:rPr lang="ru-RU" b="1" dirty="0" err="1" smtClean="0"/>
            <a:t>відбуваються</a:t>
          </a:r>
          <a:r>
            <a:rPr lang="ru-RU" b="1" dirty="0" smtClean="0"/>
            <a:t> в </a:t>
          </a:r>
          <a:r>
            <a:rPr lang="ru-RU" b="1" dirty="0" err="1" smtClean="0"/>
            <a:t>процесі</a:t>
          </a:r>
          <a:r>
            <a:rPr lang="ru-RU" b="1" dirty="0" smtClean="0"/>
            <a:t> </a:t>
          </a:r>
          <a:r>
            <a:rPr lang="ru-RU" b="1" dirty="0" err="1" smtClean="0"/>
            <a:t>перетравлення</a:t>
          </a:r>
          <a:r>
            <a:rPr lang="ru-RU" b="1" dirty="0" smtClean="0"/>
            <a:t>, </a:t>
          </a:r>
          <a:r>
            <a:rPr lang="ru-RU" b="1" dirty="0" err="1" smtClean="0"/>
            <a:t>зводиться</a:t>
          </a:r>
          <a:r>
            <a:rPr lang="ru-RU" b="1" dirty="0" smtClean="0"/>
            <a:t> до </a:t>
          </a:r>
          <a:r>
            <a:rPr lang="ru-RU" b="1" dirty="0" err="1" smtClean="0"/>
            <a:t>отримання</a:t>
          </a:r>
          <a:r>
            <a:rPr lang="ru-RU" b="1" dirty="0" smtClean="0"/>
            <a:t> </a:t>
          </a:r>
          <a:r>
            <a:rPr lang="ru-RU" b="1" dirty="0" err="1" smtClean="0"/>
            <a:t>з</a:t>
          </a:r>
          <a:r>
            <a:rPr lang="ru-RU" b="1" dirty="0" smtClean="0"/>
            <a:t> корму </a:t>
          </a:r>
          <a:r>
            <a:rPr lang="ru-RU" b="1" dirty="0" err="1" smtClean="0"/>
            <a:t>необхідних</a:t>
          </a:r>
          <a:r>
            <a:rPr lang="ru-RU" b="1" dirty="0" smtClean="0"/>
            <a:t> </a:t>
          </a:r>
          <a:r>
            <a:rPr lang="ru-RU" b="1" dirty="0" err="1" smtClean="0"/>
            <a:t>тварині</a:t>
          </a:r>
          <a:r>
            <a:rPr lang="ru-RU" b="1" dirty="0" smtClean="0"/>
            <a:t> </a:t>
          </a:r>
          <a:r>
            <a:rPr lang="ru-RU" b="1" dirty="0" err="1" smtClean="0"/>
            <a:t>поживних</a:t>
          </a:r>
          <a:r>
            <a:rPr lang="ru-RU" b="1" dirty="0" smtClean="0"/>
            <a:t> </a:t>
          </a:r>
          <a:r>
            <a:rPr lang="ru-RU" b="1" dirty="0" err="1" smtClean="0"/>
            <a:t>речовин</a:t>
          </a:r>
          <a:r>
            <a:rPr lang="ru-RU" b="1" dirty="0" smtClean="0"/>
            <a:t>, шляхом </a:t>
          </a:r>
          <a:r>
            <a:rPr lang="ru-RU" b="1" dirty="0" err="1" smtClean="0"/>
            <a:t>переведення</a:t>
          </a:r>
          <a:r>
            <a:rPr lang="ru-RU" b="1" dirty="0" smtClean="0"/>
            <a:t> </a:t>
          </a:r>
          <a:r>
            <a:rPr lang="ru-RU" b="1" dirty="0" err="1" smtClean="0"/>
            <a:t>їх</a:t>
          </a:r>
          <a:r>
            <a:rPr lang="ru-RU" b="1" dirty="0" smtClean="0"/>
            <a:t> у </a:t>
          </a:r>
          <a:r>
            <a:rPr lang="ru-RU" b="1" dirty="0" err="1" smtClean="0"/>
            <a:t>такий</a:t>
          </a:r>
          <a:r>
            <a:rPr lang="ru-RU" b="1" dirty="0" smtClean="0"/>
            <a:t> стан, при </a:t>
          </a:r>
          <a:r>
            <a:rPr lang="ru-RU" b="1" dirty="0" err="1" smtClean="0"/>
            <a:t>якому</a:t>
          </a:r>
          <a:r>
            <a:rPr lang="ru-RU" b="1" dirty="0" smtClean="0"/>
            <a:t> </a:t>
          </a:r>
          <a:r>
            <a:rPr lang="ru-RU" b="1" dirty="0" err="1" smtClean="0"/>
            <a:t>тварина</a:t>
          </a:r>
          <a:r>
            <a:rPr lang="ru-RU" b="1" dirty="0" smtClean="0"/>
            <a:t> </a:t>
          </a:r>
          <a:r>
            <a:rPr lang="ru-RU" b="1" dirty="0" err="1" smtClean="0"/>
            <a:t>має</a:t>
          </a:r>
          <a:r>
            <a:rPr lang="ru-RU" b="1" dirty="0" smtClean="0"/>
            <a:t> </a:t>
          </a:r>
          <a:r>
            <a:rPr lang="ru-RU" b="1" dirty="0" err="1" smtClean="0"/>
            <a:t>змогу</a:t>
          </a:r>
          <a:r>
            <a:rPr lang="ru-RU" b="1" dirty="0" smtClean="0"/>
            <a:t> </a:t>
          </a:r>
          <a:r>
            <a:rPr lang="ru-RU" b="1" dirty="0" err="1" smtClean="0"/>
            <a:t>їх</a:t>
          </a:r>
          <a:r>
            <a:rPr lang="ru-RU" b="1" dirty="0" smtClean="0"/>
            <a:t> </a:t>
          </a:r>
          <a:r>
            <a:rPr lang="ru-RU" b="1" dirty="0" err="1" smtClean="0"/>
            <a:t>використовувати</a:t>
          </a:r>
          <a:r>
            <a:rPr lang="ru-RU" b="1" dirty="0" smtClean="0"/>
            <a:t>.</a:t>
          </a:r>
          <a:endParaRPr lang="ru-RU" dirty="0"/>
        </a:p>
      </dgm:t>
    </dgm:pt>
    <dgm:pt modelId="{09151A91-8C45-450E-BFD9-931921D34610}" type="parTrans" cxnId="{31E4067D-2A45-4C82-A7C6-009B920A1E80}">
      <dgm:prSet/>
      <dgm:spPr/>
      <dgm:t>
        <a:bodyPr/>
        <a:lstStyle/>
        <a:p>
          <a:endParaRPr lang="ru-RU"/>
        </a:p>
      </dgm:t>
    </dgm:pt>
    <dgm:pt modelId="{5C0B05B9-B547-408B-9E04-BD14BCABF65A}" type="sibTrans" cxnId="{31E4067D-2A45-4C82-A7C6-009B920A1E80}">
      <dgm:prSet/>
      <dgm:spPr/>
      <dgm:t>
        <a:bodyPr/>
        <a:lstStyle/>
        <a:p>
          <a:endParaRPr lang="ru-RU"/>
        </a:p>
      </dgm:t>
    </dgm:pt>
    <dgm:pt modelId="{6678A1DA-3E24-43BE-9338-7997ED17E5B6}" type="pres">
      <dgm:prSet presAssocID="{D8BE4588-753C-4F60-9CAD-E1DC7361E2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FFDFAE-6322-4829-BCB7-6C63EF2CBB3C}" type="pres">
      <dgm:prSet presAssocID="{FCAB6087-F08A-4236-94B3-DF466D03AD5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8E5D3-F120-4068-B5A6-BE873002597A}" type="pres">
      <dgm:prSet presAssocID="{1C4C6B7C-0C7F-40BE-8DBC-AB60322F9B08}" presName="spacer" presStyleCnt="0"/>
      <dgm:spPr/>
    </dgm:pt>
    <dgm:pt modelId="{7FC2A192-A8D8-4E14-B887-0FAB60D05D4E}" type="pres">
      <dgm:prSet presAssocID="{DCC90AA3-483A-41EA-95D4-D634C2AB478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9A93A4-9CFE-4001-952C-062993FC8D0E}" type="pres">
      <dgm:prSet presAssocID="{014BE394-D18D-475D-88B9-93DA32646D4B}" presName="spacer" presStyleCnt="0"/>
      <dgm:spPr/>
    </dgm:pt>
    <dgm:pt modelId="{8308D8AB-9A0E-4EEE-AEB6-FF8BAC3BA672}" type="pres">
      <dgm:prSet presAssocID="{83A76117-4086-40BE-9FD7-D1EF2BF6C33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44E69A-A5A9-4777-B2CD-E51FD78F7288}" type="presOf" srcId="{DCC90AA3-483A-41EA-95D4-D634C2AB4785}" destId="{7FC2A192-A8D8-4E14-B887-0FAB60D05D4E}" srcOrd="0" destOrd="0" presId="urn:microsoft.com/office/officeart/2005/8/layout/vList2"/>
    <dgm:cxn modelId="{42D99FA6-3FF4-414B-8B3E-172DFADACF39}" type="presOf" srcId="{D8BE4588-753C-4F60-9CAD-E1DC7361E23B}" destId="{6678A1DA-3E24-43BE-9338-7997ED17E5B6}" srcOrd="0" destOrd="0" presId="urn:microsoft.com/office/officeart/2005/8/layout/vList2"/>
    <dgm:cxn modelId="{2F63A881-333B-4D9A-8FA5-E07034FB8445}" type="presOf" srcId="{83A76117-4086-40BE-9FD7-D1EF2BF6C33D}" destId="{8308D8AB-9A0E-4EEE-AEB6-FF8BAC3BA672}" srcOrd="0" destOrd="0" presId="urn:microsoft.com/office/officeart/2005/8/layout/vList2"/>
    <dgm:cxn modelId="{FBDBA4CA-892E-46C4-AB0A-C48BB3C91A7A}" srcId="{D8BE4588-753C-4F60-9CAD-E1DC7361E23B}" destId="{FCAB6087-F08A-4236-94B3-DF466D03AD56}" srcOrd="0" destOrd="0" parTransId="{55BB52BF-E1EA-49A3-9DF4-29AA4E1E06B4}" sibTransId="{1C4C6B7C-0C7F-40BE-8DBC-AB60322F9B08}"/>
    <dgm:cxn modelId="{E9664F43-5C00-49BE-8E76-F1EFD67851C7}" srcId="{D8BE4588-753C-4F60-9CAD-E1DC7361E23B}" destId="{DCC90AA3-483A-41EA-95D4-D634C2AB4785}" srcOrd="1" destOrd="0" parTransId="{ACCAC833-0550-4FBC-A247-50A32F2238F0}" sibTransId="{014BE394-D18D-475D-88B9-93DA32646D4B}"/>
    <dgm:cxn modelId="{67AF39E4-9444-454E-A8BF-2F51A2692C87}" type="presOf" srcId="{FCAB6087-F08A-4236-94B3-DF466D03AD56}" destId="{B1FFDFAE-6322-4829-BCB7-6C63EF2CBB3C}" srcOrd="0" destOrd="0" presId="urn:microsoft.com/office/officeart/2005/8/layout/vList2"/>
    <dgm:cxn modelId="{31E4067D-2A45-4C82-A7C6-009B920A1E80}" srcId="{D8BE4588-753C-4F60-9CAD-E1DC7361E23B}" destId="{83A76117-4086-40BE-9FD7-D1EF2BF6C33D}" srcOrd="2" destOrd="0" parTransId="{09151A91-8C45-450E-BFD9-931921D34610}" sibTransId="{5C0B05B9-B547-408B-9E04-BD14BCABF65A}"/>
    <dgm:cxn modelId="{FE81239A-E805-448B-ADE2-E5C89A030F73}" type="presParOf" srcId="{6678A1DA-3E24-43BE-9338-7997ED17E5B6}" destId="{B1FFDFAE-6322-4829-BCB7-6C63EF2CBB3C}" srcOrd="0" destOrd="0" presId="urn:microsoft.com/office/officeart/2005/8/layout/vList2"/>
    <dgm:cxn modelId="{4050858B-60FA-4CD6-8D99-F354C4BC0DCD}" type="presParOf" srcId="{6678A1DA-3E24-43BE-9338-7997ED17E5B6}" destId="{D128E5D3-F120-4068-B5A6-BE873002597A}" srcOrd="1" destOrd="0" presId="urn:microsoft.com/office/officeart/2005/8/layout/vList2"/>
    <dgm:cxn modelId="{647A2F2A-C79D-48DD-BB82-0ACEED5B7420}" type="presParOf" srcId="{6678A1DA-3E24-43BE-9338-7997ED17E5B6}" destId="{7FC2A192-A8D8-4E14-B887-0FAB60D05D4E}" srcOrd="2" destOrd="0" presId="urn:microsoft.com/office/officeart/2005/8/layout/vList2"/>
    <dgm:cxn modelId="{63CC9CD9-0062-4CD8-B8D8-2D47CFBBBBBE}" type="presParOf" srcId="{6678A1DA-3E24-43BE-9338-7997ED17E5B6}" destId="{2E9A93A4-9CFE-4001-952C-062993FC8D0E}" srcOrd="3" destOrd="0" presId="urn:microsoft.com/office/officeart/2005/8/layout/vList2"/>
    <dgm:cxn modelId="{F193D2CE-162A-4E47-8993-B6E3F5B6D707}" type="presParOf" srcId="{6678A1DA-3E24-43BE-9338-7997ED17E5B6}" destId="{8308D8AB-9A0E-4EEE-AEB6-FF8BAC3BA67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D7BD2B-A2F5-4CB6-B76F-8FB534757E70}">
      <dsp:nvSpPr>
        <dsp:cNvPr id="0" name=""/>
        <dsp:cNvSpPr/>
      </dsp:nvSpPr>
      <dsp:spPr>
        <a:xfrm>
          <a:off x="0" y="0"/>
          <a:ext cx="9036496" cy="14726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FF0000"/>
              </a:solidFill>
            </a:rPr>
            <a:t>1.</a:t>
          </a:r>
          <a:endParaRPr lang="ru-RU" sz="2800" kern="1200" dirty="0">
            <a:solidFill>
              <a:srgbClr val="FF0000"/>
            </a:solidFill>
          </a:endParaRPr>
        </a:p>
      </dsp:txBody>
      <dsp:txXfrm>
        <a:off x="0" y="0"/>
        <a:ext cx="9036496" cy="1472649"/>
      </dsp:txXfrm>
    </dsp:sp>
    <dsp:sp modelId="{AEB83172-D924-4D6E-8592-BFD0AFB75D82}">
      <dsp:nvSpPr>
        <dsp:cNvPr id="0" name=""/>
        <dsp:cNvSpPr/>
      </dsp:nvSpPr>
      <dsp:spPr>
        <a:xfrm>
          <a:off x="0" y="926704"/>
          <a:ext cx="9036496" cy="4197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Одним </a:t>
          </a:r>
          <a:r>
            <a:rPr lang="ru-RU" sz="2800" kern="1200" dirty="0" err="1" smtClean="0"/>
            <a:t>із</a:t>
          </a:r>
          <a:r>
            <a:rPr lang="ru-RU" sz="2800" kern="1200" dirty="0" smtClean="0"/>
            <a:t> перших, </a:t>
          </a:r>
          <a:r>
            <a:rPr lang="ru-RU" sz="2800" kern="1200" dirty="0" err="1" smtClean="0"/>
            <a:t>хто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запропонував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відносно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сталу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одиницю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поживності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кормів</a:t>
          </a:r>
          <a:r>
            <a:rPr lang="ru-RU" sz="2800" kern="1200" dirty="0" smtClean="0"/>
            <a:t> - </a:t>
          </a:r>
          <a:r>
            <a:rPr lang="ru-RU" sz="2800" kern="1200" dirty="0" err="1" smtClean="0"/>
            <a:t>сінний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еквівалент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розробив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норми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годівлі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великої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рогатої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худоби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був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німецький</a:t>
          </a:r>
          <a:r>
            <a:rPr lang="ru-RU" sz="2800" kern="1200" dirty="0" smtClean="0"/>
            <a:t> агроном </a:t>
          </a:r>
          <a:r>
            <a:rPr lang="ru-RU" sz="2800" kern="1200" dirty="0" err="1" smtClean="0"/>
            <a:t>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ґрунтознавець</a:t>
          </a:r>
          <a:r>
            <a:rPr lang="ru-RU" sz="2800" kern="1200" dirty="0" smtClean="0"/>
            <a:t> Альбрехт </a:t>
          </a:r>
          <a:r>
            <a:rPr lang="ru-RU" sz="2800" kern="1200" dirty="0" err="1" smtClean="0"/>
            <a:t>Теєр</a:t>
          </a:r>
          <a:r>
            <a:rPr lang="ru-RU" sz="2800" kern="1200" dirty="0" smtClean="0"/>
            <a:t> (1772-1828), </a:t>
          </a:r>
          <a:r>
            <a:rPr lang="ru-RU" sz="2800" kern="1200" dirty="0" err="1" smtClean="0"/>
            <a:t>який</a:t>
          </a:r>
          <a:r>
            <a:rPr lang="ru-RU" sz="2800" kern="1200" dirty="0" smtClean="0"/>
            <a:t> у 1810 р. </a:t>
          </a:r>
          <a:r>
            <a:rPr lang="ru-RU" sz="2800" kern="1200" dirty="0" err="1" smtClean="0"/>
            <a:t>опублікував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таблиці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взаємозаміни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різних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кормів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відносно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сіна</a:t>
          </a:r>
          <a:r>
            <a:rPr lang="ru-RU" sz="2800" kern="1200" dirty="0" smtClean="0"/>
            <a:t>. </a:t>
          </a:r>
          <a:r>
            <a:rPr lang="ru-RU" sz="2800" kern="1200" dirty="0" err="1" smtClean="0"/>
            <a:t>Наприклад</a:t>
          </a:r>
          <a:r>
            <a:rPr lang="ru-RU" sz="2800" kern="1200" dirty="0" smtClean="0"/>
            <a:t>, за </a:t>
          </a:r>
          <a:r>
            <a:rPr lang="ru-RU" sz="2800" kern="1200" dirty="0" err="1" smtClean="0"/>
            <a:t>даними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А.Теєра</a:t>
          </a:r>
          <a:r>
            <a:rPr lang="ru-RU" sz="2800" kern="1200" dirty="0" smtClean="0"/>
            <a:t>, 1 кг </a:t>
          </a:r>
          <a:r>
            <a:rPr lang="ru-RU" sz="2800" kern="1200" dirty="0" err="1" smtClean="0"/>
            <a:t>сіна</a:t>
          </a:r>
          <a:r>
            <a:rPr lang="ru-RU" sz="2800" kern="1200" dirty="0" smtClean="0"/>
            <a:t> за </a:t>
          </a:r>
          <a:r>
            <a:rPr lang="ru-RU" sz="2800" kern="1200" dirty="0" err="1" smtClean="0"/>
            <a:t>поживністю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був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еквівалентним</a:t>
          </a:r>
          <a:r>
            <a:rPr lang="ru-RU" sz="2800" kern="1200" dirty="0" smtClean="0"/>
            <a:t> 2 кг </a:t>
          </a:r>
          <a:r>
            <a:rPr lang="ru-RU" sz="2800" kern="1200" dirty="0" err="1" smtClean="0"/>
            <a:t>картоплі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або</a:t>
          </a:r>
          <a:r>
            <a:rPr lang="ru-RU" sz="2800" kern="1200" dirty="0" smtClean="0"/>
            <a:t> 5 кг </a:t>
          </a:r>
          <a:r>
            <a:rPr lang="ru-RU" sz="2800" kern="1200" dirty="0" err="1" smtClean="0"/>
            <a:t>кормових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буряків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0" y="926704"/>
        <a:ext cx="9036496" cy="419737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2EC599-4768-4DA5-984D-084498DE9042}">
      <dsp:nvSpPr>
        <dsp:cNvPr id="0" name=""/>
        <dsp:cNvSpPr/>
      </dsp:nvSpPr>
      <dsp:spPr>
        <a:xfrm>
          <a:off x="0" y="57855"/>
          <a:ext cx="9144000" cy="449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У </a:t>
          </a:r>
          <a:r>
            <a:rPr lang="ru-RU" sz="3000" b="1" kern="1200" dirty="0" err="1" smtClean="0"/>
            <a:t>процесі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травлення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складні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речовини</a:t>
          </a:r>
          <a:r>
            <a:rPr lang="ru-RU" sz="3000" b="1" kern="1200" dirty="0" smtClean="0"/>
            <a:t> корму (</a:t>
          </a:r>
          <a:r>
            <a:rPr lang="ru-RU" sz="3000" b="1" kern="1200" dirty="0" err="1" smtClean="0"/>
            <a:t>білки</a:t>
          </a:r>
          <a:r>
            <a:rPr lang="ru-RU" sz="3000" b="1" kern="1200" dirty="0" smtClean="0"/>
            <a:t>, </a:t>
          </a:r>
          <a:r>
            <a:rPr lang="ru-RU" sz="3000" b="1" kern="1200" dirty="0" err="1" smtClean="0"/>
            <a:t>жири</a:t>
          </a:r>
          <a:r>
            <a:rPr lang="ru-RU" sz="3000" b="1" kern="1200" dirty="0" smtClean="0"/>
            <a:t>, </a:t>
          </a:r>
          <a:r>
            <a:rPr lang="ru-RU" sz="3000" b="1" kern="1200" dirty="0" err="1" smtClean="0"/>
            <a:t>вуглеводи</a:t>
          </a:r>
          <a:r>
            <a:rPr lang="ru-RU" sz="3000" b="1" kern="1200" dirty="0" smtClean="0"/>
            <a:t>) </a:t>
          </a:r>
          <a:r>
            <a:rPr lang="ru-RU" sz="3000" b="1" kern="1200" dirty="0" err="1" smtClean="0"/>
            <a:t>під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дією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фізичних</a:t>
          </a:r>
          <a:r>
            <a:rPr lang="ru-RU" sz="3000" b="1" kern="1200" dirty="0" smtClean="0"/>
            <a:t>, </a:t>
          </a:r>
          <a:r>
            <a:rPr lang="ru-RU" sz="3000" b="1" kern="1200" dirty="0" err="1" smtClean="0"/>
            <a:t>хімічних</a:t>
          </a:r>
          <a:r>
            <a:rPr lang="ru-RU" sz="3000" b="1" kern="1200" dirty="0" smtClean="0"/>
            <a:t> та </a:t>
          </a:r>
          <a:r>
            <a:rPr lang="ru-RU" sz="3000" b="1" kern="1200" dirty="0" err="1" smtClean="0"/>
            <a:t>біологічних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факторів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розкладаються</a:t>
          </a:r>
          <a:r>
            <a:rPr lang="ru-RU" sz="3000" b="1" kern="1200" dirty="0" smtClean="0"/>
            <a:t> на </a:t>
          </a:r>
          <a:r>
            <a:rPr lang="ru-RU" sz="3000" b="1" kern="1200" dirty="0" err="1" smtClean="0"/>
            <a:t>прості</a:t>
          </a:r>
          <a:r>
            <a:rPr lang="ru-RU" sz="3000" b="1" kern="1200" dirty="0" smtClean="0"/>
            <a:t>, </a:t>
          </a:r>
          <a:r>
            <a:rPr lang="ru-RU" sz="3000" b="1" kern="1200" dirty="0" err="1" smtClean="0"/>
            <a:t>які</a:t>
          </a:r>
          <a:r>
            <a:rPr lang="ru-RU" sz="3000" b="1" kern="1200" dirty="0" smtClean="0"/>
            <a:t> в </a:t>
          </a:r>
          <a:r>
            <a:rPr lang="ru-RU" sz="3000" b="1" kern="1200" dirty="0" err="1" smtClean="0"/>
            <a:t>змозі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всмоктуватися</a:t>
          </a:r>
          <a:r>
            <a:rPr lang="ru-RU" sz="3000" b="1" kern="1200" dirty="0" smtClean="0"/>
            <a:t> у кров та </a:t>
          </a:r>
          <a:r>
            <a:rPr lang="ru-RU" sz="3000" b="1" kern="1200" dirty="0" err="1" smtClean="0"/>
            <a:t>лімфу</a:t>
          </a:r>
          <a:r>
            <a:rPr lang="ru-RU" sz="3000" b="1" kern="1200" dirty="0" smtClean="0"/>
            <a:t>. </a:t>
          </a:r>
          <a:r>
            <a:rPr lang="ru-RU" sz="3000" b="1" kern="1200" dirty="0" err="1" smtClean="0"/>
            <a:t>Білки</a:t>
          </a:r>
          <a:r>
            <a:rPr lang="ru-RU" sz="3000" b="1" kern="1200" dirty="0" smtClean="0"/>
            <a:t> корму у травному </a:t>
          </a:r>
          <a:r>
            <a:rPr lang="ru-RU" sz="3000" b="1" kern="1200" dirty="0" err="1" smtClean="0"/>
            <a:t>каналі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розкладаються</a:t>
          </a:r>
          <a:r>
            <a:rPr lang="ru-RU" sz="3000" b="1" kern="1200" dirty="0" smtClean="0"/>
            <a:t> до </a:t>
          </a:r>
          <a:r>
            <a:rPr lang="ru-RU" sz="3000" b="1" kern="1200" dirty="0" err="1" smtClean="0"/>
            <a:t>амінокислот</a:t>
          </a:r>
          <a:r>
            <a:rPr lang="ru-RU" sz="3000" b="1" kern="1200" dirty="0" smtClean="0"/>
            <a:t>, </a:t>
          </a:r>
          <a:r>
            <a:rPr lang="ru-RU" sz="3000" b="1" kern="1200" dirty="0" err="1" smtClean="0"/>
            <a:t>жири</a:t>
          </a:r>
          <a:r>
            <a:rPr lang="ru-RU" sz="3000" b="1" kern="1200" dirty="0" smtClean="0"/>
            <a:t> – </a:t>
          </a:r>
          <a:r>
            <a:rPr lang="ru-RU" sz="3000" b="1" kern="1200" dirty="0" err="1" smtClean="0"/>
            <a:t>до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гліцерину</a:t>
          </a:r>
          <a:r>
            <a:rPr lang="ru-RU" sz="3000" b="1" kern="1200" dirty="0" smtClean="0"/>
            <a:t> та </a:t>
          </a:r>
          <a:r>
            <a:rPr lang="ru-RU" sz="3000" b="1" kern="1200" dirty="0" err="1" smtClean="0"/>
            <a:t>жирних</a:t>
          </a:r>
          <a:r>
            <a:rPr lang="ru-RU" sz="3000" b="1" kern="1200" dirty="0" smtClean="0"/>
            <a:t> кислот, </a:t>
          </a:r>
          <a:r>
            <a:rPr lang="ru-RU" sz="3000" b="1" kern="1200" dirty="0" err="1" smtClean="0"/>
            <a:t>вуглеводи</a:t>
          </a:r>
          <a:r>
            <a:rPr lang="ru-RU" sz="3000" b="1" kern="1200" dirty="0" smtClean="0"/>
            <a:t> – до </a:t>
          </a:r>
          <a:r>
            <a:rPr lang="ru-RU" sz="3000" b="1" kern="1200" dirty="0" err="1" smtClean="0"/>
            <a:t>моносахаридів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або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летких</a:t>
          </a:r>
          <a:r>
            <a:rPr lang="ru-RU" sz="3000" b="1" kern="1200" dirty="0" smtClean="0"/>
            <a:t> </a:t>
          </a:r>
          <a:r>
            <a:rPr lang="ru-RU" sz="3000" b="1" kern="1200" dirty="0" err="1" smtClean="0"/>
            <a:t>жирних</a:t>
          </a:r>
          <a:r>
            <a:rPr lang="ru-RU" sz="3000" b="1" kern="1200" dirty="0" smtClean="0"/>
            <a:t> кислот (</a:t>
          </a:r>
          <a:r>
            <a:rPr lang="ru-RU" sz="3000" b="1" kern="1200" dirty="0" err="1" smtClean="0"/>
            <a:t>жуйні</a:t>
          </a:r>
          <a:r>
            <a:rPr lang="ru-RU" sz="3000" b="1" kern="1200" dirty="0" smtClean="0"/>
            <a:t>).</a:t>
          </a:r>
          <a:endParaRPr lang="ru-RU" sz="3000" kern="1200" dirty="0"/>
        </a:p>
      </dsp:txBody>
      <dsp:txXfrm>
        <a:off x="0" y="57855"/>
        <a:ext cx="9144000" cy="44928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69C3E7-CCBB-4308-8536-B36FEF506B6E}">
      <dsp:nvSpPr>
        <dsp:cNvPr id="0" name=""/>
        <dsp:cNvSpPr/>
      </dsp:nvSpPr>
      <dsp:spPr>
        <a:xfrm>
          <a:off x="0" y="551747"/>
          <a:ext cx="8712968" cy="14544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err="1" smtClean="0"/>
            <a:t>Перетравність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поживних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речовин</a:t>
          </a:r>
          <a:r>
            <a:rPr lang="ru-RU" sz="2600" b="1" kern="1200" dirty="0" smtClean="0"/>
            <a:t> корму </a:t>
          </a:r>
          <a:r>
            <a:rPr lang="ru-RU" sz="2600" b="1" kern="1200" dirty="0" err="1" smtClean="0"/>
            <a:t>показують</a:t>
          </a:r>
          <a:r>
            <a:rPr lang="ru-RU" sz="2600" b="1" kern="1200" dirty="0" smtClean="0"/>
            <a:t> в </a:t>
          </a:r>
          <a:r>
            <a:rPr lang="ru-RU" sz="2600" b="1" kern="1200" dirty="0" err="1" smtClean="0"/>
            <a:t>одиницях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маси</a:t>
          </a:r>
          <a:r>
            <a:rPr lang="ru-RU" sz="2600" b="1" kern="1200" dirty="0" smtClean="0"/>
            <a:t> (г, кг) </a:t>
          </a:r>
          <a:r>
            <a:rPr lang="ru-RU" sz="2600" b="1" kern="1200" dirty="0" err="1" smtClean="0"/>
            <a:t>або</a:t>
          </a:r>
          <a:r>
            <a:rPr lang="ru-RU" sz="2600" b="1" kern="1200" dirty="0" smtClean="0"/>
            <a:t> у </a:t>
          </a:r>
          <a:r>
            <a:rPr lang="ru-RU" sz="2600" b="1" kern="1200" dirty="0" err="1" smtClean="0"/>
            <a:t>відсотках</a:t>
          </a:r>
          <a:r>
            <a:rPr lang="ru-RU" sz="2600" b="1" kern="1200" dirty="0" smtClean="0"/>
            <a:t>.</a:t>
          </a:r>
          <a:endParaRPr lang="ru-RU" sz="2600" kern="1200" dirty="0"/>
        </a:p>
      </dsp:txBody>
      <dsp:txXfrm>
        <a:off x="0" y="551747"/>
        <a:ext cx="8712968" cy="1454456"/>
      </dsp:txXfrm>
    </dsp:sp>
    <dsp:sp modelId="{F0A05DFB-487F-43A3-B80B-6BA3BED7D105}">
      <dsp:nvSpPr>
        <dsp:cNvPr id="0" name=""/>
        <dsp:cNvSpPr/>
      </dsp:nvSpPr>
      <dsp:spPr>
        <a:xfrm>
          <a:off x="0" y="2081083"/>
          <a:ext cx="8712968" cy="14544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err="1" smtClean="0"/>
            <a:t>Відношення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перетравлених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поживних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речовин</a:t>
          </a:r>
          <a:r>
            <a:rPr lang="ru-RU" sz="2600" b="1" kern="1200" dirty="0" smtClean="0"/>
            <a:t> до </a:t>
          </a:r>
          <a:r>
            <a:rPr lang="ru-RU" sz="2600" b="1" kern="1200" dirty="0" err="1" smtClean="0"/>
            <a:t>спожитих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з</a:t>
          </a:r>
          <a:r>
            <a:rPr lang="ru-RU" sz="2600" b="1" kern="1200" dirty="0" smtClean="0"/>
            <a:t> кормом </a:t>
          </a:r>
          <a:r>
            <a:rPr lang="ru-RU" sz="2600" b="1" kern="1200" dirty="0" err="1" smtClean="0"/>
            <a:t>виражене</a:t>
          </a:r>
          <a:r>
            <a:rPr lang="ru-RU" sz="2600" b="1" kern="1200" dirty="0" smtClean="0"/>
            <a:t> у </a:t>
          </a:r>
          <a:r>
            <a:rPr lang="ru-RU" sz="2600" b="1" kern="1200" dirty="0" err="1" smtClean="0"/>
            <a:t>відсотках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називається</a:t>
          </a:r>
          <a:r>
            <a:rPr lang="ru-RU" sz="2600" b="1" kern="1200" dirty="0" smtClean="0"/>
            <a:t> </a:t>
          </a:r>
          <a:r>
            <a:rPr lang="ru-RU" sz="2600" b="1" i="1" kern="1200" dirty="0" err="1" smtClean="0"/>
            <a:t>коефіцієнтом</a:t>
          </a:r>
          <a:r>
            <a:rPr lang="ru-RU" sz="2600" b="1" i="1" kern="1200" dirty="0" smtClean="0"/>
            <a:t> </a:t>
          </a:r>
          <a:r>
            <a:rPr lang="ru-RU" sz="2600" b="1" i="1" kern="1200" dirty="0" err="1" smtClean="0"/>
            <a:t>перетравності</a:t>
          </a:r>
          <a:r>
            <a:rPr lang="ru-RU" sz="2600" b="1" i="1" kern="1200" dirty="0" smtClean="0"/>
            <a:t> </a:t>
          </a:r>
          <a:r>
            <a:rPr lang="ru-RU" sz="2600" b="1" kern="1200" dirty="0" smtClean="0"/>
            <a:t>(КП).</a:t>
          </a:r>
          <a:endParaRPr lang="ru-RU" sz="2600" kern="1200" dirty="0"/>
        </a:p>
      </dsp:txBody>
      <dsp:txXfrm>
        <a:off x="0" y="2081083"/>
        <a:ext cx="8712968" cy="1454456"/>
      </dsp:txXfrm>
    </dsp:sp>
    <dsp:sp modelId="{01328596-A9BA-4F30-ADBB-81FA284866CF}">
      <dsp:nvSpPr>
        <dsp:cNvPr id="0" name=""/>
        <dsp:cNvSpPr/>
      </dsp:nvSpPr>
      <dsp:spPr>
        <a:xfrm>
          <a:off x="0" y="3610420"/>
          <a:ext cx="8712968" cy="14544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В кормах </a:t>
          </a:r>
          <a:r>
            <a:rPr lang="ru-RU" sz="2600" b="1" kern="1200" dirty="0" err="1" smtClean="0"/>
            <a:t>визначають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перетравність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сухої</a:t>
          </a:r>
          <a:r>
            <a:rPr lang="ru-RU" sz="2600" b="1" kern="1200" dirty="0" smtClean="0"/>
            <a:t> та </a:t>
          </a:r>
          <a:r>
            <a:rPr lang="ru-RU" sz="2600" b="1" kern="1200" dirty="0" err="1" smtClean="0"/>
            <a:t>органічної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речовини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протеїну</a:t>
          </a:r>
          <a:r>
            <a:rPr lang="ru-RU" sz="2600" b="1" kern="1200" dirty="0" smtClean="0"/>
            <a:t>, жиру, </a:t>
          </a:r>
          <a:r>
            <a:rPr lang="ru-RU" sz="2600" b="1" kern="1200" dirty="0" err="1" smtClean="0"/>
            <a:t>клітковини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безазотистих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екстрактивних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речовин</a:t>
          </a:r>
          <a:r>
            <a:rPr lang="ru-RU" sz="2600" b="1" kern="1200" dirty="0" smtClean="0"/>
            <a:t> (БЕР).</a:t>
          </a:r>
          <a:endParaRPr lang="ru-RU" sz="2600" kern="1200" dirty="0"/>
        </a:p>
      </dsp:txBody>
      <dsp:txXfrm>
        <a:off x="0" y="3610420"/>
        <a:ext cx="8712968" cy="1454456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306ECB-B03E-4720-8A05-1CFDE6F4CBD1}">
      <dsp:nvSpPr>
        <dsp:cNvPr id="0" name=""/>
        <dsp:cNvSpPr/>
      </dsp:nvSpPr>
      <dsp:spPr>
        <a:xfrm>
          <a:off x="0" y="72004"/>
          <a:ext cx="9144000" cy="10448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/>
            <a:t>Перетравність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поживних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речовин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кормів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визначають</a:t>
          </a:r>
          <a:r>
            <a:rPr lang="ru-RU" sz="1900" b="1" kern="1200" dirty="0" smtClean="0"/>
            <a:t> в </a:t>
          </a:r>
          <a:r>
            <a:rPr lang="ru-RU" sz="1900" b="1" kern="1200" dirty="0" err="1" smtClean="0"/>
            <a:t>дослідах</a:t>
          </a:r>
          <a:r>
            <a:rPr lang="ru-RU" sz="1900" b="1" kern="1200" dirty="0" smtClean="0"/>
            <a:t> на </a:t>
          </a:r>
          <a:r>
            <a:rPr lang="ru-RU" sz="1900" b="1" kern="1200" dirty="0" err="1" smtClean="0"/>
            <a:t>тваринах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які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називають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дослідами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з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перетравності</a:t>
          </a:r>
          <a:r>
            <a:rPr lang="ru-RU" sz="1900" b="1" kern="1200" dirty="0" smtClean="0"/>
            <a:t> (</a:t>
          </a:r>
          <a:r>
            <a:rPr lang="ru-RU" sz="1900" b="1" kern="1200" dirty="0" err="1" smtClean="0"/>
            <a:t>фізіологічні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обмінні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досліди</a:t>
          </a:r>
          <a:r>
            <a:rPr lang="ru-RU" sz="1900" b="1" kern="1200" dirty="0" smtClean="0"/>
            <a:t>).</a:t>
          </a:r>
          <a:endParaRPr lang="ru-RU" sz="1900" b="1" kern="1200" dirty="0"/>
        </a:p>
      </dsp:txBody>
      <dsp:txXfrm>
        <a:off x="0" y="72004"/>
        <a:ext cx="9144000" cy="1044809"/>
      </dsp:txXfrm>
    </dsp:sp>
    <dsp:sp modelId="{1D997532-0D00-4A0A-95EC-30217EBEACDB}">
      <dsp:nvSpPr>
        <dsp:cNvPr id="0" name=""/>
        <dsp:cNvSpPr/>
      </dsp:nvSpPr>
      <dsp:spPr>
        <a:xfrm>
          <a:off x="0" y="1296138"/>
          <a:ext cx="9144000" cy="10448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>
              <a:solidFill>
                <a:srgbClr val="C00000"/>
              </a:solidFill>
            </a:rPr>
            <a:t>Визначення</a:t>
          </a:r>
          <a:r>
            <a:rPr lang="ru-RU" sz="1900" b="1" kern="1200" dirty="0" smtClean="0">
              <a:solidFill>
                <a:srgbClr val="C00000"/>
              </a:solidFill>
            </a:rPr>
            <a:t> </a:t>
          </a:r>
          <a:r>
            <a:rPr lang="ru-RU" sz="1900" b="1" kern="1200" dirty="0" err="1" smtClean="0">
              <a:solidFill>
                <a:srgbClr val="C00000"/>
              </a:solidFill>
            </a:rPr>
            <a:t>перетравності</a:t>
          </a:r>
          <a:r>
            <a:rPr lang="ru-RU" sz="1900" b="1" kern="1200" dirty="0" smtClean="0">
              <a:solidFill>
                <a:srgbClr val="C00000"/>
              </a:solidFill>
            </a:rPr>
            <a:t> </a:t>
          </a:r>
          <a:r>
            <a:rPr lang="ru-RU" sz="1900" b="1" kern="1200" dirty="0" err="1" smtClean="0">
              <a:solidFill>
                <a:srgbClr val="C00000"/>
              </a:solidFill>
            </a:rPr>
            <a:t>поживних</a:t>
          </a:r>
          <a:r>
            <a:rPr lang="ru-RU" sz="1900" b="1" kern="1200" dirty="0" smtClean="0">
              <a:solidFill>
                <a:srgbClr val="C00000"/>
              </a:solidFill>
            </a:rPr>
            <a:t> </a:t>
          </a:r>
          <a:r>
            <a:rPr lang="ru-RU" sz="1900" b="1" kern="1200" dirty="0" err="1" smtClean="0">
              <a:solidFill>
                <a:srgbClr val="C00000"/>
              </a:solidFill>
            </a:rPr>
            <a:t>речовин</a:t>
          </a:r>
          <a:r>
            <a:rPr lang="ru-RU" sz="1900" b="1" kern="1200" dirty="0" smtClean="0">
              <a:solidFill>
                <a:srgbClr val="C00000"/>
              </a:solidFill>
            </a:rPr>
            <a:t> </a:t>
          </a:r>
          <a:r>
            <a:rPr lang="ru-RU" sz="1900" b="1" kern="1200" dirty="0" err="1" smtClean="0">
              <a:solidFill>
                <a:srgbClr val="C00000"/>
              </a:solidFill>
            </a:rPr>
            <a:t>кормів</a:t>
          </a:r>
          <a:r>
            <a:rPr lang="ru-RU" sz="1900" b="1" kern="1200" dirty="0" smtClean="0">
              <a:solidFill>
                <a:srgbClr val="C00000"/>
              </a:solidFill>
            </a:rPr>
            <a:t> </a:t>
          </a:r>
          <a:r>
            <a:rPr lang="ru-RU" sz="1900" b="1" kern="1200" dirty="0" err="1" smtClean="0">
              <a:solidFill>
                <a:srgbClr val="C00000"/>
              </a:solidFill>
            </a:rPr>
            <a:t>проводять</a:t>
          </a:r>
          <a:r>
            <a:rPr lang="ru-RU" sz="1900" b="1" kern="1200" dirty="0" smtClean="0">
              <a:solidFill>
                <a:srgbClr val="C00000"/>
              </a:solidFill>
            </a:rPr>
            <a:t> </a:t>
          </a:r>
          <a:r>
            <a:rPr lang="ru-RU" sz="1900" b="1" kern="1200" dirty="0" err="1" smtClean="0">
              <a:solidFill>
                <a:srgbClr val="C00000"/>
              </a:solidFill>
            </a:rPr>
            <a:t>з</a:t>
          </a:r>
          <a:r>
            <a:rPr lang="ru-RU" sz="1900" b="1" kern="1200" dirty="0" smtClean="0">
              <a:solidFill>
                <a:srgbClr val="C00000"/>
              </a:solidFill>
            </a:rPr>
            <a:t> </a:t>
          </a:r>
          <a:r>
            <a:rPr lang="ru-RU" sz="1900" b="1" kern="1200" dirty="0" err="1" smtClean="0">
              <a:solidFill>
                <a:srgbClr val="C00000"/>
              </a:solidFill>
            </a:rPr>
            <a:t>використанням</a:t>
          </a:r>
          <a:r>
            <a:rPr lang="ru-RU" sz="1900" b="1" kern="1200" dirty="0" smtClean="0">
              <a:solidFill>
                <a:srgbClr val="C00000"/>
              </a:solidFill>
            </a:rPr>
            <a:t> таких </a:t>
          </a:r>
          <a:r>
            <a:rPr lang="ru-RU" sz="1900" b="1" kern="1200" dirty="0" err="1" smtClean="0">
              <a:solidFill>
                <a:srgbClr val="C00000"/>
              </a:solidFill>
            </a:rPr>
            <a:t>методів</a:t>
          </a:r>
          <a:r>
            <a:rPr lang="ru-RU" sz="1900" b="1" kern="1200" dirty="0" smtClean="0">
              <a:solidFill>
                <a:srgbClr val="C00000"/>
              </a:solidFill>
            </a:rPr>
            <a:t>:</a:t>
          </a:r>
          <a:endParaRPr lang="ru-RU" sz="1900" b="1" kern="1200" dirty="0">
            <a:solidFill>
              <a:srgbClr val="C00000"/>
            </a:solidFill>
          </a:endParaRPr>
        </a:p>
      </dsp:txBody>
      <dsp:txXfrm>
        <a:off x="0" y="1296138"/>
        <a:ext cx="9144000" cy="1044809"/>
      </dsp:txXfrm>
    </dsp:sp>
    <dsp:sp modelId="{5E804ED1-EB62-41A6-8565-FF332B7E2705}">
      <dsp:nvSpPr>
        <dsp:cNvPr id="0" name=""/>
        <dsp:cNvSpPr/>
      </dsp:nvSpPr>
      <dsp:spPr>
        <a:xfrm>
          <a:off x="0" y="2664299"/>
          <a:ext cx="9144000" cy="10448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1) </a:t>
          </a:r>
          <a:r>
            <a:rPr lang="ru-RU" sz="1900" b="1" kern="1200" dirty="0" err="1" smtClean="0">
              <a:solidFill>
                <a:srgbClr val="C00000"/>
              </a:solidFill>
            </a:rPr>
            <a:t>Прямий</a:t>
          </a:r>
          <a:r>
            <a:rPr lang="ru-RU" sz="1900" b="1" kern="1200" dirty="0" smtClean="0"/>
            <a:t> – </a:t>
          </a:r>
          <a:r>
            <a:rPr lang="ru-RU" sz="1900" b="1" kern="1200" dirty="0" err="1" smtClean="0"/>
            <a:t>використовується</a:t>
          </a:r>
          <a:r>
            <a:rPr lang="ru-RU" sz="1900" b="1" kern="1200" dirty="0" smtClean="0"/>
            <a:t> для </a:t>
          </a:r>
          <a:r>
            <a:rPr lang="ru-RU" sz="1900" b="1" kern="1200" dirty="0" err="1" smtClean="0"/>
            <a:t>визначення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перетравності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поживних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речовин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будь-якого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раціону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або</a:t>
          </a:r>
          <a:r>
            <a:rPr lang="ru-RU" sz="1900" b="1" kern="1200" dirty="0" smtClean="0"/>
            <a:t> корму, </a:t>
          </a:r>
          <a:r>
            <a:rPr lang="ru-RU" sz="1900" b="1" kern="1200" dirty="0" err="1" smtClean="0"/>
            <a:t>який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може</a:t>
          </a:r>
          <a:r>
            <a:rPr lang="ru-RU" sz="1900" b="1" kern="1200" dirty="0" smtClean="0"/>
            <a:t> бути </a:t>
          </a:r>
          <a:r>
            <a:rPr lang="ru-RU" sz="1900" b="1" kern="1200" dirty="0" err="1" smtClean="0"/>
            <a:t>раціоном</a:t>
          </a:r>
          <a:r>
            <a:rPr lang="ru-RU" sz="1900" b="1" kern="1200" dirty="0" smtClean="0"/>
            <a:t> (</a:t>
          </a:r>
          <a:r>
            <a:rPr lang="ru-RU" sz="1900" b="1" kern="1200" dirty="0" err="1" smtClean="0"/>
            <a:t>сіно</a:t>
          </a:r>
          <a:r>
            <a:rPr lang="ru-RU" sz="1900" b="1" kern="1200" dirty="0" smtClean="0"/>
            <a:t> для </a:t>
          </a:r>
          <a:r>
            <a:rPr lang="ru-RU" sz="1900" b="1" kern="1200" dirty="0" err="1" smtClean="0"/>
            <a:t>жуйних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концкорми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для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моногастричних</a:t>
          </a:r>
          <a:r>
            <a:rPr lang="ru-RU" sz="1900" b="1" kern="1200" dirty="0" smtClean="0"/>
            <a:t>);</a:t>
          </a:r>
          <a:endParaRPr lang="ru-RU" sz="1900" b="1" kern="1200" dirty="0"/>
        </a:p>
      </dsp:txBody>
      <dsp:txXfrm>
        <a:off x="0" y="2664299"/>
        <a:ext cx="9144000" cy="1044809"/>
      </dsp:txXfrm>
    </dsp:sp>
    <dsp:sp modelId="{72E7686B-4377-4293-AF9C-9351EFDEAFC7}">
      <dsp:nvSpPr>
        <dsp:cNvPr id="0" name=""/>
        <dsp:cNvSpPr/>
      </dsp:nvSpPr>
      <dsp:spPr>
        <a:xfrm>
          <a:off x="0" y="3816425"/>
          <a:ext cx="9144000" cy="10448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2</a:t>
          </a:r>
          <a:r>
            <a:rPr lang="ru-RU" sz="1900" b="1" kern="1200" dirty="0" smtClean="0">
              <a:solidFill>
                <a:srgbClr val="C00000"/>
              </a:solidFill>
            </a:rPr>
            <a:t>) </a:t>
          </a:r>
          <a:r>
            <a:rPr lang="ru-RU" sz="1900" b="1" kern="1200" dirty="0" err="1" smtClean="0">
              <a:solidFill>
                <a:srgbClr val="C00000"/>
              </a:solidFill>
            </a:rPr>
            <a:t>побічний</a:t>
          </a:r>
          <a:r>
            <a:rPr lang="ru-RU" sz="1900" b="1" kern="1200" dirty="0" smtClean="0">
              <a:solidFill>
                <a:srgbClr val="C00000"/>
              </a:solidFill>
            </a:rPr>
            <a:t> </a:t>
          </a:r>
          <a:r>
            <a:rPr lang="ru-RU" sz="1900" b="1" kern="1200" dirty="0" smtClean="0"/>
            <a:t>– </a:t>
          </a:r>
          <a:r>
            <a:rPr lang="ru-RU" sz="1900" b="1" kern="1200" dirty="0" err="1" smtClean="0"/>
            <a:t>використовується</a:t>
          </a:r>
          <a:r>
            <a:rPr lang="ru-RU" sz="1900" b="1" kern="1200" dirty="0" smtClean="0"/>
            <a:t> для </a:t>
          </a:r>
          <a:r>
            <a:rPr lang="ru-RU" sz="1900" b="1" kern="1200" dirty="0" err="1" smtClean="0"/>
            <a:t>визначення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перетравності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поживних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речовин</a:t>
          </a:r>
          <a:r>
            <a:rPr lang="ru-RU" sz="1900" b="1" kern="1200" dirty="0" smtClean="0"/>
            <a:t> тих </a:t>
          </a:r>
          <a:r>
            <a:rPr lang="ru-RU" sz="1900" b="1" kern="1200" dirty="0" err="1" smtClean="0"/>
            <a:t>кормів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які</a:t>
          </a:r>
          <a:r>
            <a:rPr lang="ru-RU" sz="1900" b="1" kern="1200" dirty="0" smtClean="0"/>
            <a:t> не </a:t>
          </a:r>
          <a:r>
            <a:rPr lang="ru-RU" sz="1900" b="1" kern="1200" dirty="0" err="1" smtClean="0"/>
            <a:t>можуть</a:t>
          </a:r>
          <a:r>
            <a:rPr lang="ru-RU" sz="1900" b="1" kern="1200" dirty="0" smtClean="0"/>
            <a:t> бути </a:t>
          </a:r>
          <a:r>
            <a:rPr lang="ru-RU" sz="1900" b="1" kern="1200" dirty="0" err="1" smtClean="0"/>
            <a:t>раціоном</a:t>
          </a:r>
          <a:r>
            <a:rPr lang="ru-RU" sz="1900" b="1" kern="1200" dirty="0" smtClean="0"/>
            <a:t> для </a:t>
          </a:r>
          <a:r>
            <a:rPr lang="ru-RU" sz="1900" b="1" kern="1200" dirty="0" err="1" smtClean="0"/>
            <a:t>даного</a:t>
          </a:r>
          <a:r>
            <a:rPr lang="ru-RU" sz="1900" b="1" kern="1200" dirty="0" smtClean="0"/>
            <a:t> виду </a:t>
          </a:r>
          <a:r>
            <a:rPr lang="ru-RU" sz="1900" b="1" kern="1200" dirty="0" err="1" smtClean="0"/>
            <a:t>тварин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але</a:t>
          </a:r>
          <a:r>
            <a:rPr lang="ru-RU" sz="1900" b="1" kern="1200" dirty="0" smtClean="0"/>
            <a:t> в </a:t>
          </a:r>
          <a:r>
            <a:rPr lang="ru-RU" sz="1900" b="1" kern="1200" dirty="0" err="1" smtClean="0"/>
            <a:t>певній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кількості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входять</a:t>
          </a:r>
          <a:r>
            <a:rPr lang="ru-RU" sz="1900" b="1" kern="1200" dirty="0" smtClean="0"/>
            <a:t> до </a:t>
          </a:r>
          <a:r>
            <a:rPr lang="ru-RU" sz="1900" b="1" kern="1200" dirty="0" err="1" smtClean="0"/>
            <a:t>його</a:t>
          </a:r>
          <a:r>
            <a:rPr lang="ru-RU" sz="1900" b="1" kern="1200" dirty="0" smtClean="0"/>
            <a:t> складу (</a:t>
          </a:r>
          <a:r>
            <a:rPr lang="ru-RU" sz="1900" b="1" kern="1200" dirty="0" err="1" smtClean="0"/>
            <a:t>концентрати</a:t>
          </a:r>
          <a:r>
            <a:rPr lang="ru-RU" sz="1900" b="1" kern="1200" dirty="0" smtClean="0"/>
            <a:t> для </a:t>
          </a:r>
          <a:r>
            <a:rPr lang="ru-RU" sz="1900" b="1" kern="1200" dirty="0" err="1" smtClean="0"/>
            <a:t>жуйних</a:t>
          </a:r>
          <a:r>
            <a:rPr lang="ru-RU" sz="1900" b="1" kern="1200" dirty="0" smtClean="0"/>
            <a:t>);</a:t>
          </a:r>
          <a:endParaRPr lang="ru-RU" sz="1900" b="1" kern="1200" dirty="0"/>
        </a:p>
      </dsp:txBody>
      <dsp:txXfrm>
        <a:off x="0" y="3816425"/>
        <a:ext cx="9144000" cy="1044809"/>
      </dsp:txXfrm>
    </dsp:sp>
    <dsp:sp modelId="{4D6379E3-215E-4D6D-A749-A804979C7E45}">
      <dsp:nvSpPr>
        <dsp:cNvPr id="0" name=""/>
        <dsp:cNvSpPr/>
      </dsp:nvSpPr>
      <dsp:spPr>
        <a:xfrm>
          <a:off x="0" y="4896543"/>
          <a:ext cx="9144000" cy="10448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3) За </a:t>
          </a:r>
          <a:r>
            <a:rPr lang="ru-RU" sz="1900" b="1" kern="1200" dirty="0" err="1" smtClean="0"/>
            <a:t>інертними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речовинами</a:t>
          </a:r>
          <a:r>
            <a:rPr lang="ru-RU" sz="1900" b="1" kern="1200" dirty="0" smtClean="0"/>
            <a:t> – </a:t>
          </a:r>
          <a:r>
            <a:rPr lang="ru-RU" sz="1900" b="1" kern="1200" dirty="0" err="1" smtClean="0"/>
            <a:t>використовується</a:t>
          </a:r>
          <a:r>
            <a:rPr lang="ru-RU" sz="1900" b="1" kern="1200" dirty="0" smtClean="0"/>
            <a:t> для </a:t>
          </a:r>
          <a:r>
            <a:rPr lang="ru-RU" sz="1900" b="1" kern="1200" dirty="0" err="1" smtClean="0"/>
            <a:t>спрощення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проведення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досліду</a:t>
          </a:r>
          <a:r>
            <a:rPr lang="ru-RU" sz="1900" b="1" kern="1200" dirty="0" smtClean="0"/>
            <a:t>.</a:t>
          </a:r>
          <a:endParaRPr lang="ru-RU" sz="1900" b="1" kern="1200" dirty="0"/>
        </a:p>
      </dsp:txBody>
      <dsp:txXfrm>
        <a:off x="0" y="4896543"/>
        <a:ext cx="9144000" cy="1044809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27EF66-54A4-4DAD-BF17-89BB6B4450A6}">
      <dsp:nvSpPr>
        <dsp:cNvPr id="0" name=""/>
        <dsp:cNvSpPr/>
      </dsp:nvSpPr>
      <dsp:spPr>
        <a:xfrm>
          <a:off x="0" y="105347"/>
          <a:ext cx="8496944" cy="389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На </a:t>
          </a:r>
          <a:r>
            <a:rPr lang="ru-RU" sz="2600" b="1" kern="1200" dirty="0" err="1" smtClean="0"/>
            <a:t>перетравність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поживних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речовин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кормів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впливає</a:t>
          </a:r>
          <a:r>
            <a:rPr lang="ru-RU" sz="2600" b="1" kern="1200" dirty="0" smtClean="0"/>
            <a:t> вид </a:t>
          </a:r>
          <a:r>
            <a:rPr lang="ru-RU" sz="2600" b="1" kern="1200" dirty="0" err="1" smtClean="0"/>
            <a:t>тварини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її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вік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індивідуальні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особливості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фізіологічний</a:t>
          </a:r>
          <a:r>
            <a:rPr lang="ru-RU" sz="2600" b="1" kern="1200" dirty="0" smtClean="0"/>
            <a:t> стан, </a:t>
          </a:r>
          <a:r>
            <a:rPr lang="ru-RU" sz="2600" b="1" kern="1200" dirty="0" err="1" smtClean="0"/>
            <a:t>вгодованість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фізичне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навантаження</a:t>
          </a:r>
          <a:r>
            <a:rPr lang="ru-RU" sz="2600" b="1" kern="1200" dirty="0" smtClean="0"/>
            <a:t>, а </a:t>
          </a:r>
          <a:r>
            <a:rPr lang="ru-RU" sz="2600" b="1" kern="1200" dirty="0" err="1" smtClean="0"/>
            <a:t>також</a:t>
          </a:r>
          <a:r>
            <a:rPr lang="ru-RU" sz="2600" b="1" kern="1200" dirty="0" smtClean="0"/>
            <a:t> склад та </a:t>
          </a:r>
          <a:r>
            <a:rPr lang="ru-RU" sz="2600" b="1" kern="1200" dirty="0" err="1" smtClean="0"/>
            <a:t>об'єм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раціону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співвідношення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поживних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речовин</a:t>
          </a:r>
          <a:r>
            <a:rPr lang="ru-RU" sz="2600" b="1" kern="1200" dirty="0" smtClean="0"/>
            <a:t> у </a:t>
          </a:r>
          <a:r>
            <a:rPr lang="ru-RU" sz="2600" b="1" kern="1200" dirty="0" err="1" smtClean="0"/>
            <a:t>кормі</a:t>
          </a:r>
          <a:r>
            <a:rPr lang="ru-RU" sz="2600" b="1" kern="1200" dirty="0" smtClean="0"/>
            <a:t> (</a:t>
          </a:r>
          <a:r>
            <a:rPr lang="ru-RU" sz="2600" b="1" kern="1200" dirty="0" err="1" smtClean="0"/>
            <a:t>раціоні</a:t>
          </a:r>
          <a:r>
            <a:rPr lang="ru-RU" sz="2600" b="1" kern="1200" dirty="0" smtClean="0"/>
            <a:t>), </a:t>
          </a:r>
          <a:r>
            <a:rPr lang="ru-RU" sz="2600" b="1" kern="1200" dirty="0" err="1" smtClean="0"/>
            <a:t>рівень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клітковини</a:t>
          </a:r>
          <a:r>
            <a:rPr lang="ru-RU" sz="2600" b="1" kern="1200" dirty="0" smtClean="0"/>
            <a:t> та </a:t>
          </a:r>
          <a:r>
            <a:rPr lang="ru-RU" sz="2600" b="1" kern="1200" dirty="0" err="1" smtClean="0"/>
            <a:t>її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якісні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показники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кількість</a:t>
          </a:r>
          <a:r>
            <a:rPr lang="ru-RU" sz="2600" b="1" kern="1200" dirty="0" smtClean="0"/>
            <a:t> </a:t>
          </a:r>
          <a:r>
            <a:rPr lang="ru-RU" sz="2600" b="1" kern="1200" dirty="0" err="1" smtClean="0"/>
            <a:t>протеїну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підготовка</a:t>
          </a:r>
          <a:r>
            <a:rPr lang="ru-RU" sz="2600" b="1" kern="1200" dirty="0" smtClean="0"/>
            <a:t> корму до </a:t>
          </a:r>
          <a:r>
            <a:rPr lang="ru-RU" sz="2600" b="1" kern="1200" dirty="0" err="1" smtClean="0"/>
            <a:t>згодовування</a:t>
          </a:r>
          <a:r>
            <a:rPr lang="ru-RU" sz="2600" b="1" kern="1200" dirty="0" smtClean="0"/>
            <a:t>, </a:t>
          </a:r>
          <a:r>
            <a:rPr lang="ru-RU" sz="2600" b="1" kern="1200" dirty="0" err="1" smtClean="0"/>
            <a:t>збалансованість</a:t>
          </a:r>
          <a:r>
            <a:rPr lang="ru-RU" sz="2600" b="1" kern="1200" dirty="0" smtClean="0"/>
            <a:t> за макро-, </a:t>
          </a:r>
          <a:r>
            <a:rPr lang="ru-RU" sz="2600" b="1" kern="1200" dirty="0" err="1" smtClean="0"/>
            <a:t>мікроелементами</a:t>
          </a:r>
          <a:r>
            <a:rPr lang="ru-RU" sz="2600" b="1" kern="1200" dirty="0" smtClean="0"/>
            <a:t> та </a:t>
          </a:r>
          <a:r>
            <a:rPr lang="ru-RU" sz="2600" b="1" kern="1200" dirty="0" err="1" smtClean="0"/>
            <a:t>вітамінами</a:t>
          </a:r>
          <a:r>
            <a:rPr lang="ru-RU" sz="2600" b="1" kern="1200" dirty="0" smtClean="0"/>
            <a:t>. </a:t>
          </a:r>
          <a:endParaRPr lang="ru-RU" sz="2600" b="1" kern="1200" dirty="0"/>
        </a:p>
      </dsp:txBody>
      <dsp:txXfrm>
        <a:off x="0" y="105347"/>
        <a:ext cx="8496944" cy="38937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7DFCF-A293-4D84-AED4-1B18BB0C7379}">
      <dsp:nvSpPr>
        <dsp:cNvPr id="0" name=""/>
        <dsp:cNvSpPr/>
      </dsp:nvSpPr>
      <dsp:spPr>
        <a:xfrm>
          <a:off x="0" y="89155"/>
          <a:ext cx="9144000" cy="4258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err="1" smtClean="0"/>
            <a:t>Визначне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місце</a:t>
          </a:r>
          <a:r>
            <a:rPr lang="ru-RU" sz="2600" kern="1200" dirty="0" smtClean="0"/>
            <a:t> в </a:t>
          </a:r>
          <a:r>
            <a:rPr lang="ru-RU" sz="2600" kern="1200" dirty="0" err="1" smtClean="0"/>
            <a:t>розробці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системи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оцінки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поживності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кормів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належить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видатному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німецькому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вченому</a:t>
          </a:r>
          <a:r>
            <a:rPr lang="ru-RU" sz="2600" kern="1200" dirty="0" smtClean="0"/>
            <a:t> Оскару Кельнеру (1851-1911), </a:t>
          </a:r>
          <a:r>
            <a:rPr lang="ru-RU" sz="2600" kern="1200" dirty="0" err="1" smtClean="0"/>
            <a:t>який</a:t>
          </a:r>
          <a:r>
            <a:rPr lang="ru-RU" sz="2600" kern="1200" dirty="0" smtClean="0"/>
            <a:t> у </a:t>
          </a:r>
          <a:r>
            <a:rPr lang="ru-RU" sz="2600" kern="1200" dirty="0" err="1" smtClean="0"/>
            <a:t>респіраційних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дослідах</a:t>
          </a:r>
          <a:r>
            <a:rPr lang="ru-RU" sz="2600" kern="1200" dirty="0" smtClean="0"/>
            <a:t> на волах </a:t>
          </a:r>
          <a:r>
            <a:rPr lang="ru-RU" sz="2600" kern="1200" dirty="0" err="1" smtClean="0"/>
            <a:t>дослідив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продуктивну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дію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чистих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перетравних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поживних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речовин</a:t>
          </a:r>
          <a:r>
            <a:rPr lang="ru-RU" sz="2600" kern="1200" dirty="0" smtClean="0"/>
            <a:t> (</a:t>
          </a:r>
          <a:r>
            <a:rPr lang="ru-RU" sz="2600" kern="1200" dirty="0" err="1" smtClean="0"/>
            <a:t>білок</a:t>
          </a:r>
          <a:r>
            <a:rPr lang="ru-RU" sz="2600" kern="1200" dirty="0" smtClean="0"/>
            <a:t>, жир </a:t>
          </a:r>
          <a:r>
            <a:rPr lang="ru-RU" sz="2600" kern="1200" dirty="0" err="1" smtClean="0"/>
            <a:t>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крохмаль</a:t>
          </a:r>
          <a:r>
            <a:rPr lang="ru-RU" sz="2600" kern="1200" dirty="0" smtClean="0"/>
            <a:t>) </a:t>
          </a:r>
          <a:r>
            <a:rPr lang="ru-RU" sz="2600" kern="1200" dirty="0" err="1" smtClean="0"/>
            <a:t>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встановив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константи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жировідкладення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цих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речовин</a:t>
          </a:r>
          <a:r>
            <a:rPr lang="ru-RU" sz="2600" kern="1200" dirty="0" smtClean="0"/>
            <a:t>. При </a:t>
          </a:r>
          <a:r>
            <a:rPr lang="ru-RU" sz="2600" kern="1200" dirty="0" err="1" smtClean="0"/>
            <a:t>цьому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жировідкладення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після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згодовування</a:t>
          </a:r>
          <a:r>
            <a:rPr lang="ru-RU" sz="2600" kern="1200" dirty="0" smtClean="0"/>
            <a:t> волу </a:t>
          </a:r>
          <a:r>
            <a:rPr lang="ru-RU" sz="2600" kern="1200" dirty="0" err="1" smtClean="0"/>
            <a:t>зверх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підтримуючого</a:t>
          </a:r>
          <a:r>
            <a:rPr lang="ru-RU" sz="2600" kern="1200" dirty="0" smtClean="0"/>
            <a:t> корму 1 кг </a:t>
          </a:r>
          <a:r>
            <a:rPr lang="ru-RU" sz="2600" kern="1200" dirty="0" err="1" smtClean="0"/>
            <a:t>перетравного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крохмалю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що</a:t>
          </a:r>
          <a:r>
            <a:rPr lang="ru-RU" sz="2600" kern="1200" dirty="0" smtClean="0"/>
            <a:t> становить 248 г, </a:t>
          </a:r>
          <a:r>
            <a:rPr lang="ru-RU" sz="2600" kern="1200" dirty="0" err="1" smtClean="0"/>
            <a:t>він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прийняв</a:t>
          </a:r>
          <a:r>
            <a:rPr lang="ru-RU" sz="2600" kern="1200" dirty="0" smtClean="0"/>
            <a:t> за </a:t>
          </a:r>
          <a:r>
            <a:rPr lang="ru-RU" sz="2600" kern="1200" dirty="0" err="1" smtClean="0"/>
            <a:t>одиницю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поживності</a:t>
          </a:r>
          <a:r>
            <a:rPr lang="ru-RU" sz="2600" kern="1200" dirty="0" smtClean="0"/>
            <a:t> корму - </a:t>
          </a:r>
          <a:r>
            <a:rPr lang="ru-RU" sz="2600" kern="1200" dirty="0" err="1" smtClean="0"/>
            <a:t>крохмальний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еквівалент</a:t>
          </a:r>
          <a:r>
            <a:rPr lang="ru-RU" sz="2600" kern="1200" dirty="0" smtClean="0"/>
            <a:t>. </a:t>
          </a:r>
          <a:endParaRPr lang="ru-RU" sz="2600" kern="1200" dirty="0"/>
        </a:p>
      </dsp:txBody>
      <dsp:txXfrm>
        <a:off x="0" y="89155"/>
        <a:ext cx="9144000" cy="4258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003864-EABD-44ED-B667-213F22C5A5D3}">
      <dsp:nvSpPr>
        <dsp:cNvPr id="0" name=""/>
        <dsp:cNvSpPr/>
      </dsp:nvSpPr>
      <dsp:spPr>
        <a:xfrm>
          <a:off x="0" y="112740"/>
          <a:ext cx="8064896" cy="4095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/>
            <a:t>Сучасний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етап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розвитку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вчення</a:t>
          </a:r>
          <a:r>
            <a:rPr lang="ru-RU" sz="2500" kern="1200" dirty="0" smtClean="0"/>
            <a:t> про </a:t>
          </a:r>
          <a:r>
            <a:rPr lang="ru-RU" sz="2500" kern="1200" dirty="0" err="1" smtClean="0"/>
            <a:t>годівлю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сільськогосподарських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тварин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який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охоплює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останні</a:t>
          </a:r>
          <a:r>
            <a:rPr lang="ru-RU" sz="2500" kern="1200" dirty="0" smtClean="0"/>
            <a:t> 15-20 </a:t>
          </a:r>
          <a:r>
            <a:rPr lang="ru-RU" sz="2500" kern="1200" dirty="0" err="1" smtClean="0"/>
            <a:t>років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характеризується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розробкою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деталізованих</a:t>
          </a:r>
          <a:r>
            <a:rPr lang="ru-RU" sz="2500" kern="1200" dirty="0" smtClean="0"/>
            <a:t> норм </a:t>
          </a:r>
          <a:r>
            <a:rPr lang="ru-RU" sz="2500" kern="1200" dirty="0" err="1" smtClean="0"/>
            <a:t>годівлі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сільськогосподарських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тварин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усіх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статевих</a:t>
          </a:r>
          <a:r>
            <a:rPr lang="ru-RU" sz="2500" kern="1200" dirty="0" smtClean="0"/>
            <a:t> та </a:t>
          </a:r>
          <a:r>
            <a:rPr lang="ru-RU" sz="2500" kern="1200" dirty="0" err="1" smtClean="0"/>
            <a:t>вікових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груп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офіційно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прийнятих</a:t>
          </a:r>
          <a:r>
            <a:rPr lang="ru-RU" sz="2500" kern="1200" dirty="0" smtClean="0"/>
            <a:t> у 1985 </a:t>
          </a:r>
          <a:r>
            <a:rPr lang="ru-RU" sz="2500" kern="1200" dirty="0" err="1" smtClean="0"/>
            <a:t>році</a:t>
          </a:r>
          <a:r>
            <a:rPr lang="ru-RU" sz="2500" kern="1200" dirty="0" smtClean="0"/>
            <a:t>. </a:t>
          </a:r>
          <a:r>
            <a:rPr lang="ru-RU" sz="2500" kern="1200" dirty="0" err="1" smtClean="0"/>
            <a:t>Ці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норми</a:t>
          </a:r>
          <a:r>
            <a:rPr lang="ru-RU" sz="2500" kern="1200" dirty="0" smtClean="0"/>
            <a:t>, на </a:t>
          </a:r>
          <a:r>
            <a:rPr lang="ru-RU" sz="2500" kern="1200" dirty="0" err="1" smtClean="0"/>
            <a:t>відміну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від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використовуваних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раніше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є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єдиними</a:t>
          </a:r>
          <a:r>
            <a:rPr lang="ru-RU" sz="2500" kern="1200" dirty="0" smtClean="0"/>
            <a:t> без </a:t>
          </a:r>
          <a:r>
            <a:rPr lang="ru-RU" sz="2500" kern="1200" dirty="0" err="1" smtClean="0"/>
            <a:t>умовного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розподілу</a:t>
          </a:r>
          <a:r>
            <a:rPr lang="ru-RU" sz="2500" kern="1200" dirty="0" smtClean="0"/>
            <a:t> на </a:t>
          </a:r>
          <a:r>
            <a:rPr lang="ru-RU" sz="2500" kern="1200" dirty="0" err="1" smtClean="0"/>
            <a:t>підтримання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життя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тварини</a:t>
          </a:r>
          <a:r>
            <a:rPr lang="ru-RU" sz="2500" kern="1200" dirty="0" smtClean="0"/>
            <a:t> та </a:t>
          </a:r>
          <a:r>
            <a:rPr lang="ru-RU" sz="2500" kern="1200" dirty="0" err="1" smtClean="0"/>
            <a:t>продукцію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і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передбачають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балансування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раціонів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тварин</a:t>
          </a:r>
          <a:r>
            <a:rPr lang="ru-RU" sz="2500" kern="1200" dirty="0" smtClean="0"/>
            <a:t> за 20-30 </a:t>
          </a:r>
          <a:r>
            <a:rPr lang="ru-RU" sz="2500" kern="1200" dirty="0" err="1" smtClean="0"/>
            <a:t>елементами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живлення</a:t>
          </a:r>
          <a:r>
            <a:rPr lang="ru-RU" sz="2500" kern="1200" dirty="0" smtClean="0"/>
            <a:t>. </a:t>
          </a:r>
          <a:endParaRPr lang="ru-RU" sz="2500" kern="1200" dirty="0"/>
        </a:p>
      </dsp:txBody>
      <dsp:txXfrm>
        <a:off x="0" y="112740"/>
        <a:ext cx="8064896" cy="4095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40B9CE-0894-4E1B-B763-3B8AF66210C2}">
      <dsp:nvSpPr>
        <dsp:cNvPr id="0" name=""/>
        <dsp:cNvSpPr/>
      </dsp:nvSpPr>
      <dsp:spPr>
        <a:xfrm>
          <a:off x="0" y="42919"/>
          <a:ext cx="8352928" cy="5652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0000"/>
              </a:solidFill>
            </a:rPr>
            <a:t>2.</a:t>
          </a:r>
          <a:endParaRPr lang="ru-RU" sz="2200" kern="1200" dirty="0">
            <a:solidFill>
              <a:srgbClr val="FF0000"/>
            </a:solidFill>
          </a:endParaRPr>
        </a:p>
      </dsp:txBody>
      <dsp:txXfrm>
        <a:off x="0" y="42919"/>
        <a:ext cx="8352928" cy="565224"/>
      </dsp:txXfrm>
    </dsp:sp>
    <dsp:sp modelId="{CC4B075F-1653-4A20-9EBF-E0C4A9CEC19B}">
      <dsp:nvSpPr>
        <dsp:cNvPr id="0" name=""/>
        <dsp:cNvSpPr/>
      </dsp:nvSpPr>
      <dsp:spPr>
        <a:xfrm>
          <a:off x="0" y="671504"/>
          <a:ext cx="8352928" cy="22425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Корми, </a:t>
          </a:r>
          <a:r>
            <a:rPr lang="ru-RU" sz="2200" b="1" kern="1200" dirty="0" err="1" smtClean="0"/>
            <a:t>що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використовуються</a:t>
          </a:r>
          <a:r>
            <a:rPr lang="ru-RU" sz="2200" b="1" kern="1200" dirty="0" smtClean="0"/>
            <a:t> для </a:t>
          </a:r>
          <a:r>
            <a:rPr lang="ru-RU" sz="2200" b="1" kern="1200" dirty="0" err="1" smtClean="0"/>
            <a:t>годівлі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сільськогосподарських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тварин</a:t>
          </a:r>
          <a:r>
            <a:rPr lang="ru-RU" sz="2200" b="1" kern="1200" dirty="0" smtClean="0"/>
            <a:t>, </a:t>
          </a:r>
          <a:r>
            <a:rPr lang="ru-RU" sz="2200" b="1" kern="1200" dirty="0" err="1" smtClean="0"/>
            <a:t>є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переважно</a:t>
          </a:r>
          <a:r>
            <a:rPr lang="ru-RU" sz="2200" b="1" kern="1200" dirty="0" smtClean="0"/>
            <a:t> продуктами </a:t>
          </a:r>
          <a:r>
            <a:rPr lang="ru-RU" sz="2200" b="1" kern="1200" dirty="0" err="1" smtClean="0"/>
            <a:t>рослинного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походження</a:t>
          </a:r>
          <a:r>
            <a:rPr lang="ru-RU" sz="2200" b="1" kern="1200" dirty="0" smtClean="0"/>
            <a:t>. </a:t>
          </a:r>
          <a:r>
            <a:rPr lang="ru-RU" sz="2200" b="1" kern="1200" dirty="0" err="1" smtClean="0"/>
            <a:t>Серед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великої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кількості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хімічних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елементів</a:t>
          </a:r>
          <a:r>
            <a:rPr lang="ru-RU" sz="2200" b="1" kern="1200" dirty="0" smtClean="0"/>
            <a:t> основу </a:t>
          </a:r>
          <a:r>
            <a:rPr lang="ru-RU" sz="2200" b="1" kern="1200" dirty="0" err="1" smtClean="0"/>
            <a:t>складають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вуглець</a:t>
          </a:r>
          <a:r>
            <a:rPr lang="ru-RU" sz="2200" b="1" kern="1200" dirty="0" smtClean="0"/>
            <a:t>, </a:t>
          </a:r>
          <a:r>
            <a:rPr lang="ru-RU" sz="2200" b="1" kern="1200" dirty="0" err="1" smtClean="0"/>
            <a:t>кисень</a:t>
          </a:r>
          <a:r>
            <a:rPr lang="ru-RU" sz="2200" b="1" kern="1200" dirty="0" smtClean="0"/>
            <a:t>, </a:t>
          </a:r>
          <a:r>
            <a:rPr lang="ru-RU" sz="2200" b="1" kern="1200" dirty="0" err="1" smtClean="0"/>
            <a:t>водень</a:t>
          </a:r>
          <a:r>
            <a:rPr lang="ru-RU" sz="2200" b="1" kern="1200" dirty="0" smtClean="0"/>
            <a:t>, азот, </a:t>
          </a:r>
          <a:r>
            <a:rPr lang="ru-RU" sz="2200" b="1" kern="1200" dirty="0" err="1" smtClean="0"/>
            <a:t>кальцій</a:t>
          </a:r>
          <a:r>
            <a:rPr lang="ru-RU" sz="2200" b="1" kern="1200" dirty="0" smtClean="0"/>
            <a:t> та фосфор. На </a:t>
          </a:r>
          <a:r>
            <a:rPr lang="ru-RU" sz="2200" b="1" kern="1200" dirty="0" err="1" smtClean="0"/>
            <a:t>їх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частку</a:t>
          </a:r>
          <a:r>
            <a:rPr lang="ru-RU" sz="2200" b="1" kern="1200" dirty="0" smtClean="0"/>
            <a:t> в </a:t>
          </a:r>
          <a:r>
            <a:rPr lang="ru-RU" sz="2200" b="1" kern="1200" dirty="0" err="1" smtClean="0"/>
            <a:t>масі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рослинного</a:t>
          </a:r>
          <a:r>
            <a:rPr lang="ru-RU" sz="2200" b="1" kern="1200" dirty="0" smtClean="0"/>
            <a:t> та </a:t>
          </a:r>
          <a:r>
            <a:rPr lang="ru-RU" sz="2200" b="1" kern="1200" dirty="0" err="1" smtClean="0"/>
            <a:t>тваринного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організму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припадає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біля</a:t>
          </a:r>
          <a:r>
            <a:rPr lang="ru-RU" sz="2200" b="1" kern="1200" dirty="0" smtClean="0"/>
            <a:t> 98 %.</a:t>
          </a:r>
          <a:endParaRPr lang="ru-RU" sz="2200" kern="1200" dirty="0"/>
        </a:p>
      </dsp:txBody>
      <dsp:txXfrm>
        <a:off x="0" y="671504"/>
        <a:ext cx="8352928" cy="2242597"/>
      </dsp:txXfrm>
    </dsp:sp>
    <dsp:sp modelId="{9EBA9920-85AC-47F4-AAB0-636B6845CB7A}">
      <dsp:nvSpPr>
        <dsp:cNvPr id="0" name=""/>
        <dsp:cNvSpPr/>
      </dsp:nvSpPr>
      <dsp:spPr>
        <a:xfrm>
          <a:off x="0" y="2977461"/>
          <a:ext cx="8352928" cy="22425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/>
            <a:t>Хімічний</a:t>
          </a:r>
          <a:r>
            <a:rPr lang="ru-RU" sz="2200" b="1" kern="1200" dirty="0" smtClean="0"/>
            <a:t> склад </a:t>
          </a:r>
          <a:r>
            <a:rPr lang="ru-RU" sz="2200" b="1" kern="1200" dirty="0" err="1" smtClean="0"/>
            <a:t>кормів</a:t>
          </a:r>
          <a:r>
            <a:rPr lang="ru-RU" sz="2200" b="1" kern="1200" dirty="0" smtClean="0"/>
            <a:t> та </a:t>
          </a:r>
          <a:r>
            <a:rPr lang="ru-RU" sz="2200" b="1" kern="1200" dirty="0" err="1" smtClean="0"/>
            <a:t>тіла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тварин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має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суттєві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відмінності</a:t>
          </a:r>
          <a:r>
            <a:rPr lang="ru-RU" sz="2200" b="1" kern="1200" dirty="0" smtClean="0"/>
            <a:t> за </a:t>
          </a:r>
          <a:r>
            <a:rPr lang="ru-RU" sz="2200" b="1" kern="1200" dirty="0" err="1" smtClean="0"/>
            <a:t>вмістом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основних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груп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поживних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речовин</a:t>
          </a:r>
          <a:r>
            <a:rPr lang="ru-RU" sz="2200" b="1" kern="1200" dirty="0" smtClean="0"/>
            <a:t> у сухому </a:t>
          </a:r>
          <a:r>
            <a:rPr lang="ru-RU" sz="2200" b="1" kern="1200" dirty="0" err="1" smtClean="0"/>
            <a:t>залишку</a:t>
          </a:r>
          <a:r>
            <a:rPr lang="ru-RU" sz="2200" b="1" kern="1200" dirty="0" smtClean="0"/>
            <a:t> (</a:t>
          </a:r>
          <a:r>
            <a:rPr lang="ru-RU" sz="2200" b="1" kern="1200" dirty="0" err="1" smtClean="0"/>
            <a:t>сухій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речовині</a:t>
          </a:r>
          <a:r>
            <a:rPr lang="ru-RU" sz="2200" b="1" kern="1200" dirty="0" smtClean="0"/>
            <a:t>). </a:t>
          </a:r>
          <a:r>
            <a:rPr lang="ru-RU" sz="2200" b="1" kern="1200" dirty="0" err="1" smtClean="0"/>
            <a:t>Тіло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тварин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містить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більше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білка</a:t>
          </a:r>
          <a:r>
            <a:rPr lang="ru-RU" sz="2200" b="1" kern="1200" dirty="0" smtClean="0"/>
            <a:t> та жиру, </a:t>
          </a:r>
          <a:r>
            <a:rPr lang="ru-RU" sz="2200" b="1" kern="1200" dirty="0" err="1" smtClean="0"/>
            <a:t>незначну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кількість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безазотистих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екстрактивних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речовин</a:t>
          </a:r>
          <a:r>
            <a:rPr lang="ru-RU" sz="2200" b="1" kern="1200" dirty="0" smtClean="0"/>
            <a:t>, у </a:t>
          </a:r>
          <a:r>
            <a:rPr lang="ru-RU" sz="2200" b="1" kern="1200" dirty="0" err="1" smtClean="0"/>
            <a:t>ньому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відсутня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клітковина</a:t>
          </a:r>
          <a:r>
            <a:rPr lang="ru-RU" sz="2200" b="1" kern="1200" dirty="0" smtClean="0"/>
            <a:t>. </a:t>
          </a:r>
          <a:endParaRPr lang="ru-RU" sz="2200" kern="1200" dirty="0"/>
        </a:p>
      </dsp:txBody>
      <dsp:txXfrm>
        <a:off x="0" y="2977461"/>
        <a:ext cx="8352928" cy="224259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212497-4C9C-4EE9-B94D-0BF118EE4988}">
      <dsp:nvSpPr>
        <dsp:cNvPr id="0" name=""/>
        <dsp:cNvSpPr/>
      </dsp:nvSpPr>
      <dsp:spPr>
        <a:xfrm>
          <a:off x="0" y="146984"/>
          <a:ext cx="9144000" cy="20387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Основною </a:t>
          </a:r>
          <a:r>
            <a:rPr lang="ru-RU" sz="2000" b="1" kern="1200" dirty="0" err="1" smtClean="0"/>
            <a:t>складовою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частиною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рослинного</a:t>
          </a:r>
          <a:r>
            <a:rPr lang="ru-RU" sz="2000" b="1" kern="1200" dirty="0" smtClean="0"/>
            <a:t> та </a:t>
          </a:r>
          <a:r>
            <a:rPr lang="ru-RU" sz="2000" b="1" kern="1200" dirty="0" err="1" smtClean="0"/>
            <a:t>тваринного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організму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є</a:t>
          </a:r>
          <a:r>
            <a:rPr lang="ru-RU" sz="2000" b="1" kern="1200" dirty="0" smtClean="0"/>
            <a:t> вода.</a:t>
          </a:r>
          <a:r>
            <a:rPr lang="ru-RU" sz="2000" kern="1200" dirty="0" smtClean="0"/>
            <a:t> </a:t>
          </a:r>
          <a:endParaRPr lang="ru-RU" sz="2000" kern="1200" dirty="0"/>
        </a:p>
      </dsp:txBody>
      <dsp:txXfrm>
        <a:off x="0" y="146984"/>
        <a:ext cx="9144000" cy="2038725"/>
      </dsp:txXfrm>
    </dsp:sp>
    <dsp:sp modelId="{93C2153A-8992-45C0-A4A0-3B2B3CFEFBBC}">
      <dsp:nvSpPr>
        <dsp:cNvPr id="0" name=""/>
        <dsp:cNvSpPr/>
      </dsp:nvSpPr>
      <dsp:spPr>
        <a:xfrm>
          <a:off x="0" y="2243309"/>
          <a:ext cx="9144000" cy="20387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Вміст</a:t>
          </a:r>
          <a:r>
            <a:rPr lang="ru-RU" sz="2000" b="1" kern="1200" dirty="0" smtClean="0"/>
            <a:t> води у </a:t>
          </a:r>
          <a:r>
            <a:rPr lang="ru-RU" sz="2000" b="1" kern="1200" dirty="0" err="1" smtClean="0"/>
            <a:t>кормі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коливається</a:t>
          </a:r>
          <a:r>
            <a:rPr lang="ru-RU" sz="2000" b="1" kern="1200" dirty="0" smtClean="0"/>
            <a:t> в межах </a:t>
          </a:r>
          <a:r>
            <a:rPr lang="ru-RU" sz="2000" b="1" kern="1200" dirty="0" err="1" smtClean="0"/>
            <a:t>від</a:t>
          </a:r>
          <a:r>
            <a:rPr lang="ru-RU" sz="2000" b="1" kern="1200" dirty="0" smtClean="0"/>
            <a:t> 5 до 95 %. Штучно </a:t>
          </a:r>
          <a:r>
            <a:rPr lang="ru-RU" sz="2000" b="1" kern="1200" dirty="0" err="1" smtClean="0"/>
            <a:t>висушені</a:t>
          </a:r>
          <a:r>
            <a:rPr lang="ru-RU" sz="2000" b="1" kern="1200" dirty="0" smtClean="0"/>
            <a:t> корми (</a:t>
          </a:r>
          <a:r>
            <a:rPr lang="ru-RU" sz="2000" b="1" kern="1200" dirty="0" err="1" smtClean="0"/>
            <a:t>трав’яне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м’ясне</a:t>
          </a:r>
          <a:r>
            <a:rPr lang="ru-RU" sz="2000" b="1" kern="1200" dirty="0" smtClean="0"/>
            <a:t> та </a:t>
          </a:r>
          <a:r>
            <a:rPr lang="ru-RU" sz="2000" b="1" kern="1200" dirty="0" err="1" smtClean="0"/>
            <a:t>рибне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борошно</a:t>
          </a:r>
          <a:r>
            <a:rPr lang="ru-RU" sz="2000" b="1" kern="1200" dirty="0" smtClean="0"/>
            <a:t>, макуха, шрот та </a:t>
          </a:r>
          <a:r>
            <a:rPr lang="ru-RU" sz="2000" b="1" kern="1200" dirty="0" err="1" smtClean="0"/>
            <a:t>ін</a:t>
          </a:r>
          <a:r>
            <a:rPr lang="ru-RU" sz="2000" b="1" kern="1200" dirty="0" smtClean="0"/>
            <a:t>.) </a:t>
          </a:r>
          <a:r>
            <a:rPr lang="ru-RU" sz="2000" b="1" kern="1200" dirty="0" err="1" smtClean="0"/>
            <a:t>містять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біля</a:t>
          </a:r>
          <a:r>
            <a:rPr lang="ru-RU" sz="2000" b="1" kern="1200" dirty="0" smtClean="0"/>
            <a:t> 10 % води. </a:t>
          </a:r>
          <a:r>
            <a:rPr lang="ru-RU" sz="2000" b="1" kern="1200" dirty="0" err="1" smtClean="0"/>
            <a:t>Зернові</a:t>
          </a:r>
          <a:r>
            <a:rPr lang="ru-RU" sz="2000" b="1" kern="1200" dirty="0" smtClean="0"/>
            <a:t> корми та </a:t>
          </a:r>
          <a:r>
            <a:rPr lang="ru-RU" sz="2000" b="1" kern="1200" dirty="0" err="1" smtClean="0"/>
            <a:t>продукти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переробки</a:t>
          </a:r>
          <a:r>
            <a:rPr lang="ru-RU" sz="2000" b="1" kern="1200" dirty="0" smtClean="0"/>
            <a:t> зерна </a:t>
          </a:r>
          <a:r>
            <a:rPr lang="ru-RU" sz="2000" b="1" kern="1200" dirty="0" err="1" smtClean="0"/>
            <a:t>містять</a:t>
          </a:r>
          <a:r>
            <a:rPr lang="ru-RU" sz="2000" b="1" kern="1200" dirty="0" smtClean="0"/>
            <a:t> 10–15 %, </a:t>
          </a:r>
          <a:r>
            <a:rPr lang="ru-RU" sz="2000" b="1" kern="1200" dirty="0" err="1" smtClean="0"/>
            <a:t>грубі</a:t>
          </a:r>
          <a:r>
            <a:rPr lang="ru-RU" sz="2000" b="1" kern="1200" dirty="0" smtClean="0"/>
            <a:t> (</a:t>
          </a:r>
          <a:r>
            <a:rPr lang="ru-RU" sz="2000" b="1" kern="1200" dirty="0" err="1" smtClean="0"/>
            <a:t>сіно</a:t>
          </a:r>
          <a:r>
            <a:rPr lang="ru-RU" sz="2000" b="1" kern="1200" dirty="0" smtClean="0"/>
            <a:t>, солома) – 15–20 %, </a:t>
          </a:r>
          <a:r>
            <a:rPr lang="ru-RU" sz="2000" b="1" kern="1200" dirty="0" err="1" smtClean="0"/>
            <a:t>зелені</a:t>
          </a:r>
          <a:r>
            <a:rPr lang="ru-RU" sz="2000" b="1" kern="1200" dirty="0" smtClean="0"/>
            <a:t> – 70–85 %, </a:t>
          </a:r>
          <a:r>
            <a:rPr lang="ru-RU" sz="2000" b="1" kern="1200" dirty="0" err="1" smtClean="0"/>
            <a:t>силосовані</a:t>
          </a:r>
          <a:r>
            <a:rPr lang="ru-RU" sz="2000" b="1" kern="1200" dirty="0" smtClean="0"/>
            <a:t> – 60–80 %, (</a:t>
          </a:r>
          <a:r>
            <a:rPr lang="ru-RU" sz="2000" b="1" kern="1200" dirty="0" err="1" smtClean="0"/>
            <a:t>сінаж</a:t>
          </a:r>
          <a:r>
            <a:rPr lang="ru-RU" sz="2000" b="1" kern="1200" dirty="0" smtClean="0"/>
            <a:t> – </a:t>
          </a:r>
          <a:r>
            <a:rPr lang="ru-RU" sz="2000" b="1" kern="1200" dirty="0" err="1" smtClean="0"/>
            <a:t>біля</a:t>
          </a:r>
          <a:r>
            <a:rPr lang="ru-RU" sz="2000" b="1" kern="1200" dirty="0" smtClean="0"/>
            <a:t> 50 %), </a:t>
          </a:r>
          <a:r>
            <a:rPr lang="ru-RU" sz="2000" b="1" kern="1200" dirty="0" err="1" smtClean="0"/>
            <a:t>коренебульбоплоди</a:t>
          </a:r>
          <a:r>
            <a:rPr lang="ru-RU" sz="2000" b="1" kern="1200" dirty="0" smtClean="0"/>
            <a:t> – 75–90 %, </a:t>
          </a:r>
          <a:r>
            <a:rPr lang="ru-RU" sz="2000" b="1" kern="1200" dirty="0" err="1" smtClean="0"/>
            <a:t>водянисті</a:t>
          </a:r>
          <a:r>
            <a:rPr lang="ru-RU" sz="2000" b="1" kern="1200" dirty="0" smtClean="0"/>
            <a:t> корми (жом, барда, </a:t>
          </a:r>
          <a:r>
            <a:rPr lang="ru-RU" sz="2000" b="1" kern="1200" dirty="0" err="1" smtClean="0"/>
            <a:t>м’язга</a:t>
          </a:r>
          <a:r>
            <a:rPr lang="ru-RU" sz="2000" b="1" kern="1200" dirty="0" smtClean="0"/>
            <a:t>) – 90–95 %.</a:t>
          </a:r>
          <a:endParaRPr lang="ru-RU" sz="2000" kern="1200" dirty="0"/>
        </a:p>
      </dsp:txBody>
      <dsp:txXfrm>
        <a:off x="0" y="2243309"/>
        <a:ext cx="9144000" cy="2038725"/>
      </dsp:txXfrm>
    </dsp:sp>
    <dsp:sp modelId="{1B01ECEB-6E75-4645-B2C1-25968CAB75A4}">
      <dsp:nvSpPr>
        <dsp:cNvPr id="0" name=""/>
        <dsp:cNvSpPr/>
      </dsp:nvSpPr>
      <dsp:spPr>
        <a:xfrm>
          <a:off x="0" y="4339634"/>
          <a:ext cx="9144000" cy="20387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Поживні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речовини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містяться</a:t>
          </a:r>
          <a:r>
            <a:rPr lang="ru-RU" sz="2000" b="1" kern="1200" dirty="0" smtClean="0"/>
            <a:t> в сухому </a:t>
          </a:r>
          <a:r>
            <a:rPr lang="ru-RU" sz="2000" b="1" kern="1200" dirty="0" err="1" smtClean="0"/>
            <a:t>залишку</a:t>
          </a:r>
          <a:r>
            <a:rPr lang="ru-RU" sz="2000" b="1" kern="1200" dirty="0" smtClean="0"/>
            <a:t> корму. Тому, </a:t>
          </a:r>
          <a:r>
            <a:rPr lang="ru-RU" sz="2000" b="1" kern="1200" dirty="0" err="1" smtClean="0"/>
            <a:t>чим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більше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сухої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речовини</a:t>
          </a:r>
          <a:r>
            <a:rPr lang="ru-RU" sz="2000" b="1" kern="1200" dirty="0" smtClean="0"/>
            <a:t> в </a:t>
          </a:r>
          <a:r>
            <a:rPr lang="ru-RU" sz="2000" b="1" kern="1200" dirty="0" err="1" smtClean="0"/>
            <a:t>кормі</a:t>
          </a:r>
          <a:r>
            <a:rPr lang="ru-RU" sz="2000" b="1" kern="1200" dirty="0" smtClean="0"/>
            <a:t> – </a:t>
          </a:r>
          <a:r>
            <a:rPr lang="ru-RU" sz="2000" b="1" kern="1200" dirty="0" err="1" smtClean="0"/>
            <a:t>тим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вища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його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загальна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поживність</a:t>
          </a:r>
          <a:r>
            <a:rPr lang="ru-RU" sz="2000" b="1" kern="1200" dirty="0" smtClean="0"/>
            <a:t>.</a:t>
          </a:r>
          <a:r>
            <a:rPr lang="ru-RU" sz="2000" kern="1200" dirty="0" smtClean="0"/>
            <a:t> </a:t>
          </a:r>
          <a:r>
            <a:rPr lang="ru-RU" sz="2000" b="1" kern="1200" dirty="0" smtClean="0"/>
            <a:t>Суха </a:t>
          </a:r>
          <a:r>
            <a:rPr lang="ru-RU" sz="2000" b="1" kern="1200" dirty="0" err="1" smtClean="0"/>
            <a:t>речовина</a:t>
          </a:r>
          <a:r>
            <a:rPr lang="ru-RU" sz="2000" b="1" kern="1200" dirty="0" smtClean="0"/>
            <a:t> корму </a:t>
          </a:r>
          <a:r>
            <a:rPr lang="ru-RU" sz="2000" b="1" kern="1200" dirty="0" err="1" smtClean="0"/>
            <a:t>складається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з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органічних</a:t>
          </a:r>
          <a:r>
            <a:rPr lang="ru-RU" sz="2000" b="1" kern="1200" dirty="0" smtClean="0"/>
            <a:t> та </a:t>
          </a:r>
          <a:r>
            <a:rPr lang="ru-RU" sz="2000" b="1" kern="1200" dirty="0" err="1" smtClean="0"/>
            <a:t>мінеральних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речовин</a:t>
          </a:r>
          <a:r>
            <a:rPr lang="ru-RU" sz="2000" b="1" kern="1200" dirty="0" smtClean="0"/>
            <a:t> (</a:t>
          </a:r>
          <a:r>
            <a:rPr lang="ru-RU" sz="2000" b="1" kern="1200" dirty="0" err="1" smtClean="0"/>
            <a:t>сирої</a:t>
          </a:r>
          <a:r>
            <a:rPr lang="ru-RU" sz="2000" b="1" kern="1200" dirty="0" smtClean="0"/>
            <a:t> золи).</a:t>
          </a:r>
          <a:r>
            <a:rPr lang="ru-RU" sz="2000" kern="1200" dirty="0" smtClean="0"/>
            <a:t> </a:t>
          </a:r>
          <a:endParaRPr lang="ru-RU" sz="2000" kern="1200" dirty="0"/>
        </a:p>
      </dsp:txBody>
      <dsp:txXfrm>
        <a:off x="0" y="4339634"/>
        <a:ext cx="9144000" cy="203872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E197CC-C3D9-4F26-984E-541DA3155885}">
      <dsp:nvSpPr>
        <dsp:cNvPr id="0" name=""/>
        <dsp:cNvSpPr/>
      </dsp:nvSpPr>
      <dsp:spPr>
        <a:xfrm>
          <a:off x="0" y="32647"/>
          <a:ext cx="9144000" cy="1417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Мінеральні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речовини</a:t>
          </a:r>
          <a:r>
            <a:rPr lang="ru-RU" sz="2000" b="1" kern="1200" dirty="0" smtClean="0"/>
            <a:t> та вода не </a:t>
          </a:r>
          <a:r>
            <a:rPr lang="ru-RU" sz="2000" b="1" kern="1200" dirty="0" err="1" smtClean="0"/>
            <a:t>є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джерелом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енергії</a:t>
          </a:r>
          <a:r>
            <a:rPr lang="ru-RU" sz="2000" b="1" kern="1200" dirty="0" smtClean="0"/>
            <a:t> для </a:t>
          </a:r>
          <a:r>
            <a:rPr lang="ru-RU" sz="2000" b="1" kern="1200" dirty="0" err="1" smtClean="0"/>
            <a:t>тварин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чим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їх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більше</a:t>
          </a:r>
          <a:r>
            <a:rPr lang="ru-RU" sz="2000" b="1" kern="1200" dirty="0" smtClean="0"/>
            <a:t> в </a:t>
          </a:r>
          <a:r>
            <a:rPr lang="ru-RU" sz="2000" b="1" kern="1200" dirty="0" err="1" smtClean="0"/>
            <a:t>кормі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тим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нижча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його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загальна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поживність</a:t>
          </a:r>
          <a:r>
            <a:rPr lang="ru-RU" sz="2000" b="1" kern="1200" dirty="0" smtClean="0"/>
            <a:t>.</a:t>
          </a:r>
          <a:endParaRPr lang="ru-RU" sz="2000" kern="1200" dirty="0"/>
        </a:p>
      </dsp:txBody>
      <dsp:txXfrm>
        <a:off x="0" y="32647"/>
        <a:ext cx="9144000" cy="1417162"/>
      </dsp:txXfrm>
    </dsp:sp>
    <dsp:sp modelId="{74C4C682-332D-4E97-9285-6486AF1AB988}">
      <dsp:nvSpPr>
        <dsp:cNvPr id="0" name=""/>
        <dsp:cNvSpPr/>
      </dsp:nvSpPr>
      <dsp:spPr>
        <a:xfrm>
          <a:off x="0" y="1507410"/>
          <a:ext cx="9144000" cy="1417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Сира зола </a:t>
          </a:r>
          <a:r>
            <a:rPr lang="ru-RU" sz="2000" b="1" kern="1200" dirty="0" err="1" smtClean="0"/>
            <a:t>містить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необхідні</a:t>
          </a:r>
          <a:r>
            <a:rPr lang="ru-RU" sz="2000" b="1" kern="1200" dirty="0" smtClean="0"/>
            <a:t> для </a:t>
          </a:r>
          <a:r>
            <a:rPr lang="ru-RU" sz="2000" b="1" kern="1200" dirty="0" err="1" smtClean="0"/>
            <a:t>тварин</a:t>
          </a:r>
          <a:r>
            <a:rPr lang="ru-RU" sz="2000" b="1" kern="1200" dirty="0" smtClean="0"/>
            <a:t> макро- (</a:t>
          </a:r>
          <a:r>
            <a:rPr lang="ru-RU" sz="2000" b="1" kern="1200" dirty="0" err="1" smtClean="0"/>
            <a:t>кальцій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калій</a:t>
          </a:r>
          <a:r>
            <a:rPr lang="ru-RU" sz="2000" b="1" kern="1200" dirty="0" smtClean="0"/>
            <a:t>, фосфор, </a:t>
          </a:r>
          <a:r>
            <a:rPr lang="ru-RU" sz="2000" b="1" kern="1200" dirty="0" err="1" smtClean="0"/>
            <a:t>сірку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магній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натрій</a:t>
          </a:r>
          <a:r>
            <a:rPr lang="ru-RU" sz="2000" b="1" kern="1200" dirty="0" smtClean="0"/>
            <a:t> та хлор) та </a:t>
          </a:r>
          <a:r>
            <a:rPr lang="ru-RU" sz="2000" b="1" kern="1200" dirty="0" err="1" smtClean="0"/>
            <a:t>мікроелементи</a:t>
          </a:r>
          <a:r>
            <a:rPr lang="ru-RU" sz="2000" b="1" kern="1200" dirty="0" smtClean="0"/>
            <a:t> (</a:t>
          </a:r>
          <a:r>
            <a:rPr lang="ru-RU" sz="2000" b="1" kern="1200" dirty="0" err="1" smtClean="0"/>
            <a:t>залізо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мідь</a:t>
          </a:r>
          <a:r>
            <a:rPr lang="ru-RU" sz="2000" b="1" kern="1200" dirty="0" smtClean="0"/>
            <a:t>, цинк, </a:t>
          </a:r>
          <a:r>
            <a:rPr lang="ru-RU" sz="2000" b="1" kern="1200" dirty="0" err="1" smtClean="0"/>
            <a:t>марганець</a:t>
          </a:r>
          <a:r>
            <a:rPr lang="ru-RU" sz="2000" b="1" kern="1200" dirty="0" smtClean="0"/>
            <a:t>, кобальт, йод </a:t>
          </a:r>
          <a:r>
            <a:rPr lang="ru-RU" sz="2000" b="1" kern="1200" dirty="0" err="1" smtClean="0"/>
            <a:t>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інші</a:t>
          </a:r>
          <a:r>
            <a:rPr lang="ru-RU" sz="2000" b="1" kern="1200" dirty="0" smtClean="0"/>
            <a:t>) </a:t>
          </a:r>
          <a:r>
            <a:rPr lang="ru-RU" sz="2000" b="1" kern="1200" dirty="0" err="1" smtClean="0"/>
            <a:t>і</a:t>
          </a:r>
          <a:r>
            <a:rPr lang="ru-RU" sz="2000" b="1" kern="1200" dirty="0" smtClean="0"/>
            <a:t> в </a:t>
          </a:r>
          <a:r>
            <a:rPr lang="ru-RU" sz="2000" b="1" kern="1200" dirty="0" err="1" smtClean="0"/>
            <a:t>певній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мірі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є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показником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що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характеризує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рівень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мінерального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живлення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тварин</a:t>
          </a:r>
          <a:r>
            <a:rPr lang="ru-RU" sz="2000" b="1" kern="1200" dirty="0" smtClean="0"/>
            <a:t>.</a:t>
          </a:r>
          <a:endParaRPr lang="ru-RU" sz="2000" kern="1200" dirty="0"/>
        </a:p>
      </dsp:txBody>
      <dsp:txXfrm>
        <a:off x="0" y="1507410"/>
        <a:ext cx="9144000" cy="1417162"/>
      </dsp:txXfrm>
    </dsp:sp>
    <dsp:sp modelId="{5C3F8AE8-C9CF-429E-97B5-8E40667AD5CB}">
      <dsp:nvSpPr>
        <dsp:cNvPr id="0" name=""/>
        <dsp:cNvSpPr/>
      </dsp:nvSpPr>
      <dsp:spPr>
        <a:xfrm>
          <a:off x="0" y="2982172"/>
          <a:ext cx="9144000" cy="1417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Вміст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сирої</a:t>
          </a:r>
          <a:r>
            <a:rPr lang="ru-RU" sz="2000" b="1" kern="1200" dirty="0" smtClean="0"/>
            <a:t> золи у </a:t>
          </a:r>
          <a:r>
            <a:rPr lang="ru-RU" sz="2000" b="1" kern="1200" dirty="0" err="1" smtClean="0"/>
            <a:t>зеленій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масі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коренебульбоплодах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коливається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від</a:t>
          </a:r>
          <a:r>
            <a:rPr lang="ru-RU" sz="2000" b="1" kern="1200" dirty="0" smtClean="0"/>
            <a:t> 1 до 3 %, у </a:t>
          </a:r>
          <a:r>
            <a:rPr lang="ru-RU" sz="2000" b="1" kern="1200" dirty="0" err="1" smtClean="0"/>
            <a:t>зернових</a:t>
          </a:r>
          <a:r>
            <a:rPr lang="ru-RU" sz="2000" b="1" kern="1200" dirty="0" smtClean="0"/>
            <a:t> – 1,5–5 %, в </a:t>
          </a:r>
          <a:r>
            <a:rPr lang="ru-RU" sz="2000" b="1" kern="1200" dirty="0" err="1" smtClean="0"/>
            <a:t>сіні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соломі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трав'яному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борошні</a:t>
          </a:r>
          <a:r>
            <a:rPr lang="ru-RU" sz="2000" b="1" kern="1200" dirty="0" smtClean="0"/>
            <a:t> – 5–10 %.</a:t>
          </a:r>
          <a:endParaRPr lang="ru-RU" sz="2000" kern="1200" dirty="0"/>
        </a:p>
      </dsp:txBody>
      <dsp:txXfrm>
        <a:off x="0" y="2982172"/>
        <a:ext cx="9144000" cy="141716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587FA5-F9C4-4B0A-B1C1-2F690A3482E0}">
      <dsp:nvSpPr>
        <dsp:cNvPr id="0" name=""/>
        <dsp:cNvSpPr/>
      </dsp:nvSpPr>
      <dsp:spPr>
        <a:xfrm>
          <a:off x="0" y="195819"/>
          <a:ext cx="9144000" cy="25747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До складу </a:t>
          </a:r>
          <a:r>
            <a:rPr lang="ru-RU" sz="2200" b="1" kern="1200" dirty="0" err="1" smtClean="0"/>
            <a:t>органічної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частини</a:t>
          </a:r>
          <a:r>
            <a:rPr lang="ru-RU" sz="2200" b="1" kern="1200" dirty="0" smtClean="0"/>
            <a:t> корму </a:t>
          </a:r>
          <a:r>
            <a:rPr lang="ru-RU" sz="2200" b="1" kern="1200" dirty="0" err="1" smtClean="0"/>
            <a:t>входять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азотисті</a:t>
          </a:r>
          <a:r>
            <a:rPr lang="ru-RU" sz="2200" b="1" kern="1200" dirty="0" smtClean="0"/>
            <a:t> (</a:t>
          </a:r>
          <a:r>
            <a:rPr lang="ru-RU" sz="2200" b="1" kern="1200" dirty="0" err="1" smtClean="0"/>
            <a:t>сирий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протеїн</a:t>
          </a:r>
          <a:r>
            <a:rPr lang="ru-RU" sz="2200" b="1" kern="1200" dirty="0" smtClean="0"/>
            <a:t>) та </a:t>
          </a:r>
          <a:r>
            <a:rPr lang="ru-RU" sz="2200" b="1" kern="1200" dirty="0" err="1" smtClean="0"/>
            <a:t>безазотисті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речовини</a:t>
          </a:r>
          <a:r>
            <a:rPr lang="ru-RU" sz="2200" b="1" kern="1200" dirty="0" smtClean="0"/>
            <a:t>. </a:t>
          </a:r>
          <a:r>
            <a:rPr lang="ru-RU" sz="2200" b="1" kern="1200" dirty="0" err="1" smtClean="0">
              <a:solidFill>
                <a:srgbClr val="C00000"/>
              </a:solidFill>
            </a:rPr>
            <a:t>Складовими</a:t>
          </a:r>
          <a:r>
            <a:rPr lang="ru-RU" sz="2200" b="1" kern="1200" dirty="0" smtClean="0">
              <a:solidFill>
                <a:srgbClr val="C00000"/>
              </a:solidFill>
            </a:rPr>
            <a:t> </a:t>
          </a:r>
          <a:r>
            <a:rPr lang="ru-RU" sz="2200" b="1" kern="1200" dirty="0" err="1" smtClean="0">
              <a:solidFill>
                <a:srgbClr val="C00000"/>
              </a:solidFill>
            </a:rPr>
            <a:t>безазотистих</a:t>
          </a:r>
          <a:r>
            <a:rPr lang="ru-RU" sz="2200" b="1" kern="1200" dirty="0" smtClean="0">
              <a:solidFill>
                <a:srgbClr val="C00000"/>
              </a:solidFill>
            </a:rPr>
            <a:t> </a:t>
          </a:r>
          <a:r>
            <a:rPr lang="ru-RU" sz="2200" b="1" kern="1200" dirty="0" err="1" smtClean="0">
              <a:solidFill>
                <a:srgbClr val="C00000"/>
              </a:solidFill>
            </a:rPr>
            <a:t>є</a:t>
          </a:r>
          <a:r>
            <a:rPr lang="ru-RU" sz="2200" b="1" kern="1200" dirty="0" smtClean="0">
              <a:solidFill>
                <a:srgbClr val="C00000"/>
              </a:solidFill>
            </a:rPr>
            <a:t> </a:t>
          </a:r>
          <a:r>
            <a:rPr lang="ru-RU" sz="2200" b="1" kern="1200" dirty="0" err="1" smtClean="0">
              <a:solidFill>
                <a:srgbClr val="C00000"/>
              </a:solidFill>
            </a:rPr>
            <a:t>сирий</a:t>
          </a:r>
          <a:r>
            <a:rPr lang="ru-RU" sz="2200" b="1" kern="1200" dirty="0" smtClean="0">
              <a:solidFill>
                <a:srgbClr val="C00000"/>
              </a:solidFill>
            </a:rPr>
            <a:t> жир, сира </a:t>
          </a:r>
          <a:r>
            <a:rPr lang="ru-RU" sz="2200" b="1" kern="1200" dirty="0" err="1" smtClean="0">
              <a:solidFill>
                <a:srgbClr val="C00000"/>
              </a:solidFill>
            </a:rPr>
            <a:t>клітковина</a:t>
          </a:r>
          <a:r>
            <a:rPr lang="ru-RU" sz="2200" b="1" kern="1200" dirty="0" smtClean="0">
              <a:solidFill>
                <a:srgbClr val="C00000"/>
              </a:solidFill>
            </a:rPr>
            <a:t> та </a:t>
          </a:r>
          <a:r>
            <a:rPr lang="ru-RU" sz="2200" b="1" kern="1200" dirty="0" err="1" smtClean="0">
              <a:solidFill>
                <a:srgbClr val="C00000"/>
              </a:solidFill>
            </a:rPr>
            <a:t>безазотисті</a:t>
          </a:r>
          <a:r>
            <a:rPr lang="ru-RU" sz="2200" b="1" kern="1200" dirty="0" smtClean="0">
              <a:solidFill>
                <a:srgbClr val="C00000"/>
              </a:solidFill>
            </a:rPr>
            <a:t> </a:t>
          </a:r>
          <a:r>
            <a:rPr lang="ru-RU" sz="2200" b="1" kern="1200" dirty="0" err="1" smtClean="0">
              <a:solidFill>
                <a:srgbClr val="C00000"/>
              </a:solidFill>
            </a:rPr>
            <a:t>екстрактивні</a:t>
          </a:r>
          <a:r>
            <a:rPr lang="ru-RU" sz="2200" b="1" kern="1200" dirty="0" smtClean="0">
              <a:solidFill>
                <a:srgbClr val="C00000"/>
              </a:solidFill>
            </a:rPr>
            <a:t> </a:t>
          </a:r>
          <a:r>
            <a:rPr lang="ru-RU" sz="2200" b="1" kern="1200" dirty="0" err="1" smtClean="0">
              <a:solidFill>
                <a:srgbClr val="C00000"/>
              </a:solidFill>
            </a:rPr>
            <a:t>речовини</a:t>
          </a:r>
          <a:r>
            <a:rPr lang="ru-RU" sz="2200" b="1" kern="1200" dirty="0" smtClean="0">
              <a:solidFill>
                <a:srgbClr val="C00000"/>
              </a:solidFill>
            </a:rPr>
            <a:t> (БЕР).</a:t>
          </a:r>
          <a:endParaRPr lang="ru-RU" sz="2200" kern="1200" dirty="0">
            <a:solidFill>
              <a:srgbClr val="C00000"/>
            </a:solidFill>
          </a:endParaRPr>
        </a:p>
      </dsp:txBody>
      <dsp:txXfrm>
        <a:off x="0" y="195819"/>
        <a:ext cx="9144000" cy="2574705"/>
      </dsp:txXfrm>
    </dsp:sp>
    <dsp:sp modelId="{63CF98A3-62E9-489D-9B3C-95C533F9FE2A}">
      <dsp:nvSpPr>
        <dsp:cNvPr id="0" name=""/>
        <dsp:cNvSpPr/>
      </dsp:nvSpPr>
      <dsp:spPr>
        <a:xfrm>
          <a:off x="0" y="2833885"/>
          <a:ext cx="9144000" cy="363094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>
              <a:solidFill>
                <a:srgbClr val="FF0000"/>
              </a:solidFill>
            </a:rPr>
            <a:t>Сирий</a:t>
          </a:r>
          <a:r>
            <a:rPr lang="ru-RU" sz="2200" b="1" kern="1200" dirty="0" smtClean="0">
              <a:solidFill>
                <a:srgbClr val="FF0000"/>
              </a:solidFill>
            </a:rPr>
            <a:t> </a:t>
          </a:r>
          <a:r>
            <a:rPr lang="ru-RU" sz="2200" b="1" kern="1200" dirty="0" err="1" smtClean="0">
              <a:solidFill>
                <a:srgbClr val="FF0000"/>
              </a:solidFill>
            </a:rPr>
            <a:t>протеїн</a:t>
          </a:r>
          <a:r>
            <a:rPr lang="ru-RU" sz="2200" b="1" kern="1200" dirty="0" smtClean="0">
              <a:solidFill>
                <a:srgbClr val="FF0000"/>
              </a:solidFill>
            </a:rPr>
            <a:t> </a:t>
          </a:r>
          <a:r>
            <a:rPr lang="ru-RU" sz="2200" b="1" kern="1200" dirty="0" smtClean="0"/>
            <a:t>– </a:t>
          </a:r>
          <a:r>
            <a:rPr lang="ru-RU" sz="2200" b="1" kern="1200" dirty="0" err="1" smtClean="0"/>
            <a:t>це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всі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азотисті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речовини</a:t>
          </a:r>
          <a:r>
            <a:rPr lang="ru-RU" sz="2200" b="1" kern="1200" dirty="0" smtClean="0"/>
            <a:t> корму.</a:t>
          </a:r>
          <a:r>
            <a:rPr lang="ru-RU" sz="2200" kern="1200" dirty="0" smtClean="0"/>
            <a:t> </a:t>
          </a:r>
          <a:r>
            <a:rPr lang="ru-RU" sz="2200" b="1" kern="1200" dirty="0" err="1" smtClean="0"/>
            <a:t>Його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визначають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множенням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кількості</a:t>
          </a:r>
          <a:r>
            <a:rPr lang="ru-RU" sz="2200" b="1" kern="1200" dirty="0" smtClean="0"/>
            <a:t> азоту у </a:t>
          </a:r>
          <a:r>
            <a:rPr lang="ru-RU" sz="2200" b="1" kern="1200" dirty="0" err="1" smtClean="0"/>
            <a:t>кормі</a:t>
          </a:r>
          <a:r>
            <a:rPr lang="ru-RU" sz="2200" b="1" kern="1200" dirty="0" smtClean="0"/>
            <a:t> та </a:t>
          </a:r>
          <a:r>
            <a:rPr lang="ru-RU" sz="2200" b="1" kern="1200" dirty="0" err="1" smtClean="0"/>
            <a:t>коефіцієнт</a:t>
          </a:r>
          <a:r>
            <a:rPr lang="ru-RU" sz="2200" b="1" kern="1200" dirty="0" smtClean="0"/>
            <a:t> 6,25, </a:t>
          </a:r>
          <a:r>
            <a:rPr lang="ru-RU" sz="2200" b="1" kern="1200" dirty="0" err="1" smtClean="0"/>
            <a:t>вважаючи</a:t>
          </a:r>
          <a:r>
            <a:rPr lang="ru-RU" sz="2200" b="1" kern="1200" dirty="0" smtClean="0"/>
            <a:t>, </a:t>
          </a:r>
          <a:r>
            <a:rPr lang="ru-RU" sz="2200" b="1" kern="1200" dirty="0" err="1" smtClean="0"/>
            <a:t>що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протеїн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містить</a:t>
          </a:r>
          <a:r>
            <a:rPr lang="ru-RU" sz="2200" b="1" kern="1200" dirty="0" smtClean="0"/>
            <a:t> 16 % азоту. </a:t>
          </a:r>
          <a:r>
            <a:rPr lang="ru-RU" sz="2200" kern="1200" dirty="0" smtClean="0"/>
            <a:t>Корми </a:t>
          </a:r>
          <a:r>
            <a:rPr lang="ru-RU" sz="2200" kern="1200" dirty="0" err="1" smtClean="0"/>
            <a:t>містять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різну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кількість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протеїну</a:t>
          </a:r>
          <a:r>
            <a:rPr lang="ru-RU" sz="2200" kern="1200" dirty="0" smtClean="0"/>
            <a:t>. </a:t>
          </a:r>
          <a:r>
            <a:rPr lang="ru-RU" sz="2200" b="1" kern="1200" dirty="0" err="1" smtClean="0"/>
            <a:t>Із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рослинних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кормів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багаті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протеїном</a:t>
          </a:r>
          <a:r>
            <a:rPr lang="ru-RU" sz="2200" b="1" kern="1200" dirty="0" smtClean="0"/>
            <a:t> зерно </a:t>
          </a:r>
          <a:r>
            <a:rPr lang="ru-RU" sz="2200" b="1" kern="1200" dirty="0" err="1" smtClean="0"/>
            <a:t>бобових</a:t>
          </a:r>
          <a:r>
            <a:rPr lang="ru-RU" sz="2200" b="1" kern="1200" dirty="0" smtClean="0"/>
            <a:t> (20–30 %), </a:t>
          </a:r>
          <a:r>
            <a:rPr lang="ru-RU" sz="2200" b="1" kern="1200" dirty="0" err="1" smtClean="0"/>
            <a:t>сіно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бобових</a:t>
          </a:r>
          <a:r>
            <a:rPr lang="ru-RU" sz="2200" b="1" kern="1200" dirty="0" smtClean="0"/>
            <a:t> (13–15 %), </a:t>
          </a:r>
          <a:r>
            <a:rPr lang="ru-RU" sz="2200" b="1" kern="1200" dirty="0" err="1" smtClean="0"/>
            <a:t>відходи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переробки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олійних</a:t>
          </a:r>
          <a:r>
            <a:rPr lang="ru-RU" sz="2200" b="1" kern="1200" dirty="0" smtClean="0"/>
            <a:t> культур (30–40 %). </a:t>
          </a:r>
          <a:r>
            <a:rPr lang="ru-RU" sz="2200" b="1" kern="1200" dirty="0" err="1" smtClean="0"/>
            <a:t>Низькі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рівні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протеїну</a:t>
          </a:r>
          <a:r>
            <a:rPr lang="ru-RU" sz="2200" b="1" kern="1200" dirty="0" smtClean="0"/>
            <a:t> у </a:t>
          </a:r>
          <a:r>
            <a:rPr lang="ru-RU" sz="2200" b="1" kern="1200" dirty="0" err="1" smtClean="0"/>
            <a:t>злакових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зернових</a:t>
          </a:r>
          <a:r>
            <a:rPr lang="ru-RU" sz="2200" b="1" kern="1200" dirty="0" smtClean="0"/>
            <a:t> (9–13 %), </a:t>
          </a:r>
          <a:r>
            <a:rPr lang="ru-RU" sz="2200" b="1" kern="1200" dirty="0" err="1" smtClean="0"/>
            <a:t>соломі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злакових</a:t>
          </a:r>
          <a:r>
            <a:rPr lang="ru-RU" sz="2200" b="1" kern="1200" dirty="0" smtClean="0"/>
            <a:t> (4–5 %) та </a:t>
          </a:r>
          <a:r>
            <a:rPr lang="ru-RU" sz="2200" b="1" kern="1200" dirty="0" err="1" smtClean="0"/>
            <a:t>коренебульбоплодах</a:t>
          </a:r>
          <a:r>
            <a:rPr lang="ru-RU" sz="2200" b="1" kern="1200" dirty="0" smtClean="0"/>
            <a:t> (1–2 %). Корми </a:t>
          </a:r>
          <a:r>
            <a:rPr lang="ru-RU" sz="2200" b="1" kern="1200" dirty="0" err="1" smtClean="0"/>
            <a:t>тваринного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походження</a:t>
          </a:r>
          <a:r>
            <a:rPr lang="ru-RU" sz="2200" b="1" kern="1200" dirty="0" smtClean="0"/>
            <a:t> – </a:t>
          </a:r>
          <a:r>
            <a:rPr lang="ru-RU" sz="2200" b="1" kern="1200" dirty="0" err="1" smtClean="0"/>
            <a:t>м'ясо-кісткове</a:t>
          </a:r>
          <a:r>
            <a:rPr lang="ru-RU" sz="2200" b="1" kern="1200" dirty="0" smtClean="0"/>
            <a:t>, </a:t>
          </a:r>
          <a:r>
            <a:rPr lang="ru-RU" sz="2200" b="1" kern="1200" dirty="0" err="1" smtClean="0"/>
            <a:t>м'ясне</a:t>
          </a:r>
          <a:r>
            <a:rPr lang="ru-RU" sz="2200" b="1" kern="1200" dirty="0" smtClean="0"/>
            <a:t>, </a:t>
          </a:r>
          <a:r>
            <a:rPr lang="ru-RU" sz="2200" b="1" kern="1200" dirty="0" err="1" smtClean="0"/>
            <a:t>рибне</a:t>
          </a:r>
          <a:r>
            <a:rPr lang="ru-RU" sz="2200" b="1" kern="1200" dirty="0" smtClean="0"/>
            <a:t>, </a:t>
          </a:r>
          <a:r>
            <a:rPr lang="ru-RU" sz="2200" b="1" kern="1200" dirty="0" err="1" smtClean="0"/>
            <a:t>кров'яне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борошно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містять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високі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рівні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біологічно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повноцінного</a:t>
          </a:r>
          <a:r>
            <a:rPr lang="ru-RU" sz="2200" b="1" kern="1200" dirty="0" smtClean="0"/>
            <a:t> </a:t>
          </a:r>
          <a:r>
            <a:rPr lang="ru-RU" sz="2200" b="1" kern="1200" dirty="0" err="1" smtClean="0"/>
            <a:t>протеїну</a:t>
          </a:r>
          <a:r>
            <a:rPr lang="ru-RU" sz="2200" b="1" kern="1200" dirty="0" smtClean="0"/>
            <a:t> (30–80 %).</a:t>
          </a:r>
          <a:endParaRPr lang="ru-RU" sz="2200" kern="1200" dirty="0"/>
        </a:p>
      </dsp:txBody>
      <dsp:txXfrm>
        <a:off x="0" y="2833885"/>
        <a:ext cx="9144000" cy="363094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02748D-0269-4BAE-9759-DD6ECBAF0132}">
      <dsp:nvSpPr>
        <dsp:cNvPr id="0" name=""/>
        <dsp:cNvSpPr/>
      </dsp:nvSpPr>
      <dsp:spPr>
        <a:xfrm>
          <a:off x="0" y="20313"/>
          <a:ext cx="9144000" cy="24087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До складу сирого </a:t>
          </a:r>
          <a:r>
            <a:rPr lang="ru-RU" sz="1800" b="1" kern="1200" dirty="0" err="1" smtClean="0"/>
            <a:t>протеїну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входять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білки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аміди</a:t>
          </a:r>
          <a:r>
            <a:rPr lang="ru-RU" sz="1800" b="1" kern="1200" dirty="0" smtClean="0"/>
            <a:t> (</a:t>
          </a:r>
          <a:r>
            <a:rPr lang="ru-RU" sz="1800" b="1" kern="1200" dirty="0" err="1" smtClean="0"/>
            <a:t>небілкові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азотисті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речовини</a:t>
          </a:r>
          <a:r>
            <a:rPr lang="ru-RU" sz="1800" b="1" kern="1200" dirty="0" smtClean="0"/>
            <a:t>). </a:t>
          </a:r>
          <a:r>
            <a:rPr lang="ru-RU" sz="1800" b="1" kern="1200" dirty="0" err="1" smtClean="0"/>
            <a:t>Білки</a:t>
          </a:r>
          <a:r>
            <a:rPr lang="ru-RU" sz="1800" b="1" kern="1200" dirty="0" smtClean="0"/>
            <a:t> в </a:t>
          </a:r>
          <a:r>
            <a:rPr lang="ru-RU" sz="1800" b="1" kern="1200" dirty="0" err="1" smtClean="0"/>
            <a:t>рослинному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тваринному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організмі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становлять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переважну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більшість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приймають</a:t>
          </a:r>
          <a:r>
            <a:rPr lang="ru-RU" sz="1800" b="1" kern="1200" dirty="0" smtClean="0"/>
            <a:t> участь у </a:t>
          </a:r>
          <a:r>
            <a:rPr lang="ru-RU" sz="1800" b="1" kern="1200" dirty="0" err="1" smtClean="0"/>
            <a:t>всіх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життєвих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процесах</a:t>
          </a:r>
          <a:r>
            <a:rPr lang="ru-RU" sz="1800" b="1" kern="1200" dirty="0" smtClean="0"/>
            <a:t>. </a:t>
          </a:r>
          <a:r>
            <a:rPr lang="ru-RU" sz="1800" b="1" kern="1200" dirty="0" err="1" smtClean="0"/>
            <a:t>Аміди</a:t>
          </a:r>
          <a:r>
            <a:rPr lang="ru-RU" sz="1800" b="1" kern="1200" dirty="0" smtClean="0"/>
            <a:t> – </a:t>
          </a:r>
          <a:r>
            <a:rPr lang="ru-RU" sz="1800" b="1" kern="1200" dirty="0" err="1" smtClean="0"/>
            <a:t>це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переважно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продукти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незавершеного</a:t>
          </a:r>
          <a:r>
            <a:rPr lang="ru-RU" sz="1800" b="1" kern="1200" dirty="0" smtClean="0"/>
            <a:t> синтезу </a:t>
          </a:r>
          <a:r>
            <a:rPr lang="ru-RU" sz="1800" b="1" kern="1200" dirty="0" err="1" smtClean="0"/>
            <a:t>або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розпаду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білків</a:t>
          </a:r>
          <a:r>
            <a:rPr lang="ru-RU" sz="1800" b="1" kern="1200" dirty="0" smtClean="0"/>
            <a:t>.</a:t>
          </a:r>
          <a:r>
            <a:rPr lang="ru-RU" sz="1800" kern="1200" dirty="0" smtClean="0"/>
            <a:t> </a:t>
          </a:r>
          <a:endParaRPr lang="ru-RU" sz="1800" kern="1200" dirty="0"/>
        </a:p>
      </dsp:txBody>
      <dsp:txXfrm>
        <a:off x="0" y="20313"/>
        <a:ext cx="9144000" cy="2408737"/>
      </dsp:txXfrm>
    </dsp:sp>
    <dsp:sp modelId="{4445A448-BF4A-4D0C-8EC1-226D74C182DF}">
      <dsp:nvSpPr>
        <dsp:cNvPr id="0" name=""/>
        <dsp:cNvSpPr/>
      </dsp:nvSpPr>
      <dsp:spPr>
        <a:xfrm>
          <a:off x="0" y="2480890"/>
          <a:ext cx="9144000" cy="17075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До складу </a:t>
          </a:r>
          <a:r>
            <a:rPr lang="ru-RU" sz="1800" b="1" kern="1200" dirty="0" err="1" smtClean="0"/>
            <a:t>амідів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входять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вільні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амінокислоти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аміди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амінокислот</a:t>
          </a:r>
          <a:r>
            <a:rPr lang="ru-RU" sz="1800" b="1" kern="1200" dirty="0" smtClean="0"/>
            <a:t> (</a:t>
          </a:r>
          <a:r>
            <a:rPr lang="ru-RU" sz="1800" b="1" kern="1200" dirty="0" err="1" smtClean="0"/>
            <a:t>їх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переважна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більшість</a:t>
          </a:r>
          <a:r>
            <a:rPr lang="ru-RU" sz="1800" b="1" kern="1200" dirty="0" smtClean="0"/>
            <a:t>), </a:t>
          </a:r>
          <a:r>
            <a:rPr lang="ru-RU" sz="1800" b="1" kern="1200" dirty="0" err="1" smtClean="0"/>
            <a:t>амонійні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солі</a:t>
          </a:r>
          <a:r>
            <a:rPr lang="ru-RU" sz="1800" b="1" kern="1200" dirty="0" smtClean="0"/>
            <a:t>, </a:t>
          </a:r>
          <a:r>
            <a:rPr lang="ru-RU" sz="1800" b="1" kern="1200" dirty="0" err="1" smtClean="0"/>
            <a:t>нітрати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нітрити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та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інші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сполуки</a:t>
          </a:r>
          <a:r>
            <a:rPr lang="ru-RU" sz="1800" kern="1200" dirty="0" smtClean="0"/>
            <a:t>. </a:t>
          </a:r>
          <a:endParaRPr lang="ru-RU" sz="1800" kern="1200" dirty="0"/>
        </a:p>
      </dsp:txBody>
      <dsp:txXfrm>
        <a:off x="0" y="2480890"/>
        <a:ext cx="9144000" cy="1707578"/>
      </dsp:txXfrm>
    </dsp:sp>
    <dsp:sp modelId="{27B20B02-D2E7-4F5A-B59A-D30B9910E461}">
      <dsp:nvSpPr>
        <dsp:cNvPr id="0" name=""/>
        <dsp:cNvSpPr/>
      </dsp:nvSpPr>
      <dsp:spPr>
        <a:xfrm>
          <a:off x="0" y="4240309"/>
          <a:ext cx="9144000" cy="24087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Енергетична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цінність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жирів</a:t>
          </a:r>
          <a:r>
            <a:rPr lang="ru-RU" sz="1800" b="1" kern="1200" dirty="0" smtClean="0"/>
            <a:t> у 2,25 рази </a:t>
          </a:r>
          <a:r>
            <a:rPr lang="ru-RU" sz="1800" b="1" kern="1200" dirty="0" err="1" smtClean="0"/>
            <a:t>є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вищою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порівняно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з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вуглеводами</a:t>
          </a:r>
          <a:r>
            <a:rPr lang="ru-RU" sz="1800" b="1" kern="1200" dirty="0" smtClean="0"/>
            <a:t>. Тому, </a:t>
          </a:r>
          <a:r>
            <a:rPr lang="ru-RU" sz="1800" b="1" kern="1200" dirty="0" err="1" smtClean="0"/>
            <a:t>чим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більший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вміст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їх</a:t>
          </a:r>
          <a:r>
            <a:rPr lang="ru-RU" sz="1800" b="1" kern="1200" dirty="0" smtClean="0"/>
            <a:t> у кормах, </a:t>
          </a:r>
          <a:r>
            <a:rPr lang="ru-RU" sz="1800" b="1" kern="1200" dirty="0" err="1" smtClean="0"/>
            <a:t>тим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вища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загальна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поживність</a:t>
          </a:r>
          <a:r>
            <a:rPr lang="ru-RU" sz="1800" b="1" kern="1200" dirty="0" smtClean="0"/>
            <a:t> таких </a:t>
          </a:r>
          <a:r>
            <a:rPr lang="ru-RU" sz="1800" b="1" kern="1200" dirty="0" err="1" smtClean="0"/>
            <a:t>кормів</a:t>
          </a:r>
          <a:r>
            <a:rPr lang="ru-RU" sz="1800" b="1" kern="1200" dirty="0" smtClean="0"/>
            <a:t>. </a:t>
          </a:r>
          <a:r>
            <a:rPr lang="ru-RU" sz="1800" b="1" kern="1200" dirty="0" err="1" smtClean="0"/>
            <a:t>Невисокі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рівні</a:t>
          </a:r>
          <a:r>
            <a:rPr lang="ru-RU" sz="1800" b="1" kern="1200" dirty="0" smtClean="0"/>
            <a:t> жиру </a:t>
          </a:r>
          <a:r>
            <a:rPr lang="ru-RU" sz="1800" b="1" kern="1200" dirty="0" err="1" smtClean="0"/>
            <a:t>містять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коренебульбоплоди</a:t>
          </a:r>
          <a:r>
            <a:rPr lang="ru-RU" sz="1800" b="1" kern="1200" dirty="0" smtClean="0"/>
            <a:t> (0,1–0,2 %), </a:t>
          </a:r>
          <a:r>
            <a:rPr lang="ru-RU" sz="1800" b="1" kern="1200" dirty="0" err="1" smtClean="0"/>
            <a:t>зелені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силосовані</a:t>
          </a:r>
          <a:r>
            <a:rPr lang="ru-RU" sz="1800" b="1" kern="1200" dirty="0" smtClean="0"/>
            <a:t> (0,5–1,5 %), </a:t>
          </a:r>
          <a:r>
            <a:rPr lang="ru-RU" sz="1800" b="1" kern="1200" dirty="0" err="1" smtClean="0"/>
            <a:t>грубі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більшість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концентратів</a:t>
          </a:r>
          <a:r>
            <a:rPr lang="ru-RU" sz="1800" b="1" kern="1200" dirty="0" smtClean="0"/>
            <a:t> (1,5–3,0 %). </a:t>
          </a:r>
          <a:r>
            <a:rPr lang="ru-RU" sz="1800" b="1" kern="1200" dirty="0" err="1" smtClean="0"/>
            <a:t>Значна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їх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кількість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міститься</a:t>
          </a:r>
          <a:r>
            <a:rPr lang="ru-RU" sz="1800" b="1" kern="1200" dirty="0" smtClean="0"/>
            <a:t> у </a:t>
          </a:r>
          <a:r>
            <a:rPr lang="ru-RU" sz="1800" b="1" kern="1200" dirty="0" err="1" smtClean="0"/>
            <a:t>зерні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вівса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кукурудзи</a:t>
          </a:r>
          <a:r>
            <a:rPr lang="ru-RU" sz="1800" b="1" kern="1200" dirty="0" smtClean="0"/>
            <a:t> (4,0–5,0 %), </a:t>
          </a:r>
          <a:r>
            <a:rPr lang="ru-RU" sz="1800" b="1" kern="1200" dirty="0" err="1" smtClean="0"/>
            <a:t>макусі</a:t>
          </a:r>
          <a:r>
            <a:rPr lang="ru-RU" sz="1800" b="1" kern="1200" dirty="0" smtClean="0"/>
            <a:t> (5,0–10,0 %). </a:t>
          </a:r>
          <a:r>
            <a:rPr lang="ru-RU" sz="1800" b="1" kern="1200" dirty="0" err="1" smtClean="0"/>
            <a:t>Високі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рівні</a:t>
          </a:r>
          <a:r>
            <a:rPr lang="ru-RU" sz="1800" b="1" kern="1200" dirty="0" smtClean="0"/>
            <a:t> жиру </a:t>
          </a:r>
          <a:r>
            <a:rPr lang="ru-RU" sz="1800" b="1" kern="1200" dirty="0" err="1" smtClean="0"/>
            <a:t>містить</a:t>
          </a:r>
          <a:r>
            <a:rPr lang="ru-RU" sz="1800" b="1" kern="1200" dirty="0" smtClean="0"/>
            <a:t> зерно </a:t>
          </a:r>
          <a:r>
            <a:rPr lang="ru-RU" sz="1800" b="1" kern="1200" dirty="0" err="1" smtClean="0"/>
            <a:t>олійних</a:t>
          </a:r>
          <a:r>
            <a:rPr lang="ru-RU" sz="1800" b="1" kern="1200" dirty="0" smtClean="0"/>
            <a:t> культур – </a:t>
          </a:r>
          <a:r>
            <a:rPr lang="ru-RU" sz="1800" b="1" kern="1200" dirty="0" err="1" smtClean="0"/>
            <a:t>льон</a:t>
          </a:r>
          <a:r>
            <a:rPr lang="ru-RU" sz="1800" b="1" kern="1200" dirty="0" smtClean="0"/>
            <a:t>, соя, </a:t>
          </a:r>
          <a:r>
            <a:rPr lang="ru-RU" sz="1800" b="1" kern="1200" dirty="0" err="1" smtClean="0"/>
            <a:t>ріпак</a:t>
          </a:r>
          <a:r>
            <a:rPr lang="ru-RU" sz="1800" b="1" kern="1200" dirty="0" smtClean="0"/>
            <a:t>, </a:t>
          </a:r>
          <a:r>
            <a:rPr lang="ru-RU" sz="1800" b="1" kern="1200" dirty="0" err="1" smtClean="0"/>
            <a:t>соняшник</a:t>
          </a:r>
          <a:r>
            <a:rPr lang="ru-RU" sz="1800" b="1" kern="1200" dirty="0" smtClean="0"/>
            <a:t> (20–50 %) При </a:t>
          </a:r>
          <a:r>
            <a:rPr lang="ru-RU" sz="1800" b="1" kern="1200" dirty="0" err="1" smtClean="0"/>
            <a:t>проведенні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зоохіманалізу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кормів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вуглеводи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розподіляють</a:t>
          </a:r>
          <a:r>
            <a:rPr lang="ru-RU" sz="1800" b="1" kern="1200" dirty="0" smtClean="0"/>
            <a:t> на </a:t>
          </a:r>
          <a:r>
            <a:rPr lang="ru-RU" sz="1800" b="1" kern="1200" dirty="0" err="1" smtClean="0"/>
            <a:t>сиру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клітковину</a:t>
          </a:r>
          <a:r>
            <a:rPr lang="ru-RU" sz="1800" b="1" kern="1200" dirty="0" smtClean="0"/>
            <a:t> та </a:t>
          </a:r>
          <a:r>
            <a:rPr lang="ru-RU" sz="1800" b="1" kern="1200" dirty="0" err="1" smtClean="0"/>
            <a:t>безазотисті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екстрактивні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речовини</a:t>
          </a:r>
          <a:r>
            <a:rPr lang="ru-RU" sz="1800" b="1" kern="1200" dirty="0" smtClean="0"/>
            <a:t>. </a:t>
          </a:r>
          <a:endParaRPr lang="ru-RU" sz="1800" b="1" kern="1200" dirty="0"/>
        </a:p>
      </dsp:txBody>
      <dsp:txXfrm>
        <a:off x="0" y="4240309"/>
        <a:ext cx="9144000" cy="240873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FFDFAE-6322-4829-BCB7-6C63EF2CBB3C}">
      <dsp:nvSpPr>
        <dsp:cNvPr id="0" name=""/>
        <dsp:cNvSpPr/>
      </dsp:nvSpPr>
      <dsp:spPr>
        <a:xfrm>
          <a:off x="0" y="52790"/>
          <a:ext cx="8892480" cy="1632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Х</a:t>
          </a:r>
          <a:r>
            <a:rPr lang="ru-RU" sz="1900" b="1" kern="1200" dirty="0" err="1" smtClean="0"/>
            <a:t>імічний</a:t>
          </a:r>
          <a:r>
            <a:rPr lang="ru-RU" sz="1900" b="1" kern="1200" dirty="0" smtClean="0"/>
            <a:t> склад </a:t>
          </a:r>
          <a:r>
            <a:rPr lang="ru-RU" sz="1900" b="1" kern="1200" dirty="0" err="1" smtClean="0"/>
            <a:t>показує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вміст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поживних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речовин</a:t>
          </a:r>
          <a:r>
            <a:rPr lang="ru-RU" sz="1900" b="1" kern="1200" dirty="0" smtClean="0"/>
            <a:t> у </a:t>
          </a:r>
          <a:r>
            <a:rPr lang="ru-RU" sz="1900" b="1" kern="1200" dirty="0" err="1" smtClean="0"/>
            <a:t>кормі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і</a:t>
          </a:r>
          <a:r>
            <a:rPr lang="ru-RU" sz="1900" b="1" kern="1200" dirty="0" smtClean="0"/>
            <a:t> не </a:t>
          </a:r>
          <a:r>
            <a:rPr lang="ru-RU" sz="1900" b="1" kern="1200" dirty="0" err="1" smtClean="0"/>
            <a:t>може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давати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уявлення</a:t>
          </a:r>
          <a:r>
            <a:rPr lang="ru-RU" sz="1900" b="1" kern="1200" dirty="0" smtClean="0"/>
            <a:t> про </a:t>
          </a:r>
          <a:r>
            <a:rPr lang="ru-RU" sz="1900" b="1" kern="1200" dirty="0" err="1" smtClean="0"/>
            <a:t>їх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перетравність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засвоєння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вплив</a:t>
          </a:r>
          <a:r>
            <a:rPr lang="ru-RU" sz="1900" b="1" kern="1200" dirty="0" smtClean="0"/>
            <a:t> на </a:t>
          </a:r>
          <a:r>
            <a:rPr lang="ru-RU" sz="1900" b="1" kern="1200" dirty="0" err="1" smtClean="0"/>
            <a:t>організм</a:t>
          </a:r>
          <a:r>
            <a:rPr lang="ru-RU" sz="1900" b="1" kern="1200" dirty="0" smtClean="0"/>
            <a:t>. Тому </a:t>
          </a:r>
          <a:r>
            <a:rPr lang="ru-RU" sz="1900" b="1" kern="1200" dirty="0" err="1" smtClean="0"/>
            <a:t>він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є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первинним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показником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поживності</a:t>
          </a:r>
          <a:r>
            <a:rPr lang="ru-RU" sz="1900" b="1" kern="1200" dirty="0" smtClean="0"/>
            <a:t>.</a:t>
          </a:r>
          <a:endParaRPr lang="ru-RU" sz="1900" kern="1200" dirty="0"/>
        </a:p>
      </dsp:txBody>
      <dsp:txXfrm>
        <a:off x="0" y="52790"/>
        <a:ext cx="8892480" cy="1632515"/>
      </dsp:txXfrm>
    </dsp:sp>
    <dsp:sp modelId="{7FC2A192-A8D8-4E14-B887-0FAB60D05D4E}">
      <dsp:nvSpPr>
        <dsp:cNvPr id="0" name=""/>
        <dsp:cNvSpPr/>
      </dsp:nvSpPr>
      <dsp:spPr>
        <a:xfrm>
          <a:off x="0" y="1740026"/>
          <a:ext cx="8892480" cy="1632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/>
            <a:t>Поживність</a:t>
          </a:r>
          <a:r>
            <a:rPr lang="ru-RU" sz="1900" b="1" kern="1200" dirty="0" smtClean="0"/>
            <a:t> корму </a:t>
          </a:r>
          <a:r>
            <a:rPr lang="ru-RU" sz="1900" b="1" kern="1200" dirty="0" err="1" smtClean="0"/>
            <a:t>може</a:t>
          </a:r>
          <a:r>
            <a:rPr lang="ru-RU" sz="1900" b="1" kern="1200" dirty="0" smtClean="0"/>
            <a:t> бути </a:t>
          </a:r>
          <a:r>
            <a:rPr lang="ru-RU" sz="1900" b="1" kern="1200" dirty="0" err="1" smtClean="0"/>
            <a:t>встановлена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лише</a:t>
          </a:r>
          <a:r>
            <a:rPr lang="ru-RU" sz="1900" b="1" kern="1200" dirty="0" smtClean="0"/>
            <a:t> в </a:t>
          </a:r>
          <a:r>
            <a:rPr lang="ru-RU" sz="1900" b="1" kern="1200" dirty="0" err="1" smtClean="0"/>
            <a:t>результаті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взаємодії</a:t>
          </a:r>
          <a:r>
            <a:rPr lang="ru-RU" sz="1900" b="1" kern="1200" dirty="0" smtClean="0"/>
            <a:t> корму </a:t>
          </a:r>
          <a:r>
            <a:rPr lang="ru-RU" sz="1900" b="1" kern="1200" dirty="0" err="1" smtClean="0"/>
            <a:t>з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організмом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тварини</a:t>
          </a:r>
          <a:r>
            <a:rPr lang="ru-RU" sz="1900" b="1" kern="1200" dirty="0" smtClean="0"/>
            <a:t>. </a:t>
          </a:r>
          <a:r>
            <a:rPr lang="ru-RU" sz="1900" b="1" kern="1200" dirty="0" err="1" smtClean="0"/>
            <a:t>Безпосередня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взаємодія</a:t>
          </a:r>
          <a:r>
            <a:rPr lang="ru-RU" sz="1900" b="1" kern="1200" dirty="0" smtClean="0"/>
            <a:t> корму </a:t>
          </a:r>
          <a:r>
            <a:rPr lang="ru-RU" sz="1900" b="1" kern="1200" dirty="0" err="1" smtClean="0"/>
            <a:t>з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тваринним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організмом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розпочинається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після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його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споживання</a:t>
          </a:r>
          <a:r>
            <a:rPr lang="ru-RU" sz="1900" b="1" kern="1200" dirty="0" smtClean="0"/>
            <a:t>. У травному </a:t>
          </a:r>
          <a:r>
            <a:rPr lang="ru-RU" sz="1900" b="1" kern="1200" dirty="0" err="1" smtClean="0"/>
            <a:t>каналі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починаючи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з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ротової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порожнини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під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впливом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різноманітних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факторів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відбуваються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зміни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кормових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мас</a:t>
          </a:r>
          <a:r>
            <a:rPr lang="ru-RU" sz="1900" b="1" kern="1200" dirty="0" smtClean="0"/>
            <a:t> (</a:t>
          </a:r>
          <a:r>
            <a:rPr lang="ru-RU" sz="1900" b="1" kern="1200" dirty="0" err="1" smtClean="0"/>
            <a:t>хімусу</a:t>
          </a:r>
          <a:r>
            <a:rPr lang="ru-RU" sz="1900" b="1" kern="1200" dirty="0" smtClean="0"/>
            <a:t>). </a:t>
          </a:r>
          <a:endParaRPr lang="ru-RU" sz="1900" b="1" kern="1200" dirty="0"/>
        </a:p>
      </dsp:txBody>
      <dsp:txXfrm>
        <a:off x="0" y="1740026"/>
        <a:ext cx="8892480" cy="1632515"/>
      </dsp:txXfrm>
    </dsp:sp>
    <dsp:sp modelId="{8308D8AB-9A0E-4EEE-AEB6-FF8BAC3BA672}">
      <dsp:nvSpPr>
        <dsp:cNvPr id="0" name=""/>
        <dsp:cNvSpPr/>
      </dsp:nvSpPr>
      <dsp:spPr>
        <a:xfrm>
          <a:off x="0" y="3427261"/>
          <a:ext cx="8892480" cy="1632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Суть </a:t>
          </a:r>
          <a:r>
            <a:rPr lang="ru-RU" sz="1900" b="1" kern="1200" dirty="0" err="1" smtClean="0"/>
            <a:t>цих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змін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які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відбуваються</a:t>
          </a:r>
          <a:r>
            <a:rPr lang="ru-RU" sz="1900" b="1" kern="1200" dirty="0" smtClean="0"/>
            <a:t> в </a:t>
          </a:r>
          <a:r>
            <a:rPr lang="ru-RU" sz="1900" b="1" kern="1200" dirty="0" err="1" smtClean="0"/>
            <a:t>процесі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перетравлення</a:t>
          </a:r>
          <a:r>
            <a:rPr lang="ru-RU" sz="1900" b="1" kern="1200" dirty="0" smtClean="0"/>
            <a:t>, </a:t>
          </a:r>
          <a:r>
            <a:rPr lang="ru-RU" sz="1900" b="1" kern="1200" dirty="0" err="1" smtClean="0"/>
            <a:t>зводиться</a:t>
          </a:r>
          <a:r>
            <a:rPr lang="ru-RU" sz="1900" b="1" kern="1200" dirty="0" smtClean="0"/>
            <a:t> до </a:t>
          </a:r>
          <a:r>
            <a:rPr lang="ru-RU" sz="1900" b="1" kern="1200" dirty="0" err="1" smtClean="0"/>
            <a:t>отримання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з</a:t>
          </a:r>
          <a:r>
            <a:rPr lang="ru-RU" sz="1900" b="1" kern="1200" dirty="0" smtClean="0"/>
            <a:t> корму </a:t>
          </a:r>
          <a:r>
            <a:rPr lang="ru-RU" sz="1900" b="1" kern="1200" dirty="0" err="1" smtClean="0"/>
            <a:t>необхідних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тварині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поживних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речовин</a:t>
          </a:r>
          <a:r>
            <a:rPr lang="ru-RU" sz="1900" b="1" kern="1200" dirty="0" smtClean="0"/>
            <a:t>, шляхом </a:t>
          </a:r>
          <a:r>
            <a:rPr lang="ru-RU" sz="1900" b="1" kern="1200" dirty="0" err="1" smtClean="0"/>
            <a:t>переведення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їх</a:t>
          </a:r>
          <a:r>
            <a:rPr lang="ru-RU" sz="1900" b="1" kern="1200" dirty="0" smtClean="0"/>
            <a:t> у </a:t>
          </a:r>
          <a:r>
            <a:rPr lang="ru-RU" sz="1900" b="1" kern="1200" dirty="0" err="1" smtClean="0"/>
            <a:t>такий</a:t>
          </a:r>
          <a:r>
            <a:rPr lang="ru-RU" sz="1900" b="1" kern="1200" dirty="0" smtClean="0"/>
            <a:t> стан, при </a:t>
          </a:r>
          <a:r>
            <a:rPr lang="ru-RU" sz="1900" b="1" kern="1200" dirty="0" err="1" smtClean="0"/>
            <a:t>якому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тварина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має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змогу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їх</a:t>
          </a:r>
          <a:r>
            <a:rPr lang="ru-RU" sz="1900" b="1" kern="1200" dirty="0" smtClean="0"/>
            <a:t> </a:t>
          </a:r>
          <a:r>
            <a:rPr lang="ru-RU" sz="1900" b="1" kern="1200" dirty="0" err="1" smtClean="0"/>
            <a:t>використовувати</a:t>
          </a:r>
          <a:r>
            <a:rPr lang="ru-RU" sz="1900" b="1" kern="1200" dirty="0" smtClean="0"/>
            <a:t>.</a:t>
          </a:r>
          <a:endParaRPr lang="ru-RU" sz="1900" kern="1200" dirty="0"/>
        </a:p>
      </dsp:txBody>
      <dsp:txXfrm>
        <a:off x="0" y="3427261"/>
        <a:ext cx="8892480" cy="1632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240874-3C4F-49FD-B982-A9C5E67B1D19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F8D725-2D48-4593-A81A-43D46DA9026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7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book.com.ua/index.php?route=product/manufacturer/info&amp;manufacturer_id=66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918648" cy="319578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Роль </a:t>
            </a:r>
            <a:r>
              <a:rPr lang="ru-RU" dirty="0" err="1">
                <a:solidFill>
                  <a:srgbClr val="FFFF00"/>
                </a:solidFill>
              </a:rPr>
              <a:t>годівлі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uk-UA" dirty="0">
                <a:solidFill>
                  <a:srgbClr val="FFFF00"/>
                </a:solidFill>
              </a:rPr>
              <a:t>і живлення тварин у підвищенні продуктивності тварин</a:t>
            </a:r>
            <a:r>
              <a:rPr lang="uk-UA">
                <a:solidFill>
                  <a:srgbClr val="FFFF00"/>
                </a:solidFill>
              </a:rPr>
              <a:t>.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4338" name="AutoShape 2" descr="&amp;YAcy;&amp;kcy;&amp;iukcy;&amp;scy;&amp;ncy;&amp;iukcy; &amp;kcy;&amp;ocy;&amp;rcy;&amp;mcy;&amp;icy; — &amp;ocy;&amp;scy;&amp;ncy;&amp;ocy;&amp;vcy;&amp;ncy;&amp;iukcy; &amp;khcy;&amp;acy;&amp;rcy;&amp;acy;&amp;kcy;&amp;tcy;&amp;iecy;&amp;rcy;&amp;icy;&amp;scy;&amp;tcy;&amp;icy;&amp;kcy;&amp;icy; — &amp;Acy;&amp;gcy;&amp;rcy;&amp;ocy;&amp;bcy;&amp;iukcy;&amp;zcy;&amp;ncy;&amp;iecy;&amp;scy; &amp;scy;&amp;softcy;&amp;ocy;&amp;gcy;&amp;ocy;&amp;dcy;&amp;ncy;&amp;iuk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&amp;YAcy;&amp;kcy;&amp;iukcy;&amp;scy;&amp;ncy;&amp;iukcy; &amp;kcy;&amp;ocy;&amp;rcy;&amp;mcy;&amp;icy; — &amp;ocy;&amp;scy;&amp;ncy;&amp;ocy;&amp;vcy;&amp;ncy;&amp;iukcy; &amp;khcy;&amp;acy;&amp;rcy;&amp;acy;&amp;kcy;&amp;tcy;&amp;iecy;&amp;rcy;&amp;icy;&amp;scy;&amp;tcy;&amp;icy;&amp;kcy;&amp;icy; — &amp;Acy;&amp;gcy;&amp;rcy;&amp;ocy;&amp;bcy;&amp;iukcy;&amp;zcy;&amp;ncy;&amp;iecy;&amp;scy; &amp;scy;&amp;softcy;&amp;ocy;&amp;gcy;&amp;ocy;&amp;dcy;&amp;ncy;&amp;iuk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2" name="Picture 6" descr="&amp;Kcy;&amp;ocy;&amp;rcy;&amp;mcy;&amp;icy; &amp;dcy;&amp;lcy;&amp;yacy; &amp;tcy;&amp;vcy;&amp;acy;&amp;rcy;&amp;icy;&amp;ncy; &amp;zcy; &amp;kcy;&amp;ocy;&amp;mcy;&amp;acy;&amp;khcy; &amp;kcy;&amp;ocy;&amp;rcy;&amp;icy;&amp;scy;&amp;ncy;&amp;iukcy;&amp;shcy;&amp;iukcy;, &amp;ncy;&amp;iukcy;&amp;zhcy; &amp;zcy; &amp;zcy;&amp;iecy;&amp;rcy;&amp;ncy;&amp;ocy;&amp;vcy;&amp;icy;&amp;khcy; | &amp;Acy;&amp;gcy;&amp;rcy;&amp;ocy;&amp;bcy;&amp;iukcy;&amp;zcy;&amp;ncy;&amp;iecy;&amp;scy;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933056"/>
            <a:ext cx="3810000" cy="2381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40378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&amp;Rcy;&amp;ocy;&amp;zcy;&amp;vcy;&amp;icy;&amp;tcy;&amp;ocy;&amp;kcy; &amp;vcy;&amp;chcy;&amp;iecy;&amp;ncy;&amp;ncy;&amp;yacy; &amp;pcy;&amp;ocy; &amp;gcy;&amp;ocy;&amp;dcy;&amp;iukcy;&amp;vcy;&amp;lcy;&amp;yucy; &amp;scy;&amp;iukcy;&amp;lcy;&amp;softcy;&amp;scy;&amp;softcy;&amp;kcy;&amp;ocy;&amp;gcy;&amp;ocy;&amp;scy;&amp;pcy;&amp;ocy;&amp;dcy;&amp;acy;&amp;rcy;&amp;scy;&amp;softcy;&amp;kcy;&amp;icy;&amp;khcy; &amp;tcy;&amp;vcy;&amp;acy;&amp;rcy;&amp;icy;&amp;ncy;. &amp;Ocy;&amp;tscy;&amp;iukcy;&amp;ncy;&amp;kcy;&amp;acy;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260648"/>
          <a:ext cx="9144000" cy="443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4" name="AutoShape 2" descr="&amp;YAcy;&amp;kcy;&amp;iukcy;&amp;scy;&amp;ncy;&amp;iukcy; &amp;kcy;&amp;ocy;&amp;rcy;&amp;mcy;&amp;icy; — &amp;ocy;&amp;scy;&amp;ncy;&amp;ocy;&amp;vcy;&amp;ncy;&amp;iukcy; &amp;khcy;&amp;acy;&amp;rcy;&amp;acy;&amp;kcy;&amp;tcy;&amp;iecy;&amp;rcy;&amp;icy;&amp;scy;&amp;tcy;&amp;icy;&amp;kcy;&amp;icy; — &amp;Acy;&amp;gcy;&amp;rcy;&amp;ocy;&amp;bcy;&amp;iukcy;&amp;zcy;&amp;ncy;&amp;iecy;&amp;scy; &amp;scy;&amp;softcy;&amp;ocy;&amp;gcy;&amp;ocy;&amp;dcy;&amp;ncy;&amp;iuk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6" name="Picture 4" descr="&amp;Vcy;&amp;icy;&amp;rcy;&amp;ocy;&amp;bcy;&amp;ncy;&amp;icy;&amp;tscy;&amp;tcy;&amp;vcy;&amp;ocy; &amp;kcy;&amp;ocy;&amp;mcy;&amp;bcy;&amp;iukcy;&amp;kcy;&amp;ocy;&amp;rcy;&amp;mcy;&amp;iukcy;&amp;vcy; &amp;vcy; &amp;Jukcy;&amp;Scy; &amp;scy;&amp;kcy;&amp;ocy;&amp;rcy;&amp;ocy;&amp;tcy;&amp;icy;&amp;lcy;&amp;ocy;&amp;scy;&amp;yacy; &amp;ncy;&amp;acy; 1% &amp;vcy; 20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4453045"/>
            <a:ext cx="3600400" cy="24049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43900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197346"/>
          <a:ext cx="9144000" cy="666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3027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ru-RU" sz="2800" b="1" dirty="0" smtClean="0"/>
              <a:t>До складу </a:t>
            </a:r>
            <a:r>
              <a:rPr lang="ru-RU" sz="2800" b="1" dirty="0" err="1" smtClean="0">
                <a:solidFill>
                  <a:srgbClr val="C00000"/>
                </a:solidFill>
              </a:rPr>
              <a:t>сирої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клітковини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/>
              <a:t>входить </a:t>
            </a:r>
            <a:r>
              <a:rPr lang="ru-RU" sz="2800" b="1" dirty="0" err="1" smtClean="0"/>
              <a:t>власне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клітковина</a:t>
            </a:r>
            <a:r>
              <a:rPr lang="ru-RU" sz="2800" b="1" dirty="0" smtClean="0"/>
              <a:t> (</a:t>
            </a:r>
            <a:r>
              <a:rPr lang="ru-RU" sz="2800" b="1" dirty="0" err="1" smtClean="0"/>
              <a:t>целюлоза</a:t>
            </a:r>
            <a:r>
              <a:rPr lang="ru-RU" sz="2800" b="1" dirty="0" smtClean="0"/>
              <a:t>) та </a:t>
            </a:r>
            <a:r>
              <a:rPr lang="ru-RU" sz="2800" b="1" dirty="0" err="1" smtClean="0"/>
              <a:t>інкрустуючі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речовини</a:t>
            </a:r>
            <a:r>
              <a:rPr lang="ru-RU" sz="2800" b="1" dirty="0" smtClean="0"/>
              <a:t> (</a:t>
            </a:r>
            <a:r>
              <a:rPr lang="ru-RU" sz="2800" b="1" dirty="0" err="1" smtClean="0"/>
              <a:t>лігнін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кутін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суберін</a:t>
            </a:r>
            <a:r>
              <a:rPr lang="ru-RU" sz="2800" b="1" dirty="0" smtClean="0"/>
              <a:t>), а </a:t>
            </a:r>
            <a:r>
              <a:rPr lang="ru-RU" sz="2800" b="1" dirty="0" err="1" smtClean="0"/>
              <a:t>також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частина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геміцелюлоз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пектинових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речовин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інші</a:t>
            </a:r>
            <a:r>
              <a:rPr lang="ru-RU" sz="2800" b="1" dirty="0" smtClean="0"/>
              <a:t>.</a:t>
            </a:r>
          </a:p>
          <a:p>
            <a:pPr indent="265113" algn="just"/>
            <a:r>
              <a:rPr lang="ru-RU" sz="2800" b="1" dirty="0" err="1" smtClean="0"/>
              <a:t>Високі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рівні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клітковини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соломі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сіні</a:t>
            </a:r>
            <a:r>
              <a:rPr lang="ru-RU" sz="2800" b="1" dirty="0" smtClean="0"/>
              <a:t> (25 –40 %), а у </a:t>
            </a:r>
            <a:r>
              <a:rPr lang="ru-RU" sz="2800" b="1" dirty="0" err="1" smtClean="0"/>
              <a:t>силосі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її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вміст</a:t>
            </a:r>
            <a:r>
              <a:rPr lang="ru-RU" sz="2800" b="1" dirty="0" smtClean="0"/>
              <a:t> становить 5–7 %, </a:t>
            </a:r>
            <a:r>
              <a:rPr lang="ru-RU" sz="2800" b="1" dirty="0" err="1" smtClean="0"/>
              <a:t>сінажі</a:t>
            </a:r>
            <a:r>
              <a:rPr lang="ru-RU" sz="2800" b="1" dirty="0" smtClean="0"/>
              <a:t> – 12–16 %, </a:t>
            </a:r>
            <a:r>
              <a:rPr lang="ru-RU" sz="2800" b="1" dirty="0" err="1" smtClean="0"/>
              <a:t>зернових</a:t>
            </a:r>
            <a:r>
              <a:rPr lang="ru-RU" sz="2800" b="1" dirty="0" smtClean="0"/>
              <a:t> – 2–10 %, </a:t>
            </a:r>
            <a:r>
              <a:rPr lang="ru-RU" sz="2800" b="1" dirty="0" err="1" smtClean="0"/>
              <a:t>коренебульбоплодах</a:t>
            </a:r>
            <a:r>
              <a:rPr lang="ru-RU" sz="2800" b="1" dirty="0" smtClean="0"/>
              <a:t> – 0,5–2 %</a:t>
            </a:r>
            <a:r>
              <a:rPr lang="ru-RU" sz="2800" dirty="0" smtClean="0"/>
              <a:t>.</a:t>
            </a:r>
            <a:endParaRPr lang="ru-RU" sz="2800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&amp;Rcy;&amp;ocy;&amp;zcy;&amp;vcy;&amp;icy;&amp;tcy;&amp;ocy;&amp;kcy; &amp;vcy;&amp;chcy;&amp;iecy;&amp;ncy;&amp;ncy;&amp;yacy; &amp;pcy;&amp;ocy; &amp;gcy;&amp;ocy;&amp;dcy;&amp;iukcy;&amp;vcy;&amp;lcy;&amp;yucy; &amp;scy;&amp;iukcy;&amp;lcy;&amp;softcy;&amp;scy;&amp;softcy;&amp;kcy;&amp;ocy;&amp;gcy;&amp;ocy;&amp;scy;&amp;pcy;&amp;ocy;&amp;dcy;&amp;acy;&amp;rcy;&amp;scy;&amp;softcy;&amp;kcy;&amp;icy;&amp;khcy; &amp;tcy;&amp;vcy;&amp;acy;&amp;rcy;&amp;icy;&amp;ncy;. &amp;Ocy;&amp;tscy;&amp;iukcy;&amp;ncy;&amp;kcy;&amp;acy;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556090" cy="6408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ru-RU" sz="2800" b="1" dirty="0" smtClean="0"/>
              <a:t>До </a:t>
            </a:r>
            <a:r>
              <a:rPr lang="ru-RU" sz="2800" b="1" dirty="0" err="1" smtClean="0">
                <a:solidFill>
                  <a:srgbClr val="C00000"/>
                </a:solidFill>
              </a:rPr>
              <a:t>безазотистих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екстрактивних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речовин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/>
              <a:t>входять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всі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безазотисті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речовини</a:t>
            </a:r>
            <a:r>
              <a:rPr lang="ru-RU" sz="2800" b="1" dirty="0" smtClean="0"/>
              <a:t> корму, </a:t>
            </a:r>
            <a:r>
              <a:rPr lang="ru-RU" sz="2800" b="1" dirty="0" err="1" smtClean="0"/>
              <a:t>крім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ліпідів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клітковини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Основними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складовими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їх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є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крохмаль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цукри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пектозани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Багаті</a:t>
            </a:r>
            <a:r>
              <a:rPr lang="ru-RU" sz="2800" b="1" dirty="0" smtClean="0"/>
              <a:t> на </a:t>
            </a:r>
            <a:r>
              <a:rPr lang="ru-RU" sz="2800" b="1" dirty="0" err="1" smtClean="0"/>
              <a:t>крохмаль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зернові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бульбоплоди</a:t>
            </a:r>
            <a:r>
              <a:rPr lang="ru-RU" sz="2800" b="1" dirty="0" smtClean="0"/>
              <a:t> (до 60–70 % у </a:t>
            </a:r>
            <a:r>
              <a:rPr lang="ru-RU" sz="2800" b="1" dirty="0" err="1" smtClean="0"/>
              <a:t>сухій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речовині</a:t>
            </a:r>
            <a:r>
              <a:rPr lang="ru-RU" sz="2800" b="1" dirty="0" smtClean="0"/>
              <a:t>). </a:t>
            </a:r>
            <a:r>
              <a:rPr lang="ru-RU" sz="2800" b="1" dirty="0" err="1" smtClean="0"/>
              <a:t>Цукри</a:t>
            </a:r>
            <a:r>
              <a:rPr lang="ru-RU" sz="2800" b="1" dirty="0" smtClean="0"/>
              <a:t> в </a:t>
            </a:r>
            <a:r>
              <a:rPr lang="ru-RU" sz="2800" b="1" dirty="0" err="1" smtClean="0"/>
              <a:t>значній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кількості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містяться</a:t>
            </a:r>
            <a:r>
              <a:rPr lang="ru-RU" sz="2800" b="1" dirty="0" smtClean="0"/>
              <a:t> у </a:t>
            </a:r>
            <a:r>
              <a:rPr lang="ru-RU" sz="2800" b="1" dirty="0" err="1" smtClean="0"/>
              <a:t>коренебульбоплодах</a:t>
            </a:r>
            <a:r>
              <a:rPr lang="ru-RU" sz="2800" b="1" dirty="0" smtClean="0"/>
              <a:t> (5–15 %) та </a:t>
            </a:r>
            <a:r>
              <a:rPr lang="ru-RU" sz="2800" b="1" dirty="0" err="1" smtClean="0"/>
              <a:t>траві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молодих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злакових</a:t>
            </a:r>
            <a:r>
              <a:rPr lang="ru-RU" sz="2800" b="1" dirty="0" smtClean="0"/>
              <a:t> культур</a:t>
            </a:r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</a:rPr>
              <a:t>3 </a:t>
            </a:r>
            <a:endParaRPr lang="uk-UA" sz="2400" b="1" dirty="0" smtClean="0">
              <a:solidFill>
                <a:srgbClr val="C00000"/>
              </a:solidFill>
            </a:endParaRPr>
          </a:p>
          <a:p>
            <a:r>
              <a:rPr lang="uk-UA" b="1" dirty="0" smtClean="0"/>
              <a:t>Нова </a:t>
            </a:r>
            <a:r>
              <a:rPr lang="uk-UA" b="1" dirty="0"/>
              <a:t>схема </a:t>
            </a:r>
            <a:r>
              <a:rPr lang="uk-UA" b="1" dirty="0" err="1"/>
              <a:t>зоохіманалізу</a:t>
            </a:r>
            <a:r>
              <a:rPr lang="uk-UA" b="1" dirty="0"/>
              <a:t> передбачає визначення вмісту вітамінів у кормах, їх кількість характеризує вітамінну поживність кормів</a:t>
            </a:r>
            <a:r>
              <a:rPr lang="uk-UA" b="1" dirty="0" smtClean="0"/>
              <a:t>.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052736"/>
          <a:ext cx="889248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05895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908720"/>
          <a:ext cx="9144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0" y="1196752"/>
            <a:ext cx="8568952" cy="252028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План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.Роль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науки про годівлю і оцінка поживності кормів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2.Хімічний склад кормів і їх перетравність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3.Обмін речовин та енергії. Комплексна оцінка речовин та раціонів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51520" y="260648"/>
          <a:ext cx="871296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14544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260648"/>
          <a:ext cx="9144000" cy="684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23528" y="692696"/>
          <a:ext cx="849694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6078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12845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/>
            <a:r>
              <a:rPr lang="ru-RU" sz="2400" b="1" dirty="0" err="1" smtClean="0">
                <a:solidFill>
                  <a:srgbClr val="C00000"/>
                </a:solidFill>
              </a:rPr>
              <a:t>Основні</a:t>
            </a:r>
            <a:r>
              <a:rPr lang="ru-RU" sz="2400" b="1" dirty="0" smtClean="0">
                <a:solidFill>
                  <a:srgbClr val="C00000"/>
                </a:solidFill>
              </a:rPr>
              <a:t> шляхи </a:t>
            </a:r>
            <a:r>
              <a:rPr lang="ru-RU" sz="2400" b="1" dirty="0" err="1" smtClean="0">
                <a:solidFill>
                  <a:srgbClr val="C00000"/>
                </a:solidFill>
              </a:rPr>
              <a:t>підвищення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перетравності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наступні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  <a:endParaRPr lang="ru-RU" sz="2400" dirty="0" smtClean="0">
              <a:solidFill>
                <a:srgbClr val="C00000"/>
              </a:solidFill>
            </a:endParaRPr>
          </a:p>
          <a:p>
            <a:pPr indent="354013">
              <a:buFont typeface="Wingdings" pitchFamily="2" charset="2"/>
              <a:buChar char="q"/>
            </a:pPr>
            <a:r>
              <a:rPr lang="ru-RU" sz="2400" dirty="0" smtClean="0"/>
              <a:t>1) </a:t>
            </a:r>
            <a:r>
              <a:rPr lang="ru-RU" sz="2400" dirty="0" err="1" smtClean="0"/>
              <a:t>підвищення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кормів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заготовлюються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господарством</a:t>
            </a:r>
            <a:r>
              <a:rPr lang="ru-RU" sz="2400" dirty="0" smtClean="0"/>
              <a:t>;</a:t>
            </a:r>
          </a:p>
          <a:p>
            <a:pPr indent="354013">
              <a:buFont typeface="Wingdings" pitchFamily="2" charset="2"/>
              <a:buChar char="q"/>
            </a:pPr>
            <a:r>
              <a:rPr lang="ru-RU" sz="2400" dirty="0" smtClean="0"/>
              <a:t>2)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оптимального </a:t>
            </a:r>
            <a:r>
              <a:rPr lang="ru-RU" sz="2400" dirty="0" err="1" smtClean="0"/>
              <a:t>співвідношення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поживних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</a:t>
            </a:r>
            <a:r>
              <a:rPr lang="ru-RU" sz="2400" dirty="0" smtClean="0"/>
              <a:t> у </a:t>
            </a:r>
            <a:r>
              <a:rPr lang="ru-RU" sz="2400" dirty="0" err="1" smtClean="0"/>
              <a:t>раціоні</a:t>
            </a:r>
            <a:r>
              <a:rPr lang="ru-RU" sz="2400" dirty="0" smtClean="0"/>
              <a:t>;</a:t>
            </a:r>
          </a:p>
          <a:p>
            <a:pPr indent="354013">
              <a:buFont typeface="Wingdings" pitchFamily="2" charset="2"/>
              <a:buChar char="q"/>
            </a:pPr>
            <a:r>
              <a:rPr lang="ru-RU" sz="2400" dirty="0" smtClean="0"/>
              <a:t>3)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годівлі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повнораціонних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сумішок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підбором</a:t>
            </a:r>
            <a:r>
              <a:rPr lang="ru-RU" sz="2400" dirty="0" smtClean="0"/>
              <a:t> таких </a:t>
            </a:r>
            <a:r>
              <a:rPr lang="ru-RU" sz="2400" dirty="0" err="1" smtClean="0"/>
              <a:t>кормів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б за </a:t>
            </a:r>
            <a:r>
              <a:rPr lang="ru-RU" sz="2400" dirty="0" err="1" smtClean="0"/>
              <a:t>поживністю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доповнювали</a:t>
            </a:r>
            <a:r>
              <a:rPr lang="ru-RU" sz="2400" dirty="0" smtClean="0"/>
              <a:t> один одного;</a:t>
            </a:r>
          </a:p>
          <a:p>
            <a:pPr indent="354013">
              <a:buFont typeface="Wingdings" pitchFamily="2" charset="2"/>
              <a:buChar char="q"/>
            </a:pPr>
            <a:r>
              <a:rPr lang="ru-RU" sz="2400" dirty="0" smtClean="0"/>
              <a:t>4) </a:t>
            </a:r>
            <a:r>
              <a:rPr lang="ru-RU" sz="2400" dirty="0" err="1" smtClean="0"/>
              <a:t>застосування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оптимальної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техніки</a:t>
            </a:r>
            <a:r>
              <a:rPr lang="ru-RU" sz="2400" dirty="0" smtClean="0"/>
              <a:t> </a:t>
            </a:r>
            <a:r>
              <a:rPr lang="ru-RU" sz="2400" dirty="0" err="1" smtClean="0"/>
              <a:t>згодовування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кормів</a:t>
            </a:r>
            <a:r>
              <a:rPr lang="ru-RU" sz="2400" dirty="0" smtClean="0"/>
              <a:t> (</a:t>
            </a:r>
            <a:r>
              <a:rPr lang="ru-RU" sz="2400" dirty="0" err="1" smtClean="0"/>
              <a:t>раціонів</a:t>
            </a:r>
            <a:r>
              <a:rPr lang="ru-RU" sz="2400" dirty="0" smtClean="0"/>
              <a:t>);</a:t>
            </a:r>
          </a:p>
          <a:p>
            <a:pPr indent="354013">
              <a:buFont typeface="Wingdings" pitchFamily="2" charset="2"/>
              <a:buChar char="q"/>
            </a:pPr>
            <a:r>
              <a:rPr lang="ru-RU" sz="2400" dirty="0" smtClean="0"/>
              <a:t>5) </a:t>
            </a:r>
            <a:r>
              <a:rPr lang="ru-RU" sz="2400" dirty="0" err="1" smtClean="0"/>
              <a:t>проведення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підготовки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кормів</a:t>
            </a:r>
            <a:r>
              <a:rPr lang="ru-RU" sz="2400" dirty="0" smtClean="0"/>
              <a:t> до </a:t>
            </a:r>
            <a:r>
              <a:rPr lang="ru-RU" sz="2400" dirty="0" err="1" smtClean="0"/>
              <a:t>згодовування</a:t>
            </a:r>
            <a:r>
              <a:rPr lang="ru-RU" sz="2400" dirty="0" smtClean="0"/>
              <a:t>;</a:t>
            </a:r>
          </a:p>
          <a:p>
            <a:pPr indent="354013">
              <a:buFont typeface="Wingdings" pitchFamily="2" charset="2"/>
              <a:buChar char="q"/>
            </a:pPr>
            <a:r>
              <a:rPr lang="ru-RU" sz="2400" dirty="0" smtClean="0"/>
              <a:t>6)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ферментних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препаратів</a:t>
            </a:r>
            <a:r>
              <a:rPr lang="ru-RU" sz="2400" dirty="0" smtClean="0"/>
              <a:t> (</a:t>
            </a:r>
            <a:r>
              <a:rPr lang="ru-RU" sz="2400" dirty="0" err="1" smtClean="0"/>
              <a:t>целюлозолітичних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пектолітичних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</a:t>
            </a:r>
            <a:r>
              <a:rPr lang="ru-RU" sz="2400" dirty="0" smtClean="0"/>
              <a:t>);</a:t>
            </a:r>
          </a:p>
          <a:p>
            <a:pPr indent="354013">
              <a:buFont typeface="Wingdings" pitchFamily="2" charset="2"/>
              <a:buChar char="q"/>
            </a:pPr>
            <a:r>
              <a:rPr lang="ru-RU" sz="2400" dirty="0" smtClean="0"/>
              <a:t>7) </a:t>
            </a:r>
            <a:r>
              <a:rPr lang="ru-RU" sz="2400" dirty="0" err="1" smtClean="0"/>
              <a:t>балансування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раціонів</a:t>
            </a:r>
            <a:r>
              <a:rPr lang="ru-RU" sz="2400" dirty="0" smtClean="0"/>
              <a:t> за </a:t>
            </a:r>
            <a:r>
              <a:rPr lang="ru-RU" sz="2400" dirty="0" err="1" smtClean="0"/>
              <a:t>біологічно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активними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речовинами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132856"/>
            <a:ext cx="2995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ДЯКУЮ ЗА УВАГУ!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023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1420813" algn="l"/>
              </a:tabLst>
            </a:pPr>
            <a:r>
              <a:rPr lang="uk-UA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РЕКОМЕНДОВАНА ЛІТЕРАТУРА</a:t>
            </a:r>
            <a:endParaRPr lang="en-US" sz="20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err="1" smtClean="0"/>
              <a:t>Ібатуллін</a:t>
            </a:r>
            <a:r>
              <a:rPr lang="uk-UA" sz="2000" b="1" dirty="0" smtClean="0"/>
              <a:t> І.І., </a:t>
            </a:r>
            <a:r>
              <a:rPr lang="uk-UA" sz="2000" b="1" dirty="0" err="1" smtClean="0"/>
              <a:t>Жукорський</a:t>
            </a:r>
            <a:r>
              <a:rPr lang="uk-UA" sz="2000" b="1" dirty="0" smtClean="0"/>
              <a:t> О.М. Довідник з повноцінної годівлі сільськогосподарських тварин. Аграрна наука, 2016. 336 с.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err="1" smtClean="0"/>
              <a:t>Долгая</a:t>
            </a:r>
            <a:r>
              <a:rPr lang="uk-UA" sz="2000" b="1" dirty="0" smtClean="0"/>
              <a:t> М.М., </a:t>
            </a:r>
            <a:r>
              <a:rPr lang="uk-UA" sz="2000" b="1" dirty="0" err="1" smtClean="0"/>
              <a:t>Кулібаба</a:t>
            </a:r>
            <a:r>
              <a:rPr lang="uk-UA" sz="2000" b="1" dirty="0" smtClean="0"/>
              <a:t> С.В. Використання халатних комплексів мікроелементів у годівлі корів. Харків, 2017. 138 с. 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smtClean="0"/>
              <a:t>Єгоров Б.В. Контроль якості та безпека продукції в галузі (комбікормова галузь). </a:t>
            </a:r>
            <a:r>
              <a:rPr lang="uk-UA" sz="2000" b="1" dirty="0" err="1" smtClean="0"/>
              <a:t>Олді+</a:t>
            </a:r>
            <a:r>
              <a:rPr lang="uk-UA" sz="2000" b="1" dirty="0" smtClean="0"/>
              <a:t>. 2018. 446 с. 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smtClean="0"/>
              <a:t>Єгоров Б.В., </a:t>
            </a:r>
            <a:r>
              <a:rPr lang="uk-UA" sz="2000" b="1" dirty="0" err="1" smtClean="0"/>
              <a:t>Шаповаленко</a:t>
            </a:r>
            <a:r>
              <a:rPr lang="uk-UA" sz="2000" b="1" dirty="0" smtClean="0"/>
              <a:t> О.І. Технологія виробництва </a:t>
            </a:r>
            <a:r>
              <a:rPr lang="uk-UA" sz="2000" b="1" dirty="0" err="1" smtClean="0"/>
              <a:t>преміксів</a:t>
            </a:r>
            <a:r>
              <a:rPr lang="uk-UA" sz="2000" b="1" dirty="0" smtClean="0"/>
              <a:t>. Видавництво </a:t>
            </a:r>
            <a:r>
              <a:rPr lang="uk-UA" sz="2000" b="1" u="sng" dirty="0" smtClean="0"/>
              <a:t>ЦУЛ</a:t>
            </a:r>
            <a:r>
              <a:rPr lang="uk-UA" sz="2000" b="1" dirty="0" smtClean="0"/>
              <a:t>. 2017. 288 с. 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err="1" smtClean="0"/>
              <a:t>Захаренко</a:t>
            </a:r>
            <a:r>
              <a:rPr lang="uk-UA" sz="2000" b="1" dirty="0" smtClean="0"/>
              <a:t> М.О. Комплексні сполуки мікроелементів у свинарстві. ЦУЛ. 2017. 334 с. 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err="1" smtClean="0"/>
              <a:t>Разанова</a:t>
            </a:r>
            <a:r>
              <a:rPr lang="uk-UA" sz="2000" b="1" dirty="0" smtClean="0"/>
              <a:t> О.П., Чудак Р. А. Ефективність використання у тваринництві біологічно-активних добавок на основі </a:t>
            </a:r>
            <a:r>
              <a:rPr lang="uk-UA" sz="2000" b="1" dirty="0" err="1" smtClean="0"/>
              <a:t>підмору</a:t>
            </a:r>
            <a:r>
              <a:rPr lang="uk-UA" sz="2000" b="1" dirty="0" smtClean="0"/>
              <a:t> бджіл: Монографія. Вінниця. 2018. 137с.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ru-RU" sz="2000" b="1" dirty="0" smtClean="0"/>
              <a:t>Чудак Р.А. </a:t>
            </a:r>
            <a:r>
              <a:rPr lang="ru-RU" sz="2000" b="1" dirty="0" err="1" smtClean="0"/>
              <a:t>Методичні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вказівки</a:t>
            </a:r>
            <a:r>
              <a:rPr lang="ru-RU" sz="2000" b="1" dirty="0" smtClean="0"/>
              <a:t> для </a:t>
            </a:r>
            <a:r>
              <a:rPr lang="ru-RU" sz="2000" b="1" dirty="0" err="1" smtClean="0"/>
              <a:t>практичних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робіт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дисципліни</a:t>
            </a:r>
            <a:r>
              <a:rPr lang="ru-RU" sz="2000" b="1" dirty="0" smtClean="0"/>
              <a:t> </a:t>
            </a:r>
            <a:r>
              <a:rPr lang="uk-UA" sz="2000" b="1" dirty="0" smtClean="0"/>
              <a:t>«</a:t>
            </a:r>
            <a:r>
              <a:rPr lang="ru-RU" sz="2000" b="1" dirty="0" err="1" smtClean="0"/>
              <a:t>Інноваційні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технології</a:t>
            </a:r>
            <a:r>
              <a:rPr lang="ru-RU" sz="2000" b="1" dirty="0" smtClean="0"/>
              <a:t> у </a:t>
            </a:r>
            <a:r>
              <a:rPr lang="ru-RU" sz="2000" b="1" dirty="0" err="1" smtClean="0"/>
              <a:t>годівлі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сільськогосподарських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тварин</a:t>
            </a:r>
            <a:r>
              <a:rPr lang="uk-UA" sz="2000" b="1" dirty="0" smtClean="0"/>
              <a:t>» </a:t>
            </a:r>
            <a:r>
              <a:rPr lang="ru-RU" sz="2000" b="1" dirty="0" err="1" smtClean="0"/>
              <a:t>освітньо-науковий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ступінь</a:t>
            </a:r>
            <a:r>
              <a:rPr lang="ru-RU" sz="2000" b="1" dirty="0" smtClean="0"/>
              <a:t> – доктор </a:t>
            </a:r>
            <a:r>
              <a:rPr lang="ru-RU" sz="2000" b="1" dirty="0" err="1" smtClean="0"/>
              <a:t>філософії</a:t>
            </a:r>
            <a:r>
              <a:rPr lang="ru-RU" sz="2000" b="1" dirty="0" smtClean="0"/>
              <a:t>; </a:t>
            </a:r>
            <a:r>
              <a:rPr lang="ru-RU" sz="2000" b="1" dirty="0" err="1" smtClean="0"/>
              <a:t>спеціальність</a:t>
            </a:r>
            <a:r>
              <a:rPr lang="ru-RU" sz="2000" b="1" dirty="0" smtClean="0"/>
              <a:t> </a:t>
            </a:r>
            <a:r>
              <a:rPr lang="uk-UA" sz="2000" b="1" dirty="0" smtClean="0"/>
              <a:t>204 - </a:t>
            </a:r>
            <a:r>
              <a:rPr lang="ru-RU" sz="2000" b="1" dirty="0" err="1" smtClean="0"/>
              <a:t>технології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ивиробництва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переробки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продукції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тваринництва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Вінниця</a:t>
            </a:r>
            <a:r>
              <a:rPr lang="ru-RU" sz="2000" b="1" dirty="0" smtClean="0"/>
              <a:t>: ВЦ ВНАУ, 2020. 64с. 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err="1" smtClean="0"/>
              <a:t>Michael</a:t>
            </a:r>
            <a:r>
              <a:rPr lang="uk-UA" sz="2000" b="1" dirty="0" smtClean="0"/>
              <a:t> R </a:t>
            </a:r>
            <a:r>
              <a:rPr lang="uk-UA" sz="2000" b="1" dirty="0" err="1" smtClean="0"/>
              <a:t>Bedford</a:t>
            </a:r>
            <a:r>
              <a:rPr lang="uk-UA" sz="2000" b="1" dirty="0" smtClean="0"/>
              <a:t> (2016). </a:t>
            </a:r>
            <a:r>
              <a:rPr lang="en-US" sz="2000" b="1" dirty="0" smtClean="0"/>
              <a:t>Nutrition Experiments in Pigs and Poultry</a:t>
            </a:r>
            <a:r>
              <a:rPr lang="uk-UA" sz="2000" b="1" dirty="0" smtClean="0"/>
              <a:t>. </a:t>
            </a:r>
            <a:r>
              <a:rPr lang="uk-UA" sz="2000" b="1" u="sng" dirty="0" smtClean="0">
                <a:hlinkClick r:id="rId2"/>
              </a:rPr>
              <a:t>CABI </a:t>
            </a:r>
            <a:r>
              <a:rPr lang="uk-UA" sz="2000" b="1" u="sng" dirty="0" err="1" smtClean="0">
                <a:hlinkClick r:id="rId2"/>
              </a:rPr>
              <a:t>Publishing</a:t>
            </a:r>
            <a:r>
              <a:rPr lang="uk-UA" sz="2000" b="1" dirty="0" smtClean="0"/>
              <a:t>. 180 р. 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3752" y="66382"/>
          <a:ext cx="9036496" cy="5882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1673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Rcy;&amp;ocy;&amp;zcy;&amp;vcy;&amp;icy;&amp;tcy;&amp;ocy;&amp;kcy; &amp;vcy;&amp;chcy;&amp;iecy;&amp;ncy;&amp;ncy;&amp;yacy; &amp;pcy;&amp;ocy; &amp;gcy;&amp;ocy;&amp;dcy;&amp;iukcy;&amp;vcy;&amp;lcy;&amp;yucy; &amp;scy;&amp;iukcy;&amp;lcy;&amp;softcy;&amp;scy;&amp;softcy;&amp;kcy;&amp;ocy;&amp;gcy;&amp;ocy;&amp;scy;&amp;pcy;&amp;ocy;&amp;dcy;&amp;acy;&amp;rcy;&amp;scy;&amp;softcy;&amp;kcy;&amp;icy;&amp;khcy; &amp;tcy;&amp;vcy;&amp;acy;&amp;rcy;&amp;icy;&amp;ncy;. &amp;Ocy;&amp;tscy;&amp;iukcy;&amp;ncy;&amp;kcy;&amp;acy;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922" y="0"/>
            <a:ext cx="915592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4437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8" name="AutoShape 2" descr="&amp;Pcy;&amp;iukcy;&amp;dcy;&amp;khcy;&amp;ocy;&amp;dcy;&amp;icy; &amp;dcy;&amp;ocy; &amp;zcy;&amp;acy;&amp;gcy;&amp;ocy;&amp;tcy;&amp;iukcy;&amp;vcy;&amp;lcy;&amp;iukcy; &amp;scy;&amp;iukcy;&amp;ncy;&amp;acy; — &amp;Acy;&amp;gcy;&amp;rcy;&amp;ocy;&amp;bcy;&amp;iukcy;&amp;zcy;&amp;ncy;&amp;iecy;&amp;scy; &amp;scy;&amp;softcy;&amp;ocy;&amp;gcy;&amp;ocy;&amp;dcy;&amp;ncy;&amp;iuk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0" name="Picture 4" descr="&amp;Kcy;&amp;ocy;&amp;ncy;&amp;tscy;&amp;iecy;&amp;ncy;&amp;tcy;&amp;rcy;&amp;ocy;&amp;vcy;&amp;acy;&amp;ncy;&amp;iukcy; &amp;kcy;&amp;ocy;&amp;rcy;&amp;mcy;&amp;icy; &amp;ucy; &amp;tcy;&amp;vcy;&amp;acy;&amp;rcy;&amp;icy;&amp;ncy;&amp;ncy;&amp;icy;&amp;tscy;&amp;tcy;&amp;vcy;&amp;iukcy;, &amp;vcy;&amp;icy;&amp;dcy;&amp;icy;, &amp;scy;&amp;pcy;&amp;ocy;&amp;scy;&amp;ocy;&amp;bcy;&amp;icy; &amp;pcy;&amp;iukcy;&amp;dcy;&amp;gcy;&amp;ocy;&amp;tcy;&amp;ocy;&amp;vcy;&amp;kcy;&amp;icy;, &amp;pcy;&amp;ocy;&amp;zhcy;&amp;icy;&amp;vcy;&amp;ncy;&amp;iukcy;&amp;scy;&amp;tcy;&amp;softcy; &amp;tcy;&amp;acy;  &amp;tscy;&amp;iukcy;&amp;ncy;&amp;ncy;&amp;iukcy;&amp;scy;&amp;tcy;&amp;softcy; &amp;dcy;&amp;lcy;&amp;yacy; &amp;tcy;&amp;vcy;&amp;acy;&amp;rcy;&amp;icy;&amp;ncy;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9791" y="4365104"/>
            <a:ext cx="3758133" cy="24928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71461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23528" y="1196752"/>
          <a:ext cx="806489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67544" y="260648"/>
          <a:ext cx="8352928" cy="5262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34144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&amp;Bcy;&amp;iukcy;&amp;ocy;&amp;khcy;&amp;iukcy;&amp;mcy;&amp;iukcy;&amp;chcy;&amp;ncy;&amp;icy;&amp;jcy; &amp;scy;&amp;kcy;&amp;lcy;&amp;acy;&amp;dcy; &amp;kcy;&amp;ocy;&amp;rcy;&amp;mcy;&amp;iukcy;&amp;vcy; - &amp;pcy;&amp;iecy;&amp;rcy;&amp;vcy;&amp;icy;&amp;ncy;&amp;ncy;&amp;icy;&amp;jcy; &amp;pcy;&amp;ocy;&amp;kcy;&amp;acy;&amp;zcy;&amp;ncy;&amp;icy;&amp;kcy; &amp;yicy;&amp;khcy; &amp;tcy;&amp;iecy;&amp;khcy;&amp;ncy;&amp;ocy;&amp;lcy;&amp;ocy;&amp;gcy;&amp;iukcy;&amp;chcy;&amp;ncy;&amp;ocy;&amp;yicy; &amp;jcy;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700459" cy="6525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1368</Words>
  <Application>Microsoft Office PowerPoint</Application>
  <PresentationFormat>Экран (4:3)</PresentationFormat>
  <Paragraphs>59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Роль годівлі і живлення тварин у підвищенні продуктивності тварин.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Роль годівлі і живлення тварин у підвищенні продуктивності тварин. Хімічний склад кормів.</dc:title>
  <dc:creator>Sam</dc:creator>
  <cp:lastModifiedBy>Ulia</cp:lastModifiedBy>
  <cp:revision>13</cp:revision>
  <dcterms:created xsi:type="dcterms:W3CDTF">2019-02-13T10:55:20Z</dcterms:created>
  <dcterms:modified xsi:type="dcterms:W3CDTF">2021-05-27T11:57:13Z</dcterms:modified>
</cp:coreProperties>
</file>