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  <p:sldMasterId id="2147483783" r:id="rId2"/>
  </p:sldMasterIdLst>
  <p:notesMasterIdLst>
    <p:notesMasterId r:id="rId33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2" r:id="rId25"/>
    <p:sldId id="297" r:id="rId26"/>
    <p:sldId id="286" r:id="rId27"/>
    <p:sldId id="287" r:id="rId28"/>
    <p:sldId id="295" r:id="rId29"/>
    <p:sldId id="288" r:id="rId30"/>
    <p:sldId id="289" r:id="rId31"/>
    <p:sldId id="291" r:id="rId32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94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AD5C7-8835-431F-B589-130440F8C09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9E2394-8226-487F-9105-4E965913E583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/>
              <a:latin typeface="Times New Roman" pitchFamily="18" charset="0"/>
              <a:ea typeface="Calibri"/>
              <a:cs typeface="Times New Roman" pitchFamily="18" charset="0"/>
            </a:rPr>
            <a:t>МВФ</a:t>
          </a:r>
          <a:endParaRPr lang="uk-UA" sz="2400" dirty="0" smtClean="0">
            <a:effectLst/>
            <a:latin typeface="Times New Roman" pitchFamily="18" charset="0"/>
            <a:ea typeface="Calibri"/>
            <a:cs typeface="Times New Roman" pitchFamily="18" charset="0"/>
          </a:endParaRP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7D86A9D-93EB-4504-A5F3-77D16390BE09}" type="parTrans" cxnId="{65AE43FB-9EBC-4E5D-B5FB-78A998308D5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ED4C29F-DD89-4FE7-A2C9-C3227B1B7949}" type="sibTrans" cxnId="{65AE43FB-9EBC-4E5D-B5FB-78A998308D5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34FF623-8320-442C-9E4C-08DAA6185DB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i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Безпосереднє</a:t>
          </a:r>
          <a:r>
            <a:rPr lang="uk-UA" sz="16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</a:t>
          </a:r>
          <a:r>
            <a:rPr lang="uk-UA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фінансування прямо пов’язане із квотою кожної країни і здійснюється в межах її резервної і кредитної часток. Резервна частка становить (з певними корективами) 25% квоти даної країни, тобто ту частину, що внесена в іноземній валюті.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A740F9C-CA39-4F01-AFCA-2976C1224695}" type="parTrans" cxnId="{6A9FB3ED-4955-4DBE-8829-BDBC36F16F4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17AC352-17FE-4685-B475-FF7023865971}" type="sibTrans" cxnId="{6A9FB3ED-4955-4DBE-8829-BDBC36F16F4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6990B24-CA7B-4953-930E-52285327AEAA}">
      <dgm:prSet phldrT="[Текст]" custT="1"/>
      <dgm:spPr/>
      <dgm:t>
        <a:bodyPr/>
        <a:lstStyle/>
        <a:p>
          <a:r>
            <a:rPr lang="uk-UA" sz="160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Система </a:t>
          </a:r>
          <a:r>
            <a:rPr lang="uk-UA" sz="1600" i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поетапного</a:t>
          </a:r>
          <a:r>
            <a:rPr lang="uk-UA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фінансування - при більш суттєвих і триваліших проблемах з платіжним балансом у країни-позичальника. Здійснюється в межах граничних кредитних часток країни і включає механізми резервних кредитів (</a:t>
          </a:r>
          <a:r>
            <a:rPr lang="en-US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stand</a:t>
          </a:r>
          <a:r>
            <a:rPr lang="uk-UA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-</a:t>
          </a:r>
          <a:r>
            <a:rPr lang="en-US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by</a:t>
          </a:r>
          <a:r>
            <a:rPr lang="uk-UA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) та розширеного фінансування (</a:t>
          </a:r>
          <a:r>
            <a:rPr lang="uk-UA" sz="1600" dirty="0" err="1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транши</a:t>
          </a:r>
          <a:r>
            <a:rPr lang="uk-UA" sz="16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від 1,5 до 3 рр.).</a:t>
          </a:r>
          <a:r>
            <a:rPr lang="uk-UA" sz="1600" spc="1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B651E96-0B6D-4308-970B-15C7392862D5}" type="parTrans" cxnId="{C35676D5-110B-407D-8597-2D5B7E43F97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66422E8-646C-4795-8AA6-DC3BAF827B1E}" type="sibTrans" cxnId="{C35676D5-110B-407D-8597-2D5B7E43F97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D1C31EC-6101-48D7-85EA-73EC786CC63E}">
      <dgm:prSet custT="1"/>
      <dgm:spPr/>
      <dgm:t>
        <a:bodyPr/>
        <a:lstStyle/>
        <a:p>
          <a:r>
            <a:rPr lang="uk-UA" sz="1600" i="1" dirty="0" smtClean="0">
              <a:latin typeface="Times New Roman" pitchFamily="18" charset="0"/>
              <a:cs typeface="Times New Roman" pitchFamily="18" charset="0"/>
            </a:rPr>
            <a:t>Пільгове</a:t>
          </a: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 фінансування - кредитів країнам, що розвиваються, та найбіднішим країнам за умов хронічної кризи платіжного балансу під 0,5% річних на термін до 10 років.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CF79FE9A-D3F5-49C2-B237-3F5F5CBDF97E}" type="parTrans" cxnId="{0118B0C3-156F-4AC8-8827-8C7A46D988C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463A7A3-6955-4331-A8EB-1EA0196DDB3C}" type="sibTrans" cxnId="{0118B0C3-156F-4AC8-8827-8C7A46D988C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8BDF32F-1E99-4A5D-8B00-56E639B9E8D1}">
      <dgm:prSet custT="1"/>
      <dgm:spPr/>
      <dgm:t>
        <a:bodyPr/>
        <a:lstStyle/>
        <a:p>
          <a:r>
            <a:rPr lang="uk-UA" sz="1600" i="1" dirty="0" smtClean="0"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 фінансування - компенсаційне фінансування і фінансування у разі непередбачуваних обставин, фінансування буферних (резервних) запасів, фінансування зі скорочення і обслуговування зовнішнього боргу та фінансування системних трансформацій.</a:t>
          </a:r>
          <a:endParaRPr lang="uk-UA" sz="1600" dirty="0">
            <a:latin typeface="Times New Roman" pitchFamily="18" charset="0"/>
            <a:cs typeface="Times New Roman" pitchFamily="18" charset="0"/>
          </a:endParaRPr>
        </a:p>
      </dgm:t>
    </dgm:pt>
    <dgm:pt modelId="{04E7D748-81F3-483E-8EFC-AFFFA0257299}" type="parTrans" cxnId="{9CBE9247-DACC-47BC-92D3-78C607B4DE1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2E28186-C637-4C91-AC47-45D735B1DB74}" type="sibTrans" cxnId="{9CBE9247-DACC-47BC-92D3-78C607B4DE1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B732E8E-5134-457D-BF09-4B648573C02A}" type="pres">
      <dgm:prSet presAssocID="{84DAD5C7-8835-431F-B589-130440F8C0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DFA81-A2D2-460D-8D7A-BFD3D09CEF6D}" type="pres">
      <dgm:prSet presAssocID="{B39E2394-8226-487F-9105-4E965913E583}" presName="roof" presStyleLbl="dkBgShp" presStyleIdx="0" presStyleCnt="2" custScaleX="100000" custScaleY="35502" custLinFactNeighborX="-4325" custLinFactNeighborY="-14721"/>
      <dgm:spPr/>
      <dgm:t>
        <a:bodyPr/>
        <a:lstStyle/>
        <a:p>
          <a:endParaRPr lang="ru-RU"/>
        </a:p>
      </dgm:t>
    </dgm:pt>
    <dgm:pt modelId="{FBE0CC82-B0D7-474B-813D-A94C97EE089C}" type="pres">
      <dgm:prSet presAssocID="{B39E2394-8226-487F-9105-4E965913E583}" presName="pillars" presStyleCnt="0"/>
      <dgm:spPr/>
    </dgm:pt>
    <dgm:pt modelId="{C09F4E65-5D32-4500-A43D-B4DED2AB4E6E}" type="pres">
      <dgm:prSet presAssocID="{B39E2394-8226-487F-9105-4E965913E583}" presName="pillar1" presStyleLbl="node1" presStyleIdx="0" presStyleCnt="4" custScaleY="136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12001-645D-4F2E-80BD-0EC6BC1E69F2}" type="pres">
      <dgm:prSet presAssocID="{A6990B24-CA7B-4953-930E-52285327AEAA}" presName="pillarX" presStyleLbl="node1" presStyleIdx="1" presStyleCnt="4" custScaleY="136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F5BF1-37DE-4FD3-936D-7323E43FBD89}" type="pres">
      <dgm:prSet presAssocID="{ED1C31EC-6101-48D7-85EA-73EC786CC63E}" presName="pillarX" presStyleLbl="node1" presStyleIdx="2" presStyleCnt="4" custScaleY="13725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B3FEC0-D0D8-42C9-8932-AFC7DE3CE454}" type="pres">
      <dgm:prSet presAssocID="{C8BDF32F-1E99-4A5D-8B00-56E639B9E8D1}" presName="pillarX" presStyleLbl="node1" presStyleIdx="3" presStyleCnt="4" custScaleY="13725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DD503A-6BB9-4C3A-BD59-CC2FFFD0F32E}" type="pres">
      <dgm:prSet presAssocID="{B39E2394-8226-487F-9105-4E965913E583}" presName="base" presStyleLbl="dkBgShp" presStyleIdx="1" presStyleCnt="2"/>
      <dgm:spPr/>
    </dgm:pt>
  </dgm:ptLst>
  <dgm:cxnLst>
    <dgm:cxn modelId="{1E462E37-8224-4782-BFEA-E63B0303FFAA}" type="presOf" srcId="{A6990B24-CA7B-4953-930E-52285327AEAA}" destId="{DA512001-645D-4F2E-80BD-0EC6BC1E69F2}" srcOrd="0" destOrd="0" presId="urn:microsoft.com/office/officeart/2005/8/layout/hList3"/>
    <dgm:cxn modelId="{65AE43FB-9EBC-4E5D-B5FB-78A998308D51}" srcId="{84DAD5C7-8835-431F-B589-130440F8C099}" destId="{B39E2394-8226-487F-9105-4E965913E583}" srcOrd="0" destOrd="0" parTransId="{97D86A9D-93EB-4504-A5F3-77D16390BE09}" sibTransId="{9ED4C29F-DD89-4FE7-A2C9-C3227B1B7949}"/>
    <dgm:cxn modelId="{F4D3CA39-3FBF-4E7C-8825-5AE9733DC371}" type="presOf" srcId="{C8BDF32F-1E99-4A5D-8B00-56E639B9E8D1}" destId="{1FB3FEC0-D0D8-42C9-8932-AFC7DE3CE454}" srcOrd="0" destOrd="0" presId="urn:microsoft.com/office/officeart/2005/8/layout/hList3"/>
    <dgm:cxn modelId="{97638CEF-B2C0-4B60-A13F-A1FAE6AA37B9}" type="presOf" srcId="{84DAD5C7-8835-431F-B589-130440F8C099}" destId="{4B732E8E-5134-457D-BF09-4B648573C02A}" srcOrd="0" destOrd="0" presId="urn:microsoft.com/office/officeart/2005/8/layout/hList3"/>
    <dgm:cxn modelId="{C35676D5-110B-407D-8597-2D5B7E43F97E}" srcId="{B39E2394-8226-487F-9105-4E965913E583}" destId="{A6990B24-CA7B-4953-930E-52285327AEAA}" srcOrd="1" destOrd="0" parTransId="{1B651E96-0B6D-4308-970B-15C7392862D5}" sibTransId="{466422E8-646C-4795-8AA6-DC3BAF827B1E}"/>
    <dgm:cxn modelId="{6A9FB3ED-4955-4DBE-8829-BDBC36F16F42}" srcId="{B39E2394-8226-487F-9105-4E965913E583}" destId="{634FF623-8320-442C-9E4C-08DAA6185DB6}" srcOrd="0" destOrd="0" parTransId="{AA740F9C-CA39-4F01-AFCA-2976C1224695}" sibTransId="{E17AC352-17FE-4685-B475-FF7023865971}"/>
    <dgm:cxn modelId="{ED21E2A6-0E1A-4A3E-951C-840AAC3B071D}" type="presOf" srcId="{B39E2394-8226-487F-9105-4E965913E583}" destId="{8F2DFA81-A2D2-460D-8D7A-BFD3D09CEF6D}" srcOrd="0" destOrd="0" presId="urn:microsoft.com/office/officeart/2005/8/layout/hList3"/>
    <dgm:cxn modelId="{0118B0C3-156F-4AC8-8827-8C7A46D988C2}" srcId="{B39E2394-8226-487F-9105-4E965913E583}" destId="{ED1C31EC-6101-48D7-85EA-73EC786CC63E}" srcOrd="2" destOrd="0" parTransId="{CF79FE9A-D3F5-49C2-B237-3F5F5CBDF97E}" sibTransId="{F463A7A3-6955-4331-A8EB-1EA0196DDB3C}"/>
    <dgm:cxn modelId="{9CBE9247-DACC-47BC-92D3-78C607B4DE1F}" srcId="{B39E2394-8226-487F-9105-4E965913E583}" destId="{C8BDF32F-1E99-4A5D-8B00-56E639B9E8D1}" srcOrd="3" destOrd="0" parTransId="{04E7D748-81F3-483E-8EFC-AFFFA0257299}" sibTransId="{42E28186-C637-4C91-AC47-45D735B1DB74}"/>
    <dgm:cxn modelId="{70913542-F252-449B-8599-DB76A74A9EA6}" type="presOf" srcId="{634FF623-8320-442C-9E4C-08DAA6185DB6}" destId="{C09F4E65-5D32-4500-A43D-B4DED2AB4E6E}" srcOrd="0" destOrd="0" presId="urn:microsoft.com/office/officeart/2005/8/layout/hList3"/>
    <dgm:cxn modelId="{0A405520-EF01-4596-9241-6DF4CE45955A}" type="presOf" srcId="{ED1C31EC-6101-48D7-85EA-73EC786CC63E}" destId="{E45F5BF1-37DE-4FD3-936D-7323E43FBD89}" srcOrd="0" destOrd="0" presId="urn:microsoft.com/office/officeart/2005/8/layout/hList3"/>
    <dgm:cxn modelId="{954B2435-6111-431A-A32F-345A813627F1}" type="presParOf" srcId="{4B732E8E-5134-457D-BF09-4B648573C02A}" destId="{8F2DFA81-A2D2-460D-8D7A-BFD3D09CEF6D}" srcOrd="0" destOrd="0" presId="urn:microsoft.com/office/officeart/2005/8/layout/hList3"/>
    <dgm:cxn modelId="{9DF1D316-D22F-47B0-B723-CE7CADC74334}" type="presParOf" srcId="{4B732E8E-5134-457D-BF09-4B648573C02A}" destId="{FBE0CC82-B0D7-474B-813D-A94C97EE089C}" srcOrd="1" destOrd="0" presId="urn:microsoft.com/office/officeart/2005/8/layout/hList3"/>
    <dgm:cxn modelId="{0A3F6194-B78B-4930-B636-E8D331BD2F18}" type="presParOf" srcId="{FBE0CC82-B0D7-474B-813D-A94C97EE089C}" destId="{C09F4E65-5D32-4500-A43D-B4DED2AB4E6E}" srcOrd="0" destOrd="0" presId="urn:microsoft.com/office/officeart/2005/8/layout/hList3"/>
    <dgm:cxn modelId="{3DFE1937-CCC6-4883-8B15-A2ACCA25B7E6}" type="presParOf" srcId="{FBE0CC82-B0D7-474B-813D-A94C97EE089C}" destId="{DA512001-645D-4F2E-80BD-0EC6BC1E69F2}" srcOrd="1" destOrd="0" presId="urn:microsoft.com/office/officeart/2005/8/layout/hList3"/>
    <dgm:cxn modelId="{28C4518C-A074-4A2F-97A6-847917B61C7D}" type="presParOf" srcId="{FBE0CC82-B0D7-474B-813D-A94C97EE089C}" destId="{E45F5BF1-37DE-4FD3-936D-7323E43FBD89}" srcOrd="2" destOrd="0" presId="urn:microsoft.com/office/officeart/2005/8/layout/hList3"/>
    <dgm:cxn modelId="{53A987BA-D6E2-4326-8EA1-D8D45333AA19}" type="presParOf" srcId="{FBE0CC82-B0D7-474B-813D-A94C97EE089C}" destId="{1FB3FEC0-D0D8-42C9-8932-AFC7DE3CE454}" srcOrd="3" destOrd="0" presId="urn:microsoft.com/office/officeart/2005/8/layout/hList3"/>
    <dgm:cxn modelId="{F3D80023-6FDC-4B06-B217-45F2ADFCF4DF}" type="presParOf" srcId="{4B732E8E-5134-457D-BF09-4B648573C02A}" destId="{76DD503A-6BB9-4C3A-BD59-CC2FFFD0F32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AD5C7-8835-431F-B589-130440F8C09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9E2394-8226-487F-9105-4E965913E583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/>
              <a:latin typeface="Times New Roman"/>
              <a:ea typeface="Calibri"/>
            </a:rPr>
            <a:t>Міжнародний банк реконструкції та розвитку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/>
              <a:latin typeface="Times New Roman"/>
              <a:ea typeface="Calibri"/>
            </a:rPr>
            <a:t>(МБРР)</a:t>
          </a:r>
          <a:r>
            <a:rPr lang="uk-UA" sz="2400" dirty="0" smtClean="0">
              <a:effectLst/>
              <a:latin typeface="Times New Roman"/>
              <a:ea typeface="Calibri"/>
            </a:rPr>
            <a:t> </a:t>
          </a: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97D86A9D-93EB-4504-A5F3-77D16390BE09}" type="parTrans" cxnId="{65AE43FB-9EBC-4E5D-B5FB-78A998308D51}">
      <dgm:prSet/>
      <dgm:spPr/>
      <dgm:t>
        <a:bodyPr/>
        <a:lstStyle/>
        <a:p>
          <a:endParaRPr lang="ru-RU"/>
        </a:p>
      </dgm:t>
    </dgm:pt>
    <dgm:pt modelId="{9ED4C29F-DD89-4FE7-A2C9-C3227B1B7949}" type="sibTrans" cxnId="{65AE43FB-9EBC-4E5D-B5FB-78A998308D51}">
      <dgm:prSet/>
      <dgm:spPr/>
      <dgm:t>
        <a:bodyPr/>
        <a:lstStyle/>
        <a:p>
          <a:endParaRPr lang="ru-RU"/>
        </a:p>
      </dgm:t>
    </dgm:pt>
    <dgm:pt modelId="{634FF623-8320-442C-9E4C-08DAA6185DB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spc="-10" dirty="0" smtClean="0">
              <a:effectLst/>
              <a:latin typeface="Times New Roman"/>
              <a:ea typeface="Times New Roman"/>
              <a:cs typeface="Times New Roman"/>
            </a:rPr>
            <a:t>Статутний капітал сформовано за рахунок внесків країн-чле</a:t>
          </a:r>
          <a:r>
            <a:rPr lang="uk-UA" sz="1600" dirty="0" smtClean="0">
              <a:effectLst/>
              <a:latin typeface="Times New Roman"/>
              <a:ea typeface="Times New Roman"/>
              <a:cs typeface="Times New Roman"/>
            </a:rPr>
            <a:t>нів. Внески здійснюються шляхом підписки на акції в межах установлених квот. Квоти кожної країни визначаються відповідно до її економічного потенціалу, виходячи з її квоти в МВФ. Резервний фонд утворюється за рахунок банку.</a:t>
          </a:r>
          <a:endParaRPr lang="ru-RU" sz="1600" dirty="0"/>
        </a:p>
      </dgm:t>
    </dgm:pt>
    <dgm:pt modelId="{AA740F9C-CA39-4F01-AFCA-2976C1224695}" type="parTrans" cxnId="{6A9FB3ED-4955-4DBE-8829-BDBC36F16F42}">
      <dgm:prSet/>
      <dgm:spPr/>
      <dgm:t>
        <a:bodyPr/>
        <a:lstStyle/>
        <a:p>
          <a:endParaRPr lang="ru-RU"/>
        </a:p>
      </dgm:t>
    </dgm:pt>
    <dgm:pt modelId="{E17AC352-17FE-4685-B475-FF7023865971}" type="sibTrans" cxnId="{6A9FB3ED-4955-4DBE-8829-BDBC36F16F42}">
      <dgm:prSet/>
      <dgm:spPr/>
      <dgm:t>
        <a:bodyPr/>
        <a:lstStyle/>
        <a:p>
          <a:endParaRPr lang="ru-RU"/>
        </a:p>
      </dgm:t>
    </dgm:pt>
    <dgm:pt modelId="{A6990B24-CA7B-4953-930E-52285327AEAA}">
      <dgm:prSet phldrT="[Текст]" custT="1"/>
      <dgm:spPr/>
      <dgm:t>
        <a:bodyPr/>
        <a:lstStyle/>
        <a:p>
          <a:r>
            <a:rPr lang="uk-UA" sz="1600" i="1" spc="10" dirty="0" smtClean="0">
              <a:effectLst/>
              <a:latin typeface="Times New Roman"/>
              <a:ea typeface="Times New Roman"/>
            </a:rPr>
            <a:t>Системні</a:t>
          </a:r>
          <a:r>
            <a:rPr lang="uk-UA" sz="1600" spc="10" dirty="0" smtClean="0">
              <a:effectLst/>
              <a:latin typeface="Times New Roman"/>
              <a:ea typeface="Times New Roman"/>
            </a:rPr>
            <a:t> </a:t>
          </a:r>
          <a:r>
            <a:rPr lang="uk-UA" sz="1600" i="1" spc="10" dirty="0" smtClean="0">
              <a:effectLst/>
              <a:latin typeface="Times New Roman"/>
              <a:ea typeface="Times New Roman"/>
            </a:rPr>
            <a:t>позики</a:t>
          </a:r>
          <a:r>
            <a:rPr lang="uk-UA" sz="1600" spc="10" dirty="0" smtClean="0">
              <a:effectLst/>
              <a:latin typeface="Times New Roman"/>
              <a:ea typeface="Times New Roman"/>
            </a:rPr>
            <a:t> надаються урядам окремих країн під програми макроекономічної стабілізації та інституційні зміни.</a:t>
          </a:r>
        </a:p>
        <a:p>
          <a:r>
            <a:rPr lang="uk-UA" sz="1600" i="1" spc="10" dirty="0" smtClean="0">
              <a:effectLst/>
              <a:latin typeface="Times New Roman"/>
              <a:ea typeface="Times New Roman"/>
            </a:rPr>
            <a:t>Інвестиційні</a:t>
          </a:r>
          <a:r>
            <a:rPr lang="uk-UA" sz="1600" b="1" spc="10" dirty="0" smtClean="0">
              <a:effectLst/>
              <a:latin typeface="Times New Roman"/>
              <a:ea typeface="Times New Roman"/>
            </a:rPr>
            <a:t> </a:t>
          </a:r>
          <a:r>
            <a:rPr lang="uk-UA" sz="1600" i="1" spc="10" dirty="0" smtClean="0">
              <a:effectLst/>
              <a:latin typeface="Times New Roman"/>
              <a:ea typeface="Times New Roman"/>
            </a:rPr>
            <a:t>кредити</a:t>
          </a:r>
          <a:r>
            <a:rPr lang="uk-UA" sz="1600" spc="10" dirty="0" smtClean="0">
              <a:effectLst/>
              <a:latin typeface="Times New Roman"/>
              <a:ea typeface="Times New Roman"/>
            </a:rPr>
            <a:t> видаються під конкретні інвестиційні проекти. Основними напрямами інвестиційного кредитування є галузі інфраструктури (енергетика, транспорт, зв’язок), а також сільське господарство, охорона здоров’я та освіта. Кредити видаються на термін до 20 років під гарантії урядів. </a:t>
          </a:r>
          <a:endParaRPr lang="ru-RU" sz="1600" dirty="0"/>
        </a:p>
      </dgm:t>
    </dgm:pt>
    <dgm:pt modelId="{1B651E96-0B6D-4308-970B-15C7392862D5}" type="parTrans" cxnId="{C35676D5-110B-407D-8597-2D5B7E43F97E}">
      <dgm:prSet/>
      <dgm:spPr/>
      <dgm:t>
        <a:bodyPr/>
        <a:lstStyle/>
        <a:p>
          <a:endParaRPr lang="ru-RU"/>
        </a:p>
      </dgm:t>
    </dgm:pt>
    <dgm:pt modelId="{466422E8-646C-4795-8AA6-DC3BAF827B1E}" type="sibTrans" cxnId="{C35676D5-110B-407D-8597-2D5B7E43F97E}">
      <dgm:prSet/>
      <dgm:spPr/>
      <dgm:t>
        <a:bodyPr/>
        <a:lstStyle/>
        <a:p>
          <a:endParaRPr lang="ru-RU"/>
        </a:p>
      </dgm:t>
    </dgm:pt>
    <dgm:pt modelId="{190E424F-E989-429C-9ED4-733339DE9B21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rPr>
            <a:t>ресурсна база:</a:t>
          </a:r>
          <a:r>
            <a:rPr lang="uk-UA" sz="16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rPr>
            <a:t> </a:t>
          </a:r>
          <a:r>
            <a:rPr lang="uk-UA" sz="1600" dirty="0" smtClean="0">
              <a:effectLst/>
              <a:latin typeface="Times New Roman"/>
              <a:ea typeface="Times New Roman"/>
              <a:cs typeface="Times New Roman"/>
            </a:rPr>
            <a:t>статутний капітал;</a:t>
          </a:r>
          <a:endParaRPr lang="uk-UA" sz="1600" dirty="0" smtClean="0">
            <a:effectLst/>
            <a:latin typeface="Calibri"/>
            <a:ea typeface="Calibri"/>
            <a:cs typeface="Times New Roman"/>
          </a:endParaRPr>
        </a:p>
        <a:p>
          <a:r>
            <a:rPr lang="uk-UA" sz="1600" dirty="0" smtClean="0">
              <a:effectLst/>
              <a:latin typeface="Times New Roman"/>
              <a:ea typeface="Times New Roman"/>
              <a:cs typeface="Times New Roman"/>
            </a:rPr>
            <a:t>залучення коштів шляхом випуску облігаційних позик;</a:t>
          </a:r>
          <a:endParaRPr lang="uk-UA" sz="1600" dirty="0" smtClean="0">
            <a:effectLst/>
            <a:latin typeface="Calibri"/>
            <a:ea typeface="Calibri"/>
            <a:cs typeface="Times New Roman"/>
          </a:endParaRPr>
        </a:p>
        <a:p>
          <a:r>
            <a:rPr lang="uk-UA" sz="1600" dirty="0" smtClean="0">
              <a:effectLst/>
              <a:latin typeface="Times New Roman"/>
              <a:ea typeface="Times New Roman"/>
            </a:rPr>
            <a:t>резервний фонд</a:t>
          </a:r>
          <a:endParaRPr lang="ru-RU" sz="1600" dirty="0"/>
        </a:p>
      </dgm:t>
    </dgm:pt>
    <dgm:pt modelId="{B75FFFAC-5F3E-4FC5-A7A3-8812B5D01C84}" type="parTrans" cxnId="{D1A67ED5-88D2-4B9F-B3E0-897031DDF35B}">
      <dgm:prSet/>
      <dgm:spPr/>
      <dgm:t>
        <a:bodyPr/>
        <a:lstStyle/>
        <a:p>
          <a:endParaRPr lang="ru-RU"/>
        </a:p>
      </dgm:t>
    </dgm:pt>
    <dgm:pt modelId="{46381F16-8C05-4D23-844D-9822E965F716}" type="sibTrans" cxnId="{D1A67ED5-88D2-4B9F-B3E0-897031DDF35B}">
      <dgm:prSet/>
      <dgm:spPr/>
      <dgm:t>
        <a:bodyPr/>
        <a:lstStyle/>
        <a:p>
          <a:endParaRPr lang="ru-RU"/>
        </a:p>
      </dgm:t>
    </dgm:pt>
    <dgm:pt modelId="{4B732E8E-5134-457D-BF09-4B648573C02A}" type="pres">
      <dgm:prSet presAssocID="{84DAD5C7-8835-431F-B589-130440F8C0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DFA81-A2D2-460D-8D7A-BFD3D09CEF6D}" type="pres">
      <dgm:prSet presAssocID="{B39E2394-8226-487F-9105-4E965913E583}" presName="roof" presStyleLbl="dkBgShp" presStyleIdx="0" presStyleCnt="2" custScaleY="51168"/>
      <dgm:spPr/>
      <dgm:t>
        <a:bodyPr/>
        <a:lstStyle/>
        <a:p>
          <a:endParaRPr lang="ru-RU"/>
        </a:p>
      </dgm:t>
    </dgm:pt>
    <dgm:pt modelId="{FBE0CC82-B0D7-474B-813D-A94C97EE089C}" type="pres">
      <dgm:prSet presAssocID="{B39E2394-8226-487F-9105-4E965913E583}" presName="pillars" presStyleCnt="0"/>
      <dgm:spPr/>
    </dgm:pt>
    <dgm:pt modelId="{C09F4E65-5D32-4500-A43D-B4DED2AB4E6E}" type="pres">
      <dgm:prSet presAssocID="{B39E2394-8226-487F-9105-4E965913E583}" presName="pillar1" presStyleLbl="node1" presStyleIdx="0" presStyleCnt="3" custScaleY="10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12001-645D-4F2E-80BD-0EC6BC1E69F2}" type="pres">
      <dgm:prSet presAssocID="{A6990B24-CA7B-4953-930E-52285327AEAA}" presName="pillarX" presStyleLbl="node1" presStyleIdx="1" presStyleCnt="3" custScaleY="10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B71FA-2BF2-4153-AF8F-B6E68002A73D}" type="pres">
      <dgm:prSet presAssocID="{190E424F-E989-429C-9ED4-733339DE9B21}" presName="pillarX" presStyleLbl="node1" presStyleIdx="2" presStyleCnt="3" custScaleY="10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D503A-6BB9-4C3A-BD59-CC2FFFD0F32E}" type="pres">
      <dgm:prSet presAssocID="{B39E2394-8226-487F-9105-4E965913E583}" presName="base" presStyleLbl="dkBgShp" presStyleIdx="1" presStyleCnt="2"/>
      <dgm:spPr/>
    </dgm:pt>
  </dgm:ptLst>
  <dgm:cxnLst>
    <dgm:cxn modelId="{D329ABAC-C9BE-4A31-9176-73A8B3A1C357}" type="presOf" srcId="{84DAD5C7-8835-431F-B589-130440F8C099}" destId="{4B732E8E-5134-457D-BF09-4B648573C02A}" srcOrd="0" destOrd="0" presId="urn:microsoft.com/office/officeart/2005/8/layout/hList3"/>
    <dgm:cxn modelId="{F533510B-7BBB-44D0-9BFF-25CC0D121C3D}" type="presOf" srcId="{A6990B24-CA7B-4953-930E-52285327AEAA}" destId="{DA512001-645D-4F2E-80BD-0EC6BC1E69F2}" srcOrd="0" destOrd="0" presId="urn:microsoft.com/office/officeart/2005/8/layout/hList3"/>
    <dgm:cxn modelId="{6A9FB3ED-4955-4DBE-8829-BDBC36F16F42}" srcId="{B39E2394-8226-487F-9105-4E965913E583}" destId="{634FF623-8320-442C-9E4C-08DAA6185DB6}" srcOrd="0" destOrd="0" parTransId="{AA740F9C-CA39-4F01-AFCA-2976C1224695}" sibTransId="{E17AC352-17FE-4685-B475-FF7023865971}"/>
    <dgm:cxn modelId="{C35676D5-110B-407D-8597-2D5B7E43F97E}" srcId="{B39E2394-8226-487F-9105-4E965913E583}" destId="{A6990B24-CA7B-4953-930E-52285327AEAA}" srcOrd="1" destOrd="0" parTransId="{1B651E96-0B6D-4308-970B-15C7392862D5}" sibTransId="{466422E8-646C-4795-8AA6-DC3BAF827B1E}"/>
    <dgm:cxn modelId="{73E0C98E-F629-40B5-860C-2D0F7C4672ED}" type="presOf" srcId="{634FF623-8320-442C-9E4C-08DAA6185DB6}" destId="{C09F4E65-5D32-4500-A43D-B4DED2AB4E6E}" srcOrd="0" destOrd="0" presId="urn:microsoft.com/office/officeart/2005/8/layout/hList3"/>
    <dgm:cxn modelId="{8527EF84-43E4-4678-BCC0-9183180F077B}" type="presOf" srcId="{B39E2394-8226-487F-9105-4E965913E583}" destId="{8F2DFA81-A2D2-460D-8D7A-BFD3D09CEF6D}" srcOrd="0" destOrd="0" presId="urn:microsoft.com/office/officeart/2005/8/layout/hList3"/>
    <dgm:cxn modelId="{65AE43FB-9EBC-4E5D-B5FB-78A998308D51}" srcId="{84DAD5C7-8835-431F-B589-130440F8C099}" destId="{B39E2394-8226-487F-9105-4E965913E583}" srcOrd="0" destOrd="0" parTransId="{97D86A9D-93EB-4504-A5F3-77D16390BE09}" sibTransId="{9ED4C29F-DD89-4FE7-A2C9-C3227B1B7949}"/>
    <dgm:cxn modelId="{0BED2252-251E-44B1-B082-FD20EFBA9173}" type="presOf" srcId="{190E424F-E989-429C-9ED4-733339DE9B21}" destId="{6EBB71FA-2BF2-4153-AF8F-B6E68002A73D}" srcOrd="0" destOrd="0" presId="urn:microsoft.com/office/officeart/2005/8/layout/hList3"/>
    <dgm:cxn modelId="{D1A67ED5-88D2-4B9F-B3E0-897031DDF35B}" srcId="{B39E2394-8226-487F-9105-4E965913E583}" destId="{190E424F-E989-429C-9ED4-733339DE9B21}" srcOrd="2" destOrd="0" parTransId="{B75FFFAC-5F3E-4FC5-A7A3-8812B5D01C84}" sibTransId="{46381F16-8C05-4D23-844D-9822E965F716}"/>
    <dgm:cxn modelId="{CD972195-696F-4360-BC0D-6C58341E77F1}" type="presParOf" srcId="{4B732E8E-5134-457D-BF09-4B648573C02A}" destId="{8F2DFA81-A2D2-460D-8D7A-BFD3D09CEF6D}" srcOrd="0" destOrd="0" presId="urn:microsoft.com/office/officeart/2005/8/layout/hList3"/>
    <dgm:cxn modelId="{E0E63171-2860-406B-9849-8B167C093F72}" type="presParOf" srcId="{4B732E8E-5134-457D-BF09-4B648573C02A}" destId="{FBE0CC82-B0D7-474B-813D-A94C97EE089C}" srcOrd="1" destOrd="0" presId="urn:microsoft.com/office/officeart/2005/8/layout/hList3"/>
    <dgm:cxn modelId="{ACBFA4C2-115E-4F51-A725-311D28B03798}" type="presParOf" srcId="{FBE0CC82-B0D7-474B-813D-A94C97EE089C}" destId="{C09F4E65-5D32-4500-A43D-B4DED2AB4E6E}" srcOrd="0" destOrd="0" presId="urn:microsoft.com/office/officeart/2005/8/layout/hList3"/>
    <dgm:cxn modelId="{1920E3E6-050C-4437-AD74-E1423E72C33E}" type="presParOf" srcId="{FBE0CC82-B0D7-474B-813D-A94C97EE089C}" destId="{DA512001-645D-4F2E-80BD-0EC6BC1E69F2}" srcOrd="1" destOrd="0" presId="urn:microsoft.com/office/officeart/2005/8/layout/hList3"/>
    <dgm:cxn modelId="{1295A071-0AB0-458B-BCD3-D0F5F4A56C37}" type="presParOf" srcId="{FBE0CC82-B0D7-474B-813D-A94C97EE089C}" destId="{6EBB71FA-2BF2-4153-AF8F-B6E68002A73D}" srcOrd="2" destOrd="0" presId="urn:microsoft.com/office/officeart/2005/8/layout/hList3"/>
    <dgm:cxn modelId="{19FF93A1-2879-46C6-B59D-5FBDF4DA683C}" type="presParOf" srcId="{4B732E8E-5134-457D-BF09-4B648573C02A}" destId="{76DD503A-6BB9-4C3A-BD59-CC2FFFD0F32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DAD5C7-8835-431F-B589-130440F8C09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9E2394-8226-487F-9105-4E965913E583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i="1" dirty="0" smtClean="0">
              <a:effectLst/>
              <a:latin typeface="Times New Roman"/>
              <a:ea typeface="Calibri"/>
            </a:rPr>
            <a:t>Міжнародна асоціація розвитку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i="1" dirty="0" smtClean="0">
              <a:effectLst/>
              <a:latin typeface="Times New Roman"/>
              <a:ea typeface="Calibri"/>
            </a:rPr>
            <a:t>(МАР)</a:t>
          </a:r>
          <a:r>
            <a:rPr lang="uk-UA" sz="2000" dirty="0" smtClean="0">
              <a:effectLst/>
              <a:latin typeface="Times New Roman"/>
              <a:ea typeface="Calibri"/>
            </a:rPr>
            <a:t> </a:t>
          </a: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97D86A9D-93EB-4504-A5F3-77D16390BE09}" type="parTrans" cxnId="{65AE43FB-9EBC-4E5D-B5FB-78A998308D51}">
      <dgm:prSet/>
      <dgm:spPr/>
      <dgm:t>
        <a:bodyPr/>
        <a:lstStyle/>
        <a:p>
          <a:endParaRPr lang="ru-RU" sz="2000"/>
        </a:p>
      </dgm:t>
    </dgm:pt>
    <dgm:pt modelId="{9ED4C29F-DD89-4FE7-A2C9-C3227B1B7949}" type="sibTrans" cxnId="{65AE43FB-9EBC-4E5D-B5FB-78A998308D51}">
      <dgm:prSet/>
      <dgm:spPr/>
      <dgm:t>
        <a:bodyPr/>
        <a:lstStyle/>
        <a:p>
          <a:endParaRPr lang="ru-RU" sz="2000"/>
        </a:p>
      </dgm:t>
    </dgm:pt>
    <dgm:pt modelId="{634FF623-8320-442C-9E4C-08DAA6185DB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dirty="0" smtClean="0">
              <a:effectLst/>
              <a:latin typeface="Times New Roman"/>
              <a:ea typeface="Calibri"/>
            </a:rPr>
            <a:t>безвідсоткові позики найбіднішим країнам світу (річний дохід на душу населення не перевищує 925 дол. США)</a:t>
          </a:r>
        </a:p>
        <a:p>
          <a:pPr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AA740F9C-CA39-4F01-AFCA-2976C1224695}" type="parTrans" cxnId="{6A9FB3ED-4955-4DBE-8829-BDBC36F16F42}">
      <dgm:prSet/>
      <dgm:spPr/>
      <dgm:t>
        <a:bodyPr/>
        <a:lstStyle/>
        <a:p>
          <a:endParaRPr lang="ru-RU" sz="2000"/>
        </a:p>
      </dgm:t>
    </dgm:pt>
    <dgm:pt modelId="{E17AC352-17FE-4685-B475-FF7023865971}" type="sibTrans" cxnId="{6A9FB3ED-4955-4DBE-8829-BDBC36F16F42}">
      <dgm:prSet/>
      <dgm:spPr/>
      <dgm:t>
        <a:bodyPr/>
        <a:lstStyle/>
        <a:p>
          <a:endParaRPr lang="ru-RU" sz="2000"/>
        </a:p>
      </dgm:t>
    </dgm:pt>
    <dgm:pt modelId="{A6990B24-CA7B-4953-930E-52285327AEAA}">
      <dgm:prSet phldrT="[Текст]" custT="1"/>
      <dgm:spPr/>
      <dgm:t>
        <a:bodyPr/>
        <a:lstStyle/>
        <a:p>
          <a:r>
            <a:rPr lang="uk-UA" sz="2000" dirty="0" smtClean="0">
              <a:effectLst/>
              <a:latin typeface="Times New Roman"/>
              <a:ea typeface="Calibri"/>
            </a:rPr>
            <a:t>10-річний пільговий період, відшкодування - 35—40 років</a:t>
          </a:r>
          <a:endParaRPr lang="ru-RU" sz="2000" dirty="0"/>
        </a:p>
      </dgm:t>
    </dgm:pt>
    <dgm:pt modelId="{1B651E96-0B6D-4308-970B-15C7392862D5}" type="parTrans" cxnId="{C35676D5-110B-407D-8597-2D5B7E43F97E}">
      <dgm:prSet/>
      <dgm:spPr/>
      <dgm:t>
        <a:bodyPr/>
        <a:lstStyle/>
        <a:p>
          <a:endParaRPr lang="ru-RU" sz="2000"/>
        </a:p>
      </dgm:t>
    </dgm:pt>
    <dgm:pt modelId="{466422E8-646C-4795-8AA6-DC3BAF827B1E}" type="sibTrans" cxnId="{C35676D5-110B-407D-8597-2D5B7E43F97E}">
      <dgm:prSet/>
      <dgm:spPr/>
      <dgm:t>
        <a:bodyPr/>
        <a:lstStyle/>
        <a:p>
          <a:endParaRPr lang="ru-RU" sz="2000"/>
        </a:p>
      </dgm:t>
    </dgm:pt>
    <dgm:pt modelId="{190E424F-E989-429C-9ED4-733339DE9B21}">
      <dgm:prSet phldrT="[Текст]" custT="1"/>
      <dgm:spPr/>
      <dgm:t>
        <a:bodyPr/>
        <a:lstStyle/>
        <a:p>
          <a:r>
            <a:rPr lang="uk-UA" sz="2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rPr>
            <a:t>ресурсна база - </a:t>
          </a:r>
          <a:r>
            <a:rPr lang="uk-UA" sz="2000" dirty="0" smtClean="0">
              <a:effectLst/>
              <a:latin typeface="Times New Roman"/>
              <a:ea typeface="Calibri"/>
            </a:rPr>
            <a:t>внески економічно розвинутих країн</a:t>
          </a:r>
          <a:endParaRPr lang="ru-RU" sz="2000" dirty="0"/>
        </a:p>
      </dgm:t>
    </dgm:pt>
    <dgm:pt modelId="{B75FFFAC-5F3E-4FC5-A7A3-8812B5D01C84}" type="parTrans" cxnId="{D1A67ED5-88D2-4B9F-B3E0-897031DDF35B}">
      <dgm:prSet/>
      <dgm:spPr/>
      <dgm:t>
        <a:bodyPr/>
        <a:lstStyle/>
        <a:p>
          <a:endParaRPr lang="ru-RU" sz="2000"/>
        </a:p>
      </dgm:t>
    </dgm:pt>
    <dgm:pt modelId="{46381F16-8C05-4D23-844D-9822E965F716}" type="sibTrans" cxnId="{D1A67ED5-88D2-4B9F-B3E0-897031DDF35B}">
      <dgm:prSet/>
      <dgm:spPr/>
      <dgm:t>
        <a:bodyPr/>
        <a:lstStyle/>
        <a:p>
          <a:endParaRPr lang="ru-RU" sz="2000"/>
        </a:p>
      </dgm:t>
    </dgm:pt>
    <dgm:pt modelId="{4B732E8E-5134-457D-BF09-4B648573C02A}" type="pres">
      <dgm:prSet presAssocID="{84DAD5C7-8835-431F-B589-130440F8C0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DFA81-A2D2-460D-8D7A-BFD3D09CEF6D}" type="pres">
      <dgm:prSet presAssocID="{B39E2394-8226-487F-9105-4E965913E583}" presName="roof" presStyleLbl="dkBgShp" presStyleIdx="0" presStyleCnt="2"/>
      <dgm:spPr/>
      <dgm:t>
        <a:bodyPr/>
        <a:lstStyle/>
        <a:p>
          <a:endParaRPr lang="ru-RU"/>
        </a:p>
      </dgm:t>
    </dgm:pt>
    <dgm:pt modelId="{FBE0CC82-B0D7-474B-813D-A94C97EE089C}" type="pres">
      <dgm:prSet presAssocID="{B39E2394-8226-487F-9105-4E965913E583}" presName="pillars" presStyleCnt="0"/>
      <dgm:spPr/>
    </dgm:pt>
    <dgm:pt modelId="{C09F4E65-5D32-4500-A43D-B4DED2AB4E6E}" type="pres">
      <dgm:prSet presAssocID="{B39E2394-8226-487F-9105-4E965913E58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12001-645D-4F2E-80BD-0EC6BC1E69F2}" type="pres">
      <dgm:prSet presAssocID="{A6990B24-CA7B-4953-930E-52285327AEA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B71FA-2BF2-4153-AF8F-B6E68002A73D}" type="pres">
      <dgm:prSet presAssocID="{190E424F-E989-429C-9ED4-733339DE9B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D503A-6BB9-4C3A-BD59-CC2FFFD0F32E}" type="pres">
      <dgm:prSet presAssocID="{B39E2394-8226-487F-9105-4E965913E583}" presName="base" presStyleLbl="dkBgShp" presStyleIdx="1" presStyleCnt="2"/>
      <dgm:spPr/>
    </dgm:pt>
  </dgm:ptLst>
  <dgm:cxnLst>
    <dgm:cxn modelId="{C9037F16-D80A-437A-B876-3F45FB094AB8}" type="presOf" srcId="{190E424F-E989-429C-9ED4-733339DE9B21}" destId="{6EBB71FA-2BF2-4153-AF8F-B6E68002A73D}" srcOrd="0" destOrd="0" presId="urn:microsoft.com/office/officeart/2005/8/layout/hList3"/>
    <dgm:cxn modelId="{7A3C069B-AC3D-48C9-94F8-6C4227C7E3CB}" type="presOf" srcId="{B39E2394-8226-487F-9105-4E965913E583}" destId="{8F2DFA81-A2D2-460D-8D7A-BFD3D09CEF6D}" srcOrd="0" destOrd="0" presId="urn:microsoft.com/office/officeart/2005/8/layout/hList3"/>
    <dgm:cxn modelId="{6A9FB3ED-4955-4DBE-8829-BDBC36F16F42}" srcId="{B39E2394-8226-487F-9105-4E965913E583}" destId="{634FF623-8320-442C-9E4C-08DAA6185DB6}" srcOrd="0" destOrd="0" parTransId="{AA740F9C-CA39-4F01-AFCA-2976C1224695}" sibTransId="{E17AC352-17FE-4685-B475-FF7023865971}"/>
    <dgm:cxn modelId="{C35676D5-110B-407D-8597-2D5B7E43F97E}" srcId="{B39E2394-8226-487F-9105-4E965913E583}" destId="{A6990B24-CA7B-4953-930E-52285327AEAA}" srcOrd="1" destOrd="0" parTransId="{1B651E96-0B6D-4308-970B-15C7392862D5}" sibTransId="{466422E8-646C-4795-8AA6-DC3BAF827B1E}"/>
    <dgm:cxn modelId="{65000C78-228A-4F7B-B529-08528ECAD54F}" type="presOf" srcId="{A6990B24-CA7B-4953-930E-52285327AEAA}" destId="{DA512001-645D-4F2E-80BD-0EC6BC1E69F2}" srcOrd="0" destOrd="0" presId="urn:microsoft.com/office/officeart/2005/8/layout/hList3"/>
    <dgm:cxn modelId="{65AE43FB-9EBC-4E5D-B5FB-78A998308D51}" srcId="{84DAD5C7-8835-431F-B589-130440F8C099}" destId="{B39E2394-8226-487F-9105-4E965913E583}" srcOrd="0" destOrd="0" parTransId="{97D86A9D-93EB-4504-A5F3-77D16390BE09}" sibTransId="{9ED4C29F-DD89-4FE7-A2C9-C3227B1B7949}"/>
    <dgm:cxn modelId="{2E8D3F44-0270-48CF-9074-7C7EAF257979}" type="presOf" srcId="{634FF623-8320-442C-9E4C-08DAA6185DB6}" destId="{C09F4E65-5D32-4500-A43D-B4DED2AB4E6E}" srcOrd="0" destOrd="0" presId="urn:microsoft.com/office/officeart/2005/8/layout/hList3"/>
    <dgm:cxn modelId="{4BF22D3F-5D63-426F-935A-48652EC5BE65}" type="presOf" srcId="{84DAD5C7-8835-431F-B589-130440F8C099}" destId="{4B732E8E-5134-457D-BF09-4B648573C02A}" srcOrd="0" destOrd="0" presId="urn:microsoft.com/office/officeart/2005/8/layout/hList3"/>
    <dgm:cxn modelId="{D1A67ED5-88D2-4B9F-B3E0-897031DDF35B}" srcId="{B39E2394-8226-487F-9105-4E965913E583}" destId="{190E424F-E989-429C-9ED4-733339DE9B21}" srcOrd="2" destOrd="0" parTransId="{B75FFFAC-5F3E-4FC5-A7A3-8812B5D01C84}" sibTransId="{46381F16-8C05-4D23-844D-9822E965F716}"/>
    <dgm:cxn modelId="{76751343-62C6-4E61-96E1-75FC3A2B7B6A}" type="presParOf" srcId="{4B732E8E-5134-457D-BF09-4B648573C02A}" destId="{8F2DFA81-A2D2-460D-8D7A-BFD3D09CEF6D}" srcOrd="0" destOrd="0" presId="urn:microsoft.com/office/officeart/2005/8/layout/hList3"/>
    <dgm:cxn modelId="{166F7D37-83EE-4974-B0D0-5D51F910742D}" type="presParOf" srcId="{4B732E8E-5134-457D-BF09-4B648573C02A}" destId="{FBE0CC82-B0D7-474B-813D-A94C97EE089C}" srcOrd="1" destOrd="0" presId="urn:microsoft.com/office/officeart/2005/8/layout/hList3"/>
    <dgm:cxn modelId="{E9D0534D-642F-4FB4-A7A4-D50868A1C892}" type="presParOf" srcId="{FBE0CC82-B0D7-474B-813D-A94C97EE089C}" destId="{C09F4E65-5D32-4500-A43D-B4DED2AB4E6E}" srcOrd="0" destOrd="0" presId="urn:microsoft.com/office/officeart/2005/8/layout/hList3"/>
    <dgm:cxn modelId="{DA1508BA-6B88-4AB0-BB86-FF597E5F4F6E}" type="presParOf" srcId="{FBE0CC82-B0D7-474B-813D-A94C97EE089C}" destId="{DA512001-645D-4F2E-80BD-0EC6BC1E69F2}" srcOrd="1" destOrd="0" presId="urn:microsoft.com/office/officeart/2005/8/layout/hList3"/>
    <dgm:cxn modelId="{869FF6B7-9C51-4F05-90AE-6B16865FACF8}" type="presParOf" srcId="{FBE0CC82-B0D7-474B-813D-A94C97EE089C}" destId="{6EBB71FA-2BF2-4153-AF8F-B6E68002A73D}" srcOrd="2" destOrd="0" presId="urn:microsoft.com/office/officeart/2005/8/layout/hList3"/>
    <dgm:cxn modelId="{71781973-BA97-4662-8259-394116C3A450}" type="presParOf" srcId="{4B732E8E-5134-457D-BF09-4B648573C02A}" destId="{76DD503A-6BB9-4C3A-BD59-CC2FFFD0F32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986B45-E379-4A53-8017-BD442AF9A69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5B6BA7-5A5E-409F-937B-C4F019353EB4}">
      <dgm:prSet phldrT="[Текст]" custT="1"/>
      <dgm:spPr/>
      <dgm:t>
        <a:bodyPr/>
        <a:lstStyle/>
        <a:p>
          <a:r>
            <a:rPr lang="uk-UA" sz="1800" b="1" i="1" dirty="0" smtClean="0">
              <a:latin typeface="Times New Roman" pitchFamily="18" charset="0"/>
              <a:cs typeface="Times New Roman" pitchFamily="18" charset="0"/>
            </a:rPr>
            <a:t>Міжнародна фінансова корпорація (МФК)</a:t>
          </a: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4D59B60-A3BC-4B42-B5D3-78B36DE5AC8C}" type="parTrans" cxnId="{E34817AC-3E68-47FC-950C-8E7EF1AA7AC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53C2304-363A-48D1-906F-192E7188435C}" type="sibTrans" cxnId="{E34817AC-3E68-47FC-950C-8E7EF1AA7AC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3C7538E-622B-4AEE-8F77-E178CDC72F7F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фінансування проектів приватного сектора в країнах, що розвиваються (фінансує проекти, які не можуть на прийнятних умовах одержати суттєвої підтримки з інших джерел)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4BDA0B5-E64D-472B-BB01-58E3290C20A0}" type="parTrans" cxnId="{67676FEB-3E7E-430F-87DC-A9D37B0CC6D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413A511-10C1-4783-AB11-4C05DC6D4059}" type="sibTrans" cxnId="{67676FEB-3E7E-430F-87DC-A9D37B0CC6D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D6285EC-3216-4766-BA0B-DB058702846A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фінансує не більше 25 % від загальної суми витрат на проект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67BE72F-7B88-4C93-ABE1-C75A2A54CE97}" type="parTrans" cxnId="{3E977286-7170-40DE-AEB0-2C54E7040C8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DB0681D-DDF0-4AC3-AA64-3DB4308EF1C8}" type="sibTrans" cxnId="{3E977286-7170-40DE-AEB0-2C54E7040C8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1BF278D-CE8A-44BB-A2C0-E3EEF629E016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надає позики без урядових гарантій, а весь фінансовий ризик вона відносить на рахунок проектів зі своїми партнерами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E990FDE-7E27-4447-A273-2F9761743A98}" type="parTrans" cxnId="{0B1C7ACA-2C1E-4666-8587-CCE670F38B6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3EE032C-04DC-451A-9531-703D05239706}" type="sibTrans" cxnId="{0B1C7ACA-2C1E-4666-8587-CCE670F38B6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C99FDC9-E085-4510-8CBE-878F096B1EE8}" type="pres">
      <dgm:prSet presAssocID="{09986B45-E379-4A53-8017-BD442AF9A69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C7D846-03B3-4C76-8796-E43A2889B4AD}" type="pres">
      <dgm:prSet presAssocID="{8B5B6BA7-5A5E-409F-937B-C4F019353EB4}" presName="roof" presStyleLbl="dkBgShp" presStyleIdx="0" presStyleCnt="2"/>
      <dgm:spPr/>
      <dgm:t>
        <a:bodyPr/>
        <a:lstStyle/>
        <a:p>
          <a:endParaRPr lang="ru-RU"/>
        </a:p>
      </dgm:t>
    </dgm:pt>
    <dgm:pt modelId="{779535DA-C2F8-43E1-ABB1-F996200907EE}" type="pres">
      <dgm:prSet presAssocID="{8B5B6BA7-5A5E-409F-937B-C4F019353EB4}" presName="pillars" presStyleCnt="0"/>
      <dgm:spPr/>
    </dgm:pt>
    <dgm:pt modelId="{01141093-7B64-4651-876C-788FAE565F21}" type="pres">
      <dgm:prSet presAssocID="{8B5B6BA7-5A5E-409F-937B-C4F019353EB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75CAD-BF60-4854-9389-848EE8974BC2}" type="pres">
      <dgm:prSet presAssocID="{2D6285EC-3216-4766-BA0B-DB058702846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0E993-BF39-4D00-8EE7-F465DADA421B}" type="pres">
      <dgm:prSet presAssocID="{51BF278D-CE8A-44BB-A2C0-E3EEF629E01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DA228-87BA-436B-8A49-C892B870EF22}" type="pres">
      <dgm:prSet presAssocID="{8B5B6BA7-5A5E-409F-937B-C4F019353EB4}" presName="base" presStyleLbl="dkBgShp" presStyleIdx="1" presStyleCnt="2"/>
      <dgm:spPr/>
    </dgm:pt>
  </dgm:ptLst>
  <dgm:cxnLst>
    <dgm:cxn modelId="{CE055F91-F23C-439E-8BF3-4E139CAC6946}" type="presOf" srcId="{2D6285EC-3216-4766-BA0B-DB058702846A}" destId="{59B75CAD-BF60-4854-9389-848EE8974BC2}" srcOrd="0" destOrd="0" presId="urn:microsoft.com/office/officeart/2005/8/layout/hList3"/>
    <dgm:cxn modelId="{DCBB82DE-F2F5-4BCC-939E-E80FAB4BB864}" type="presOf" srcId="{51BF278D-CE8A-44BB-A2C0-E3EEF629E016}" destId="{58D0E993-BF39-4D00-8EE7-F465DADA421B}" srcOrd="0" destOrd="0" presId="urn:microsoft.com/office/officeart/2005/8/layout/hList3"/>
    <dgm:cxn modelId="{E34817AC-3E68-47FC-950C-8E7EF1AA7ACA}" srcId="{09986B45-E379-4A53-8017-BD442AF9A694}" destId="{8B5B6BA7-5A5E-409F-937B-C4F019353EB4}" srcOrd="0" destOrd="0" parTransId="{A4D59B60-A3BC-4B42-B5D3-78B36DE5AC8C}" sibTransId="{053C2304-363A-48D1-906F-192E7188435C}"/>
    <dgm:cxn modelId="{0B1C7ACA-2C1E-4666-8587-CCE670F38B6A}" srcId="{8B5B6BA7-5A5E-409F-937B-C4F019353EB4}" destId="{51BF278D-CE8A-44BB-A2C0-E3EEF629E016}" srcOrd="2" destOrd="0" parTransId="{EE990FDE-7E27-4447-A273-2F9761743A98}" sibTransId="{C3EE032C-04DC-451A-9531-703D05239706}"/>
    <dgm:cxn modelId="{67676FEB-3E7E-430F-87DC-A9D37B0CC6DE}" srcId="{8B5B6BA7-5A5E-409F-937B-C4F019353EB4}" destId="{F3C7538E-622B-4AEE-8F77-E178CDC72F7F}" srcOrd="0" destOrd="0" parTransId="{A4BDA0B5-E64D-472B-BB01-58E3290C20A0}" sibTransId="{3413A511-10C1-4783-AB11-4C05DC6D4059}"/>
    <dgm:cxn modelId="{0326B166-D280-4B4A-AB3C-7E0D4DB5EA46}" type="presOf" srcId="{09986B45-E379-4A53-8017-BD442AF9A694}" destId="{4C99FDC9-E085-4510-8CBE-878F096B1EE8}" srcOrd="0" destOrd="0" presId="urn:microsoft.com/office/officeart/2005/8/layout/hList3"/>
    <dgm:cxn modelId="{3FABC0EC-EE50-49CB-80BF-9DD9851BB015}" type="presOf" srcId="{8B5B6BA7-5A5E-409F-937B-C4F019353EB4}" destId="{C4C7D846-03B3-4C76-8796-E43A2889B4AD}" srcOrd="0" destOrd="0" presId="urn:microsoft.com/office/officeart/2005/8/layout/hList3"/>
    <dgm:cxn modelId="{3E977286-7170-40DE-AEB0-2C54E7040C8A}" srcId="{8B5B6BA7-5A5E-409F-937B-C4F019353EB4}" destId="{2D6285EC-3216-4766-BA0B-DB058702846A}" srcOrd="1" destOrd="0" parTransId="{567BE72F-7B88-4C93-ABE1-C75A2A54CE97}" sibTransId="{4DB0681D-DDF0-4AC3-AA64-3DB4308EF1C8}"/>
    <dgm:cxn modelId="{F09B8D21-712C-4379-A5D4-FB7022ECD607}" type="presOf" srcId="{F3C7538E-622B-4AEE-8F77-E178CDC72F7F}" destId="{01141093-7B64-4651-876C-788FAE565F21}" srcOrd="0" destOrd="0" presId="urn:microsoft.com/office/officeart/2005/8/layout/hList3"/>
    <dgm:cxn modelId="{59F5FF02-3901-4108-A159-FEA5D939C6C4}" type="presParOf" srcId="{4C99FDC9-E085-4510-8CBE-878F096B1EE8}" destId="{C4C7D846-03B3-4C76-8796-E43A2889B4AD}" srcOrd="0" destOrd="0" presId="urn:microsoft.com/office/officeart/2005/8/layout/hList3"/>
    <dgm:cxn modelId="{03DE5739-E1E2-430A-A219-A85629C57CEF}" type="presParOf" srcId="{4C99FDC9-E085-4510-8CBE-878F096B1EE8}" destId="{779535DA-C2F8-43E1-ABB1-F996200907EE}" srcOrd="1" destOrd="0" presId="urn:microsoft.com/office/officeart/2005/8/layout/hList3"/>
    <dgm:cxn modelId="{3204F597-993B-4A03-BFE1-DB565E0D20CA}" type="presParOf" srcId="{779535DA-C2F8-43E1-ABB1-F996200907EE}" destId="{01141093-7B64-4651-876C-788FAE565F21}" srcOrd="0" destOrd="0" presId="urn:microsoft.com/office/officeart/2005/8/layout/hList3"/>
    <dgm:cxn modelId="{4B332B8C-C2E1-4C47-A2FC-41D0EF761ABB}" type="presParOf" srcId="{779535DA-C2F8-43E1-ABB1-F996200907EE}" destId="{59B75CAD-BF60-4854-9389-848EE8974BC2}" srcOrd="1" destOrd="0" presId="urn:microsoft.com/office/officeart/2005/8/layout/hList3"/>
    <dgm:cxn modelId="{00841BC1-1AFD-4DB2-BFB9-BEE5FA4437D9}" type="presParOf" srcId="{779535DA-C2F8-43E1-ABB1-F996200907EE}" destId="{58D0E993-BF39-4D00-8EE7-F465DADA421B}" srcOrd="2" destOrd="0" presId="urn:microsoft.com/office/officeart/2005/8/layout/hList3"/>
    <dgm:cxn modelId="{15D5F2ED-1A55-43BF-83EA-EDACCFA52D52}" type="presParOf" srcId="{4C99FDC9-E085-4510-8CBE-878F096B1EE8}" destId="{969DA228-87BA-436B-8A49-C892B870EF2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0A71F9-10F9-4563-BABA-2B8F3276F51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F159C9-C2C0-4770-B02C-AF39E689E02D}">
      <dgm:prSet phldrT="[Текст]" custT="1"/>
      <dgm:spPr/>
      <dgm:t>
        <a:bodyPr/>
        <a:lstStyle/>
        <a:p>
          <a:r>
            <a:rPr lang="uk-UA" sz="1800" b="1" i="1" dirty="0" smtClean="0">
              <a:latin typeface="Times New Roman" pitchFamily="18" charset="0"/>
              <a:cs typeface="Times New Roman" pitchFamily="18" charset="0"/>
            </a:rPr>
            <a:t>Багатостороннє </a:t>
          </a:r>
          <a:r>
            <a:rPr lang="uk-UA" sz="1800" b="1" i="1" dirty="0" err="1" smtClean="0">
              <a:latin typeface="Times New Roman" pitchFamily="18" charset="0"/>
              <a:cs typeface="Times New Roman" pitchFamily="18" charset="0"/>
            </a:rPr>
            <a:t>агенство</a:t>
          </a:r>
          <a:r>
            <a:rPr lang="uk-UA" sz="1800" b="1" i="1" dirty="0" smtClean="0">
              <a:latin typeface="Times New Roman" pitchFamily="18" charset="0"/>
              <a:cs typeface="Times New Roman" pitchFamily="18" charset="0"/>
            </a:rPr>
            <a:t> гарантії інвестицій</a:t>
          </a: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7DC7B87-F53B-458D-A5C8-D35FE8845332}" type="parTrans" cxnId="{14715CCE-21E0-448A-B200-2A9E566B07F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3FF01AD-4617-4C81-8574-12D81FADB935}" type="sibTrans" cxnId="{14715CCE-21E0-448A-B200-2A9E566B07F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7F1E775-3C7A-49C2-B9BB-9DBCC72466AF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забезпечує гарантії інвестицій, захищаючи інвесторів від таких некомерційних ризиків, як війна або націоналізація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9F428B4-C756-4620-9F46-634B09461038}" type="parTrans" cxnId="{6A461441-5AED-4718-A2BA-418019BBA00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F471C05-6253-4F89-9325-82CF20DA10A9}" type="sibTrans" cxnId="{6A461441-5AED-4718-A2BA-418019BBA00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4879BC5-B80A-427E-AF64-006101CF9BF7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Мета -  сприяння країнам, що розвиваються, у залученні іноземних інвестицій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E0887A7-BA7D-46F8-85EA-4BC12A089B17}" type="parTrans" cxnId="{8C173BD0-59B3-4A72-A2FA-CC78B1A690E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6A51B90-FCC4-46C5-9028-65B972621356}" type="sibTrans" cxnId="{8C173BD0-59B3-4A72-A2FA-CC78B1A690E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A44B4D4-B605-4D61-A235-6C04697AE69D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надає консультативні послуги на рівні уряду, допомагає знайти шляхи залучення приватних інвестицій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890115B-036F-4944-9976-02B87122B3A2}" type="parTrans" cxnId="{FA7DB1DC-2A6C-48DE-A74E-749929F96E0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35F6EF1-5019-4F65-AC75-04FEBD3C997D}" type="sibTrans" cxnId="{FA7DB1DC-2A6C-48DE-A74E-749929F96E0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14AFB64-86E8-4A28-838A-A896EF7969D5}" type="pres">
      <dgm:prSet presAssocID="{2B0A71F9-10F9-4563-BABA-2B8F3276F51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8BD0D5-0095-4E46-A68F-3FF155C2FB4B}" type="pres">
      <dgm:prSet presAssocID="{8DF159C9-C2C0-4770-B02C-AF39E689E02D}" presName="roof" presStyleLbl="dkBgShp" presStyleIdx="0" presStyleCnt="2"/>
      <dgm:spPr/>
      <dgm:t>
        <a:bodyPr/>
        <a:lstStyle/>
        <a:p>
          <a:endParaRPr lang="ru-RU"/>
        </a:p>
      </dgm:t>
    </dgm:pt>
    <dgm:pt modelId="{0B7B61BF-35A3-49F7-BC09-34751ECDD1C9}" type="pres">
      <dgm:prSet presAssocID="{8DF159C9-C2C0-4770-B02C-AF39E689E02D}" presName="pillars" presStyleCnt="0"/>
      <dgm:spPr/>
    </dgm:pt>
    <dgm:pt modelId="{DCAB9BB3-B96A-4490-91D5-782EF9320414}" type="pres">
      <dgm:prSet presAssocID="{8DF159C9-C2C0-4770-B02C-AF39E689E02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89A24-C440-406B-A9DA-6982BBC06AFD}" type="pres">
      <dgm:prSet presAssocID="{04879BC5-B80A-427E-AF64-006101CF9BF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67529-9DD1-4A79-927E-1610CF5D91B3}" type="pres">
      <dgm:prSet presAssocID="{3A44B4D4-B605-4D61-A235-6C04697AE69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59B6A-F18B-4BB7-B1E5-27D94E2F597E}" type="pres">
      <dgm:prSet presAssocID="{8DF159C9-C2C0-4770-B02C-AF39E689E02D}" presName="base" presStyleLbl="dkBgShp" presStyleIdx="1" presStyleCnt="2"/>
      <dgm:spPr/>
    </dgm:pt>
  </dgm:ptLst>
  <dgm:cxnLst>
    <dgm:cxn modelId="{0F9DA489-26B9-4433-AEB5-A82D5A6C5DF0}" type="presOf" srcId="{04879BC5-B80A-427E-AF64-006101CF9BF7}" destId="{1F989A24-C440-406B-A9DA-6982BBC06AFD}" srcOrd="0" destOrd="0" presId="urn:microsoft.com/office/officeart/2005/8/layout/hList3"/>
    <dgm:cxn modelId="{0586271B-2065-4016-9ADF-CBAC9A8812EC}" type="presOf" srcId="{97F1E775-3C7A-49C2-B9BB-9DBCC72466AF}" destId="{DCAB9BB3-B96A-4490-91D5-782EF9320414}" srcOrd="0" destOrd="0" presId="urn:microsoft.com/office/officeart/2005/8/layout/hList3"/>
    <dgm:cxn modelId="{FA7DB1DC-2A6C-48DE-A74E-749929F96E0E}" srcId="{8DF159C9-C2C0-4770-B02C-AF39E689E02D}" destId="{3A44B4D4-B605-4D61-A235-6C04697AE69D}" srcOrd="2" destOrd="0" parTransId="{A890115B-036F-4944-9976-02B87122B3A2}" sibTransId="{435F6EF1-5019-4F65-AC75-04FEBD3C997D}"/>
    <dgm:cxn modelId="{6A461441-5AED-4718-A2BA-418019BBA00D}" srcId="{8DF159C9-C2C0-4770-B02C-AF39E689E02D}" destId="{97F1E775-3C7A-49C2-B9BB-9DBCC72466AF}" srcOrd="0" destOrd="0" parTransId="{59F428B4-C756-4620-9F46-634B09461038}" sibTransId="{0F471C05-6253-4F89-9325-82CF20DA10A9}"/>
    <dgm:cxn modelId="{8C173BD0-59B3-4A72-A2FA-CC78B1A690E1}" srcId="{8DF159C9-C2C0-4770-B02C-AF39E689E02D}" destId="{04879BC5-B80A-427E-AF64-006101CF9BF7}" srcOrd="1" destOrd="0" parTransId="{9E0887A7-BA7D-46F8-85EA-4BC12A089B17}" sibTransId="{96A51B90-FCC4-46C5-9028-65B972621356}"/>
    <dgm:cxn modelId="{14715CCE-21E0-448A-B200-2A9E566B07FD}" srcId="{2B0A71F9-10F9-4563-BABA-2B8F3276F51E}" destId="{8DF159C9-C2C0-4770-B02C-AF39E689E02D}" srcOrd="0" destOrd="0" parTransId="{47DC7B87-F53B-458D-A5C8-D35FE8845332}" sibTransId="{83FF01AD-4617-4C81-8574-12D81FADB935}"/>
    <dgm:cxn modelId="{153B4E2F-1A00-4001-AF88-323F537FBBFC}" type="presOf" srcId="{3A44B4D4-B605-4D61-A235-6C04697AE69D}" destId="{C7E67529-9DD1-4A79-927E-1610CF5D91B3}" srcOrd="0" destOrd="0" presId="urn:microsoft.com/office/officeart/2005/8/layout/hList3"/>
    <dgm:cxn modelId="{E877BC7F-165E-48F0-BB47-5154DA1CA7E4}" type="presOf" srcId="{8DF159C9-C2C0-4770-B02C-AF39E689E02D}" destId="{238BD0D5-0095-4E46-A68F-3FF155C2FB4B}" srcOrd="0" destOrd="0" presId="urn:microsoft.com/office/officeart/2005/8/layout/hList3"/>
    <dgm:cxn modelId="{DE173F10-3104-4EE4-B0C4-B86F31DAEF01}" type="presOf" srcId="{2B0A71F9-10F9-4563-BABA-2B8F3276F51E}" destId="{E14AFB64-86E8-4A28-838A-A896EF7969D5}" srcOrd="0" destOrd="0" presId="urn:microsoft.com/office/officeart/2005/8/layout/hList3"/>
    <dgm:cxn modelId="{7E37E633-FD45-42A2-AF92-3986676BF861}" type="presParOf" srcId="{E14AFB64-86E8-4A28-838A-A896EF7969D5}" destId="{238BD0D5-0095-4E46-A68F-3FF155C2FB4B}" srcOrd="0" destOrd="0" presId="urn:microsoft.com/office/officeart/2005/8/layout/hList3"/>
    <dgm:cxn modelId="{88AE96E0-C67E-47EB-A17D-4B26177A7D50}" type="presParOf" srcId="{E14AFB64-86E8-4A28-838A-A896EF7969D5}" destId="{0B7B61BF-35A3-49F7-BC09-34751ECDD1C9}" srcOrd="1" destOrd="0" presId="urn:microsoft.com/office/officeart/2005/8/layout/hList3"/>
    <dgm:cxn modelId="{B69D70D5-15E4-419C-8D77-5383127BB181}" type="presParOf" srcId="{0B7B61BF-35A3-49F7-BC09-34751ECDD1C9}" destId="{DCAB9BB3-B96A-4490-91D5-782EF9320414}" srcOrd="0" destOrd="0" presId="urn:microsoft.com/office/officeart/2005/8/layout/hList3"/>
    <dgm:cxn modelId="{6EE390D8-6D79-47FA-9DDA-E64F15D394D0}" type="presParOf" srcId="{0B7B61BF-35A3-49F7-BC09-34751ECDD1C9}" destId="{1F989A24-C440-406B-A9DA-6982BBC06AFD}" srcOrd="1" destOrd="0" presId="urn:microsoft.com/office/officeart/2005/8/layout/hList3"/>
    <dgm:cxn modelId="{B5B3654A-BCD7-4DA1-A137-F27604259F9F}" type="presParOf" srcId="{0B7B61BF-35A3-49F7-BC09-34751ECDD1C9}" destId="{C7E67529-9DD1-4A79-927E-1610CF5D91B3}" srcOrd="2" destOrd="0" presId="urn:microsoft.com/office/officeart/2005/8/layout/hList3"/>
    <dgm:cxn modelId="{E3C7DF11-F981-4ED3-B718-721A4AD60372}" type="presParOf" srcId="{E14AFB64-86E8-4A28-838A-A896EF7969D5}" destId="{60959B6A-F18B-4BB7-B1E5-27D94E2F597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0365E1-8DA3-41CC-BE1D-36C42DAF573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5CF018-184A-422F-9A97-CF878993B4D5}">
      <dgm:prSet phldrT="[Текст]" custT="1"/>
      <dgm:spPr/>
      <dgm:t>
        <a:bodyPr/>
        <a:lstStyle/>
        <a:p>
          <a:r>
            <a:rPr lang="uk-UA" sz="2800" b="1" dirty="0" smtClean="0"/>
            <a:t>ЄВРОПЕЙСЬКИЙ БАНК РЕКОНСТРУКЦІЇ ТА РОЗВИТКУ</a:t>
          </a:r>
          <a:endParaRPr lang="ru-RU" sz="2800" dirty="0"/>
        </a:p>
      </dgm:t>
    </dgm:pt>
    <dgm:pt modelId="{2352D855-74FC-4120-B056-406A7D7B37D3}" type="parTrans" cxnId="{DB588569-EEA4-4599-8A06-C48E644934D2}">
      <dgm:prSet/>
      <dgm:spPr/>
      <dgm:t>
        <a:bodyPr/>
        <a:lstStyle/>
        <a:p>
          <a:endParaRPr lang="ru-RU"/>
        </a:p>
      </dgm:t>
    </dgm:pt>
    <dgm:pt modelId="{5967DC3C-35AC-4DD9-BA49-09D156D1CD00}" type="sibTrans" cxnId="{DB588569-EEA4-4599-8A06-C48E644934D2}">
      <dgm:prSet/>
      <dgm:spPr/>
      <dgm:t>
        <a:bodyPr/>
        <a:lstStyle/>
        <a:p>
          <a:endParaRPr lang="ru-RU"/>
        </a:p>
      </dgm:t>
    </dgm:pt>
    <dgm:pt modelId="{B3A24E6E-563C-49A1-AB0D-17B883384F2C}">
      <dgm:prSet phldrT="[Текст]" custT="1"/>
      <dgm:spPr/>
      <dgm:t>
        <a:bodyPr/>
        <a:lstStyle/>
        <a:p>
          <a:r>
            <a:rPr lang="uk-UA" sz="1600" dirty="0" smtClean="0"/>
            <a:t>напрямами діяльності банку на Україні є:</a:t>
          </a:r>
        </a:p>
        <a:p>
          <a:r>
            <a:rPr lang="uk-UA" sz="1600" dirty="0" smtClean="0"/>
            <a:t>надання прямих кредитів та участь у спільному (з іншими кредиторами) фінансуванні;</a:t>
          </a:r>
        </a:p>
        <a:p>
          <a:r>
            <a:rPr lang="uk-UA" sz="1600" dirty="0" smtClean="0"/>
            <a:t>інвестування акціонерного капіталу підприємств приватного та державного сектору;</a:t>
          </a:r>
        </a:p>
        <a:p>
          <a:r>
            <a:rPr lang="uk-UA" sz="1600" dirty="0" smtClean="0"/>
            <a:t>гарантоване розміщення цінних паперів, випущених приватними та державними підприємствами;</a:t>
          </a:r>
        </a:p>
        <a:p>
          <a:r>
            <a:rPr lang="uk-UA" sz="1600" dirty="0" smtClean="0"/>
            <a:t>полегшення доступу підприємствам до внутрішніх та міжнародних ринків капіталу шляхом надання гарантій, фінансових консультацій і сприяння в інших формах;</a:t>
          </a:r>
        </a:p>
        <a:p>
          <a:r>
            <a:rPr lang="uk-UA" sz="1600" dirty="0" smtClean="0"/>
            <a:t>надання або участь у позиках та надання технічного сприяння для реконструкції й розвитку інфраструктури</a:t>
          </a:r>
          <a:endParaRPr lang="ru-RU" sz="1600" dirty="0"/>
        </a:p>
      </dgm:t>
    </dgm:pt>
    <dgm:pt modelId="{3571FAD7-B9A2-484A-90B4-7A92D3B907B6}" type="parTrans" cxnId="{F9F24B6A-A5C6-459B-A545-45B76971DEBB}">
      <dgm:prSet/>
      <dgm:spPr/>
      <dgm:t>
        <a:bodyPr/>
        <a:lstStyle/>
        <a:p>
          <a:endParaRPr lang="ru-RU"/>
        </a:p>
      </dgm:t>
    </dgm:pt>
    <dgm:pt modelId="{24FD0928-C0BF-427D-A1BD-7EB9140CD2F1}" type="sibTrans" cxnId="{F9F24B6A-A5C6-459B-A545-45B76971DEBB}">
      <dgm:prSet/>
      <dgm:spPr/>
      <dgm:t>
        <a:bodyPr/>
        <a:lstStyle/>
        <a:p>
          <a:endParaRPr lang="ru-RU"/>
        </a:p>
      </dgm:t>
    </dgm:pt>
    <dgm:pt modelId="{6D6C6843-E6B2-4BE9-B25F-33AEEDAF4A61}">
      <dgm:prSet phldrT="[Текст]"/>
      <dgm:spPr/>
      <dgm:t>
        <a:bodyPr/>
        <a:lstStyle/>
        <a:p>
          <a:r>
            <a:rPr lang="uk-UA" dirty="0" smtClean="0">
              <a:latin typeface="+mj-lt"/>
            </a:rPr>
            <a:t>Кошти від ЄБРР надходять в Україну найчастіше через НБУ.</a:t>
          </a:r>
        </a:p>
        <a:p>
          <a:r>
            <a:rPr lang="uk-UA" dirty="0" smtClean="0">
              <a:effectLst/>
              <a:latin typeface="+mj-lt"/>
              <a:ea typeface="Calibri"/>
            </a:rPr>
            <a:t>відсоткова ставка не перевищує 14 %, максимальний розмір кредиту, що надається клієнту, становить 2 500 000 дол. США, максимальний термін — 5 років із пільговим періодом 2 роки</a:t>
          </a:r>
          <a:r>
            <a:rPr lang="uk-UA" dirty="0" smtClean="0">
              <a:latin typeface="+mj-lt"/>
            </a:rPr>
            <a:t> </a:t>
          </a:r>
          <a:endParaRPr lang="ru-RU" dirty="0">
            <a:latin typeface="+mj-lt"/>
          </a:endParaRPr>
        </a:p>
      </dgm:t>
    </dgm:pt>
    <dgm:pt modelId="{B1189224-8315-44DE-99CB-7EE5CE1F9D74}" type="parTrans" cxnId="{02995FD7-4289-4A76-8C3D-8BBE12BB691C}">
      <dgm:prSet/>
      <dgm:spPr/>
      <dgm:t>
        <a:bodyPr/>
        <a:lstStyle/>
        <a:p>
          <a:endParaRPr lang="ru-RU"/>
        </a:p>
      </dgm:t>
    </dgm:pt>
    <dgm:pt modelId="{58477733-9BA1-4853-9672-F471629F3787}" type="sibTrans" cxnId="{02995FD7-4289-4A76-8C3D-8BBE12BB691C}">
      <dgm:prSet/>
      <dgm:spPr/>
      <dgm:t>
        <a:bodyPr/>
        <a:lstStyle/>
        <a:p>
          <a:endParaRPr lang="ru-RU"/>
        </a:p>
      </dgm:t>
    </dgm:pt>
    <dgm:pt modelId="{FDB6B391-C619-46B3-BF9F-288F2D43EB53}">
      <dgm:prSet phldrT="[Текст]"/>
      <dgm:spPr/>
      <dgm:t>
        <a:bodyPr/>
        <a:lstStyle/>
        <a:p>
          <a:r>
            <a:rPr lang="uk-UA" dirty="0" smtClean="0"/>
            <a:t>стратегія діяльності в Україні: підтримка реформ у фінансовій галузі, проведення приватизації та післяприватизаційної підтримки підприємств, фінансування проектів у сільському господарстві, енергетиці, транспорті та охороні навколишнього середовища</a:t>
          </a:r>
          <a:endParaRPr lang="ru-RU" dirty="0"/>
        </a:p>
      </dgm:t>
    </dgm:pt>
    <dgm:pt modelId="{03166AD2-F2FD-4012-9685-A4DFC889BA6A}" type="parTrans" cxnId="{963A456B-219D-4E2B-BCDE-6861EF6E3F74}">
      <dgm:prSet/>
      <dgm:spPr/>
      <dgm:t>
        <a:bodyPr/>
        <a:lstStyle/>
        <a:p>
          <a:endParaRPr lang="ru-RU"/>
        </a:p>
      </dgm:t>
    </dgm:pt>
    <dgm:pt modelId="{4BB3FBE9-6A40-4277-BBC0-3B9DED4C40C8}" type="sibTrans" cxnId="{963A456B-219D-4E2B-BCDE-6861EF6E3F74}">
      <dgm:prSet/>
      <dgm:spPr/>
      <dgm:t>
        <a:bodyPr/>
        <a:lstStyle/>
        <a:p>
          <a:endParaRPr lang="ru-RU"/>
        </a:p>
      </dgm:t>
    </dgm:pt>
    <dgm:pt modelId="{2EEE278E-9C7A-4CFA-8E0C-79813A5981D6}" type="pres">
      <dgm:prSet presAssocID="{E60365E1-8DA3-41CC-BE1D-36C42DAF573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631D42-2C66-44F3-987F-735A896E6722}" type="pres">
      <dgm:prSet presAssocID="{8D5CF018-184A-422F-9A97-CF878993B4D5}" presName="roof" presStyleLbl="dkBgShp" presStyleIdx="0" presStyleCnt="2" custScaleY="66939"/>
      <dgm:spPr/>
      <dgm:t>
        <a:bodyPr/>
        <a:lstStyle/>
        <a:p>
          <a:endParaRPr lang="ru-RU"/>
        </a:p>
      </dgm:t>
    </dgm:pt>
    <dgm:pt modelId="{BF07B40D-4D8A-4D5E-B0FA-41BF819F8A00}" type="pres">
      <dgm:prSet presAssocID="{8D5CF018-184A-422F-9A97-CF878993B4D5}" presName="pillars" presStyleCnt="0"/>
      <dgm:spPr/>
    </dgm:pt>
    <dgm:pt modelId="{0050DD75-C7B6-49F8-9AB4-C9F8CE334E6F}" type="pres">
      <dgm:prSet presAssocID="{8D5CF018-184A-422F-9A97-CF878993B4D5}" presName="pillar1" presStyleLbl="node1" presStyleIdx="0" presStyleCnt="3" custScaleY="133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CFFF6C-5F25-4FE6-A19C-B38CFCCDFDF1}" type="pres">
      <dgm:prSet presAssocID="{6D6C6843-E6B2-4BE9-B25F-33AEEDAF4A61}" presName="pillarX" presStyleLbl="node1" presStyleIdx="1" presStyleCnt="3" custScaleY="134404" custLinFactNeighborX="340" custLinFactNeighborY="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47681-D5EA-419F-B6F9-D7DE498F1412}" type="pres">
      <dgm:prSet presAssocID="{FDB6B391-C619-46B3-BF9F-288F2D43EB53}" presName="pillarX" presStyleLbl="node1" presStyleIdx="2" presStyleCnt="3" custScaleY="133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39F64-461A-4619-B619-817E5D84824F}" type="pres">
      <dgm:prSet presAssocID="{8D5CF018-184A-422F-9A97-CF878993B4D5}" presName="base" presStyleLbl="dkBgShp" presStyleIdx="1" presStyleCnt="2" custLinFactY="-600000" custLinFactNeighborX="2751" custLinFactNeighborY="-665909"/>
      <dgm:spPr/>
    </dgm:pt>
  </dgm:ptLst>
  <dgm:cxnLst>
    <dgm:cxn modelId="{0B3F78C7-E569-4ED0-B008-488FBD1BE379}" type="presOf" srcId="{E60365E1-8DA3-41CC-BE1D-36C42DAF5732}" destId="{2EEE278E-9C7A-4CFA-8E0C-79813A5981D6}" srcOrd="0" destOrd="0" presId="urn:microsoft.com/office/officeart/2005/8/layout/hList3"/>
    <dgm:cxn modelId="{F9F24B6A-A5C6-459B-A545-45B76971DEBB}" srcId="{8D5CF018-184A-422F-9A97-CF878993B4D5}" destId="{B3A24E6E-563C-49A1-AB0D-17B883384F2C}" srcOrd="0" destOrd="0" parTransId="{3571FAD7-B9A2-484A-90B4-7A92D3B907B6}" sibTransId="{24FD0928-C0BF-427D-A1BD-7EB9140CD2F1}"/>
    <dgm:cxn modelId="{963A456B-219D-4E2B-BCDE-6861EF6E3F74}" srcId="{8D5CF018-184A-422F-9A97-CF878993B4D5}" destId="{FDB6B391-C619-46B3-BF9F-288F2D43EB53}" srcOrd="2" destOrd="0" parTransId="{03166AD2-F2FD-4012-9685-A4DFC889BA6A}" sibTransId="{4BB3FBE9-6A40-4277-BBC0-3B9DED4C40C8}"/>
    <dgm:cxn modelId="{02995FD7-4289-4A76-8C3D-8BBE12BB691C}" srcId="{8D5CF018-184A-422F-9A97-CF878993B4D5}" destId="{6D6C6843-E6B2-4BE9-B25F-33AEEDAF4A61}" srcOrd="1" destOrd="0" parTransId="{B1189224-8315-44DE-99CB-7EE5CE1F9D74}" sibTransId="{58477733-9BA1-4853-9672-F471629F3787}"/>
    <dgm:cxn modelId="{F586E45F-EC30-4587-A20D-BCDD17C8CD2D}" type="presOf" srcId="{FDB6B391-C619-46B3-BF9F-288F2D43EB53}" destId="{78747681-D5EA-419F-B6F9-D7DE498F1412}" srcOrd="0" destOrd="0" presId="urn:microsoft.com/office/officeart/2005/8/layout/hList3"/>
    <dgm:cxn modelId="{DB588569-EEA4-4599-8A06-C48E644934D2}" srcId="{E60365E1-8DA3-41CC-BE1D-36C42DAF5732}" destId="{8D5CF018-184A-422F-9A97-CF878993B4D5}" srcOrd="0" destOrd="0" parTransId="{2352D855-74FC-4120-B056-406A7D7B37D3}" sibTransId="{5967DC3C-35AC-4DD9-BA49-09D156D1CD00}"/>
    <dgm:cxn modelId="{51EBAAF5-34E5-4089-9FB5-1F94E422CACA}" type="presOf" srcId="{6D6C6843-E6B2-4BE9-B25F-33AEEDAF4A61}" destId="{8ECFFF6C-5F25-4FE6-A19C-B38CFCCDFDF1}" srcOrd="0" destOrd="0" presId="urn:microsoft.com/office/officeart/2005/8/layout/hList3"/>
    <dgm:cxn modelId="{EA03EA9A-AAF7-482D-ACDC-CD7862584523}" type="presOf" srcId="{B3A24E6E-563C-49A1-AB0D-17B883384F2C}" destId="{0050DD75-C7B6-49F8-9AB4-C9F8CE334E6F}" srcOrd="0" destOrd="0" presId="urn:microsoft.com/office/officeart/2005/8/layout/hList3"/>
    <dgm:cxn modelId="{2BE93567-7EF0-4E86-8B7C-05D74FD7A5F7}" type="presOf" srcId="{8D5CF018-184A-422F-9A97-CF878993B4D5}" destId="{D7631D42-2C66-44F3-987F-735A896E6722}" srcOrd="0" destOrd="0" presId="urn:microsoft.com/office/officeart/2005/8/layout/hList3"/>
    <dgm:cxn modelId="{D63A9886-366E-46AF-AE98-A0761C195017}" type="presParOf" srcId="{2EEE278E-9C7A-4CFA-8E0C-79813A5981D6}" destId="{D7631D42-2C66-44F3-987F-735A896E6722}" srcOrd="0" destOrd="0" presId="urn:microsoft.com/office/officeart/2005/8/layout/hList3"/>
    <dgm:cxn modelId="{2FE13704-8792-4D23-9E03-5C6CFF71C8BD}" type="presParOf" srcId="{2EEE278E-9C7A-4CFA-8E0C-79813A5981D6}" destId="{BF07B40D-4D8A-4D5E-B0FA-41BF819F8A00}" srcOrd="1" destOrd="0" presId="urn:microsoft.com/office/officeart/2005/8/layout/hList3"/>
    <dgm:cxn modelId="{6D380AC0-F299-4447-A2EE-FD541D3747B1}" type="presParOf" srcId="{BF07B40D-4D8A-4D5E-B0FA-41BF819F8A00}" destId="{0050DD75-C7B6-49F8-9AB4-C9F8CE334E6F}" srcOrd="0" destOrd="0" presId="urn:microsoft.com/office/officeart/2005/8/layout/hList3"/>
    <dgm:cxn modelId="{D25E1FD8-5E26-46DD-898A-4CB94E313B52}" type="presParOf" srcId="{BF07B40D-4D8A-4D5E-B0FA-41BF819F8A00}" destId="{8ECFFF6C-5F25-4FE6-A19C-B38CFCCDFDF1}" srcOrd="1" destOrd="0" presId="urn:microsoft.com/office/officeart/2005/8/layout/hList3"/>
    <dgm:cxn modelId="{B0CDD73D-9F33-4149-B2C1-2BE53019F92B}" type="presParOf" srcId="{BF07B40D-4D8A-4D5E-B0FA-41BF819F8A00}" destId="{78747681-D5EA-419F-B6F9-D7DE498F1412}" srcOrd="2" destOrd="0" presId="urn:microsoft.com/office/officeart/2005/8/layout/hList3"/>
    <dgm:cxn modelId="{3A93F9C3-B310-4855-BC61-3D85ED438509}" type="presParOf" srcId="{2EEE278E-9C7A-4CFA-8E0C-79813A5981D6}" destId="{51439F64-461A-4619-B619-817E5D84824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DFA81-A2D2-460D-8D7A-BFD3D09CEF6D}">
      <dsp:nvSpPr>
        <dsp:cNvPr id="0" name=""/>
        <dsp:cNvSpPr/>
      </dsp:nvSpPr>
      <dsp:spPr>
        <a:xfrm>
          <a:off x="0" y="0"/>
          <a:ext cx="9144000" cy="7304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kern="1200" dirty="0" smtClean="0">
              <a:effectLst/>
              <a:latin typeface="Times New Roman" pitchFamily="18" charset="0"/>
              <a:ea typeface="Calibri"/>
              <a:cs typeface="Times New Roman" pitchFamily="18" charset="0"/>
            </a:rPr>
            <a:t>МВФ</a:t>
          </a:r>
          <a:endParaRPr lang="uk-UA" sz="2400" kern="1200" dirty="0" smtClean="0">
            <a:effectLst/>
            <a:latin typeface="Times New Roman" pitchFamily="18" charset="0"/>
            <a:ea typeface="Calibri"/>
            <a:cs typeface="Times New Roman" pitchFamily="18" charset="0"/>
          </a:endParaRPr>
        </a:p>
        <a:p>
          <a:pPr lv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9144000" cy="730418"/>
      </dsp:txXfrm>
    </dsp:sp>
    <dsp:sp modelId="{C09F4E65-5D32-4500-A43D-B4DED2AB4E6E}">
      <dsp:nvSpPr>
        <dsp:cNvPr id="0" name=""/>
        <dsp:cNvSpPr/>
      </dsp:nvSpPr>
      <dsp:spPr>
        <a:xfrm>
          <a:off x="0" y="770806"/>
          <a:ext cx="2286000" cy="5905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i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Безпосереднє</a:t>
          </a:r>
          <a:r>
            <a:rPr lang="uk-UA" sz="16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</a:t>
          </a:r>
          <a:r>
            <a:rPr lang="uk-UA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фінансування прямо пов’язане із квотою кожної країни і здійснюється в межах її резервної і кредитної часток. Резервна частка становить (з певними корективами) 25% квоти даної країни, тобто ту частину, що внесена в іноземній валюті.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70806"/>
        <a:ext cx="2286000" cy="5905572"/>
      </dsp:txXfrm>
    </dsp:sp>
    <dsp:sp modelId="{DA512001-645D-4F2E-80BD-0EC6BC1E69F2}">
      <dsp:nvSpPr>
        <dsp:cNvPr id="0" name=""/>
        <dsp:cNvSpPr/>
      </dsp:nvSpPr>
      <dsp:spPr>
        <a:xfrm>
          <a:off x="2286000" y="770806"/>
          <a:ext cx="2286000" cy="5905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Система </a:t>
          </a:r>
          <a:r>
            <a:rPr lang="uk-UA" sz="1600" i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поетапного</a:t>
          </a:r>
          <a:r>
            <a:rPr lang="uk-UA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фінансування - при більш суттєвих і триваліших проблемах з платіжним балансом у країни-позичальника. Здійснюється в межах граничних кредитних часток країни і включає механізми резервних кредитів (</a:t>
          </a:r>
          <a:r>
            <a:rPr lang="en-US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stand</a:t>
          </a:r>
          <a:r>
            <a:rPr lang="uk-UA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-</a:t>
          </a:r>
          <a:r>
            <a:rPr lang="en-US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by</a:t>
          </a:r>
          <a:r>
            <a:rPr lang="uk-UA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) та розширеного фінансування (</a:t>
          </a:r>
          <a:r>
            <a:rPr lang="uk-UA" sz="1600" kern="1200" dirty="0" err="1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транши</a:t>
          </a:r>
          <a:r>
            <a:rPr lang="uk-UA" sz="16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від 1,5 до 3 рр.).</a:t>
          </a:r>
          <a:r>
            <a:rPr lang="uk-UA" sz="1600" kern="1200" spc="1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6000" y="770806"/>
        <a:ext cx="2286000" cy="5905572"/>
      </dsp:txXfrm>
    </dsp:sp>
    <dsp:sp modelId="{E45F5BF1-37DE-4FD3-936D-7323E43FBD89}">
      <dsp:nvSpPr>
        <dsp:cNvPr id="0" name=""/>
        <dsp:cNvSpPr/>
      </dsp:nvSpPr>
      <dsp:spPr>
        <a:xfrm>
          <a:off x="4572000" y="758601"/>
          <a:ext cx="2286000" cy="5929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>
              <a:latin typeface="Times New Roman" pitchFamily="18" charset="0"/>
              <a:cs typeface="Times New Roman" pitchFamily="18" charset="0"/>
            </a:rPr>
            <a:t>Пільгове</a:t>
          </a: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 фінансування - кредитів країнам, що розвиваються, та найбіднішим країнам за умов хронічної кризи платіжного балансу під 0,5% річних на термін до 10 років.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2000" y="758601"/>
        <a:ext cx="2286000" cy="5929983"/>
      </dsp:txXfrm>
    </dsp:sp>
    <dsp:sp modelId="{1FB3FEC0-D0D8-42C9-8932-AFC7DE3CE454}">
      <dsp:nvSpPr>
        <dsp:cNvPr id="0" name=""/>
        <dsp:cNvSpPr/>
      </dsp:nvSpPr>
      <dsp:spPr>
        <a:xfrm>
          <a:off x="6858000" y="758601"/>
          <a:ext cx="2286000" cy="5929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 фінансування - компенсаційне фінансування і фінансування у разі непередбачуваних обставин, фінансування буферних (резервних) запасів, фінансування зі скорочення і обслуговування зовнішнього боргу та фінансування системних трансформацій.</a:t>
          </a:r>
          <a:endParaRPr lang="uk-UA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58000" y="758601"/>
        <a:ext cx="2286000" cy="5929983"/>
      </dsp:txXfrm>
    </dsp:sp>
    <dsp:sp modelId="{76DD503A-6BB9-4C3A-BD59-CC2FFFD0F32E}">
      <dsp:nvSpPr>
        <dsp:cNvPr id="0" name=""/>
        <dsp:cNvSpPr/>
      </dsp:nvSpPr>
      <dsp:spPr>
        <a:xfrm>
          <a:off x="0" y="5883862"/>
          <a:ext cx="9144000" cy="48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DFA81-A2D2-460D-8D7A-BFD3D09CEF6D}">
      <dsp:nvSpPr>
        <dsp:cNvPr id="0" name=""/>
        <dsp:cNvSpPr/>
      </dsp:nvSpPr>
      <dsp:spPr>
        <a:xfrm>
          <a:off x="0" y="251167"/>
          <a:ext cx="9144000" cy="105273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kern="1200" dirty="0" smtClean="0">
              <a:effectLst/>
              <a:latin typeface="Times New Roman"/>
              <a:ea typeface="Calibri"/>
            </a:rPr>
            <a:t>Міжнародний банк реконструкції та розвитку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kern="1200" dirty="0" smtClean="0">
              <a:effectLst/>
              <a:latin typeface="Times New Roman"/>
              <a:ea typeface="Calibri"/>
            </a:rPr>
            <a:t>(МБРР)</a:t>
          </a:r>
          <a:r>
            <a:rPr lang="uk-UA" sz="2400" kern="1200" dirty="0" smtClean="0">
              <a:effectLst/>
              <a:latin typeface="Times New Roman"/>
              <a:ea typeface="Calibri"/>
            </a:rPr>
            <a:t> </a:t>
          </a:r>
        </a:p>
        <a:p>
          <a:pPr lv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0" y="251167"/>
        <a:ext cx="9144000" cy="1052730"/>
      </dsp:txXfrm>
    </dsp:sp>
    <dsp:sp modelId="{C09F4E65-5D32-4500-A43D-B4DED2AB4E6E}">
      <dsp:nvSpPr>
        <dsp:cNvPr id="0" name=""/>
        <dsp:cNvSpPr/>
      </dsp:nvSpPr>
      <dsp:spPr>
        <a:xfrm>
          <a:off x="4464" y="1700811"/>
          <a:ext cx="3045023" cy="4531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kern="1200" spc="-10" dirty="0" smtClean="0">
              <a:effectLst/>
              <a:latin typeface="Times New Roman"/>
              <a:ea typeface="Times New Roman"/>
              <a:cs typeface="Times New Roman"/>
            </a:rPr>
            <a:t>Статутний капітал сформовано за рахунок внесків країн-чле</a:t>
          </a:r>
          <a:r>
            <a:rPr lang="uk-UA" sz="1600" kern="1200" dirty="0" smtClean="0">
              <a:effectLst/>
              <a:latin typeface="Times New Roman"/>
              <a:ea typeface="Times New Roman"/>
              <a:cs typeface="Times New Roman"/>
            </a:rPr>
            <a:t>нів. Внески здійснюються шляхом підписки на акції в межах установлених квот. Квоти кожної країни визначаються відповідно до її економічного потенціалу, виходячи з її квоти в МВФ. Резервний фонд утворюється за рахунок банку.</a:t>
          </a:r>
          <a:endParaRPr lang="ru-RU" sz="1600" kern="1200" dirty="0"/>
        </a:p>
      </dsp:txBody>
      <dsp:txXfrm>
        <a:off x="4464" y="1700811"/>
        <a:ext cx="3045023" cy="4531381"/>
      </dsp:txXfrm>
    </dsp:sp>
    <dsp:sp modelId="{DA512001-645D-4F2E-80BD-0EC6BC1E69F2}">
      <dsp:nvSpPr>
        <dsp:cNvPr id="0" name=""/>
        <dsp:cNvSpPr/>
      </dsp:nvSpPr>
      <dsp:spPr>
        <a:xfrm>
          <a:off x="3049488" y="1700811"/>
          <a:ext cx="3045023" cy="4531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spc="10" dirty="0" smtClean="0">
              <a:effectLst/>
              <a:latin typeface="Times New Roman"/>
              <a:ea typeface="Times New Roman"/>
            </a:rPr>
            <a:t>Системні</a:t>
          </a:r>
          <a:r>
            <a:rPr lang="uk-UA" sz="1600" kern="1200" spc="10" dirty="0" smtClean="0">
              <a:effectLst/>
              <a:latin typeface="Times New Roman"/>
              <a:ea typeface="Times New Roman"/>
            </a:rPr>
            <a:t> </a:t>
          </a:r>
          <a:r>
            <a:rPr lang="uk-UA" sz="1600" i="1" kern="1200" spc="10" dirty="0" smtClean="0">
              <a:effectLst/>
              <a:latin typeface="Times New Roman"/>
              <a:ea typeface="Times New Roman"/>
            </a:rPr>
            <a:t>позики</a:t>
          </a:r>
          <a:r>
            <a:rPr lang="uk-UA" sz="1600" kern="1200" spc="10" dirty="0" smtClean="0">
              <a:effectLst/>
              <a:latin typeface="Times New Roman"/>
              <a:ea typeface="Times New Roman"/>
            </a:rPr>
            <a:t> надаються урядам окремих країн під програми макроекономічної стабілізації та інституційні зміни.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spc="10" dirty="0" smtClean="0">
              <a:effectLst/>
              <a:latin typeface="Times New Roman"/>
              <a:ea typeface="Times New Roman"/>
            </a:rPr>
            <a:t>Інвестиційні</a:t>
          </a:r>
          <a:r>
            <a:rPr lang="uk-UA" sz="1600" b="1" kern="1200" spc="10" dirty="0" smtClean="0">
              <a:effectLst/>
              <a:latin typeface="Times New Roman"/>
              <a:ea typeface="Times New Roman"/>
            </a:rPr>
            <a:t> </a:t>
          </a:r>
          <a:r>
            <a:rPr lang="uk-UA" sz="1600" i="1" kern="1200" spc="10" dirty="0" smtClean="0">
              <a:effectLst/>
              <a:latin typeface="Times New Roman"/>
              <a:ea typeface="Times New Roman"/>
            </a:rPr>
            <a:t>кредити</a:t>
          </a:r>
          <a:r>
            <a:rPr lang="uk-UA" sz="1600" kern="1200" spc="10" dirty="0" smtClean="0">
              <a:effectLst/>
              <a:latin typeface="Times New Roman"/>
              <a:ea typeface="Times New Roman"/>
            </a:rPr>
            <a:t> видаються під конкретні інвестиційні проекти. Основними напрямами інвестиційного кредитування є галузі інфраструктури (енергетика, транспорт, зв’язок), а також сільське господарство, охорона здоров’я та освіта. Кредити видаються на термін до 20 років під гарантії урядів. </a:t>
          </a:r>
          <a:endParaRPr lang="ru-RU" sz="1600" kern="1200" dirty="0"/>
        </a:p>
      </dsp:txBody>
      <dsp:txXfrm>
        <a:off x="3049488" y="1700811"/>
        <a:ext cx="3045023" cy="4531381"/>
      </dsp:txXfrm>
    </dsp:sp>
    <dsp:sp modelId="{6EBB71FA-2BF2-4153-AF8F-B6E68002A73D}">
      <dsp:nvSpPr>
        <dsp:cNvPr id="0" name=""/>
        <dsp:cNvSpPr/>
      </dsp:nvSpPr>
      <dsp:spPr>
        <a:xfrm>
          <a:off x="6094511" y="1700811"/>
          <a:ext cx="3045023" cy="4531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rPr>
            <a:t>ресурсна база:</a:t>
          </a:r>
          <a:r>
            <a:rPr lang="uk-UA" sz="1600" kern="12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rPr>
            <a:t> </a:t>
          </a:r>
          <a:r>
            <a:rPr lang="uk-UA" sz="1600" kern="1200" dirty="0" smtClean="0">
              <a:effectLst/>
              <a:latin typeface="Times New Roman"/>
              <a:ea typeface="Times New Roman"/>
              <a:cs typeface="Times New Roman"/>
            </a:rPr>
            <a:t>статутний капітал;</a:t>
          </a:r>
          <a:endParaRPr lang="uk-UA" sz="1600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effectLst/>
              <a:latin typeface="Times New Roman"/>
              <a:ea typeface="Times New Roman"/>
              <a:cs typeface="Times New Roman"/>
            </a:rPr>
            <a:t>залучення коштів шляхом випуску облігаційних позик;</a:t>
          </a:r>
          <a:endParaRPr lang="uk-UA" sz="1600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effectLst/>
              <a:latin typeface="Times New Roman"/>
              <a:ea typeface="Times New Roman"/>
            </a:rPr>
            <a:t>резервний фонд</a:t>
          </a:r>
          <a:endParaRPr lang="ru-RU" sz="1600" kern="1200" dirty="0"/>
        </a:p>
      </dsp:txBody>
      <dsp:txXfrm>
        <a:off x="6094511" y="1700811"/>
        <a:ext cx="3045023" cy="4531381"/>
      </dsp:txXfrm>
    </dsp:sp>
    <dsp:sp modelId="{76DD503A-6BB9-4C3A-BD59-CC2FFFD0F32E}">
      <dsp:nvSpPr>
        <dsp:cNvPr id="0" name=""/>
        <dsp:cNvSpPr/>
      </dsp:nvSpPr>
      <dsp:spPr>
        <a:xfrm>
          <a:off x="0" y="6126771"/>
          <a:ext cx="9144000" cy="48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DFA81-A2D2-460D-8D7A-BFD3D09CEF6D}">
      <dsp:nvSpPr>
        <dsp:cNvPr id="0" name=""/>
        <dsp:cNvSpPr/>
      </dsp:nvSpPr>
      <dsp:spPr>
        <a:xfrm>
          <a:off x="0" y="0"/>
          <a:ext cx="9144000" cy="20573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i="1" kern="1200" dirty="0" smtClean="0">
              <a:effectLst/>
              <a:latin typeface="Times New Roman"/>
              <a:ea typeface="Calibri"/>
            </a:rPr>
            <a:t>Міжнародна асоціація розвитку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i="1" kern="1200" dirty="0" smtClean="0">
              <a:effectLst/>
              <a:latin typeface="Times New Roman"/>
              <a:ea typeface="Calibri"/>
            </a:rPr>
            <a:t>(МАР)</a:t>
          </a:r>
          <a:r>
            <a:rPr lang="uk-UA" sz="2000" kern="1200" dirty="0" smtClean="0">
              <a:effectLst/>
              <a:latin typeface="Times New Roman"/>
              <a:ea typeface="Calibri"/>
            </a:rPr>
            <a:t> </a:t>
          </a:r>
        </a:p>
        <a:p>
          <a:pPr lv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0" y="0"/>
        <a:ext cx="9144000" cy="2057399"/>
      </dsp:txXfrm>
    </dsp:sp>
    <dsp:sp modelId="{C09F4E65-5D32-4500-A43D-B4DED2AB4E6E}">
      <dsp:nvSpPr>
        <dsp:cNvPr id="0" name=""/>
        <dsp:cNvSpPr/>
      </dsp:nvSpPr>
      <dsp:spPr>
        <a:xfrm>
          <a:off x="4464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kern="1200" dirty="0" smtClean="0">
              <a:effectLst/>
              <a:latin typeface="Times New Roman"/>
              <a:ea typeface="Calibri"/>
            </a:rPr>
            <a:t>безвідсоткові позики найбіднішим країнам світу (річний дохід на душу населення не перевищує 925 дол. США)</a:t>
          </a:r>
        </a:p>
        <a:p>
          <a:pPr lvl="0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464" y="2057399"/>
        <a:ext cx="3045023" cy="4320539"/>
      </dsp:txXfrm>
    </dsp:sp>
    <dsp:sp modelId="{DA512001-645D-4F2E-80BD-0EC6BC1E69F2}">
      <dsp:nvSpPr>
        <dsp:cNvPr id="0" name=""/>
        <dsp:cNvSpPr/>
      </dsp:nvSpPr>
      <dsp:spPr>
        <a:xfrm>
          <a:off x="3049488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effectLst/>
              <a:latin typeface="Times New Roman"/>
              <a:ea typeface="Calibri"/>
            </a:rPr>
            <a:t>10-річний пільговий період, відшкодування - 35—40 років</a:t>
          </a:r>
          <a:endParaRPr lang="ru-RU" sz="2000" kern="1200" dirty="0"/>
        </a:p>
      </dsp:txBody>
      <dsp:txXfrm>
        <a:off x="3049488" y="2057399"/>
        <a:ext cx="3045023" cy="4320539"/>
      </dsp:txXfrm>
    </dsp:sp>
    <dsp:sp modelId="{6EBB71FA-2BF2-4153-AF8F-B6E68002A73D}">
      <dsp:nvSpPr>
        <dsp:cNvPr id="0" name=""/>
        <dsp:cNvSpPr/>
      </dsp:nvSpPr>
      <dsp:spPr>
        <a:xfrm>
          <a:off x="6094511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rPr>
            <a:t>ресурсна база - </a:t>
          </a:r>
          <a:r>
            <a:rPr lang="uk-UA" sz="2000" kern="1200" dirty="0" smtClean="0">
              <a:effectLst/>
              <a:latin typeface="Times New Roman"/>
              <a:ea typeface="Calibri"/>
            </a:rPr>
            <a:t>внески економічно розвинутих країн</a:t>
          </a:r>
          <a:endParaRPr lang="ru-RU" sz="2000" kern="1200" dirty="0"/>
        </a:p>
      </dsp:txBody>
      <dsp:txXfrm>
        <a:off x="6094511" y="2057399"/>
        <a:ext cx="3045023" cy="4320539"/>
      </dsp:txXfrm>
    </dsp:sp>
    <dsp:sp modelId="{76DD503A-6BB9-4C3A-BD59-CC2FFFD0F32E}">
      <dsp:nvSpPr>
        <dsp:cNvPr id="0" name=""/>
        <dsp:cNvSpPr/>
      </dsp:nvSpPr>
      <dsp:spPr>
        <a:xfrm>
          <a:off x="0" y="6377939"/>
          <a:ext cx="9144000" cy="48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7D846-03B3-4C76-8796-E43A2889B4AD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Times New Roman" pitchFamily="18" charset="0"/>
              <a:cs typeface="Times New Roman" pitchFamily="18" charset="0"/>
            </a:rPr>
            <a:t>Міжнародна фінансова корпорація (МФК)</a:t>
          </a: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9144000" cy="2057400"/>
      </dsp:txXfrm>
    </dsp:sp>
    <dsp:sp modelId="{01141093-7B64-4651-876C-788FAE565F21}">
      <dsp:nvSpPr>
        <dsp:cNvPr id="0" name=""/>
        <dsp:cNvSpPr/>
      </dsp:nvSpPr>
      <dsp:spPr>
        <a:xfrm>
          <a:off x="4464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фінансування проектів приватного сектора в країнах, що розвиваються (фінансує проекти, які не можуть на прийнятних умовах одержати суттєвої підтримки з інших джерел)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64" y="2057400"/>
        <a:ext cx="3045023" cy="4320540"/>
      </dsp:txXfrm>
    </dsp:sp>
    <dsp:sp modelId="{59B75CAD-BF60-4854-9389-848EE8974BC2}">
      <dsp:nvSpPr>
        <dsp:cNvPr id="0" name=""/>
        <dsp:cNvSpPr/>
      </dsp:nvSpPr>
      <dsp:spPr>
        <a:xfrm>
          <a:off x="3049488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фінансує не більше 25 % від загальної суми витрат на проект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49488" y="2057400"/>
        <a:ext cx="3045023" cy="4320540"/>
      </dsp:txXfrm>
    </dsp:sp>
    <dsp:sp modelId="{58D0E993-BF39-4D00-8EE7-F465DADA421B}">
      <dsp:nvSpPr>
        <dsp:cNvPr id="0" name=""/>
        <dsp:cNvSpPr/>
      </dsp:nvSpPr>
      <dsp:spPr>
        <a:xfrm>
          <a:off x="6094511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надає позики без урядових гарантій, а весь фінансовий ризик вона відносить на рахунок проектів зі своїми партнерами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4511" y="2057400"/>
        <a:ext cx="3045023" cy="4320540"/>
      </dsp:txXfrm>
    </dsp:sp>
    <dsp:sp modelId="{969DA228-87BA-436B-8A49-C892B870EF22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BD0D5-0095-4E46-A68F-3FF155C2FB4B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Times New Roman" pitchFamily="18" charset="0"/>
              <a:cs typeface="Times New Roman" pitchFamily="18" charset="0"/>
            </a:rPr>
            <a:t>Багатостороннє </a:t>
          </a:r>
          <a:r>
            <a:rPr lang="uk-UA" sz="1800" b="1" i="1" kern="1200" dirty="0" err="1" smtClean="0">
              <a:latin typeface="Times New Roman" pitchFamily="18" charset="0"/>
              <a:cs typeface="Times New Roman" pitchFamily="18" charset="0"/>
            </a:rPr>
            <a:t>агенство</a:t>
          </a:r>
          <a:r>
            <a:rPr lang="uk-UA" sz="1800" b="1" i="1" kern="1200" dirty="0" smtClean="0">
              <a:latin typeface="Times New Roman" pitchFamily="18" charset="0"/>
              <a:cs typeface="Times New Roman" pitchFamily="18" charset="0"/>
            </a:rPr>
            <a:t> гарантії інвестицій</a:t>
          </a: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9144000" cy="2057400"/>
      </dsp:txXfrm>
    </dsp:sp>
    <dsp:sp modelId="{DCAB9BB3-B96A-4490-91D5-782EF9320414}">
      <dsp:nvSpPr>
        <dsp:cNvPr id="0" name=""/>
        <dsp:cNvSpPr/>
      </dsp:nvSpPr>
      <dsp:spPr>
        <a:xfrm>
          <a:off x="4464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забезпечує гарантії інвестицій, захищаючи інвесторів від таких некомерційних ризиків, як війна або націоналізація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64" y="2057400"/>
        <a:ext cx="3045023" cy="4320540"/>
      </dsp:txXfrm>
    </dsp:sp>
    <dsp:sp modelId="{1F989A24-C440-406B-A9DA-6982BBC06AFD}">
      <dsp:nvSpPr>
        <dsp:cNvPr id="0" name=""/>
        <dsp:cNvSpPr/>
      </dsp:nvSpPr>
      <dsp:spPr>
        <a:xfrm>
          <a:off x="3049488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Мета -  сприяння країнам, що розвиваються, у залученні іноземних інвестицій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49488" y="2057400"/>
        <a:ext cx="3045023" cy="4320540"/>
      </dsp:txXfrm>
    </dsp:sp>
    <dsp:sp modelId="{C7E67529-9DD1-4A79-927E-1610CF5D91B3}">
      <dsp:nvSpPr>
        <dsp:cNvPr id="0" name=""/>
        <dsp:cNvSpPr/>
      </dsp:nvSpPr>
      <dsp:spPr>
        <a:xfrm>
          <a:off x="6094511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надає консультативні послуги на рівні уряду, допомагає знайти шляхи залучення приватних інвестицій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4511" y="2057400"/>
        <a:ext cx="3045023" cy="4320540"/>
      </dsp:txXfrm>
    </dsp:sp>
    <dsp:sp modelId="{60959B6A-F18B-4BB7-B1E5-27D94E2F597E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31D42-2C66-44F3-987F-735A896E6722}">
      <dsp:nvSpPr>
        <dsp:cNvPr id="0" name=""/>
        <dsp:cNvSpPr/>
      </dsp:nvSpPr>
      <dsp:spPr>
        <a:xfrm>
          <a:off x="0" y="38469"/>
          <a:ext cx="9144000" cy="137720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ЄВРОПЕЙСЬКИЙ БАНК РЕКОНСТРУКЦІЇ ТА РОЗВИТКУ</a:t>
          </a:r>
          <a:endParaRPr lang="ru-RU" sz="2800" kern="1200" dirty="0"/>
        </a:p>
      </dsp:txBody>
      <dsp:txXfrm>
        <a:off x="0" y="38469"/>
        <a:ext cx="9144000" cy="1377202"/>
      </dsp:txXfrm>
    </dsp:sp>
    <dsp:sp modelId="{0050DD75-C7B6-49F8-9AB4-C9F8CE334E6F}">
      <dsp:nvSpPr>
        <dsp:cNvPr id="0" name=""/>
        <dsp:cNvSpPr/>
      </dsp:nvSpPr>
      <dsp:spPr>
        <a:xfrm>
          <a:off x="4464" y="1024973"/>
          <a:ext cx="3045023" cy="5782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напрямами діяльності банку на Україні є: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надання прямих кредитів та участь у спільному (з іншими кредиторами) фінансуванні;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інвестування акціонерного капіталу підприємств приватного та державного сектору;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гарантоване розміщення цінних паперів, випущених приватними та державними підприємствами;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полегшення доступу підприємствам до внутрішніх та міжнародних ринків капіталу шляхом надання гарантій, фінансових консультацій і сприяння в інших формах;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надання або участь у позиках та надання технічного сприяння для реконструкції й розвитку інфраструктури</a:t>
          </a:r>
          <a:endParaRPr lang="ru-RU" sz="1600" kern="1200" dirty="0"/>
        </a:p>
      </dsp:txBody>
      <dsp:txXfrm>
        <a:off x="4464" y="1024973"/>
        <a:ext cx="3045023" cy="5782135"/>
      </dsp:txXfrm>
    </dsp:sp>
    <dsp:sp modelId="{8ECFFF6C-5F25-4FE6-A19C-B38CFCCDFDF1}">
      <dsp:nvSpPr>
        <dsp:cNvPr id="0" name=""/>
        <dsp:cNvSpPr/>
      </dsp:nvSpPr>
      <dsp:spPr>
        <a:xfrm>
          <a:off x="3059841" y="1051004"/>
          <a:ext cx="3045023" cy="5806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latin typeface="+mj-lt"/>
            </a:rPr>
            <a:t>Кошти від ЄБРР надходять в Україну найчастіше через НБУ.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/>
              <a:latin typeface="+mj-lt"/>
              <a:ea typeface="Calibri"/>
            </a:rPr>
            <a:t>відсоткова ставка не перевищує 14 %, максимальний розмір кредиту, що надається клієнту, становить 2 500 000 дол. США, максимальний термін — 5 років із пільговим періодом 2 роки</a:t>
          </a:r>
          <a:r>
            <a:rPr lang="uk-UA" sz="2200" kern="1200" dirty="0" smtClean="0">
              <a:latin typeface="+mj-lt"/>
            </a:rPr>
            <a:t> </a:t>
          </a:r>
          <a:endParaRPr lang="ru-RU" sz="2200" kern="1200" dirty="0">
            <a:latin typeface="+mj-lt"/>
          </a:endParaRPr>
        </a:p>
      </dsp:txBody>
      <dsp:txXfrm>
        <a:off x="3059841" y="1051004"/>
        <a:ext cx="3045023" cy="5806978"/>
      </dsp:txXfrm>
    </dsp:sp>
    <dsp:sp modelId="{78747681-D5EA-419F-B6F9-D7DE498F1412}">
      <dsp:nvSpPr>
        <dsp:cNvPr id="0" name=""/>
        <dsp:cNvSpPr/>
      </dsp:nvSpPr>
      <dsp:spPr>
        <a:xfrm>
          <a:off x="6094511" y="1024973"/>
          <a:ext cx="3045023" cy="5782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стратегія діяльності в Україні: підтримка реформ у фінансовій галузі, проведення приватизації та післяприватизаційної підтримки підприємств, фінансування проектів у сільському господарстві, енергетиці, транспорті та охороні навколишнього середовища</a:t>
          </a:r>
          <a:endParaRPr lang="ru-RU" sz="2200" kern="1200" dirty="0"/>
        </a:p>
      </dsp:txBody>
      <dsp:txXfrm>
        <a:off x="6094511" y="1024973"/>
        <a:ext cx="3045023" cy="5782135"/>
      </dsp:txXfrm>
    </dsp:sp>
    <dsp:sp modelId="{51439F64-461A-4619-B619-817E5D84824F}">
      <dsp:nvSpPr>
        <dsp:cNvPr id="0" name=""/>
        <dsp:cNvSpPr/>
      </dsp:nvSpPr>
      <dsp:spPr>
        <a:xfrm>
          <a:off x="0" y="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7A0EC0-4FC0-4E1D-9AB3-881CCC20519F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8BDC38-5A7B-411A-80B1-6C387D440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960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4C3A24-327A-4C51-9893-33FC4FD3743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392F0E-4631-46E8-8985-37E50DEC5842}" type="slidenum">
              <a:rPr lang="uk-UA" smtClean="0"/>
              <a:pPr>
                <a:defRPr/>
              </a:pPr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80D20A-2988-41D3-840A-8EF23B88EA2B}" type="slidenum">
              <a:rPr lang="uk-UA" smtClean="0"/>
              <a:pPr>
                <a:defRPr/>
              </a:pPr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D1D083-10FE-46DD-A592-8F5743CDE968}" type="slidenum">
              <a:rPr lang="uk-UA" smtClean="0"/>
              <a:pPr>
                <a:defRPr/>
              </a:pPr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451DEA-69F5-4FE3-85B2-DF51F15529AE}" type="slidenum">
              <a:rPr lang="uk-UA" smtClean="0"/>
              <a:pPr>
                <a:defRPr/>
              </a:pPr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AE474E-1ECE-406C-84C6-C31DF03D40A5}" type="slidenum">
              <a:rPr lang="uk-UA" smtClean="0"/>
              <a:pPr>
                <a:defRPr/>
              </a:pPr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842B37-3BA7-4CB0-8E31-E7D65F3591E9}" type="slidenum">
              <a:rPr lang="uk-UA" smtClean="0"/>
              <a:pPr>
                <a:defRPr/>
              </a:pPr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046653-B88D-48EC-A4A8-F6248C04F541}" type="slidenum">
              <a:rPr lang="uk-UA" smtClean="0"/>
              <a:pPr>
                <a:defRPr/>
              </a:pPr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094FC-6AD4-4EED-97E5-B1664AE069F8}" type="slidenum">
              <a:rPr lang="uk-UA" smtClean="0"/>
              <a:pPr>
                <a:defRPr/>
              </a:pPr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18914A-BE21-41D4-B491-9898A8E260D8}" type="slidenum">
              <a:rPr lang="uk-UA" smtClean="0"/>
              <a:pPr>
                <a:defRPr/>
              </a:pPr>
              <a:t>18</a:t>
            </a:fld>
            <a:endParaRPr lang="uk-U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B72A49-CC47-4DA4-B0F9-BA1707D57B3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08918B-3EE7-4BB9-AE38-B02AB670027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F7988F-D282-4707-B465-4BB9D857F46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27D843-6187-4493-BB6B-A235963A11B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B76A7-1D95-41E8-BE75-D627C27009A3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1BE311AE-3585-4A13-BD1F-A0CCF9E1686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E84ACCB-B78C-4863-AF76-CD56DBFA02A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B9FC5C28-4873-4A30-8045-6FF706D1AFEA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81C24703-6DC4-4ED1-9630-A9CC1392C6B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1E22DE2E-983E-4F2C-94F0-3A5A4FB5015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2C4100B5-3EBA-44A1-8B85-E372962C558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232158C6-5980-496C-9D1C-B44B9244D93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5127DF-D020-4D76-972D-82C66B094BC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BBE58D96-1551-46BE-8FAA-D8A1ED4359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BC0C07-CD70-4EE9-B9BA-86BE9C7C0CA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B3D38-4C9F-4F39-806A-9E7603731A5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0622F-2D3D-4853-99E1-103359B0085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087CB9-8706-4A41-AF4F-16CE6495638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784FB2-7A7D-4ECF-A768-B773DF3F2EC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0282B0-811D-4877-BDB9-2AE3EE8D81B9}" type="slidenum">
              <a:rPr lang="uk-UA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uk-U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622A152-5C06-4BFC-B4D1-ACC2093E4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41B7FBD-797B-482D-BED8-5F77DF74D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318753D-622A-4F69-885A-49549A39D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3AEF78A-0D36-4570-8F4B-593334291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25ADF-3D4C-4C34-8F12-9FBA6542CF32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BE6F-C655-40E1-A608-B129615D5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B9C3A-BA7E-48AE-A3EB-536AC355309B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2529-9364-4608-9806-41A44B3A3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B388-7B8B-46EF-9CD1-F5A69E1EC2A3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2A1CD-1D80-4F49-940E-2D11E791E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6414-DB81-41C8-A2AF-2B8DA25A7F6F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6DF3B-103A-405C-9A9C-82B0625D0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B67B-1DA0-456F-8582-87F937E256B1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BDFD-8D44-4BEE-8398-E216B2A14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ED79-1819-48FA-9732-762C02B55177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164F8-D39D-45DE-A3D8-BB1CF248E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380C-5AD5-4BD3-A741-319F64C7F1EA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07696-9D2C-4883-A98F-16DE0A67C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9309033-D1B2-49F4-B784-C2F0B34DC4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88E2-C0E7-4C1E-876F-90031EEC0843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0DA40-59F8-40B4-9017-6006FC473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FE11-C944-42ED-B9AC-0C6AA5DE8238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18BF-6976-4F70-A091-23098A0284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5C03-B2DD-45AB-83D1-255CA1EC4388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D680-7761-4A7D-8360-D07168774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D2D2E-489F-44EE-B3B1-8C8E78B9081F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4CF4C-D53A-417B-A8CF-C14827E65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2BA272F-565D-494F-B4AB-E415723DA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4D99532-C54E-4C69-921A-1966747C9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Прямоугольник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7E5DFE5-74F3-47FD-B407-3F1D09172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F774CE6-38C7-47DB-84C4-506F17285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4B3017E-4EE8-4F6C-A1F6-2F46EDE3F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1FD46DE-1C8B-49D0-9B89-078ACA3A4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D7099C8-D562-4528-A5D2-D1FF41D8D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80D21B0-14D3-42D0-95D8-3C433BCD2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9B7E12-3E36-41B1-8594-A6EF757CFD70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D31B50-8757-4E6C-A28B-60DB0A468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333375"/>
            <a:ext cx="7772400" cy="3167633"/>
          </a:xfrm>
        </p:spPr>
        <p:txBody>
          <a:bodyPr/>
          <a:lstStyle/>
          <a:p>
            <a:pPr indent="449263">
              <a:lnSpc>
                <a:spcPct val="115000"/>
              </a:lnSpc>
            </a:pPr>
            <a:r>
              <a:rPr lang="uk-UA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МІЖНАРОДНІ </a:t>
            </a:r>
            <a:r>
              <a:rPr lang="uk-UA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ФІНАНСИ</a:t>
            </a:r>
            <a:r>
              <a:rPr lang="uk-UA" sz="36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uk-UA" sz="3600" dirty="0" smtClean="0">
                <a:ea typeface="Calibri" pitchFamily="34" charset="0"/>
                <a:cs typeface="Times New Roman" pitchFamily="18" charset="0"/>
              </a:rPr>
            </a:br>
            <a:endParaRPr lang="ru-RU" sz="4000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125538"/>
            <a:ext cx="8496300" cy="1752600"/>
          </a:xfrm>
        </p:spPr>
        <p:txBody>
          <a:bodyPr/>
          <a:lstStyle/>
          <a:p>
            <a:pPr algn="just">
              <a:lnSpc>
                <a:spcPct val="75000"/>
              </a:lnSpc>
              <a:spcAft>
                <a:spcPts val="1000"/>
              </a:spcAft>
            </a:pPr>
            <a:endParaRPr lang="ru-RU" sz="18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rgbClr val="7B9899"/>
                </a:solidFill>
              </a:rPr>
              <a:t>Учасники валютного ринку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uk-UA" smtClean="0"/>
          </a:p>
          <a:p>
            <a:r>
              <a:rPr lang="uk-UA" smtClean="0"/>
              <a:t>Центральний банк</a:t>
            </a:r>
          </a:p>
          <a:p>
            <a:r>
              <a:rPr lang="uk-UA" smtClean="0"/>
              <a:t>Комерційні / інвестиційні банки</a:t>
            </a:r>
          </a:p>
          <a:p>
            <a:r>
              <a:rPr lang="uk-UA" smtClean="0"/>
              <a:t>Небанківські фінансові установи</a:t>
            </a:r>
          </a:p>
          <a:p>
            <a:r>
              <a:rPr lang="uk-UA" smtClean="0"/>
              <a:t>Підприємства</a:t>
            </a:r>
          </a:p>
          <a:p>
            <a:r>
              <a:rPr lang="uk-UA" smtClean="0"/>
              <a:t>Фізичні особи (дилери)</a:t>
            </a:r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800" smtClean="0">
                <a:solidFill>
                  <a:srgbClr val="7B9899"/>
                </a:solidFill>
              </a:rPr>
              <a:t>Учасники валютного ринку: роль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uk-UA" smtClean="0"/>
          </a:p>
          <a:p>
            <a:r>
              <a:rPr lang="uk-UA" smtClean="0"/>
              <a:t>“Регулятор”</a:t>
            </a:r>
          </a:p>
          <a:p>
            <a:r>
              <a:rPr lang="uk-UA" smtClean="0"/>
              <a:t>“Підприємець”, “Інвестор”, “Хеджер”</a:t>
            </a:r>
          </a:p>
          <a:p>
            <a:r>
              <a:rPr lang="uk-UA" smtClean="0"/>
              <a:t>“Гравець”, “Спекулянт”</a:t>
            </a:r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800" dirty="0"/>
              <a:t>Учасники валютного ринку: інфраструктура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uk-UA" smtClean="0"/>
          </a:p>
          <a:p>
            <a:r>
              <a:rPr lang="uk-UA" smtClean="0"/>
              <a:t>Позабіржовий сегмент (міжбанківський ринок, готівковий ринок, електронний ринок)</a:t>
            </a:r>
          </a:p>
          <a:p>
            <a:r>
              <a:rPr lang="uk-UA" smtClean="0"/>
              <a:t>Біржовий сегмент (торгівля похідними фінансовими інструментами)</a:t>
            </a:r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800" dirty="0"/>
              <a:t>Учасники валютного ринку: інфраструктура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uk-UA" smtClean="0"/>
          </a:p>
          <a:p>
            <a:r>
              <a:rPr lang="uk-UA" smtClean="0"/>
              <a:t>Внутрішній валютний ринок (Київ, Дніпропетровськ, Харків, Донецьк)</a:t>
            </a:r>
          </a:p>
          <a:p>
            <a:endParaRPr lang="uk-UA" smtClean="0"/>
          </a:p>
          <a:p>
            <a:r>
              <a:rPr lang="uk-UA" smtClean="0"/>
              <a:t>Зовнішній валютний ринок: Лондон (42%), Нью-Йорк (23%), Париж (10%)</a:t>
            </a:r>
          </a:p>
          <a:p>
            <a:endParaRPr lang="uk-UA" smtClean="0"/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err="1"/>
              <a:t>Основні</a:t>
            </a:r>
            <a:r>
              <a:rPr lang="ru-RU" sz="3800" dirty="0"/>
              <a:t> </a:t>
            </a:r>
            <a:r>
              <a:rPr lang="ru-RU" sz="3800" dirty="0" err="1"/>
              <a:t>типи</a:t>
            </a:r>
            <a:r>
              <a:rPr lang="ru-RU" sz="3800" dirty="0"/>
              <a:t> </a:t>
            </a:r>
            <a:r>
              <a:rPr lang="ru-RU" sz="3800" dirty="0" err="1"/>
              <a:t>операцій</a:t>
            </a:r>
            <a:r>
              <a:rPr lang="ru-RU" sz="3800" dirty="0"/>
              <a:t>, як</a:t>
            </a:r>
            <a:r>
              <a:rPr lang="uk-UA" sz="3800" dirty="0"/>
              <a:t>і здійснюються НБУ</a:t>
            </a:r>
            <a:endParaRPr lang="ru-RU" sz="3800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ru-RU" sz="2200" b="1" smtClean="0"/>
              <a:t>операції по формуванню та управлінню золотовалютним резервом</a:t>
            </a:r>
          </a:p>
          <a:p>
            <a:r>
              <a:rPr lang="ru-RU" sz="2200" b="1" smtClean="0"/>
              <a:t>операції з МВФ</a:t>
            </a:r>
          </a:p>
          <a:p>
            <a:r>
              <a:rPr lang="ru-RU" sz="2200" b="1" smtClean="0"/>
              <a:t>МВРУ: валютні інтервенції, залучення депозитів</a:t>
            </a:r>
          </a:p>
          <a:p>
            <a:r>
              <a:rPr lang="ru-RU" sz="2200" b="1" smtClean="0"/>
              <a:t>угоди  Мінфіну, ГУДКУ</a:t>
            </a:r>
          </a:p>
          <a:p>
            <a:r>
              <a:rPr lang="ru-RU" sz="2200" b="1" smtClean="0"/>
              <a:t>операції по нерезервних активах</a:t>
            </a:r>
          </a:p>
          <a:p>
            <a:r>
              <a:rPr lang="ru-RU" sz="2200" b="1" smtClean="0"/>
              <a:t>агентські операції (Державна скарбниця)</a:t>
            </a:r>
          </a:p>
          <a:p>
            <a:r>
              <a:rPr lang="ru-RU" sz="2200" b="1" smtClean="0"/>
              <a:t>інвестиційні операції</a:t>
            </a:r>
          </a:p>
          <a:p>
            <a:r>
              <a:rPr lang="ru-RU" sz="2200" b="1" smtClean="0"/>
              <a:t>клієнтські угоди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smtClean="0">
                <a:solidFill>
                  <a:srgbClr val="7B9899"/>
                </a:solidFill>
              </a:rPr>
              <a:t>Золотовалютний резерв забезпечує: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905000"/>
            <a:ext cx="7772400" cy="426085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sz="2000" b="1" smtClean="0"/>
              <a:t>ВНУТРІШНЮ  ТА  ЗОВНІШНЮ СТАБІЛЬНІСТЬ НАЦІОНАЛЬНОЇ ГРОШОВОЇ ОДИНИЦІ</a:t>
            </a:r>
          </a:p>
          <a:p>
            <a:r>
              <a:rPr lang="ru-RU" sz="2000" b="1" smtClean="0"/>
              <a:t>ПОКРАЩУЄ СУВЕРЕННУ КРЕДИТОСПРОМОЖНІСТЬ УКРАЇНИ</a:t>
            </a:r>
          </a:p>
          <a:p>
            <a:r>
              <a:rPr lang="ru-RU" sz="2000" b="1" smtClean="0"/>
              <a:t>СПРИЯТЛИВІ  УМОВИ  ДЛЯ  ЗДІЙСНЕННЯ ЗОВНІШНІХ ЗАПОЗИЧЕНЬ</a:t>
            </a:r>
          </a:p>
          <a:p>
            <a:r>
              <a:rPr lang="ru-RU" sz="2000" b="1" smtClean="0"/>
              <a:t>ГАРАНТУЄ   ВИКОНАННЯ  УКРАЇНОЮ ЗОБОВ</a:t>
            </a:r>
            <a:r>
              <a:rPr lang="en-US" sz="2000" b="1" smtClean="0"/>
              <a:t>`</a:t>
            </a:r>
            <a:r>
              <a:rPr lang="uk-UA" sz="2000" b="1" smtClean="0"/>
              <a:t>ЯЗАНЬ  ПЕРЕД   МІЖНАРОДНИМИ ФІНАНСОВИМИ  ОРГАНІЗАЦІЯМИ</a:t>
            </a:r>
          </a:p>
          <a:p>
            <a:r>
              <a:rPr lang="uk-UA" sz="2000" b="1" smtClean="0"/>
              <a:t>РЕГУЛЮВАННЯ ПЛАТІЖНОГО БАЛАНСУ</a:t>
            </a:r>
          </a:p>
          <a:p>
            <a:r>
              <a:rPr lang="uk-UA" sz="2000" b="1" smtClean="0"/>
              <a:t>ПІДТРИМАННЯ ПОЛІТИКИ ОБМІННОГО КУРСУ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2481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952500" indent="-19050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ІНТЕРВЕНЦІї НБУ НА ВАЛЮТНОМУ РИНКУ;</a:t>
            </a:r>
          </a:p>
          <a:p>
            <a:pPr marL="952500" indent="-19050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КУПІВЛЯ ВКВ У ОРГАНІВ ДЕРЖАВНОЇ ВЛАДИ ТА ІНШ.КЛІЄНТІВ, ЯКІ ЗНАХОДЯТЬСЯ НА РОЗРАХ.-КАСОВОМУ ОБСЛУГОВУВАННІ В НБУ;</a:t>
            </a:r>
          </a:p>
          <a:p>
            <a:pPr marL="952500" indent="-19050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КУПІВЛЯ БАНКІВСЬКОГО ЗОЛОТА ТА БРУХТУ ЗОЛОТА ІЗ ПОДАЛЬШИМ АФІНАЖЕМ ДО ЯКОСТІ </a:t>
            </a:r>
            <a:r>
              <a:rPr lang="en-US" sz="2400" b="1"/>
              <a:t>LBMA;</a:t>
            </a:r>
          </a:p>
          <a:p>
            <a:pPr marL="952500" indent="-19050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/>
              <a:t>КУПІВЛ</a:t>
            </a:r>
            <a:r>
              <a:rPr lang="uk-UA" sz="2400" b="1"/>
              <a:t>Я</a:t>
            </a:r>
            <a:r>
              <a:rPr lang="en-US" sz="2400" b="1"/>
              <a:t> КОШТІВ В ГОТІВКОВІЙ ВКВ;</a:t>
            </a:r>
          </a:p>
          <a:p>
            <a:pPr marL="952500" indent="-19050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/>
              <a:t>ДОХОД ВІД ЗДІЙСНЕННЯ ОПЕРАЦІЙ ІЗ ЗОЛОТОВАЛЮТНИМ РЕЗЕРВОМ.</a:t>
            </a:r>
            <a:endParaRPr lang="ru-RU" sz="3200" b="1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err="1"/>
              <a:t>Джерела</a:t>
            </a:r>
            <a:r>
              <a:rPr lang="ru-RU" sz="3800" dirty="0"/>
              <a:t> </a:t>
            </a:r>
            <a:r>
              <a:rPr lang="ru-RU" sz="3800" dirty="0" err="1"/>
              <a:t>формування</a:t>
            </a:r>
            <a:r>
              <a:rPr lang="ru-RU" sz="3800" dirty="0"/>
              <a:t> золотовалютного резерву (</a:t>
            </a:r>
            <a:r>
              <a:rPr lang="ru-RU" sz="3800" dirty="0" err="1"/>
              <a:t>власні</a:t>
            </a:r>
            <a:r>
              <a:rPr lang="ru-RU" sz="3800" dirty="0"/>
              <a:t>)</a:t>
            </a:r>
            <a:endParaRPr lang="uk-UA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2481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952500" indent="-1905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КРЕДИТИ (КРЕДИТНІ ЛІНІЇ) МІЖНАРОДНИХ ФІНАНСОВИХ ОРГАНІЗАЦІЙ, УРЯДІВ ІНОЗЕМНИХ КРАЇН ТА ІНШ;</a:t>
            </a:r>
          </a:p>
          <a:p>
            <a:pPr marL="952500" indent="-1905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ДЕПОЗИТИ ФІНАНСОВО-КРЕДИТНИХ УСТАНОВ;</a:t>
            </a:r>
          </a:p>
          <a:p>
            <a:pPr marL="952500" indent="-1905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/>
              <a:t>ЗАЛИШКИ КОШТІВ У  ВКВ  НА РАХУНКАХ ОРГАНІВ ДЕРЖАВНОЇ ВЛАДИ ТА ІНШ. КЛІЄНТІВ, РОЗРАХ.-КАСОВЕ ОБСЛУГОВУВАННЯ ЯКИХ ЗДІЙСНЮЄ НБУ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err="1"/>
              <a:t>Джерела</a:t>
            </a:r>
            <a:r>
              <a:rPr lang="ru-RU" sz="3800" dirty="0"/>
              <a:t> </a:t>
            </a:r>
            <a:r>
              <a:rPr lang="ru-RU" sz="3800" dirty="0" err="1"/>
              <a:t>формування</a:t>
            </a:r>
            <a:r>
              <a:rPr lang="ru-RU" sz="3800" dirty="0"/>
              <a:t> золотовалютного резерву (</a:t>
            </a:r>
            <a:r>
              <a:rPr lang="ru-RU" sz="3800" dirty="0" err="1"/>
              <a:t>залучені</a:t>
            </a:r>
            <a:r>
              <a:rPr lang="ru-RU" sz="3800" dirty="0"/>
              <a:t>)</a:t>
            </a:r>
            <a:endParaRPr lang="uk-UA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800" dirty="0">
                <a:solidFill>
                  <a:schemeClr val="accent3">
                    <a:shade val="75000"/>
                  </a:schemeClr>
                </a:solidFill>
              </a:rPr>
              <a:t>Учасники валютного ринку: </a:t>
            </a:r>
            <a:r>
              <a:rPr lang="uk-UA" sz="3800" dirty="0" smtClean="0">
                <a:solidFill>
                  <a:schemeClr val="accent3">
                    <a:shade val="75000"/>
                  </a:schemeClr>
                </a:solidFill>
              </a:rPr>
              <a:t>інфраструктура</a:t>
            </a:r>
            <a:endParaRPr lang="uk-UA" sz="3800" dirty="0">
              <a:solidFill>
                <a:schemeClr val="accent3">
                  <a:shade val="75000"/>
                </a:schemeClr>
              </a:solidFill>
            </a:endParaRPr>
          </a:p>
        </p:txBody>
      </p:sp>
      <p:graphicFrame>
        <p:nvGraphicFramePr>
          <p:cNvPr id="17552" name="Group 144"/>
          <p:cNvGraphicFramePr>
            <a:graphicFrameLocks noGrp="1"/>
          </p:cNvGraphicFramePr>
          <p:nvPr>
            <p:ph idx="4294967295"/>
          </p:nvPr>
        </p:nvGraphicFramePr>
        <p:xfrm>
          <a:off x="611188" y="1557338"/>
          <a:ext cx="7772400" cy="4721226"/>
        </p:xfrm>
        <a:graphic>
          <a:graphicData uri="http://schemas.openxmlformats.org/drawingml/2006/table">
            <a:tbl>
              <a:tblPr/>
              <a:tblGrid>
                <a:gridCol w="2289175"/>
                <a:gridCol w="2016125"/>
                <a:gridCol w="1524000"/>
                <a:gridCol w="1943100"/>
              </a:tblGrid>
              <a:tr h="749300">
                <a:tc>
                  <a:txBody>
                    <a:bodyPr/>
                    <a:lstStyle/>
                    <a:p>
                      <a:pPr marL="3175" marR="0" lvl="0" indent="19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Регіон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19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Місто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19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 відкриття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19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 закриття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Азія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ТОКІО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ГОН КОНГ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СІНГАПУР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02:00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03:00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03:00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10:00 – 11:00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11:00 – 12:00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11:00 – 12:00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Європа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ПАРИЖ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ЛОНДОН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09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 – 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 –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Америка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НЬЮ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ЙОРК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ЧИКАГО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 – 2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 –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3175" marR="0" lvl="0" indent="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Тихо-океанський регіон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ВЕЛЛІНГТОН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СІДНЕЙ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07:00 – 08:00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08:00 – 09:00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422525" y="178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" y="1143000"/>
            <a:ext cx="8305800" cy="518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ООН - міжнародна організація, створена в 1945 р. </a:t>
            </a:r>
            <a:r>
              <a:rPr lang="uk-UA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 підтрим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uk-UA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і зміцнення міжнародного миру і безпеки, розвитку співпраці між державами.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До складу входила 51 держава</a:t>
            </a:r>
          </a:p>
          <a:p>
            <a:pPr algn="ctr">
              <a:defRPr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Генеральна Асамблея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(ГА)</a:t>
            </a:r>
          </a:p>
          <a:p>
            <a:pPr algn="ctr"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1 представник від кожної зі 193 держав</a:t>
            </a:r>
          </a:p>
          <a:p>
            <a:pPr algn="ctr">
              <a:defRPr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200" b="1" dirty="0">
                <a:latin typeface="Times New Roman" pitchFamily="18" charset="0"/>
                <a:ea typeface="Calibri"/>
                <a:cs typeface="Times New Roman" pitchFamily="18" charset="0"/>
              </a:rPr>
              <a:t>Рада </a:t>
            </a:r>
            <a:r>
              <a:rPr lang="uk-UA" sz="2200" b="1" dirty="0" err="1">
                <a:latin typeface="Times New Roman" pitchFamily="18" charset="0"/>
                <a:ea typeface="Calibri"/>
                <a:cs typeface="Times New Roman" pitchFamily="18" charset="0"/>
              </a:rPr>
              <a:t>Безпе</a:t>
            </a:r>
            <a:r>
              <a:rPr lang="uk-UA" sz="2200" b="1" dirty="0">
                <a:latin typeface="Times New Roman" pitchFamily="18" charset="0"/>
                <a:ea typeface="Calibri"/>
                <a:cs typeface="Times New Roman" pitchFamily="18" charset="0"/>
              </a:rPr>
              <a:t>ки </a:t>
            </a:r>
            <a:r>
              <a:rPr lang="uk-UA" sz="2200" dirty="0">
                <a:latin typeface="Times New Roman" pitchFamily="18" charset="0"/>
                <a:ea typeface="Calibri"/>
                <a:cs typeface="Times New Roman" pitchFamily="18" charset="0"/>
              </a:rPr>
              <a:t>ООН - відповідальність за підтримку міжнародного миру та безпеки. З 1965 р. 15 членів (11): п'ять постійних членів — Великобританія, Китай, РФ, США, Франція — і десять членів, які оби­раються ГА на два роки за географічною ознакою. П'ять з десяти членів переобираються щороку. На відміну від інших органів ООН, РБ має виключне право приймати рішення, обов'язкові для виконання всіма чле­нами ООН.</a:t>
            </a:r>
          </a:p>
        </p:txBody>
      </p:sp>
      <p:sp>
        <p:nvSpPr>
          <p:cNvPr id="34820" name="Line 7"/>
          <p:cNvSpPr>
            <a:spLocks noChangeShapeType="1"/>
          </p:cNvSpPr>
          <p:nvPr/>
        </p:nvSpPr>
        <p:spPr bwMode="auto">
          <a:xfrm flipH="1">
            <a:off x="4533900" y="233158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4821" name="Line 10"/>
          <p:cNvSpPr>
            <a:spLocks noChangeShapeType="1"/>
          </p:cNvSpPr>
          <p:nvPr/>
        </p:nvSpPr>
        <p:spPr bwMode="auto">
          <a:xfrm>
            <a:off x="4545013" y="3284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2700338" y="722313"/>
            <a:ext cx="389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/>
              <a:t>ООН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42988" y="260350"/>
            <a:ext cx="7345362" cy="220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963"/>
              </a:lnSpc>
              <a:spcBef>
                <a:spcPts val="2300"/>
              </a:spcBef>
              <a:spcAft>
                <a:spcPts val="1600"/>
              </a:spcAft>
            </a:pPr>
            <a:r>
              <a:rPr lang="uk-UA" b="1">
                <a:solidFill>
                  <a:srgbClr val="61898A"/>
                </a:solidFill>
                <a:latin typeface="Times New Roman" pitchFamily="18" charset="0"/>
                <a:cs typeface="Times New Roman" pitchFamily="18" charset="0"/>
              </a:rPr>
              <a:t>3. ФІНАНСИ МІЖНАРОДНИХ ОРГАНІЗАЦІЙ</a:t>
            </a:r>
            <a:endParaRPr lang="uk-UA" sz="2400">
              <a:solidFill>
                <a:srgbClr val="61898A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Міжнародні фінанси —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 сукупність обмінно-перерозподільних відносин, що виникають у зв’язку з рухом вартості між окремими країнами та у процесі формування і використання на світовому та регіональному рівнях централізованих грошових фондів.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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процесі купівлі-продажу товарів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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урядами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сфері державного кредиту, коли одна країна є позичальником, інша — кредитором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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урядами;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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громадянами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урядами.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88" y="260350"/>
            <a:ext cx="8713787" cy="66405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90500" algn="just">
              <a:lnSpc>
                <a:spcPct val="150000"/>
              </a:lnSpc>
            </a:pPr>
            <a:r>
              <a:rPr lang="uk-UA" sz="2200">
                <a:latin typeface="Times New Roman" pitchFamily="18" charset="0"/>
                <a:cs typeface="Times New Roman" pitchFamily="18" charset="0"/>
              </a:rPr>
              <a:t>Діяльність ООН здійснюється через її керівні органи та спеціалізовані організації. Так, питаннями миру і безпеки займаються департаменти операцій з підтримання миру, з питань роззброєння і регулювання озброєнь. Економічний напрям діяльності здійснюється через Конференцію з торгівлі й розвитку (</a:t>
            </a:r>
            <a:r>
              <a:rPr lang="uk-UA" sz="2200" b="1">
                <a:latin typeface="Times New Roman" pitchFamily="18" charset="0"/>
                <a:cs typeface="Times New Roman" pitchFamily="18" charset="0"/>
              </a:rPr>
              <a:t>ЮНКТАД</a:t>
            </a:r>
            <a:r>
              <a:rPr lang="uk-UA" sz="2200">
                <a:latin typeface="Times New Roman" pitchFamily="18" charset="0"/>
                <a:cs typeface="Times New Roman" pitchFamily="18" charset="0"/>
              </a:rPr>
              <a:t>), Організацію промислового розвитку (</a:t>
            </a:r>
            <a:r>
              <a:rPr lang="uk-UA" sz="2200" b="1">
                <a:latin typeface="Times New Roman" pitchFamily="18" charset="0"/>
                <a:cs typeface="Times New Roman" pitchFamily="18" charset="0"/>
              </a:rPr>
              <a:t>ЮНІДО</a:t>
            </a:r>
            <a:r>
              <a:rPr lang="uk-UA" sz="2200">
                <a:latin typeface="Times New Roman" pitchFamily="18" charset="0"/>
                <a:cs typeface="Times New Roman" pitchFamily="18" charset="0"/>
              </a:rPr>
              <a:t>), Програму розвитку (</a:t>
            </a:r>
            <a:r>
              <a:rPr lang="uk-UA" sz="2200" b="1">
                <a:latin typeface="Times New Roman" pitchFamily="18" charset="0"/>
                <a:cs typeface="Times New Roman" pitchFamily="18" charset="0"/>
              </a:rPr>
              <a:t>ЮНДП</a:t>
            </a:r>
            <a:r>
              <a:rPr lang="uk-UA" sz="2200">
                <a:latin typeface="Times New Roman" pitchFamily="18" charset="0"/>
                <a:cs typeface="Times New Roman" pitchFamily="18" charset="0"/>
              </a:rPr>
              <a:t>), Регіональні комісії (наприклад, Європейська економічна комісія) та ін. Соціальна і гуманітарна політика проводиться Дитячим фондом ООН (</a:t>
            </a:r>
            <a:r>
              <a:rPr lang="uk-UA" sz="2200" b="1">
                <a:latin typeface="Times New Roman" pitchFamily="18" charset="0"/>
                <a:cs typeface="Times New Roman" pitchFamily="18" charset="0"/>
              </a:rPr>
              <a:t>ЮНІСЕФ</a:t>
            </a:r>
            <a:r>
              <a:rPr lang="uk-UA" sz="2200">
                <a:latin typeface="Times New Roman" pitchFamily="18" charset="0"/>
                <a:cs typeface="Times New Roman" pitchFamily="18" charset="0"/>
              </a:rPr>
              <a:t>), Фондом ООН у галузі народонаселення (ЮНФПА), Всесвітньою продовольчою радою (</a:t>
            </a:r>
            <a:r>
              <a:rPr lang="uk-UA" sz="2200" b="1">
                <a:latin typeface="Times New Roman" pitchFamily="18" charset="0"/>
                <a:cs typeface="Times New Roman" pitchFamily="18" charset="0"/>
              </a:rPr>
              <a:t>ЮНЕП</a:t>
            </a:r>
            <a:r>
              <a:rPr lang="uk-UA" sz="2200">
                <a:latin typeface="Times New Roman" pitchFamily="18" charset="0"/>
                <a:cs typeface="Times New Roman" pitchFamily="18" charset="0"/>
              </a:rPr>
              <a:t>), Центром ООН з населених пунктів (Хабітат) та ін. Програма ООН з навколишнього середовища (ЮНЕП) проводить значну роботу, пов’язану із забезпеченням екологічної безпеки на планеті.</a:t>
            </a:r>
            <a:endParaRPr lang="uk-UA" sz="22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2"/>
          <p:cNvSpPr>
            <a:spLocks noChangeArrowheads="1"/>
          </p:cNvSpPr>
          <p:nvPr/>
        </p:nvSpPr>
        <p:spPr bwMode="auto">
          <a:xfrm>
            <a:off x="250825" y="474663"/>
            <a:ext cx="856932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Бюджет ООН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формується за рахунок внесків країн. Розмір внесків визначається залежно від рівня економічного розвитку країни. В основі розрахунків лежить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норматив платежів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який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залежить від обсягів ВНП даної країни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Нині ООН переживає фінансову кризу, пов’язану з тим, що багато країн мають заборгованість із внесків до її бюджету. Це істотно звужує фінансові можливості ООН, ускладнює фінансування передбачених заходів.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 видатками бюджет ООН поділяється на дві частини: адміністративні та накладні витрати і програмні видатки. 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Відповідно до рішення Генасамблеї, максимальний розмір внеску країни не може перевищувати 22% бюджету. Саме стільки повинні відраховувати Сполучені Штати - найбільший платник до бюджету ООН. На другому місці за розмірами внесків - Японія (12,2%). Замикає першу трійку Німеччина - 8,577%.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Прямоугольник 1"/>
          <p:cNvSpPr>
            <a:spLocks noChangeArrowheads="1"/>
          </p:cNvSpPr>
          <p:nvPr/>
        </p:nvSpPr>
        <p:spPr bwMode="auto">
          <a:xfrm>
            <a:off x="179388" y="260350"/>
            <a:ext cx="85693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74625" algn="just"/>
            <a:r>
              <a:rPr lang="uk-UA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Представники 193 країн-учасниць ООН схвалили бюджет на 2012-2013 рр., який склав 5,15 млрд дол. проти 5,41 млрд дол в 2010-2011 рр., тобто на 260 млн дол. менше (5%), ніж у попередні два роки.</a:t>
            </a:r>
          </a:p>
          <a:p>
            <a:pPr indent="174625" algn="just"/>
            <a:endParaRPr lang="uk-UA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4625" algn="just"/>
            <a:r>
              <a:rPr lang="uk-UA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бюджеті закладено 583,38 млн дол. на здійснення 29 спеціальних політичних місій в 2012 р.</a:t>
            </a:r>
          </a:p>
          <a:p>
            <a:pPr indent="174625" algn="just"/>
            <a:endParaRPr lang="uk-UA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4625" algn="just"/>
            <a:r>
              <a:rPr lang="uk-UA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частку США припадає близько 22% бюджету, що в 2011 р. склало 582,678 млн дол. Другим найбільшим донором у бюджет ООН є Японія - 12,5%, або 294 млн дол. На частку Росії припадає 1,6% регулярного бюджету.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Прямоугольник 2"/>
          <p:cNvSpPr>
            <a:spLocks noChangeArrowheads="1"/>
          </p:cNvSpPr>
          <p:nvPr/>
        </p:nvSpPr>
        <p:spPr bwMode="auto">
          <a:xfrm>
            <a:off x="250825" y="333375"/>
            <a:ext cx="87137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>
                <a:solidFill>
                  <a:srgbClr val="000000"/>
                </a:solidFill>
                <a:latin typeface="Times New Roman" pitchFamily="18" charset="0"/>
              </a:rPr>
              <a:t>ФУНКЦІОНАЛЬНІ СПРЯМУВАННЯ КРЕДИТІВ МІЖНАРОДНИХ ФІНАНСОВИХ ОРГАНІЗАЦІЙ</a:t>
            </a:r>
            <a:endParaRPr lang="ru-RU" sz="2400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030645"/>
              </p:ext>
            </p:extLst>
          </p:nvPr>
        </p:nvGraphicFramePr>
        <p:xfrm>
          <a:off x="647279" y="1556792"/>
          <a:ext cx="7920880" cy="302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457"/>
                <a:gridCol w="6372423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МВФ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покриття дефіциту платіжного балансу, бюджету, на закупівлю критичного імпорту тощо при загальному векторі всіх цих напрямів на підтримку національної валюти за умов ринкових відносин;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/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фінансування системних проектів, які спрямовані на реформування цілих секторів економіки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uk-UA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на розвиток конкретних галузей економіки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uk-UA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на фінансування системних проектів, які спрямовані на реформування цілих секторів економіки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ЭБРР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розвиток малого та середнього бізнесу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Прямоугольник 1"/>
          <p:cNvSpPr>
            <a:spLocks noChangeArrowheads="1"/>
          </p:cNvSpPr>
          <p:nvPr/>
        </p:nvSpPr>
        <p:spPr bwMode="auto">
          <a:xfrm>
            <a:off x="179388" y="0"/>
            <a:ext cx="88566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endParaRPr lang="ru-RU" sz="2000">
              <a:solidFill>
                <a:srgbClr val="00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80881659"/>
              </p:ext>
            </p:extLst>
          </p:nvPr>
        </p:nvGraphicFramePr>
        <p:xfrm>
          <a:off x="0" y="1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388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ctr">
              <a:lnSpc>
                <a:spcPct val="115000"/>
              </a:lnSpc>
            </a:pPr>
            <a:r>
              <a:rPr lang="uk-UA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 Світового банку </a:t>
            </a:r>
          </a:p>
          <a:p>
            <a:pPr indent="449263" algn="ctr">
              <a:lnSpc>
                <a:spcPct val="115000"/>
              </a:lnSpc>
            </a:pPr>
            <a:r>
              <a:rPr lang="uk-UA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зосереджена на двох сферах: </a:t>
            </a:r>
          </a:p>
          <a:p>
            <a:pPr indent="449263" algn="just">
              <a:lnSpc>
                <a:spcPct val="115000"/>
              </a:lnSpc>
              <a:buFont typeface="Arial" charset="0"/>
              <a:buChar char="•"/>
            </a:pPr>
            <a:r>
              <a:rPr lang="uk-UA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макроекономічна стабілізація</a:t>
            </a:r>
          </a:p>
          <a:p>
            <a:pPr indent="449263" algn="just">
              <a:lnSpc>
                <a:spcPct val="115000"/>
              </a:lnSpc>
              <a:buFont typeface="Arial" charset="0"/>
              <a:buChar char="•"/>
            </a:pPr>
            <a:r>
              <a:rPr lang="uk-UA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інституційні зміни (допомога в здійсненні приватизації, зміні форм власності, впровадженні антимонопольних заходів, розвитку торгівлі, пропагуванні реформ).</a:t>
            </a:r>
            <a:endParaRPr lang="uk-UA" sz="24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15000"/>
              </a:lnSpc>
            </a:pPr>
            <a:r>
              <a:rPr lang="uk-UA" sz="2400" b="1">
                <a:latin typeface="Times New Roman" pitchFamily="18" charset="0"/>
                <a:cs typeface="Times New Roman" pitchFamily="18" charset="0"/>
              </a:rPr>
              <a:t>Група Світового банку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, є другою за значенням інституцією у системі міжнародних фінансів. Вона включає до свого складу чотири міжнародні фінансові інституції: Міжнародний банк реконструкції та розвитку (МБРР); Міжнародну асоціацію розвитку (M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); Міжнародну фінансову корпорацію (МФК) та Багатостороннє агентство гарантування інвестицій (БАГІ) і спеціалізовану структуру — Міжнародний центр з урегулювання інвестиційних конфліктів (МЦУІК)</a:t>
            </a:r>
            <a:endParaRPr lang="uk-UA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179388" y="0"/>
            <a:ext cx="88566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endParaRPr lang="ru-RU" sz="2000">
              <a:solidFill>
                <a:srgbClr val="00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26394356"/>
              </p:ext>
            </p:extLst>
          </p:nvPr>
        </p:nvGraphicFramePr>
        <p:xfrm>
          <a:off x="0" y="1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179388" y="0"/>
            <a:ext cx="88566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r>
              <a:rPr lang="uk-UA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just"/>
            <a:endParaRPr lang="ru-RU" sz="2000">
              <a:solidFill>
                <a:srgbClr val="00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93541056"/>
              </p:ext>
            </p:extLst>
          </p:nvPr>
        </p:nvGraphicFramePr>
        <p:xfrm>
          <a:off x="0" y="1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6530103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255825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8522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Здійснення міжнародних фінансових відносин потребує купівлі-продажу необхідної для розрахунків валюти та визначення валютного курсу. Ці операції забезпечуються через спеціальний фінансовий інститут —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валютний ринок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який є базовою ланкою сфери міжнародних фінансів</a:t>
            </a:r>
          </a:p>
          <a:p>
            <a:pPr algn="just"/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Міжнародні фінанси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(у вузькому розумінні) відображають діяльність міжнародних організацій і фінансових інституцій.</a:t>
            </a:r>
          </a:p>
          <a:p>
            <a:pPr algn="just"/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За своєю організацією фінанси міжнародних організацій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подібні до державних фінансів, тільки їх головним суб’єктом є не держава, а міжнародна організація. 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Міжнародні фінансові інституції мають взаємовідносини як з урядами - процес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формування статутного капіталу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 рахунок внес­ків окремих країн та кредитні взаємовідносини —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надання кредитів окремим країнам та їх погашення і сплату процентів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, Взаємовідносини з підприємствами мають двосторонній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кредитний характер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180975" y="333375"/>
            <a:ext cx="8782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uk-UA" sz="3200" b="1">
                <a:latin typeface="Times New Roman" pitchFamily="18" charset="0"/>
                <a:cs typeface="Times New Roman" pitchFamily="18" charset="0"/>
              </a:rPr>
              <a:t>Грошові потоки у сфері міжнародних фінансів</a:t>
            </a:r>
            <a:endParaRPr lang="uk-UA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304925"/>
            <a:ext cx="699135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07950" y="188913"/>
            <a:ext cx="8856663" cy="63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МІЖНАРОДНІ ФІНАНСОВІ ВІДНОСИНИ </a:t>
            </a:r>
            <a:b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ВАЛЮТНИЙ РИНОК</a:t>
            </a:r>
            <a:endParaRPr lang="uk-UA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Міжнародні фінансові відносини ґрунтуються на двох основних складових: установлених формах розрахунків та системі валютного регулювання.</a:t>
            </a:r>
          </a:p>
          <a:p>
            <a:pPr algn="just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формами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міжнародних розрахунків є інкасо та акредитив. Також використовуються банківський переказ та відкритий рахунок.</a:t>
            </a:r>
          </a:p>
          <a:p>
            <a:pPr algn="just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Стабільність міжнародних фінансових відносин ґрунтується на двох основних передумовах:</a:t>
            </a:r>
          </a:p>
          <a:p>
            <a:pPr algn="just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- необхідна чітка система трансформації (обміну) валют</a:t>
            </a:r>
          </a:p>
          <a:p>
            <a:pPr algn="just">
              <a:buFontTx/>
              <a:buChar char="-"/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важливо забезпечити реальність обмінного курсу, тобто в процесі трансформації грошовий потік не повинен ні збільшитись, ні зменшитися в обсягах.</a:t>
            </a:r>
          </a:p>
          <a:p>
            <a:pPr algn="just">
              <a:buFontTx/>
              <a:buChar char="-"/>
              <a:defRPr/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Валютний курс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відображає ціну грошової одиниці певної країни у валюті інших країн чи в міжнародних валютних одиницях.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8569325" cy="650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latin typeface="Times New Roman" pitchFamily="18" charset="0"/>
                <a:cs typeface="Times New Roman" pitchFamily="18" charset="0"/>
              </a:rPr>
              <a:t>Методи визначення співвідношення валют:</a:t>
            </a:r>
          </a:p>
          <a:p>
            <a:pPr algn="just"/>
            <a:r>
              <a:rPr lang="uk-UA" sz="2400" i="1">
                <a:latin typeface="Times New Roman" pitchFamily="18" charset="0"/>
                <a:cs typeface="Times New Roman" pitchFamily="18" charset="0"/>
              </a:rPr>
              <a:t>Метод цінової оцінки споживчого кошика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Сутність -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співвідношення сумарної цінової оцінки (зіставлення цін товарів та послуг в різних країнах) в одній і другій валюті дає вихідну пропорцію, яка визначає основу курсу валют.</a:t>
            </a:r>
          </a:p>
          <a:p>
            <a:pPr algn="just"/>
            <a:r>
              <a:rPr lang="uk-UA" sz="2400" i="1">
                <a:latin typeface="Times New Roman" pitchFamily="18" charset="0"/>
                <a:cs typeface="Times New Roman" pitchFamily="18" charset="0"/>
              </a:rPr>
              <a:t>Метод валютного кошика.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Сутність - встановлення умовної міжнародної грошової одиниці.</a:t>
            </a:r>
          </a:p>
          <a:p>
            <a:pPr algn="ctr">
              <a:lnSpc>
                <a:spcPct val="115000"/>
              </a:lnSpc>
            </a:pPr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Вартість </a:t>
            </a:r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SDR</a:t>
            </a:r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визначає кошик валют</a:t>
            </a:r>
          </a:p>
          <a:p>
            <a:pPr algn="just">
              <a:lnSpc>
                <a:spcPct val="115000"/>
              </a:lnSpc>
            </a:pPr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 вартість 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SDR</a:t>
            </a:r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була визначена еквівалентною 0,888671 грама чистого золота, що у той час було також еквівалентне одному долару США. Проте після розпаду Бреттонвудской системи в 1973 році вартість 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SDR</a:t>
            </a:r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була визначена як та, що грунтується на кошику валют, який нині складається з євро, японської ієни, фунта стерлінгів і долара США. Еквівалент 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SDR</a:t>
            </a:r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доларах США щодня публікується на веб-сайті МВФ.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875" y="0"/>
            <a:ext cx="8694738" cy="55578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Структура кошику переглядається 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Виконавчою радою </a:t>
            </a: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МВФ кожні п'ять років 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або раніше. В ході останнього перегляду (у листопаді 2010 року) ваги валют в кошику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SDR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були </a:t>
            </a: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змінені на підставі вартості експорту товарів і послуг і розміру резервів у відповідних валютах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що належать іншим державам-членам МВФ.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Ці зміни набули  чинності 1 січня </a:t>
            </a: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2011 року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Наступний перегляд відбудеться в </a:t>
            </a: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2015 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році. У жовтні 2011 року Виконавча рада МВФ обговорила пояснення і можливі варіанти реформ існуючих критеріїв для розширення складу валютного кошику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SDR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Більшість директорів вважали, що діючі критерії відбору кошику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SDR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залишаються </a:t>
            </a:r>
            <a:r>
              <a:rPr lang="uk-UA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обгрунтованими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endParaRPr lang="uk-UA" sz="2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1979613" y="112713"/>
            <a:ext cx="551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 світових валют до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SDR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08025"/>
            <a:ext cx="8352606" cy="596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77813"/>
            <a:ext cx="8675687" cy="703262"/>
          </a:xfrm>
        </p:spPr>
        <p:txBody>
          <a:bodyPr/>
          <a:lstStyle/>
          <a:p>
            <a:r>
              <a:rPr lang="uk-UA" smtClean="0"/>
              <a:t>Валютний ринок, його функції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981075"/>
            <a:ext cx="8640763" cy="5149850"/>
          </a:xfrm>
        </p:spPr>
        <p:txBody>
          <a:bodyPr>
            <a:normAutofit/>
          </a:bodyPr>
          <a:lstStyle/>
          <a:p>
            <a:pPr marL="274320" indent="4763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зовнішньоекономічних відносин, які проявляються при купівлі-продажу іноземних валют та похідних фінансових інструментів, експортно-імпортних операцій між резидентами та нерезидентами, а також інвестування тимчасово вільних коштів в іноземній валюті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uk-UA" sz="2800" kern="0" dirty="0">
                <a:solidFill>
                  <a:srgbClr val="000000"/>
                </a:solidFill>
                <a:latin typeface="Arial"/>
              </a:rPr>
              <a:t>Забезпечення міжнародних розрахунків</a:t>
            </a:r>
          </a:p>
          <a:p>
            <a:pPr marL="342900" indent="-342900"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uk-UA" sz="2800" kern="0" dirty="0">
                <a:solidFill>
                  <a:srgbClr val="000000"/>
                </a:solidFill>
                <a:latin typeface="Arial"/>
              </a:rPr>
              <a:t>Диверсифікація валютних резервів</a:t>
            </a:r>
          </a:p>
          <a:p>
            <a:pPr marL="342900" indent="-342900"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uk-UA" sz="2800" kern="0" dirty="0" err="1">
                <a:solidFill>
                  <a:srgbClr val="000000"/>
                </a:solidFill>
                <a:latin typeface="Arial"/>
              </a:rPr>
              <a:t>Хеджування</a:t>
            </a:r>
            <a:r>
              <a:rPr lang="uk-UA" sz="2800" kern="0" dirty="0">
                <a:solidFill>
                  <a:srgbClr val="000000"/>
                </a:solidFill>
                <a:latin typeface="Arial"/>
              </a:rPr>
              <a:t> ризиків</a:t>
            </a:r>
          </a:p>
          <a:p>
            <a:pPr marL="342900" indent="-342900"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uk-UA" sz="2800" kern="0" dirty="0">
                <a:solidFill>
                  <a:srgbClr val="000000"/>
                </a:solidFill>
                <a:latin typeface="Arial"/>
              </a:rPr>
              <a:t>Інтеграція фінансових ринків</a:t>
            </a:r>
          </a:p>
          <a:p>
            <a:pPr marL="342900" indent="-342900"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uk-UA" sz="2800" kern="0" dirty="0">
                <a:solidFill>
                  <a:srgbClr val="000000"/>
                </a:solidFill>
                <a:latin typeface="Arial"/>
              </a:rPr>
              <a:t>Регулювання економіки</a:t>
            </a:r>
          </a:p>
          <a:p>
            <a:pPr marL="274320" indent="4763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74320" indent="4763" fontAlgn="auto">
              <a:spcAft>
                <a:spcPts val="0"/>
              </a:spcAft>
              <a:buFont typeface="Wingdings 2"/>
              <a:buChar char="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373</TotalTime>
  <Words>1952</Words>
  <Application>Microsoft Office PowerPoint</Application>
  <PresentationFormat>Экран (4:3)</PresentationFormat>
  <Paragraphs>222</Paragraphs>
  <Slides>30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Официальная</vt:lpstr>
      <vt:lpstr>Тема Office</vt:lpstr>
      <vt:lpstr>МІЖНАРОДНІ ФІНАНСИ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Валютний ринок, його функції</vt:lpstr>
      <vt:lpstr>Учасники валютного ринку</vt:lpstr>
      <vt:lpstr>Учасники валютного ринку: роль</vt:lpstr>
      <vt:lpstr>Учасники валютного ринку: інфраструктура</vt:lpstr>
      <vt:lpstr>Учасники валютного ринку: інфраструктура</vt:lpstr>
      <vt:lpstr>Основні типи операцій, які здійснюються НБУ</vt:lpstr>
      <vt:lpstr>Золотовалютний резерв забезпечує:</vt:lpstr>
      <vt:lpstr>Джерела формування золотовалютного резерву (власні)</vt:lpstr>
      <vt:lpstr>Джерела формування золотовалютного резерву (залучені)</vt:lpstr>
      <vt:lpstr>Учасники валютного ринку: інфраструктура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МІЖНАРОДНІ ФІНАНСИ</dc:title>
  <dc:creator>RADA</dc:creator>
  <cp:lastModifiedBy>В</cp:lastModifiedBy>
  <cp:revision>29</cp:revision>
  <dcterms:created xsi:type="dcterms:W3CDTF">2012-12-02T18:34:33Z</dcterms:created>
  <dcterms:modified xsi:type="dcterms:W3CDTF">2020-09-08T19:48:55Z</dcterms:modified>
  <cp:contentStatus/>
</cp:coreProperties>
</file>