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67" r:id="rId5"/>
    <p:sldId id="258" r:id="rId6"/>
    <p:sldId id="259" r:id="rId7"/>
    <p:sldId id="268" r:id="rId8"/>
    <p:sldId id="260" r:id="rId9"/>
    <p:sldId id="269" r:id="rId10"/>
    <p:sldId id="261" r:id="rId11"/>
    <p:sldId id="270" r:id="rId12"/>
    <p:sldId id="262" r:id="rId13"/>
    <p:sldId id="263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8EB038-70BA-4FA1-890A-75EDDE35A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C097350-E5E4-426A-9E33-0CEF116C3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47BDABB-8F2B-47E5-96A5-1C3D04A9D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E46F511-E228-4403-A2AA-14036551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A92EFCD-06A7-4D79-9D79-12DAE1C15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99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55BBE8-9568-499A-9784-B289AA20A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FCD75F6-C961-4427-A58F-2B2BBA8D3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E4BE279-F9A1-497B-B231-4F16DE897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C190052-0CB9-4940-8EE8-3830A7B8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7280CFE-B8AA-4518-A914-974D25EAE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39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054E80BE-C713-44D6-9CC7-F59D943EAD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8448C32-7290-407D-9E53-9E98E0D71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E91F423-283D-437F-A90F-DA512D2A2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2F67316-8928-4B73-92E4-29921D056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9C8E17F-E1FF-4FBA-9295-5005F425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618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5E90A-ACF4-4C68-95DC-FFCC0F179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D1C4DE5-E58C-42F4-AA1E-98AEF009F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221CE9C-DDAE-4361-95C0-B1DABB5A1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CA51A7F-529C-4EAA-A052-B4D08BC9F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538CB0D-10FA-45E4-935D-759F1F33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03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438F41-12A9-413D-BF85-76346265B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E90462B-FC0D-4414-A187-0FA10DB73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F68753A-5ED1-4073-A7D0-54A8EFFBD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571A176-4D0F-44DA-8F1B-9FB5252DA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7B90AA9-2741-4A7F-AB04-32A0D7D32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37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B2E617-9C8F-4EC4-B3E6-87BC8D1F5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E89E902-4E34-4588-92D5-AE4CA8150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23D50E3-24BC-468C-8CEB-4C8B9B098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68D80D9-A2CF-40D8-990A-367754997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41D86EC-71B0-4D0F-8FBC-9F2595A6D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5AA5412-0BE8-4959-BA61-04817CF56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73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CC8037-677D-49DE-BD45-602D18D1F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3C57681-ADFB-4FA4-9370-FA4A53A26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D54CBA2-3C83-48EF-9FD4-49ECAF727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7CCB8AB8-733E-4C11-B20A-4B46AE91F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91BDC65-E447-4852-8043-E34B467886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03F779AD-6873-4316-A0CA-9CF17EE3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CFC49DAC-EB65-4DFE-BA48-B362A081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3A8ECDA3-E352-4899-9A63-DAC461E4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2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6364FC-482C-4DA9-B912-CDF70146B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207DC63A-9FF5-4323-BF56-8CEC3F22C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06991DBA-5513-4407-8503-9A1B4C4BA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05E27B39-368C-4238-B801-2DDC2CD60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728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1A696C97-91D1-4E9A-BAD5-4249F9B2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6616A7C8-0189-493C-8EE1-B31039279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7C5D9CE-A76B-48E1-A4AC-C06D3BEAF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9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D05006-FC35-4101-9A97-A5838F6B1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551975-2897-458B-BE56-D17F96FB5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B5B780C-958F-4841-91A2-76543FB79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3001122-FAB9-4185-B1A6-E6D33313F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A293B45-7F29-4A70-A974-B91C1C573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4E4B798-56D7-4AE6-91E1-436C6C5A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81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FBBE96-AB13-4062-815C-D42829241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547DA7C-C1C9-483A-A525-2B13127E6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09322FB-3C0A-4FE4-8D2D-DCC75A9B7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418AFD3-0ECB-4827-A96B-ECA26D60C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66C68FE4-523E-454B-918E-86A4D6F7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0E89DAC-D4AC-4400-A1AD-5C6CDA88B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57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0098ACD3-A8D2-4797-889E-0E0A5FF59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5FD6A2A-9CC7-4682-B02E-CF2C40D70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EC744D1-F5DD-4B19-82B4-85C4DA377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DFC35-9268-4C54-8E53-941CA4DB681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FE51E0F-9F5B-4F71-960F-7E2556E864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D65CBAB-B08C-4591-876D-750E5DE166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D38FC-EE28-4755-9E71-83371C62909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library.nubip.edu.ua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395518-EEA6-4C74-9829-13D2AA6C4566}"/>
              </a:ext>
            </a:extLst>
          </p:cNvPr>
          <p:cNvSpPr txBox="1"/>
          <p:nvPr/>
        </p:nvSpPr>
        <p:spPr>
          <a:xfrm>
            <a:off x="594805" y="1368030"/>
            <a:ext cx="1099943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b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Практична робота № 5</a:t>
            </a:r>
          </a:p>
          <a:p>
            <a:pPr algn="ctr"/>
            <a:r>
              <a:rPr lang="uk-UA" sz="28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Управління та правове забезпечення бджільництва як виду господарської діяльності в агропромисловому комплексі України.</a:t>
            </a:r>
          </a:p>
          <a:p>
            <a:pPr algn="ctr"/>
            <a:r>
              <a:rPr lang="uk-UA" sz="28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Управління та законодавче забезпечення державної підтримки бджільництва</a:t>
            </a:r>
          </a:p>
        </p:txBody>
      </p:sp>
    </p:spTree>
    <p:extLst>
      <p:ext uri="{BB962C8B-B14F-4D97-AF65-F5344CB8AC3E}">
        <p14:creationId xmlns:p14="http://schemas.microsoft.com/office/powerpoint/2010/main" val="2052299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9987F6-91B2-4587-921F-C2F103DBCA9B}"/>
              </a:ext>
            </a:extLst>
          </p:cNvPr>
          <p:cNvSpPr txBox="1"/>
          <p:nvPr/>
        </p:nvSpPr>
        <p:spPr>
          <a:xfrm>
            <a:off x="372862" y="641775"/>
            <a:ext cx="1151433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Порядок використання коштів, передбачених у державному бюджеті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 виконання програми селекції у тваринництві та птахівництві в науково-дослідних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господарствах,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затверджено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постановою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Кабінету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Міністрів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України. </a:t>
            </a:r>
          </a:p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Одержувачами зазначених бюджетних коштів є дослідні господарства, які перебувають у віданні Національної академії аграрних наук, є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суб’єктами племінної справи у тваринництві і яким за результатами державної</a:t>
            </a:r>
            <a:r>
              <a:rPr lang="uk-UA" sz="3200" spc="1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атестації</a:t>
            </a:r>
            <a:r>
              <a:rPr lang="uk-UA" sz="3200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(переатестації)</a:t>
            </a:r>
            <a:r>
              <a:rPr lang="uk-UA" sz="3200" spc="1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присвоєно</a:t>
            </a:r>
            <a:r>
              <a:rPr lang="uk-UA" sz="3200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статус</a:t>
            </a:r>
            <a:r>
              <a:rPr lang="uk-UA" sz="3200" spc="1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племінної</a:t>
            </a:r>
            <a:r>
              <a:rPr lang="uk-UA" sz="3200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пасіки</a:t>
            </a:r>
            <a:r>
              <a:rPr lang="uk-UA" sz="3200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чи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племінного </a:t>
            </a:r>
            <a:r>
              <a:rPr lang="uk-UA" sz="32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бджолорозплідника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87242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00D67D-F437-474E-9F60-F223DA8B047A}"/>
              </a:ext>
            </a:extLst>
          </p:cNvPr>
          <p:cNvSpPr txBox="1"/>
          <p:nvPr/>
        </p:nvSpPr>
        <p:spPr>
          <a:xfrm>
            <a:off x="736847" y="293754"/>
            <a:ext cx="10848512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Бюджетні кошти на бджільництво розподіляються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обсязі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2—5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%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спрямовуються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доплату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виконані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робо-</a:t>
            </a:r>
            <a:r>
              <a:rPr lang="uk-UA" sz="30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ти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сфері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селекції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0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бджільництві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0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науково-дослідних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господарствах</a:t>
            </a:r>
            <a:r>
              <a:rPr lang="uk-UA" sz="30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або</a:t>
            </a:r>
            <a:r>
              <a:rPr lang="uk-UA" sz="30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відшкодування витрат, пов’язаних з придбанням (без права на перепродаж) для подальшого відтворення племінних (генетичних) ресурсів вітчизняного походження, які мають племінну (генетичну) цінність, та розширенням власної племінної бази в результаті власного вирощування</a:t>
            </a:r>
            <a:r>
              <a:rPr lang="uk-UA" sz="3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(відтворення) бджіл за договорами купівлі-продажу, міни та іншими цивільно-правовими договорами. 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726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ED3AC6-8A17-4AB8-ACDC-AF3959F539CD}"/>
              </a:ext>
            </a:extLst>
          </p:cNvPr>
          <p:cNvSpPr txBox="1"/>
          <p:nvPr/>
        </p:nvSpPr>
        <p:spPr>
          <a:xfrm>
            <a:off x="266330" y="460367"/>
            <a:ext cx="11505460" cy="52881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lnSpc>
                <a:spcPct val="106000"/>
              </a:lnSpc>
              <a:spcBef>
                <a:spcPts val="7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Зайняття бджільництвом має яскраво виражений сезонний характер та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дуже залежить від природно-кліматичних чинників. </a:t>
            </a:r>
          </a:p>
          <a:p>
            <a:pPr marL="588645" marR="588010" indent="161925" algn="just">
              <a:lnSpc>
                <a:spcPct val="106000"/>
              </a:lnSpc>
              <a:spcBef>
                <a:spcPts val="7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 метою мінімізації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можливих ризиків продукція бджільництва може бути об’єктом добровільного</a:t>
            </a:r>
            <a:r>
              <a:rPr lang="uk-UA" sz="32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страхування</a:t>
            </a:r>
            <a:r>
              <a:rPr lang="uk-UA" sz="32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сільськогосподарської</a:t>
            </a:r>
            <a:r>
              <a:rPr lang="uk-UA" sz="32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</a:t>
            </a:r>
            <a:r>
              <a:rPr lang="uk-UA" sz="32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</a:t>
            </a:r>
            <a:r>
              <a:rPr lang="uk-UA" sz="32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</a:t>
            </a:r>
            <a:r>
              <a:rPr lang="uk-UA" sz="3200" spc="1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п.</a:t>
            </a:r>
            <a:r>
              <a:rPr lang="uk-UA" sz="32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22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ч. 4 ст. 6 Закону України «Про страхування»</a:t>
            </a:r>
            <a:r>
              <a:rPr lang="uk-UA" sz="11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 підпадати під режим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страхування</a:t>
            </a:r>
            <a:r>
              <a:rPr lang="uk-UA" sz="3200" i="1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сільськогосподарської</a:t>
            </a:r>
            <a:r>
              <a:rPr lang="uk-UA" sz="3200" i="1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</a:t>
            </a:r>
            <a:r>
              <a:rPr lang="uk-UA" sz="3200" i="1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3200" i="1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державною</a:t>
            </a:r>
            <a:r>
              <a:rPr lang="uk-UA" sz="3200" i="1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підтримкою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ru-RU" sz="3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08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5B3ED9-D19A-488E-8765-4AFC63EDB751}"/>
              </a:ext>
            </a:extLst>
          </p:cNvPr>
          <p:cNvSpPr txBox="1"/>
          <p:nvPr/>
        </p:nvSpPr>
        <p:spPr>
          <a:xfrm>
            <a:off x="612559" y="221942"/>
            <a:ext cx="1113259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Характеристику та класифікаційні ознаки добровільного страхування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сільськогосподарської продукції визначено розпорядженням Державної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комісії з регулювання ринків фінансових послуг України, відповідно до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п. 3.22 якого страхування сільськогосподарської продукції бджільництва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можна визначити як вид страхування, за яким предметом договору страхування є майнові інтереси, що не суперечать закону, пов’язані з відшкодуванням збитків, понесених страхувальником або іншою особою, визначеною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страхувальником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договорі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страхування,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вирощуванні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(розведенні), відгодівлі (утриманні) бджолосімей.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094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094F11-9454-42F4-81AA-9C5D807273EA}"/>
              </a:ext>
            </a:extLst>
          </p:cNvPr>
          <p:cNvSpPr txBox="1"/>
          <p:nvPr/>
        </p:nvSpPr>
        <p:spPr>
          <a:xfrm>
            <a:off x="541537" y="319596"/>
            <a:ext cx="1115035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Окреслений вид страхування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передбачає обов’язок страховика за встановлену договором страхування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плату (страховий внесок, страховий платіж, страхову премію) здійснити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виплату страхового відшкодування відповідно до умов договору страхування шляхом відшкодування страхувальнику або іншій особі, визначеній страхувальником у договорі страхування (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вигодонабувачу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), збитку,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понесеного ними у зв’язку з загибеллю (втратою), вимушеним забоєм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(знищенням),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травматичним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пошкодженням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або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захворюванням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бджолосімей, недобором (недоотриманням) продукції бджільництва внаслідок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настання подій, які передбачені договором страхування. Умови добровільного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страхування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сільськогосподарської</a:t>
            </a:r>
            <a:r>
              <a:rPr lang="uk-UA" sz="2800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</a:t>
            </a:r>
            <a:r>
              <a:rPr lang="uk-UA" sz="2800" spc="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можуть передбачати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страхування</a:t>
            </a:r>
            <a:r>
              <a:rPr lang="uk-UA" sz="28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вогневих</a:t>
            </a:r>
            <a:r>
              <a:rPr lang="uk-UA" sz="28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ризиків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ризиків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стихійних</a:t>
            </a:r>
            <a:r>
              <a:rPr lang="uk-UA" sz="28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явищ.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910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54A038-EFD1-4CCD-8003-5BA858F884B6}"/>
              </a:ext>
            </a:extLst>
          </p:cNvPr>
          <p:cNvSpPr txBox="1"/>
          <p:nvPr/>
        </p:nvSpPr>
        <p:spPr>
          <a:xfrm>
            <a:off x="284085" y="419064"/>
            <a:ext cx="11141476" cy="621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Особливості страхування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державною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підтримкою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визначено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Законом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«Про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особливості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страхування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сільськогосподарської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державною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підтримкою».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Сутність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державної підтримки полягає у наданні сільськогосподарському товаро-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виробнику з державного бюджету грошових коштів у вигляді субсидій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 оплати частини страхового платежу (страхової премії), нарахованого</a:t>
            </a:r>
            <a:r>
              <a:rPr lang="uk-UA" sz="36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договором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страхування.</a:t>
            </a:r>
            <a:endParaRPr lang="ru-RU" sz="36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537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C6B201A-32B3-4484-84C1-87A6808E4E7C}"/>
              </a:ext>
            </a:extLst>
          </p:cNvPr>
          <p:cNvSpPr txBox="1"/>
          <p:nvPr/>
        </p:nvSpPr>
        <p:spPr>
          <a:xfrm>
            <a:off x="745723" y="797510"/>
            <a:ext cx="1103494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Питання</a:t>
            </a:r>
            <a:endParaRPr lang="ru-RU" sz="2400" dirty="0"/>
          </a:p>
          <a:p>
            <a:r>
              <a:rPr lang="ru-RU" sz="2400" dirty="0"/>
              <a:t>1)	</a:t>
            </a:r>
            <a:r>
              <a:rPr lang="ru-RU" sz="2400" dirty="0" err="1"/>
              <a:t>Розкрийте</a:t>
            </a:r>
            <a:r>
              <a:rPr lang="ru-RU" sz="2400" dirty="0"/>
              <a:t> </a:t>
            </a:r>
            <a:r>
              <a:rPr lang="ru-RU" sz="2400" dirty="0" err="1"/>
              <a:t>ознаки</a:t>
            </a:r>
            <a:r>
              <a:rPr lang="ru-RU" sz="2400" dirty="0"/>
              <a:t> </a:t>
            </a:r>
            <a:r>
              <a:rPr lang="ru-RU" sz="2400" dirty="0" err="1"/>
              <a:t>бджільництва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визначають</a:t>
            </a:r>
            <a:r>
              <a:rPr lang="ru-RU" sz="2400" dirty="0"/>
              <a:t> </a:t>
            </a:r>
            <a:r>
              <a:rPr lang="ru-RU" sz="2400" dirty="0" err="1"/>
              <a:t>специфіку</a:t>
            </a:r>
            <a:r>
              <a:rPr lang="ru-RU" sz="2400" dirty="0"/>
              <a:t> правового </a:t>
            </a:r>
            <a:r>
              <a:rPr lang="ru-RU" sz="2400" dirty="0" err="1"/>
              <a:t>регулювання</a:t>
            </a:r>
            <a:r>
              <a:rPr lang="ru-RU" sz="2400" dirty="0"/>
              <a:t> </a:t>
            </a:r>
            <a:r>
              <a:rPr lang="ru-RU" sz="2400" dirty="0" err="1"/>
              <a:t>вказаного</a:t>
            </a:r>
            <a:r>
              <a:rPr lang="ru-RU" sz="2400" dirty="0"/>
              <a:t> виду </a:t>
            </a:r>
            <a:r>
              <a:rPr lang="ru-RU" sz="2400" dirty="0" err="1"/>
              <a:t>діяльності</a:t>
            </a:r>
            <a:r>
              <a:rPr lang="ru-RU" sz="2400" dirty="0"/>
              <a:t>.</a:t>
            </a:r>
          </a:p>
          <a:p>
            <a:r>
              <a:rPr lang="ru-RU" sz="2400" dirty="0"/>
              <a:t>2)	</a:t>
            </a:r>
            <a:r>
              <a:rPr lang="ru-RU" sz="2400" dirty="0" err="1"/>
              <a:t>Назвіть</a:t>
            </a:r>
            <a:r>
              <a:rPr lang="ru-RU" sz="2400" dirty="0"/>
              <a:t> </a:t>
            </a:r>
            <a:r>
              <a:rPr lang="ru-RU" sz="2400" dirty="0" err="1"/>
              <a:t>підстави</a:t>
            </a:r>
            <a:r>
              <a:rPr lang="ru-RU" sz="2400" dirty="0"/>
              <a:t> та </a:t>
            </a:r>
            <a:r>
              <a:rPr lang="ru-RU" sz="2400" dirty="0" err="1"/>
              <a:t>умови</a:t>
            </a:r>
            <a:r>
              <a:rPr lang="ru-RU" sz="2400" dirty="0"/>
              <a:t> </a:t>
            </a:r>
            <a:r>
              <a:rPr lang="ru-RU" sz="2400" dirty="0" err="1"/>
              <a:t>зайняття</a:t>
            </a:r>
            <a:r>
              <a:rPr lang="ru-RU" sz="2400" dirty="0"/>
              <a:t> </a:t>
            </a:r>
            <a:r>
              <a:rPr lang="ru-RU" sz="2400" dirty="0" err="1"/>
              <a:t>бджільництвом</a:t>
            </a:r>
            <a:r>
              <a:rPr lang="ru-RU" sz="2400" dirty="0"/>
              <a:t> за </a:t>
            </a:r>
            <a:r>
              <a:rPr lang="ru-RU" sz="2400" dirty="0" err="1"/>
              <a:t>законодавством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.</a:t>
            </a:r>
          </a:p>
          <a:p>
            <a:r>
              <a:rPr lang="ru-RU" sz="2400" dirty="0"/>
              <a:t>3)	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вимоги</a:t>
            </a:r>
            <a:r>
              <a:rPr lang="ru-RU" sz="2400" dirty="0"/>
              <a:t> </a:t>
            </a:r>
            <a:r>
              <a:rPr lang="ru-RU" sz="2400" dirty="0" err="1"/>
              <a:t>встановлені</a:t>
            </a:r>
            <a:r>
              <a:rPr lang="ru-RU" sz="2400" dirty="0"/>
              <a:t> </a:t>
            </a:r>
            <a:r>
              <a:rPr lang="ru-RU" sz="2400" dirty="0" err="1"/>
              <a:t>чинним</a:t>
            </a:r>
            <a:r>
              <a:rPr lang="ru-RU" sz="2400" dirty="0"/>
              <a:t> </a:t>
            </a:r>
            <a:r>
              <a:rPr lang="ru-RU" sz="2400" dirty="0" err="1"/>
              <a:t>законодавством</a:t>
            </a:r>
            <a:r>
              <a:rPr lang="ru-RU" sz="2400" dirty="0"/>
              <a:t> до </a:t>
            </a:r>
            <a:r>
              <a:rPr lang="ru-RU" sz="2400" dirty="0" err="1"/>
              <a:t>суб’єктів</a:t>
            </a:r>
            <a:r>
              <a:rPr lang="ru-RU" sz="2400" dirty="0"/>
              <a:t> </a:t>
            </a:r>
            <a:r>
              <a:rPr lang="ru-RU" sz="2400" dirty="0" err="1"/>
              <a:t>бджільництва</a:t>
            </a:r>
            <a:r>
              <a:rPr lang="ru-RU" sz="2400" dirty="0"/>
              <a:t>?</a:t>
            </a:r>
          </a:p>
          <a:p>
            <a:r>
              <a:rPr lang="ru-RU" sz="2400" dirty="0"/>
              <a:t>4)	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види</a:t>
            </a:r>
            <a:r>
              <a:rPr lang="ru-RU" sz="2400" dirty="0"/>
              <a:t> </a:t>
            </a:r>
            <a:r>
              <a:rPr lang="ru-RU" sz="2400" dirty="0" err="1"/>
              <a:t>державної</a:t>
            </a:r>
            <a:r>
              <a:rPr lang="ru-RU" sz="2400" dirty="0"/>
              <a:t> </a:t>
            </a:r>
            <a:r>
              <a:rPr lang="ru-RU" sz="2400" dirty="0" err="1"/>
              <a:t>підтримки</a:t>
            </a:r>
            <a:r>
              <a:rPr lang="ru-RU" sz="2400" dirty="0"/>
              <a:t> </a:t>
            </a:r>
            <a:r>
              <a:rPr lang="ru-RU" sz="2400" dirty="0" err="1"/>
              <a:t>бджільництва</a:t>
            </a:r>
            <a:r>
              <a:rPr lang="ru-RU" sz="2400" dirty="0"/>
              <a:t> </a:t>
            </a:r>
            <a:r>
              <a:rPr lang="ru-RU" sz="2400" dirty="0" err="1"/>
              <a:t>передбачено</a:t>
            </a:r>
            <a:r>
              <a:rPr lang="ru-RU" sz="2400" dirty="0"/>
              <a:t> </a:t>
            </a:r>
            <a:r>
              <a:rPr lang="ru-RU" sz="2400" dirty="0" err="1"/>
              <a:t>законодавством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?</a:t>
            </a:r>
          </a:p>
          <a:p>
            <a:r>
              <a:rPr lang="ru-RU" sz="2400" dirty="0"/>
              <a:t>5)	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державного </a:t>
            </a:r>
            <a:r>
              <a:rPr lang="ru-RU" sz="2400" dirty="0" err="1"/>
              <a:t>регулювання</a:t>
            </a:r>
            <a:r>
              <a:rPr lang="ru-RU" sz="2400" dirty="0"/>
              <a:t> </a:t>
            </a:r>
            <a:r>
              <a:rPr lang="ru-RU" sz="2400" dirty="0" err="1"/>
              <a:t>передбачені</a:t>
            </a:r>
            <a:r>
              <a:rPr lang="ru-RU" sz="2400" dirty="0"/>
              <a:t> </a:t>
            </a:r>
            <a:r>
              <a:rPr lang="ru-RU" sz="2400" dirty="0" err="1"/>
              <a:t>чинним</a:t>
            </a:r>
            <a:r>
              <a:rPr lang="ru-RU" sz="2400" dirty="0"/>
              <a:t> </a:t>
            </a:r>
            <a:r>
              <a:rPr lang="ru-RU" sz="2400" dirty="0" err="1"/>
              <a:t>законодавством</a:t>
            </a:r>
            <a:r>
              <a:rPr lang="ru-RU" sz="2400" dirty="0"/>
              <a:t> у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/>
              <a:t>бджільництва</a:t>
            </a:r>
            <a:r>
              <a:rPr lang="ru-RU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66331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D7FD41-3D24-4DEE-990A-4BE71E6A8621}"/>
              </a:ext>
            </a:extLst>
          </p:cNvPr>
          <p:cNvSpPr txBox="1"/>
          <p:nvPr/>
        </p:nvSpPr>
        <p:spPr>
          <a:xfrm>
            <a:off x="488272" y="346229"/>
            <a:ext cx="11301273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Суперсон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Ю. В.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Бджільництво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як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субінститут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аграрного права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[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Електронний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ресурс] / Ю. В.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Суперсон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//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Науковий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вісник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НУБіП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Серія:Право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 — 2011. — 161. — Режим доступу : 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PetersburgC"/>
                <a:hlinkClick r:id="rId2"/>
              </a:rPr>
              <a:t>http://elibrary.nubip.edu.ua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3200" b="0" i="0" dirty="0">
              <a:solidFill>
                <a:srgbClr val="242021"/>
              </a:solidFill>
              <a:effectLst/>
              <a:latin typeface="PetersburgC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Суперсон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Ю. В.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Правове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регулювання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бджільництва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Україні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: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дис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 ...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канд.юрид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 наук : 12.00.06 / Ю. В.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Суперсон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 — К., 2013. — 214 с</a:t>
            </a:r>
            <a:r>
              <a:rPr lang="ru-RU" sz="3200" dirty="0">
                <a:solidFill>
                  <a:srgbClr val="242021"/>
                </a:solidFill>
                <a:latin typeface="PetersburgC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Суперсон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Ю.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Деякі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принципи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правового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регулювання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відносин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галузі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бджільництва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/ Ю.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Суперсон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//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Юридична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Україна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 — 2011. — 6 (102). — С</a:t>
            </a:r>
            <a:r>
              <a:rPr lang="ru-RU" sz="3200" b="0" i="0">
                <a:solidFill>
                  <a:srgbClr val="242021"/>
                </a:solidFill>
                <a:effectLst/>
                <a:latin typeface="PetersburgC"/>
              </a:rPr>
              <a:t>. 98—102.</a:t>
            </a:r>
            <a:r>
              <a:rPr lang="ru-RU" sz="3200"/>
              <a:t> 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92453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B800FC-156F-4D07-BB44-893D202B8821}"/>
              </a:ext>
            </a:extLst>
          </p:cNvPr>
          <p:cNvSpPr txBox="1"/>
          <p:nvPr/>
        </p:nvSpPr>
        <p:spPr>
          <a:xfrm>
            <a:off x="0" y="486663"/>
            <a:ext cx="11922711" cy="5227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5000"/>
              </a:lnSpc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 до ст. 8 Закону України «Про бджільництво» державна підтримка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зайняття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бджільництвом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здійснюється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шляхом: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874395" marR="586740" indent="-285750" algn="just">
              <a:lnSpc>
                <a:spcPct val="10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створення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умов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сприяння розвитку бджільництва в Україні; проведення наукових досліджень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вжиття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заходів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щодо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охорони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збереження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генотипів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бджіл;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874395" marR="586740" indent="-285750" algn="just">
              <a:lnSpc>
                <a:spcPct val="10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відшкодування витрат на ветеринарно-санітарне забезпечення бджільництва; </a:t>
            </a:r>
          </a:p>
          <a:p>
            <a:pPr marL="874395" marR="586740" indent="-285750" algn="just">
              <a:lnSpc>
                <a:spcPct val="10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надання пільг при оподаткуванні відповідно до чинного законодавства; </a:t>
            </a:r>
            <a:endParaRPr lang="uk-UA" sz="2400" dirty="0">
              <a:solidFill>
                <a:srgbClr val="231F20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80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F60259-55FE-44CF-A0A7-BA8B916C7179}"/>
              </a:ext>
            </a:extLst>
          </p:cNvPr>
          <p:cNvSpPr txBox="1"/>
          <p:nvPr/>
        </p:nvSpPr>
        <p:spPr>
          <a:xfrm>
            <a:off x="568171" y="653645"/>
            <a:ext cx="10582182" cy="5227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74395" marR="586740" indent="-285750" algn="just">
              <a:lnSpc>
                <a:spcPct val="10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надання кредитів та залучення інвестицій на пільгових умовах; </a:t>
            </a:r>
          </a:p>
          <a:p>
            <a:pPr marL="874395" marR="586740" indent="-285750" algn="just">
              <a:lnSpc>
                <a:spcPct val="10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надання цільових субсидій та інших видів фінансової підтримки; </a:t>
            </a:r>
          </a:p>
          <a:p>
            <a:pPr marL="874395" marR="586740" indent="-285750" algn="just">
              <a:lnSpc>
                <a:spcPct val="10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підготовки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спеціалістів із бджільництва; </a:t>
            </a:r>
          </a:p>
          <a:p>
            <a:pPr marL="874395" marR="586740" indent="-285750" algn="just">
              <a:lnSpc>
                <a:spcPct val="10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вжиття інших заходів економічного стимулювання. </a:t>
            </a:r>
          </a:p>
          <a:p>
            <a:pPr marL="588645" marR="586740" indent="161925" algn="just">
              <a:lnSpc>
                <a:spcPct val="105000"/>
              </a:lnSpc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Проте більшість із перерахованих заходів державної підтримки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не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мають</a:t>
            </a:r>
            <a:r>
              <a:rPr lang="uk-UA" sz="32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механізму</a:t>
            </a:r>
            <a:r>
              <a:rPr lang="uk-UA" sz="32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реалізації</a:t>
            </a:r>
            <a:r>
              <a:rPr lang="uk-UA" sz="32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2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законодавстві</a:t>
            </a:r>
            <a:r>
              <a:rPr lang="uk-UA" sz="32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</a:t>
            </a:r>
            <a:r>
              <a:rPr lang="uk-UA" sz="32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бджільництво.</a:t>
            </a:r>
            <a:endParaRPr lang="ru-RU" sz="3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10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497F00-7C45-4A07-B76F-043055AC57D7}"/>
              </a:ext>
            </a:extLst>
          </p:cNvPr>
          <p:cNvSpPr txBox="1"/>
          <p:nvPr/>
        </p:nvSpPr>
        <p:spPr>
          <a:xfrm>
            <a:off x="337351" y="186431"/>
            <a:ext cx="11540971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Зайняття бджільництвом є видом сільськогосподарського виробництва, а виробники продукції бджільництва є виробниками сільськогосподарської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продукції.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Тому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відносини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сфері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поширюються загальні приписи чинного законодавства України у сфері державної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підтримки сільськогосподарських товаровиробників.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Зокрема, суб’єкти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бджільництва, у разі їх відповідності вимогам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підп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14.1.235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п. 14.1 ст. 14,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209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ст.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291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Податкового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кодексу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України,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можуть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обрати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пільговий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режим</a:t>
            </a:r>
            <a:r>
              <a:rPr lang="uk-UA" sz="2800" spc="1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оподаткування.</a:t>
            </a:r>
            <a:r>
              <a:rPr lang="uk-UA" sz="2800" spc="1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Підготовка</a:t>
            </a:r>
            <a:r>
              <a:rPr lang="uk-UA" sz="2800" spc="1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спеціалістів</a:t>
            </a:r>
            <a:r>
              <a:rPr lang="uk-UA" sz="2800" spc="1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із</a:t>
            </a:r>
            <a:r>
              <a:rPr lang="uk-UA" sz="2800" spc="1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</a:t>
            </a:r>
            <a:r>
              <a:rPr lang="uk-UA" sz="2800" spc="1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здійснюється відповідно до законодавства, яке регулює підготовку фахівців для сільського</a:t>
            </a:r>
            <a:r>
              <a:rPr lang="uk-UA" sz="28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господарства</a:t>
            </a:r>
            <a:r>
              <a:rPr lang="uk-UA" sz="28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тощо.</a:t>
            </a:r>
            <a:endParaRPr lang="ru-RU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308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6A2BCD-8A0A-4565-945A-D94DFA91A37C}"/>
              </a:ext>
            </a:extLst>
          </p:cNvPr>
          <p:cNvSpPr txBox="1"/>
          <p:nvPr/>
        </p:nvSpPr>
        <p:spPr>
          <a:xfrm>
            <a:off x="0" y="311389"/>
            <a:ext cx="12064753" cy="5190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lnSpc>
                <a:spcPct val="103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Серед</a:t>
            </a:r>
            <a:r>
              <a:rPr lang="uk-UA" sz="36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заходів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державної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підтримки,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які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безпосередньо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стосуються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підтримки бджільництва як галузі сільськогосподарського виробництва,</a:t>
            </a:r>
            <a:r>
              <a:rPr lang="uk-UA" sz="3600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варто виокремити надання </a:t>
            </a:r>
            <a:r>
              <a:rPr lang="uk-UA" sz="36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цільових субсидій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 інших видів фінансової підтримки.</a:t>
            </a:r>
            <a:endParaRPr lang="uk-UA" sz="3600" spc="5" dirty="0">
              <a:solidFill>
                <a:srgbClr val="231F2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88645" marR="588010" indent="161925" algn="just">
              <a:lnSpc>
                <a:spcPct val="103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Зокрема,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згаданим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вище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Законом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«Про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Загальнодержавну</a:t>
            </a:r>
            <a:r>
              <a:rPr lang="uk-UA" sz="3600" spc="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програму</a:t>
            </a:r>
            <a:r>
              <a:rPr lang="uk-UA" sz="3600" spc="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селекції</a:t>
            </a:r>
            <a:r>
              <a:rPr lang="uk-UA" sz="36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600" spc="6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тваринництві</a:t>
            </a:r>
            <a:r>
              <a:rPr lang="uk-UA" sz="3600" spc="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3600" spc="6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період</a:t>
            </a:r>
            <a:r>
              <a:rPr lang="uk-UA" sz="3600" spc="6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</a:t>
            </a:r>
            <a:r>
              <a:rPr lang="uk-UA" sz="36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2010</a:t>
            </a:r>
            <a:r>
              <a:rPr lang="uk-UA" sz="36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року»</a:t>
            </a:r>
            <a:r>
              <a:rPr lang="uk-UA" sz="36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</a:t>
            </a:r>
            <a:r>
              <a:rPr lang="uk-UA" sz="3600" spc="6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19</a:t>
            </a:r>
            <a:r>
              <a:rPr lang="uk-UA" sz="36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лютого 2004 р. </a:t>
            </a:r>
            <a:endParaRPr lang="uk-UA" sz="3600" dirty="0">
              <a:solidFill>
                <a:srgbClr val="231F2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412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FC19C5-6AA5-4BD2-8E6B-BD2B9DD912E4}"/>
              </a:ext>
            </a:extLst>
          </p:cNvPr>
          <p:cNvSpPr txBox="1"/>
          <p:nvPr/>
        </p:nvSpPr>
        <p:spPr>
          <a:xfrm>
            <a:off x="0" y="69907"/>
            <a:ext cx="11691892" cy="6718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lnSpc>
                <a:spcPct val="103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30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1517-IV</a:t>
            </a:r>
            <a:r>
              <a:rPr lang="uk-UA" sz="3000" b="1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передбачено низку заходів щодо поліпшення племінної</a:t>
            </a:r>
            <a:r>
              <a:rPr lang="uk-UA" sz="3000" b="1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справи</a:t>
            </a:r>
            <a:r>
              <a:rPr lang="uk-UA" sz="3000" b="1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000" b="1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бджільництві,</a:t>
            </a:r>
            <a:r>
              <a:rPr lang="uk-UA" sz="3000" b="1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</a:t>
            </a:r>
            <a:r>
              <a:rPr lang="uk-UA" sz="3000" b="1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саме:</a:t>
            </a:r>
            <a:r>
              <a:rPr lang="uk-UA" sz="3000" b="1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1045845" marR="588010" indent="-457200" algn="just">
              <a:lnSpc>
                <a:spcPct val="103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прискорення</a:t>
            </a:r>
            <a:r>
              <a:rPr lang="uk-UA" sz="3000" spc="-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темпів</a:t>
            </a:r>
            <a:r>
              <a:rPr lang="uk-UA" sz="30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створення</a:t>
            </a:r>
            <a:r>
              <a:rPr lang="uk-UA" sz="3000" spc="-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спеціалізованих господарств, розроблення господарських і наукових основ</a:t>
            </a:r>
            <a:r>
              <a:rPr lang="uk-UA" sz="3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розвитку галузі; </a:t>
            </a:r>
          </a:p>
          <a:p>
            <a:pPr marL="1045845" marR="588010" indent="-457200" algn="just">
              <a:lnSpc>
                <a:spcPct val="103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збереження </a:t>
            </a:r>
            <a:r>
              <a:rPr lang="uk-UA" sz="30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запилювально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-медового напряму розвитку</a:t>
            </a:r>
            <a:r>
              <a:rPr lang="uk-UA" sz="3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галузі;</a:t>
            </a:r>
          </a:p>
          <a:p>
            <a:pPr marL="1045845" marR="588010" indent="-457200" algn="just">
              <a:lnSpc>
                <a:spcPct val="103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чистопородного розведення у відповідних ареалах українських степових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карпатських</a:t>
            </a:r>
            <a:r>
              <a:rPr lang="uk-UA" sz="30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</a:t>
            </a:r>
            <a:r>
              <a:rPr lang="uk-UA" sz="30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можливим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відновленням</a:t>
            </a:r>
            <a:r>
              <a:rPr lang="uk-UA" sz="30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поліської</a:t>
            </a:r>
            <a:r>
              <a:rPr lang="uk-UA" sz="30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популяції;</a:t>
            </a:r>
            <a:r>
              <a:rPr lang="uk-UA" sz="30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1045845" marR="588010" indent="-457200" algn="just">
              <a:lnSpc>
                <a:spcPct val="103000"/>
              </a:lnSpc>
              <a:spcBef>
                <a:spcPts val="2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розведення, поліпшення та створення нових типів і ліній бджіл у базових</a:t>
            </a:r>
            <a:r>
              <a:rPr lang="uk-UA" sz="3000" spc="-2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spc="-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господарствах</a:t>
            </a:r>
            <a:r>
              <a:rPr lang="uk-UA" sz="30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30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основі</a:t>
            </a:r>
            <a:r>
              <a:rPr lang="uk-UA" sz="30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сучасних</a:t>
            </a:r>
            <a:r>
              <a:rPr lang="uk-UA" sz="30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досягнень</a:t>
            </a:r>
            <a:r>
              <a:rPr lang="uk-UA" sz="30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0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селекції,</a:t>
            </a:r>
            <a:r>
              <a:rPr lang="uk-UA" sz="30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генетиці,</a:t>
            </a:r>
            <a:r>
              <a:rPr lang="uk-UA" sz="30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біотехнології</a:t>
            </a:r>
            <a:r>
              <a:rPr lang="uk-UA" sz="30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0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0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інструментальному</a:t>
            </a:r>
            <a:r>
              <a:rPr lang="uk-UA" sz="30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осіменінні</a:t>
            </a:r>
            <a:r>
              <a:rPr lang="uk-UA" sz="30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бджолиних</a:t>
            </a:r>
            <a:r>
              <a:rPr lang="uk-UA" sz="30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маток.</a:t>
            </a:r>
            <a:endParaRPr lang="ru-RU" sz="30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87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42344A0-99A2-4E9D-B5AE-1A28E98FC467}"/>
              </a:ext>
            </a:extLst>
          </p:cNvPr>
          <p:cNvSpPr txBox="1"/>
          <p:nvPr/>
        </p:nvSpPr>
        <p:spPr>
          <a:xfrm>
            <a:off x="62144" y="596099"/>
            <a:ext cx="11975976" cy="462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3000"/>
              </a:lnSpc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 виконання програми селекції у тваринництві та птахівництві на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підприємствах агропромислового комплексу та в науково-дослідних господарствах передбачено </a:t>
            </a: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виділення бюджетних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коштів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588645" marR="586740" indent="161925" algn="just">
              <a:lnSpc>
                <a:spcPct val="103000"/>
              </a:lnSpc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Порядок використання коштів, передбачених у державному бюджеті для виконання програми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селекції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тваринництві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птахівництві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підприємствах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агропромислового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комплексу,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затверджено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постановою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Кабінету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Міністрів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 від 18 травня 2011 р. 515. </a:t>
            </a:r>
          </a:p>
        </p:txBody>
      </p:sp>
    </p:spTree>
    <p:extLst>
      <p:ext uri="{BB962C8B-B14F-4D97-AF65-F5344CB8AC3E}">
        <p14:creationId xmlns:p14="http://schemas.microsoft.com/office/powerpoint/2010/main" val="2807714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6A1B665-8952-4570-984F-0B24BECA65A5}"/>
              </a:ext>
            </a:extLst>
          </p:cNvPr>
          <p:cNvSpPr txBox="1"/>
          <p:nvPr/>
        </p:nvSpPr>
        <p:spPr>
          <a:xfrm>
            <a:off x="281126" y="141507"/>
            <a:ext cx="11629748" cy="4816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3000"/>
              </a:lnSpc>
              <a:spcAft>
                <a:spcPts val="0"/>
              </a:spcAft>
            </a:pP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Одержувачі бюджетних коштів визначаються</a:t>
            </a:r>
            <a:r>
              <a:rPr lang="uk-UA" sz="30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30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результатами</a:t>
            </a:r>
            <a:r>
              <a:rPr lang="uk-UA" sz="3000" spc="1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конкурсу,</a:t>
            </a:r>
            <a:r>
              <a:rPr lang="uk-UA" sz="30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що</a:t>
            </a:r>
            <a:r>
              <a:rPr lang="uk-UA" sz="30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проводиться</a:t>
            </a:r>
            <a:r>
              <a:rPr lang="uk-UA" sz="3000" spc="1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0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порядку,</a:t>
            </a:r>
            <a:r>
              <a:rPr lang="uk-UA" sz="3000" spc="1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встановленому Міністерством аграрної політики та продовольства України, з кола</a:t>
            </a:r>
            <a:r>
              <a:rPr lang="uk-UA" sz="3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юридичних осіб усіх форм власності, які є суб’єктами племінної справи у</a:t>
            </a:r>
            <a:r>
              <a:rPr lang="uk-UA" sz="3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тваринництві та яким за результатами державної атестації (переатестації)</a:t>
            </a:r>
            <a:r>
              <a:rPr lang="uk-UA" sz="3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 до законодавства присвоєно статус племінної пасіки чи племінного </a:t>
            </a:r>
            <a:r>
              <a:rPr lang="uk-UA" sz="30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бджолорозплідника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Бюджетні кошти на бджільництво розподіляються</a:t>
            </a:r>
            <a:r>
              <a:rPr lang="uk-UA" sz="30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0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пропорції</a:t>
            </a:r>
            <a:r>
              <a:rPr lang="uk-UA" sz="30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1—2</a:t>
            </a:r>
            <a:r>
              <a:rPr lang="uk-UA" sz="30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%.</a:t>
            </a:r>
            <a:endParaRPr lang="ru-RU" sz="30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1875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1081</Words>
  <Application>Microsoft Office PowerPoint</Application>
  <PresentationFormat>Широкий екран</PresentationFormat>
  <Paragraphs>44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PetersburgC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9</cp:revision>
  <dcterms:created xsi:type="dcterms:W3CDTF">2022-08-22T20:29:54Z</dcterms:created>
  <dcterms:modified xsi:type="dcterms:W3CDTF">2023-01-18T13:18:32Z</dcterms:modified>
</cp:coreProperties>
</file>