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75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1" r:id="rId20"/>
    <p:sldId id="273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D83051-E3B2-4115-B1BB-CAD1BACB6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6F5B64A-4236-4F1F-BF75-D6D651BF08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9124BDB-3F9A-4D4E-A759-8598FA4B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C3758FA-CCF5-456E-9F5B-9E90271AD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39280EE-A8FE-4B69-B4B5-5A77A3369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18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13499-A9F9-48C0-95B4-7E394B966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DDA9878-F440-47C7-AF6C-F4D0A5044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2BBB2F7-D119-4A63-ADAF-33D7AFD6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FFFAAC5-B199-43F2-B274-3E48192A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2FE8625-778B-49B2-8049-C0ADC597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6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2EE12E09-3D1A-462C-A0CD-35FAB4E10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A8F84EE-0257-400E-9FC2-E46F3AFCF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9B2475D-9D4A-4086-95A1-4C04B6755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019281-73F9-4C4B-AA34-4BA8A609C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53E88A8-F937-499E-B9C5-C2E61B480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97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31DAB-D583-4311-BB76-7FF2D739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05A6BFB-34AF-4213-97A6-E480CD7ED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953BE8F-CF7C-4AC4-823D-DF06F529E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253F499-AA96-46C6-B346-838A0A943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1583339-0404-426B-B4DA-769D8229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9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D583A7-0972-43B6-87A5-7DD0547C3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3670895-6295-4758-8388-B79311F33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DAF8B9A-D49F-4D13-AE66-D9AC55D2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28295D3-ED8F-43D9-B87F-A9CD0E646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5B37963-4AD2-46B4-B88C-BD53FB79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98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338F4-C3A9-4ADA-8FFE-B2D07128F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378A1E-0FC4-4071-BECC-094B743404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62AAC52-11D9-4D17-9719-8A97EF7AD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3DAC887-A06E-49E9-ACAB-CFF428D7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58183FF-0723-4BDF-8872-096CFC3A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3A9E7B2-73FD-41AD-8DA9-01E2A3EA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46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2612A3-DDD7-423C-AD67-8D052461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B4E29E7-643E-4DA7-AC3B-8358E96CC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151D5B1-21D6-4EBA-A025-440BD89DD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121D00E-83D1-4C85-8761-4A2456C34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BEE2CD9-A59E-4BCE-8893-749A73B95E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EE9B4D0-856E-41EA-8B08-916C94078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601DD6F1-185F-4215-A7C2-E3F4DABA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AC6CECE4-9469-45C5-8B0A-7F8E3A2F7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70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050095-F6E1-40A0-B9B1-1EAF47417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ACE3974A-4204-44BA-9048-964CD778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37AE8F1-6E3C-45CD-B0E5-AF82E436F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50457F11-47C9-478B-B1B7-00CD7A0F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98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DE77A7D-0AFF-489E-ADCB-B2CAAE19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B1E4D18-46C5-42C2-9567-D3B49B5D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C004110-E561-4D62-A4BA-A9EFBBC08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02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DAAB6-83A1-481B-A255-679654DE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BCE06AC-AA72-41DF-87C1-491E01D97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258D44C-97AF-4159-98CE-F84BDC03B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EC455D0-C3F7-4E55-B687-DE0F24BE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1DC2355-3C29-4A98-BFA5-FF6934341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A350934-E529-489D-9CB6-CC3F4C8B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8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29652-58B4-4670-883A-1509A9BB2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DDD4A0D2-09F5-4AEA-B7B0-57D9749CC4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B09B2D9-A2E2-40E7-975F-8FF31D720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5520A05-30A0-4620-93AA-ED8722CB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D1B2B67-737C-4525-8A8E-0784DF06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A3D808D-6933-4093-A170-AA7F35FA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8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167B9D87-D62D-4DF1-978B-9BB835BFF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89D79BA-7A27-4EE5-AF19-10FF38AC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58B4D6D-1531-4B8D-87A7-884499D95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CD5E5-4794-4AAC-8B19-6198FFCADA5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7169222-C416-4751-838E-986D64D87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07AE01-755A-47A4-8555-B631B7F66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C827-F3FC-4BAE-8863-77A57B10306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16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E311138-2C16-4761-9315-373CE49F4FE7}"/>
              </a:ext>
            </a:extLst>
          </p:cNvPr>
          <p:cNvSpPr txBox="1"/>
          <p:nvPr/>
        </p:nvSpPr>
        <p:spPr>
          <a:xfrm>
            <a:off x="1393794" y="1169467"/>
            <a:ext cx="9632272" cy="2794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Практична робота № 3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правове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забезпечення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організації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племінної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справи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як виду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господарської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агропромисловому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комплексі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України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Організація племінної справи у тваринництві</a:t>
            </a: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08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F83F6C-3A37-4100-8C94-FAC78F1B956E}"/>
              </a:ext>
            </a:extLst>
          </p:cNvPr>
          <p:cNvSpPr txBox="1"/>
          <p:nvPr/>
        </p:nvSpPr>
        <p:spPr>
          <a:xfrm>
            <a:off x="399496" y="355107"/>
            <a:ext cx="1134566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0" i="1" dirty="0" err="1">
                <a:solidFill>
                  <a:srgbClr val="242021"/>
                </a:solidFill>
                <a:effectLst/>
                <a:latin typeface="PetersburgC-Italic"/>
              </a:rPr>
              <a:t>Неплемінна</a:t>
            </a:r>
            <a:r>
              <a:rPr lang="ru-RU" sz="3600" b="0" i="1" dirty="0">
                <a:solidFill>
                  <a:srgbClr val="242021"/>
                </a:solidFill>
                <a:effectLst/>
                <a:latin typeface="PetersburgC-Italic"/>
              </a:rPr>
              <a:t> тварина 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— тварина,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що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не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має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даних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про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походження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вимог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Вона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може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бути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визнана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підконтрольною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твариною.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У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законодавстві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підконтрольною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твариною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визнається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та,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походження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якої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визначене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за результатами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генетичної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експертизи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походження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аномалій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тварин, за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продуктивністю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якої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здійснюється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контроль і яка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може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використовуватися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селекційному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процесі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програм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600" b="0" i="0" dirty="0" err="1">
                <a:solidFill>
                  <a:srgbClr val="242021"/>
                </a:solidFill>
                <a:effectLst/>
                <a:latin typeface="PetersburgC"/>
              </a:rPr>
              <a:t>селекції</a:t>
            </a:r>
            <a:r>
              <a:rPr lang="ru-RU" sz="3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7523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F3573-EB9B-44F8-B018-5DFB5993D255}"/>
              </a:ext>
            </a:extLst>
          </p:cNvPr>
          <p:cNvSpPr txBox="1"/>
          <p:nvPr/>
        </p:nvSpPr>
        <p:spPr>
          <a:xfrm>
            <a:off x="292963" y="107323"/>
            <a:ext cx="1120362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Генетична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експертиза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походження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аномалій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полягаєу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ідентифікації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лабораторними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методами з метою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здійснення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контролю за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достовірністю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походження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виявлення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генетичних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аномалій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Підконтрольні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повинні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бути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ідентифіковані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відповідати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вимогам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реєстрації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підконтрольних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книгах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мати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дані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вимог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обліку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документів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офіційного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обліку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продуктивності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офіційної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оцінки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типом і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результати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генетичної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експертизи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походження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аномалій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тварин.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080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0FB3A8-C311-4441-BCB9-AF74FCB96D3B}"/>
              </a:ext>
            </a:extLst>
          </p:cNvPr>
          <p:cNvSpPr txBox="1"/>
          <p:nvPr/>
        </p:nvSpPr>
        <p:spPr>
          <a:xfrm>
            <a:off x="781235" y="160551"/>
            <a:ext cx="1112372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відміну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неплемінної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племінна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тварина 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чистопородна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одержана за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затвердженою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програмою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породного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вдосконалення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тварина,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зареєстрована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державних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книгах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має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генетичну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цінність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може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використовуватися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селекційному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програм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селекції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007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0CD94B-6612-489F-96B1-A60DC5E0D0AB}"/>
              </a:ext>
            </a:extLst>
          </p:cNvPr>
          <p:cNvSpPr txBox="1"/>
          <p:nvPr/>
        </p:nvSpPr>
        <p:spPr>
          <a:xfrm>
            <a:off x="479393" y="288459"/>
            <a:ext cx="11372295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Ознаками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тварини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як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об’єкта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аграрних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правовідносин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до ст. 10 Закону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«Про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племінну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справу у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» є: </a:t>
            </a: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а)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цінність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цінність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тварин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згідно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даними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їх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фактично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визначеного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або</a:t>
            </a:r>
            <a:r>
              <a:rPr lang="ru-RU" sz="2800" dirty="0"/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передбаченого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впливу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потомків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б)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наявність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сертифікату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ресурсів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— документа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форми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походження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тип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інші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складений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основі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офіційного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офіційної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оцінки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за типом;</a:t>
            </a: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в)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повинні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бути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ідентифіковані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зареєстровані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державних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книгах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тварин,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мати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вимог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документів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офіційного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офіційної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оцінки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за типом,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походити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батьків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зареєстрованих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державних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книгах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тварин; </a:t>
            </a:r>
          </a:p>
        </p:txBody>
      </p:sp>
    </p:spTree>
    <p:extLst>
      <p:ext uri="{BB962C8B-B14F-4D97-AF65-F5344CB8AC3E}">
        <p14:creationId xmlns:p14="http://schemas.microsoft.com/office/powerpoint/2010/main" val="4081524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3293C1-DA9D-4F7E-B1BB-F4BF9EEE9925}"/>
              </a:ext>
            </a:extLst>
          </p:cNvPr>
          <p:cNvSpPr txBox="1"/>
          <p:nvPr/>
        </p:nvSpPr>
        <p:spPr>
          <a:xfrm>
            <a:off x="503068" y="494398"/>
            <a:ext cx="1118586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г)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плідники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мають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походити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тварин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вищої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цінності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оцінюватися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за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походженням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власною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продуктивністю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якістю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отриманого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них потомства, 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дані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про них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відповідати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вимогам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</a:p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д)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плідники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тварин,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використовуються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відтворення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атестуються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допускаються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відтворення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в порядку,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визначеному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Положенням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про порядок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проведення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атестації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та допуску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відтворення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плідників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затвердженим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наказом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Міністерства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аграрної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політики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337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F3B5F3-CE6B-4371-9228-A3CAB35D264C}"/>
              </a:ext>
            </a:extLst>
          </p:cNvPr>
          <p:cNvSpPr txBox="1"/>
          <p:nvPr/>
        </p:nvSpPr>
        <p:spPr>
          <a:xfrm>
            <a:off x="355107" y="302554"/>
            <a:ext cx="1154984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галузі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визнається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винаходом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встановленому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законодавством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порядку. </a:t>
            </a:r>
          </a:p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Законодавче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прав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здійснюється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приписами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ЦК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Так,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 ст. 485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вказаного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Кодексу право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породу тварин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становлять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: </a:t>
            </a:r>
          </a:p>
          <a:p>
            <a:pPr marL="514350" indent="-514350" algn="just">
              <a:buAutoNum type="arabicParenR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особисті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немайнові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права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породу тварин,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засвідчені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державною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реєстрацією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</a:p>
          <a:p>
            <a:pPr marL="514350" indent="-514350" algn="just">
              <a:buAutoNum type="arabicParenR"/>
            </a:pP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майнові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права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породу тварин,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засвідчені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патентом;</a:t>
            </a:r>
          </a:p>
          <a:p>
            <a:pPr marL="514350" indent="-514350" algn="just">
              <a:buAutoNum type="arabicParenR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майнове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право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поширення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породи тварин,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засвідчене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державною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реєстрацією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  <a:endParaRPr lang="ru-RU" sz="2800" dirty="0">
              <a:solidFill>
                <a:srgbClr val="242021"/>
              </a:solidFill>
              <a:latin typeface="PetersburgC"/>
            </a:endParaRPr>
          </a:p>
          <a:p>
            <a:pPr algn="ctr"/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У чинному аграрному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законодавстві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вказані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норми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не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знайшли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</a:p>
          <a:p>
            <a:pPr algn="ctr"/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свого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розвитку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544156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D3F5E4-FE40-4425-9557-DB1ED39BD17A}"/>
              </a:ext>
            </a:extLst>
          </p:cNvPr>
          <p:cNvSpPr txBox="1"/>
          <p:nvPr/>
        </p:nvSpPr>
        <p:spPr>
          <a:xfrm>
            <a:off x="550415" y="199565"/>
            <a:ext cx="1115035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Відповідно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Загальнодержавної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програми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селекції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період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2010 р.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відселекціонованих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певним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напрямом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продуктивності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корів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призвело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різкого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зменшення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вітчизняного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поголів’я</a:t>
            </a:r>
            <a:r>
              <a:rPr lang="ru-RU" sz="28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0" i="0" dirty="0">
              <a:solidFill>
                <a:srgbClr val="2420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межі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зникнення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опинилися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породи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великої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рогатої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худоби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як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сіра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білоголова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червона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польська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лебединська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пінцгау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сокільська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порода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овець</a:t>
            </a:r>
            <a:r>
              <a:rPr lang="ru-RU" sz="28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0" i="0" dirty="0">
              <a:solidFill>
                <a:srgbClr val="2420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Локальними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стали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симентальська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бура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карпатська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червона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степова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породи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великої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рогатої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худоби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гуцульська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порода коней,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каракульська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романівська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цигайська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прекос,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асканійська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тонкорунна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гірськокарпатська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породи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овець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миргородська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степова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ряба, велика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чорна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породи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мангалицька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кролівецька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придніпровська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породні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групи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свиней</a:t>
            </a:r>
            <a:r>
              <a:rPr lang="ru-RU" sz="1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801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D40E9D-07E7-4406-ADE7-5C822783C3FF}"/>
              </a:ext>
            </a:extLst>
          </p:cNvPr>
          <p:cNvSpPr txBox="1"/>
          <p:nvPr/>
        </p:nvSpPr>
        <p:spPr>
          <a:xfrm>
            <a:off x="656948" y="398495"/>
            <a:ext cx="1091953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 метою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збереження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генетичних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ресурсів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поліпшених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наявних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локальних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зникаючих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порід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Міністерство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аграрної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політики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продовольства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забезпечує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рахунок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Державного бюджету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генофондних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господарств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генофондних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стад,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банків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сперми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ембріонів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генофондних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банків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шовкопрядів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Генофондне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стадо —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чистопородна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група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тварин,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виділена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збереження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відтворення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генофонду породи.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124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CB0DC8-9D89-41CA-B294-9A238FE92109}"/>
              </a:ext>
            </a:extLst>
          </p:cNvPr>
          <p:cNvSpPr txBox="1"/>
          <p:nvPr/>
        </p:nvSpPr>
        <p:spPr>
          <a:xfrm>
            <a:off x="328474" y="133082"/>
            <a:ext cx="1142556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Загальнодержавні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програми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селекції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розробляються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період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5—10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обов’язковими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всіма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суб’єктами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справи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Фінансування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розроблення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виконання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таких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здій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снюється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рахунок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коштів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Державного бюджету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інших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джерел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заборонених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законодавством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2004 р.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прийнятий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Закон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Загальнодержавну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програму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селекції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період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до 2010 року»,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виявився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малоефективним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Незважаючи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закінчення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терміну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всупереч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приписам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ст. 8 Закону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справу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», нова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загальнодержавна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програма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селекції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затверджена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була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467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386871-0D28-473B-AF8B-D721C4CFA48A}"/>
              </a:ext>
            </a:extLst>
          </p:cNvPr>
          <p:cNvSpPr txBox="1"/>
          <p:nvPr/>
        </p:nvSpPr>
        <p:spPr>
          <a:xfrm>
            <a:off x="346229" y="61066"/>
            <a:ext cx="1166525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Законодавством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-Italic"/>
              </a:rPr>
              <a:t>особливі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-Itali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-Italic"/>
              </a:rPr>
              <a:t>вимоги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-Italic"/>
              </a:rPr>
              <a:t> до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-Italic"/>
              </a:rPr>
              <a:t>працівників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нують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спеціальні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роботи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пов’язані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ресурсами). </a:t>
            </a:r>
          </a:p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 ст. 14 Закону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справу у тварин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»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виконання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спеціальних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робіт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пов’язаних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веденням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офі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ційного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тварин,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офіційної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класифікації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оцінки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)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за типом,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отриманням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ідентифікацією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зберіганням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сперми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ембріонів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яйцеклітин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штучним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осіменінням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маток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трансплантацією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ембріонів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залучаються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лише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атестовані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працівники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Умови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порядок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атестації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ких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працівників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установлені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Положенням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про порядок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атестації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працівників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виконують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спеціальні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роботи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пов’язані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) ресурсами,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затвердженим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наказом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Міністерства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аграрної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політики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4622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13562B-4B0C-4131-A971-BF816A9EB889}"/>
              </a:ext>
            </a:extLst>
          </p:cNvPr>
          <p:cNvSpPr txBox="1"/>
          <p:nvPr/>
        </p:nvSpPr>
        <p:spPr>
          <a:xfrm>
            <a:off x="334392" y="178072"/>
            <a:ext cx="10736062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Рівень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продовольчого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населення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безпечність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якість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тваринницької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значною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мірою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залежать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ефективного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ведення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племінної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роботи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стимулювання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селекційної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діяльності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виваженого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державного та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самоврядного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регулювання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вказаній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сфері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Розвиток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галузі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вимагає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виведення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і широкого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використання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спеціалізованих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високопродуктивних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порід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повніше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задовольнити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потреби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суспільства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в продуктах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тваринництва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77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6A66CF-4819-4232-AF2C-050F0611306D}"/>
              </a:ext>
            </a:extLst>
          </p:cNvPr>
          <p:cNvSpPr txBox="1"/>
          <p:nvPr/>
        </p:nvSpPr>
        <p:spPr>
          <a:xfrm>
            <a:off x="239697" y="338065"/>
            <a:ext cx="1139892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0" i="1" dirty="0" err="1">
                <a:solidFill>
                  <a:srgbClr val="242021"/>
                </a:solidFill>
                <a:effectLst/>
                <a:latin typeface="PetersburgC-Italic"/>
              </a:rPr>
              <a:t>Державнийреєстр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-Itali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-Italic"/>
              </a:rPr>
              <a:t>селекційних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-Itali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-Italic"/>
              </a:rPr>
              <a:t>досягнень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-Italic"/>
              </a:rPr>
              <a:t> у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-Italic"/>
              </a:rPr>
              <a:t>тваринництві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-Italic"/>
              </a:rPr>
              <a:t> 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далі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реєстр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) 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інформаційною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автоматизованою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базою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яка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містить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інформацію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зареєстровані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використовуються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Він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містить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сукупність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відомостей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щодо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реєстрації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апробації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загальної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характеристики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якостей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поширення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Об’єктом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реєстрації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вітчизняні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За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бажанням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власника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чистопородних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ресурсів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реєструються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імпортовані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завезені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територію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Суб’єкти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мають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право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безоплатний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доступ до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реєстру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96893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251A58-B922-4F10-888C-930600C52F3D}"/>
              </a:ext>
            </a:extLst>
          </p:cNvPr>
          <p:cNvSpPr txBox="1"/>
          <p:nvPr/>
        </p:nvSpPr>
        <p:spPr>
          <a:xfrm>
            <a:off x="603682" y="597387"/>
            <a:ext cx="1108820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Сьогодні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правова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охорона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права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регулюється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Главою 42 ЦК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</a:p>
          <a:p>
            <a:pPr algn="just"/>
            <a:r>
              <a:rPr lang="ru-RU" sz="3200" b="0" i="1" dirty="0">
                <a:solidFill>
                  <a:srgbClr val="242021"/>
                </a:solidFill>
                <a:effectLst/>
                <a:latin typeface="PetersburgC"/>
              </a:rPr>
              <a:t>Так,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PetersburgC"/>
              </a:rPr>
              <a:t>суб’єктами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PetersburgC"/>
              </a:rPr>
              <a:t> права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1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3200" b="0" i="1" dirty="0">
                <a:solidFill>
                  <a:srgbClr val="242021"/>
                </a:solidFill>
                <a:effectLst/>
                <a:latin typeface="PetersburgC"/>
              </a:rPr>
              <a:t> на породу тварин є: </a:t>
            </a:r>
          </a:p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а) автор породи тварин; </a:t>
            </a:r>
          </a:p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б)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інші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особи,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набули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майнових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прав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</a:t>
            </a:r>
            <a:b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на породу тварин за договором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чи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законом.</a:t>
            </a:r>
            <a:r>
              <a:rPr lang="ru-RU" sz="3200" dirty="0"/>
              <a:t> 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81229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D62A9C-B6BD-40F8-9975-F2D0AA9752F3}"/>
              </a:ext>
            </a:extLst>
          </p:cNvPr>
          <p:cNvSpPr txBox="1"/>
          <p:nvPr/>
        </p:nvSpPr>
        <p:spPr>
          <a:xfrm>
            <a:off x="399496" y="432137"/>
            <a:ext cx="1141668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Майновими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правами </a:t>
            </a: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на породу тварин, за</a:t>
            </a:r>
            <a:b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свідченими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патентом, є: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право на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породи тварин; </a:t>
            </a:r>
            <a:endParaRPr lang="ru-RU" sz="2400" dirty="0">
              <a:solidFill>
                <a:srgbClr val="242021"/>
              </a:solidFill>
              <a:latin typeface="PetersburgC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виключне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право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дозволяти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породи тварин;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виключне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право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перешкоджати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неправомірному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використанню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породи тварин, у тому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числі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забороняти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таке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інші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майнові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права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законом.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400" dirty="0">
              <a:solidFill>
                <a:srgbClr val="242021"/>
              </a:solidFill>
              <a:latin typeface="PetersburgC"/>
            </a:endParaRPr>
          </a:p>
          <a:p>
            <a:pPr algn="just"/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Майнові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права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на породу тварин належать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володільцю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патенту,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якщо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інше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не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договором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чи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законом. </a:t>
            </a:r>
          </a:p>
          <a:p>
            <a:pPr algn="just"/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Майнові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права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на породу тварин,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засвідчені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патентом, є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чинними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дати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наступної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за датою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їх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державної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реєстрації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, за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умови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підтримання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чинності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цих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прав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до закону. Законом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можуть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бути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умови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тимчасової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чинності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майнових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прав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інтелектуальної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власності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на породу тварин до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набрання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 ними </a:t>
            </a:r>
            <a:r>
              <a:rPr lang="ru-RU" sz="2400" b="0" i="0" dirty="0" err="1">
                <a:solidFill>
                  <a:srgbClr val="242021"/>
                </a:solidFill>
                <a:effectLst/>
                <a:latin typeface="PetersburgC"/>
              </a:rPr>
              <a:t>чинності</a:t>
            </a:r>
            <a:r>
              <a:rPr lang="ru-RU" sz="24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87142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F5AF7C-16C5-48D4-B716-BC9553D86529}"/>
              </a:ext>
            </a:extLst>
          </p:cNvPr>
          <p:cNvSpPr txBox="1"/>
          <p:nvPr/>
        </p:nvSpPr>
        <p:spPr>
          <a:xfrm>
            <a:off x="417251" y="275208"/>
            <a:ext cx="1141668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випадку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заподіяння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договірної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чи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позадоговірної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шкоди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суб’єктам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винні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особи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підлягають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майновій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відповідальності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приписів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ЦК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Вчинення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дисциплінарних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проступків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чи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заподіяння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шкоди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майну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суб’єкта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його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працівниками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є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підставою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притягнення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винних</a:t>
            </a:r>
            <a:b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працівників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дисциплінарної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чи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матеріальної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відповідальності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згідно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із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приписами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Кодексу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законів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про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працю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2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2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r>
              <a:rPr lang="ru-RU" sz="3200" dirty="0"/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2979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24DA21-89F3-4FF5-8DB1-806B41C36E13}"/>
              </a:ext>
            </a:extLst>
          </p:cNvPr>
          <p:cNvSpPr txBox="1"/>
          <p:nvPr/>
        </p:nvSpPr>
        <p:spPr>
          <a:xfrm>
            <a:off x="656948" y="309639"/>
            <a:ext cx="1100831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>
                <a:solidFill>
                  <a:srgbClr val="242021"/>
                </a:solidFill>
                <a:latin typeface="BookmanOldStyle-BoldItalic"/>
              </a:rPr>
              <a:t>Питання</a:t>
            </a:r>
            <a:r>
              <a:rPr lang="ru-RU" sz="2000" b="1" i="1" dirty="0">
                <a:solidFill>
                  <a:srgbClr val="242021"/>
                </a:solidFill>
                <a:latin typeface="BookmanOldStyle-BoldItalic"/>
              </a:rPr>
              <a:t> </a:t>
            </a:r>
          </a:p>
          <a:p>
            <a:br>
              <a:rPr lang="en-US" sz="2000" b="1" i="1" dirty="0">
                <a:solidFill>
                  <a:srgbClr val="242021"/>
                </a:solidFill>
                <a:effectLst/>
                <a:latin typeface="BookmanOldStyle-BoldItalic"/>
              </a:rPr>
            </a:br>
            <a:r>
              <a:rPr lang="en-US" sz="2000" b="0" i="0" dirty="0">
                <a:solidFill>
                  <a:srgbClr val="242021"/>
                </a:solidFill>
                <a:effectLst/>
                <a:latin typeface="PetersburgC"/>
              </a:rPr>
              <a:t>1) 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У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чому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полягають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особливості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правового режиму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об’єктів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правовідносин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у</a:t>
            </a:r>
            <a:b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сфері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?</a:t>
            </a:r>
          </a:p>
          <a:p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2)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особливості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законодавчого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ведення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?</a:t>
            </a:r>
          </a:p>
          <a:p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3) У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чому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полягають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відмінності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між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атестацією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реєстрацією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ліцензуванням</a:t>
            </a:r>
            <a:b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суб’єктів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?</a:t>
            </a:r>
          </a:p>
          <a:p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4)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Проведіть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порівняльну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характеристику прав і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обов’язків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власників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племін</a:t>
            </a:r>
            <a:b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них тварин та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власників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неплемінних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тварин.</a:t>
            </a:r>
          </a:p>
          <a:p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5)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документи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посвідчують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право на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зайняття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справою?</a:t>
            </a:r>
          </a:p>
          <a:p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6)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права на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досягнення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підлягають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правовій</a:t>
            </a:r>
            <a:b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охороні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?</a:t>
            </a:r>
          </a:p>
          <a:p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7) У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чому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полягають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особливості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здійснення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державного контролю у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сфері</a:t>
            </a:r>
            <a:b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?</a:t>
            </a:r>
          </a:p>
          <a:p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8)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організаційноправові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форми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державної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підтримки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суб’єктів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b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визначені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 в чинному </a:t>
            </a:r>
            <a:r>
              <a:rPr lang="ru-RU" sz="20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законодавстві</a:t>
            </a:r>
            <a:r>
              <a:rPr lang="ru-RU" sz="2000" b="0" i="0" dirty="0">
                <a:solidFill>
                  <a:srgbClr val="242021"/>
                </a:solidFill>
                <a:effectLst/>
                <a:latin typeface="PetersburgC"/>
              </a:rPr>
              <a:t>?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4177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C3E9B3-C0D6-41AF-89CC-FB63279C9F1E}"/>
              </a:ext>
            </a:extLst>
          </p:cNvPr>
          <p:cNvSpPr txBox="1"/>
          <p:nvPr/>
        </p:nvSpPr>
        <p:spPr>
          <a:xfrm>
            <a:off x="1020932" y="615064"/>
            <a:ext cx="1072422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Саме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тому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вчені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фахівці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завдяки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інтенсивному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використанню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кращого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світового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вітчизняного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генофонду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вивели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апробували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високопродуктивні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українські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червонорябу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чорнорябу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молочні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українську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волинську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поліську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м’ясні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породи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великої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рогатої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худоби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Усього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господарствах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розводять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25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великої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рогатої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худоби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13 — свиней, 12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овець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14 — коней, 18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кросів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птиці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5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кролів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4 — норки, 2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лисиць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4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нутрії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3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бджіл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9 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риб</a:t>
            </a:r>
            <a:r>
              <a:rPr lang="ru-RU" sz="1050" dirty="0">
                <a:solidFill>
                  <a:srgbClr val="242021"/>
                </a:solidFill>
                <a:latin typeface="PetersburgC"/>
              </a:rPr>
              <a:t>.</a:t>
            </a:r>
            <a:endParaRPr lang="ru-RU" sz="2800" b="0" i="0" dirty="0">
              <a:solidFill>
                <a:srgbClr val="242021"/>
              </a:solidFill>
              <a:effectLst/>
              <a:latin typeface="PetersburgC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кожної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породи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характеризуються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особливими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біологічно-господарськими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особливостями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здатні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розведення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їх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певних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геокліматичних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умовах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005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1399E8-0CE7-422B-A512-597F72797551}"/>
              </a:ext>
            </a:extLst>
          </p:cNvPr>
          <p:cNvSpPr txBox="1"/>
          <p:nvPr/>
        </p:nvSpPr>
        <p:spPr>
          <a:xfrm>
            <a:off x="488272" y="394692"/>
            <a:ext cx="1135454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i="0" dirty="0" err="1">
                <a:solidFill>
                  <a:srgbClr val="242021"/>
                </a:solidFill>
                <a:effectLst/>
                <a:latin typeface="PetersburgC"/>
              </a:rPr>
              <a:t>Виведення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PetersburgC"/>
              </a:rPr>
              <a:t>нових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 тварин є результатом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PetersburgC"/>
              </a:rPr>
              <a:t>селекційної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PetersburgC"/>
              </a:rPr>
              <a:t>діяльності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800" b="1" i="0" dirty="0" err="1">
                <a:solidFill>
                  <a:srgbClr val="242021"/>
                </a:solidFill>
                <a:effectLst/>
                <a:latin typeface="PetersburgC"/>
              </a:rPr>
              <a:t>Селекція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 —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наука 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поліпшення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типів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стад,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ліній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родин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кросів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основі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відбору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підбору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різних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методів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розведення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сільськогосподарських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тварин,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зумовлюють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спрямовану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зміну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спадковості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Метою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PetersburgC"/>
              </a:rPr>
              <a:t>селекції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поліпшення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сільськогосподарських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тварин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певного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біологічного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виду,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мають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цінні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людини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спільні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ознаки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властивості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й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чітко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відрізняють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особин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цієї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породи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інших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представників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виду. </a:t>
            </a: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результаті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діяльності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створюється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нова порода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сільськогосподарської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певного</a:t>
            </a:r>
            <a:r>
              <a:rPr lang="ru-RU" sz="2800" dirty="0"/>
              <a:t> 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виду,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що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особливим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об’єктом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аграрних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цивільних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відносин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підлягає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правовій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охороні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172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EB0556-516D-4461-B21B-EF77DA1AD7BE}"/>
              </a:ext>
            </a:extLst>
          </p:cNvPr>
          <p:cNvSpPr txBox="1"/>
          <p:nvPr/>
        </p:nvSpPr>
        <p:spPr>
          <a:xfrm>
            <a:off x="532661" y="338065"/>
            <a:ext cx="112835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Селекція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сільськогосподарських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тварин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лежить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основі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b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2800" b="0" i="1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800" b="0" i="1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 Закону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племінну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справу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», </a:t>
            </a:r>
            <a:r>
              <a:rPr lang="ru-RU" sz="2800" b="1" i="1" dirty="0" err="1">
                <a:solidFill>
                  <a:srgbClr val="242021"/>
                </a:solidFill>
                <a:effectLst/>
                <a:latin typeface="PetersburgC-Italic"/>
              </a:rPr>
              <a:t>племінна</a:t>
            </a:r>
            <a:r>
              <a:rPr lang="ru-RU" sz="2800" b="1" i="1" dirty="0">
                <a:solidFill>
                  <a:srgbClr val="242021"/>
                </a:solidFill>
                <a:effectLst/>
                <a:latin typeface="PetersburgC-Italic"/>
              </a:rPr>
              <a:t> справа 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—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врегульована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нормами</a:t>
            </a:r>
            <a:b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права система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зоотехнічних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організаційно-господарських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заходів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спрямованих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поліпшення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продуктивних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якостей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тварин. </a:t>
            </a:r>
          </a:p>
          <a:p>
            <a:pPr algn="just"/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В аграрному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законодавстві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більш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ніж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сорок нормативно-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правових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актів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спрямовано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регулювання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ведення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Насамперед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це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спеціальні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закони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племінну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справу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», «Про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Загальнодержавну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програму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селекції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період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до 2010 р.» та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видані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на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їх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виконання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підзаконні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нормативно-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правові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PetersburgC"/>
              </a:rPr>
              <a:t>акти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0922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EB9924-CF9A-4436-94E6-AEDF214CF1F6}"/>
              </a:ext>
            </a:extLst>
          </p:cNvPr>
          <p:cNvSpPr txBox="1"/>
          <p:nvPr/>
        </p:nvSpPr>
        <p:spPr>
          <a:xfrm>
            <a:off x="168675" y="133165"/>
            <a:ext cx="11842811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справа у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як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особливий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вид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господарської</a:t>
            </a:r>
            <a:b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діяльності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агропромисловому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комплексі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має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свої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завдання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саме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створення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збереження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відтворення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раціональне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ресурсів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вищої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цінності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з метою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поліпшення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якості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тварин,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підвищення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економічної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ефективності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конкурентоспроможності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галузі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функціонування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єдиної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системи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селекції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зокрема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ідентифікації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тварин,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бонітування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оцінки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тварин за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якістю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потомства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іншими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ознаками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формування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інформаційної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бази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даних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періодичної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публікації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аналітичних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відомостей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одержання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тварин з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новими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високими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ознаками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953841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18FDCA-718E-4162-A7DD-A43F9A21399A}"/>
              </a:ext>
            </a:extLst>
          </p:cNvPr>
          <p:cNvSpPr txBox="1"/>
          <p:nvPr/>
        </p:nvSpPr>
        <p:spPr>
          <a:xfrm>
            <a:off x="807868" y="423415"/>
            <a:ext cx="1071534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ефективне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селекційному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процесі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найцінніших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світових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ресурсів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поліпшуючих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збереження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генофонду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існуючих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локальних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і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зникаючих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вітчизняних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порід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4400" b="0" i="0" dirty="0" err="1">
                <a:solidFill>
                  <a:srgbClr val="242021"/>
                </a:solidFill>
                <a:effectLst/>
                <a:latin typeface="PetersburgC"/>
              </a:rPr>
              <a:t>ін</a:t>
            </a:r>
            <a:r>
              <a:rPr lang="ru-RU" sz="44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6508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330A69-98DA-47D9-A00F-C10BAFD00C44}"/>
              </a:ext>
            </a:extLst>
          </p:cNvPr>
          <p:cNvSpPr txBox="1"/>
          <p:nvPr/>
        </p:nvSpPr>
        <p:spPr>
          <a:xfrm>
            <a:off x="275208" y="222694"/>
            <a:ext cx="1161199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Правовідносини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сфері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діяльності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характеризуються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особливим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суб’єктно-об’єктним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складом та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змістом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Так,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відповідно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до ст. 4 Закону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«Про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племінну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справу 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»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об’єктами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є </a:t>
            </a:r>
            <a:r>
              <a:rPr lang="ru-RU" sz="2600" b="0" i="1" dirty="0" err="1">
                <a:solidFill>
                  <a:srgbClr val="242021"/>
                </a:solidFill>
                <a:effectLst/>
                <a:latin typeface="PetersburgC-Italic"/>
              </a:rPr>
              <a:t>тварини</a:t>
            </a:r>
            <a:r>
              <a:rPr lang="ru-RU" sz="2600" b="0" i="1" dirty="0">
                <a:solidFill>
                  <a:srgbClr val="242021"/>
                </a:solidFill>
                <a:effectLst/>
                <a:latin typeface="PetersburgC-Italic"/>
              </a:rPr>
              <a:t> </a:t>
            </a:r>
            <a:r>
              <a:rPr lang="ru-RU" sz="2600" b="1" i="0" dirty="0">
                <a:solidFill>
                  <a:srgbClr val="242021"/>
                </a:solidFill>
                <a:effectLst/>
                <a:latin typeface="PetersburgC-Bold"/>
              </a:rPr>
              <a:t>— 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велика рогата худоба,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свині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вівці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кози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коні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птиця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риба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бджоли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шовкопряди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хутрові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звірі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яких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роз</a:t>
            </a:r>
            <a:b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водять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з метою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одержання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них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певної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продукції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Водночас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зазначеному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Законі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інших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нормативно-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правових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актах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використовується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й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інше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поняття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— </a:t>
            </a:r>
            <a:r>
              <a:rPr lang="ru-RU" sz="2600" b="0" i="1" dirty="0" err="1">
                <a:solidFill>
                  <a:srgbClr val="242021"/>
                </a:solidFill>
                <a:effectLst/>
                <a:latin typeface="PetersburgC-Italic"/>
              </a:rPr>
              <a:t>племінні</a:t>
            </a:r>
            <a:r>
              <a:rPr lang="ru-RU" sz="2600" b="0" i="1" dirty="0">
                <a:solidFill>
                  <a:srgbClr val="242021"/>
                </a:solidFill>
                <a:effectLst/>
                <a:latin typeface="PetersburgC-Italic"/>
              </a:rPr>
              <a:t> (</a:t>
            </a:r>
            <a:r>
              <a:rPr lang="ru-RU" sz="2600" b="0" i="1" dirty="0" err="1">
                <a:solidFill>
                  <a:srgbClr val="242021"/>
                </a:solidFill>
                <a:effectLst/>
                <a:latin typeface="PetersburgC-Italic"/>
              </a:rPr>
              <a:t>генетичні</a:t>
            </a:r>
            <a:r>
              <a:rPr lang="ru-RU" sz="2600" b="0" i="1" dirty="0">
                <a:solidFill>
                  <a:srgbClr val="242021"/>
                </a:solidFill>
                <a:effectLst/>
                <a:latin typeface="PetersburgC-Italic"/>
              </a:rPr>
              <a:t>) </a:t>
            </a:r>
            <a:r>
              <a:rPr lang="ru-RU" sz="2600" b="0" i="1" dirty="0" err="1">
                <a:solidFill>
                  <a:srgbClr val="242021"/>
                </a:solidFill>
                <a:effectLst/>
                <a:latin typeface="PetersburgC-Italic"/>
              </a:rPr>
              <a:t>ресурси</a:t>
            </a:r>
            <a:r>
              <a:rPr lang="ru-RU" sz="2600" b="0" i="1" dirty="0">
                <a:solidFill>
                  <a:srgbClr val="242021"/>
                </a:solidFill>
                <a:effectLst/>
                <a:latin typeface="PetersburgC-Italic"/>
              </a:rPr>
              <a:t>, 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яке є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більш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широким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термном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ніж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тварини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та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позначає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як тварин, так і сперму,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ембріони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яйце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клітини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інкубаційні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яйця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які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мають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племінну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генетичну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цінність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Порівняння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зазначених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визначень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приписів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чинного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законодавства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дає</a:t>
            </a:r>
            <a:b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можливість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зробити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висновок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що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об’єктами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правовідносин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сфері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племінної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справи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тваринництві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є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саме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племінні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генетичні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ресурси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, у тому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числі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 й </a:t>
            </a:r>
            <a:r>
              <a:rPr lang="ru-RU" sz="2600" b="0" i="0" dirty="0" err="1">
                <a:solidFill>
                  <a:srgbClr val="242021"/>
                </a:solidFill>
                <a:effectLst/>
                <a:latin typeface="PetersburgC"/>
              </a:rPr>
              <a:t>тварини</a:t>
            </a:r>
            <a:r>
              <a:rPr lang="ru-RU" sz="26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73079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75713B-AF57-4BE0-B31D-28FDE248D197}"/>
              </a:ext>
            </a:extLst>
          </p:cNvPr>
          <p:cNvSpPr txBox="1"/>
          <p:nvPr/>
        </p:nvSpPr>
        <p:spPr>
          <a:xfrm>
            <a:off x="417249" y="199565"/>
            <a:ext cx="11558727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У чинному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законодавстві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України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(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генетичних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)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ресурсів</a:t>
            </a:r>
            <a:b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ставляться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певні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вимоги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Так, сперма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має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бути одержана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атестованих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плідників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допущених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до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використання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відтворення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ідентифікована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заготовлена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оброблена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умовах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передбачених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технологічними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вимогами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цієї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продукції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відповідати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ветеринарно-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санітарним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вимогам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і правилам, 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дані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про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неї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повинні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відповідати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вимогам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. </a:t>
            </a:r>
          </a:p>
          <a:p>
            <a:pPr algn="just"/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Ембріони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яйцеклітини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повинні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бути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одержані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тварин,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ідентифіковані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заготовлені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оброблені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в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умовах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передбачених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технологічними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вимогами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встановленими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для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цієї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продукції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,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відповідати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ветеринарно-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санітарним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вимогам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і правилам, а</a:t>
            </a:r>
            <a:b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</a:b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дані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про них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повинні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відповідати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вимогам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з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племінного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PetersburgC"/>
              </a:rPr>
              <a:t>обліку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558825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2130</Words>
  <Application>Microsoft Office PowerPoint</Application>
  <PresentationFormat>Широкий екран</PresentationFormat>
  <Paragraphs>85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34" baseType="lpstr">
      <vt:lpstr>Arial</vt:lpstr>
      <vt:lpstr>BookmanOldStyle-BoldItalic</vt:lpstr>
      <vt:lpstr>Calibri</vt:lpstr>
      <vt:lpstr>Calibri Light</vt:lpstr>
      <vt:lpstr>PetersburgC</vt:lpstr>
      <vt:lpstr>PetersburgC-Bold</vt:lpstr>
      <vt:lpstr>PetersburgC-Italic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18</cp:revision>
  <dcterms:created xsi:type="dcterms:W3CDTF">2022-08-24T19:25:48Z</dcterms:created>
  <dcterms:modified xsi:type="dcterms:W3CDTF">2023-01-18T13:16:55Z</dcterms:modified>
</cp:coreProperties>
</file>