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DD018-0857-460A-9771-E96AC21FA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D28B73D-9524-4320-A67C-AC605E139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10F39F1-CC8C-4CEA-A35B-E5675C03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F32392F-13BA-4A5C-BCDB-20223D76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A030867-C828-49EF-8125-574A3783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9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1BF98-B9B2-4188-82FF-02BA08D95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6C0E8EA-DBE2-4EA4-8724-88E8B5079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EF9D54F-C2BB-4EF4-874D-5E9801B1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8829EC-1B83-4951-A0E9-B13977A6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5C6FF52-9995-47E8-81B2-73B355AE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0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0C4AB54-9D03-4E56-8341-27B10ACB7B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9DF6CD8-6489-4C7F-BB07-55F31C9DC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B16E682-6E4F-4490-9AE5-E3917897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581922F-AFA0-44C1-8821-6F68A21D9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192717B-EFD8-4968-8875-5AF5CB12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0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9C7A4-8366-44A7-8531-01E01DEE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DF909F-26A0-436D-8995-11B55F7AB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2D6DAB8-EDFA-46A1-A45A-A10B81FB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8BDC188-1470-40B3-930B-10C868E9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94BDD9-1FFA-43CE-8FD9-31BDAC16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3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5D2CB-A2EE-4AF8-BD40-6940D143E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90D73E8-82BD-4FB5-90F8-EE156C4EF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07493F-C2BF-4BFF-89A0-03CB3AAE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AEAA997-2E7C-42D2-BFE8-19B8A45F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CCF0AF6-CF93-42BC-B576-3853FB2C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8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C3D98-2429-4789-A8ED-1EF7DFBC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BC77F80-59FF-4D26-805E-72DF9AC17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2BBFCB8-DEFA-49F5-9722-31CA3339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286D6EB-C648-478B-9EDB-F0F22E85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8DFDD9-15A5-45D3-830E-6D58E026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A87BFD7-6F9A-4B3E-B95D-16DA3F49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43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CDFF5-0BE4-48EC-AA1A-776E1942A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17FEA95-4588-4972-8BD5-321675FBC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4ED055C-9AFA-4542-B13A-4B025223F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3F5C356-E688-4497-B033-43BA24806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E1AEF58-64A5-4DD1-818F-5EEDEDDB4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04C7219-1ED0-46ED-A9EC-C7780E1A0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194F804-A9EE-4DA7-9AA5-D5080AE5F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E92344D-5357-4E5D-B770-08755733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28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1143D-34D0-4DCD-84BD-917611B25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77B3FB9-C763-48FE-80A3-A6C87AF5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14E806B-BFCC-4868-A92F-180325F8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43EBFA95-FA43-48E0-80CC-DF9437DD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3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294EBD4-BBA5-4185-A818-064EBF95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B5C9FED-A653-44A6-AF22-521BAF64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4333981-649D-4CA8-8200-F7BB7CA3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2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D724B-0532-486A-AB2B-CC40E58E3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26938F-FB8B-408D-8F09-986A29320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D6E23C7-E74B-4BF5-A590-CDBED2FA7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12C770F-71ED-47D2-8638-6BB0E92F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C28B35C-A186-443C-B918-762184D6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9718871-FC0D-4A4B-81D6-03CF4FA4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4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3319E-87E3-4708-A459-47726A939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1A9CE964-A976-44F5-9C9A-73C7F8481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73CD8CF-0A75-4A15-A235-A199A6406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E8A1C5B-7F45-493A-A539-3C711C57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7149363-7802-4E1F-A7FE-581150E19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7CD402A-8148-4B08-AC12-271856ED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1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A5CCD46-AA47-4E31-83D5-BF6F5466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10EA01-0242-465B-99ED-94C0D131B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D044D11-C223-41D0-AC10-81BB8E20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C8117-4AA4-4E5A-847D-8544E3F9E90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4F68BFE-8AD7-4DD8-BB2D-7BA3AF775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1114FCE-8A51-4651-87DD-673003CCE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D9B2-8992-4D96-A25B-C122B332FF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59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A2D942-BD55-487A-AE8A-495C179C9FE1}"/>
              </a:ext>
            </a:extLst>
          </p:cNvPr>
          <p:cNvSpPr txBox="1"/>
          <p:nvPr/>
        </p:nvSpPr>
        <p:spPr>
          <a:xfrm>
            <a:off x="674703" y="363984"/>
            <a:ext cx="10795247" cy="5209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1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правового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Поняття та законодавче регулювання господарської діяльності в агропромисловому комплексі України.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заняття: 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Вивчити п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равові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84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2AD23A-D348-41EF-A61B-3F2350B7C726}"/>
              </a:ext>
            </a:extLst>
          </p:cNvPr>
          <p:cNvSpPr txBox="1"/>
          <p:nvPr/>
        </p:nvSpPr>
        <p:spPr>
          <a:xfrm>
            <a:off x="532660" y="810490"/>
            <a:ext cx="1078636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третьому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етапі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(1999—2002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рр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було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започатковано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прийняття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законодавчих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актів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диференційованого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характеру,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спрямованих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відносин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виникають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конкретній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галузі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сільськогосподарськ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 виробництва.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64037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158BE4-AB1D-413F-9231-4068DF9603C7}"/>
              </a:ext>
            </a:extLst>
          </p:cNvPr>
          <p:cNvSpPr txBox="1"/>
          <p:nvPr/>
        </p:nvSpPr>
        <p:spPr>
          <a:xfrm>
            <a:off x="914400" y="123167"/>
            <a:ext cx="10537794" cy="6108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Зазначена тенденція розвитку законодавства </a:t>
            </a:r>
            <a:r>
              <a:rPr lang="uk-UA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збереглась</a:t>
            </a:r>
            <a:r>
              <a:rPr lang="uk-UA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дотепер.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цей період почали формуватися такі законодавчі інститути: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0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3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бджільництва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рибництва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Того часу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частково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врегульовано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птахівництва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скотарства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вівчарства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конярства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знаходилося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стадії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7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93FF8A-B695-46AD-824D-A7559C96B429}"/>
              </a:ext>
            </a:extLst>
          </p:cNvPr>
          <p:cNvSpPr txBox="1"/>
          <p:nvPr/>
        </p:nvSpPr>
        <p:spPr>
          <a:xfrm>
            <a:off x="639192" y="184878"/>
            <a:ext cx="10999433" cy="4782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Четвертий</a:t>
            </a:r>
            <a:r>
              <a:rPr lang="ru-RU" sz="28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</a:t>
            </a:r>
            <a:r>
              <a:rPr lang="ru-RU" sz="28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(2002 р. — </a:t>
            </a:r>
            <a:r>
              <a:rPr lang="ru-RU" sz="2800" b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дотепер</a:t>
            </a:r>
            <a:r>
              <a:rPr lang="ru-RU" sz="28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диференційованого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правового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активізацією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законотворчого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гармонізації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чинного аграрного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Європейського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Союзу.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аграрна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Закону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2015 року»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пріоритетах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Європейського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Союзу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простору.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426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C49467-2BC2-4042-BACE-CB6241EE5197}"/>
              </a:ext>
            </a:extLst>
          </p:cNvPr>
          <p:cNvSpPr txBox="1"/>
          <p:nvPr/>
        </p:nvSpPr>
        <p:spPr>
          <a:xfrm>
            <a:off x="479394" y="323413"/>
            <a:ext cx="11194742" cy="4415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особливостями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нормативно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є: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рекомендаційної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нормотворчості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зумовленої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залежністю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природнокліматичних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зональними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особливостями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вільно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реалізовувати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ініціативу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68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856722-8A2C-4421-A7AB-8965328AE137}"/>
              </a:ext>
            </a:extLst>
          </p:cNvPr>
          <p:cNvSpPr txBox="1"/>
          <p:nvPr/>
        </p:nvSpPr>
        <p:spPr>
          <a:xfrm>
            <a:off x="541538" y="404743"/>
            <a:ext cx="11159231" cy="3860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комплексний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як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правило, не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обмежуються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аграрною сферою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знаходить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одночасно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аграрного права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цивільного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земельного,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79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5F50CC-2C48-4D64-BDD6-C1490F966EC3}"/>
              </a:ext>
            </a:extLst>
          </p:cNvPr>
          <p:cNvSpPr txBox="1"/>
          <p:nvPr/>
        </p:nvSpPr>
        <p:spPr>
          <a:xfrm>
            <a:off x="594804" y="286629"/>
            <a:ext cx="110793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в)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переважання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нормативно</a:t>
            </a:r>
            <a:r>
              <a:rPr lang="uk-UA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правових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актах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публічно</a:t>
            </a:r>
            <a:r>
              <a:rPr lang="uk-UA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правових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методів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правового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відносин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сфері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сільськогосподарського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зумовлено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цільовою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спрямованістю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господарської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АПК, так і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основного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засобу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землі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ресурсів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/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Зокрема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сфері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сільськогосподарського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підлягають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ліцензуванню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як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ветеринарна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практика,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діяльність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пов’язана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промисловим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</a:t>
            </a:r>
            <a:r>
              <a:rPr lang="uk-UA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ловом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риби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промислових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ділянках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рибогосподарських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водойм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крім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внутрішніх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</a:t>
            </a:r>
            <a:r>
              <a:rPr lang="uk-UA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ставків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господарств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проведення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генетичної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експертизи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походження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аномалій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тварин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8787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4A897C-9372-499D-AE0D-23CBC10D9440}"/>
              </a:ext>
            </a:extLst>
          </p:cNvPr>
          <p:cNvSpPr txBox="1"/>
          <p:nvPr/>
        </p:nvSpPr>
        <p:spPr>
          <a:xfrm>
            <a:off x="692457" y="461640"/>
            <a:ext cx="10733103" cy="4774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ліцензування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заходи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публічно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правового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зокрема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атестація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молока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 процедурного характеру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ліцензування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атестації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проходження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конкурсного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відбору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поставки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753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F81431-70CB-42D3-B73C-35B385D68687}"/>
              </a:ext>
            </a:extLst>
          </p:cNvPr>
          <p:cNvSpPr txBox="1"/>
          <p:nvPr/>
        </p:nvSpPr>
        <p:spPr>
          <a:xfrm>
            <a:off x="727969" y="275208"/>
            <a:ext cx="10963922" cy="4321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великої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програмних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домінування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</a:t>
            </a:r>
            <a:r>
              <a:rPr lang="uk-UA" sz="28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затвердження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соціального</a:t>
            </a:r>
            <a:r>
              <a:rPr lang="ru-RU" sz="28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Законом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19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16A4B9-0FD4-43E0-9E95-AFD504D8C762}"/>
              </a:ext>
            </a:extLst>
          </p:cNvPr>
          <p:cNvSpPr txBox="1"/>
          <p:nvPr/>
        </p:nvSpPr>
        <p:spPr>
          <a:xfrm>
            <a:off x="763480" y="186432"/>
            <a:ext cx="10848512" cy="4281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незабезпеченість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охоронними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нормами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регулятивних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знижує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ого аграрного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Так,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надто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характер, 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мінімально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правосвідомості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83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4F72B-64D6-43A8-8D3D-48996090E1D3}"/>
              </a:ext>
            </a:extLst>
          </p:cNvPr>
          <p:cNvSpPr txBox="1"/>
          <p:nvPr/>
        </p:nvSpPr>
        <p:spPr>
          <a:xfrm>
            <a:off x="878889" y="695629"/>
            <a:ext cx="10830758" cy="3353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є) </a:t>
            </a:r>
            <a:r>
              <a:rPr lang="ru-RU" sz="40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наявністю</a:t>
            </a:r>
            <a:r>
              <a:rPr lang="ru-RU" sz="40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великої</a:t>
            </a:r>
            <a:r>
              <a:rPr lang="ru-RU" sz="40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40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 </a:t>
            </a:r>
            <a:r>
              <a:rPr lang="ru-RU" sz="40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технічного</a:t>
            </a:r>
            <a:r>
              <a:rPr lang="ru-RU" sz="40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характеру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стосуються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рибного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лісового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державні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технічні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70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132D78-D569-415B-8867-6C49226EF94E}"/>
              </a:ext>
            </a:extLst>
          </p:cNvPr>
          <p:cNvSpPr txBox="1"/>
          <p:nvPr/>
        </p:nvSpPr>
        <p:spPr>
          <a:xfrm>
            <a:off x="470517" y="428731"/>
            <a:ext cx="11008309" cy="5020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</a:t>
            </a:r>
            <a:r>
              <a:rPr lang="uk-UA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правозастосовчої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АПК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b="0" i="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правовими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принципами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</a:t>
            </a:r>
            <a:br>
              <a:rPr lang="ru-RU" sz="24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розуміти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відображені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нормативно</a:t>
            </a:r>
            <a:r>
              <a:rPr lang="uk-UA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актах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уніфіковане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 та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правового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виникають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аграрній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0" i="0" dirty="0">
              <a:solidFill>
                <a:srgbClr val="24202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Конституції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мірою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поширюються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сферу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зважанням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притаманні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519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EF183A-B7A4-4829-82DC-645841C6314C}"/>
              </a:ext>
            </a:extLst>
          </p:cNvPr>
          <p:cNvSpPr txBox="1"/>
          <p:nvPr/>
        </p:nvSpPr>
        <p:spPr>
          <a:xfrm>
            <a:off x="905522" y="689490"/>
            <a:ext cx="10697593" cy="2701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ж)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підвищення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правового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договорах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85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AF474D-60AA-4B16-8A38-D13AEF85CBD8}"/>
              </a:ext>
            </a:extLst>
          </p:cNvPr>
          <p:cNvSpPr txBox="1"/>
          <p:nvPr/>
        </p:nvSpPr>
        <p:spPr>
          <a:xfrm>
            <a:off x="1074198" y="619558"/>
            <a:ext cx="10315851" cy="2438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0" algn="ctr"/>
            <a: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uk-UA" sz="2800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endParaRPr lang="ru-RU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регламентує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АПК.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особливостями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нормативно-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25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84B17E-6838-42A2-8D92-B62F8B782682}"/>
              </a:ext>
            </a:extLst>
          </p:cNvPr>
          <p:cNvSpPr txBox="1"/>
          <p:nvPr/>
        </p:nvSpPr>
        <p:spPr>
          <a:xfrm>
            <a:off x="1109709" y="524613"/>
            <a:ext cx="1043126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Існуючі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зональні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ґрунтові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кліматичні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відмінності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веденні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зумовлюють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необхідність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спеціалізації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господарської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суб’єктів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аграрного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правильного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підбору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галузей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вибору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найбільш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економічних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тварин, набору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необхідних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машин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знарядь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праці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1606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2C9898-302D-4B89-9C52-729D66840F00}"/>
              </a:ext>
            </a:extLst>
          </p:cNvPr>
          <p:cNvSpPr txBox="1"/>
          <p:nvPr/>
        </p:nvSpPr>
        <p:spPr>
          <a:xfrm>
            <a:off x="692458" y="557666"/>
            <a:ext cx="10981678" cy="3399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Спеціалізація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тому,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товаровиробник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мірою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попиту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ринку.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Спеціалізація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районах, областях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33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924A8A-5930-4B4D-929A-16C4CC431E05}"/>
              </a:ext>
            </a:extLst>
          </p:cNvPr>
          <p:cNvSpPr txBox="1"/>
          <p:nvPr/>
        </p:nvSpPr>
        <p:spPr>
          <a:xfrm>
            <a:off x="680621" y="531769"/>
            <a:ext cx="10830757" cy="4911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відображені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нормативно</a:t>
            </a:r>
            <a:r>
              <a:rPr lang="uk-UA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актах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виражену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зумовлену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особливостями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регламентує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АПК,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пройшло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кожен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новаціями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правовому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298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AB78FD-8EBD-4262-A741-73D630FFB648}"/>
              </a:ext>
            </a:extLst>
          </p:cNvPr>
          <p:cNvSpPr txBox="1"/>
          <p:nvPr/>
        </p:nvSpPr>
        <p:spPr>
          <a:xfrm>
            <a:off x="550415" y="462338"/>
            <a:ext cx="11212497" cy="4782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Перший </a:t>
            </a:r>
            <a:r>
              <a:rPr lang="ru-RU" sz="2800" b="1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</a:t>
            </a:r>
            <a:r>
              <a:rPr lang="ru-RU" sz="28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(1990—1992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рр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розпочався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РСР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пріоритетність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села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агропромислового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комплексу в народному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жовтня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1990 р.,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вперше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законодавчому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агропромисловим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товаровиробникам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гарантовано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право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свою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добровільне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замовлення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вільну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передбачених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49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BE08EF-C3E2-4EE0-882A-C3B2BC7059B1}"/>
              </a:ext>
            </a:extLst>
          </p:cNvPr>
          <p:cNvSpPr txBox="1"/>
          <p:nvPr/>
        </p:nvSpPr>
        <p:spPr>
          <a:xfrm>
            <a:off x="816745" y="279133"/>
            <a:ext cx="10777491" cy="533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Водночас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незважаючи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проголошену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галузях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зокрема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сферах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рослинництва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продовжували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регулюватись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підзаконного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правового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залишались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збуту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ціноутворення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той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виявилися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пристосованими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 і,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врешті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решт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стали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перешкодою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шляху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перетворень</a:t>
            </a:r>
            <a:r>
              <a:rPr lang="uk-UA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14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A26F0B-5392-4A46-996F-EEFBA454C6C5}"/>
              </a:ext>
            </a:extLst>
          </p:cNvPr>
          <p:cNvSpPr txBox="1"/>
          <p:nvPr/>
        </p:nvSpPr>
        <p:spPr>
          <a:xfrm>
            <a:off x="985421" y="604512"/>
            <a:ext cx="104578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Другий етап </a:t>
            </a:r>
            <a:r>
              <a:rPr lang="uk-UA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розвитку законодавства у сфері господарської діяльності в АПК України (1992—1999 рр.) характеризувався прийняттям інтегрованих (уніфікованих) законодавчих актів, спрямованих на регулювання відносин в основних галузях сільськогосподарського виробництва — рослинництві та тваринництві.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513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343148-E391-40C3-BFB3-1CCA87082D43}"/>
              </a:ext>
            </a:extLst>
          </p:cNvPr>
          <p:cNvSpPr txBox="1"/>
          <p:nvPr/>
        </p:nvSpPr>
        <p:spPr>
          <a:xfrm>
            <a:off x="372862" y="121305"/>
            <a:ext cx="11452193" cy="5542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предметом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виокремити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нормативно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стосуються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АПК: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медицину (Закон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медицину»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 червня 1992 р.);</a:t>
            </a:r>
            <a:endParaRPr lang="ru-RU" sz="2800" b="0" i="0" dirty="0">
              <a:solidFill>
                <a:srgbClr val="24202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(Закон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племінне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грудня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1993 р. );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(Закон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харчових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продовольчої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сировини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грудня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1997 р.).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978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1274</Words>
  <Application>Microsoft Office PowerPoint</Application>
  <PresentationFormat>Широкий екран</PresentationFormat>
  <Paragraphs>51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5</cp:revision>
  <dcterms:created xsi:type="dcterms:W3CDTF">2022-08-07T13:28:17Z</dcterms:created>
  <dcterms:modified xsi:type="dcterms:W3CDTF">2023-01-18T13:16:02Z</dcterms:modified>
</cp:coreProperties>
</file>