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1" r:id="rId13"/>
    <p:sldId id="266" r:id="rId14"/>
    <p:sldId id="282" r:id="rId15"/>
    <p:sldId id="267" r:id="rId16"/>
    <p:sldId id="268" r:id="rId17"/>
    <p:sldId id="269" r:id="rId18"/>
    <p:sldId id="272" r:id="rId19"/>
    <p:sldId id="270" r:id="rId20"/>
    <p:sldId id="271" r:id="rId21"/>
    <p:sldId id="273" r:id="rId22"/>
    <p:sldId id="283" r:id="rId23"/>
    <p:sldId id="274" r:id="rId24"/>
    <p:sldId id="275" r:id="rId25"/>
    <p:sldId id="276" r:id="rId26"/>
    <p:sldId id="277" r:id="rId27"/>
    <p:sldId id="278" r:id="rId28"/>
    <p:sldId id="279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FBED05-3A82-4E47-B960-2EFB8FA54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038E3BE-298D-4C8E-8B84-20C27BE15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6EBD1DE-0643-45EF-9F01-2B0641F58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3DEDB55-AD27-48F1-A8DE-7909611B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807E3AC-3BD7-403A-BC87-FDEE1B6F2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58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51D87F-E0DD-4086-9C7B-8873BAAAA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FC0BEF0-67DE-4375-BB99-8060775D7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59B6EC1-32B0-4ED6-B905-C9EA0881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1172EE7-B9A0-4980-8A33-9CA189F0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1F812B-42BD-4646-B9ED-7660FCB3C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23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C9768053-693F-4CCF-957E-AAFC585DB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710A55F-F567-47FD-9CD5-B43915DFC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2636892-80D1-47FB-BF42-1DA803AA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503FE8C-BA88-44AE-AB43-C08783099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0255D05-1E5A-4454-A1A7-A604E016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87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EAED48-6439-46CA-9FD3-5ED413472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82A20F9-96B7-440F-BEA9-49382E565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AD6C5DD-D934-428F-9736-A17493EDF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15C0905-0E87-415B-9AC5-9FACA7CE2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49FF916-90E1-438B-96A2-4C8C4105F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96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F6977-0BB3-4762-96A2-DB5B678F0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959CC9E-1203-4615-BFBB-F4D7F3E76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2D941-39CF-48BB-B2A8-4BDDF8FC7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BE1322C-DA0F-4ECB-8D78-2C6FA7E8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C8B8208-3EAF-4B2D-A2E1-FF962853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924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4EB2C9-1BC6-4477-8225-DD5D14C92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0D025C-2847-47E0-AF71-66630DA3D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D8B3E49-DC8B-4E33-B957-AED6F2514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8612BB5-BA32-4121-95BB-48C816D8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A36BA05-7E74-490D-A6B0-70DF8564F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8966CB7-8BFF-48DD-B834-56360FF4C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54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283B98-304A-4BF0-9ECD-8767B053A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9F5F925-6B79-42CC-83F2-1C232A391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702AA72-52FF-45B2-8177-8D1F7A253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8AB9160-03BF-4D7B-934B-619F38730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107A716-9327-47BD-83AB-336D8A967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E6828F9A-DC8C-44F4-85C3-4026F43B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69177A76-107F-4BE3-9EBB-1B08835D3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18CFA87-98AA-48A7-8622-DE8745B0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606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E8EA5E-89BC-4C11-85C5-F071F3240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1DE0649-F13D-49F4-9E83-51D1C067C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C074D09D-FAEF-4D83-8F69-C8FACAAE8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A152F62A-9C33-455A-B0D8-D4DDEBE5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5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A8B05DE5-F065-4107-9895-444EDADE3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597CCD8E-7313-4C7C-9109-52A3DFECD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607F809-C9A8-41F5-9A09-D1C57CCDA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63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B719F7-4690-489E-A9F8-73115EB8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4DF87A2-2A53-4E31-BD94-C75851995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31F8DB6-EB5C-44DC-851E-8EA9EBDEC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7F6ADA7-9408-45AF-8FC9-76D538AC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587D436-FE29-407E-9519-9458F8EB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FFF1542-9450-4C55-9EE6-8BAC0C569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92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DB2A6F-916F-416A-8354-4835970C8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652E68E-012F-40ED-8FFF-3C8A71CFD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8D5A5994-0F64-4F53-BFBD-24490A141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E687006-C198-4700-A58A-D22FB077D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FDE44FB-0BFF-4143-A351-B0E4473B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F1775A7-EDAF-4867-B1E7-2E83B081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6448BDE5-DA98-4576-B5BA-1CFF95E24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D034A97-AD5A-4018-81BE-AF081FAE4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2B45071-CFD2-4C25-8B3E-4AA0D71CD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17F84-04F5-4230-8932-B27C69426DE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898E7CD-A748-411D-A831-F6056708B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E7B91A3-1F48-43A9-A21A-33712CA73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54849-D6C1-470F-9A06-A03F2401BA8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15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library.nubip.edu.ua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9F1A29-A9B9-4164-9716-FAE07B2C13CC}"/>
              </a:ext>
            </a:extLst>
          </p:cNvPr>
          <p:cNvSpPr txBox="1"/>
          <p:nvPr/>
        </p:nvSpPr>
        <p:spPr>
          <a:xfrm>
            <a:off x="816746" y="479395"/>
            <a:ext cx="1074197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Лекція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5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правове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забезпечення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бджільництва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виду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господарської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агропромисловому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комплексі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України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648922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46EE5F1-050D-471D-A211-FCA3F24D323B}"/>
              </a:ext>
            </a:extLst>
          </p:cNvPr>
          <p:cNvSpPr txBox="1"/>
          <p:nvPr/>
        </p:nvSpPr>
        <p:spPr>
          <a:xfrm>
            <a:off x="-381740" y="246847"/>
            <a:ext cx="11967099" cy="6069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31545" marR="588010" indent="-342900" algn="just">
              <a:lnSpc>
                <a:spcPct val="102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Законодавство</a:t>
            </a:r>
            <a:r>
              <a:rPr lang="uk-UA" sz="2800" spc="1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2800" spc="1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визначає</a:t>
            </a:r>
            <a:r>
              <a:rPr lang="uk-UA" sz="2800" spc="1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особливості</a:t>
            </a:r>
            <a:r>
              <a:rPr lang="uk-UA" sz="2800" spc="1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імпорту</a:t>
            </a:r>
            <a:r>
              <a:rPr lang="uk-UA" sz="2800" spc="1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1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експорту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28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8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бджільництва.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931545" marR="588010" indent="-342900" algn="just">
              <a:lnSpc>
                <a:spcPct val="102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Правила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ввезення</a:t>
            </a:r>
            <a:r>
              <a:rPr lang="uk-UA" sz="28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Україну</a:t>
            </a:r>
            <a:r>
              <a:rPr lang="uk-UA" sz="28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вивезення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її</a:t>
            </a:r>
            <a:r>
              <a:rPr lang="uk-UA" sz="28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межі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28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затверджені</a:t>
            </a:r>
            <a:r>
              <a:rPr lang="uk-UA" sz="28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наказом</a:t>
            </a:r>
            <a:r>
              <a:rPr lang="uk-UA" sz="28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Міністерства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аграрної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політики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Української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Академії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аграрних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наук.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931545" marR="588010" indent="-342900" algn="just">
              <a:lnSpc>
                <a:spcPct val="102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Перевезення</a:t>
            </a:r>
            <a:r>
              <a:rPr lang="uk-UA" sz="2800" spc="6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8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здійснюється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28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дотриманням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порядку,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передбаченого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Правилами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перевезення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птиці та</a:t>
            </a:r>
            <a:r>
              <a:rPr lang="uk-UA" sz="2800" spc="-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інших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вантажів,</a:t>
            </a:r>
            <a:r>
              <a:rPr lang="uk-UA" sz="2800" spc="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</a:t>
            </a:r>
            <a:r>
              <a:rPr lang="uk-UA" sz="2800" spc="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підлягають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державному</a:t>
            </a:r>
            <a:r>
              <a:rPr lang="uk-UA" sz="2800" spc="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ветеринарно-санітарному контролю.</a:t>
            </a:r>
          </a:p>
          <a:p>
            <a:pPr marL="931545" marR="588010" indent="-342900" algn="just">
              <a:lnSpc>
                <a:spcPct val="102000"/>
              </a:lnSpc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 до зазначених Правил бджоли перевозяться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тільки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літній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або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перехідний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періоди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із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обов’язковим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дотриманням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тем-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пературного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режиму.</a:t>
            </a: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88645" marR="588010" indent="161925" algn="r">
              <a:lnSpc>
                <a:spcPct val="102000"/>
              </a:lnSpc>
              <a:spcAft>
                <a:spcPts val="0"/>
              </a:spcAft>
            </a:pP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5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F99FF0-7D51-42DB-BFBA-5C391641CDF3}"/>
              </a:ext>
            </a:extLst>
          </p:cNvPr>
          <p:cNvSpPr txBox="1"/>
          <p:nvPr/>
        </p:nvSpPr>
        <p:spPr>
          <a:xfrm>
            <a:off x="-62144" y="432772"/>
            <a:ext cx="12254144" cy="5719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spcBef>
                <a:spcPts val="8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відіграє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важливу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роль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природних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екосистемах,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оскільки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забезпечують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запилення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близько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80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%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усього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об’єму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медоносних рослин. </a:t>
            </a:r>
          </a:p>
          <a:p>
            <a:pPr marL="588645" marR="587375" indent="161925" algn="just">
              <a:spcBef>
                <a:spcPts val="8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Вивезення бджолосімей у традиційні регіони вирощування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ентомофільних рослин є чи не єдиним способом природного впливу на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збільшення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врожайності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цих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культур,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не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порушуючи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цьому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екологічну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рівновагу.</a:t>
            </a: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88645" marR="587375" indent="161925" algn="just">
              <a:spcBef>
                <a:spcPts val="7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 характерних рис бджільництва як виду господарської діяльності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можна віднести те, що використання бджіл для запилення ентомофільних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сільськогосподарських рослин зумовлює потребу встановлення додаткових гарантій щодо охорони бджіл та покладення на власників і користувачів природних ресурсів обов’язків щодо охорони бджіл. </a:t>
            </a:r>
          </a:p>
        </p:txBody>
      </p:sp>
    </p:spTree>
    <p:extLst>
      <p:ext uri="{BB962C8B-B14F-4D97-AF65-F5344CB8AC3E}">
        <p14:creationId xmlns:p14="http://schemas.microsoft.com/office/powerpoint/2010/main" val="1706088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C080C5-36F5-4812-8ED6-3CCF8493C0C6}"/>
              </a:ext>
            </a:extLst>
          </p:cNvPr>
          <p:cNvSpPr txBox="1"/>
          <p:nvPr/>
        </p:nvSpPr>
        <p:spPr>
          <a:xfrm>
            <a:off x="0" y="135709"/>
            <a:ext cx="12002610" cy="6519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spcBef>
                <a:spcPts val="7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Окреслені питання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врегульовано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розділі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VI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бджільництво»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інших нормативно-правових актах. </a:t>
            </a:r>
          </a:p>
          <a:p>
            <a:pPr marL="588645" marR="587375" indent="161925" algn="just">
              <a:spcBef>
                <a:spcPts val="7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Так, Правила організації та виконання авіаційних робіт у сільському та лісовому господарстві, затверджені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наказом Мінтрансзв’язку України, закріплюють заходи, спрямовані на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попередження випадків пошкодження (загибелі) рослин та бджіл внаслідок застосування пестицидів авіаційним методом. </a:t>
            </a:r>
          </a:p>
          <a:p>
            <a:pPr marL="588645" marR="587375" indent="161925" algn="just">
              <a:spcBef>
                <a:spcPts val="7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Зокрема, бджолярі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мають бути сповіщені про заплановані авіаційні роботи у даному районі,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початок і місце робіт узгоджені з місцевою санітарно-епідеміологічною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станцією.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92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00FEA8-C87F-457B-9C6A-B34289AFB9B5}"/>
              </a:ext>
            </a:extLst>
          </p:cNvPr>
          <p:cNvSpPr txBox="1"/>
          <p:nvPr/>
        </p:nvSpPr>
        <p:spPr>
          <a:xfrm>
            <a:off x="0" y="124288"/>
            <a:ext cx="12109142" cy="6027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spcBef>
                <a:spcPts val="7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Обов’язковим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елементом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здійсненні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господарської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діяльності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 є наявність земель сільськогосподарського призначення.</a:t>
            </a:r>
          </a:p>
          <a:p>
            <a:pPr marL="588645" marR="588010" indent="161925" algn="just">
              <a:spcBef>
                <a:spcPts val="75"/>
              </a:spcBef>
              <a:spcAft>
                <a:spcPts val="0"/>
              </a:spcAft>
            </a:pP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Земля — місце розташування пасік та вирощування сільськогосподарських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культур,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</a:t>
            </a:r>
            <a:r>
              <a:rPr lang="uk-UA" sz="32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є</a:t>
            </a:r>
            <a:r>
              <a:rPr lang="uk-UA" sz="32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кормовою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базою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88645" marR="588010" indent="161925" algn="just">
              <a:spcBef>
                <a:spcPts val="6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 є однією з перших галузей агропромислового комплексу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України, де майже завершено процеси роздержавлення і перехід на ринкові умови господарювання. </a:t>
            </a:r>
          </a:p>
          <a:p>
            <a:pPr marL="588645" marR="588010" indent="161925" algn="just">
              <a:spcBef>
                <a:spcPts val="6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Слід наголосити, що близько 90 % </a:t>
            </a:r>
            <a:r>
              <a:rPr lang="uk-UA" sz="3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бджолопідприємств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Україні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знаходяться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приватній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власності</a:t>
            </a:r>
            <a:r>
              <a:rPr lang="uk-UA" sz="11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5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732FBA-6D74-42B9-9557-34EBC2490760}"/>
              </a:ext>
            </a:extLst>
          </p:cNvPr>
          <p:cNvSpPr txBox="1"/>
          <p:nvPr/>
        </p:nvSpPr>
        <p:spPr>
          <a:xfrm>
            <a:off x="355107" y="363915"/>
            <a:ext cx="1146107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 чинному законодавстві України визначено особливості здійснення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окремих функцій державного 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регулювання в галузі бджільництва: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реєстра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ція пасік,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атестація племінних пасік та племінних </a:t>
            </a:r>
            <a:r>
              <a:rPr lang="uk-UA" sz="3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бджолорозплідників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апробація та реєстрація селекційних досягнень в бджільництві,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сертифікація продуктів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бджільництва,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ветеринарно-санітарний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34165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B97988-37A6-4D20-B053-7920C8AE9B42}"/>
              </a:ext>
            </a:extLst>
          </p:cNvPr>
          <p:cNvSpPr txBox="1"/>
          <p:nvPr/>
        </p:nvSpPr>
        <p:spPr>
          <a:xfrm>
            <a:off x="213064" y="190805"/>
            <a:ext cx="11789546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Специфіка</a:t>
            </a:r>
            <a:r>
              <a:rPr lang="uk-UA" sz="2000" i="1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2000" i="1" spc="2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</a:t>
            </a:r>
            <a:r>
              <a:rPr lang="uk-UA" sz="2000" i="1" spc="2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виду</a:t>
            </a:r>
            <a:r>
              <a:rPr lang="uk-UA" sz="2000" i="1" spc="28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господарської</a:t>
            </a:r>
            <a:r>
              <a:rPr lang="uk-UA" sz="2000" i="1" spc="2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діляльності</a:t>
            </a:r>
            <a:r>
              <a:rPr lang="uk-UA" sz="2000" i="1" spc="2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000" i="1" spc="2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spc="275" dirty="0" err="1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АПК</a:t>
            </a:r>
            <a:r>
              <a:rPr lang="uk-UA" sz="2000" i="1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2000" i="1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впливає</a:t>
            </a:r>
            <a:r>
              <a:rPr lang="uk-UA" sz="2000" i="1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також</a:t>
            </a:r>
            <a:r>
              <a:rPr lang="uk-UA" sz="2000" i="1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2000" i="1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особливості</a:t>
            </a:r>
            <a:r>
              <a:rPr lang="uk-UA" sz="2000" i="1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юридичної</a:t>
            </a:r>
            <a:r>
              <a:rPr lang="uk-UA" sz="2000" i="1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відповідальності</a:t>
            </a:r>
            <a:r>
              <a:rPr lang="uk-UA" sz="2000" i="1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000" i="1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 законодавства у галузі бджільництва. Відповідно до ст. 38 Закону</a:t>
            </a:r>
            <a:r>
              <a:rPr lang="uk-UA" sz="20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 «Про бджільництво» видами таких правопорушень є: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неповідомлення (приховування) або</a:t>
            </a:r>
            <a:r>
              <a:rPr lang="uk-UA" sz="2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надання неправдивої</a:t>
            </a:r>
            <a:r>
              <a:rPr lang="uk-UA" sz="20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інформації про виникнення загрози бджолам при застосуванні засобів захисту рослин;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20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технології вирощування рослин сільськогосподарського та іншого призначення, що призвело до погіршення умов у ареалах розселення бджіл;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реалізація продуктів бджільництва та їх сумішей, що не пройшли ветеринар-</a:t>
            </a:r>
            <a:r>
              <a:rPr lang="uk-UA" sz="2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но-санітарної експертизи;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ухилення від обов’язкової ветеринарно-сані</a:t>
            </a:r>
            <a:r>
              <a:rPr lang="uk-UA" sz="2000" spc="-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тарної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експертизи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їх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сумішей;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правил ввезення на територію України та вивезення за її межі бджіл та продуктів бджільництва;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реалізація на території України не зареєстрованих в</a:t>
            </a:r>
            <a:r>
              <a:rPr lang="uk-UA" sz="2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Україні засобів захисту бджіл тощо. </a:t>
            </a:r>
          </a:p>
          <a:p>
            <a:pPr algn="just"/>
            <a:endParaRPr lang="uk-UA" sz="2000" i="1" dirty="0">
              <a:solidFill>
                <a:srgbClr val="231F2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Видами юридичної відповідальності</a:t>
            </a:r>
            <a:r>
              <a:rPr lang="uk-UA" sz="20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визначено дисциплінарну, адміністративну, цивільно-правову та кримінальну. Згідно зі ст. 39 зазначеного вище Закону шкода, заподіяна </a:t>
            </a:r>
            <a:r>
              <a:rPr lang="uk-UA" sz="2000" i="1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вна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-слідок порушення законодавства про бджільництво, відшкодовується в</a:t>
            </a:r>
            <a:r>
              <a:rPr lang="uk-UA" sz="20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порядку</a:t>
            </a:r>
            <a:r>
              <a:rPr lang="uk-UA" sz="2000" i="1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000" i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розмірах,</a:t>
            </a:r>
            <a:r>
              <a:rPr lang="uk-UA" sz="2000" i="1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встановлених</a:t>
            </a:r>
            <a:r>
              <a:rPr lang="uk-UA" sz="2000" i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законодавством</a:t>
            </a:r>
            <a:r>
              <a:rPr lang="uk-UA" sz="2000" i="1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0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endParaRPr lang="ru-RU" sz="2000" i="1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6117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934C2C1-D1A5-4A80-868C-FA8CD9436EA8}"/>
              </a:ext>
            </a:extLst>
          </p:cNvPr>
          <p:cNvSpPr txBox="1"/>
          <p:nvPr/>
        </p:nvSpPr>
        <p:spPr>
          <a:xfrm>
            <a:off x="0" y="249753"/>
            <a:ext cx="1157648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9280" algn="just">
              <a:spcBef>
                <a:spcPts val="455"/>
              </a:spcBef>
              <a:spcAft>
                <a:spcPts val="0"/>
              </a:spcAft>
              <a:tabLst>
                <a:tab pos="4620895" algn="l"/>
              </a:tabLst>
            </a:pP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2. Правове</a:t>
            </a:r>
            <a:r>
              <a:rPr lang="uk-UA" sz="3200" b="1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регулювання</a:t>
            </a:r>
            <a:r>
              <a:rPr lang="uk-UA" sz="3200" b="1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</a:t>
            </a:r>
            <a:r>
              <a:rPr lang="uk-UA" sz="3200" b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бджільництвом</a:t>
            </a:r>
            <a:r>
              <a:rPr lang="uk-UA" sz="3200" b="1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200" b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Україні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C8AB60-1F7F-43ED-8B82-C14E7D6085DB}"/>
              </a:ext>
            </a:extLst>
          </p:cNvPr>
          <p:cNvSpPr txBox="1"/>
          <p:nvPr/>
        </p:nvSpPr>
        <p:spPr>
          <a:xfrm>
            <a:off x="307759" y="1708711"/>
            <a:ext cx="11576482" cy="4155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1000"/>
              </a:lnSpc>
              <a:spcBef>
                <a:spcPts val="92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 до ст. 11 Закону України «Про бджільництво» право на утримання бджіл і зайняття бджільництвом мають фізичні особи, які володіють необхідними навиками або спеціальною підготовкою, та юридичні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особи.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92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 бджільництвом здійснюється без отримання окремого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дозволу органу виконавчої влади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або органу місцевого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самоврядування.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16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D782F-7C04-4E45-B6E2-DEDF8491B1C6}"/>
              </a:ext>
            </a:extLst>
          </p:cNvPr>
          <p:cNvSpPr txBox="1"/>
          <p:nvPr/>
        </p:nvSpPr>
        <p:spPr>
          <a:xfrm>
            <a:off x="257451" y="615064"/>
            <a:ext cx="1170076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Фізична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або</a:t>
            </a:r>
            <a:r>
              <a:rPr lang="uk-UA" sz="24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юридична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особа</a:t>
            </a:r>
            <a:r>
              <a:rPr lang="uk-UA" sz="24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24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метою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</a:t>
            </a:r>
            <a:r>
              <a:rPr lang="uk-UA" sz="24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бджільництвом</a:t>
            </a:r>
            <a:r>
              <a:rPr lang="uk-UA" sz="24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24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основі вільного волевиявлення формує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пасіку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 бджолиних сімей, яка може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мати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підсобне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приміщення,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інвентар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обладнання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розміщується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24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відповідній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земельній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ділянці.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Порядок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надання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земельних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ділянок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 бджільництвом визначений у ст. 14 Закону України «Про бджільництво», відповідно до якої земельні ділянки надаються пасічникам для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бджільництвом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порядку,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встановленому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Земельним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кодексом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 та Законом України «Про оренду землі».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Варто відзначити, що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надання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земельних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ділянок для зайняття бджільництвом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здійснюється 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порядку надання земельних ділянок для сільськогосподарського виробництва.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 до п. 1.3. Інструкції щодо попередження та ліквідації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хвороб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і отруєнь бджіл</a:t>
            </a:r>
            <a:r>
              <a:rPr lang="uk-UA" sz="1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</a:t>
            </a:r>
            <a:r>
              <a:rPr lang="uk-UA" sz="1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відведення земельних ділянок для розміщення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стаціонарної пасіки необхідно погоджувати з органами державного управління</a:t>
            </a:r>
            <a:r>
              <a:rPr lang="uk-UA" sz="24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питань</a:t>
            </a:r>
            <a:r>
              <a:rPr lang="uk-UA" sz="24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ветеринарної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медицини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місцевими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органами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влади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20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D824AC8-A20D-48A8-8638-51A547FD74DC}"/>
              </a:ext>
            </a:extLst>
          </p:cNvPr>
          <p:cNvSpPr txBox="1"/>
          <p:nvPr/>
        </p:nvSpPr>
        <p:spPr>
          <a:xfrm>
            <a:off x="275208" y="233363"/>
            <a:ext cx="1162087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Розміщення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пасік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здійснюється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ветеринарно-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санітарних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правил. 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розміщення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облаштування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пасік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закріплено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наказі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Головного державного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інспектора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ветеринарної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медицини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«Про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затвердження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Інструкції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щодо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попередження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ліквідації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хвороб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отруєнь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бджіл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січня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2001 р. 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Цей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наказ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регламентує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територіального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розміщення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пасіки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відносно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промислових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споруд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віддалення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пасік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одна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одної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виду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наприклад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відстань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товарної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пасіки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репродуктивної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карантинної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повинна бути не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менше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7 км),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оптимальні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розміри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площі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пасіки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вуликів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види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колір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основи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внутрішньогосподарського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планування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пасіки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перевезення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кочівлі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пасіки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медоносних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угідь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тощо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4908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A6E8D62-1488-499E-A698-5179288E1C38}"/>
              </a:ext>
            </a:extLst>
          </p:cNvPr>
          <p:cNvSpPr txBox="1"/>
          <p:nvPr/>
        </p:nvSpPr>
        <p:spPr>
          <a:xfrm>
            <a:off x="88777" y="661321"/>
            <a:ext cx="1162086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Додатку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5 до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Державних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санітарних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правил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планування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забудови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населених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пунктів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затверджених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наказом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Міністерства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охорони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здоров’я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навколо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бджільницьких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ферм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створюються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санітарно-захисні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зони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сільськогосподарських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житлової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забудови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прирівняних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неї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об’єктів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розміром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300 м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безпосередньо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межі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території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на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якій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розташовані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будівлі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споруди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утримання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бджіл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0872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F2B122-CE9E-428E-90DB-93515018B778}"/>
              </a:ext>
            </a:extLst>
          </p:cNvPr>
          <p:cNvSpPr txBox="1"/>
          <p:nvPr/>
        </p:nvSpPr>
        <p:spPr>
          <a:xfrm>
            <a:off x="-337350" y="843380"/>
            <a:ext cx="12529350" cy="3670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9280" algn="ctr">
              <a:spcBef>
                <a:spcPts val="455"/>
              </a:spcBef>
              <a:spcAft>
                <a:spcPts val="0"/>
              </a:spcAft>
              <a:tabLst>
                <a:tab pos="4620895" algn="l"/>
              </a:tabLst>
            </a:pPr>
            <a:r>
              <a:rPr lang="uk-UA" sz="28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ПЛАН</a:t>
            </a:r>
          </a:p>
          <a:p>
            <a:pPr marL="588645" marR="589280" algn="just">
              <a:spcBef>
                <a:spcPts val="455"/>
              </a:spcBef>
              <a:spcAft>
                <a:spcPts val="0"/>
              </a:spcAft>
              <a:tabLst>
                <a:tab pos="4620895" algn="l"/>
              </a:tabLst>
            </a:pP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1.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Поняття</a:t>
            </a: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юридичні</a:t>
            </a: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ознаки</a:t>
            </a: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</a:t>
            </a: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виду</a:t>
            </a: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господарської</a:t>
            </a:r>
            <a:r>
              <a:rPr lang="uk-UA" sz="32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діяльності</a:t>
            </a:r>
            <a:r>
              <a:rPr lang="uk-UA" sz="3200" b="1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200" b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агропромисловому</a:t>
            </a:r>
            <a:r>
              <a:rPr lang="uk-UA" sz="3200" b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комплексі</a:t>
            </a:r>
            <a:r>
              <a:rPr lang="uk-UA" sz="3200" b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</a:p>
          <a:p>
            <a:pPr marL="588645" marR="589280" algn="just">
              <a:spcBef>
                <a:spcPts val="455"/>
              </a:spcBef>
              <a:spcAft>
                <a:spcPts val="0"/>
              </a:spcAft>
              <a:tabLst>
                <a:tab pos="4620895" algn="l"/>
              </a:tabLst>
            </a:pPr>
            <a:endParaRPr lang="uk-UA" sz="3200" b="1" dirty="0">
              <a:solidFill>
                <a:srgbClr val="231F2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88645" marR="589280" algn="just">
              <a:spcBef>
                <a:spcPts val="455"/>
              </a:spcBef>
              <a:spcAft>
                <a:spcPts val="0"/>
              </a:spcAft>
              <a:tabLst>
                <a:tab pos="4620895" algn="l"/>
              </a:tabLst>
            </a:pP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2. Правове</a:t>
            </a:r>
            <a:r>
              <a:rPr lang="uk-UA" sz="3200" b="1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регулювання</a:t>
            </a:r>
            <a:r>
              <a:rPr lang="uk-UA" sz="3200" b="1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зайняття</a:t>
            </a:r>
            <a:r>
              <a:rPr lang="uk-UA" sz="3200" b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бджільництвом</a:t>
            </a:r>
            <a:r>
              <a:rPr lang="uk-UA" sz="3200" b="1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200" b="1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Україні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80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01BFF4-FFCA-47BE-BABE-AA03DDA3BCE1}"/>
              </a:ext>
            </a:extLst>
          </p:cNvPr>
          <p:cNvSpPr txBox="1"/>
          <p:nvPr/>
        </p:nvSpPr>
        <p:spPr>
          <a:xfrm>
            <a:off x="-248575" y="389428"/>
            <a:ext cx="12100264" cy="57698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Законом не обмежується кількість бджолиних сімей, що може утримуватися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юридичними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фізичними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особами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пасіці.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6740" indent="161925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</a:pP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Бджолина</a:t>
            </a:r>
            <a:r>
              <a:rPr lang="uk-UA" sz="3200" i="1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сім’я</a:t>
            </a:r>
            <a:r>
              <a:rPr lang="uk-UA" sz="3200" i="1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—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це</a:t>
            </a:r>
            <a:r>
              <a:rPr lang="uk-UA" sz="32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цілісна біологічна одиниця, яка складається з однієї бджолиної матки,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15—60 тисяч у середньому робочих бджіл та приблизно двох тисяч трутнів. </a:t>
            </a:r>
          </a:p>
          <a:p>
            <a:pPr marL="588645" marR="586740" indent="161925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Пасіки комплектують тільки здоровими бджолиними сім’ями з благополучних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щодо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заразних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хвороб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бджологосподарств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підставі</a:t>
            </a:r>
            <a:r>
              <a:rPr lang="uk-UA" sz="32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документів,</a:t>
            </a:r>
            <a:r>
              <a:rPr lang="uk-UA" sz="32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підтверджують</a:t>
            </a:r>
            <a:r>
              <a:rPr lang="uk-UA" sz="32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їхню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благополучність.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37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97F564-8B91-440D-9515-392681E7CCA5}"/>
              </a:ext>
            </a:extLst>
          </p:cNvPr>
          <p:cNvSpPr txBox="1"/>
          <p:nvPr/>
        </p:nvSpPr>
        <p:spPr>
          <a:xfrm>
            <a:off x="-186431" y="420711"/>
            <a:ext cx="12473126" cy="6567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5000"/>
              </a:lnSpc>
              <a:spcBef>
                <a:spcPts val="3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Законодавство встановлює мінімальну кількість бджолиних сімей для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суб’єктів племінної справи у бджільництві. </a:t>
            </a:r>
          </a:p>
          <a:p>
            <a:pPr marL="588645" marR="587375" indent="161925" algn="just">
              <a:lnSpc>
                <a:spcPct val="105000"/>
              </a:lnSpc>
              <a:spcBef>
                <a:spcPts val="3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Зокрема, племінний завод повинен нараховувати не менше 1000 бджолиних сімей, племінна ферма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(пасіка) — не менше 500 бджолосімей, </a:t>
            </a:r>
            <a:r>
              <a:rPr lang="uk-UA" sz="32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бджолорозплідник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— не менше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200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бджолиних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сімей.</a:t>
            </a:r>
          </a:p>
          <a:p>
            <a:pPr marL="588645" marR="587375" indent="161925" algn="just">
              <a:lnSpc>
                <a:spcPct val="105000"/>
              </a:lnSpc>
              <a:spcBef>
                <a:spcPts val="35"/>
              </a:spcBef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 пасіках утримуються бджоли лише районованих у тій чи іншій місцевості порід згідно з Планом породного районування бджіл, який затверджений</a:t>
            </a:r>
            <a:r>
              <a:rPr lang="uk-UA" sz="32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наказом</a:t>
            </a:r>
            <a:r>
              <a:rPr lang="uk-UA" sz="32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Міністерства</a:t>
            </a:r>
            <a:r>
              <a:rPr lang="uk-UA" sz="32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аграрної</a:t>
            </a:r>
            <a:r>
              <a:rPr lang="uk-UA" sz="3200" spc="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політики</a:t>
            </a:r>
            <a:r>
              <a:rPr lang="uk-UA" sz="3200" spc="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3200" spc="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spc="70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Української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академії аграрних наук.</a:t>
            </a:r>
          </a:p>
          <a:p>
            <a:pPr marL="588645" marR="587375" indent="161925" algn="just">
              <a:lnSpc>
                <a:spcPct val="105000"/>
              </a:lnSpc>
              <a:spcBef>
                <a:spcPts val="35"/>
              </a:spcBef>
              <a:spcAft>
                <a:spcPts val="0"/>
              </a:spcAft>
            </a:pP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928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B09861-D31E-4EAA-B9AF-79C3A79D24DF}"/>
              </a:ext>
            </a:extLst>
          </p:cNvPr>
          <p:cNvSpPr txBox="1"/>
          <p:nvPr/>
        </p:nvSpPr>
        <p:spPr>
          <a:xfrm>
            <a:off x="-292962" y="259614"/>
            <a:ext cx="12268940" cy="5287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5000"/>
              </a:lnSpc>
              <a:spcBef>
                <a:spcPts val="35"/>
              </a:spcBef>
            </a:pPr>
            <a:r>
              <a:rPr lang="uk-UA" sz="1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Породне районування бджіл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— це науково обґрунтований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відбір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розведення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господарського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конкретних регіонах таких порід бджіл, біологічні особливості яких найкращим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чином</a:t>
            </a:r>
            <a:r>
              <a:rPr lang="uk-UA" sz="3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відповідають</a:t>
            </a:r>
            <a:r>
              <a:rPr lang="uk-UA" sz="3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типовим</a:t>
            </a:r>
            <a:r>
              <a:rPr lang="uk-UA" sz="3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умовам</a:t>
            </a:r>
            <a:r>
              <a:rPr lang="uk-UA" sz="3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клімату</a:t>
            </a:r>
            <a:r>
              <a:rPr lang="uk-UA" sz="3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медозбору</a:t>
            </a:r>
            <a:r>
              <a:rPr lang="uk-UA" sz="3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цих</a:t>
            </a:r>
            <a:r>
              <a:rPr lang="uk-UA" sz="3600" spc="-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регіонів,</a:t>
            </a:r>
            <a:r>
              <a:rPr lang="uk-UA" sz="36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</a:t>
            </a:r>
            <a:r>
              <a:rPr lang="uk-UA" sz="36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дозволить їм виробляти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цих умовах значно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більше продукції</a:t>
            </a:r>
            <a:r>
              <a:rPr lang="uk-UA" sz="36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600" spc="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порівнянні</a:t>
            </a:r>
            <a:r>
              <a:rPr lang="uk-UA" sz="36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іншими</a:t>
            </a:r>
            <a:r>
              <a:rPr lang="uk-UA" sz="36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породами</a:t>
            </a:r>
            <a:r>
              <a:rPr lang="uk-UA" sz="36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фоні</a:t>
            </a:r>
            <a:r>
              <a:rPr lang="uk-UA" sz="36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достатньої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зимостійкості</a:t>
            </a:r>
            <a:r>
              <a:rPr lang="uk-UA" sz="36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бджіл.</a:t>
            </a:r>
            <a:endParaRPr lang="ru-RU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58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66CE7C-E679-46DB-8BA0-2673546040D5}"/>
              </a:ext>
            </a:extLst>
          </p:cNvPr>
          <p:cNvSpPr txBox="1"/>
          <p:nvPr/>
        </p:nvSpPr>
        <p:spPr>
          <a:xfrm>
            <a:off x="363984" y="167675"/>
            <a:ext cx="11487705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до ст. 13 Закону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«Про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бджільництво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пасіка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підлягає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реєстрації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місцем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проживання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фізичної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особи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місцезнаходженням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юридичної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особи, яка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займається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бджільництвом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у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місцевих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державних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адміністраціях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сільських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селищних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міських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радах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до Порядку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реєстрації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пасік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затвердженого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зазначеним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вище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наказом 184/82. </a:t>
            </a:r>
          </a:p>
          <a:p>
            <a:pPr algn="just"/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Реєстрація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пасік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проводиться на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підставі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заяви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фізичної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юридичної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особи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незалежно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форми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власності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заяві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реєстрацію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пасіки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зазначаються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назва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та адреса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заявника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кількість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бджолосімей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час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реєстрації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пасік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проводиться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обстеження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районними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міськими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управліннями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ветеринарної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медицини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0997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266EA5-7E00-4846-83B4-6945F87BAA84}"/>
              </a:ext>
            </a:extLst>
          </p:cNvPr>
          <p:cNvSpPr txBox="1"/>
          <p:nvPr/>
        </p:nvSpPr>
        <p:spPr>
          <a:xfrm>
            <a:off x="-106532" y="368650"/>
            <a:ext cx="12171285" cy="5818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2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6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Факт реєстрації пасіки засвідчується </a:t>
            </a:r>
            <a:r>
              <a:rPr lang="uk-UA" sz="2600" b="1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ветеринарно-санітарним паспортом пасіки</a:t>
            </a:r>
            <a:r>
              <a:rPr lang="uk-UA" sz="26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який видається районним (міським) управлінням ветеринарної</a:t>
            </a:r>
            <a:r>
              <a:rPr lang="uk-UA" sz="2600" b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медицини</a:t>
            </a:r>
            <a:r>
              <a:rPr lang="uk-UA" sz="2600" b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2600" b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30-денний</a:t>
            </a:r>
            <a:r>
              <a:rPr lang="uk-UA" sz="2600" b="1" spc="-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термін.</a:t>
            </a:r>
            <a:r>
              <a:rPr lang="uk-UA" sz="2600" b="1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2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Порядковий</a:t>
            </a:r>
            <a:r>
              <a:rPr lang="uk-UA" sz="26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номер</a:t>
            </a:r>
            <a:r>
              <a:rPr lang="uk-UA" sz="2600" spc="-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6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журналі,</a:t>
            </a:r>
            <a:r>
              <a:rPr lang="uk-UA" sz="26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</a:t>
            </a:r>
            <a:r>
              <a:rPr lang="uk-UA" sz="2600" spc="-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яким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зареєстрована пасіка, присвоюється ветеринарно-санітарному паспорту</a:t>
            </a:r>
            <a:r>
              <a:rPr lang="uk-UA" sz="2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пасіки.</a:t>
            </a:r>
            <a:r>
              <a:rPr lang="uk-UA" sz="2600" spc="3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2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Форма</a:t>
            </a:r>
            <a:r>
              <a:rPr lang="uk-UA" sz="2600" spc="3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паспорта</a:t>
            </a:r>
            <a:r>
              <a:rPr lang="uk-UA" sz="2600" spc="3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600" spc="3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порядок</a:t>
            </a:r>
            <a:r>
              <a:rPr lang="uk-UA" sz="2600" spc="3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його</a:t>
            </a:r>
            <a:r>
              <a:rPr lang="uk-UA" sz="2600" spc="3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видачі</a:t>
            </a:r>
            <a:r>
              <a:rPr lang="uk-UA" sz="2600" spc="3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затверджені</a:t>
            </a:r>
            <a:r>
              <a:rPr lang="uk-UA" sz="2600" spc="3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наказом</a:t>
            </a:r>
            <a:r>
              <a:rPr lang="ru-RU" sz="26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184/82. Паспорт видається з метою обліку пасік та здійснення лікувально-профілактичних</a:t>
            </a:r>
            <a:r>
              <a:rPr lang="uk-UA" sz="2600" spc="1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заходів,</a:t>
            </a:r>
            <a:r>
              <a:rPr lang="uk-UA" sz="2600" spc="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пред’являється</a:t>
            </a:r>
            <a:r>
              <a:rPr lang="uk-UA" sz="2600" spc="1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</a:t>
            </a:r>
            <a:r>
              <a:rPr lang="uk-UA" sz="2600" spc="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продажу</a:t>
            </a:r>
            <a:r>
              <a:rPr lang="uk-UA" sz="2600" spc="1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600" spc="1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обміні</a:t>
            </a:r>
            <a:r>
              <a:rPr lang="uk-UA" sz="2600" spc="1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воскосировини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купівлі вощини і є підставою для видачі ветеринарних </a:t>
            </a:r>
            <a:r>
              <a:rPr lang="uk-UA" sz="26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свідоцтв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при вивезенні (продажу) бджіл і продуктів бджільництва відповідно до Порядку видачі ветеринарних документів, затвердженого постано-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вою</a:t>
            </a:r>
            <a:r>
              <a:rPr lang="uk-UA" sz="2600" spc="1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Кабінету</a:t>
            </a:r>
            <a:r>
              <a:rPr lang="uk-UA" sz="2600" spc="1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Міністрів</a:t>
            </a:r>
            <a:r>
              <a:rPr lang="uk-UA" sz="2600" spc="1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</a:t>
            </a:r>
            <a:r>
              <a:rPr lang="uk-UA" sz="2600" spc="1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2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Паспорт</a:t>
            </a:r>
            <a:r>
              <a:rPr lang="uk-UA" sz="2600" spc="1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підлягає</a:t>
            </a:r>
            <a:r>
              <a:rPr lang="uk-UA" sz="2600" spc="1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заміні</a:t>
            </a:r>
            <a:r>
              <a:rPr lang="uk-UA" sz="2600" spc="1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2600" spc="1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новий</a:t>
            </a:r>
            <a:r>
              <a:rPr lang="uk-UA" sz="2600" spc="1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після</a:t>
            </a:r>
            <a:r>
              <a:rPr lang="uk-UA" sz="26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заповнення</a:t>
            </a:r>
            <a:r>
              <a:rPr lang="uk-UA" sz="26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всіх</a:t>
            </a:r>
            <a:r>
              <a:rPr lang="uk-UA" sz="26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його</a:t>
            </a:r>
            <a:r>
              <a:rPr lang="uk-UA" sz="26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розділів,</a:t>
            </a:r>
            <a:r>
              <a:rPr lang="uk-UA" sz="26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</a:t>
            </a:r>
            <a:r>
              <a:rPr lang="uk-UA" sz="26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також</a:t>
            </a:r>
            <a:r>
              <a:rPr lang="uk-UA" sz="26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</a:t>
            </a:r>
            <a:r>
              <a:rPr lang="uk-UA" sz="26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зміні</a:t>
            </a:r>
            <a:r>
              <a:rPr lang="uk-UA" sz="26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власника</a:t>
            </a:r>
            <a:r>
              <a:rPr lang="uk-UA" sz="26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пасіки.</a:t>
            </a:r>
            <a:endParaRPr lang="ru-RU" sz="2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752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082B9E-3D8C-4F55-ABE8-ABC534DDDE37}"/>
              </a:ext>
            </a:extLst>
          </p:cNvPr>
          <p:cNvSpPr txBox="1"/>
          <p:nvPr/>
        </p:nvSpPr>
        <p:spPr>
          <a:xfrm>
            <a:off x="0" y="225321"/>
            <a:ext cx="11807301" cy="5585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lnSpc>
                <a:spcPct val="102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Залежно від виду пасіки, її функціонального призначення та виробничого напряму, законодавство встановлює додаткові умови та підстави зайняття бджільництвом. </a:t>
            </a:r>
          </a:p>
          <a:p>
            <a:pPr marL="588645" marR="588010" indent="161925" algn="just">
              <a:lnSpc>
                <a:spcPct val="102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3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Зокрема, Закон України «Про бджільництво» закріплює вимоги щодо двох видів пасік: </a:t>
            </a:r>
          </a:p>
          <a:p>
            <a:pPr marL="588645" marR="588010" indent="161925" algn="just">
              <a:lnSpc>
                <a:spcPct val="102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товарних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призначених для одержання продуктів бджільництва</a:t>
            </a:r>
          </a:p>
          <a:p>
            <a:pPr marL="588645" marR="588010" indent="161925" algn="just">
              <a:lnSpc>
                <a:spcPct val="102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32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племінних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спрямованих на розмноження,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поліпшення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виведення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певної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породи,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збереження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існую-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чого</a:t>
            </a:r>
            <a:r>
              <a:rPr lang="uk-UA" sz="32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генофонду</a:t>
            </a:r>
            <a:r>
              <a:rPr lang="uk-UA" sz="32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650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EC6E28-9013-47E0-9EB9-B7FBAD6A78C0}"/>
              </a:ext>
            </a:extLst>
          </p:cNvPr>
          <p:cNvSpPr txBox="1"/>
          <p:nvPr/>
        </p:nvSpPr>
        <p:spPr>
          <a:xfrm>
            <a:off x="230819" y="286448"/>
            <a:ext cx="11603115" cy="5872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algn="just">
              <a:lnSpc>
                <a:spcPct val="102000"/>
              </a:lnSpc>
              <a:spcBef>
                <a:spcPts val="235"/>
              </a:spcBef>
              <a:spcAft>
                <a:spcPts val="0"/>
              </a:spcAft>
            </a:pP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 виробничим напрямом пасіки розрізняють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</a:p>
          <a:p>
            <a:pPr marL="874395" marR="588010" indent="-285750" algn="just">
              <a:lnSpc>
                <a:spcPct val="102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i="1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медотоварні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призначені для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одержання продуктів бджільництва (товарного меду, воску бджолиного,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прополісу, маткового молочка, бджолиної отрути, збору пилку); </a:t>
            </a:r>
          </a:p>
          <a:p>
            <a:pPr marL="874395" marR="588010" indent="-285750" algn="just">
              <a:lnSpc>
                <a:spcPct val="102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i="1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запилювально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-медові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на яких бджоли використовуються для запилення садів,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ягідників і ентомофільних сільськогосподарських культур і для виробництва меду; </a:t>
            </a:r>
          </a:p>
          <a:p>
            <a:pPr marL="874395" marR="588010" indent="-285750" algn="just">
              <a:lnSpc>
                <a:spcPct val="102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i="1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запилювальні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—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 запилення бджолами культур закритого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ґрунту (в теплицях, парниках тощо); </a:t>
            </a:r>
          </a:p>
          <a:p>
            <a:pPr marL="874395" marR="588010" indent="-285750" algn="just">
              <a:lnSpc>
                <a:spcPct val="102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i="1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репродукторні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(розплідники) — для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відтворення бджіл (виведення </a:t>
            </a:r>
            <a:r>
              <a:rPr lang="uk-UA" sz="2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бджоломаток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виробництва пакетів бджіл 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збору маткового молочка); </a:t>
            </a:r>
          </a:p>
          <a:p>
            <a:pPr marL="874395" marR="588010" indent="-285750" algn="just">
              <a:lnSpc>
                <a:spcPct val="102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племінні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— для розмноження, поліпшення і ви-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ведення бджіл певної породи, зберігання генофонду бджіл, що існує, виведення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племінних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бджоломаток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виробництва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пакетів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збору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маткового</a:t>
            </a:r>
            <a:r>
              <a:rPr lang="uk-UA" sz="24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молочка;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874395" marR="588010" indent="-285750" algn="just">
              <a:lnSpc>
                <a:spcPct val="102000"/>
              </a:lnSpc>
              <a:spcBef>
                <a:spcPts val="2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карантинні</a:t>
            </a:r>
            <a:r>
              <a:rPr lang="uk-UA" sz="2400" i="1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—</a:t>
            </a:r>
            <a:r>
              <a:rPr lang="uk-UA" sz="24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витримування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2400" spc="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4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карантині.</a:t>
            </a:r>
            <a:endParaRPr lang="ru-RU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72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73FF4E-BA44-40CC-BDFE-40E7F8FF4DE6}"/>
              </a:ext>
            </a:extLst>
          </p:cNvPr>
          <p:cNvSpPr txBox="1"/>
          <p:nvPr/>
        </p:nvSpPr>
        <p:spPr>
          <a:xfrm>
            <a:off x="321075" y="335845"/>
            <a:ext cx="11549849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 виробництві органічної продукції бджільництва виключається застосування хімічних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добрив,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пестицидів,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генетично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модифікованих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організмів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(ГМО),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консервантів тощо, та на всіх етапах виробництва (вирощування, переробки) застосовуються методи, принципи та правила для отримання натуральної (екологічно чистої) продукції, а також збереження та відновлення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природних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ресурсів.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Загальні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правила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виробництва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органічної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 (сировини) бджільництва викладені у ст. 22 зазначеного Закону,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серед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них: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AutoNum type="arabicParenR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виборі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видів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враховується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здатність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пристосовуватися до місцевих умов, їх життєздатність, стійкість до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хвороб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</a:p>
          <a:p>
            <a:pPr marL="457200" indent="-457200" algn="just">
              <a:buAutoNum type="arabicParenR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репродукції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використовуються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переважно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природні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методи;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AutoNum type="arabicParenR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площа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збирання нектару повинна забезпечувати необхідне і достатнє харчування, доступ до води</a:t>
            </a:r>
            <a:r>
              <a:rPr lang="uk-UA" sz="2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9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4F7A82-01FE-47EE-8315-9E50585E8192}"/>
              </a:ext>
            </a:extLst>
          </p:cNvPr>
          <p:cNvSpPr txBox="1"/>
          <p:nvPr/>
        </p:nvSpPr>
        <p:spPr>
          <a:xfrm>
            <a:off x="514905" y="479395"/>
            <a:ext cx="1104382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4. джерела натурального нектару і пилку повинні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складатися з рослин, вирощених відповідно до вимог цього Закону і правил виробництва та обігу органічної продукції та сировини, та/або дико-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рослих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рослин;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5.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здоров’я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має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підтримуватися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основі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превентивних заходів; </a:t>
            </a:r>
            <a:endParaRPr lang="uk-UA" sz="3200" dirty="0">
              <a:solidFill>
                <a:srgbClr val="231F2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6. вулики повинні бути виготовлені з натуральних матеріалів, які не створюють небезпеку забруднення навколишнього природного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середовища</a:t>
            </a:r>
            <a:r>
              <a:rPr lang="uk-UA" sz="32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2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3200" spc="1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бджільництва;</a:t>
            </a:r>
            <a:r>
              <a:rPr lang="uk-UA" sz="32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k-UA" sz="3200" spc="10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7.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забороняється</a:t>
            </a:r>
            <a:r>
              <a:rPr lang="uk-UA" sz="32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знищення бджіл у стільниках як метод, пов’язаний із збиранням продуктів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бджільництва.</a:t>
            </a:r>
            <a:endParaRPr lang="ru-RU" sz="3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389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CEEF192-0020-4DED-8FF6-95A70CFDE60A}"/>
              </a:ext>
            </a:extLst>
          </p:cNvPr>
          <p:cNvSpPr txBox="1"/>
          <p:nvPr/>
        </p:nvSpPr>
        <p:spPr>
          <a:xfrm>
            <a:off x="554183" y="678873"/>
            <a:ext cx="1066719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Герасимчук М. В. Генезис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законодавства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сфері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бджільництва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/ М. В. Герасимчук //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Бюл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Міністерства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юстиції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— 2011. — ¹ 3. — С. 106—113.</a:t>
            </a:r>
          </a:p>
          <a:p>
            <a:pPr algn="just"/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Суперсон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Ю. В. Бджільництво як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субінститут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аграрного права України [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Елек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-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тронний ресурс] / Ю. В.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Суперсон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// Науковий вісник НУБіП України. Серія: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Право.</a:t>
            </a:r>
            <a:r>
              <a:rPr lang="uk-UA" sz="28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—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2011.</a:t>
            </a:r>
            <a:r>
              <a:rPr lang="uk-UA" sz="28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—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¹</a:t>
            </a:r>
            <a:r>
              <a:rPr lang="uk-UA" sz="2800" spc="-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161.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—</a:t>
            </a:r>
            <a:r>
              <a:rPr lang="uk-UA" sz="28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Режим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доступу</a:t>
            </a:r>
            <a:r>
              <a:rPr lang="uk-UA" sz="28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  <a:r>
              <a:rPr lang="uk-UA" sz="28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u="none" strike="noStrike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hlinkClick r:id="rId2"/>
              </a:rPr>
              <a:t>http://elibrary.nubip.edu.ua.</a:t>
            </a: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Суперсон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Ю. В.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Правове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бджільництва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дис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    канд.</a:t>
            </a:r>
          </a:p>
          <a:p>
            <a:pPr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юрид. наук : 12.00.06 / Ю. В.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Суперсон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— К., 2013 . — 214 с.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69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E84733-25AA-4B55-9708-A8581B814258}"/>
              </a:ext>
            </a:extLst>
          </p:cNvPr>
          <p:cNvSpPr txBox="1"/>
          <p:nvPr/>
        </p:nvSpPr>
        <p:spPr>
          <a:xfrm>
            <a:off x="-263236" y="263236"/>
            <a:ext cx="12358254" cy="621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Україна є однією з провідних держав світу із розвинутим бджільництвом, що забезпечує запилення ентомофільних сільськогосподарських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рослин, виробництво меду, воску, бджолиного обніжжя, прополісу, бджолиної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отрути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маточного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молочка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потреб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населення,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харчової,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медичної, хімічної та інших галузей. </a:t>
            </a:r>
          </a:p>
          <a:p>
            <a:pPr marL="588645" marR="587375" indent="161925" algn="just">
              <a:lnSpc>
                <a:spcPct val="101000"/>
              </a:lnSpc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Україну в світі визнають батьківщиною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культурного бджільництва, заснованого працею основоположника прогресивних</a:t>
            </a:r>
            <a:r>
              <a:rPr lang="uk-UA" sz="36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ідей</a:t>
            </a:r>
            <a:r>
              <a:rPr lang="uk-UA" sz="36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6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цій</a:t>
            </a:r>
            <a:r>
              <a:rPr lang="uk-UA" sz="36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галузі</a:t>
            </a:r>
            <a:r>
              <a:rPr lang="uk-UA" sz="36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П.</a:t>
            </a:r>
            <a:r>
              <a:rPr lang="uk-UA" sz="36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І.</a:t>
            </a:r>
            <a:r>
              <a:rPr lang="uk-UA" sz="36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Прокоповича.</a:t>
            </a:r>
            <a:endParaRPr lang="ru-RU" sz="3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71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B2A01C-1D2F-405D-B30C-715AC1E3B655}"/>
              </a:ext>
            </a:extLst>
          </p:cNvPr>
          <p:cNvSpPr txBox="1"/>
          <p:nvPr/>
        </p:nvSpPr>
        <p:spPr>
          <a:xfrm>
            <a:off x="-1" y="415541"/>
            <a:ext cx="11873345" cy="6289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Правове регулювання бджільництва в Україні забезпечується приписами законів України: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 бджільництво»,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 захист рослин»,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ветеринарну медицину»,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 племінну справу у тваринництві»,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тваринний світ»,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 рослинний світ»,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7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«Про безпечність та якість харчових продуктів» та інших нормативно-правових актів, виданих в розвиток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виконання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зазначених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законів.</a:t>
            </a:r>
            <a:endParaRPr lang="ru-RU" sz="3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2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0FD865-ACD9-4374-82AC-C65657257C63}"/>
              </a:ext>
            </a:extLst>
          </p:cNvPr>
          <p:cNvSpPr txBox="1"/>
          <p:nvPr/>
        </p:nvSpPr>
        <p:spPr>
          <a:xfrm>
            <a:off x="180109" y="281523"/>
            <a:ext cx="11596255" cy="5722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 до ст. 1 Закону України «Про бджільництво» </a:t>
            </a:r>
            <a:r>
              <a:rPr lang="uk-UA" sz="2800" b="1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— це галузь сільськогосподарського виробництва, основою функціонування якої є розведення, утримання та використання бджіл для запилення ентомофільних рослин сільськогосподарського призначення і підвищення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їх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урожайності,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виробництво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харчових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сировини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промисловості.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Аналіз наведеного визначення, приписів згаданого Закону,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інших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нормативно-правових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актів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спеціальної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літератури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дозволяє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виокремити ознаки бджільництва, які визначають специфіку правового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регулювання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вказаного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виду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господарської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діяльності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агропромисловому</a:t>
            </a:r>
            <a:r>
              <a:rPr lang="uk-UA" sz="28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комплексі</a:t>
            </a:r>
            <a:r>
              <a:rPr lang="uk-UA" sz="28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</a:t>
            </a:r>
            <a:endParaRPr lang="ru-RU" sz="20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0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83C822-58C8-4E3D-AE5C-3B0B7B5430E5}"/>
              </a:ext>
            </a:extLst>
          </p:cNvPr>
          <p:cNvSpPr txBox="1"/>
          <p:nvPr/>
        </p:nvSpPr>
        <p:spPr>
          <a:xfrm>
            <a:off x="318655" y="249382"/>
            <a:ext cx="11485418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 є видом господарської діяльності у галузі сільського господарства</a:t>
            </a:r>
            <a:r>
              <a:rPr lang="uk-UA" sz="3600" spc="1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600" spc="1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належить</a:t>
            </a:r>
            <a:r>
              <a:rPr lang="uk-UA" sz="3600" spc="1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36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діяльності</a:t>
            </a:r>
            <a:r>
              <a:rPr lang="uk-UA" sz="3600" spc="1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36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3600" spc="1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виробництва</a:t>
            </a:r>
            <a:r>
              <a:rPr lang="uk-UA" sz="36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3600" spc="1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тваринництва,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випливає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із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приписів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підп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209.15.2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п.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209.15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ст.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209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Податкового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кодексу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Зміст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становить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розведення,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утримання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використання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запилення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ентомофільних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рослин</a:t>
            </a:r>
            <a:r>
              <a:rPr lang="uk-UA" sz="36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сільськогосподарського призначення і підвищення їх урожайності, виробництва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харчових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сировини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3600" spc="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промисловості.</a:t>
            </a:r>
            <a:endParaRPr lang="ru-RU" sz="3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450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8D2740-5FD1-4960-B029-80BE2D8693A4}"/>
              </a:ext>
            </a:extLst>
          </p:cNvPr>
          <p:cNvSpPr txBox="1"/>
          <p:nvPr/>
        </p:nvSpPr>
        <p:spPr>
          <a:xfrm>
            <a:off x="387927" y="401782"/>
            <a:ext cx="1151312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Особливістю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бджільництва</a:t>
            </a:r>
            <a:r>
              <a:rPr lang="uk-UA" sz="28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</a:t>
            </a:r>
            <a:r>
              <a:rPr lang="uk-UA" sz="28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виду</a:t>
            </a:r>
            <a:r>
              <a:rPr lang="uk-UA" sz="2800" spc="9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господарської</a:t>
            </a:r>
            <a:r>
              <a:rPr lang="uk-UA" sz="28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діяльності</a:t>
            </a:r>
            <a:r>
              <a:rPr lang="uk-UA" sz="28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АПК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специфічний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суб’єктний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склад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розведення,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утримання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бджіл.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Суб’єктів</a:t>
            </a:r>
            <a:r>
              <a:rPr lang="uk-UA" sz="28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бджільництва</a:t>
            </a:r>
            <a:r>
              <a:rPr lang="uk-UA" sz="28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можна</a:t>
            </a:r>
            <a:r>
              <a:rPr lang="uk-UA" sz="28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поділити</a:t>
            </a:r>
            <a:r>
              <a:rPr lang="uk-UA" sz="28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дві</a:t>
            </a:r>
            <a:r>
              <a:rPr lang="uk-UA" sz="28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групи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суб’єкти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господарювання,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800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виробниками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бджільництва,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суб’єкти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господарювання,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надають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послуги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бджільництва.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endParaRPr lang="uk-UA" sz="2800" spc="-210" dirty="0">
              <a:solidFill>
                <a:srgbClr val="231F2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Суб’єкти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бджільництва,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зайняті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виробництвом</a:t>
            </a:r>
            <a:r>
              <a:rPr lang="uk-UA" sz="2800" spc="1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переробкою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бджільництва,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28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виробниками</a:t>
            </a:r>
            <a:r>
              <a:rPr lang="uk-UA" sz="28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сільськогосподарської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продукції.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обсяг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їх</a:t>
            </a:r>
            <a:r>
              <a:rPr lang="uk-UA" sz="2800" spc="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</a:t>
            </a:r>
            <a:r>
              <a:rPr lang="uk-UA" sz="28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обов’язків</a:t>
            </a:r>
            <a:r>
              <a:rPr lang="uk-UA" sz="28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впливає</a:t>
            </a:r>
            <a:r>
              <a:rPr lang="uk-UA" sz="28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конкретний</a:t>
            </a:r>
            <a:r>
              <a:rPr lang="uk-UA" sz="2800" spc="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виробничо-господарський</a:t>
            </a:r>
            <a:r>
              <a:rPr lang="uk-UA" sz="2800" spc="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напрям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пасіки.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закріплює особливі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заходи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державної</a:t>
            </a:r>
            <a:r>
              <a:rPr lang="uk-UA" sz="2800" spc="-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підтримки</a:t>
            </a:r>
            <a:r>
              <a:rPr lang="uk-UA" sz="2800" spc="1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суб’єктів</a:t>
            </a:r>
            <a:r>
              <a:rPr lang="uk-UA" sz="28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бджільництва,</a:t>
            </a:r>
            <a:r>
              <a:rPr lang="uk-UA" sz="2800" spc="1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зокрема</a:t>
            </a:r>
            <a:r>
              <a:rPr lang="uk-UA" sz="28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8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сфері</a:t>
            </a:r>
            <a:r>
              <a:rPr lang="uk-UA" sz="2800" spc="1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селекційної</a:t>
            </a:r>
            <a:r>
              <a:rPr lang="uk-UA" sz="2800" spc="1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діяльності.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00980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B158A9-459C-4CEE-94C5-587C8FAE0845}"/>
              </a:ext>
            </a:extLst>
          </p:cNvPr>
          <p:cNvSpPr txBox="1"/>
          <p:nvPr/>
        </p:nvSpPr>
        <p:spPr>
          <a:xfrm>
            <a:off x="0" y="313980"/>
            <a:ext cx="11762508" cy="5012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3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Чинним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законодавством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закріплено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спеціальні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вимоги,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яким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мають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відповідати</a:t>
            </a:r>
            <a:r>
              <a:rPr lang="uk-UA" sz="2400" b="1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об’єкти</a:t>
            </a:r>
            <a:r>
              <a:rPr lang="uk-UA" sz="2400" b="1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бджільництва.</a:t>
            </a:r>
            <a:r>
              <a:rPr lang="uk-UA" sz="2400" b="1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3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</a:t>
            </a:r>
            <a:r>
              <a:rPr lang="uk-UA" sz="24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</a:t>
            </a:r>
            <a:r>
              <a:rPr lang="uk-UA" sz="24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ст.</a:t>
            </a:r>
            <a:r>
              <a:rPr lang="uk-UA" sz="24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uk-UA" sz="2400" spc="1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Закону</a:t>
            </a:r>
            <a:r>
              <a:rPr lang="uk-UA" sz="2400" spc="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 «Про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бджільництво»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об’єктами</a:t>
            </a:r>
            <a:r>
              <a:rPr lang="uk-UA" sz="2400" i="1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2400" i="1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є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робочі</a:t>
            </a:r>
            <a:r>
              <a:rPr lang="uk-UA" sz="24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бджоли,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бджолині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матки, трутні, бджолині сім’ї, яких розводять на племінних і товарних пасіках. </a:t>
            </a:r>
          </a:p>
          <a:p>
            <a:pPr marL="588645" marR="587375" indent="161925" algn="just">
              <a:lnSpc>
                <a:spcPct val="103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 об’єкти бджільництва поширюється правовий режим сільськогосподарської продукції та правила поводження з сільськогосподарськими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тваринами.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7375" indent="161925" algn="just">
              <a:lnSpc>
                <a:spcPct val="103000"/>
              </a:lnSpc>
              <a:spcBef>
                <a:spcPts val="45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Продукти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бджільництва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мають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відповідати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встановленим</a:t>
            </a:r>
            <a:r>
              <a:rPr lang="uk-UA" sz="2400" spc="-20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вимогам щодо якості та безпечності харчових продуктів та продовольчої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сировини. Продукція бджільництва, крім меду, належить до Переліку то-</a:t>
            </a:r>
            <a:r>
              <a:rPr lang="uk-UA" sz="24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варів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не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дозволених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виплати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заробітної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плати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натурою,</a:t>
            </a:r>
            <a:r>
              <a:rPr lang="uk-UA" sz="2400" spc="1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затверджено-</a:t>
            </a:r>
            <a:r>
              <a:rPr lang="uk-UA" sz="2400" spc="-1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го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постановою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Кабінету</a:t>
            </a:r>
            <a:r>
              <a:rPr lang="uk-UA" sz="24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Міністрів</a:t>
            </a:r>
            <a:r>
              <a:rPr lang="uk-UA" sz="24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</a:t>
            </a:r>
            <a:endParaRPr lang="ru-RU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9173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2320</Words>
  <Application>Microsoft Office PowerPoint</Application>
  <PresentationFormat>Широкий екран</PresentationFormat>
  <Paragraphs>118</Paragraphs>
  <Slides>28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13</cp:revision>
  <dcterms:created xsi:type="dcterms:W3CDTF">2022-08-22T10:18:27Z</dcterms:created>
  <dcterms:modified xsi:type="dcterms:W3CDTF">2022-09-05T05:57:05Z</dcterms:modified>
</cp:coreProperties>
</file>