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70" r:id="rId9"/>
    <p:sldId id="271" r:id="rId10"/>
    <p:sldId id="272" r:id="rId11"/>
    <p:sldId id="273" r:id="rId12"/>
    <p:sldId id="274" r:id="rId13"/>
    <p:sldId id="275" r:id="rId14"/>
    <p:sldId id="264" r:id="rId15"/>
    <p:sldId id="265" r:id="rId16"/>
    <p:sldId id="266" r:id="rId17"/>
    <p:sldId id="267" r:id="rId18"/>
    <p:sldId id="262" r:id="rId19"/>
    <p:sldId id="263" r:id="rId20"/>
    <p:sldId id="268" r:id="rId21"/>
    <p:sldId id="269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7ED46-61B0-413E-A01A-EA634FB7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1A3F472-DD39-4868-9CBA-25C58A9C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042407-108F-43B7-8EF6-0B61FC66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533D04-4410-482A-8675-844134D2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B83DE6-C735-47D0-AB6C-7FDC746D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2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AAE95-9BBF-4B94-B557-25138422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99E67D5-DE58-466D-959F-CADB78A5E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5CEC3F-0820-4F6B-A83A-218BD0C0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0A4AE2-C4F2-4D2B-87A6-68D361AF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8D222A-E608-4823-8AF8-275DCA9B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9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A58554-5F6B-4150-8D32-02B5EE581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C5C0644-C198-4B61-88D7-FCBB029EC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8371F5-42DF-473A-ACB5-81FD9BA8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3D0F53-9969-4731-8FCE-CEA686CB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5419E9-7B00-47EC-B2C9-7942424C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0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0A92D-8241-4BAF-BB42-1B18F989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AB72F1-9B81-47E1-9E8E-D796A462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924B22-FDC8-4F57-8DC6-37C4E170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DE59CC-4DAC-4289-A8E5-E1851093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7290B6-4439-4F41-98B4-A532D23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2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CE201-8ABE-493D-9565-BBA4711E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CFF43-B98B-4CCD-9E5A-463287C2A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FCB6BC-C1D7-4DB8-87B2-DD899E77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A876D8-0BBE-4ED5-B01D-257AE817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012309-32DA-4106-A4EB-DBB40AF3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0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A709-B28F-44DE-8147-A3252077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B2E500-1748-477C-AAAF-F8692F687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83AC946-97E8-46F3-94D2-862B53FCC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B767DA-D7C3-4F21-A460-50126211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E2F4BB-8A58-4BC8-8E01-E6D14CBC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4DB576-31B1-44CB-8685-D3D879C1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6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1481E-66CE-4B2C-803F-96ACF17D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707AC8-E4FF-4752-8B01-9CED9650F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CF8078-15B7-4AF6-81D9-555905D19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8FAD35A-5BBA-4B6C-B6F1-2004D809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0167CAB-1B51-41E3-95BE-D870C97C7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85E34E0-9A9B-422A-A01E-DACAD2A8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0EEF55-95F6-4113-AB92-124E1C12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7D06FEE-3380-4E95-AB3E-F5ADB074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8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D44C8-017C-49AD-9FA6-8E108141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6DF188-55E5-4C58-814B-AD040C2E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ED7BEB-8122-4F34-AFCC-8082EBD1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964EBE-40C7-4F05-A13E-78A6BCCA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68ABC3B-7AFA-4058-BBD6-6F4F19A1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DC1A56A-69B0-4AF2-B42F-F3E61C7F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C9E5C56-1D83-492E-9474-D2051CB5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22E20-5FC7-443E-A320-27BBC8DC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1C17DC-75E3-4A45-9B0F-8807C155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D77243B-9C92-40A5-9A27-893F5A722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C8E31EC-EFA6-40D8-AE2A-F8509C29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7917584-82F7-4B1B-A515-543D8A4A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312FBD-946C-4BF8-87BD-C45B87A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BA011-92FB-457A-BA4C-FA08AB06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2B7A0A-C485-47F9-91BF-390EAE6AC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3A171BE-A683-4944-9E4E-BBE5F80F3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44DE8A0-0B25-4BBA-A382-0E6063ED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03A32D-4F00-4181-82FD-1F72F6E0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564010-C2D5-4847-89EC-EA061A92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6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B8F3B49-36DF-48BA-AD2E-FDD23538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F4C3D7-816F-48A6-9ECE-60BB290A8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D26877-2259-4B92-8877-7EA23CC67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F880-53CD-4077-B2FB-5722CDB513B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A44BF7-CD47-41C7-8536-01809EA3D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880957-9CAB-4BBA-BEB1-51A3880F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B0A5-5813-4E1C-9659-87FFE120CE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2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gropolit.com/blog/416-predstavniki-tvarinnitstva-postavili-uryadu-chitki-vimogi-dlya-rozvitku-galuzi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1FA588-696D-487A-A83A-AE45343B0F2F}"/>
              </a:ext>
            </a:extLst>
          </p:cNvPr>
          <p:cNvSpPr txBox="1"/>
          <p:nvPr/>
        </p:nvSpPr>
        <p:spPr>
          <a:xfrm>
            <a:off x="292963" y="-29296"/>
            <a:ext cx="11780668" cy="2051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915" indent="359410"/>
            <a:endParaRPr lang="uk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915" indent="359410" algn="ctr"/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Лекція 1</a:t>
            </a:r>
          </a:p>
          <a:p>
            <a:pPr marL="81915" indent="359410" algn="ctr"/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 ХАРАКТЕРИСТИКА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ТА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ПРАВОВОГО РЕГУЛЮВАННЯ</a:t>
            </a:r>
            <a:r>
              <a:rPr lang="uk-UA" sz="3200" b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ГАЛУЗІ ТВАРИННИЦТВА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8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441960" algn="l"/>
                <a:tab pos="442595" algn="l"/>
              </a:tabLst>
            </a:pP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Тваринництво України - презентация онлайн">
            <a:extLst>
              <a:ext uri="{FF2B5EF4-FFF2-40B4-BE49-F238E27FC236}">
                <a16:creationId xmlns:a16="http://schemas.microsoft.com/office/drawing/2014/main" id="{565F4387-8364-40D6-B92E-F49BEE0A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33" y="2139518"/>
            <a:ext cx="7105527" cy="46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9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5F671D-F9DD-4B4D-B4BF-673480E7C326}"/>
              </a:ext>
            </a:extLst>
          </p:cNvPr>
          <p:cNvSpPr txBox="1"/>
          <p:nvPr/>
        </p:nvSpPr>
        <p:spPr>
          <a:xfrm>
            <a:off x="414291" y="0"/>
            <a:ext cx="11363418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кіз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становила 1088,6 тис.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3,3%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року, з них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165,0 тис.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8,0%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923,6 тис.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5,1%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fontAlgn="base"/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становила 193,9 млн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0,7%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року, з них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110,9 млн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2,9%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83,0 млн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2,0%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Вівці — це вигідно — Агробізнес сьогодні">
            <a:extLst>
              <a:ext uri="{FF2B5EF4-FFF2-40B4-BE49-F238E27FC236}">
                <a16:creationId xmlns:a16="http://schemas.microsoft.com/office/drawing/2014/main" id="{68475C8E-E9A1-442E-9FD1-C1DB7C0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99" y="1861477"/>
            <a:ext cx="3586250" cy="23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тахівництво визнано найбільш динамічною галуззю тваринництва в Україні |  Агроновини SELO.ua">
            <a:extLst>
              <a:ext uri="{FF2B5EF4-FFF2-40B4-BE49-F238E27FC236}">
                <a16:creationId xmlns:a16="http://schemas.microsoft.com/office/drawing/2014/main" id="{F5C05F59-74E2-491B-A086-48DDCF31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75" y="1861477"/>
            <a:ext cx="4387586" cy="24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8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B83BA6-F167-45BC-A67B-5B841D463391}"/>
              </a:ext>
            </a:extLst>
          </p:cNvPr>
          <p:cNvSpPr txBox="1"/>
          <p:nvPr/>
        </p:nvSpPr>
        <p:spPr>
          <a:xfrm>
            <a:off x="932155" y="822910"/>
            <a:ext cx="105466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бджолосімей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початок 2021 року 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становила 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2,59 млн, 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1,5 %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року, них </a:t>
            </a:r>
            <a:r>
              <a:rPr lang="ru-RU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налічувалось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39,3 </a:t>
            </a:r>
            <a:r>
              <a:rPr lang="ru-RU" sz="32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(на 3,4 %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господарствах</a:t>
            </a:r>
            <a:r>
              <a:rPr lang="ru-RU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2,55 млн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(на 1,4%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авіщо бджоли роблять мед | Pasichnyk">
            <a:extLst>
              <a:ext uri="{FF2B5EF4-FFF2-40B4-BE49-F238E27FC236}">
                <a16:creationId xmlns:a16="http://schemas.microsoft.com/office/drawing/2014/main" id="{36F91323-7337-4061-9722-64187746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96" y="3518491"/>
            <a:ext cx="4404803" cy="293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1215C8-D99A-4967-B4C9-CFD6BCCEC1FA}"/>
              </a:ext>
            </a:extLst>
          </p:cNvPr>
          <p:cNvSpPr txBox="1"/>
          <p:nvPr/>
        </p:nvSpPr>
        <p:spPr>
          <a:xfrm>
            <a:off x="1642368" y="494476"/>
            <a:ext cx="9392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тваринництва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DEF6F-9BE3-4AAF-9619-068D175187CF}"/>
              </a:ext>
            </a:extLst>
          </p:cNvPr>
          <p:cNvSpPr txBox="1"/>
          <p:nvPr/>
        </p:nvSpPr>
        <p:spPr>
          <a:xfrm>
            <a:off x="648068" y="1100545"/>
            <a:ext cx="111325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січні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забій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птицi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живій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вазі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307,3 тис. тонн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1,5%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року, з них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191,4 тис. тонн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3,0%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115,9 тис. тонн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8,1%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 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934,6 млн шт.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8,1%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року, з них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578,8 млн шт.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11,8%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355,8 млн шт.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1,4%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2587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793BD-F7E9-47BE-AA51-7678D081FD57}"/>
              </a:ext>
            </a:extLst>
          </p:cNvPr>
          <p:cNvSpPr txBox="1"/>
          <p:nvPr/>
        </p:nvSpPr>
        <p:spPr>
          <a:xfrm>
            <a:off x="168675" y="206769"/>
            <a:ext cx="1166525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522,1 тис. тонн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1,5%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року, з них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243,3 тис. тонн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6,9%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278,8 тис. тонн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7,8%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меду (у 2020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склало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68028 тонн, з них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655 тонн,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67 373 тонн.</a:t>
            </a:r>
          </a:p>
        </p:txBody>
      </p:sp>
      <p:pic>
        <p:nvPicPr>
          <p:cNvPr id="6146" name="Picture 2" descr="Мед: польза и вред, калорийность, советы врача | РБК Стиль">
            <a:extLst>
              <a:ext uri="{FF2B5EF4-FFF2-40B4-BE49-F238E27FC236}">
                <a16:creationId xmlns:a16="http://schemas.microsoft.com/office/drawing/2014/main" id="{7874FBCC-DF1C-4964-8A30-45D69079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34" y="4995988"/>
            <a:ext cx="3656130" cy="181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Як зберегти молоко довше свіжим: декілька секретів — Укрaїнa — tsn.ua">
            <a:extLst>
              <a:ext uri="{FF2B5EF4-FFF2-40B4-BE49-F238E27FC236}">
                <a16:creationId xmlns:a16="http://schemas.microsoft.com/office/drawing/2014/main" id="{1781FA26-F3B5-4035-9AF2-8EE4C03F4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34" y="1938854"/>
            <a:ext cx="3656130" cy="20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2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5EF169-0DE5-4A5A-B1E2-6DBC85661C12}"/>
              </a:ext>
            </a:extLst>
          </p:cNvPr>
          <p:cNvSpPr txBox="1"/>
          <p:nvPr/>
        </p:nvSpPr>
        <p:spPr>
          <a:xfrm>
            <a:off x="2931850" y="574375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35"/>
              </a:spcBef>
              <a:buSzPts val="1400"/>
              <a:tabLst>
                <a:tab pos="441960" algn="l"/>
                <a:tab pos="442595" algn="l"/>
              </a:tabLst>
            </a:pPr>
            <a:r>
              <a:rPr lang="en-US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Стан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тваринництва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сучасному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етапі.</a:t>
            </a:r>
            <a:endParaRPr lang="ru-RU" sz="3200" b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В Україні «перезавантажать» галузь тваринництва — АГРОПОЛІТ">
            <a:extLst>
              <a:ext uri="{FF2B5EF4-FFF2-40B4-BE49-F238E27FC236}">
                <a16:creationId xmlns:a16="http://schemas.microsoft.com/office/drawing/2014/main" id="{07EF2052-F26A-4EAD-B6D1-A187F5BE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34" y="1589102"/>
            <a:ext cx="7162998" cy="50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2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99FC058-42C8-47D6-9B03-7476F188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" y="-603681"/>
            <a:ext cx="11931588" cy="73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7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8D41A2E-741A-4F3E-90FD-E40452AD3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-585925"/>
            <a:ext cx="11896078" cy="72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F83BB2-356C-4A03-BF6B-52791E385B59}"/>
              </a:ext>
            </a:extLst>
          </p:cNvPr>
          <p:cNvSpPr txBox="1"/>
          <p:nvPr/>
        </p:nvSpPr>
        <p:spPr>
          <a:xfrm>
            <a:off x="3872883" y="414576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3C112-CFA3-4784-B7FB-D395491CC6AD}"/>
              </a:ext>
            </a:extLst>
          </p:cNvPr>
          <p:cNvSpPr txBox="1"/>
          <p:nvPr/>
        </p:nvSpPr>
        <p:spPr>
          <a:xfrm>
            <a:off x="221942" y="1186856"/>
            <a:ext cx="114078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поганому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млн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млн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одну особу, яка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свиней на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%, ВРХ на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%, та на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млн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одну голову ВРХ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2500-5000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грн. Як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збереженню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маточного стада 430 тис.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млн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на добу.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бджільництва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вівчарства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Вкладаючи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460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млн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передовсім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вівчарстві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250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тис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8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86FA7C3-3060-46B6-B0D8-6D26EB6FF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1" y="-719091"/>
            <a:ext cx="11745157" cy="74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4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9C8F0B5-D94F-4237-BDB2-8FEF93B7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50415"/>
            <a:ext cx="11811001" cy="72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4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D9806E-1B85-49B6-9E0E-E96873C75876}"/>
              </a:ext>
            </a:extLst>
          </p:cNvPr>
          <p:cNvSpPr txBox="1"/>
          <p:nvPr/>
        </p:nvSpPr>
        <p:spPr>
          <a:xfrm>
            <a:off x="701336" y="502558"/>
            <a:ext cx="11159231" cy="3849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400"/>
              <a:tabLst>
                <a:tab pos="441960" algn="l"/>
                <a:tab pos="442595" algn="l"/>
              </a:tabLst>
            </a:pPr>
            <a:r>
              <a:rPr lang="uk-UA" sz="40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</a:p>
          <a:p>
            <a:pPr lvl="0">
              <a:buSzPts val="1400"/>
              <a:tabLst>
                <a:tab pos="441960" algn="l"/>
                <a:tab pos="442595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Тваринництво</a:t>
            </a:r>
            <a:r>
              <a:rPr lang="uk-UA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галузь</a:t>
            </a:r>
            <a:r>
              <a:rPr lang="uk-UA" sz="4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</a:t>
            </a:r>
            <a:r>
              <a:rPr lang="uk-UA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господарства</a:t>
            </a:r>
            <a:endParaRPr lang="ru-RU" sz="40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235"/>
              </a:spcBef>
              <a:buSzPts val="1400"/>
              <a:tabLst>
                <a:tab pos="441960" algn="l"/>
                <a:tab pos="442595" algn="l"/>
              </a:tabLst>
            </a:pP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Стан</a:t>
            </a:r>
            <a:r>
              <a:rPr lang="uk-UA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тваринництва</a:t>
            </a:r>
            <a:r>
              <a:rPr lang="uk-UA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сучасному</a:t>
            </a:r>
            <a:r>
              <a:rPr lang="uk-UA" sz="4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етапі.</a:t>
            </a:r>
            <a:endParaRPr lang="ru-RU" sz="40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250"/>
              </a:spcBef>
              <a:buSzPts val="1400"/>
              <a:tabLst>
                <a:tab pos="441960" algn="l"/>
                <a:tab pos="442595" algn="l"/>
              </a:tabLst>
            </a:pP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Шляхи</a:t>
            </a:r>
            <a:r>
              <a:rPr lang="uk-UA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реформування</a:t>
            </a:r>
            <a:r>
              <a:rPr lang="uk-UA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галузі</a:t>
            </a:r>
            <a:r>
              <a:rPr lang="uk-UA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тваринництва</a:t>
            </a:r>
            <a:r>
              <a:rPr lang="uk-UA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5208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220F00-173C-486A-B1CB-7BB5CC6CD436}"/>
              </a:ext>
            </a:extLst>
          </p:cNvPr>
          <p:cNvSpPr txBox="1"/>
          <p:nvPr/>
        </p:nvSpPr>
        <p:spPr>
          <a:xfrm>
            <a:off x="3048740" y="405698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50"/>
              </a:spcBef>
              <a:buSzPts val="1400"/>
              <a:tabLst>
                <a:tab pos="441960" algn="l"/>
                <a:tab pos="442595" algn="l"/>
              </a:tabLst>
            </a:pP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Шляхи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реформування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галузі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тваринництва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32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endParaRPr lang="ru-RU" sz="3200" b="1" dirty="0"/>
          </a:p>
        </p:txBody>
      </p:sp>
      <p:pic>
        <p:nvPicPr>
          <p:cNvPr id="8194" name="Picture 2" descr="В Україні «перезавантажать» галузь тваринництва — АГРОПОЛІТ">
            <a:extLst>
              <a:ext uri="{FF2B5EF4-FFF2-40B4-BE49-F238E27FC236}">
                <a16:creationId xmlns:a16="http://schemas.microsoft.com/office/drawing/2014/main" id="{A09EC742-76E5-4E8C-8880-310634AB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1" y="1847609"/>
            <a:ext cx="6773662" cy="47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54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3BED4E-2F50-41F7-9301-1F9E1897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-1271864"/>
            <a:ext cx="12032201" cy="85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42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A94D3E-0928-4316-A909-B5D22A6A71AB}"/>
              </a:ext>
            </a:extLst>
          </p:cNvPr>
          <p:cNvSpPr txBox="1"/>
          <p:nvPr/>
        </p:nvSpPr>
        <p:spPr>
          <a:xfrm>
            <a:off x="639192" y="515774"/>
            <a:ext cx="108130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ерелік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вівчарства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козівництва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01C2C-04E9-4542-A7A3-A7395D117CCB}"/>
              </a:ext>
            </a:extLst>
          </p:cNvPr>
          <p:cNvSpPr txBox="1"/>
          <p:nvPr/>
        </p:nvSpPr>
        <p:spPr>
          <a:xfrm>
            <a:off x="1093433" y="2139518"/>
            <a:ext cx="100051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прибравши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ВРХ та МРХ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вагових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відгодівельних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ПДВ при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ВРХ та МРХ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в «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замороженні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обігових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державному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показав свою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ВРХ та МРХ.</a:t>
            </a:r>
          </a:p>
        </p:txBody>
      </p:sp>
    </p:spTree>
    <p:extLst>
      <p:ext uri="{BB962C8B-B14F-4D97-AF65-F5344CB8AC3E}">
        <p14:creationId xmlns:p14="http://schemas.microsoft.com/office/powerpoint/2010/main" val="72048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ED533A-E372-4BED-A6A6-7B11E7F4ABC0}"/>
              </a:ext>
            </a:extLst>
          </p:cNvPr>
          <p:cNvSpPr txBox="1"/>
          <p:nvPr/>
        </p:nvSpPr>
        <p:spPr>
          <a:xfrm>
            <a:off x="506028" y="382012"/>
            <a:ext cx="112746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3-4 роки, де до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ВРХ та МРХ для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корми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до 70%. 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стороннього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20-30%,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кормоцехів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15-25%.</a:t>
            </a:r>
          </a:p>
        </p:txBody>
      </p:sp>
    </p:spTree>
    <p:extLst>
      <p:ext uri="{BB962C8B-B14F-4D97-AF65-F5344CB8AC3E}">
        <p14:creationId xmlns:p14="http://schemas.microsoft.com/office/powerpoint/2010/main" val="400280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B8B09F-D627-44C4-80EB-629AE65D388A}"/>
              </a:ext>
            </a:extLst>
          </p:cNvPr>
          <p:cNvSpPr txBox="1"/>
          <p:nvPr/>
        </p:nvSpPr>
        <p:spPr>
          <a:xfrm>
            <a:off x="355107" y="174802"/>
            <a:ext cx="11327907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 га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окультурених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пасовищ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стрімко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зменшуються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пасовища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меншою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окультурених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пасовищ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зрошуються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випасу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достатньої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пасовищ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прибутковим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м’ясних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ВРХ,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ВРХ.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сільгосппідприємства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розведенням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E2D037-13DD-4A24-82A6-7F8C00837B81}"/>
              </a:ext>
            </a:extLst>
          </p:cNvPr>
          <p:cNvSpPr txBox="1"/>
          <p:nvPr/>
        </p:nvSpPr>
        <p:spPr>
          <a:xfrm>
            <a:off x="559293" y="233363"/>
            <a:ext cx="112036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відгодівлю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бичків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низьковагових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годівлі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молодняка ВРХ,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дорощування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телят, тому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забивають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низько-вагових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кондиціях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 могла принести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відгодівля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нерентабельною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відгодівля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бичків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непридатні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особливо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вирощує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худобу 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дотацій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стимулюватиме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догодовувати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молодняк ВРХ до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кондиції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3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58FF0E-A29D-46C8-839B-3028C84DF147}"/>
              </a:ext>
            </a:extLst>
          </p:cNvPr>
          <p:cNvSpPr txBox="1"/>
          <p:nvPr/>
        </p:nvSpPr>
        <p:spPr>
          <a:xfrm>
            <a:off x="870011" y="641813"/>
            <a:ext cx="106620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корови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телички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1,5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річного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ФОП для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сільській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В Україні поголів'я ВРХ скоротилося майже на 90% – AgroNews">
            <a:extLst>
              <a:ext uri="{FF2B5EF4-FFF2-40B4-BE49-F238E27FC236}">
                <a16:creationId xmlns:a16="http://schemas.microsoft.com/office/drawing/2014/main" id="{EAA044F9-C002-4E06-BD78-BA802931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7" y="3110724"/>
            <a:ext cx="5965795" cy="35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6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806B1C-C9F8-4F2A-8468-0BECD58E9EA5}"/>
              </a:ext>
            </a:extLst>
          </p:cNvPr>
          <p:cNvSpPr txBox="1"/>
          <p:nvPr/>
        </p:nvSpPr>
        <p:spPr>
          <a:xfrm>
            <a:off x="807868" y="837122"/>
            <a:ext cx="105555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молочної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0" i="0" u="none" strike="noStrike" dirty="0" err="1">
                <a:solidFill>
                  <a:srgbClr val="BF1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радять</a:t>
            </a:r>
            <a:r>
              <a:rPr lang="ru-RU" sz="3600" b="0" i="0" u="none" strike="noStrike" dirty="0">
                <a:solidFill>
                  <a:srgbClr val="BF1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провести </a:t>
            </a:r>
            <a:r>
              <a:rPr lang="ru-RU" sz="3600" b="0" i="0" u="none" strike="noStrike" dirty="0" err="1">
                <a:solidFill>
                  <a:srgbClr val="BF1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такі</a:t>
            </a:r>
            <a:r>
              <a:rPr lang="ru-RU" sz="3600" b="0" i="0" u="none" strike="noStrike" dirty="0">
                <a:solidFill>
                  <a:srgbClr val="BF1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заходи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затвердити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молочного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скотарства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переробної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2020-2030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443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AEAF76-9744-4212-BBA8-DB320E4F3DA8}"/>
              </a:ext>
            </a:extLst>
          </p:cNvPr>
          <p:cNvSpPr txBox="1"/>
          <p:nvPr/>
        </p:nvSpPr>
        <p:spPr>
          <a:xfrm>
            <a:off x="639192" y="284085"/>
            <a:ext cx="111414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затвердити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для:</a:t>
            </a:r>
          </a:p>
          <a:p>
            <a:pPr algn="just"/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ВРХ;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селекційно-племінної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селянських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ферм,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МТФ;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тваринницьких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ферм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10-50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здешевлення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коротко-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молочному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молочній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переробці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молокопереробних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нішевих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06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EBE616-89E5-42C9-AA8A-BF192127220D}"/>
              </a:ext>
            </a:extLst>
          </p:cNvPr>
          <p:cNvSpPr txBox="1"/>
          <p:nvPr/>
        </p:nvSpPr>
        <p:spPr>
          <a:xfrm>
            <a:off x="550415" y="408373"/>
            <a:ext cx="1119474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молочної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бюджету;</a:t>
            </a:r>
            <a:endParaRPr lang="ru-RU" sz="24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тваринництва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відрахувань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(25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100 га);</a:t>
            </a:r>
            <a:endParaRPr lang="ru-RU" sz="2400" b="0" i="1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дотації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товаровиробникам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ПДВ;</a:t>
            </a:r>
            <a:endParaRPr lang="ru-RU" sz="2400" b="0" i="1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акумуляція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тарифів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перевиконанні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квот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імпортної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молочної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продукції;скасування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ПДВ на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імпортне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технологічне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1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молочного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скотарства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переробної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2020-2030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інвестування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90 млрд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50%, як у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Європейському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Союзі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7258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F2AA62-1F73-4FED-83D4-3D0ABCFC461D}"/>
              </a:ext>
            </a:extLst>
          </p:cNvPr>
          <p:cNvSpPr txBox="1"/>
          <p:nvPr/>
        </p:nvSpPr>
        <p:spPr>
          <a:xfrm>
            <a:off x="-204186" y="324333"/>
            <a:ext cx="12055875" cy="699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775" algn="ctr"/>
            <a:r>
              <a:rPr lang="uk-UA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Література</a:t>
            </a:r>
            <a:endParaRPr lang="en-US" sz="28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39775" algn="ctr"/>
            <a:endParaRPr lang="uk-UA" sz="28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54125" indent="-514350" algn="just">
              <a:buFont typeface="+mj-lt"/>
              <a:buAutoNum type="arabicPeriod"/>
            </a:pP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Ковальова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С.</a:t>
            </a:r>
            <a:r>
              <a:rPr lang="uk-UA" sz="28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Деякі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аспекти</a:t>
            </a:r>
            <a:r>
              <a:rPr lang="uk-UA" sz="2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державного</a:t>
            </a:r>
            <a:r>
              <a:rPr lang="uk-UA" sz="2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генно-інженерної</a:t>
            </a:r>
            <a:r>
              <a:rPr lang="uk-UA" sz="2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діяльності в племінній справі у тваринництві / С. Ковальова // Підприємництво, господарство</a:t>
            </a:r>
            <a:r>
              <a:rPr lang="uk-UA" sz="2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z="2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право.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2010.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7.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С.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46—49.</a:t>
            </a:r>
          </a:p>
          <a:p>
            <a:pPr marL="1254125" indent="-514350" algn="just">
              <a:buFont typeface="+mj-lt"/>
              <a:buAutoNum type="arabicPeriod"/>
            </a:pP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Шовкун В. В. Про права та обов’язки суб’єктів племінної справи у тваринництві / В. В. Шовкун // Подальші наслідки реформування законодавства України :</a:t>
            </a:r>
            <a:r>
              <a:rPr lang="uk-UA" sz="2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матер.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наук.-</a:t>
            </a:r>
            <a:r>
              <a:rPr lang="uk-UA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практ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конф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(Одеса,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18—19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черв.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2011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р.)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ч.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О.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uk-UA" sz="2800" spc="-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«Причорноморська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фундація</a:t>
            </a:r>
            <a:r>
              <a:rPr lang="uk-UA" sz="28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права»,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2011.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Ч.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С.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78—79.</a:t>
            </a:r>
          </a:p>
          <a:p>
            <a:pPr marL="1254125" indent="-514350" algn="just">
              <a:buFont typeface="+mj-lt"/>
              <a:buAutoNum type="arabicPeriod"/>
            </a:pP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Шовкун В. Про суб’єктів племінної справи в тваринництві / В. Шовкун //</a:t>
            </a:r>
            <a:r>
              <a:rPr lang="uk-UA" sz="2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Підприємництво,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z="28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право.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2012.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uk-UA" sz="28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С.</a:t>
            </a:r>
            <a:r>
              <a:rPr lang="uk-UA" sz="28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84—87.</a:t>
            </a:r>
            <a:endParaRPr lang="ru-RU" sz="280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39775" algn="just"/>
            <a:endParaRPr lang="uk-UA" sz="2800" dirty="0">
              <a:solidFill>
                <a:srgbClr val="231F2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88645" marR="588010" algn="just">
              <a:spcBef>
                <a:spcPts val="105"/>
              </a:spcBef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56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007C2-D61B-49F1-BD07-3FEB9E756541}"/>
              </a:ext>
            </a:extLst>
          </p:cNvPr>
          <p:cNvSpPr txBox="1"/>
          <p:nvPr/>
        </p:nvSpPr>
        <p:spPr>
          <a:xfrm>
            <a:off x="843379" y="366528"/>
            <a:ext cx="1096392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до 2030 року: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3,0 млн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 до 10 млн т 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фермерськими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не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млн т);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 до 8 млн т 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тис.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молочному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500 тис.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суміжних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ринках;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 особу до 250 кг.</a:t>
            </a:r>
            <a:endParaRPr lang="ru-RU" sz="2800" b="0" i="0" dirty="0">
              <a:solidFill>
                <a:srgbClr val="BF1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3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639003-3815-4318-9DEE-B80EAB887044}"/>
              </a:ext>
            </a:extLst>
          </p:cNvPr>
          <p:cNvSpPr txBox="1"/>
          <p:nvPr/>
        </p:nvSpPr>
        <p:spPr>
          <a:xfrm>
            <a:off x="559293" y="790113"/>
            <a:ext cx="111947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Твари́нництво</a:t>
            </a:r>
            <a:r>
              <a:rPr lang="ru-RU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32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розведенням</a:t>
            </a:r>
            <a:r>
              <a:rPr lang="ru-RU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тварин.</a:t>
            </a:r>
            <a:endParaRPr lang="en-US" sz="32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сміливо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Стан галузей рослинництва та тваринництва у 2015-2020 роках — АГРОПОЛІТ">
            <a:extLst>
              <a:ext uri="{FF2B5EF4-FFF2-40B4-BE49-F238E27FC236}">
                <a16:creationId xmlns:a16="http://schemas.microsoft.com/office/drawing/2014/main" id="{5E3935BA-8DB8-47CE-96F8-BA5CE41A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56" y="1836199"/>
            <a:ext cx="3497802" cy="23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7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E0F5D1-E9FC-4DAE-9048-883019974739}"/>
              </a:ext>
            </a:extLst>
          </p:cNvPr>
          <p:cNvSpPr txBox="1"/>
          <p:nvPr/>
        </p:nvSpPr>
        <p:spPr>
          <a:xfrm>
            <a:off x="719091" y="266330"/>
            <a:ext cx="11034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українському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аграрному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rgbClr val="7B1AA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 </a:t>
            </a:r>
            <a:r>
              <a:rPr lang="ru-RU" sz="2800" b="1" i="0" dirty="0" err="1">
                <a:solidFill>
                  <a:srgbClr val="7B1AA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800" b="1" i="0" dirty="0">
                <a:solidFill>
                  <a:srgbClr val="7B1AA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валове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склало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rgbClr val="7B1AA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68,4 млрд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сегментами 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статистикою,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40-45 кг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65 кг.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зараз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сферами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86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64095D-16C1-43DE-AC9C-44EDAB513E65}"/>
              </a:ext>
            </a:extLst>
          </p:cNvPr>
          <p:cNvSpPr txBox="1"/>
          <p:nvPr/>
        </p:nvSpPr>
        <p:spPr>
          <a:xfrm>
            <a:off x="1029810" y="585926"/>
            <a:ext cx="104756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астка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тваринництві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плечах </a:t>
            </a:r>
            <a:r>
              <a:rPr lang="ru-RU" sz="3600" b="1" i="0" dirty="0" err="1">
                <a:solidFill>
                  <a:srgbClr val="7B1A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домогосподарств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Найбільше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Херсонській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Миколаївській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Харківській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Київській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областях. </a:t>
            </a:r>
          </a:p>
          <a:p>
            <a:pPr algn="just"/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Приватні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угіддя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утримують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практично все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поголів'я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овець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кіз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(80%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 75%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корів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50% свиней і 40%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птахів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6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604119-8A69-4324-9E5B-CD7DE2AB8D84}"/>
              </a:ext>
            </a:extLst>
          </p:cNvPr>
          <p:cNvSpPr txBox="1"/>
          <p:nvPr/>
        </p:nvSpPr>
        <p:spPr>
          <a:xfrm>
            <a:off x="230820" y="0"/>
            <a:ext cx="112213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експортних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і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 </a:t>
            </a:r>
            <a:r>
              <a:rPr lang="ru-RU" sz="3600" b="1" i="0" dirty="0">
                <a:solidFill>
                  <a:srgbClr val="7B1AA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першу 10-ку </a:t>
            </a:r>
            <a:r>
              <a:rPr lang="ru-RU" sz="3600" b="1" i="0" dirty="0" err="1">
                <a:solidFill>
                  <a:srgbClr val="7B1AA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експортерів</a:t>
            </a:r>
            <a:r>
              <a:rPr lang="ru-RU" sz="3600" b="1" i="0" dirty="0">
                <a:solidFill>
                  <a:srgbClr val="7B1AA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7B1AA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курятини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основному,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птахівничого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поставляється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ЄС. 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чималий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і на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рогату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худобу,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Близького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Сходу, Африки та СНД.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тахівництво в Україні може стати збитковим через ріст собівартості  виробництва — заява — КУРКУЛЬ">
            <a:extLst>
              <a:ext uri="{FF2B5EF4-FFF2-40B4-BE49-F238E27FC236}">
                <a16:creationId xmlns:a16="http://schemas.microsoft.com/office/drawing/2014/main" id="{5E1B5081-01B3-4781-AD9A-1E8AE3BD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15" y="4185993"/>
            <a:ext cx="4559877" cy="24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5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1BFBE9-6892-4D0A-AE29-678C9997938C}"/>
              </a:ext>
            </a:extLst>
          </p:cNvPr>
          <p:cNvSpPr txBox="1"/>
          <p:nvPr/>
        </p:nvSpPr>
        <p:spPr>
          <a:xfrm>
            <a:off x="1124505" y="93785"/>
            <a:ext cx="9942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тваринництва</a:t>
            </a:r>
            <a:endParaRPr lang="ru-RU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F02B1-FCC9-4DED-8303-3D4A2D81EA41}"/>
              </a:ext>
            </a:extLst>
          </p:cNvPr>
          <p:cNvSpPr txBox="1"/>
          <p:nvPr/>
        </p:nvSpPr>
        <p:spPr>
          <a:xfrm>
            <a:off x="142042" y="790112"/>
            <a:ext cx="112835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>
              <a:buAutoNum type="arabicPeriod"/>
            </a:pP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Поголів’я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тварин</a:t>
            </a:r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  <a:p>
            <a:pPr algn="just" fontAlgn="base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Станом на 1 лютого 2022 року 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усіх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категоріях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господарств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чисельність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поголів’я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великої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рогатої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худоби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становила 2704,3 тис.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на 6,5%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порівняно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відповідним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періодом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2021 року, з них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підприємствах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налічується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1004,6 тис.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(на 0,5%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),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господарствах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населення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– 1699,7 тис.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голів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(на 9,7%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менше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074" name="Picture 2" descr="Шкірні захворювання ВРХ: симптоми і діагностика - ТОВ «Бiокор Текнолоджi  ЛТД»">
            <a:extLst>
              <a:ext uri="{FF2B5EF4-FFF2-40B4-BE49-F238E27FC236}">
                <a16:creationId xmlns:a16="http://schemas.microsoft.com/office/drawing/2014/main" id="{BE29AD77-E651-4352-888B-15C50D37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77" y="3933252"/>
            <a:ext cx="4351167" cy="26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3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2D5748-46DD-4C84-992E-B75ABFC3E525}"/>
              </a:ext>
            </a:extLst>
          </p:cNvPr>
          <p:cNvSpPr txBox="1"/>
          <p:nvPr/>
        </p:nvSpPr>
        <p:spPr>
          <a:xfrm>
            <a:off x="337351" y="417250"/>
            <a:ext cx="114166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становила 1552,7 тис.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6,6%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року, з них у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423,7 тис.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0,2%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1129 тис.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8,9%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свиней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становила 5558,6 тис.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3,4%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року, з них у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3635,7 тис.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1,0%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1922,9 тис.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7,5%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02748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1873</Words>
  <Application>Microsoft Office PowerPoint</Application>
  <PresentationFormat>Широкий екран</PresentationFormat>
  <Paragraphs>113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20</cp:revision>
  <dcterms:created xsi:type="dcterms:W3CDTF">2022-07-04T11:49:29Z</dcterms:created>
  <dcterms:modified xsi:type="dcterms:W3CDTF">2022-08-04T05:28:05Z</dcterms:modified>
</cp:coreProperties>
</file>