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Lst>
  <p:notesMasterIdLst>
    <p:notesMasterId r:id="rId21"/>
  </p:notesMasterIdLst>
  <p:sldIdLst>
    <p:sldId id="256" r:id="rId3"/>
    <p:sldId id="257" r:id="rId4"/>
    <p:sldId id="266" r:id="rId5"/>
    <p:sldId id="265" r:id="rId6"/>
    <p:sldId id="264" r:id="rId7"/>
    <p:sldId id="263" r:id="rId8"/>
    <p:sldId id="262" r:id="rId9"/>
    <p:sldId id="261" r:id="rId10"/>
    <p:sldId id="269" r:id="rId11"/>
    <p:sldId id="259" r:id="rId12"/>
    <p:sldId id="260" r:id="rId13"/>
    <p:sldId id="270" r:id="rId14"/>
    <p:sldId id="271" r:id="rId15"/>
    <p:sldId id="272" r:id="rId16"/>
    <p:sldId id="273" r:id="rId17"/>
    <p:sldId id="274" r:id="rId18"/>
    <p:sldId id="267" r:id="rId19"/>
    <p:sldId id="268"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7454F4-6DBA-4365-8325-8E89826BD281}" type="datetimeFigureOut">
              <a:rPr lang="uk-UA" smtClean="0"/>
              <a:t>18.01.2023</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2B98AD-A79C-44B2-ABF3-E7779CDAE814}" type="slidenum">
              <a:rPr lang="uk-UA" smtClean="0"/>
              <a:t>‹№›</a:t>
            </a:fld>
            <a:endParaRPr lang="uk-UA"/>
          </a:p>
        </p:txBody>
      </p:sp>
    </p:spTree>
    <p:extLst>
      <p:ext uri="{BB962C8B-B14F-4D97-AF65-F5344CB8AC3E}">
        <p14:creationId xmlns:p14="http://schemas.microsoft.com/office/powerpoint/2010/main" val="3467168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DE2B98AD-A79C-44B2-ABF3-E7779CDAE814}" type="slidenum">
              <a:rPr lang="uk-UA" smtClean="0"/>
              <a:t>2</a:t>
            </a:fld>
            <a:endParaRPr lang="uk-UA"/>
          </a:p>
        </p:txBody>
      </p:sp>
    </p:spTree>
    <p:extLst>
      <p:ext uri="{BB962C8B-B14F-4D97-AF65-F5344CB8AC3E}">
        <p14:creationId xmlns:p14="http://schemas.microsoft.com/office/powerpoint/2010/main" val="1247327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DE2B98AD-A79C-44B2-ABF3-E7779CDAE814}" type="slidenum">
              <a:rPr lang="uk-UA" smtClean="0"/>
              <a:t>4</a:t>
            </a:fld>
            <a:endParaRPr lang="uk-UA"/>
          </a:p>
        </p:txBody>
      </p:sp>
    </p:spTree>
    <p:extLst>
      <p:ext uri="{BB962C8B-B14F-4D97-AF65-F5344CB8AC3E}">
        <p14:creationId xmlns:p14="http://schemas.microsoft.com/office/powerpoint/2010/main" val="766999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30" name="Date Placeholder 29"/>
          <p:cNvSpPr>
            <a:spLocks noGrp="1"/>
          </p:cNvSpPr>
          <p:nvPr>
            <p:ph type="dt" sz="half" idx="10"/>
          </p:nvPr>
        </p:nvSpPr>
        <p:spPr/>
        <p:txBody>
          <a:bodyPr/>
          <a:lstStyle/>
          <a:p>
            <a:fld id="{B4C71EC6-210F-42DE-9C53-41977AD35B3D}" type="datetimeFigureOut">
              <a:rPr lang="ru-RU" smtClean="0"/>
              <a:t>18.01.2023</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18.01.2023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18.01.2023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18.01.2023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a:t>Образец заголовка</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18.01.2023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18.01.2023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18.01.2023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18.01.2023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a:t>Образец заголовка</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18.01.2023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18.01.2023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18.01.2023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18.01.2023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18.01.2023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a:t>Образец заголовка</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18.01.2023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18.01.2023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18.01.2023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t>18.01.2023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Date Placeholder 6"/>
          <p:cNvSpPr>
            <a:spLocks noGrp="1"/>
          </p:cNvSpPr>
          <p:nvPr>
            <p:ph type="dt" sz="half" idx="10"/>
          </p:nvPr>
        </p:nvSpPr>
        <p:spPr/>
        <p:txBody>
          <a:bodyPr/>
          <a:lstStyle/>
          <a:p>
            <a:fld id="{B4C71EC6-210F-42DE-9C53-41977AD35B3D}" type="datetimeFigureOut">
              <a:rPr lang="ru-RU" smtClean="0"/>
              <a:t>18.01.2023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Date Placeholder 2"/>
          <p:cNvSpPr>
            <a:spLocks noGrp="1"/>
          </p:cNvSpPr>
          <p:nvPr>
            <p:ph type="dt" sz="half" idx="10"/>
          </p:nvPr>
        </p:nvSpPr>
        <p:spPr/>
        <p:txBody>
          <a:bodyPr/>
          <a:lstStyle/>
          <a:p>
            <a:fld id="{B4C71EC6-210F-42DE-9C53-41977AD35B3D}" type="datetimeFigureOut">
              <a:rPr lang="ru-RU" smtClean="0"/>
              <a:t>18.01.2023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18.01.2023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t>18.01.2023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18.01.2023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4C71EC6-210F-42DE-9C53-41977AD35B3D}" type="datetimeFigureOut">
              <a:rPr lang="ru-RU" smtClean="0"/>
              <a:t>18.01.2023</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9B0651-EE4F-4900-A07F-96A6BFA9D0F0}" type="slidenum">
              <a:rPr lang="ru-RU" smtClean="0"/>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18.01.2023</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uk-UA" dirty="0"/>
          </a:p>
        </p:txBody>
      </p:sp>
      <p:sp>
        <p:nvSpPr>
          <p:cNvPr id="2" name="Заголовок 1"/>
          <p:cNvSpPr>
            <a:spLocks noGrp="1"/>
          </p:cNvSpPr>
          <p:nvPr>
            <p:ph type="ctrTitle"/>
          </p:nvPr>
        </p:nvSpPr>
        <p:spPr>
          <a:xfrm>
            <a:off x="683568" y="411733"/>
            <a:ext cx="7848872" cy="3017267"/>
          </a:xfrm>
        </p:spPr>
        <p:txBody>
          <a:bodyPr>
            <a:noAutofit/>
          </a:bodyPr>
          <a:lstStyle/>
          <a:p>
            <a:pPr algn="ctr">
              <a:spcAft>
                <a:spcPts val="0"/>
              </a:spcAft>
            </a:pPr>
            <a:r>
              <a:rPr lang="uk-UA" sz="3200" b="1" spc="-20" dirty="0">
                <a:solidFill>
                  <a:schemeClr val="tx1"/>
                </a:solidFill>
                <a:latin typeface="Times New Roman" panose="02020603050405020304" pitchFamily="18" charset="0"/>
                <a:ea typeface="Times New Roman"/>
                <a:cs typeface="Times New Roman" panose="02020603050405020304" pitchFamily="18" charset="0"/>
              </a:rPr>
              <a:t>ПРАКТИЧНА РОБОТА №6</a:t>
            </a:r>
            <a:br>
              <a:rPr lang="uk-UA" sz="3200" dirty="0">
                <a:solidFill>
                  <a:schemeClr val="tx1"/>
                </a:solidFill>
                <a:latin typeface="Times New Roman" panose="02020603050405020304" pitchFamily="18" charset="0"/>
                <a:ea typeface="Calibri"/>
                <a:cs typeface="Times New Roman" panose="02020603050405020304" pitchFamily="18" charset="0"/>
              </a:rPr>
            </a:br>
            <a:r>
              <a:rPr lang="ru-RU" sz="3200" dirty="0" err="1">
                <a:solidFill>
                  <a:schemeClr val="tx1"/>
                </a:solidFill>
                <a:latin typeface="Times New Roman" panose="02020603050405020304" pitchFamily="18" charset="0"/>
                <a:ea typeface="Calibri"/>
                <a:cs typeface="Times New Roman" panose="02020603050405020304" pitchFamily="18" charset="0"/>
              </a:rPr>
              <a:t>Технологія</a:t>
            </a:r>
            <a:r>
              <a:rPr lang="ru-RU" sz="3200" dirty="0">
                <a:solidFill>
                  <a:schemeClr val="tx1"/>
                </a:solidFill>
                <a:latin typeface="Times New Roman" panose="02020603050405020304" pitchFamily="18" charset="0"/>
                <a:ea typeface="Calibri"/>
                <a:cs typeface="Times New Roman" panose="02020603050405020304" pitchFamily="18" charset="0"/>
              </a:rPr>
              <a:t> </a:t>
            </a:r>
            <a:r>
              <a:rPr lang="ru-RU" sz="3200" dirty="0" err="1">
                <a:solidFill>
                  <a:schemeClr val="tx1"/>
                </a:solidFill>
                <a:latin typeface="Times New Roman" panose="02020603050405020304" pitchFamily="18" charset="0"/>
                <a:ea typeface="Calibri"/>
                <a:cs typeface="Times New Roman" panose="02020603050405020304" pitchFamily="18" charset="0"/>
              </a:rPr>
              <a:t>виробництва</a:t>
            </a:r>
            <a:r>
              <a:rPr lang="ru-RU" sz="3200" dirty="0">
                <a:solidFill>
                  <a:schemeClr val="tx1"/>
                </a:solidFill>
                <a:latin typeface="Times New Roman" panose="02020603050405020304" pitchFamily="18" charset="0"/>
                <a:ea typeface="Calibri"/>
                <a:cs typeface="Times New Roman" panose="02020603050405020304" pitchFamily="18" charset="0"/>
              </a:rPr>
              <a:t> та </a:t>
            </a:r>
            <a:r>
              <a:rPr lang="ru-RU" sz="3200" dirty="0" err="1">
                <a:solidFill>
                  <a:schemeClr val="tx1"/>
                </a:solidFill>
                <a:latin typeface="Times New Roman" panose="02020603050405020304" pitchFamily="18" charset="0"/>
                <a:ea typeface="Calibri"/>
                <a:cs typeface="Times New Roman" panose="02020603050405020304" pitchFamily="18" charset="0"/>
              </a:rPr>
              <a:t>переробки</a:t>
            </a:r>
            <a:r>
              <a:rPr lang="ru-RU" sz="3200" dirty="0">
                <a:solidFill>
                  <a:schemeClr val="tx1"/>
                </a:solidFill>
                <a:latin typeface="Times New Roman" panose="02020603050405020304" pitchFamily="18" charset="0"/>
                <a:ea typeface="Calibri"/>
                <a:cs typeface="Times New Roman" panose="02020603050405020304" pitchFamily="18" charset="0"/>
              </a:rPr>
              <a:t> </a:t>
            </a:r>
            <a:r>
              <a:rPr lang="ru-RU" sz="3200" dirty="0" err="1">
                <a:solidFill>
                  <a:schemeClr val="tx1"/>
                </a:solidFill>
                <a:latin typeface="Times New Roman" panose="02020603050405020304" pitchFamily="18" charset="0"/>
                <a:ea typeface="Calibri"/>
                <a:cs typeface="Times New Roman" panose="02020603050405020304" pitchFamily="18" charset="0"/>
              </a:rPr>
              <a:t>вовни</a:t>
            </a:r>
            <a:r>
              <a:rPr lang="ru-RU" sz="3200" dirty="0">
                <a:solidFill>
                  <a:schemeClr val="tx1"/>
                </a:solidFill>
                <a:latin typeface="Times New Roman" panose="02020603050405020304" pitchFamily="18" charset="0"/>
                <a:ea typeface="Calibri"/>
                <a:cs typeface="Times New Roman" panose="02020603050405020304" pitchFamily="18" charset="0"/>
              </a:rPr>
              <a:t> та </a:t>
            </a:r>
            <a:r>
              <a:rPr lang="ru-RU" sz="3200" dirty="0" err="1">
                <a:solidFill>
                  <a:schemeClr val="tx1"/>
                </a:solidFill>
                <a:latin typeface="Times New Roman" panose="02020603050405020304" pitchFamily="18" charset="0"/>
                <a:ea typeface="Calibri"/>
                <a:cs typeface="Times New Roman" panose="02020603050405020304" pitchFamily="18" charset="0"/>
              </a:rPr>
              <a:t>баранини</a:t>
            </a:r>
            <a:r>
              <a:rPr lang="ru-RU" sz="3200" dirty="0">
                <a:solidFill>
                  <a:schemeClr val="tx1"/>
                </a:solidFill>
                <a:latin typeface="Times New Roman" panose="02020603050405020304" pitchFamily="18" charset="0"/>
                <a:ea typeface="Calibri"/>
                <a:cs typeface="Times New Roman" panose="02020603050405020304" pitchFamily="18" charset="0"/>
              </a:rPr>
              <a:t>. </a:t>
            </a:r>
            <a:br>
              <a:rPr lang="en-US" sz="3200">
                <a:solidFill>
                  <a:schemeClr val="tx1"/>
                </a:solidFill>
                <a:latin typeface="Times New Roman" panose="02020603050405020304" pitchFamily="18" charset="0"/>
                <a:ea typeface="Calibri"/>
                <a:cs typeface="Times New Roman" panose="02020603050405020304" pitchFamily="18" charset="0"/>
              </a:rPr>
            </a:br>
            <a:r>
              <a:rPr lang="ru-RU" sz="3200">
                <a:solidFill>
                  <a:schemeClr val="tx1"/>
                </a:solidFill>
                <a:latin typeface="Times New Roman" panose="02020603050405020304" pitchFamily="18" charset="0"/>
                <a:ea typeface="Calibri"/>
                <a:cs typeface="Times New Roman" panose="02020603050405020304" pitchFamily="18" charset="0"/>
              </a:rPr>
              <a:t>Будова </a:t>
            </a:r>
            <a:r>
              <a:rPr lang="ru-RU" sz="3200" dirty="0">
                <a:solidFill>
                  <a:schemeClr val="tx1"/>
                </a:solidFill>
                <a:latin typeface="Times New Roman" panose="02020603050405020304" pitchFamily="18" charset="0"/>
                <a:ea typeface="Calibri"/>
                <a:cs typeface="Times New Roman" panose="02020603050405020304" pitchFamily="18" charset="0"/>
              </a:rPr>
              <a:t>та </a:t>
            </a:r>
            <a:r>
              <a:rPr lang="ru-RU" sz="3200" dirty="0" err="1">
                <a:solidFill>
                  <a:schemeClr val="tx1"/>
                </a:solidFill>
                <a:latin typeface="Times New Roman" panose="02020603050405020304" pitchFamily="18" charset="0"/>
                <a:ea typeface="Calibri"/>
                <a:cs typeface="Times New Roman" panose="02020603050405020304" pitchFamily="18" charset="0"/>
              </a:rPr>
              <a:t>властивості</a:t>
            </a:r>
            <a:r>
              <a:rPr lang="ru-RU" sz="3200" dirty="0">
                <a:solidFill>
                  <a:schemeClr val="tx1"/>
                </a:solidFill>
                <a:latin typeface="Times New Roman" panose="02020603050405020304" pitchFamily="18" charset="0"/>
                <a:ea typeface="Calibri"/>
                <a:cs typeface="Times New Roman" panose="02020603050405020304" pitchFamily="18" charset="0"/>
              </a:rPr>
              <a:t> </a:t>
            </a:r>
            <a:r>
              <a:rPr lang="ru-RU" sz="3200" dirty="0" err="1">
                <a:solidFill>
                  <a:schemeClr val="tx1"/>
                </a:solidFill>
                <a:latin typeface="Times New Roman" panose="02020603050405020304" pitchFamily="18" charset="0"/>
                <a:ea typeface="Calibri"/>
                <a:cs typeface="Times New Roman" panose="02020603050405020304" pitchFamily="18" charset="0"/>
              </a:rPr>
              <a:t>вовни</a:t>
            </a:r>
            <a:r>
              <a:rPr lang="ru-RU" sz="3200" dirty="0">
                <a:solidFill>
                  <a:schemeClr val="tx1"/>
                </a:solidFill>
                <a:latin typeface="Times New Roman" panose="02020603050405020304" pitchFamily="18" charset="0"/>
                <a:ea typeface="Calibri"/>
                <a:cs typeface="Times New Roman" panose="02020603050405020304" pitchFamily="18" charset="0"/>
              </a:rPr>
              <a:t>, руна. </a:t>
            </a:r>
            <a:r>
              <a:rPr lang="ru-RU" sz="3200" dirty="0" err="1">
                <a:solidFill>
                  <a:schemeClr val="tx1"/>
                </a:solidFill>
                <a:latin typeface="Times New Roman" panose="02020603050405020304" pitchFamily="18" charset="0"/>
                <a:ea typeface="Calibri"/>
                <a:cs typeface="Times New Roman" panose="02020603050405020304" pitchFamily="18" charset="0"/>
              </a:rPr>
              <a:t>Якісна</a:t>
            </a:r>
            <a:r>
              <a:rPr lang="ru-RU" sz="3200" dirty="0">
                <a:solidFill>
                  <a:schemeClr val="tx1"/>
                </a:solidFill>
                <a:latin typeface="Times New Roman" panose="02020603050405020304" pitchFamily="18" charset="0"/>
                <a:ea typeface="Calibri"/>
                <a:cs typeface="Times New Roman" panose="02020603050405020304" pitchFamily="18" charset="0"/>
              </a:rPr>
              <a:t> </a:t>
            </a:r>
            <a:r>
              <a:rPr lang="ru-RU" sz="3200" dirty="0" err="1">
                <a:solidFill>
                  <a:schemeClr val="tx1"/>
                </a:solidFill>
                <a:latin typeface="Times New Roman" panose="02020603050405020304" pitchFamily="18" charset="0"/>
                <a:ea typeface="Calibri"/>
                <a:cs typeface="Times New Roman" panose="02020603050405020304" pitchFamily="18" charset="0"/>
              </a:rPr>
              <a:t>оцінка</a:t>
            </a:r>
            <a:r>
              <a:rPr lang="ru-RU" sz="3200" dirty="0">
                <a:solidFill>
                  <a:schemeClr val="tx1"/>
                </a:solidFill>
                <a:latin typeface="Times New Roman" panose="02020603050405020304" pitchFamily="18" charset="0"/>
                <a:ea typeface="Calibri"/>
                <a:cs typeface="Times New Roman" panose="02020603050405020304" pitchFamily="18" charset="0"/>
              </a:rPr>
              <a:t> овчин та </a:t>
            </a:r>
            <a:r>
              <a:rPr lang="ru-RU" sz="3200" dirty="0" err="1">
                <a:solidFill>
                  <a:schemeClr val="tx1"/>
                </a:solidFill>
                <a:latin typeface="Times New Roman" panose="02020603050405020304" pitchFamily="18" charset="0"/>
                <a:ea typeface="Calibri"/>
                <a:cs typeface="Times New Roman" panose="02020603050405020304" pitchFamily="18" charset="0"/>
              </a:rPr>
              <a:t>смушок</a:t>
            </a:r>
            <a:r>
              <a:rPr lang="ru-RU" sz="3200" dirty="0">
                <a:solidFill>
                  <a:schemeClr val="tx1"/>
                </a:solidFill>
                <a:latin typeface="Times New Roman" panose="02020603050405020304" pitchFamily="18" charset="0"/>
                <a:ea typeface="Calibri"/>
                <a:cs typeface="Times New Roman" panose="02020603050405020304" pitchFamily="18" charset="0"/>
              </a:rPr>
              <a:t>, </a:t>
            </a:r>
            <a:r>
              <a:rPr lang="ru-RU" sz="3200" dirty="0" err="1">
                <a:solidFill>
                  <a:schemeClr val="tx1"/>
                </a:solidFill>
                <a:latin typeface="Times New Roman" panose="02020603050405020304" pitchFamily="18" charset="0"/>
                <a:ea typeface="Calibri"/>
                <a:cs typeface="Times New Roman" panose="02020603050405020304" pitchFamily="18" charset="0"/>
              </a:rPr>
              <a:t>переробка</a:t>
            </a:r>
            <a:r>
              <a:rPr lang="ru-RU" sz="3200" dirty="0">
                <a:solidFill>
                  <a:schemeClr val="tx1"/>
                </a:solidFill>
                <a:latin typeface="Times New Roman" panose="02020603050405020304" pitchFamily="18" charset="0"/>
                <a:ea typeface="Calibri"/>
                <a:cs typeface="Times New Roman" panose="02020603050405020304" pitchFamily="18" charset="0"/>
              </a:rPr>
              <a:t> </a:t>
            </a:r>
            <a:r>
              <a:rPr lang="ru-RU" sz="3200" dirty="0" err="1">
                <a:solidFill>
                  <a:schemeClr val="tx1"/>
                </a:solidFill>
                <a:latin typeface="Times New Roman" panose="02020603050405020304" pitchFamily="18" charset="0"/>
                <a:ea typeface="Calibri"/>
                <a:cs typeface="Times New Roman" panose="02020603050405020304" pitchFamily="18" charset="0"/>
              </a:rPr>
              <a:t>продукції</a:t>
            </a:r>
            <a:r>
              <a:rPr lang="ru-RU" sz="3200" dirty="0">
                <a:solidFill>
                  <a:schemeClr val="tx1"/>
                </a:solidFill>
                <a:latin typeface="Times New Roman" panose="02020603050405020304" pitchFamily="18" charset="0"/>
                <a:ea typeface="Calibri"/>
                <a:cs typeface="Times New Roman" panose="02020603050405020304" pitchFamily="18" charset="0"/>
              </a:rPr>
              <a:t> </a:t>
            </a:r>
            <a:r>
              <a:rPr lang="ru-RU" sz="3200" dirty="0" err="1">
                <a:solidFill>
                  <a:schemeClr val="tx1"/>
                </a:solidFill>
                <a:latin typeface="Times New Roman" panose="02020603050405020304" pitchFamily="18" charset="0"/>
                <a:ea typeface="Calibri"/>
                <a:cs typeface="Times New Roman" panose="02020603050405020304" pitchFamily="18" charset="0"/>
              </a:rPr>
              <a:t>вівчарства</a:t>
            </a:r>
            <a:r>
              <a:rPr lang="ru-RU" sz="3200" dirty="0">
                <a:solidFill>
                  <a:schemeClr val="tx1"/>
                </a:solidFill>
                <a:latin typeface="Times New Roman" panose="02020603050405020304" pitchFamily="18" charset="0"/>
                <a:ea typeface="Calibri"/>
                <a:cs typeface="Times New Roman" panose="02020603050405020304" pitchFamily="18" charset="0"/>
              </a:rPr>
              <a:t>.</a:t>
            </a:r>
            <a:br>
              <a:rPr lang="uk-UA" sz="3200" dirty="0">
                <a:solidFill>
                  <a:schemeClr val="tx1"/>
                </a:solidFill>
                <a:ea typeface="Calibri"/>
                <a:cs typeface="Times New Roman"/>
              </a:rPr>
            </a:br>
            <a:endParaRPr lang="uk-UA" sz="3200" dirty="0">
              <a:solidFill>
                <a:schemeClr val="tx1"/>
              </a:solidFill>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253446"/>
            <a:ext cx="2304255" cy="1807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9038" y="4385419"/>
            <a:ext cx="2749110" cy="2060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4288256"/>
            <a:ext cx="2196962" cy="2033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3125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L="274320" lvl="0" indent="450215">
              <a:lnSpc>
                <a:spcPct val="150000"/>
              </a:lnSpc>
              <a:spcBef>
                <a:spcPct val="20000"/>
              </a:spcBef>
            </a:pPr>
            <a:r>
              <a:rPr lang="uk-UA" sz="2200" b="1" spc="-20" dirty="0">
                <a:solidFill>
                  <a:prstClr val="black"/>
                </a:solidFill>
                <a:latin typeface="Times New Roman"/>
                <a:ea typeface="Times New Roman"/>
                <a:cs typeface="Times New Roman"/>
              </a:rPr>
              <a:t>ЯКІСНА ОЦІНКА ОВЧИН</a:t>
            </a:r>
            <a:br>
              <a:rPr lang="uk-UA" sz="1100" dirty="0">
                <a:solidFill>
                  <a:prstClr val="black"/>
                </a:solidFill>
                <a:ea typeface="Calibri"/>
                <a:cs typeface="Times New Roman"/>
              </a:rPr>
            </a:br>
            <a:endParaRPr lang="uk-UA" dirty="0"/>
          </a:p>
        </p:txBody>
      </p:sp>
      <p:sp>
        <p:nvSpPr>
          <p:cNvPr id="3" name="Объект 2"/>
          <p:cNvSpPr>
            <a:spLocks noGrp="1"/>
          </p:cNvSpPr>
          <p:nvPr>
            <p:ph idx="1"/>
          </p:nvPr>
        </p:nvSpPr>
        <p:spPr>
          <a:xfrm>
            <a:off x="251520" y="620688"/>
            <a:ext cx="8435280" cy="5703912"/>
          </a:xfrm>
        </p:spPr>
        <p:txBody>
          <a:bodyPr>
            <a:normAutofit fontScale="25000" lnSpcReduction="20000"/>
          </a:bodyPr>
          <a:lstStyle/>
          <a:p>
            <a:pPr indent="450215" algn="just">
              <a:lnSpc>
                <a:spcPct val="150000"/>
              </a:lnSpc>
              <a:spcAft>
                <a:spcPts val="0"/>
              </a:spcAft>
            </a:pPr>
            <a:r>
              <a:rPr lang="uk-UA" sz="2800" spc="-20" dirty="0">
                <a:latin typeface="Times New Roman"/>
                <a:ea typeface="Times New Roman"/>
                <a:cs typeface="Times New Roman"/>
              </a:rPr>
              <a:t> </a:t>
            </a:r>
            <a:endParaRPr lang="uk-UA" sz="2000" dirty="0">
              <a:latin typeface="Calibri"/>
              <a:ea typeface="Calibri"/>
              <a:cs typeface="Times New Roman"/>
            </a:endParaRPr>
          </a:p>
          <a:p>
            <a:pPr indent="450215">
              <a:lnSpc>
                <a:spcPct val="150000"/>
              </a:lnSpc>
              <a:spcAft>
                <a:spcPts val="0"/>
              </a:spcAft>
            </a:pPr>
            <a:r>
              <a:rPr lang="uk-UA" sz="2800" dirty="0">
                <a:latin typeface="Times New Roman"/>
                <a:ea typeface="Times New Roman"/>
                <a:cs typeface="Times New Roman"/>
              </a:rPr>
              <a:t> </a:t>
            </a:r>
            <a:endParaRPr lang="uk-UA" sz="2000" dirty="0">
              <a:latin typeface="Calibri"/>
              <a:ea typeface="Calibri"/>
              <a:cs typeface="Times New Roman"/>
            </a:endParaRPr>
          </a:p>
          <a:p>
            <a:pPr indent="450215" algn="just">
              <a:lnSpc>
                <a:spcPct val="150000"/>
              </a:lnSpc>
              <a:spcAft>
                <a:spcPts val="0"/>
              </a:spcAft>
            </a:pPr>
            <a:r>
              <a:rPr lang="uk-UA" sz="7200" b="1" spc="-20" dirty="0">
                <a:latin typeface="Times New Roman"/>
                <a:ea typeface="Times New Roman"/>
                <a:cs typeface="Times New Roman"/>
              </a:rPr>
              <a:t>Овчинами </a:t>
            </a:r>
            <a:r>
              <a:rPr lang="uk-UA" sz="7200" spc="-20" dirty="0">
                <a:latin typeface="Times New Roman"/>
                <a:ea typeface="Times New Roman"/>
                <a:cs typeface="Times New Roman"/>
              </a:rPr>
              <a:t>називають шкури, зняті з забитих овець у віці не менше 5 місяців.  Якщо вони зняті з більш молодих овець, то в називаються  </a:t>
            </a:r>
            <a:r>
              <a:rPr lang="uk-UA" sz="7200" b="1" i="1" spc="-20" dirty="0" err="1">
                <a:latin typeface="Times New Roman"/>
                <a:ea typeface="Times New Roman"/>
                <a:cs typeface="Times New Roman"/>
              </a:rPr>
              <a:t>мерлушки</a:t>
            </a:r>
            <a:r>
              <a:rPr lang="uk-UA" sz="7200" b="1" spc="-20" dirty="0">
                <a:latin typeface="Times New Roman"/>
                <a:ea typeface="Times New Roman"/>
                <a:cs typeface="Times New Roman"/>
              </a:rPr>
              <a:t>. </a:t>
            </a:r>
            <a:endParaRPr lang="uk-UA" sz="7200" b="1" dirty="0">
              <a:latin typeface="Calibri"/>
              <a:ea typeface="Calibri"/>
              <a:cs typeface="Times New Roman"/>
            </a:endParaRPr>
          </a:p>
          <a:p>
            <a:pPr indent="450215" algn="just">
              <a:lnSpc>
                <a:spcPct val="150000"/>
              </a:lnSpc>
              <a:spcAft>
                <a:spcPts val="0"/>
              </a:spcAft>
            </a:pPr>
            <a:r>
              <a:rPr lang="uk-UA" sz="7200" b="1" u="sng" spc="-20" dirty="0">
                <a:latin typeface="Times New Roman"/>
                <a:ea typeface="Times New Roman"/>
                <a:cs typeface="Times New Roman"/>
              </a:rPr>
              <a:t>Овчини поділяються на шубні, хутрові і шкіряні.</a:t>
            </a:r>
            <a:endParaRPr lang="uk-UA" sz="7200" dirty="0">
              <a:latin typeface="Calibri"/>
              <a:ea typeface="Calibri"/>
              <a:cs typeface="Times New Roman"/>
            </a:endParaRPr>
          </a:p>
          <a:p>
            <a:pPr indent="450215" algn="just">
              <a:lnSpc>
                <a:spcPct val="150000"/>
              </a:lnSpc>
              <a:spcAft>
                <a:spcPts val="0"/>
              </a:spcAft>
            </a:pPr>
            <a:r>
              <a:rPr lang="uk-UA" sz="6400" b="1" i="1" spc="-20" dirty="0">
                <a:latin typeface="Times New Roman"/>
                <a:ea typeface="Times New Roman"/>
                <a:cs typeface="Times New Roman"/>
              </a:rPr>
              <a:t>Шубні овчини</a:t>
            </a:r>
            <a:r>
              <a:rPr lang="uk-UA" sz="6400" spc="-20" dirty="0">
                <a:latin typeface="Times New Roman"/>
                <a:ea typeface="Times New Roman"/>
                <a:cs typeface="Times New Roman"/>
              </a:rPr>
              <a:t> отримують з </a:t>
            </a:r>
            <a:r>
              <a:rPr lang="uk-UA" sz="6400" spc="-20" dirty="0" err="1">
                <a:latin typeface="Times New Roman"/>
                <a:ea typeface="Times New Roman"/>
                <a:cs typeface="Times New Roman"/>
              </a:rPr>
              <a:t>грубововнових</a:t>
            </a:r>
            <a:r>
              <a:rPr lang="uk-UA" sz="6400" spc="-20" dirty="0">
                <a:latin typeface="Times New Roman"/>
                <a:ea typeface="Times New Roman"/>
                <a:cs typeface="Times New Roman"/>
              </a:rPr>
              <a:t> та </a:t>
            </a:r>
            <a:r>
              <a:rPr lang="uk-UA" sz="6400" spc="-20" dirty="0" err="1">
                <a:latin typeface="Times New Roman"/>
                <a:ea typeface="Times New Roman"/>
                <a:cs typeface="Times New Roman"/>
              </a:rPr>
              <a:t>напігрубововнових</a:t>
            </a:r>
            <a:r>
              <a:rPr lang="uk-UA" sz="6400" spc="-20" dirty="0">
                <a:latin typeface="Times New Roman"/>
                <a:ea typeface="Times New Roman"/>
                <a:cs typeface="Times New Roman"/>
              </a:rPr>
              <a:t> овець. Шубні овчини використовують для пошиття кожушків. Довжина ворсу у них від 2,5 до 6 см. До їх міздри підвищені вимоги, тому що вироби носять </a:t>
            </a:r>
            <a:r>
              <a:rPr lang="uk-UA" sz="6400" spc="-20" dirty="0" err="1">
                <a:latin typeface="Times New Roman"/>
                <a:ea typeface="Times New Roman"/>
                <a:cs typeface="Times New Roman"/>
              </a:rPr>
              <a:t>міздрою</a:t>
            </a:r>
            <a:r>
              <a:rPr lang="uk-UA" sz="6400" spc="-20" dirty="0">
                <a:latin typeface="Times New Roman"/>
                <a:ea typeface="Times New Roman"/>
                <a:cs typeface="Times New Roman"/>
              </a:rPr>
              <a:t> назовні. Найкращі шубні овчини отримують з </a:t>
            </a:r>
            <a:r>
              <a:rPr lang="uk-UA" sz="6400" spc="-20" dirty="0" err="1">
                <a:latin typeface="Times New Roman"/>
                <a:ea typeface="Times New Roman"/>
                <a:cs typeface="Times New Roman"/>
              </a:rPr>
              <a:t>романівських</a:t>
            </a:r>
            <a:r>
              <a:rPr lang="uk-UA" sz="6400" spc="-20" dirty="0">
                <a:latin typeface="Times New Roman"/>
                <a:ea typeface="Times New Roman"/>
                <a:cs typeface="Times New Roman"/>
              </a:rPr>
              <a:t> овець, особливо молодняку 5-6-місячного віку. овчини отримують легкі, міцні та красиві. У </a:t>
            </a:r>
            <a:r>
              <a:rPr lang="uk-UA" sz="6400" spc="-20" dirty="0" err="1">
                <a:latin typeface="Times New Roman"/>
                <a:ea typeface="Times New Roman"/>
                <a:cs typeface="Times New Roman"/>
              </a:rPr>
              <a:t>романівських</a:t>
            </a:r>
            <a:r>
              <a:rPr lang="uk-UA" sz="6400" spc="-20" dirty="0">
                <a:latin typeface="Times New Roman"/>
                <a:ea typeface="Times New Roman"/>
                <a:cs typeface="Times New Roman"/>
              </a:rPr>
              <a:t> овчинах на одну коротку ость припадає 4-10 волокон пуху. При такому співвідношенні волокон овчина ніколи не звалюється.</a:t>
            </a:r>
            <a:endParaRPr lang="uk-UA" sz="6400" dirty="0">
              <a:latin typeface="Calibri"/>
              <a:ea typeface="Calibri"/>
              <a:cs typeface="Times New Roman"/>
            </a:endParaRPr>
          </a:p>
          <a:p>
            <a:pPr indent="450215" algn="just">
              <a:lnSpc>
                <a:spcPct val="150000"/>
              </a:lnSpc>
              <a:spcAft>
                <a:spcPts val="0"/>
              </a:spcAft>
            </a:pPr>
            <a:r>
              <a:rPr lang="uk-UA" sz="6400" spc="-20" dirty="0">
                <a:latin typeface="Times New Roman"/>
                <a:ea typeface="Times New Roman"/>
                <a:cs typeface="Times New Roman"/>
              </a:rPr>
              <a:t>До </a:t>
            </a:r>
            <a:r>
              <a:rPr lang="uk-UA" sz="6400" b="1" i="1" spc="-20" dirty="0">
                <a:latin typeface="Times New Roman"/>
                <a:ea typeface="Times New Roman"/>
                <a:cs typeface="Times New Roman"/>
              </a:rPr>
              <a:t>хутрових овчин</a:t>
            </a:r>
            <a:r>
              <a:rPr lang="uk-UA" sz="6400" spc="-20" dirty="0">
                <a:latin typeface="Times New Roman"/>
                <a:ea typeface="Times New Roman"/>
                <a:cs typeface="Times New Roman"/>
              </a:rPr>
              <a:t> відносять шкури тонкорунних, напівтонкорунних і </a:t>
            </a:r>
            <a:r>
              <a:rPr lang="uk-UA" sz="6400" spc="-20" dirty="0" err="1">
                <a:latin typeface="Times New Roman"/>
                <a:ea typeface="Times New Roman"/>
                <a:cs typeface="Times New Roman"/>
              </a:rPr>
              <a:t>грубововнових</a:t>
            </a:r>
            <a:r>
              <a:rPr lang="uk-UA" sz="6400" spc="-20" dirty="0">
                <a:latin typeface="Times New Roman"/>
                <a:ea typeface="Times New Roman"/>
                <a:cs typeface="Times New Roman"/>
              </a:rPr>
              <a:t> овець з довжиною ворсу від 2 до 5 см. Часто ці овчини використовують для імітації більш цінних хутрових виробів (морського котика, видри та ін.). Носять ці вироби хутром назовні (шуби, комірці, шапки та ін.).</a:t>
            </a:r>
            <a:endParaRPr lang="uk-UA" sz="6400" dirty="0">
              <a:latin typeface="Calibri"/>
              <a:ea typeface="Calibri"/>
              <a:cs typeface="Times New Roman"/>
            </a:endParaRPr>
          </a:p>
          <a:p>
            <a:pPr indent="450215" algn="just">
              <a:lnSpc>
                <a:spcPct val="150000"/>
              </a:lnSpc>
              <a:spcAft>
                <a:spcPts val="0"/>
              </a:spcAft>
            </a:pPr>
            <a:r>
              <a:rPr lang="uk-UA" sz="6400" b="1" i="1" spc="-20" dirty="0">
                <a:latin typeface="Times New Roman"/>
                <a:ea typeface="Times New Roman"/>
                <a:cs typeface="Times New Roman"/>
              </a:rPr>
              <a:t>Шкіряні овчини</a:t>
            </a:r>
            <a:r>
              <a:rPr lang="uk-UA" sz="6400" spc="-20" dirty="0">
                <a:latin typeface="Times New Roman"/>
                <a:ea typeface="Times New Roman"/>
                <a:cs typeface="Times New Roman"/>
              </a:rPr>
              <a:t> – це шкури, непридатні для вичинки шубних та хутрових овчин, мають недоліки та вади при знатті шкури, короткий ворс та ін. Використовують їх для пошиття курток, плащів та інших галантерейних виробів.</a:t>
            </a:r>
            <a:endParaRPr lang="uk-UA" sz="6400" dirty="0">
              <a:latin typeface="Calibri"/>
              <a:ea typeface="Calibri"/>
              <a:cs typeface="Times New Roman"/>
            </a:endParaRPr>
          </a:p>
          <a:p>
            <a:endParaRPr lang="uk-UA" dirty="0"/>
          </a:p>
        </p:txBody>
      </p:sp>
    </p:spTree>
    <p:extLst>
      <p:ext uri="{BB962C8B-B14F-4D97-AF65-F5344CB8AC3E}">
        <p14:creationId xmlns:p14="http://schemas.microsoft.com/office/powerpoint/2010/main" val="3943180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476672"/>
            <a:ext cx="7643192" cy="576064"/>
          </a:xfrm>
        </p:spPr>
        <p:txBody>
          <a:bodyPr>
            <a:normAutofit fontScale="90000"/>
          </a:bodyPr>
          <a:lstStyle/>
          <a:p>
            <a:pPr marL="274320" lvl="0" indent="-274320">
              <a:lnSpc>
                <a:spcPct val="150000"/>
              </a:lnSpc>
              <a:spcBef>
                <a:spcPct val="20000"/>
              </a:spcBef>
            </a:pPr>
            <a:r>
              <a:rPr lang="uk-UA" sz="1800" b="1" spc="-20" dirty="0">
                <a:solidFill>
                  <a:prstClr val="black"/>
                </a:solidFill>
                <a:latin typeface="Times New Roman"/>
                <a:ea typeface="Times New Roman"/>
                <a:cs typeface="Times New Roman"/>
              </a:rPr>
              <a:t>ОРГАНІЗАЦІЯ І ТЕХНІКА СТРИЖКИ ОВЕЦЬ</a:t>
            </a:r>
            <a:br>
              <a:rPr lang="uk-UA" sz="1800" dirty="0">
                <a:solidFill>
                  <a:prstClr val="black"/>
                </a:solidFill>
                <a:ea typeface="Calibri"/>
                <a:cs typeface="Times New Roman"/>
              </a:rPr>
            </a:br>
            <a:endParaRPr lang="uk-UA" sz="1800" dirty="0"/>
          </a:p>
        </p:txBody>
      </p:sp>
      <p:sp>
        <p:nvSpPr>
          <p:cNvPr id="3" name="Объект 2"/>
          <p:cNvSpPr>
            <a:spLocks noGrp="1"/>
          </p:cNvSpPr>
          <p:nvPr>
            <p:ph idx="1"/>
          </p:nvPr>
        </p:nvSpPr>
        <p:spPr>
          <a:xfrm>
            <a:off x="323528" y="692696"/>
            <a:ext cx="8363272" cy="5631904"/>
          </a:xfrm>
        </p:spPr>
        <p:txBody>
          <a:bodyPr>
            <a:normAutofit fontScale="55000" lnSpcReduction="20000"/>
          </a:bodyPr>
          <a:lstStyle/>
          <a:p>
            <a:pPr algn="just">
              <a:lnSpc>
                <a:spcPct val="150000"/>
              </a:lnSpc>
              <a:spcAft>
                <a:spcPts val="0"/>
              </a:spcAft>
            </a:pPr>
            <a:r>
              <a:rPr lang="uk-UA" sz="2800" b="1" i="1" spc="-20" dirty="0">
                <a:latin typeface="Times New Roman"/>
                <a:ea typeface="Times New Roman"/>
                <a:cs typeface="Times New Roman"/>
              </a:rPr>
              <a:t>Стрижка овець</a:t>
            </a:r>
            <a:r>
              <a:rPr lang="uk-UA" sz="2800" spc="-20" dirty="0">
                <a:latin typeface="Times New Roman"/>
                <a:ea typeface="Times New Roman"/>
                <a:cs typeface="Times New Roman"/>
              </a:rPr>
              <a:t> – важливий технологічний процес у вівчарстві. Крім господарського має ще й гігієнічне значення.</a:t>
            </a:r>
            <a:endParaRPr lang="uk-UA" sz="2000" dirty="0">
              <a:latin typeface="Calibri"/>
              <a:ea typeface="Calibri"/>
              <a:cs typeface="Times New Roman"/>
            </a:endParaRPr>
          </a:p>
          <a:p>
            <a:pPr algn="just">
              <a:lnSpc>
                <a:spcPct val="150000"/>
              </a:lnSpc>
              <a:spcAft>
                <a:spcPts val="0"/>
              </a:spcAft>
            </a:pPr>
            <a:r>
              <a:rPr lang="uk-UA" sz="2800" spc="-20" dirty="0">
                <a:latin typeface="Times New Roman"/>
                <a:ea typeface="Times New Roman"/>
                <a:cs typeface="Times New Roman"/>
              </a:rPr>
              <a:t>Овець з однорідною вовною стрижуть один раз на рік у теплу погоду. У більшості районів України стрижка припадає на кінець травня. Овець з неоднорідною вовною стрижуть у більшості випадків навесні і восени.</a:t>
            </a:r>
            <a:endParaRPr lang="uk-UA" sz="2000" dirty="0">
              <a:latin typeface="Calibri"/>
              <a:ea typeface="Calibri"/>
              <a:cs typeface="Times New Roman"/>
            </a:endParaRPr>
          </a:p>
          <a:p>
            <a:pPr algn="just">
              <a:lnSpc>
                <a:spcPct val="150000"/>
              </a:lnSpc>
              <a:spcAft>
                <a:spcPts val="0"/>
              </a:spcAft>
            </a:pPr>
            <a:r>
              <a:rPr lang="uk-UA" sz="2800" spc="-20" dirty="0">
                <a:latin typeface="Times New Roman"/>
                <a:ea typeface="Times New Roman"/>
                <a:cs typeface="Times New Roman"/>
              </a:rPr>
              <a:t>До початку стрижки складають план її проведення, ремонтують і дезінфікують стригальні пункти, встановлюються обладнання.</a:t>
            </a:r>
            <a:endParaRPr lang="uk-UA" sz="2000" dirty="0">
              <a:latin typeface="Calibri"/>
              <a:ea typeface="Calibri"/>
              <a:cs typeface="Times New Roman"/>
            </a:endParaRPr>
          </a:p>
          <a:p>
            <a:pPr algn="just">
              <a:lnSpc>
                <a:spcPct val="150000"/>
              </a:lnSpc>
              <a:spcAft>
                <a:spcPts val="0"/>
              </a:spcAft>
            </a:pPr>
            <a:r>
              <a:rPr lang="uk-UA" sz="2800" i="1" spc="-20" dirty="0">
                <a:latin typeface="Times New Roman"/>
                <a:ea typeface="Times New Roman"/>
                <a:cs typeface="Times New Roman"/>
              </a:rPr>
              <a:t>(Один стригаль за день може обстригти 30-60 овець, а ручними ножицями лише 10-15 голів. Кращі стригалі одну вівцю стрижуть за 2 хвилини і можуть за зміну обстригти до 200 тварин).</a:t>
            </a:r>
            <a:endParaRPr lang="uk-UA" sz="2000" dirty="0">
              <a:latin typeface="Calibri"/>
              <a:ea typeface="Calibri"/>
              <a:cs typeface="Times New Roman"/>
            </a:endParaRPr>
          </a:p>
          <a:p>
            <a:pPr algn="just">
              <a:lnSpc>
                <a:spcPct val="150000"/>
              </a:lnSpc>
              <a:spcAft>
                <a:spcPts val="0"/>
              </a:spcAft>
            </a:pPr>
            <a:r>
              <a:rPr lang="uk-UA" sz="2800" spc="-20" dirty="0">
                <a:latin typeface="Times New Roman"/>
                <a:ea typeface="Times New Roman"/>
                <a:cs typeface="Times New Roman"/>
              </a:rPr>
              <a:t>Як правило, першими стрижуть молодняк минулого року народження, потім маток і баранів.</a:t>
            </a:r>
            <a:endParaRPr lang="uk-UA" sz="2000" dirty="0">
              <a:latin typeface="Calibri"/>
              <a:ea typeface="Calibri"/>
              <a:cs typeface="Times New Roman"/>
            </a:endParaRPr>
          </a:p>
          <a:p>
            <a:pPr algn="just">
              <a:lnSpc>
                <a:spcPct val="150000"/>
              </a:lnSpc>
              <a:spcAft>
                <a:spcPts val="0"/>
              </a:spcAft>
            </a:pPr>
            <a:r>
              <a:rPr lang="uk-UA" sz="2800" spc="-20" dirty="0">
                <a:latin typeface="Times New Roman"/>
                <a:ea typeface="Times New Roman"/>
                <a:cs typeface="Times New Roman"/>
              </a:rPr>
              <a:t>Якщо у господарстві є </a:t>
            </a:r>
            <a:r>
              <a:rPr lang="uk-UA" sz="2800" spc="-20" dirty="0" err="1">
                <a:latin typeface="Times New Roman"/>
                <a:ea typeface="Times New Roman"/>
                <a:cs typeface="Times New Roman"/>
              </a:rPr>
              <a:t>грубововнові</a:t>
            </a:r>
            <a:r>
              <a:rPr lang="uk-UA" sz="2800" spc="-20" dirty="0">
                <a:latin typeface="Times New Roman"/>
                <a:ea typeface="Times New Roman"/>
                <a:cs typeface="Times New Roman"/>
              </a:rPr>
              <a:t> і тонкорунні вівці, то спочатку стрижуть </a:t>
            </a:r>
            <a:r>
              <a:rPr lang="uk-UA" sz="2800" spc="-20" dirty="0" err="1">
                <a:latin typeface="Times New Roman"/>
                <a:ea typeface="Times New Roman"/>
                <a:cs typeface="Times New Roman"/>
              </a:rPr>
              <a:t>грубововнових</a:t>
            </a:r>
            <a:r>
              <a:rPr lang="uk-UA" sz="2800" spc="-20" dirty="0">
                <a:latin typeface="Times New Roman"/>
                <a:ea typeface="Times New Roman"/>
                <a:cs typeface="Times New Roman"/>
              </a:rPr>
              <a:t>, тому що вони линяють і втрачають вовну.</a:t>
            </a:r>
            <a:endParaRPr lang="uk-UA" sz="2000" dirty="0">
              <a:latin typeface="Calibri"/>
              <a:ea typeface="Calibri"/>
              <a:cs typeface="Times New Roman"/>
            </a:endParaRPr>
          </a:p>
          <a:p>
            <a:pPr algn="just">
              <a:lnSpc>
                <a:spcPct val="150000"/>
              </a:lnSpc>
              <a:spcAft>
                <a:spcPts val="0"/>
              </a:spcAft>
            </a:pPr>
            <a:r>
              <a:rPr lang="uk-UA" sz="2800" spc="-20" dirty="0">
                <a:latin typeface="Times New Roman"/>
                <a:ea typeface="Times New Roman"/>
                <a:cs typeface="Times New Roman"/>
              </a:rPr>
              <a:t>Перед стрижкою овець тримають голодними протягом 12-24 годин, щоб запобігти можливому завороту кишок під час стрижки.</a:t>
            </a:r>
            <a:endParaRPr lang="uk-UA" sz="2000" dirty="0">
              <a:latin typeface="Calibri"/>
              <a:ea typeface="Calibri"/>
              <a:cs typeface="Times New Roman"/>
            </a:endParaRPr>
          </a:p>
          <a:p>
            <a:endParaRPr lang="uk-U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4075" y="5013176"/>
            <a:ext cx="272415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7570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методичі вказівки ТВПТ [Режим ограниченной функциональности] - Word (Сбой активации продукта)"/>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l="25271" t="29112" r="22622" b="8551"/>
          <a:stretch/>
        </p:blipFill>
        <p:spPr>
          <a:xfrm>
            <a:off x="0" y="404664"/>
            <a:ext cx="8892480" cy="6048672"/>
          </a:xfrm>
        </p:spPr>
      </p:pic>
    </p:spTree>
    <p:extLst>
      <p:ext uri="{BB962C8B-B14F-4D97-AF65-F5344CB8AC3E}">
        <p14:creationId xmlns:p14="http://schemas.microsoft.com/office/powerpoint/2010/main" val="3766814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51520" y="662499"/>
            <a:ext cx="856895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altLang="uk-UA" sz="3200"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Завдання 1. </a:t>
            </a:r>
            <a:r>
              <a:rPr kumimoji="0" lang="uk-UA" altLang="uk-UA" sz="3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У господарстві є пасовище, що  складається  із  12  ділянок  завдовжки 56 м, завширшки 30 м; поголів’я </a:t>
            </a:r>
            <a:r>
              <a:rPr kumimoji="0" lang="uk-UA" altLang="uk-UA" sz="32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овець</a:t>
            </a:r>
            <a:r>
              <a:rPr kumimoji="0" lang="uk-UA" altLang="uk-UA" sz="3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 100 вівцематок. </a:t>
            </a:r>
            <a:endParaRPr kumimoji="0" lang="en-US" altLang="uk-UA" sz="3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altLang="uk-UA" sz="3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Визначити час випасання в одній загонці на початку травня, якщо відома продуктивність травостою (1,5 кг/м</a:t>
            </a:r>
            <a:r>
              <a:rPr kumimoji="0" lang="uk-UA" altLang="uk-UA" sz="32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rPr>
              <a:t>2</a:t>
            </a:r>
            <a:r>
              <a:rPr kumimoji="0" lang="uk-UA" altLang="uk-UA" sz="3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і потреба тварини у поживних речовинах (1,25 корм. од./гол.).</a:t>
            </a:r>
            <a:endParaRPr kumimoji="0" lang="uk-UA" altLang="uk-UA"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07688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1124744"/>
            <a:ext cx="7632848" cy="3970318"/>
          </a:xfrm>
          <a:prstGeom prst="rect">
            <a:avLst/>
          </a:prstGeom>
        </p:spPr>
        <p:txBody>
          <a:bodyPr wrap="square">
            <a:spAutoFit/>
          </a:bodyPr>
          <a:lstStyle/>
          <a:p>
            <a:pPr indent="342900" algn="just">
              <a:lnSpc>
                <a:spcPct val="150000"/>
              </a:lnSpc>
              <a:spcAft>
                <a:spcPts val="0"/>
              </a:spcAft>
            </a:pPr>
            <a:r>
              <a:rPr lang="uk-UA" sz="2800" b="1" i="1" dirty="0">
                <a:latin typeface="Times New Roman" panose="02020603050405020304" pitchFamily="18" charset="0"/>
                <a:ea typeface="Times New Roman" panose="02020603050405020304" pitchFamily="18" charset="0"/>
              </a:rPr>
              <a:t>Завдання 2.</a:t>
            </a:r>
            <a:r>
              <a:rPr lang="uk-UA" sz="2800" dirty="0">
                <a:latin typeface="Times New Roman" panose="02020603050405020304" pitchFamily="18" charset="0"/>
                <a:ea typeface="Times New Roman" panose="02020603050405020304" pitchFamily="18" charset="0"/>
              </a:rPr>
              <a:t> Визначити вихід чистої митої вовни та порівняти одержані дані між породами прекос, </a:t>
            </a:r>
            <a:r>
              <a:rPr lang="uk-UA" sz="2800" dirty="0" err="1">
                <a:latin typeface="Times New Roman" panose="02020603050405020304" pitchFamily="18" charset="0"/>
                <a:ea typeface="Times New Roman" panose="02020603050405020304" pitchFamily="18" charset="0"/>
              </a:rPr>
              <a:t>асканійська</a:t>
            </a:r>
            <a:r>
              <a:rPr lang="uk-UA" sz="2800" dirty="0">
                <a:latin typeface="Times New Roman" panose="02020603050405020304" pitchFamily="18" charset="0"/>
                <a:ea typeface="Times New Roman" panose="02020603050405020304" pitchFamily="18" charset="0"/>
              </a:rPr>
              <a:t> та цигайська (табл. </a:t>
            </a:r>
            <a:r>
              <a:rPr lang="en-US" sz="2800" dirty="0">
                <a:latin typeface="Times New Roman" panose="02020603050405020304" pitchFamily="18" charset="0"/>
                <a:ea typeface="Times New Roman" panose="02020603050405020304" pitchFamily="18" charset="0"/>
              </a:rPr>
              <a:t>1</a:t>
            </a:r>
            <a:r>
              <a:rPr lang="uk-UA" sz="2800" dirty="0">
                <a:latin typeface="Times New Roman" panose="02020603050405020304" pitchFamily="18" charset="0"/>
                <a:ea typeface="Times New Roman" panose="02020603050405020304" pitchFamily="18" charset="0"/>
              </a:rPr>
              <a:t>). Яку кількість чистої митої вовни  буде зараховано господарству, якщо буде отримано від баранів – 19 рун, вівцематок – 345 рун.</a:t>
            </a:r>
            <a:endParaRPr lang="uk-UA"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42598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методичі вказівки ТВПТ [Режим ограниченной функциональности] - Word (Сбой активации продукта)"/>
          <p:cNvPicPr>
            <a:picLocks noChangeAspect="1"/>
          </p:cNvPicPr>
          <p:nvPr/>
        </p:nvPicPr>
        <p:blipFill rotWithShape="1">
          <a:blip r:embed="rId2">
            <a:extLst>
              <a:ext uri="{28A0092B-C50C-407E-A947-70E740481C1C}">
                <a14:useLocalDpi xmlns:a14="http://schemas.microsoft.com/office/drawing/2010/main" val="0"/>
              </a:ext>
            </a:extLst>
          </a:blip>
          <a:srcRect l="26375" t="30984" r="24801" b="30984"/>
          <a:stretch/>
        </p:blipFill>
        <p:spPr>
          <a:xfrm>
            <a:off x="179512" y="1556792"/>
            <a:ext cx="8585565" cy="3600400"/>
          </a:xfrm>
          <a:prstGeom prst="rect">
            <a:avLst/>
          </a:prstGeom>
        </p:spPr>
      </p:pic>
    </p:spTree>
    <p:extLst>
      <p:ext uri="{BB962C8B-B14F-4D97-AF65-F5344CB8AC3E}">
        <p14:creationId xmlns:p14="http://schemas.microsoft.com/office/powerpoint/2010/main" val="3285352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методичі вказівки ТВПТ [Режим ограниченной функциональности] - Word (Сбой активации продукта)"/>
          <p:cNvPicPr>
            <a:picLocks noChangeAspect="1"/>
          </p:cNvPicPr>
          <p:nvPr/>
        </p:nvPicPr>
        <p:blipFill rotWithShape="1">
          <a:blip r:embed="rId2">
            <a:extLst>
              <a:ext uri="{28A0092B-C50C-407E-A947-70E740481C1C}">
                <a14:useLocalDpi xmlns:a14="http://schemas.microsoft.com/office/drawing/2010/main" val="0"/>
              </a:ext>
            </a:extLst>
          </a:blip>
          <a:srcRect l="26376" t="30984" r="25588" b="29521"/>
          <a:stretch/>
        </p:blipFill>
        <p:spPr>
          <a:xfrm>
            <a:off x="539552" y="1628800"/>
            <a:ext cx="8459603" cy="3744416"/>
          </a:xfrm>
          <a:prstGeom prst="rect">
            <a:avLst/>
          </a:prstGeom>
        </p:spPr>
      </p:pic>
    </p:spTree>
    <p:extLst>
      <p:ext uri="{BB962C8B-B14F-4D97-AF65-F5344CB8AC3E}">
        <p14:creationId xmlns:p14="http://schemas.microsoft.com/office/powerpoint/2010/main" val="3377408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692696"/>
            <a:ext cx="8064896" cy="2308324"/>
          </a:xfrm>
          <a:prstGeom prst="rect">
            <a:avLst/>
          </a:prstGeom>
        </p:spPr>
        <p:txBody>
          <a:bodyPr wrap="square">
            <a:spAutoFit/>
          </a:bodyPr>
          <a:lstStyle/>
          <a:p>
            <a:pPr algn="just">
              <a:lnSpc>
                <a:spcPct val="150000"/>
              </a:lnSpc>
              <a:spcAft>
                <a:spcPts val="0"/>
              </a:spcAft>
            </a:pPr>
            <a:r>
              <a:rPr lang="uk-UA" sz="2400" b="1" spc="-20" dirty="0">
                <a:latin typeface="Times New Roman"/>
                <a:ea typeface="Times New Roman"/>
                <a:cs typeface="Times New Roman"/>
              </a:rPr>
              <a:t>Завдання </a:t>
            </a:r>
            <a:r>
              <a:rPr lang="en-US" sz="2400" b="1" spc="-20" dirty="0">
                <a:latin typeface="Times New Roman"/>
                <a:ea typeface="Times New Roman"/>
                <a:cs typeface="Times New Roman"/>
              </a:rPr>
              <a:t>3</a:t>
            </a:r>
            <a:r>
              <a:rPr lang="uk-UA" sz="2400" b="1" spc="-20" dirty="0">
                <a:latin typeface="Times New Roman"/>
                <a:ea typeface="Times New Roman"/>
                <a:cs typeface="Times New Roman"/>
              </a:rPr>
              <a:t>.</a:t>
            </a:r>
            <a:r>
              <a:rPr lang="uk-UA" sz="2400" spc="-20" dirty="0">
                <a:latin typeface="Times New Roman"/>
                <a:ea typeface="Times New Roman"/>
                <a:cs typeface="Times New Roman"/>
              </a:rPr>
              <a:t> </a:t>
            </a:r>
            <a:r>
              <a:rPr lang="uk-UA" sz="2400" dirty="0">
                <a:latin typeface="Times New Roman"/>
                <a:ea typeface="Times New Roman"/>
                <a:cs typeface="Times New Roman"/>
              </a:rPr>
              <a:t>Дати характеристику і вивчити будову та властивості вовни і руна.</a:t>
            </a:r>
            <a:endParaRPr lang="uk-UA" sz="2400" dirty="0">
              <a:latin typeface="Calibri"/>
              <a:ea typeface="Calibri"/>
              <a:cs typeface="Times New Roman"/>
            </a:endParaRPr>
          </a:p>
          <a:p>
            <a:pPr algn="just">
              <a:lnSpc>
                <a:spcPct val="150000"/>
              </a:lnSpc>
              <a:spcAft>
                <a:spcPts val="0"/>
              </a:spcAft>
            </a:pPr>
            <a:r>
              <a:rPr lang="uk-UA" sz="2400" b="1" spc="-20" dirty="0">
                <a:latin typeface="Times New Roman"/>
                <a:ea typeface="Times New Roman"/>
                <a:cs typeface="Times New Roman"/>
              </a:rPr>
              <a:t>Завдання </a:t>
            </a:r>
            <a:r>
              <a:rPr lang="en-US" sz="2400" b="1" spc="-20" dirty="0">
                <a:latin typeface="Times New Roman"/>
                <a:ea typeface="Times New Roman"/>
                <a:cs typeface="Times New Roman"/>
              </a:rPr>
              <a:t>4</a:t>
            </a:r>
            <a:r>
              <a:rPr lang="uk-UA" sz="2400" b="1" spc="-20" dirty="0">
                <a:latin typeface="Times New Roman"/>
                <a:ea typeface="Times New Roman"/>
                <a:cs typeface="Times New Roman"/>
              </a:rPr>
              <a:t>. </a:t>
            </a:r>
            <a:r>
              <a:rPr lang="uk-UA" sz="2400" spc="-20" dirty="0">
                <a:latin typeface="Times New Roman"/>
                <a:ea typeface="Times New Roman"/>
                <a:cs typeface="Times New Roman"/>
              </a:rPr>
              <a:t>Описати</a:t>
            </a:r>
            <a:r>
              <a:rPr lang="uk-UA" sz="2400" dirty="0">
                <a:latin typeface="Times New Roman"/>
                <a:ea typeface="Times New Roman"/>
                <a:cs typeface="Times New Roman"/>
              </a:rPr>
              <a:t> фізико-технічні властивості вовни.</a:t>
            </a:r>
            <a:endParaRPr lang="uk-UA" sz="2400" dirty="0">
              <a:latin typeface="Calibri"/>
              <a:ea typeface="Calibri"/>
              <a:cs typeface="Times New Roman"/>
            </a:endParaRPr>
          </a:p>
          <a:p>
            <a:pPr algn="just">
              <a:lnSpc>
                <a:spcPct val="150000"/>
              </a:lnSpc>
              <a:spcAft>
                <a:spcPts val="0"/>
              </a:spcAft>
            </a:pPr>
            <a:r>
              <a:rPr lang="uk-UA" sz="2400" b="1" dirty="0">
                <a:latin typeface="Times New Roman"/>
                <a:ea typeface="Times New Roman"/>
                <a:cs typeface="Times New Roman"/>
              </a:rPr>
              <a:t>Завдання </a:t>
            </a:r>
            <a:r>
              <a:rPr lang="en-US" sz="2400" b="1" dirty="0">
                <a:latin typeface="Times New Roman"/>
                <a:ea typeface="Times New Roman"/>
                <a:cs typeface="Times New Roman"/>
              </a:rPr>
              <a:t>5</a:t>
            </a:r>
            <a:r>
              <a:rPr lang="uk-UA" sz="2400" b="1" dirty="0">
                <a:latin typeface="Times New Roman"/>
                <a:ea typeface="Times New Roman"/>
                <a:cs typeface="Times New Roman"/>
              </a:rPr>
              <a:t>. </a:t>
            </a:r>
            <a:r>
              <a:rPr lang="uk-UA" sz="2400" dirty="0">
                <a:latin typeface="Times New Roman"/>
                <a:ea typeface="Times New Roman"/>
                <a:cs typeface="Times New Roman"/>
              </a:rPr>
              <a:t>Охарактеризувати оцінку овчин та смушків.</a:t>
            </a:r>
            <a:endParaRPr lang="uk-UA" sz="2400" dirty="0">
              <a:effectLst/>
              <a:latin typeface="Calibri"/>
              <a:ea typeface="Calibri"/>
              <a:cs typeface="Times New Roman"/>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6804" y="3140968"/>
            <a:ext cx="4518316"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8235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L="274320" lvl="0" indent="-274320">
              <a:lnSpc>
                <a:spcPct val="150000"/>
              </a:lnSpc>
              <a:spcBef>
                <a:spcPct val="20000"/>
              </a:spcBef>
            </a:pPr>
            <a:r>
              <a:rPr lang="uk-UA" sz="2800" b="1" dirty="0">
                <a:solidFill>
                  <a:prstClr val="black"/>
                </a:solidFill>
                <a:latin typeface="Times New Roman"/>
                <a:ea typeface="Times New Roman"/>
                <a:cs typeface="Times New Roman"/>
              </a:rPr>
              <a:t>Контрольні питання :</a:t>
            </a:r>
            <a:br>
              <a:rPr lang="uk-UA" sz="2000" dirty="0">
                <a:solidFill>
                  <a:prstClr val="black"/>
                </a:solidFill>
                <a:ea typeface="Calibri"/>
                <a:cs typeface="Times New Roman"/>
              </a:rPr>
            </a:br>
            <a:endParaRPr lang="uk-UA" dirty="0"/>
          </a:p>
        </p:txBody>
      </p:sp>
      <p:sp>
        <p:nvSpPr>
          <p:cNvPr id="3" name="Объект 2"/>
          <p:cNvSpPr>
            <a:spLocks noGrp="1"/>
          </p:cNvSpPr>
          <p:nvPr>
            <p:ph idx="1"/>
          </p:nvPr>
        </p:nvSpPr>
        <p:spPr>
          <a:xfrm>
            <a:off x="0" y="1412776"/>
            <a:ext cx="8686800" cy="4911824"/>
          </a:xfrm>
        </p:spPr>
        <p:txBody>
          <a:bodyPr/>
          <a:lstStyle/>
          <a:p>
            <a:pPr marL="342900" lvl="0" indent="-342900" algn="just">
              <a:lnSpc>
                <a:spcPct val="150000"/>
              </a:lnSpc>
              <a:spcAft>
                <a:spcPts val="0"/>
              </a:spcAft>
              <a:buFont typeface="+mj-lt"/>
              <a:buAutoNum type="arabicPeriod"/>
            </a:pPr>
            <a:r>
              <a:rPr lang="uk-UA" sz="2800" spc="-20" dirty="0">
                <a:latin typeface="Times New Roman"/>
                <a:ea typeface="Times New Roman"/>
                <a:cs typeface="Times New Roman"/>
              </a:rPr>
              <a:t>Склад волокна та характеристика його шарів</a:t>
            </a:r>
            <a:endParaRPr lang="uk-UA" sz="2000" dirty="0">
              <a:latin typeface="Calibri"/>
              <a:ea typeface="Calibri"/>
              <a:cs typeface="Times New Roman"/>
            </a:endParaRPr>
          </a:p>
          <a:p>
            <a:pPr marL="342900" lvl="0" indent="-342900" algn="just">
              <a:lnSpc>
                <a:spcPct val="150000"/>
              </a:lnSpc>
              <a:spcAft>
                <a:spcPts val="0"/>
              </a:spcAft>
              <a:buFont typeface="+mj-lt"/>
              <a:buAutoNum type="arabicPeriod"/>
            </a:pPr>
            <a:r>
              <a:rPr lang="uk-UA" sz="2800" spc="-20" dirty="0">
                <a:latin typeface="Times New Roman"/>
                <a:ea typeface="Times New Roman"/>
                <a:cs typeface="Times New Roman"/>
              </a:rPr>
              <a:t> Фізико-технічні властивості вовни</a:t>
            </a:r>
            <a:endParaRPr lang="uk-UA" sz="2000" dirty="0">
              <a:latin typeface="Calibri"/>
              <a:ea typeface="Calibri"/>
              <a:cs typeface="Times New Roman"/>
            </a:endParaRPr>
          </a:p>
          <a:p>
            <a:pPr marL="342900" lvl="0" indent="-342900" algn="just">
              <a:lnSpc>
                <a:spcPct val="150000"/>
              </a:lnSpc>
              <a:spcAft>
                <a:spcPts val="0"/>
              </a:spcAft>
              <a:buFont typeface="+mj-lt"/>
              <a:buAutoNum type="arabicPeriod"/>
            </a:pPr>
            <a:r>
              <a:rPr lang="uk-UA" sz="2800" spc="-20" dirty="0">
                <a:latin typeface="Times New Roman"/>
                <a:ea typeface="Times New Roman"/>
                <a:cs typeface="Times New Roman"/>
              </a:rPr>
              <a:t>Характеристика овчин</a:t>
            </a:r>
            <a:endParaRPr lang="uk-UA" sz="2000" dirty="0">
              <a:latin typeface="Calibri"/>
              <a:ea typeface="Calibri"/>
              <a:cs typeface="Times New Roman"/>
            </a:endParaRPr>
          </a:p>
          <a:p>
            <a:pPr marL="342900" lvl="0" indent="-342900" algn="just">
              <a:lnSpc>
                <a:spcPct val="150000"/>
              </a:lnSpc>
              <a:spcAft>
                <a:spcPts val="0"/>
              </a:spcAft>
              <a:buFont typeface="+mj-lt"/>
              <a:buAutoNum type="arabicPeriod"/>
            </a:pPr>
            <a:r>
              <a:rPr lang="uk-UA" sz="2800" spc="-20" dirty="0">
                <a:latin typeface="Times New Roman"/>
                <a:ea typeface="Times New Roman"/>
                <a:cs typeface="Times New Roman"/>
              </a:rPr>
              <a:t>Якісна оцінка смушків</a:t>
            </a:r>
            <a:endParaRPr lang="uk-UA" sz="2000" dirty="0">
              <a:latin typeface="Calibri"/>
              <a:ea typeface="Calibri"/>
              <a:cs typeface="Times New Roman"/>
            </a:endParaRPr>
          </a:p>
          <a:p>
            <a:pPr marL="342900" lvl="0" indent="-342900" algn="just">
              <a:lnSpc>
                <a:spcPct val="150000"/>
              </a:lnSpc>
              <a:spcAft>
                <a:spcPts val="0"/>
              </a:spcAft>
              <a:buFont typeface="+mj-lt"/>
              <a:buAutoNum type="arabicPeriod"/>
            </a:pPr>
            <a:r>
              <a:rPr lang="uk-UA" sz="2800" spc="-20" dirty="0">
                <a:latin typeface="Times New Roman"/>
                <a:ea typeface="Times New Roman"/>
                <a:cs typeface="Times New Roman"/>
              </a:rPr>
              <a:t>Організація та техніка стрижки овець </a:t>
            </a:r>
            <a:endParaRPr lang="uk-UA" sz="2000" dirty="0">
              <a:latin typeface="Calibri"/>
              <a:ea typeface="Calibri"/>
              <a:cs typeface="Times New Roman"/>
            </a:endParaRPr>
          </a:p>
          <a:p>
            <a:endParaRPr lang="uk-U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4005064"/>
            <a:ext cx="2571750"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773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indent="450215" algn="just">
              <a:lnSpc>
                <a:spcPct val="150000"/>
              </a:lnSpc>
              <a:spcAft>
                <a:spcPts val="0"/>
              </a:spcAft>
            </a:pPr>
            <a:r>
              <a:rPr lang="uk-UA" sz="2800" b="1" dirty="0">
                <a:latin typeface="Times New Roman"/>
                <a:ea typeface="Times New Roman"/>
                <a:cs typeface="Times New Roman"/>
              </a:rPr>
              <a:t>Мета заняття:  </a:t>
            </a:r>
            <a:r>
              <a:rPr lang="uk-UA" sz="2800" dirty="0">
                <a:latin typeface="Times New Roman"/>
                <a:ea typeface="Times New Roman"/>
                <a:cs typeface="Times New Roman"/>
              </a:rPr>
              <a:t>Вивчити будову та властивості вовни, руна і фізико-технічні властивості вовни. Навчитися оцінювати овчини і смушки.</a:t>
            </a:r>
            <a:endParaRPr lang="uk-UA" sz="2000" dirty="0">
              <a:latin typeface="Calibri"/>
              <a:ea typeface="Calibri"/>
              <a:cs typeface="Times New Roman"/>
            </a:endParaRPr>
          </a:p>
          <a:p>
            <a:endParaRPr lang="uk-UA" dirty="0"/>
          </a:p>
        </p:txBody>
      </p:sp>
    </p:spTree>
    <p:extLst>
      <p:ext uri="{BB962C8B-B14F-4D97-AF65-F5344CB8AC3E}">
        <p14:creationId xmlns:p14="http://schemas.microsoft.com/office/powerpoint/2010/main" val="1879538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35002"/>
            <a:ext cx="7869560" cy="511674"/>
          </a:xfrm>
        </p:spPr>
        <p:txBody>
          <a:bodyPr/>
          <a:lstStyle/>
          <a:p>
            <a:r>
              <a:rPr lang="uk-UA" sz="1500" b="1" spc="-20" dirty="0">
                <a:solidFill>
                  <a:prstClr val="black"/>
                </a:solidFill>
                <a:latin typeface="Times New Roman"/>
                <a:ea typeface="Times New Roman"/>
                <a:cs typeface="Times New Roman"/>
              </a:rPr>
              <a:t> </a:t>
            </a:r>
            <a:r>
              <a:rPr lang="uk-UA" sz="2400" b="1" u="sng" spc="-20" dirty="0">
                <a:solidFill>
                  <a:prstClr val="black"/>
                </a:solidFill>
                <a:latin typeface="Times New Roman"/>
                <a:ea typeface="Times New Roman"/>
                <a:cs typeface="Times New Roman"/>
              </a:rPr>
              <a:t>Волокно складається з шарів</a:t>
            </a:r>
            <a:r>
              <a:rPr lang="uk-UA" sz="2400" b="1" spc="-20" dirty="0">
                <a:solidFill>
                  <a:prstClr val="black"/>
                </a:solidFill>
                <a:latin typeface="Times New Roman"/>
                <a:ea typeface="Times New Roman"/>
                <a:cs typeface="Times New Roman"/>
              </a:rPr>
              <a:t>: </a:t>
            </a:r>
            <a:endParaRPr lang="uk-UA" sz="2400" dirty="0"/>
          </a:p>
        </p:txBody>
      </p:sp>
      <p:sp>
        <p:nvSpPr>
          <p:cNvPr id="3" name="Объект 2"/>
          <p:cNvSpPr>
            <a:spLocks noGrp="1"/>
          </p:cNvSpPr>
          <p:nvPr>
            <p:ph idx="1"/>
          </p:nvPr>
        </p:nvSpPr>
        <p:spPr>
          <a:xfrm>
            <a:off x="395536" y="476672"/>
            <a:ext cx="8568952" cy="6381328"/>
          </a:xfrm>
        </p:spPr>
        <p:txBody>
          <a:bodyPr>
            <a:normAutofit fontScale="55000" lnSpcReduction="20000"/>
          </a:bodyPr>
          <a:lstStyle/>
          <a:p>
            <a:pPr indent="450215" algn="just">
              <a:lnSpc>
                <a:spcPct val="150000"/>
              </a:lnSpc>
              <a:spcAft>
                <a:spcPts val="0"/>
              </a:spcAft>
            </a:pPr>
            <a:r>
              <a:rPr lang="uk-UA" sz="2900" b="1" spc="-20" dirty="0">
                <a:latin typeface="Times New Roman" panose="02020603050405020304" pitchFamily="18" charset="0"/>
                <a:ea typeface="Times New Roman"/>
                <a:cs typeface="Times New Roman" panose="02020603050405020304" pitchFamily="18" charset="0"/>
              </a:rPr>
              <a:t>зовнішній ( лускатий), </a:t>
            </a:r>
          </a:p>
          <a:p>
            <a:pPr indent="450215" algn="just">
              <a:lnSpc>
                <a:spcPct val="150000"/>
              </a:lnSpc>
              <a:spcAft>
                <a:spcPts val="0"/>
              </a:spcAft>
            </a:pPr>
            <a:r>
              <a:rPr lang="uk-UA" sz="2900" b="1" spc="-20" dirty="0">
                <a:latin typeface="Times New Roman" panose="02020603050405020304" pitchFamily="18" charset="0"/>
                <a:ea typeface="Times New Roman"/>
                <a:cs typeface="Times New Roman" panose="02020603050405020304" pitchFamily="18" charset="0"/>
              </a:rPr>
              <a:t>корковий </a:t>
            </a:r>
          </a:p>
          <a:p>
            <a:pPr indent="450215" algn="just">
              <a:lnSpc>
                <a:spcPct val="150000"/>
              </a:lnSpc>
              <a:spcAft>
                <a:spcPts val="0"/>
              </a:spcAft>
            </a:pPr>
            <a:r>
              <a:rPr lang="uk-UA" sz="2900" b="1" spc="-20" dirty="0">
                <a:latin typeface="Times New Roman" panose="02020603050405020304" pitchFamily="18" charset="0"/>
                <a:ea typeface="Times New Roman"/>
                <a:cs typeface="Times New Roman" panose="02020603050405020304" pitchFamily="18" charset="0"/>
              </a:rPr>
              <a:t>серцевина.</a:t>
            </a:r>
            <a:endParaRPr lang="uk-UA" sz="2900" b="1" dirty="0">
              <a:latin typeface="Times New Roman" panose="02020603050405020304" pitchFamily="18" charset="0"/>
              <a:ea typeface="Calibri"/>
              <a:cs typeface="Times New Roman" panose="02020603050405020304" pitchFamily="18" charset="0"/>
            </a:endParaRPr>
          </a:p>
          <a:p>
            <a:pPr algn="just">
              <a:lnSpc>
                <a:spcPct val="150000"/>
              </a:lnSpc>
              <a:spcAft>
                <a:spcPts val="0"/>
              </a:spcAft>
            </a:pPr>
            <a:r>
              <a:rPr lang="uk-UA" sz="3300" b="1" spc="-20" dirty="0">
                <a:latin typeface="Times New Roman" panose="02020603050405020304" pitchFamily="18" charset="0"/>
                <a:ea typeface="Times New Roman"/>
                <a:cs typeface="Times New Roman" panose="02020603050405020304" pitchFamily="18" charset="0"/>
              </a:rPr>
              <a:t>Зовнішній шар </a:t>
            </a:r>
            <a:r>
              <a:rPr lang="uk-UA" sz="3300" spc="-20" dirty="0">
                <a:latin typeface="Times New Roman" panose="02020603050405020304" pitchFamily="18" charset="0"/>
                <a:ea typeface="Times New Roman"/>
                <a:cs typeface="Times New Roman" panose="02020603050405020304" pitchFamily="18" charset="0"/>
              </a:rPr>
              <a:t>виконує захисну функцію. Завдяки пластинкам цього шару можливе прядіння та звалювання волокон. Пластинки лежать у різній площині та по-різному відбивають світло. Це визначає неяскравий, шляхетний блиск вовнового волокна та тканини, виготовленої з нього. </a:t>
            </a:r>
            <a:endParaRPr lang="uk-UA" sz="3300" dirty="0">
              <a:latin typeface="Times New Roman" panose="02020603050405020304" pitchFamily="18" charset="0"/>
              <a:ea typeface="Calibri"/>
              <a:cs typeface="Times New Roman" panose="02020603050405020304" pitchFamily="18" charset="0"/>
            </a:endParaRPr>
          </a:p>
          <a:p>
            <a:pPr algn="just">
              <a:lnSpc>
                <a:spcPct val="150000"/>
              </a:lnSpc>
              <a:spcAft>
                <a:spcPts val="0"/>
              </a:spcAft>
            </a:pPr>
            <a:r>
              <a:rPr lang="uk-UA" sz="3300" spc="-20" dirty="0">
                <a:latin typeface="Times New Roman" panose="02020603050405020304" pitchFamily="18" charset="0"/>
                <a:ea typeface="Times New Roman"/>
                <a:cs typeface="Times New Roman" panose="02020603050405020304" pitchFamily="18" charset="0"/>
              </a:rPr>
              <a:t>Основу волокна складає </a:t>
            </a:r>
            <a:r>
              <a:rPr lang="uk-UA" sz="3300" b="1" spc="-20" dirty="0">
                <a:latin typeface="Times New Roman" panose="02020603050405020304" pitchFamily="18" charset="0"/>
                <a:ea typeface="Times New Roman"/>
                <a:cs typeface="Times New Roman" panose="02020603050405020304" pitchFamily="18" charset="0"/>
              </a:rPr>
              <a:t>корковий шар</a:t>
            </a:r>
            <a:r>
              <a:rPr lang="uk-UA" sz="3300" spc="-20" dirty="0">
                <a:latin typeface="Times New Roman" panose="02020603050405020304" pitchFamily="18" charset="0"/>
                <a:ea typeface="Times New Roman"/>
                <a:cs typeface="Times New Roman" panose="02020603050405020304" pitchFamily="18" charset="0"/>
              </a:rPr>
              <a:t>, який складається з ороговілих веретеноподібних клітин. </a:t>
            </a:r>
            <a:r>
              <a:rPr lang="uk-UA" sz="3300" b="1" spc="-20" dirty="0">
                <a:latin typeface="Times New Roman" panose="02020603050405020304" pitchFamily="18" charset="0"/>
                <a:ea typeface="Times New Roman"/>
                <a:cs typeface="Times New Roman" panose="02020603050405020304" pitchFamily="18" charset="0"/>
              </a:rPr>
              <a:t>Корковий шар</a:t>
            </a:r>
            <a:r>
              <a:rPr lang="uk-UA" sz="3300" spc="-20" dirty="0">
                <a:latin typeface="Times New Roman" panose="02020603050405020304" pitchFamily="18" charset="0"/>
                <a:ea typeface="Times New Roman"/>
                <a:cs typeface="Times New Roman" panose="02020603050405020304" pitchFamily="18" charset="0"/>
              </a:rPr>
              <a:t> </a:t>
            </a:r>
            <a:r>
              <a:rPr lang="uk-UA" sz="3300" b="1" spc="-20" dirty="0">
                <a:latin typeface="Times New Roman" panose="02020603050405020304" pitchFamily="18" charset="0"/>
                <a:ea typeface="Times New Roman"/>
                <a:cs typeface="Times New Roman" panose="02020603050405020304" pitchFamily="18" charset="0"/>
              </a:rPr>
              <a:t>визначає фізичні властивості волокон: </a:t>
            </a:r>
            <a:r>
              <a:rPr lang="uk-UA" sz="3300" spc="-20" dirty="0">
                <a:latin typeface="Times New Roman" panose="02020603050405020304" pitchFamily="18" charset="0"/>
                <a:ea typeface="Times New Roman"/>
                <a:cs typeface="Times New Roman" panose="02020603050405020304" pitchFamily="18" charset="0"/>
              </a:rPr>
              <a:t>міцність, пружність, гнучкість, еластичність. На поверхні цього шару знаходяться клітини, що містять пігмент, який зумовлює колір вовнових волокон.</a:t>
            </a:r>
            <a:endParaRPr lang="uk-UA" sz="3300" dirty="0">
              <a:latin typeface="Times New Roman" panose="02020603050405020304" pitchFamily="18" charset="0"/>
              <a:ea typeface="Calibri"/>
              <a:cs typeface="Times New Roman" panose="02020603050405020304" pitchFamily="18" charset="0"/>
            </a:endParaRPr>
          </a:p>
          <a:p>
            <a:pPr algn="just">
              <a:lnSpc>
                <a:spcPct val="150000"/>
              </a:lnSpc>
              <a:spcAft>
                <a:spcPts val="0"/>
              </a:spcAft>
            </a:pPr>
            <a:r>
              <a:rPr lang="uk-UA" sz="3300" spc="-20" dirty="0">
                <a:latin typeface="Times New Roman" panose="02020603050405020304" pitchFamily="18" charset="0"/>
                <a:ea typeface="Times New Roman"/>
                <a:cs typeface="Times New Roman" panose="02020603050405020304" pitchFamily="18" charset="0"/>
              </a:rPr>
              <a:t>В центрі волокна розміщено </a:t>
            </a:r>
            <a:r>
              <a:rPr lang="uk-UA" sz="3300" b="1" spc="-20" dirty="0">
                <a:latin typeface="Times New Roman" panose="02020603050405020304" pitchFamily="18" charset="0"/>
                <a:ea typeface="Times New Roman"/>
                <a:cs typeface="Times New Roman" panose="02020603050405020304" pitchFamily="18" charset="0"/>
              </a:rPr>
              <a:t>серцевинний шар, який утворений мертвими клітинами, наповненими повітрям.</a:t>
            </a:r>
            <a:r>
              <a:rPr lang="uk-UA" sz="3300" spc="-20" dirty="0">
                <a:latin typeface="Times New Roman" panose="02020603050405020304" pitchFamily="18" charset="0"/>
                <a:ea typeface="Times New Roman"/>
                <a:cs typeface="Times New Roman" panose="02020603050405020304" pitchFamily="18" charset="0"/>
              </a:rPr>
              <a:t> Повітряні бульбашки під мікроскопом здаються чорними, то весь цей шар видається як суцільний темний тяж. Чим ширше цей шар у волокні, тим нижчі технологічні властивості вовнових волокон.</a:t>
            </a:r>
            <a:endParaRPr lang="uk-UA" sz="3300" dirty="0">
              <a:latin typeface="Times New Roman" panose="02020603050405020304" pitchFamily="18" charset="0"/>
              <a:ea typeface="Calibri"/>
              <a:cs typeface="Times New Roman" panose="02020603050405020304" pitchFamily="18" charset="0"/>
            </a:endParaRPr>
          </a:p>
          <a:p>
            <a:endParaRPr lang="uk-UA" dirty="0"/>
          </a:p>
        </p:txBody>
      </p:sp>
    </p:spTree>
    <p:extLst>
      <p:ext uri="{BB962C8B-B14F-4D97-AF65-F5344CB8AC3E}">
        <p14:creationId xmlns:p14="http://schemas.microsoft.com/office/powerpoint/2010/main" val="820114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458932"/>
            <a:ext cx="8229600" cy="4389120"/>
          </a:xfrm>
        </p:spPr>
        <p:txBody>
          <a:bodyPr>
            <a:normAutofit fontScale="55000" lnSpcReduction="20000"/>
          </a:bodyPr>
          <a:lstStyle/>
          <a:p>
            <a:pPr algn="just">
              <a:lnSpc>
                <a:spcPct val="150000"/>
              </a:lnSpc>
              <a:spcAft>
                <a:spcPts val="0"/>
              </a:spcAft>
            </a:pPr>
            <a:r>
              <a:rPr lang="uk-UA" sz="2800" b="1" spc="-20" dirty="0">
                <a:latin typeface="Times New Roman"/>
                <a:ea typeface="Times New Roman"/>
                <a:cs typeface="Times New Roman"/>
              </a:rPr>
              <a:t>                                                           На ногах та морді у овець росте </a:t>
            </a:r>
            <a:r>
              <a:rPr lang="uk-UA" sz="2800" b="1" u="sng" spc="-20" dirty="0">
                <a:latin typeface="Times New Roman"/>
                <a:ea typeface="Times New Roman"/>
                <a:cs typeface="Times New Roman"/>
              </a:rPr>
              <a:t>покривний волос</a:t>
            </a:r>
            <a:r>
              <a:rPr lang="uk-UA" sz="2800" spc="-20" dirty="0">
                <a:latin typeface="Times New Roman"/>
                <a:ea typeface="Times New Roman"/>
                <a:cs typeface="Times New Roman"/>
              </a:rPr>
              <a:t>, який під                                                                            час стрижки не знімається. А </a:t>
            </a:r>
            <a:r>
              <a:rPr lang="uk-UA" sz="2800" b="1" spc="-20" dirty="0">
                <a:latin typeface="Times New Roman"/>
                <a:ea typeface="Times New Roman"/>
                <a:cs typeface="Times New Roman"/>
              </a:rPr>
              <a:t>весь інший волосяний покрив овець називається </a:t>
            </a:r>
            <a:r>
              <a:rPr lang="uk-UA" sz="2800" b="1" u="sng" spc="-20" dirty="0">
                <a:latin typeface="Times New Roman"/>
                <a:ea typeface="Times New Roman"/>
                <a:cs typeface="Times New Roman"/>
              </a:rPr>
              <a:t>руном.</a:t>
            </a:r>
            <a:endParaRPr lang="uk-UA" sz="2000" dirty="0">
              <a:latin typeface="Calibri"/>
              <a:ea typeface="Calibri"/>
              <a:cs typeface="Times New Roman"/>
            </a:endParaRPr>
          </a:p>
          <a:p>
            <a:pPr algn="just">
              <a:lnSpc>
                <a:spcPct val="150000"/>
              </a:lnSpc>
              <a:spcAft>
                <a:spcPts val="0"/>
              </a:spcAft>
            </a:pPr>
            <a:r>
              <a:rPr lang="uk-UA" sz="2800" b="1" spc="-20" dirty="0">
                <a:latin typeface="Times New Roman"/>
                <a:ea typeface="Times New Roman"/>
                <a:cs typeface="Times New Roman"/>
              </a:rPr>
              <a:t>Руно овець складається з різних за зовнішнім виглядом та технічними властивостями волокон:</a:t>
            </a:r>
            <a:endParaRPr lang="uk-UA" sz="2000" dirty="0">
              <a:latin typeface="Calibri"/>
              <a:ea typeface="Calibri"/>
              <a:cs typeface="Times New Roman"/>
            </a:endParaRPr>
          </a:p>
          <a:p>
            <a:pPr marL="720725" indent="-720725" algn="just">
              <a:lnSpc>
                <a:spcPct val="150000"/>
              </a:lnSpc>
              <a:spcAft>
                <a:spcPts val="0"/>
              </a:spcAft>
            </a:pPr>
            <a:r>
              <a:rPr lang="uk-UA" sz="2800" b="1" i="1" u="sng" spc="-20" dirty="0">
                <a:latin typeface="Times New Roman"/>
                <a:ea typeface="Times New Roman"/>
                <a:cs typeface="Times New Roman"/>
              </a:rPr>
              <a:t>пух</a:t>
            </a:r>
            <a:r>
              <a:rPr lang="uk-UA" sz="2800" b="1" i="1" spc="-20" dirty="0">
                <a:latin typeface="Times New Roman"/>
                <a:ea typeface="Times New Roman"/>
                <a:cs typeface="Times New Roman"/>
              </a:rPr>
              <a:t> -</a:t>
            </a:r>
            <a:r>
              <a:rPr lang="uk-UA" sz="2800" spc="-20" dirty="0">
                <a:latin typeface="Times New Roman"/>
                <a:ea typeface="Times New Roman"/>
                <a:cs typeface="Times New Roman"/>
              </a:rPr>
              <a:t> найтонші та звивисті волокна (тониною від 15 до 30 мкм). Під мікроскопом виглядає як тонка біла нитка без серцевини. Пух входить до складу руна всіх порід овець. Він має високі прядильні якості і є цінною сировиною для легкої промисловості.</a:t>
            </a:r>
            <a:endParaRPr lang="uk-UA" sz="2000" dirty="0">
              <a:latin typeface="Calibri"/>
              <a:ea typeface="Calibri"/>
              <a:cs typeface="Times New Roman"/>
            </a:endParaRPr>
          </a:p>
          <a:p>
            <a:pPr indent="449580" algn="just">
              <a:lnSpc>
                <a:spcPct val="150000"/>
              </a:lnSpc>
              <a:spcAft>
                <a:spcPts val="0"/>
              </a:spcAft>
            </a:pPr>
            <a:r>
              <a:rPr lang="uk-UA" sz="2800" b="1" i="1" u="sng" spc="-20" dirty="0">
                <a:latin typeface="Times New Roman"/>
                <a:ea typeface="Times New Roman"/>
                <a:cs typeface="Times New Roman"/>
              </a:rPr>
              <a:t>Перехідний волос</a:t>
            </a:r>
            <a:r>
              <a:rPr lang="uk-UA" sz="2800" spc="-20" dirty="0">
                <a:latin typeface="Times New Roman"/>
                <a:ea typeface="Times New Roman"/>
                <a:cs typeface="Times New Roman"/>
              </a:rPr>
              <a:t> має більшу тонину (до 52 мкм) та меншу звивистість порівняно з пухом. Крім пластинчастого та кіркового шарів перехідний волос має тонкий, переривчастий серцевинний шар. Технічні властивості перехідного волосу близькі до пуху.</a:t>
            </a:r>
            <a:endParaRPr lang="uk-UA" sz="2000" dirty="0">
              <a:latin typeface="Calibri"/>
              <a:ea typeface="Calibri"/>
              <a:cs typeface="Times New Roman"/>
            </a:endParaRPr>
          </a:p>
          <a:p>
            <a:pPr indent="449580" algn="just">
              <a:lnSpc>
                <a:spcPct val="150000"/>
              </a:lnSpc>
              <a:spcAft>
                <a:spcPts val="0"/>
              </a:spcAft>
            </a:pPr>
            <a:r>
              <a:rPr lang="uk-UA" sz="2800" b="1" i="1" u="sng" spc="-20" dirty="0">
                <a:latin typeface="Times New Roman"/>
                <a:ea typeface="Times New Roman"/>
                <a:cs typeface="Times New Roman"/>
              </a:rPr>
              <a:t>Ость</a:t>
            </a:r>
            <a:r>
              <a:rPr lang="uk-UA" sz="2800" b="1" i="1" spc="-20" dirty="0">
                <a:latin typeface="Times New Roman"/>
                <a:ea typeface="Times New Roman"/>
                <a:cs typeface="Times New Roman"/>
              </a:rPr>
              <a:t> -</a:t>
            </a:r>
            <a:r>
              <a:rPr lang="uk-UA" sz="2800" spc="-20" dirty="0">
                <a:latin typeface="Times New Roman"/>
                <a:ea typeface="Times New Roman"/>
                <a:cs typeface="Times New Roman"/>
              </a:rPr>
              <a:t> товсті, злегка звивисті ворсинки, тониною </a:t>
            </a:r>
          </a:p>
          <a:p>
            <a:pPr indent="0" algn="just">
              <a:lnSpc>
                <a:spcPct val="150000"/>
              </a:lnSpc>
              <a:spcAft>
                <a:spcPts val="0"/>
              </a:spcAft>
              <a:buNone/>
            </a:pPr>
            <a:r>
              <a:rPr lang="uk-UA" sz="2800" spc="-20" dirty="0">
                <a:latin typeface="Times New Roman"/>
                <a:ea typeface="Times New Roman"/>
                <a:cs typeface="Times New Roman"/>
              </a:rPr>
              <a:t>до 100 мкм і більше. За довжиною переважають пух і перехідний волос. </a:t>
            </a:r>
            <a:endParaRPr lang="uk-UA" sz="2000" dirty="0">
              <a:latin typeface="Calibri"/>
              <a:ea typeface="Calibri"/>
              <a:cs typeface="Times New Roman"/>
            </a:endParaRPr>
          </a:p>
          <a:p>
            <a:endParaRPr lang="uk-UA"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16632"/>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248" y="5013176"/>
            <a:ext cx="1872209" cy="1736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5145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704088"/>
            <a:ext cx="8363272" cy="996720"/>
          </a:xfrm>
        </p:spPr>
        <p:txBody>
          <a:bodyPr>
            <a:normAutofit fontScale="90000"/>
          </a:bodyPr>
          <a:lstStyle/>
          <a:p>
            <a:pPr marL="274320" lvl="0" indent="449580">
              <a:lnSpc>
                <a:spcPct val="150000"/>
              </a:lnSpc>
              <a:spcBef>
                <a:spcPct val="20000"/>
              </a:spcBef>
            </a:pPr>
            <a:r>
              <a:rPr lang="uk-UA" sz="2800" b="1" spc="-20" dirty="0">
                <a:solidFill>
                  <a:prstClr val="black"/>
                </a:solidFill>
                <a:latin typeface="Times New Roman"/>
                <a:ea typeface="Times New Roman"/>
                <a:cs typeface="Times New Roman"/>
              </a:rPr>
              <a:t>Різновидності ості:</a:t>
            </a:r>
            <a:r>
              <a:rPr lang="uk-UA" sz="2800" spc="-20" dirty="0">
                <a:solidFill>
                  <a:prstClr val="black"/>
                </a:solidFill>
                <a:latin typeface="Times New Roman"/>
                <a:ea typeface="Times New Roman"/>
                <a:cs typeface="Times New Roman"/>
              </a:rPr>
              <a:t> </a:t>
            </a:r>
            <a:br>
              <a:rPr lang="uk-UA" sz="2000" dirty="0">
                <a:solidFill>
                  <a:prstClr val="black"/>
                </a:solidFill>
                <a:ea typeface="Calibri"/>
                <a:cs typeface="Times New Roman"/>
              </a:rPr>
            </a:br>
            <a:endParaRPr lang="uk-UA" dirty="0"/>
          </a:p>
        </p:txBody>
      </p:sp>
      <p:sp>
        <p:nvSpPr>
          <p:cNvPr id="3" name="Объект 2"/>
          <p:cNvSpPr>
            <a:spLocks noGrp="1"/>
          </p:cNvSpPr>
          <p:nvPr>
            <p:ph idx="1"/>
          </p:nvPr>
        </p:nvSpPr>
        <p:spPr>
          <a:xfrm>
            <a:off x="251520" y="980728"/>
            <a:ext cx="8435280" cy="5343872"/>
          </a:xfrm>
        </p:spPr>
        <p:txBody>
          <a:bodyPr/>
          <a:lstStyle/>
          <a:p>
            <a:pPr algn="just">
              <a:lnSpc>
                <a:spcPct val="150000"/>
              </a:lnSpc>
              <a:spcAft>
                <a:spcPts val="0"/>
              </a:spcAft>
            </a:pPr>
            <a:r>
              <a:rPr lang="uk-UA" sz="2800" i="1" spc="-20" dirty="0">
                <a:latin typeface="Times New Roman"/>
                <a:ea typeface="Times New Roman"/>
                <a:cs typeface="Times New Roman"/>
              </a:rPr>
              <a:t>сухий і мертвий волос.</a:t>
            </a:r>
          </a:p>
          <a:p>
            <a:pPr algn="just">
              <a:lnSpc>
                <a:spcPct val="150000"/>
              </a:lnSpc>
              <a:spcAft>
                <a:spcPts val="0"/>
              </a:spcAft>
            </a:pPr>
            <a:r>
              <a:rPr lang="uk-UA" sz="2800" i="1" spc="-20" dirty="0">
                <a:latin typeface="Times New Roman"/>
                <a:ea typeface="Times New Roman"/>
                <a:cs typeface="Times New Roman"/>
              </a:rPr>
              <a:t> Сухий волос – без жиропоту, мертвий волос</a:t>
            </a:r>
            <a:r>
              <a:rPr lang="uk-UA" sz="2800" spc="-20" dirty="0">
                <a:latin typeface="Times New Roman"/>
                <a:ea typeface="Times New Roman"/>
                <a:cs typeface="Times New Roman"/>
              </a:rPr>
              <a:t> (ламка груба вовна з сильно розвиненою серцевиною, тониною до 240 мкм). Мертвий волос не фарбується барвниками, під час обробітку із тканини випадає.</a:t>
            </a:r>
            <a:endParaRPr lang="uk-UA" sz="2000" dirty="0">
              <a:latin typeface="Calibri"/>
              <a:ea typeface="Calibri"/>
              <a:cs typeface="Times New Roman"/>
            </a:endParaRPr>
          </a:p>
          <a:p>
            <a:endParaRPr lang="uk-UA" dirty="0"/>
          </a:p>
        </p:txBody>
      </p:sp>
    </p:spTree>
    <p:extLst>
      <p:ext uri="{BB962C8B-B14F-4D97-AF65-F5344CB8AC3E}">
        <p14:creationId xmlns:p14="http://schemas.microsoft.com/office/powerpoint/2010/main" val="2433788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476672"/>
            <a:ext cx="7355160" cy="648072"/>
          </a:xfrm>
        </p:spPr>
        <p:txBody>
          <a:bodyPr>
            <a:noAutofit/>
          </a:bodyPr>
          <a:lstStyle/>
          <a:p>
            <a:pPr marL="274320" lvl="0" indent="-274320">
              <a:lnSpc>
                <a:spcPct val="150000"/>
              </a:lnSpc>
              <a:spcBef>
                <a:spcPct val="20000"/>
              </a:spcBef>
            </a:pPr>
            <a:r>
              <a:rPr lang="uk-UA" sz="1800" b="1" spc="-20" dirty="0">
                <a:solidFill>
                  <a:prstClr val="black"/>
                </a:solidFill>
                <a:latin typeface="Times New Roman"/>
                <a:ea typeface="Times New Roman"/>
                <a:cs typeface="Times New Roman"/>
              </a:rPr>
              <a:t>ФІЗИКО-ТЕХНІЧНІ ВЛАСТИВОСТІ ВОВНИ</a:t>
            </a:r>
            <a:br>
              <a:rPr lang="uk-UA" sz="1800" dirty="0">
                <a:solidFill>
                  <a:prstClr val="black"/>
                </a:solidFill>
                <a:ea typeface="Calibri"/>
                <a:cs typeface="Times New Roman"/>
              </a:rPr>
            </a:br>
            <a:endParaRPr lang="uk-UA" sz="1800" dirty="0"/>
          </a:p>
        </p:txBody>
      </p:sp>
      <p:sp>
        <p:nvSpPr>
          <p:cNvPr id="3" name="Объект 2"/>
          <p:cNvSpPr>
            <a:spLocks noGrp="1"/>
          </p:cNvSpPr>
          <p:nvPr>
            <p:ph idx="1"/>
          </p:nvPr>
        </p:nvSpPr>
        <p:spPr>
          <a:xfrm>
            <a:off x="323528" y="836712"/>
            <a:ext cx="8363272" cy="5487888"/>
          </a:xfrm>
        </p:spPr>
        <p:txBody>
          <a:bodyPr>
            <a:normAutofit fontScale="55000" lnSpcReduction="20000"/>
          </a:bodyPr>
          <a:lstStyle/>
          <a:p>
            <a:pPr indent="450215" algn="just">
              <a:lnSpc>
                <a:spcPct val="150000"/>
              </a:lnSpc>
              <a:spcAft>
                <a:spcPts val="0"/>
              </a:spcAft>
            </a:pPr>
            <a:r>
              <a:rPr lang="uk-UA" sz="2800" b="1" i="1" spc="-20" dirty="0">
                <a:latin typeface="Times New Roman"/>
                <a:ea typeface="Times New Roman"/>
                <a:cs typeface="Times New Roman"/>
              </a:rPr>
              <a:t>Довжина вовни -</a:t>
            </a:r>
            <a:r>
              <a:rPr lang="uk-UA" sz="2800" spc="-20" dirty="0">
                <a:latin typeface="Times New Roman"/>
                <a:ea typeface="Times New Roman"/>
                <a:cs typeface="Times New Roman"/>
              </a:rPr>
              <a:t> одне з найважливіших властивостей вовни, яка має значення під час виготовленні тканин. Довжина пучка волокон в звивистому стані називається природною довжиною вовни. Довжина вирівняного пучка чи окремого волокна називається справжньою довжиною. Найкоротша вовна (509 см) у тонкорунних овець, найдовша (до 40 см) - у напівтонкорунних. Найдовша вовна виростає на лопатках, шиї і боках вівці, найкоротша - на животі.</a:t>
            </a:r>
            <a:endParaRPr lang="uk-UA" sz="2000" dirty="0">
              <a:latin typeface="Calibri"/>
              <a:ea typeface="Calibri"/>
              <a:cs typeface="Times New Roman"/>
            </a:endParaRPr>
          </a:p>
          <a:p>
            <a:pPr indent="450215" algn="just">
              <a:lnSpc>
                <a:spcPct val="150000"/>
              </a:lnSpc>
              <a:spcAft>
                <a:spcPts val="0"/>
              </a:spcAft>
            </a:pPr>
            <a:r>
              <a:rPr lang="uk-UA" sz="2800" b="1" i="1" spc="-20" dirty="0">
                <a:latin typeface="Times New Roman"/>
                <a:ea typeface="Times New Roman"/>
                <a:cs typeface="Times New Roman"/>
              </a:rPr>
              <a:t>Тонина вовни</a:t>
            </a:r>
            <a:r>
              <a:rPr lang="uk-UA" sz="2800" spc="-20" dirty="0">
                <a:latin typeface="Times New Roman"/>
                <a:ea typeface="Times New Roman"/>
                <a:cs typeface="Times New Roman"/>
              </a:rPr>
              <a:t> (поперечний зріз або діаметр) має 13 основних класів - якостей. Кожній якості відповідає певна величина діаметру у мікронах. Порушення годівлі, особливо білкової, призводить до стоншення волокон, погіршуються її технічні властивості.</a:t>
            </a:r>
            <a:endParaRPr lang="uk-UA" sz="2000" dirty="0">
              <a:latin typeface="Calibri"/>
              <a:ea typeface="Calibri"/>
              <a:cs typeface="Times New Roman"/>
            </a:endParaRPr>
          </a:p>
          <a:p>
            <a:pPr indent="450215" algn="just">
              <a:lnSpc>
                <a:spcPct val="150000"/>
              </a:lnSpc>
              <a:spcAft>
                <a:spcPts val="0"/>
              </a:spcAft>
            </a:pPr>
            <a:r>
              <a:rPr lang="uk-UA" sz="2800" b="1" i="1" spc="-20" dirty="0">
                <a:latin typeface="Times New Roman"/>
                <a:ea typeface="Times New Roman"/>
                <a:cs typeface="Times New Roman"/>
              </a:rPr>
              <a:t>Звивистість -</a:t>
            </a:r>
            <a:r>
              <a:rPr lang="uk-UA" sz="2800" spc="-20" dirty="0">
                <a:latin typeface="Times New Roman"/>
                <a:ea typeface="Times New Roman"/>
                <a:cs typeface="Times New Roman"/>
              </a:rPr>
              <a:t> властивість вовни утворювати завитки (6-14 завитків на 1 см). Найвища звивистість у пуху, найменша - у ості. Звивистість ості називають хвилястістю.</a:t>
            </a:r>
            <a:endParaRPr lang="uk-UA" sz="2000" dirty="0">
              <a:latin typeface="Calibri"/>
              <a:ea typeface="Calibri"/>
              <a:cs typeface="Times New Roman"/>
            </a:endParaRPr>
          </a:p>
          <a:p>
            <a:pPr indent="450215" algn="just">
              <a:lnSpc>
                <a:spcPct val="150000"/>
              </a:lnSpc>
              <a:spcAft>
                <a:spcPts val="0"/>
              </a:spcAft>
            </a:pPr>
            <a:r>
              <a:rPr lang="uk-UA" sz="2800" b="1" i="1" spc="-20" dirty="0">
                <a:latin typeface="Times New Roman"/>
                <a:ea typeface="Times New Roman"/>
                <a:cs typeface="Times New Roman"/>
              </a:rPr>
              <a:t>Еластичність -</a:t>
            </a:r>
            <a:r>
              <a:rPr lang="uk-UA" sz="2800" spc="-20" dirty="0">
                <a:latin typeface="Times New Roman"/>
                <a:ea typeface="Times New Roman"/>
                <a:cs typeface="Times New Roman"/>
              </a:rPr>
              <a:t> це швидкість, з якою відновлюється попередній стан вовни після механічного розтягування.</a:t>
            </a:r>
            <a:endParaRPr lang="uk-UA" sz="2000" dirty="0">
              <a:latin typeface="Calibri"/>
              <a:ea typeface="Calibri"/>
              <a:cs typeface="Times New Roman"/>
            </a:endParaRPr>
          </a:p>
          <a:p>
            <a:pPr indent="450215" algn="just">
              <a:lnSpc>
                <a:spcPct val="150000"/>
              </a:lnSpc>
              <a:spcAft>
                <a:spcPts val="0"/>
              </a:spcAft>
            </a:pPr>
            <a:r>
              <a:rPr lang="uk-UA" sz="2800" b="1" i="1" spc="-20" dirty="0">
                <a:latin typeface="Times New Roman"/>
                <a:ea typeface="Times New Roman"/>
                <a:cs typeface="Times New Roman"/>
              </a:rPr>
              <a:t>Пружність -</a:t>
            </a:r>
            <a:r>
              <a:rPr lang="uk-UA" sz="2800" spc="-20" dirty="0">
                <a:latin typeface="Times New Roman"/>
                <a:ea typeface="Times New Roman"/>
                <a:cs typeface="Times New Roman"/>
              </a:rPr>
              <a:t> здатність вовни приймати початкову форму після механічного стискання. Якщо вовни позбавлена пружності, вона називається в</a:t>
            </a:r>
            <a:r>
              <a:rPr lang="ru-RU" sz="2800" spc="-20" dirty="0">
                <a:latin typeface="Times New Roman"/>
                <a:ea typeface="Times New Roman"/>
                <a:cs typeface="Times New Roman"/>
              </a:rPr>
              <a:t>'</a:t>
            </a:r>
            <a:r>
              <a:rPr lang="uk-UA" sz="2800" spc="-20" dirty="0" err="1">
                <a:latin typeface="Times New Roman"/>
                <a:ea typeface="Times New Roman"/>
                <a:cs typeface="Times New Roman"/>
              </a:rPr>
              <a:t>ялою</a:t>
            </a:r>
            <a:r>
              <a:rPr lang="uk-UA" sz="2800" spc="-20" dirty="0">
                <a:latin typeface="Times New Roman"/>
                <a:ea typeface="Times New Roman"/>
                <a:cs typeface="Times New Roman"/>
              </a:rPr>
              <a:t> і не має технічної цінності.</a:t>
            </a:r>
            <a:endParaRPr lang="uk-UA" sz="2000" dirty="0">
              <a:latin typeface="Calibri"/>
              <a:ea typeface="Calibri"/>
              <a:cs typeface="Times New Roman"/>
            </a:endParaRPr>
          </a:p>
          <a:p>
            <a:pPr indent="450215" algn="just">
              <a:lnSpc>
                <a:spcPct val="150000"/>
              </a:lnSpc>
              <a:spcAft>
                <a:spcPts val="0"/>
              </a:spcAft>
            </a:pPr>
            <a:r>
              <a:rPr lang="uk-UA" sz="2800" b="1" i="1" spc="-20" dirty="0">
                <a:latin typeface="Times New Roman"/>
                <a:ea typeface="Times New Roman"/>
                <a:cs typeface="Times New Roman"/>
              </a:rPr>
              <a:t>Міцністю</a:t>
            </a:r>
            <a:r>
              <a:rPr lang="uk-UA" sz="2800" spc="-20" dirty="0">
                <a:latin typeface="Times New Roman"/>
                <a:ea typeface="Times New Roman"/>
                <a:cs typeface="Times New Roman"/>
              </a:rPr>
              <a:t> </a:t>
            </a:r>
            <a:r>
              <a:rPr lang="uk-UA" sz="2800" b="1" i="1" spc="-20" dirty="0">
                <a:latin typeface="Times New Roman"/>
                <a:ea typeface="Times New Roman"/>
                <a:cs typeface="Times New Roman"/>
              </a:rPr>
              <a:t>вовни</a:t>
            </a:r>
            <a:r>
              <a:rPr lang="uk-UA" sz="2800" spc="-20" dirty="0">
                <a:latin typeface="Times New Roman"/>
                <a:ea typeface="Times New Roman"/>
                <a:cs typeface="Times New Roman"/>
              </a:rPr>
              <a:t> називається опір волокон до розриву і визначається динамометром.</a:t>
            </a:r>
            <a:endParaRPr lang="uk-UA" sz="2000" dirty="0">
              <a:latin typeface="Calibri"/>
              <a:ea typeface="Calibri"/>
              <a:cs typeface="Times New Roman"/>
            </a:endParaRPr>
          </a:p>
          <a:p>
            <a:endParaRPr lang="uk-UA" dirty="0"/>
          </a:p>
        </p:txBody>
      </p:sp>
    </p:spTree>
    <p:extLst>
      <p:ext uri="{BB962C8B-B14F-4D97-AF65-F5344CB8AC3E}">
        <p14:creationId xmlns:p14="http://schemas.microsoft.com/office/powerpoint/2010/main" val="902015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764704"/>
            <a:ext cx="8363272" cy="5559896"/>
          </a:xfrm>
        </p:spPr>
        <p:txBody>
          <a:bodyPr>
            <a:normAutofit fontScale="55000" lnSpcReduction="20000"/>
          </a:bodyPr>
          <a:lstStyle/>
          <a:p>
            <a:pPr indent="450215" algn="just">
              <a:lnSpc>
                <a:spcPct val="150000"/>
              </a:lnSpc>
              <a:spcAft>
                <a:spcPts val="0"/>
              </a:spcAft>
            </a:pPr>
            <a:r>
              <a:rPr lang="uk-UA" sz="2900" b="1" i="1" spc="-20" dirty="0">
                <a:latin typeface="Times New Roman"/>
                <a:ea typeface="Times New Roman"/>
                <a:cs typeface="Times New Roman"/>
              </a:rPr>
              <a:t>Колір вовни</a:t>
            </a:r>
            <a:r>
              <a:rPr lang="uk-UA" sz="2900" spc="-20" dirty="0">
                <a:latin typeface="Times New Roman"/>
                <a:ea typeface="Times New Roman"/>
                <a:cs typeface="Times New Roman"/>
              </a:rPr>
              <a:t> залежить від наявності пігменту у клітинах кіркового шару. Вимита вовна як правило білого кольору і її можна фарбувати в різні кольори.</a:t>
            </a:r>
            <a:endParaRPr lang="uk-UA" sz="2900" dirty="0">
              <a:latin typeface="Calibri"/>
              <a:ea typeface="Calibri"/>
              <a:cs typeface="Times New Roman"/>
            </a:endParaRPr>
          </a:p>
          <a:p>
            <a:pPr indent="450215" algn="just">
              <a:lnSpc>
                <a:spcPct val="150000"/>
              </a:lnSpc>
              <a:spcAft>
                <a:spcPts val="0"/>
              </a:spcAft>
            </a:pPr>
            <a:r>
              <a:rPr lang="uk-UA" sz="2900" b="1" i="1" spc="-20" dirty="0">
                <a:latin typeface="Times New Roman"/>
                <a:ea typeface="Times New Roman"/>
                <a:cs typeface="Times New Roman"/>
              </a:rPr>
              <a:t>Блиск вовни</a:t>
            </a:r>
            <a:r>
              <a:rPr lang="uk-UA" sz="2900" spc="-20" dirty="0">
                <a:latin typeface="Times New Roman"/>
                <a:ea typeface="Times New Roman"/>
                <a:cs typeface="Times New Roman"/>
              </a:rPr>
              <a:t> визначається формою та розміщенням пластинок захисного шару, а також кількістю і якістю жиропоту та звивистістю вовни.</a:t>
            </a:r>
            <a:endParaRPr lang="uk-UA" sz="2900" dirty="0">
              <a:latin typeface="Calibri"/>
              <a:ea typeface="Calibri"/>
              <a:cs typeface="Times New Roman"/>
            </a:endParaRPr>
          </a:p>
          <a:p>
            <a:pPr indent="450215" algn="just">
              <a:lnSpc>
                <a:spcPct val="150000"/>
              </a:lnSpc>
              <a:spcAft>
                <a:spcPts val="0"/>
              </a:spcAft>
            </a:pPr>
            <a:r>
              <a:rPr lang="uk-UA" sz="2900" b="1" i="1" spc="-20" dirty="0">
                <a:latin typeface="Times New Roman"/>
                <a:ea typeface="Times New Roman"/>
                <a:cs typeface="Times New Roman"/>
              </a:rPr>
              <a:t>Вологість вовни</a:t>
            </a:r>
            <a:r>
              <a:rPr lang="uk-UA" sz="2900" spc="-20" dirty="0">
                <a:latin typeface="Times New Roman"/>
                <a:ea typeface="Times New Roman"/>
                <a:cs typeface="Times New Roman"/>
              </a:rPr>
              <a:t> визначається кількістю </a:t>
            </a:r>
            <a:r>
              <a:rPr lang="uk-UA" sz="2900" spc="-20" dirty="0" err="1">
                <a:latin typeface="Times New Roman"/>
                <a:ea typeface="Times New Roman"/>
                <a:cs typeface="Times New Roman"/>
              </a:rPr>
              <a:t>вмістимої</a:t>
            </a:r>
            <a:r>
              <a:rPr lang="uk-UA" sz="2900" spc="-20" dirty="0">
                <a:latin typeface="Times New Roman"/>
                <a:ea typeface="Times New Roman"/>
                <a:cs typeface="Times New Roman"/>
              </a:rPr>
              <a:t> води. Вовна легко поглинає вологу із повітря. Що знати справжню масу вовни, необхідно враховувати її вологість. Для однорідної вовни норма вологості - 17%, для неоднорідної - 15%.</a:t>
            </a:r>
            <a:endParaRPr lang="uk-UA" sz="2900" dirty="0">
              <a:latin typeface="Calibri"/>
              <a:ea typeface="Calibri"/>
              <a:cs typeface="Times New Roman"/>
            </a:endParaRPr>
          </a:p>
          <a:p>
            <a:pPr indent="450215" algn="just">
              <a:lnSpc>
                <a:spcPct val="150000"/>
              </a:lnSpc>
              <a:spcAft>
                <a:spcPts val="0"/>
              </a:spcAft>
            </a:pPr>
            <a:r>
              <a:rPr lang="uk-UA" sz="2900" b="1" i="1" spc="-20" dirty="0">
                <a:latin typeface="Times New Roman"/>
                <a:ea typeface="Times New Roman"/>
                <a:cs typeface="Times New Roman"/>
              </a:rPr>
              <a:t>Жиропіт</a:t>
            </a:r>
            <a:r>
              <a:rPr lang="uk-UA" sz="2900" spc="-20" dirty="0">
                <a:latin typeface="Times New Roman"/>
                <a:ea typeface="Times New Roman"/>
                <a:cs typeface="Times New Roman"/>
              </a:rPr>
              <a:t> (змішаний секрет сальних і потових залоз) має велике значення для збереження </a:t>
            </a:r>
            <a:r>
              <a:rPr lang="uk-UA" sz="2900" spc="-20" dirty="0" err="1">
                <a:latin typeface="Times New Roman"/>
                <a:ea typeface="Times New Roman"/>
                <a:cs typeface="Times New Roman"/>
              </a:rPr>
              <a:t>вовнинок</a:t>
            </a:r>
            <a:r>
              <a:rPr lang="uk-UA" sz="2900" spc="-20" dirty="0">
                <a:latin typeface="Times New Roman"/>
                <a:ea typeface="Times New Roman"/>
                <a:cs typeface="Times New Roman"/>
              </a:rPr>
              <a:t>. Жиропіт робить волокна еластичними, неламкими. Найбільша кількість жиропоту міститься у руні тонкорунних овець, найменша - у </a:t>
            </a:r>
            <a:r>
              <a:rPr lang="uk-UA" sz="2900" spc="-20" dirty="0" err="1">
                <a:latin typeface="Times New Roman"/>
                <a:ea typeface="Times New Roman"/>
                <a:cs typeface="Times New Roman"/>
              </a:rPr>
              <a:t>грубововнових</a:t>
            </a:r>
            <a:r>
              <a:rPr lang="uk-UA" sz="2900" spc="-20" dirty="0">
                <a:latin typeface="Times New Roman"/>
                <a:ea typeface="Times New Roman"/>
                <a:cs typeface="Times New Roman"/>
              </a:rPr>
              <a:t>.</a:t>
            </a:r>
            <a:endParaRPr lang="uk-UA" sz="2900" dirty="0">
              <a:latin typeface="Calibri"/>
              <a:ea typeface="Calibri"/>
              <a:cs typeface="Times New Roman"/>
            </a:endParaRPr>
          </a:p>
          <a:p>
            <a:pPr indent="450215" algn="just">
              <a:lnSpc>
                <a:spcPct val="150000"/>
              </a:lnSpc>
              <a:spcAft>
                <a:spcPts val="0"/>
              </a:spcAft>
            </a:pPr>
            <a:r>
              <a:rPr lang="uk-UA" sz="2900" b="1" i="1" spc="-20" dirty="0">
                <a:latin typeface="Times New Roman"/>
                <a:ea typeface="Times New Roman"/>
                <a:cs typeface="Times New Roman"/>
              </a:rPr>
              <a:t>Вихід чистої</a:t>
            </a:r>
            <a:r>
              <a:rPr lang="uk-UA" sz="2900" spc="-20" dirty="0">
                <a:latin typeface="Times New Roman"/>
                <a:ea typeface="Times New Roman"/>
                <a:cs typeface="Times New Roman"/>
              </a:rPr>
              <a:t> (митої) вовни, % =  відношення маси митої і висушеної вовни до її маси перед промивкою і сушкою.</a:t>
            </a:r>
          </a:p>
          <a:p>
            <a:pPr indent="450215" algn="just">
              <a:lnSpc>
                <a:spcPct val="150000"/>
              </a:lnSpc>
              <a:spcAft>
                <a:spcPts val="0"/>
              </a:spcAft>
            </a:pPr>
            <a:r>
              <a:rPr lang="uk-UA" sz="2900" spc="-20" dirty="0">
                <a:latin typeface="Times New Roman"/>
                <a:ea typeface="Times New Roman"/>
                <a:cs typeface="Times New Roman"/>
              </a:rPr>
              <a:t> Самий низький  %  має тонка та напівтонка вовна (40% і вище), самий високий - груба.</a:t>
            </a:r>
            <a:endParaRPr lang="uk-UA" sz="2900" dirty="0">
              <a:latin typeface="Calibri"/>
              <a:ea typeface="Calibri"/>
              <a:cs typeface="Times New Roman"/>
            </a:endParaRPr>
          </a:p>
          <a:p>
            <a:endParaRPr lang="uk-UA" dirty="0"/>
          </a:p>
        </p:txBody>
      </p:sp>
    </p:spTree>
    <p:extLst>
      <p:ext uri="{BB962C8B-B14F-4D97-AF65-F5344CB8AC3E}">
        <p14:creationId xmlns:p14="http://schemas.microsoft.com/office/powerpoint/2010/main" val="1414145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980728"/>
            <a:ext cx="8229600" cy="5877272"/>
          </a:xfrm>
        </p:spPr>
        <p:txBody>
          <a:bodyPr>
            <a:normAutofit fontScale="25000" lnSpcReduction="20000"/>
          </a:bodyPr>
          <a:lstStyle/>
          <a:p>
            <a:pPr algn="just">
              <a:lnSpc>
                <a:spcPct val="150000"/>
              </a:lnSpc>
              <a:spcAft>
                <a:spcPts val="0"/>
              </a:spcAft>
            </a:pPr>
            <a:r>
              <a:rPr lang="uk-UA" sz="2800" spc="-20" dirty="0">
                <a:latin typeface="Times New Roman"/>
                <a:ea typeface="Times New Roman"/>
                <a:cs typeface="Times New Roman"/>
              </a:rPr>
              <a:t> </a:t>
            </a:r>
            <a:endParaRPr lang="uk-UA" sz="2000" dirty="0">
              <a:latin typeface="Calibri"/>
              <a:ea typeface="Calibri"/>
              <a:cs typeface="Times New Roman"/>
            </a:endParaRPr>
          </a:p>
          <a:p>
            <a:pPr indent="450215" algn="just">
              <a:lnSpc>
                <a:spcPct val="150000"/>
              </a:lnSpc>
              <a:spcAft>
                <a:spcPts val="0"/>
              </a:spcAft>
            </a:pPr>
            <a:r>
              <a:rPr lang="uk-UA" sz="8000" b="1" i="1" u="sng" spc="-20" dirty="0">
                <a:latin typeface="Times New Roman"/>
                <a:ea typeface="Times New Roman"/>
                <a:cs typeface="Times New Roman"/>
              </a:rPr>
              <a:t>Смушки </a:t>
            </a:r>
            <a:r>
              <a:rPr lang="uk-UA" sz="8000" u="sng" spc="-20" dirty="0">
                <a:latin typeface="Times New Roman"/>
                <a:ea typeface="Times New Roman"/>
                <a:cs typeface="Times New Roman"/>
              </a:rPr>
              <a:t>– це шкурка ягнят каракульської породи, забитих на </a:t>
            </a:r>
            <a:r>
              <a:rPr lang="uk-UA" sz="8000" b="1" u="sng" spc="-20" dirty="0">
                <a:latin typeface="Times New Roman"/>
                <a:ea typeface="Times New Roman"/>
                <a:cs typeface="Times New Roman"/>
              </a:rPr>
              <a:t>1-3 день після </a:t>
            </a:r>
            <a:r>
              <a:rPr lang="uk-UA" sz="8000" u="sng" spc="-20" dirty="0">
                <a:latin typeface="Times New Roman"/>
                <a:ea typeface="Times New Roman"/>
                <a:cs typeface="Times New Roman"/>
              </a:rPr>
              <a:t>народження</a:t>
            </a:r>
            <a:r>
              <a:rPr lang="uk-UA" sz="6200" u="sng" spc="-20" dirty="0">
                <a:latin typeface="Times New Roman"/>
                <a:ea typeface="Times New Roman"/>
                <a:cs typeface="Times New Roman"/>
              </a:rPr>
              <a:t>. </a:t>
            </a:r>
            <a:r>
              <a:rPr lang="uk-UA" sz="6200" spc="-20" dirty="0">
                <a:latin typeface="Times New Roman"/>
                <a:ea typeface="Times New Roman"/>
                <a:cs typeface="Times New Roman"/>
              </a:rPr>
              <a:t>У хутровій торгівлі ці шкурки називають </a:t>
            </a:r>
            <a:r>
              <a:rPr lang="uk-UA" sz="6200" b="1" spc="-20" dirty="0">
                <a:latin typeface="Times New Roman"/>
                <a:ea typeface="Times New Roman"/>
                <a:cs typeface="Times New Roman"/>
              </a:rPr>
              <a:t>“каракуль”.</a:t>
            </a:r>
            <a:endParaRPr lang="uk-UA" sz="6200" b="1" dirty="0">
              <a:latin typeface="Calibri"/>
              <a:ea typeface="Calibri"/>
              <a:cs typeface="Times New Roman"/>
            </a:endParaRPr>
          </a:p>
          <a:p>
            <a:pPr indent="450215" algn="just">
              <a:lnSpc>
                <a:spcPct val="150000"/>
              </a:lnSpc>
              <a:spcAft>
                <a:spcPts val="0"/>
              </a:spcAft>
            </a:pPr>
            <a:r>
              <a:rPr lang="uk-UA" sz="6200" spc="-20" dirty="0">
                <a:latin typeface="Times New Roman"/>
                <a:ea typeface="Times New Roman"/>
                <a:cs typeface="Times New Roman"/>
              </a:rPr>
              <a:t>Цінність смушка визначають за його кольором, формою завитка, блиском, товщиною міздри, площею шкурки. Найпоширенішим кольором є </a:t>
            </a:r>
            <a:r>
              <a:rPr lang="uk-UA" sz="6200" b="1" i="1" spc="-20" dirty="0">
                <a:latin typeface="Times New Roman"/>
                <a:ea typeface="Times New Roman"/>
                <a:cs typeface="Times New Roman"/>
              </a:rPr>
              <a:t>чорний.</a:t>
            </a:r>
            <a:r>
              <a:rPr lang="uk-UA" sz="6200" spc="-20" dirty="0">
                <a:latin typeface="Times New Roman"/>
                <a:ea typeface="Times New Roman"/>
                <a:cs typeface="Times New Roman"/>
              </a:rPr>
              <a:t> Чорних смушків отримують біля 90%.</a:t>
            </a:r>
            <a:endParaRPr lang="uk-UA" sz="6200" dirty="0">
              <a:latin typeface="Calibri"/>
              <a:ea typeface="Calibri"/>
              <a:cs typeface="Times New Roman"/>
            </a:endParaRPr>
          </a:p>
          <a:p>
            <a:pPr indent="450215" algn="just">
              <a:lnSpc>
                <a:spcPct val="150000"/>
              </a:lnSpc>
              <a:spcAft>
                <a:spcPts val="0"/>
              </a:spcAft>
            </a:pPr>
            <a:r>
              <a:rPr lang="uk-UA" sz="6200" spc="-20" dirty="0">
                <a:latin typeface="Times New Roman"/>
                <a:ea typeface="Times New Roman"/>
                <a:cs typeface="Times New Roman"/>
              </a:rPr>
              <a:t>Забарвлення </a:t>
            </a:r>
            <a:r>
              <a:rPr lang="uk-UA" sz="6200" b="1" i="1" spc="-20" dirty="0">
                <a:latin typeface="Times New Roman"/>
                <a:ea typeface="Times New Roman"/>
                <a:cs typeface="Times New Roman"/>
              </a:rPr>
              <a:t>коричневих </a:t>
            </a:r>
            <a:r>
              <a:rPr lang="uk-UA" sz="6200" spc="-20" dirty="0">
                <a:latin typeface="Times New Roman"/>
                <a:ea typeface="Times New Roman"/>
                <a:cs typeface="Times New Roman"/>
              </a:rPr>
              <a:t>смушків коливається від світло-рижуватих до темно-коричневих відтінків. </a:t>
            </a:r>
            <a:r>
              <a:rPr lang="uk-UA" sz="6200" b="1" i="1" spc="-20" dirty="0">
                <a:latin typeface="Times New Roman"/>
                <a:ea typeface="Times New Roman"/>
                <a:cs typeface="Times New Roman"/>
              </a:rPr>
              <a:t>Сіре</a:t>
            </a:r>
            <a:r>
              <a:rPr lang="uk-UA" sz="6200" spc="-20" dirty="0">
                <a:latin typeface="Times New Roman"/>
                <a:ea typeface="Times New Roman"/>
                <a:cs typeface="Times New Roman"/>
              </a:rPr>
              <a:t> забарвлення смушків утворюється від змішування білих та чорних ворсин. </a:t>
            </a:r>
            <a:endParaRPr lang="uk-UA" sz="6200" dirty="0">
              <a:latin typeface="Calibri"/>
              <a:ea typeface="Calibri"/>
              <a:cs typeface="Times New Roman"/>
            </a:endParaRPr>
          </a:p>
          <a:p>
            <a:pPr indent="450215" algn="just">
              <a:lnSpc>
                <a:spcPct val="150000"/>
              </a:lnSpc>
              <a:spcAft>
                <a:spcPts val="0"/>
              </a:spcAft>
            </a:pPr>
            <a:r>
              <a:rPr lang="uk-UA" sz="6200" b="1" i="1" spc="-20" dirty="0">
                <a:latin typeface="Times New Roman"/>
                <a:ea typeface="Times New Roman"/>
                <a:cs typeface="Times New Roman"/>
              </a:rPr>
              <a:t>Найрідкісніше забарвлення смушків – біле.</a:t>
            </a:r>
            <a:endParaRPr lang="uk-UA" sz="6200" b="1" i="1" dirty="0">
              <a:latin typeface="Calibri"/>
              <a:ea typeface="Calibri"/>
              <a:cs typeface="Times New Roman"/>
            </a:endParaRPr>
          </a:p>
          <a:p>
            <a:pPr indent="450215" algn="just">
              <a:lnSpc>
                <a:spcPct val="150000"/>
              </a:lnSpc>
              <a:spcAft>
                <a:spcPts val="0"/>
              </a:spcAft>
            </a:pPr>
            <a:r>
              <a:rPr lang="uk-UA" sz="6200" b="1" i="1" spc="-20" dirty="0">
                <a:latin typeface="Times New Roman"/>
                <a:ea typeface="Times New Roman"/>
                <a:cs typeface="Times New Roman"/>
              </a:rPr>
              <a:t>Форма завитка</a:t>
            </a:r>
            <a:r>
              <a:rPr lang="uk-UA" sz="6200" spc="-20" dirty="0">
                <a:latin typeface="Times New Roman"/>
                <a:ea typeface="Times New Roman"/>
                <a:cs typeface="Times New Roman"/>
              </a:rPr>
              <a:t> теж буває різною. Найкрасивіший завиток у формі </a:t>
            </a:r>
            <a:r>
              <a:rPr lang="uk-UA" sz="6200" b="1" i="1" spc="-20" dirty="0">
                <a:latin typeface="Times New Roman"/>
                <a:ea typeface="Times New Roman"/>
                <a:cs typeface="Times New Roman"/>
              </a:rPr>
              <a:t>валька.</a:t>
            </a:r>
            <a:r>
              <a:rPr lang="uk-UA" sz="6200" spc="-20" dirty="0">
                <a:latin typeface="Times New Roman"/>
                <a:ea typeface="Times New Roman"/>
                <a:cs typeface="Times New Roman"/>
              </a:rPr>
              <a:t> Вісь закручування паралельна до шкіри, тоді як у інших формах вона перпендикулярна. Довжина валька 20-40 мм. Якщо вальок менше 12-15 мм, його називають </a:t>
            </a:r>
            <a:r>
              <a:rPr lang="uk-UA" sz="6200" b="1" i="1" spc="-20" dirty="0">
                <a:latin typeface="Times New Roman"/>
                <a:ea typeface="Times New Roman"/>
                <a:cs typeface="Times New Roman"/>
              </a:rPr>
              <a:t>бобом.</a:t>
            </a:r>
            <a:r>
              <a:rPr lang="uk-UA" sz="6200" spc="-20" dirty="0">
                <a:latin typeface="Times New Roman"/>
                <a:ea typeface="Times New Roman"/>
                <a:cs typeface="Times New Roman"/>
              </a:rPr>
              <a:t> Вальок і біб є найціннішими. Інші – менш цінні, такі як </a:t>
            </a:r>
            <a:r>
              <a:rPr lang="uk-UA" sz="6200" b="1" i="1" spc="-20" dirty="0">
                <a:latin typeface="Times New Roman"/>
                <a:ea typeface="Times New Roman"/>
                <a:cs typeface="Times New Roman"/>
              </a:rPr>
              <a:t>гривка</a:t>
            </a:r>
            <a:r>
              <a:rPr lang="uk-UA" sz="6200" spc="-20" dirty="0">
                <a:latin typeface="Times New Roman"/>
                <a:ea typeface="Times New Roman"/>
                <a:cs typeface="Times New Roman"/>
              </a:rPr>
              <a:t> – це вальок у якого кінчики ворсу не заховані всередину, а стирчать назовні.</a:t>
            </a:r>
            <a:endParaRPr lang="uk-UA" sz="6200" dirty="0">
              <a:latin typeface="Calibri"/>
              <a:ea typeface="Calibri"/>
              <a:cs typeface="Times New Roman"/>
            </a:endParaRPr>
          </a:p>
          <a:p>
            <a:pPr indent="450215" algn="just">
              <a:lnSpc>
                <a:spcPct val="150000"/>
              </a:lnSpc>
              <a:spcAft>
                <a:spcPts val="0"/>
              </a:spcAft>
            </a:pPr>
            <a:r>
              <a:rPr lang="uk-UA" sz="6200" b="1" i="1" spc="-20" dirty="0">
                <a:latin typeface="Times New Roman"/>
                <a:ea typeface="Times New Roman"/>
                <a:cs typeface="Times New Roman"/>
              </a:rPr>
              <a:t>Кільчасті та </a:t>
            </a:r>
            <a:r>
              <a:rPr lang="uk-UA" sz="6200" b="1" i="1" spc="-20" dirty="0" err="1">
                <a:latin typeface="Times New Roman"/>
                <a:ea typeface="Times New Roman"/>
                <a:cs typeface="Times New Roman"/>
              </a:rPr>
              <a:t>напівкільчасті</a:t>
            </a:r>
            <a:r>
              <a:rPr lang="uk-UA" sz="6200" spc="-20" dirty="0">
                <a:latin typeface="Times New Roman"/>
                <a:ea typeface="Times New Roman"/>
                <a:cs typeface="Times New Roman"/>
              </a:rPr>
              <a:t> форми допустимі лише у сірого каракулю. Це другий сорт завитка. До третього сорту відносять </a:t>
            </a:r>
            <a:r>
              <a:rPr lang="uk-UA" sz="6200" b="1" i="1" spc="-20" dirty="0">
                <a:latin typeface="Times New Roman"/>
                <a:ea typeface="Times New Roman"/>
                <a:cs typeface="Times New Roman"/>
              </a:rPr>
              <a:t>горошок і штопор</a:t>
            </a:r>
            <a:r>
              <a:rPr lang="uk-UA" sz="6200" spc="-20" dirty="0">
                <a:latin typeface="Times New Roman"/>
                <a:ea typeface="Times New Roman"/>
                <a:cs typeface="Times New Roman"/>
              </a:rPr>
              <a:t>. </a:t>
            </a:r>
            <a:endParaRPr lang="uk-UA" sz="6200" dirty="0">
              <a:latin typeface="Calibri"/>
              <a:ea typeface="Calibri"/>
              <a:cs typeface="Times New Roman"/>
            </a:endParaRPr>
          </a:p>
        </p:txBody>
      </p:sp>
      <p:sp>
        <p:nvSpPr>
          <p:cNvPr id="4" name="Прямоугольник 3"/>
          <p:cNvSpPr/>
          <p:nvPr/>
        </p:nvSpPr>
        <p:spPr>
          <a:xfrm>
            <a:off x="539552" y="620689"/>
            <a:ext cx="8604448" cy="463397"/>
          </a:xfrm>
          <a:prstGeom prst="rect">
            <a:avLst/>
          </a:prstGeom>
        </p:spPr>
        <p:txBody>
          <a:bodyPr wrap="square">
            <a:spAutoFit/>
          </a:bodyPr>
          <a:lstStyle/>
          <a:p>
            <a:pPr marL="274320" lvl="0" indent="-274320" algn="ctr">
              <a:lnSpc>
                <a:spcPct val="150000"/>
              </a:lnSpc>
              <a:spcBef>
                <a:spcPct val="20000"/>
              </a:spcBef>
              <a:buClr>
                <a:srgbClr val="0BD0D9"/>
              </a:buClr>
              <a:buSzPct val="95000"/>
              <a:buFont typeface="Wingdings 2"/>
              <a:buChar char=""/>
            </a:pPr>
            <a:r>
              <a:rPr lang="uk-UA" b="1" spc="-20" dirty="0">
                <a:solidFill>
                  <a:prstClr val="black"/>
                </a:solidFill>
                <a:latin typeface="Times New Roman"/>
                <a:ea typeface="Times New Roman"/>
                <a:cs typeface="Times New Roman"/>
              </a:rPr>
              <a:t>ЯКІСНА ОЦІНКА СМУШКІВ</a:t>
            </a:r>
            <a:endParaRPr lang="uk-UA" dirty="0">
              <a:solidFill>
                <a:prstClr val="black"/>
              </a:solidFill>
              <a:latin typeface="Calibri"/>
              <a:ea typeface="Calibri"/>
              <a:cs typeface="Times New Roman"/>
            </a:endParaRPr>
          </a:p>
        </p:txBody>
      </p:sp>
    </p:spTree>
    <p:extLst>
      <p:ext uri="{BB962C8B-B14F-4D97-AF65-F5344CB8AC3E}">
        <p14:creationId xmlns:p14="http://schemas.microsoft.com/office/powerpoint/2010/main" val="482155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548680"/>
            <a:ext cx="8291264" cy="5775920"/>
          </a:xfrm>
        </p:spPr>
        <p:txBody>
          <a:bodyPr/>
          <a:lstStyle/>
          <a:p>
            <a:pPr lvl="0" algn="just">
              <a:lnSpc>
                <a:spcPct val="150000"/>
              </a:lnSpc>
              <a:buClr>
                <a:srgbClr val="0BD0D9"/>
              </a:buClr>
            </a:pPr>
            <a:r>
              <a:rPr lang="uk-UA" sz="1600" spc="-20" dirty="0">
                <a:solidFill>
                  <a:prstClr val="black"/>
                </a:solidFill>
                <a:latin typeface="Times New Roman"/>
                <a:ea typeface="Times New Roman"/>
                <a:cs typeface="Times New Roman"/>
              </a:rPr>
              <a:t>Ділянки без завитків називають </a:t>
            </a:r>
            <a:r>
              <a:rPr lang="uk-UA" sz="1600" spc="-20" dirty="0" err="1">
                <a:solidFill>
                  <a:prstClr val="black"/>
                </a:solidFill>
                <a:latin typeface="Times New Roman"/>
                <a:ea typeface="Times New Roman"/>
                <a:cs typeface="Times New Roman"/>
              </a:rPr>
              <a:t>ласами</a:t>
            </a:r>
            <a:r>
              <a:rPr lang="uk-UA" sz="1600" spc="-20" dirty="0">
                <a:solidFill>
                  <a:prstClr val="black"/>
                </a:solidFill>
                <a:latin typeface="Times New Roman"/>
                <a:ea typeface="Times New Roman"/>
                <a:cs typeface="Times New Roman"/>
              </a:rPr>
              <a:t>, вони розміщені по краях шкурки.</a:t>
            </a:r>
            <a:endParaRPr lang="uk-UA" sz="1600" dirty="0">
              <a:solidFill>
                <a:prstClr val="black"/>
              </a:solidFill>
              <a:latin typeface="Calibri"/>
              <a:ea typeface="Calibri"/>
              <a:cs typeface="Times New Roman"/>
            </a:endParaRPr>
          </a:p>
          <a:p>
            <a:pPr lvl="0" algn="just">
              <a:lnSpc>
                <a:spcPct val="150000"/>
              </a:lnSpc>
              <a:buClr>
                <a:srgbClr val="0BD0D9"/>
              </a:buClr>
            </a:pPr>
            <a:r>
              <a:rPr lang="uk-UA" sz="1600" b="1" i="1" spc="-20" dirty="0">
                <a:solidFill>
                  <a:prstClr val="black"/>
                </a:solidFill>
                <a:latin typeface="Times New Roman"/>
                <a:ea typeface="Times New Roman"/>
                <a:cs typeface="Times New Roman"/>
              </a:rPr>
              <a:t>Блиск смушків</a:t>
            </a:r>
            <a:r>
              <a:rPr lang="uk-UA" sz="1600" spc="-20" dirty="0">
                <a:solidFill>
                  <a:prstClr val="black"/>
                </a:solidFill>
                <a:latin typeface="Times New Roman"/>
                <a:ea typeface="Times New Roman"/>
                <a:cs typeface="Times New Roman"/>
              </a:rPr>
              <a:t> залежить від характеру волосяного покриву та жиропоту.</a:t>
            </a:r>
            <a:endParaRPr lang="uk-UA" sz="1600" dirty="0">
              <a:solidFill>
                <a:prstClr val="black"/>
              </a:solidFill>
              <a:latin typeface="Calibri"/>
              <a:ea typeface="Calibri"/>
              <a:cs typeface="Times New Roman"/>
            </a:endParaRPr>
          </a:p>
          <a:p>
            <a:pPr lvl="0" algn="just">
              <a:lnSpc>
                <a:spcPct val="150000"/>
              </a:lnSpc>
              <a:buClr>
                <a:srgbClr val="0BD0D9"/>
              </a:buClr>
            </a:pPr>
            <a:r>
              <a:rPr lang="uk-UA" sz="1600" spc="-20" dirty="0">
                <a:solidFill>
                  <a:prstClr val="black"/>
                </a:solidFill>
                <a:latin typeface="Times New Roman"/>
                <a:ea typeface="Times New Roman"/>
                <a:cs typeface="Times New Roman"/>
              </a:rPr>
              <a:t>В залежності від </a:t>
            </a:r>
            <a:r>
              <a:rPr lang="uk-UA" sz="1600" b="1" i="1" spc="-20" dirty="0">
                <a:solidFill>
                  <a:prstClr val="black"/>
                </a:solidFill>
                <a:latin typeface="Times New Roman"/>
                <a:ea typeface="Times New Roman"/>
                <a:cs typeface="Times New Roman"/>
              </a:rPr>
              <a:t>площі смушків</a:t>
            </a:r>
            <a:r>
              <a:rPr lang="uk-UA" sz="1600" spc="-20" dirty="0">
                <a:solidFill>
                  <a:prstClr val="black"/>
                </a:solidFill>
                <a:latin typeface="Times New Roman"/>
                <a:ea typeface="Times New Roman"/>
                <a:cs typeface="Times New Roman"/>
              </a:rPr>
              <a:t> вони бувають нормальні (700 см</a:t>
            </a:r>
            <a:r>
              <a:rPr lang="uk-UA" sz="1600" spc="-20" baseline="30000" dirty="0">
                <a:solidFill>
                  <a:prstClr val="black"/>
                </a:solidFill>
                <a:latin typeface="Times New Roman"/>
                <a:ea typeface="Times New Roman"/>
                <a:cs typeface="Times New Roman"/>
              </a:rPr>
              <a:t>2</a:t>
            </a:r>
            <a:r>
              <a:rPr lang="uk-UA" sz="1600" spc="-20" dirty="0">
                <a:solidFill>
                  <a:prstClr val="black"/>
                </a:solidFill>
                <a:latin typeface="Times New Roman"/>
                <a:ea typeface="Times New Roman"/>
                <a:cs typeface="Times New Roman"/>
              </a:rPr>
              <a:t> і більше), недомірки (350-700 см</a:t>
            </a:r>
            <a:r>
              <a:rPr lang="uk-UA" sz="1600" spc="-20" baseline="30000" dirty="0">
                <a:solidFill>
                  <a:prstClr val="black"/>
                </a:solidFill>
                <a:latin typeface="Times New Roman"/>
                <a:ea typeface="Times New Roman"/>
                <a:cs typeface="Times New Roman"/>
              </a:rPr>
              <a:t>2</a:t>
            </a:r>
            <a:r>
              <a:rPr lang="uk-UA" sz="1600" spc="-20" dirty="0">
                <a:solidFill>
                  <a:prstClr val="black"/>
                </a:solidFill>
                <a:latin typeface="Times New Roman"/>
                <a:ea typeface="Times New Roman"/>
                <a:cs typeface="Times New Roman"/>
              </a:rPr>
              <a:t>) і брак (менше 350 см</a:t>
            </a:r>
            <a:r>
              <a:rPr lang="uk-UA" sz="1600" spc="-20" baseline="30000" dirty="0">
                <a:solidFill>
                  <a:prstClr val="black"/>
                </a:solidFill>
                <a:latin typeface="Times New Roman"/>
                <a:ea typeface="Times New Roman"/>
                <a:cs typeface="Times New Roman"/>
              </a:rPr>
              <a:t>2</a:t>
            </a:r>
            <a:r>
              <a:rPr lang="uk-UA" sz="1600" spc="-20" dirty="0">
                <a:solidFill>
                  <a:prstClr val="black"/>
                </a:solidFill>
                <a:latin typeface="Times New Roman"/>
                <a:ea typeface="Times New Roman"/>
                <a:cs typeface="Times New Roman"/>
              </a:rPr>
              <a:t>).</a:t>
            </a:r>
            <a:endParaRPr lang="uk-UA" sz="1600" dirty="0">
              <a:solidFill>
                <a:prstClr val="black"/>
              </a:solidFill>
              <a:latin typeface="Calibri"/>
              <a:ea typeface="Calibri"/>
              <a:cs typeface="Times New Roman"/>
            </a:endParaRPr>
          </a:p>
          <a:p>
            <a:pPr lvl="0" algn="just">
              <a:lnSpc>
                <a:spcPct val="150000"/>
              </a:lnSpc>
              <a:buClr>
                <a:srgbClr val="0BD0D9"/>
              </a:buClr>
            </a:pPr>
            <a:r>
              <a:rPr lang="uk-UA" sz="1600" spc="-20" dirty="0">
                <a:solidFill>
                  <a:prstClr val="black"/>
                </a:solidFill>
                <a:latin typeface="Times New Roman"/>
                <a:ea typeface="Times New Roman"/>
                <a:cs typeface="Times New Roman"/>
              </a:rPr>
              <a:t>Інколи від овець отримують не смушки, а каракульчу і голяк (в результаті абортів, травм, вимушеного забою маток, тощо</a:t>
            </a:r>
            <a:r>
              <a:rPr lang="uk-UA" sz="1600" b="1" i="1" spc="-20" dirty="0">
                <a:solidFill>
                  <a:prstClr val="black"/>
                </a:solidFill>
                <a:latin typeface="Times New Roman"/>
                <a:ea typeface="Times New Roman"/>
                <a:cs typeface="Times New Roman"/>
              </a:rPr>
              <a:t>). </a:t>
            </a:r>
            <a:endParaRPr lang="uk-UA" sz="1600" dirty="0">
              <a:solidFill>
                <a:prstClr val="black"/>
              </a:solidFill>
              <a:latin typeface="Calibri"/>
              <a:ea typeface="Calibri"/>
              <a:cs typeface="Times New Roman"/>
            </a:endParaRPr>
          </a:p>
          <a:p>
            <a:pPr lvl="0" algn="just">
              <a:lnSpc>
                <a:spcPct val="150000"/>
              </a:lnSpc>
              <a:buClr>
                <a:srgbClr val="0BD0D9"/>
              </a:buClr>
            </a:pPr>
            <a:r>
              <a:rPr lang="uk-UA" sz="2000" b="1" i="1" u="sng" spc="-20" dirty="0">
                <a:solidFill>
                  <a:prstClr val="black"/>
                </a:solidFill>
                <a:latin typeface="Times New Roman"/>
                <a:ea typeface="Times New Roman"/>
                <a:cs typeface="Times New Roman"/>
              </a:rPr>
              <a:t>Каракульча</a:t>
            </a:r>
            <a:r>
              <a:rPr lang="uk-UA" sz="2000" u="sng" spc="-20" dirty="0">
                <a:solidFill>
                  <a:prstClr val="black"/>
                </a:solidFill>
                <a:latin typeface="Times New Roman"/>
                <a:ea typeface="Times New Roman"/>
                <a:cs typeface="Times New Roman"/>
              </a:rPr>
              <a:t> – це шкурка плода 4,5-місячного віку. </a:t>
            </a:r>
            <a:r>
              <a:rPr lang="uk-UA" sz="1600" spc="-20" dirty="0">
                <a:solidFill>
                  <a:prstClr val="black"/>
                </a:solidFill>
                <a:latin typeface="Times New Roman"/>
                <a:ea typeface="Times New Roman"/>
                <a:cs typeface="Times New Roman"/>
              </a:rPr>
              <a:t>У них не до кінця сформовані завитки чергуються з </a:t>
            </a:r>
            <a:r>
              <a:rPr lang="uk-UA" sz="1600" spc="-20" dirty="0" err="1">
                <a:solidFill>
                  <a:prstClr val="black"/>
                </a:solidFill>
                <a:latin typeface="Times New Roman"/>
                <a:ea typeface="Times New Roman"/>
                <a:cs typeface="Times New Roman"/>
              </a:rPr>
              <a:t>ласами</a:t>
            </a:r>
            <a:r>
              <a:rPr lang="uk-UA" sz="1600" spc="-20" dirty="0">
                <a:solidFill>
                  <a:prstClr val="black"/>
                </a:solidFill>
                <a:latin typeface="Times New Roman"/>
                <a:ea typeface="Times New Roman"/>
                <a:cs typeface="Times New Roman"/>
              </a:rPr>
              <a:t> утворюючи красивий муаровий малюнок. Каракульча також високо цінується. </a:t>
            </a:r>
          </a:p>
          <a:p>
            <a:pPr lvl="0" algn="just">
              <a:lnSpc>
                <a:spcPct val="150000"/>
              </a:lnSpc>
              <a:buClr>
                <a:srgbClr val="0BD0D9"/>
              </a:buClr>
            </a:pPr>
            <a:r>
              <a:rPr lang="uk-UA" sz="2000" b="1" i="1" u="sng" spc="-20" dirty="0">
                <a:solidFill>
                  <a:prstClr val="black"/>
                </a:solidFill>
                <a:latin typeface="Times New Roman"/>
                <a:ea typeface="Times New Roman"/>
                <a:cs typeface="Times New Roman"/>
              </a:rPr>
              <a:t>Голяк</a:t>
            </a:r>
            <a:r>
              <a:rPr lang="uk-UA" sz="2000" u="sng" spc="-20" dirty="0">
                <a:solidFill>
                  <a:prstClr val="black"/>
                </a:solidFill>
                <a:latin typeface="Times New Roman"/>
                <a:ea typeface="Times New Roman"/>
                <a:cs typeface="Times New Roman"/>
              </a:rPr>
              <a:t> – це шкурка плоду у віці 3-4 місяці. Мають короткий ворс без завитків. Голяк – малоцінний товар.</a:t>
            </a:r>
            <a:endParaRPr lang="uk-UA" sz="2000" u="sng" dirty="0">
              <a:solidFill>
                <a:prstClr val="black"/>
              </a:solidFill>
              <a:latin typeface="Calibri"/>
              <a:ea typeface="Calibri"/>
              <a:cs typeface="Times New Roman"/>
            </a:endParaRPr>
          </a:p>
          <a:p>
            <a:pPr lvl="0">
              <a:buClr>
                <a:srgbClr val="0BD0D9"/>
              </a:buClr>
            </a:pPr>
            <a:endParaRPr lang="uk-UA" sz="1600" dirty="0">
              <a:solidFill>
                <a:prstClr val="black"/>
              </a:solidFill>
            </a:endParaRPr>
          </a:p>
          <a:p>
            <a:endParaRPr lang="uk-UA" dirty="0"/>
          </a:p>
        </p:txBody>
      </p:sp>
    </p:spTree>
    <p:extLst>
      <p:ext uri="{BB962C8B-B14F-4D97-AF65-F5344CB8AC3E}">
        <p14:creationId xmlns:p14="http://schemas.microsoft.com/office/powerpoint/2010/main" val="308632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50</TotalTime>
  <Words>1595</Words>
  <Application>Microsoft Office PowerPoint</Application>
  <PresentationFormat>Екран (4:3)</PresentationFormat>
  <Paragraphs>75</Paragraphs>
  <Slides>18</Slides>
  <Notes>2</Notes>
  <HiddenSlides>0</HiddenSlides>
  <MMClips>0</MMClips>
  <ScaleCrop>false</ScaleCrop>
  <HeadingPairs>
    <vt:vector size="6" baseType="variant">
      <vt:variant>
        <vt:lpstr>Використані шрифти</vt:lpstr>
      </vt:variant>
      <vt:variant>
        <vt:i4>7</vt:i4>
      </vt:variant>
      <vt:variant>
        <vt:lpstr>Тема</vt:lpstr>
      </vt:variant>
      <vt:variant>
        <vt:i4>2</vt:i4>
      </vt:variant>
      <vt:variant>
        <vt:lpstr>Заголовки слайдів</vt:lpstr>
      </vt:variant>
      <vt:variant>
        <vt:i4>18</vt:i4>
      </vt:variant>
    </vt:vector>
  </HeadingPairs>
  <TitlesOfParts>
    <vt:vector size="27" baseType="lpstr">
      <vt:lpstr>Arial</vt:lpstr>
      <vt:lpstr>Calibri</vt:lpstr>
      <vt:lpstr>Constantia</vt:lpstr>
      <vt:lpstr>Georgia</vt:lpstr>
      <vt:lpstr>Times New Roman</vt:lpstr>
      <vt:lpstr>Trebuchet MS</vt:lpstr>
      <vt:lpstr>Wingdings 2</vt:lpstr>
      <vt:lpstr>Поток</vt:lpstr>
      <vt:lpstr>Воздушный поток</vt:lpstr>
      <vt:lpstr>ПРАКТИЧНА РОБОТА №6 Технологія виробництва та переробки вовни та баранини.  Будова та властивості вовни, руна. Якісна оцінка овчин та смушок, переробка продукції вівчарства. </vt:lpstr>
      <vt:lpstr>Презентація PowerPoint</vt:lpstr>
      <vt:lpstr> Волокно складається з шарів: </vt:lpstr>
      <vt:lpstr>Презентація PowerPoint</vt:lpstr>
      <vt:lpstr>Різновидності ості:  </vt:lpstr>
      <vt:lpstr>ФІЗИКО-ТЕХНІЧНІ ВЛАСТИВОСТІ ВОВНИ </vt:lpstr>
      <vt:lpstr>Презентація PowerPoint</vt:lpstr>
      <vt:lpstr>Презентація PowerPoint</vt:lpstr>
      <vt:lpstr>Презентація PowerPoint</vt:lpstr>
      <vt:lpstr>ЯКІСНА ОЦІНКА ОВЧИН </vt:lpstr>
      <vt:lpstr>ОРГАНІЗАЦІЯ І ТЕХНІКА СТРИЖКИ ОВЕЦЬ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Контрольні питання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ПРАКТИЧНА РОБОТА №6   ТЕМА: Будова та властивості вовни, руна. Фізико-технічні властивості вовни. Якісна оцінка овчин та смушок. </dc:title>
  <dc:creator>Людмила</dc:creator>
  <cp:lastModifiedBy>Lenovo</cp:lastModifiedBy>
  <cp:revision>9</cp:revision>
  <dcterms:created xsi:type="dcterms:W3CDTF">2020-04-13T16:30:21Z</dcterms:created>
  <dcterms:modified xsi:type="dcterms:W3CDTF">2023-01-18T14:38:03Z</dcterms:modified>
</cp:coreProperties>
</file>